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2" r:id="rId1"/>
    <p:sldMasterId id="2147483744" r:id="rId2"/>
  </p:sldMasterIdLst>
  <p:sldIdLst>
    <p:sldId id="256" r:id="rId3"/>
    <p:sldId id="257" r:id="rId4"/>
    <p:sldId id="258" r:id="rId5"/>
    <p:sldId id="259" r:id="rId6"/>
    <p:sldId id="260" r:id="rId7"/>
    <p:sldId id="263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71" d="100"/>
          <a:sy n="71" d="100"/>
        </p:scale>
        <p:origin x="-113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E496538-23B8-4826-8A4D-D40F0CF0A776}" type="datetimeFigureOut">
              <a:rPr lang="fa-IR" smtClean="0"/>
              <a:pPr/>
              <a:t>1430/08/09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B719405-E5D6-4649-88CF-16126289EE1C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a-IR" sz="9600" dirty="0" smtClean="0">
                <a:solidFill>
                  <a:srgbClr val="002060"/>
                </a:solidFill>
              </a:rPr>
              <a:t>استمناء</a:t>
            </a:r>
            <a:endParaRPr lang="fa-IR" sz="9600" dirty="0">
              <a:solidFill>
                <a:srgbClr val="002060"/>
              </a:solidFill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sz="5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کسی کاری کندکه ازخودش منی بیرون آید.</a:t>
            </a:r>
            <a:endParaRPr lang="fa-IR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خداوندمتعال درقرآن کریم می فرماید: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fa-IR" sz="4400" dirty="0" smtClean="0">
                <a:solidFill>
                  <a:srgbClr val="002060"/>
                </a:solidFill>
              </a:rPr>
              <a:t>والذین هم لفروجهم حافظون الاعلی ازواجهم اوماملکت ایمانهم فانهم غیرملومین فمن ابتغی وراء ذلک فاوليک هم العادون</a:t>
            </a:r>
          </a:p>
          <a:p>
            <a:r>
              <a:rPr lang="fa-IR" dirty="0" smtClean="0">
                <a:solidFill>
                  <a:schemeClr val="accent2">
                    <a:lumMod val="50000"/>
                  </a:schemeClr>
                </a:solidFill>
              </a:rPr>
              <a:t>آنهاکه دامان خویش راازبی عفتی حفظ می کنندجزباهمسران وکنیزان آمیزش ندارند؛چراکه دربهره گیری ازاینهاموردسرزنش نخواهندبود.وهرکس جزاینهاراطلب کند،متجاوزاست.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7818" y="714356"/>
            <a:ext cx="3640428" cy="1143000"/>
          </a:xfrm>
        </p:spPr>
        <p:txBody>
          <a:bodyPr>
            <a:normAutofit fontScale="90000"/>
          </a:bodyPr>
          <a:lstStyle/>
          <a:p>
            <a:r>
              <a:rPr lang="fa-IR" sz="6000" b="1" dirty="0" smtClean="0">
                <a:solidFill>
                  <a:schemeClr val="bg2">
                    <a:lumMod val="50000"/>
                  </a:schemeClr>
                </a:solidFill>
              </a:rPr>
              <a:t>احکام استمناء</a:t>
            </a:r>
            <a:endParaRPr lang="fa-IR" sz="6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290" y="2071678"/>
            <a:ext cx="7576398" cy="4176722"/>
          </a:xfrm>
        </p:spPr>
        <p:txBody>
          <a:bodyPr/>
          <a:lstStyle/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1-استمناءحرام وازگناهان کبیره است.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2-کسی که درحال روزه استمناءکندروزه اش باطل شده وکفاره بایدبپردازد.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3-اگربرای حاکم شرع اثبات شودکه کسی استمناءمی کند می توانداوراحد(شلاق)بزند.</a:t>
            </a:r>
            <a:endParaRPr lang="fa-IR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628" y="500042"/>
            <a:ext cx="3790184" cy="1143000"/>
          </a:xfrm>
        </p:spPr>
        <p:txBody>
          <a:bodyPr>
            <a:normAutofit fontScale="90000"/>
          </a:bodyPr>
          <a:lstStyle/>
          <a:p>
            <a:r>
              <a:rPr lang="fa-IR" sz="6000" b="1" dirty="0" smtClean="0">
                <a:solidFill>
                  <a:schemeClr val="accent1">
                    <a:lumMod val="50000"/>
                  </a:schemeClr>
                </a:solidFill>
              </a:rPr>
              <a:t>مضرات استمناء</a:t>
            </a:r>
            <a:endParaRPr lang="fa-IR" sz="6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28" y="1785926"/>
            <a:ext cx="7498080" cy="4800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a-IR" sz="4000" dirty="0" smtClean="0">
                <a:solidFill>
                  <a:srgbClr val="FF0000"/>
                </a:solidFill>
              </a:rPr>
              <a:t>1-مضرات روانی اخلاقی:</a:t>
            </a:r>
          </a:p>
          <a:p>
            <a:pPr>
              <a:buNone/>
            </a:pPr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</a:rPr>
              <a:t>تغییرشدیداخلاق ومزاج</a:t>
            </a:r>
          </a:p>
          <a:p>
            <a:pPr>
              <a:buNone/>
            </a:pPr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</a:rPr>
              <a:t>حسادت</a:t>
            </a:r>
          </a:p>
          <a:p>
            <a:pPr>
              <a:buNone/>
            </a:pPr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</a:rPr>
              <a:t>غم وکدورت</a:t>
            </a:r>
          </a:p>
          <a:p>
            <a:pPr>
              <a:buNone/>
            </a:pPr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</a:rPr>
              <a:t>مالیخولیاوفکرگوشه گیری</a:t>
            </a:r>
          </a:p>
          <a:p>
            <a:pPr>
              <a:buNone/>
            </a:pPr>
            <a:r>
              <a:rPr lang="fa-IR" sz="4000" dirty="0" smtClean="0">
                <a:solidFill>
                  <a:srgbClr val="FF0000"/>
                </a:solidFill>
              </a:rPr>
              <a:t>2-مضرات اجتماعی:</a:t>
            </a:r>
          </a:p>
          <a:p>
            <a:pPr>
              <a:buNone/>
            </a:pPr>
            <a:r>
              <a:rPr lang="fa-IR" sz="4000" dirty="0" smtClean="0">
                <a:solidFill>
                  <a:schemeClr val="bg2">
                    <a:lumMod val="25000"/>
                  </a:schemeClr>
                </a:solidFill>
              </a:rPr>
              <a:t>ضعف قوای روحی وجسمی،ترسووبی حال</a:t>
            </a:r>
          </a:p>
          <a:p>
            <a:pPr>
              <a:buNone/>
            </a:pPr>
            <a:endParaRPr lang="fa-I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00" y="214290"/>
            <a:ext cx="7933588" cy="6858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a-IR" sz="4000" dirty="0" smtClean="0">
                <a:solidFill>
                  <a:srgbClr val="FF0000"/>
                </a:solidFill>
              </a:rPr>
              <a:t>3-مضرات جسمی: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رنگ پریدگی،پژمردگی وگرفتگی صورت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ناراحتیهای شبکیه ومشیمیه چشم وکبودی آن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کم شدن حافظه،دوران سر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ضعف شنوایی وصدای گوشها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خرابی اشتهاومشکل شدن هضم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سختی تنفس وتنگی نفس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کمردرد؛لاغری؛کم خونی؛تنبلی؛ضعف وسستی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پیری زودرس وسفیدی مو</a:t>
            </a:r>
          </a:p>
          <a:p>
            <a:pPr>
              <a:buNone/>
            </a:pPr>
            <a:r>
              <a:rPr lang="fa-IR" sz="4000" dirty="0" smtClean="0">
                <a:solidFill>
                  <a:srgbClr val="002060"/>
                </a:solidFill>
              </a:rPr>
              <a:t>ازکارافتادن نیروی جنسی یاسرعت انزال</a:t>
            </a:r>
          </a:p>
          <a:p>
            <a:pPr>
              <a:buNone/>
            </a:pPr>
            <a:endParaRPr lang="fa-IR" sz="40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7200" b="1" dirty="0" smtClean="0"/>
              <a:t>راههای پیشگیری</a:t>
            </a:r>
            <a:endParaRPr lang="fa-IR" sz="72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a-IR" b="1">
              <a:solidFill>
                <a:schemeClr val="tx1"/>
              </a:solidFill>
            </a:endParaRP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 b="1"/>
          </a:p>
        </p:txBody>
      </p:sp>
      <p:pic>
        <p:nvPicPr>
          <p:cNvPr id="89092" name="Picture 4" descr="D3KDBG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</p:spPr>
      </p:pic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250825" y="0"/>
            <a:ext cx="8893175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fa-IR" sz="4400" b="1" dirty="0"/>
              <a:t>1- پرهیز از خوردن ادویه جات</a:t>
            </a:r>
          </a:p>
          <a:p>
            <a:pPr algn="r"/>
            <a:r>
              <a:rPr lang="fa-IR" sz="4400" b="1" dirty="0"/>
              <a:t>2- روز ه گرفتن و کم خوری</a:t>
            </a:r>
            <a:r>
              <a:rPr lang="en-US" sz="4400" b="1" dirty="0"/>
              <a:t> </a:t>
            </a:r>
          </a:p>
          <a:p>
            <a:pPr algn="r"/>
            <a:r>
              <a:rPr lang="fa-IR" sz="4400" b="1" dirty="0"/>
              <a:t>3- دوری از غذای پر چرب</a:t>
            </a:r>
            <a:endParaRPr lang="en-US" sz="4400" b="1" dirty="0"/>
          </a:p>
          <a:p>
            <a:pPr algn="r"/>
            <a:r>
              <a:rPr lang="fa-IR" sz="4400" b="1" dirty="0"/>
              <a:t>4- دوری از فراغت و بیکاری (ورزش)</a:t>
            </a:r>
            <a:endParaRPr lang="en-US" sz="4400" b="1" dirty="0"/>
          </a:p>
          <a:p>
            <a:pPr algn="r"/>
            <a:r>
              <a:rPr lang="fa-IR" sz="4400" b="1" dirty="0"/>
              <a:t>5-خوردن میوه های سرد مزاج و </a:t>
            </a:r>
            <a:r>
              <a:rPr lang="fa-IR" sz="4400" b="1" dirty="0" smtClean="0"/>
              <a:t>لبنیات</a:t>
            </a:r>
          </a:p>
          <a:p>
            <a:pPr algn="r"/>
            <a:r>
              <a:rPr lang="fa-IR" sz="4400" b="1" dirty="0" smtClean="0"/>
              <a:t>6- </a:t>
            </a:r>
            <a:r>
              <a:rPr lang="fa-IR" sz="4400" b="1" dirty="0"/>
              <a:t>نپوشیدن لباس تنگ</a:t>
            </a:r>
            <a:endParaRPr lang="en-US" sz="4400" b="1" dirty="0"/>
          </a:p>
          <a:p>
            <a:pPr algn="r"/>
            <a:r>
              <a:rPr lang="fa-IR" sz="4000" b="1" dirty="0"/>
              <a:t>7- پرهیز از بستر نرم و  از تحریک کننده ها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90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0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90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90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90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90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90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90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90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90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90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90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890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890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90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90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90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88068" name="Picture 4" descr="D3KDBG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228600"/>
            <a:ext cx="9324975" cy="7086600"/>
          </a:xfrm>
          <a:prstGeom prst="rect">
            <a:avLst/>
          </a:prstGeom>
          <a:noFill/>
        </p:spPr>
      </p:pic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420073" y="0"/>
            <a:ext cx="8723928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r"/>
            <a:r>
              <a:rPr lang="fa-IR" sz="4000" b="1" dirty="0"/>
              <a:t>8- خوابیدن روی دست راست و طاق باز</a:t>
            </a:r>
            <a:endParaRPr lang="en-US" sz="4000" b="1" dirty="0"/>
          </a:p>
          <a:p>
            <a:pPr algn="r"/>
            <a:r>
              <a:rPr lang="en-US" sz="4000" b="1" dirty="0"/>
              <a:t> </a:t>
            </a:r>
          </a:p>
          <a:p>
            <a:pPr algn="r"/>
            <a:r>
              <a:rPr lang="fa-IR" sz="4000" b="1" dirty="0"/>
              <a:t>9- خسته به رختخواب رفتن و خیال پردازی نکردن</a:t>
            </a:r>
            <a:endParaRPr lang="en-US" sz="4000" b="1" dirty="0"/>
          </a:p>
          <a:p>
            <a:pPr algn="r"/>
            <a:endParaRPr lang="en-US" sz="4000" b="1" dirty="0"/>
          </a:p>
          <a:p>
            <a:pPr algn="r"/>
            <a:r>
              <a:rPr lang="fa-IR" sz="4000" b="1" dirty="0"/>
              <a:t>10- تقویت خویشتن داری و دوری ازصحنه گناه</a:t>
            </a:r>
            <a:endParaRPr lang="en-US" sz="4000" b="1" dirty="0"/>
          </a:p>
          <a:p>
            <a:pPr algn="r"/>
            <a:r>
              <a:rPr lang="en-US" sz="4000" b="1" dirty="0"/>
              <a:t> </a:t>
            </a:r>
          </a:p>
          <a:p>
            <a:pPr algn="r"/>
            <a:r>
              <a:rPr lang="fa-IR" sz="4000" b="1" dirty="0"/>
              <a:t>11- دقت در دوستی های حضوری و مجازی</a:t>
            </a:r>
            <a:endParaRPr lang="en-US" sz="4000" b="1" dirty="0"/>
          </a:p>
          <a:p>
            <a:pPr algn="r"/>
            <a:endParaRPr lang="en-US" sz="4000" b="1" dirty="0"/>
          </a:p>
          <a:p>
            <a:pPr algn="r"/>
            <a:r>
              <a:rPr lang="fa-IR" sz="4000" b="1" dirty="0"/>
              <a:t>12- سحرخیزی و زود پاشدن از رختخواب</a:t>
            </a:r>
            <a:endParaRPr lang="en-US" sz="4000" b="1" dirty="0"/>
          </a:p>
          <a:p>
            <a:pPr algn="r"/>
            <a:r>
              <a:rPr lang="fa-IR" sz="4000" b="1" dirty="0"/>
              <a:t>13- </a:t>
            </a:r>
            <a:r>
              <a:rPr lang="fa-IR" sz="4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افزایش عزت نفس و کرامت شخصیت</a:t>
            </a:r>
            <a:endParaRPr lang="en-US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8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8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8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8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8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8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8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8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80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80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80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80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80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80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80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80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80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80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0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0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80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8000" b="1" dirty="0" smtClean="0"/>
              <a:t>درمان</a:t>
            </a:r>
            <a:endParaRPr lang="fa-IR" sz="8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sz="8000" b="1" dirty="0" smtClean="0"/>
              <a:t>ازدواج(موقت یادایم)</a:t>
            </a:r>
            <a:endParaRPr lang="fa-IR" sz="80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75</TotalTime>
  <Words>245</Words>
  <Application>Microsoft Office PowerPoint</Application>
  <PresentationFormat>On-screen Show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Solstice</vt:lpstr>
      <vt:lpstr>Oriel</vt:lpstr>
      <vt:lpstr>استمناء</vt:lpstr>
      <vt:lpstr>خداوندمتعال درقرآن کریم می فرماید:</vt:lpstr>
      <vt:lpstr>احکام استمناء</vt:lpstr>
      <vt:lpstr>مضرات استمناء</vt:lpstr>
      <vt:lpstr>Slide 5</vt:lpstr>
      <vt:lpstr>Slide 6</vt:lpstr>
      <vt:lpstr>Slide 7</vt:lpstr>
      <vt:lpstr>Slide 8</vt:lpstr>
      <vt:lpstr>درمان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استمنا</dc:title>
  <dc:creator>matin</dc:creator>
  <cp:lastModifiedBy>matin</cp:lastModifiedBy>
  <cp:revision>9</cp:revision>
  <dcterms:created xsi:type="dcterms:W3CDTF">2009-07-01T00:00:50Z</dcterms:created>
  <dcterms:modified xsi:type="dcterms:W3CDTF">2009-07-31T18:48:04Z</dcterms:modified>
</cp:coreProperties>
</file>