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59"/>
  </p:notesMasterIdLst>
  <p:sldIdLst>
    <p:sldId id="256" r:id="rId2"/>
    <p:sldId id="327" r:id="rId3"/>
    <p:sldId id="257" r:id="rId4"/>
    <p:sldId id="258" r:id="rId5"/>
    <p:sldId id="262" r:id="rId6"/>
    <p:sldId id="263" r:id="rId7"/>
    <p:sldId id="265" r:id="rId8"/>
    <p:sldId id="266" r:id="rId9"/>
    <p:sldId id="267" r:id="rId10"/>
    <p:sldId id="261" r:id="rId11"/>
    <p:sldId id="268" r:id="rId12"/>
    <p:sldId id="269" r:id="rId13"/>
    <p:sldId id="270" r:id="rId14"/>
    <p:sldId id="271" r:id="rId15"/>
    <p:sldId id="272" r:id="rId16"/>
    <p:sldId id="277" r:id="rId17"/>
    <p:sldId id="274" r:id="rId18"/>
    <p:sldId id="278" r:id="rId19"/>
    <p:sldId id="279" r:id="rId20"/>
    <p:sldId id="280" r:id="rId21"/>
    <p:sldId id="281" r:id="rId22"/>
    <p:sldId id="283" r:id="rId23"/>
    <p:sldId id="284" r:id="rId24"/>
    <p:sldId id="289" r:id="rId25"/>
    <p:sldId id="290" r:id="rId26"/>
    <p:sldId id="291" r:id="rId27"/>
    <p:sldId id="292" r:id="rId28"/>
    <p:sldId id="293" r:id="rId29"/>
    <p:sldId id="285" r:id="rId30"/>
    <p:sldId id="286" r:id="rId31"/>
    <p:sldId id="287" r:id="rId32"/>
    <p:sldId id="288" r:id="rId33"/>
    <p:sldId id="294" r:id="rId34"/>
    <p:sldId id="295" r:id="rId35"/>
    <p:sldId id="296" r:id="rId36"/>
    <p:sldId id="297" r:id="rId37"/>
    <p:sldId id="300" r:id="rId38"/>
    <p:sldId id="301" r:id="rId39"/>
    <p:sldId id="302" r:id="rId40"/>
    <p:sldId id="304" r:id="rId41"/>
    <p:sldId id="298" r:id="rId42"/>
    <p:sldId id="276" r:id="rId43"/>
    <p:sldId id="259" r:id="rId44"/>
    <p:sldId id="305" r:id="rId45"/>
    <p:sldId id="306" r:id="rId46"/>
    <p:sldId id="307" r:id="rId47"/>
    <p:sldId id="308" r:id="rId48"/>
    <p:sldId id="311" r:id="rId49"/>
    <p:sldId id="312" r:id="rId50"/>
    <p:sldId id="313" r:id="rId51"/>
    <p:sldId id="314" r:id="rId52"/>
    <p:sldId id="315" r:id="rId53"/>
    <p:sldId id="316" r:id="rId54"/>
    <p:sldId id="317" r:id="rId55"/>
    <p:sldId id="318" r:id="rId56"/>
    <p:sldId id="319" r:id="rId57"/>
    <p:sldId id="32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live" initials="O"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6" autoAdjust="0"/>
    <p:restoredTop sz="94671"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768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498085-7B76-4766-9B32-F6E616B54BD3}" type="datetimeFigureOut">
              <a:rPr lang="en-US" smtClean="0"/>
              <a:pPr/>
              <a:t>6/7/2020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FF185A-C361-4676-8A18-A72145EA20C7}" type="slidenum">
              <a:rPr lang="en-US" smtClean="0"/>
              <a:pPr/>
              <a:t>‹#›</a:t>
            </a:fld>
            <a:endParaRPr lang="en-US"/>
          </a:p>
        </p:txBody>
      </p:sp>
    </p:spTree>
    <p:extLst>
      <p:ext uri="{BB962C8B-B14F-4D97-AF65-F5344CB8AC3E}">
        <p14:creationId xmlns:p14="http://schemas.microsoft.com/office/powerpoint/2010/main" val="2456143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8FDC2B3-BB3D-40ED-9E54-E3B59D87384B}"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BC494-1D77-4CE2-BEE3-7682C9F6D700}" type="slidenum">
              <a:rPr lang="en-US" smtClean="0"/>
              <a:pPr/>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8FDC2B3-BB3D-40ED-9E54-E3B59D87384B}"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BC494-1D77-4CE2-BEE3-7682C9F6D700}"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8FDC2B3-BB3D-40ED-9E54-E3B59D87384B}"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BC494-1D77-4CE2-BEE3-7682C9F6D700}"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8FDC2B3-BB3D-40ED-9E54-E3B59D87384B}"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BC494-1D77-4CE2-BEE3-7682C9F6D700}"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FDC2B3-BB3D-40ED-9E54-E3B59D87384B}" type="datetimeFigureOut">
              <a:rPr lang="en-US" smtClean="0"/>
              <a:pPr/>
              <a:t>6/7/2020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EBC494-1D77-4CE2-BEE3-7682C9F6D700}"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8FDC2B3-BB3D-40ED-9E54-E3B59D87384B}" type="datetimeFigureOut">
              <a:rPr lang="en-US" smtClean="0"/>
              <a:pPr/>
              <a:t>6/7/2020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EBC494-1D77-4CE2-BEE3-7682C9F6D700}"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FDC2B3-BB3D-40ED-9E54-E3B59D87384B}" type="datetimeFigureOut">
              <a:rPr lang="en-US" smtClean="0"/>
              <a:pPr/>
              <a:t>6/7/2020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EBC494-1D77-4CE2-BEE3-7682C9F6D700}"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FDC2B3-BB3D-40ED-9E54-E3B59D87384B}"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BC494-1D77-4CE2-BEE3-7682C9F6D700}"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FDC2B3-BB3D-40ED-9E54-E3B59D87384B}"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BC494-1D77-4CE2-BEE3-7682C9F6D700}" type="slidenum">
              <a:rPr lang="en-US" smtClean="0"/>
              <a:pPr/>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FDC2B3-BB3D-40ED-9E54-E3B59D87384B}"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BC494-1D77-4CE2-BEE3-7682C9F6D700}"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FDC2B3-BB3D-40ED-9E54-E3B59D87384B}"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BC494-1D77-4CE2-BEE3-7682C9F6D700}"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D8FDC2B3-BB3D-40ED-9E54-E3B59D87384B}" type="datetimeFigureOut">
              <a:rPr lang="en-US" smtClean="0"/>
              <a:pPr/>
              <a:t>6/7/2020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12EBC494-1D77-4CE2-BEE3-7682C9F6D70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4282" y="2500306"/>
            <a:ext cx="8929717" cy="923330"/>
          </a:xfrm>
          <a:prstGeom prst="rect">
            <a:avLst/>
          </a:prstGeom>
        </p:spPr>
        <p:txBody>
          <a:bodyPr wrap="square">
            <a:spAutoFit/>
          </a:bodyPr>
          <a:lstStyle/>
          <a:p>
            <a:pPr algn="ctr"/>
            <a:r>
              <a:rPr lang="fa-IR" sz="5400" dirty="0" smtClean="0">
                <a:cs typeface="B Sina" pitchFamily="2" charset="-78"/>
              </a:rPr>
              <a:t>بسم الله الرحمن الرحیم </a:t>
            </a:r>
            <a:endParaRPr lang="en-US" sz="5400" dirty="0">
              <a:cs typeface="B Sina" pitchFamily="2" charset="-78"/>
            </a:endParaRPr>
          </a:p>
        </p:txBody>
      </p:sp>
    </p:spTree>
    <p:extLst>
      <p:ext uri="{BB962C8B-B14F-4D97-AF65-F5344CB8AC3E}">
        <p14:creationId xmlns:p14="http://schemas.microsoft.com/office/powerpoint/2010/main" val="23416708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5"/>
                                        </p:tgtEl>
                                        <p:attrNameLst>
                                          <p:attrName>ppt_x</p:attrName>
                                          <p:attrName>ppt_y</p:attrName>
                                        </p:attrNameLst>
                                      </p:cBhvr>
                                    </p:animMotion>
                                    <p:animRot by="1500000">
                                      <p:cBhvr>
                                        <p:cTn id="7" dur="125" fill="hold">
                                          <p:stCondLst>
                                            <p:cond delay="0"/>
                                          </p:stCondLst>
                                        </p:cTn>
                                        <p:tgtEl>
                                          <p:spTgt spid="5"/>
                                        </p:tgtEl>
                                        <p:attrNameLst>
                                          <p:attrName>r</p:attrName>
                                        </p:attrNameLst>
                                      </p:cBhvr>
                                    </p:animRot>
                                    <p:animRot by="-1500000">
                                      <p:cBhvr>
                                        <p:cTn id="8" dur="125" fill="hold">
                                          <p:stCondLst>
                                            <p:cond delay="125"/>
                                          </p:stCondLst>
                                        </p:cTn>
                                        <p:tgtEl>
                                          <p:spTgt spid="5"/>
                                        </p:tgtEl>
                                        <p:attrNameLst>
                                          <p:attrName>r</p:attrName>
                                        </p:attrNameLst>
                                      </p:cBhvr>
                                    </p:animRot>
                                    <p:animRot by="-1500000">
                                      <p:cBhvr>
                                        <p:cTn id="9" dur="125" fill="hold">
                                          <p:stCondLst>
                                            <p:cond delay="250"/>
                                          </p:stCondLst>
                                        </p:cTn>
                                        <p:tgtEl>
                                          <p:spTgt spid="5"/>
                                        </p:tgtEl>
                                        <p:attrNameLst>
                                          <p:attrName>r</p:attrName>
                                        </p:attrNameLst>
                                      </p:cBhvr>
                                    </p:animRot>
                                    <p:animRot by="1500000">
                                      <p:cBhvr>
                                        <p:cTn id="10" dur="125" fill="hold">
                                          <p:stCondLst>
                                            <p:cond delay="375"/>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17581" y="3132290"/>
            <a:ext cx="7175351" cy="1793167"/>
          </a:xfrm>
          <a:prstGeom prst="rect">
            <a:avLst/>
          </a:prstGeom>
          <a:effectLst/>
        </p:spPr>
        <p:txBody>
          <a:bodyPr vert="horz" lIns="91440" tIns="45720" rIns="91440" bIns="45720" rtlCol="0" anchor="t" anchorCtr="0">
            <a:normAutofit fontScale="825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ar-SA" sz="8800" dirty="0" smtClean="0"/>
              <a:t>حقوق ورزشی</a:t>
            </a:r>
            <a:r>
              <a:rPr lang="en-US" dirty="0" smtClean="0"/>
              <a:t/>
            </a:r>
            <a:br>
              <a:rPr lang="en-US" dirty="0" smtClean="0"/>
            </a:br>
            <a:endParaRPr lang="en-US" dirty="0"/>
          </a:p>
        </p:txBody>
      </p:sp>
    </p:spTree>
    <p:extLst>
      <p:ext uri="{BB962C8B-B14F-4D97-AF65-F5344CB8AC3E}">
        <p14:creationId xmlns:p14="http://schemas.microsoft.com/office/powerpoint/2010/main" val="2672230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357290" y="2214554"/>
            <a:ext cx="6400800" cy="3474720"/>
          </a:xfrm>
        </p:spPr>
        <p:txBody>
          <a:bodyPr>
            <a:noAutofit/>
          </a:bodyPr>
          <a:lstStyle/>
          <a:p>
            <a:pPr algn="r" rtl="1"/>
            <a:r>
              <a:rPr lang="ar-SA" sz="2800" dirty="0">
                <a:cs typeface="B Nazanin" pitchFamily="2" charset="-78"/>
              </a:rPr>
              <a:t>که توسط مجلس خبرگان و با تشریفات ویژه ای وضع و یا تغییر پیدا می کند، از نظر اعتبار در بالاترین سطح قوانین و مقررات مملکتی قرار دارد و از همین رو است که واژه اساسی پس از قانون به کار رفته و به جای واژه (ماده) که در قوانین عادی استعمال شده در قانون اساسی از کلمه (اصل) بهره گرفته اند. قانون اساسی مهمترین سند حقوقی کشور است و هیچ قانون، مقررات و یا نهادی در کشور مشروعین نخواهد داشت مگر این که به طور مستقیم یا غیرمستقیم مشروعیت خود را از قانون اساسی گرفته باشد</a:t>
            </a:r>
            <a:r>
              <a:rPr lang="ar-SA" sz="2800" dirty="0" smtClean="0">
                <a:cs typeface="B Nazanin" pitchFamily="2" charset="-78"/>
              </a:rPr>
              <a:t>.</a:t>
            </a:r>
            <a:endParaRPr lang="en-US" sz="2800" dirty="0">
              <a:cs typeface="B Nazanin" pitchFamily="2" charset="-78"/>
            </a:endParaRPr>
          </a:p>
        </p:txBody>
      </p:sp>
      <p:sp>
        <p:nvSpPr>
          <p:cNvPr id="6" name="Title 1"/>
          <p:cNvSpPr txBox="1">
            <a:spLocks/>
          </p:cNvSpPr>
          <p:nvPr/>
        </p:nvSpPr>
        <p:spPr>
          <a:xfrm>
            <a:off x="1785918" y="214290"/>
            <a:ext cx="6512511" cy="1143000"/>
          </a:xfrm>
          <a:prstGeom prst="rect">
            <a:avLst/>
          </a:prstGeom>
          <a:effectLst/>
        </p:spPr>
        <p:txBody>
          <a:bodyPr vert="horz" lIns="91440" tIns="45720" rIns="91440" bIns="45720" rtlCol="0" anchor="t" anchorCtr="0">
            <a:noAutofit/>
          </a:bodyPr>
          <a:lstStyle/>
          <a:p>
            <a:pPr marL="320040" marR="0" lvl="0" indent="-320040" algn="r" defTabSz="914400" rtl="0" eaLnBrk="1" fontAlgn="auto" latinLnBrk="0" hangingPunct="1">
              <a:lnSpc>
                <a:spcPct val="100000"/>
              </a:lnSpc>
              <a:spcBef>
                <a:spcPct val="0"/>
              </a:spcBef>
              <a:spcAft>
                <a:spcPts val="0"/>
              </a:spcAft>
              <a:buClr>
                <a:schemeClr val="accent6">
                  <a:lumMod val="75000"/>
                </a:schemeClr>
              </a:buClr>
              <a:buSzPct val="128000"/>
              <a:buFont typeface="Georgia" pitchFamily="18" charset="0"/>
              <a:buChar char="*"/>
              <a:tabLst/>
              <a:defRPr/>
            </a:pPr>
            <a:r>
              <a:rPr kumimoji="0" lang="ar-SA" sz="4600" b="1" i="0" u="none" strike="noStrike" kern="1200" cap="none" spc="0" normalizeH="0" baseline="0" noProof="0" dirty="0" smtClean="0">
                <a:ln>
                  <a:noFill/>
                </a:ln>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uLnTx/>
                <a:uFillTx/>
                <a:latin typeface="+mj-lt"/>
                <a:ea typeface="+mj-ea"/>
                <a:cs typeface="+mj-cs"/>
              </a:rPr>
              <a:t>▪قانون اساسی</a:t>
            </a:r>
            <a:endParaRPr kumimoji="0" lang="en-US" sz="4600" b="1" i="0" u="none" strike="noStrike" kern="1200" cap="none" spc="0" normalizeH="0" baseline="0" noProof="0" dirty="0">
              <a:ln>
                <a:noFill/>
              </a:ln>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uLnTx/>
              <a:uFillTx/>
              <a:latin typeface="+mj-lt"/>
              <a:ea typeface="+mj-ea"/>
              <a:cs typeface="+mj-cs"/>
            </a:endParaRPr>
          </a:p>
        </p:txBody>
      </p:sp>
    </p:spTree>
    <p:extLst>
      <p:ext uri="{BB962C8B-B14F-4D97-AF65-F5344CB8AC3E}">
        <p14:creationId xmlns:p14="http://schemas.microsoft.com/office/powerpoint/2010/main" val="37139844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88640"/>
            <a:ext cx="7992888" cy="5940088"/>
          </a:xfrm>
          <a:prstGeom prst="rect">
            <a:avLst/>
          </a:prstGeom>
        </p:spPr>
        <p:txBody>
          <a:bodyPr wrap="square">
            <a:spAutoFit/>
          </a:bodyPr>
          <a:lstStyle/>
          <a:p>
            <a:pPr algn="r" rtl="1"/>
            <a:r>
              <a:rPr lang="ar-SA" sz="2000" dirty="0">
                <a:cs typeface="B Nazanin" pitchFamily="2" charset="-78"/>
              </a:rPr>
              <a:t>قانون اساسی متشکل از مجموع قواعد و مقررات کلی است که شکل حکومت و سازمان عالی قوای سه گانه و ارتباط آنها را با یکدیگر و حقوق و آزادی های افراد را در مقابل دولت مشخص می نماید. به عبارت دیگر قانون اساسی از یک سو حدود آزادی های فرد را در برابر عملکرد قدرت و از سوی دیگر حد و مرز اعمال تشکلات حاک را در برخورد با حوزه فردی رسم می نماید.</a:t>
            </a:r>
            <a:endParaRPr lang="en-US" sz="2000" dirty="0">
              <a:cs typeface="B Nazanin" pitchFamily="2" charset="-78"/>
            </a:endParaRPr>
          </a:p>
          <a:p>
            <a:pPr algn="r" rtl="1"/>
            <a:r>
              <a:rPr lang="ar-SA" sz="2000" dirty="0">
                <a:cs typeface="B Nazanin" pitchFamily="2" charset="-78"/>
              </a:rPr>
              <a:t>در قانون اساسی، اصول متعددی به شرایط لازم برای تصویب قانون عادی اختصاص یافته است. به موجب اصل </a:t>
            </a:r>
            <a:r>
              <a:rPr lang="fa-IR" sz="2000" dirty="0">
                <a:cs typeface="B Nazanin" pitchFamily="2" charset="-78"/>
              </a:rPr>
              <a:t>۵۸</a:t>
            </a:r>
            <a:r>
              <a:rPr lang="ar-SA" sz="2000" dirty="0">
                <a:cs typeface="B Nazanin" pitchFamily="2" charset="-78"/>
              </a:rPr>
              <a:t> مرجع صالح برای تصویب قانون عادی مجلس شورای اسلامی است. اصل </a:t>
            </a:r>
            <a:r>
              <a:rPr lang="fa-IR" sz="2000" dirty="0">
                <a:cs typeface="B Nazanin" pitchFamily="2" charset="-78"/>
              </a:rPr>
              <a:t>۹۴</a:t>
            </a:r>
            <a:r>
              <a:rPr lang="ar-SA" sz="2000" dirty="0">
                <a:cs typeface="B Nazanin" pitchFamily="2" charset="-78"/>
              </a:rPr>
              <a:t> قانون اساسی مقرر می دارد که کلیه مصوبات مجلس شورای اسلامی باید به شورای نگهبان فرستاده شود. شورای نگهبان موظف است آن را حداکثر ده روز از تاریخ وصول از نظر انطباق بر موازین اسلامی و قانون اساسی مورد بررسی قرار دهد و چنانچه آن را مغایر ببیند برای تجدیدنظر به مجلس بازگرداند، در غیر این صورت مصوبه قابل اجراء است. پس از این مرحله این مصوبه باید توسط رئیس جمهور امضاء و برای اجراء در اختیار مسئولان قرار گیرد. (اصل </a:t>
            </a:r>
            <a:r>
              <a:rPr lang="fa-IR" sz="2000" dirty="0">
                <a:cs typeface="B Nazanin" pitchFamily="2" charset="-78"/>
              </a:rPr>
              <a:t>۱۲۳</a:t>
            </a:r>
            <a:r>
              <a:rPr lang="ar-SA" sz="2000" dirty="0">
                <a:cs typeface="B Nazanin" pitchFamily="2" charset="-78"/>
              </a:rPr>
              <a:t>) حتی پس از امضاء رئیس جمهور چنین مصوبه ای قابل اجراء نخواهد بود مگر آن که تشریفات قانونی دیگری را طی بکند. این تشریفات به موجب ماده یک قانون مدنی صدور دستور انتشار مصوبه به روزنامه رسمی است و این روزنامه موظف است ظرف مدت </a:t>
            </a:r>
            <a:r>
              <a:rPr lang="fa-IR" sz="2000" dirty="0">
                <a:cs typeface="B Nazanin" pitchFamily="2" charset="-78"/>
              </a:rPr>
              <a:t>۷۲</a:t>
            </a:r>
            <a:r>
              <a:rPr lang="ar-SA" sz="2000" dirty="0">
                <a:cs typeface="B Nazanin" pitchFamily="2" charset="-78"/>
              </a:rPr>
              <a:t> ساعت پس از ابلاغ، مصوبه را منتشر نماید. صرف انتشار نیز کافی به مقصود نیست بلکه برابر ماده </a:t>
            </a:r>
            <a:r>
              <a:rPr lang="fa-IR" sz="2000" dirty="0">
                <a:cs typeface="B Nazanin" pitchFamily="2" charset="-78"/>
              </a:rPr>
              <a:t>۲</a:t>
            </a:r>
            <a:r>
              <a:rPr lang="ar-SA" sz="2000" dirty="0">
                <a:cs typeface="B Nazanin" pitchFamily="2" charset="-78"/>
              </a:rPr>
              <a:t> قانون مدنی قوانین </a:t>
            </a:r>
            <a:r>
              <a:rPr lang="fa-IR" sz="2000" dirty="0">
                <a:cs typeface="B Nazanin" pitchFamily="2" charset="-78"/>
              </a:rPr>
              <a:t>۱۵</a:t>
            </a:r>
            <a:r>
              <a:rPr lang="ar-SA" sz="2000" dirty="0">
                <a:cs typeface="B Nazanin" pitchFamily="2" charset="-78"/>
              </a:rPr>
              <a:t> روز پس از انتشار در سراسر کشور لازم الاجراء است مگر آن که در خود قانون ترتیب خاصی برای موقع اجراء مقرر شده باشد. از این تاریخ چنین مصوبه ای عنوان قانون لازم الاجراء را دارا است. نکته مهم این است که اثر قانون نسبت به آتیه است و قانون نسبت به ماقبل خود اثر ندارد مگر این در خود قانون مقررات خاصی نسبت به موضوع اتخاذ شده باشد. (ماده </a:t>
            </a:r>
            <a:r>
              <a:rPr lang="fa-IR" sz="2000" dirty="0">
                <a:cs typeface="B Nazanin" pitchFamily="2" charset="-78"/>
              </a:rPr>
              <a:t>۴</a:t>
            </a:r>
            <a:r>
              <a:rPr lang="ar-SA" sz="2000" dirty="0">
                <a:cs typeface="B Nazanin" pitchFamily="2" charset="-78"/>
              </a:rPr>
              <a:t> قانون مدنی)</a:t>
            </a:r>
            <a:endParaRPr lang="en-US" sz="2000" dirty="0">
              <a:cs typeface="B Nazanin" pitchFamily="2" charset="-78"/>
            </a:endParaRPr>
          </a:p>
        </p:txBody>
      </p:sp>
    </p:spTree>
    <p:extLst>
      <p:ext uri="{BB962C8B-B14F-4D97-AF65-F5344CB8AC3E}">
        <p14:creationId xmlns:p14="http://schemas.microsoft.com/office/powerpoint/2010/main" val="5121367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76672"/>
            <a:ext cx="7848872" cy="4832092"/>
          </a:xfrm>
          <a:prstGeom prst="rect">
            <a:avLst/>
          </a:prstGeom>
        </p:spPr>
        <p:txBody>
          <a:bodyPr wrap="square">
            <a:spAutoFit/>
          </a:bodyPr>
          <a:lstStyle/>
          <a:p>
            <a:pPr algn="r"/>
            <a:r>
              <a:rPr lang="ar-SA" sz="2800" dirty="0">
                <a:cs typeface="B Nazanin" pitchFamily="2" charset="-78"/>
              </a:rPr>
              <a:t>گاهی اوقات قوه مجریه به موجب قانون مکلف به تنظیم آئین نامه اجرائی است ولی صلاحیت قوه مجریه در وضع آئین نامه ها محدود به الزام ناشی از قانون نیست بلکه می تواند در غیر این مورد نیز برای حسن اجراء وظایف محوله مقرراتی را تحت عنوان آئین نامه، بخشنامه یا تصویب نامه وضع و به مورد اجراء نماید و این حق به موجب اصل </a:t>
            </a:r>
            <a:r>
              <a:rPr lang="fa-IR" sz="2800" dirty="0">
                <a:cs typeface="B Nazanin" pitchFamily="2" charset="-78"/>
              </a:rPr>
              <a:t>۱۳۸</a:t>
            </a:r>
            <a:r>
              <a:rPr lang="ar-SA" sz="2800" dirty="0">
                <a:cs typeface="B Nazanin" pitchFamily="2" charset="-78"/>
              </a:rPr>
              <a:t> قانون اساسی به دولت داده شده است و برابر همین اصل تصویب نامه ها و آئین نامه های دولتی و مصوبات کمیسیون های متشکل از وزراء برای اجراء به اطلاع رئیس مجلس شورای اسلامی می رسد تا در صورتی که آنها را برخلاف قوانین بیابد با ذکر دلیل برای تجدیدنظر به هیئت وزیران بفرستد، اما به هرحال مفاد این مقررات نباید با متن و روح قوانین مخالف باشد.</a:t>
            </a:r>
            <a:endParaRPr lang="en-US" sz="2800" dirty="0">
              <a:cs typeface="B Nazanin" pitchFamily="2" charset="-78"/>
            </a:endParaRPr>
          </a:p>
        </p:txBody>
      </p:sp>
      <p:sp>
        <p:nvSpPr>
          <p:cNvPr id="3" name="Rectangle 2"/>
          <p:cNvSpPr/>
          <p:nvPr/>
        </p:nvSpPr>
        <p:spPr>
          <a:xfrm>
            <a:off x="642910" y="0"/>
            <a:ext cx="8208912" cy="40011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ar-SA" sz="2000" dirty="0"/>
              <a:t>▪بخشنامه، تصویب نامه و آئین نامه: </a:t>
            </a:r>
            <a:endParaRPr lang="en-US" sz="2000" dirty="0"/>
          </a:p>
        </p:txBody>
      </p:sp>
    </p:spTree>
    <p:extLst>
      <p:ext uri="{BB962C8B-B14F-4D97-AF65-F5344CB8AC3E}">
        <p14:creationId xmlns:p14="http://schemas.microsoft.com/office/powerpoint/2010/main" val="7828597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363930"/>
            <a:ext cx="8280920" cy="4524315"/>
          </a:xfrm>
          <a:prstGeom prst="rect">
            <a:avLst/>
          </a:prstGeom>
        </p:spPr>
        <p:txBody>
          <a:bodyPr wrap="square">
            <a:spAutoFit/>
          </a:bodyPr>
          <a:lstStyle/>
          <a:p>
            <a:pPr algn="r"/>
            <a:r>
              <a:rPr lang="ar-SA" sz="3200" dirty="0"/>
              <a:t>تفاوت قانون با مصوبان قوه مجریه، نخست این است که قانون بر کلیه مردم و دستگاه های حکومتی حاکمیت دارد و دوم، مرجع صالح برای وضع قانون قوه مقننه است سوم، قضات دادگاه ها مکلفند از اجراء تصویب نامه ها و آئین نامه های دولتی که مخالف با قوانین و مقررات اسلامی یا خارج از حدود اختیارات قوه مجریه است خودداری کنند و هرکس می تواند ابطال این گونه مقررات را از دیوان عدالت اداری تقاضا کند (اصل </a:t>
            </a:r>
            <a:r>
              <a:rPr lang="fa-IR" sz="3200" dirty="0"/>
              <a:t>۱۷۰</a:t>
            </a:r>
            <a:r>
              <a:rPr lang="ar-SA" sz="3200" dirty="0"/>
              <a:t>) در حالی که قضات دادگستری چنین تکلیف یا حقی را نسبت به قوانین ندارند.</a:t>
            </a:r>
            <a:endParaRPr lang="en-US" sz="3200" dirty="0"/>
          </a:p>
        </p:txBody>
      </p:sp>
    </p:spTree>
    <p:extLst>
      <p:ext uri="{BB962C8B-B14F-4D97-AF65-F5344CB8AC3E}">
        <p14:creationId xmlns:p14="http://schemas.microsoft.com/office/powerpoint/2010/main" val="14087442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7704" y="656302"/>
            <a:ext cx="5707244" cy="5909310"/>
          </a:xfrm>
          <a:prstGeom prst="rect">
            <a:avLst/>
          </a:prstGeom>
        </p:spPr>
        <p:txBody>
          <a:bodyPr wrap="square">
            <a:spAutoFit/>
          </a:bodyPr>
          <a:lstStyle/>
          <a:p>
            <a:pPr algn="r"/>
            <a:r>
              <a:rPr lang="ar-SA" sz="2200" dirty="0"/>
              <a:t>قانون اساسی همانطوری که گفته شد مهمرین سند حقوقی کشور است و منشأ صلاحیت و مشروعیت تمامی نهادهائی است که در کشور وجود دارد. اهمیت هر نهادی در کشور به تعبیری، بستگی به جایگاه آن در قانون اساسی دارد. اصولاً قانون اساسی به بررسی اساسی ترین امور کشور مانند حکومت، زبان، دین رسمی، حقوق ملت، اقتصاد و امورمالی، قوای حاکم، رهبری، ریاست جمهوری می پردازد در مورد امور کم اهمیت تر را به قوانین عادی واگذار می کند. اکنون پرسش این است که آیا از ورزش در قانون اساسی به صراحت نام برده است یا این که مشروعیت خود را به طور غیرمستقیم از قانون اساسی به دست آورد؟ قانون اساسی جمهوری اسلامی ایران در اصل دوم مقرر داشته که جمهوری اسلامی نظامی است برپایه ایمان به:</a:t>
            </a:r>
            <a:endParaRPr lang="en-US" sz="2200" dirty="0"/>
          </a:p>
        </p:txBody>
      </p:sp>
      <p:sp>
        <p:nvSpPr>
          <p:cNvPr id="3" name="Rectangle 2"/>
          <p:cNvSpPr/>
          <p:nvPr/>
        </p:nvSpPr>
        <p:spPr>
          <a:xfrm>
            <a:off x="714348" y="0"/>
            <a:ext cx="7866463" cy="58477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ar-SA" sz="3200" dirty="0">
                <a:cs typeface="B Nazanin" pitchFamily="2" charset="-78"/>
              </a:rPr>
              <a:t>جایگاه ورزش در قانون اساسی</a:t>
            </a:r>
            <a:endParaRPr lang="en-US" sz="3200" dirty="0">
              <a:cs typeface="B Nazanin" pitchFamily="2" charset="-78"/>
            </a:endParaRPr>
          </a:p>
        </p:txBody>
      </p:sp>
    </p:spTree>
    <p:extLst>
      <p:ext uri="{BB962C8B-B14F-4D97-AF65-F5344CB8AC3E}">
        <p14:creationId xmlns:p14="http://schemas.microsoft.com/office/powerpoint/2010/main" val="78712085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476672"/>
            <a:ext cx="7488832" cy="4801314"/>
          </a:xfrm>
          <a:prstGeom prst="rect">
            <a:avLst/>
          </a:prstGeom>
        </p:spPr>
        <p:txBody>
          <a:bodyPr wrap="square">
            <a:spAutoFit/>
          </a:bodyPr>
          <a:lstStyle/>
          <a:p>
            <a:pPr algn="r" rtl="1"/>
            <a:r>
              <a:rPr lang="fa-IR" sz="2000" dirty="0"/>
              <a:t>۱</a:t>
            </a:r>
            <a:r>
              <a:rPr lang="ar-SA" sz="2000" dirty="0"/>
              <a:t>. خدای یکتا (لااله الاالله) و اختصاص حاکمیت و تشریع به او و لزوم تسلیم در برابر امر او.</a:t>
            </a:r>
            <a:endParaRPr lang="en-US" sz="2000" dirty="0"/>
          </a:p>
          <a:p>
            <a:pPr algn="r" rtl="1"/>
            <a:r>
              <a:rPr lang="fa-IR" sz="2000" dirty="0"/>
              <a:t>۲</a:t>
            </a:r>
            <a:r>
              <a:rPr lang="ar-SA" sz="2000" dirty="0"/>
              <a:t>. وحی الهی و نقش بنیادی آن در بیان قوانین.</a:t>
            </a:r>
            <a:endParaRPr lang="en-US" sz="2000" dirty="0"/>
          </a:p>
          <a:p>
            <a:pPr algn="r" rtl="1"/>
            <a:r>
              <a:rPr lang="fa-IR" sz="2000" dirty="0"/>
              <a:t>۳</a:t>
            </a:r>
            <a:r>
              <a:rPr lang="ar-SA" sz="2000" dirty="0"/>
              <a:t>. عدل و نقش سازنده آن در سیر تکاملی انسان به سوی خدا.</a:t>
            </a:r>
            <a:endParaRPr lang="en-US" sz="2000" dirty="0"/>
          </a:p>
          <a:p>
            <a:pPr algn="r" rtl="1"/>
            <a:r>
              <a:rPr lang="fa-IR" sz="2000" dirty="0"/>
              <a:t>۴</a:t>
            </a:r>
            <a:r>
              <a:rPr lang="ar-SA" sz="2000" dirty="0"/>
              <a:t>. عدل خدا در خلقت و تشریع.</a:t>
            </a:r>
            <a:endParaRPr lang="en-US" sz="2000" dirty="0"/>
          </a:p>
          <a:p>
            <a:pPr algn="r" rtl="1"/>
            <a:r>
              <a:rPr lang="fa-IR" sz="2000" dirty="0"/>
              <a:t>۵</a:t>
            </a:r>
            <a:r>
              <a:rPr lang="ar-SA" sz="2000" dirty="0"/>
              <a:t>. امانت و رهبری مستمر و نقش اساسی آن در تداوم انقلاب اسلامی.</a:t>
            </a:r>
            <a:endParaRPr lang="en-US" sz="2000" dirty="0"/>
          </a:p>
          <a:p>
            <a:pPr algn="r" rtl="1"/>
            <a:r>
              <a:rPr lang="ar-SA" sz="2000" dirty="0"/>
              <a:t>و بالاخره پس از ذکر اصول دین به شرح فوق به سراغ انسان آمده و مقرر می دارد که جمهوری اسلامی، نظامی است برپایه ایمان.</a:t>
            </a:r>
            <a:endParaRPr lang="en-US" sz="2000" dirty="0"/>
          </a:p>
          <a:p>
            <a:pPr algn="r"/>
            <a:r>
              <a:rPr lang="fa-IR" sz="2000" dirty="0"/>
              <a:t>۶</a:t>
            </a:r>
            <a:r>
              <a:rPr lang="ar-SA" sz="2000" dirty="0"/>
              <a:t>. کرامت و ارزش والای انسان و آزادی توأم با مسئولیت او در برابر خدا به عبارت دیگر هدف نهائی، تربیت انسانی موحد و مؤمن به وحی، معاد، عدل و امامت است زیرا که اصول دین واقعیت های زوال ناپذیرند و آنکه از نظر مقنن اهمیت اساسی داشته همان تحقق بند </a:t>
            </a:r>
            <a:r>
              <a:rPr lang="fa-IR" sz="2000" dirty="0"/>
              <a:t>۶ </a:t>
            </a:r>
            <a:r>
              <a:rPr lang="ar-SA" sz="2000" dirty="0"/>
              <a:t>یعنی تربیت انسانی کریم، با ارزش های والای انسانی، آزاد و مسئول در برابر خداست.</a:t>
            </a:r>
            <a:r>
              <a:rPr lang="ar-SA" sz="2600" dirty="0"/>
              <a:t> </a:t>
            </a:r>
            <a:endParaRPr lang="en-US" sz="2600" dirty="0"/>
          </a:p>
        </p:txBody>
      </p:sp>
    </p:spTree>
    <p:extLst>
      <p:ext uri="{BB962C8B-B14F-4D97-AF65-F5344CB8AC3E}">
        <p14:creationId xmlns:p14="http://schemas.microsoft.com/office/powerpoint/2010/main" val="348734495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70331"/>
            <a:ext cx="7920880" cy="5262979"/>
          </a:xfrm>
          <a:prstGeom prst="rect">
            <a:avLst/>
          </a:prstGeom>
        </p:spPr>
        <p:txBody>
          <a:bodyPr wrap="square">
            <a:spAutoFit/>
          </a:bodyPr>
          <a:lstStyle/>
          <a:p>
            <a:pPr algn="r" rtl="1"/>
            <a:r>
              <a:rPr lang="ar-SA" sz="2800" dirty="0" smtClean="0"/>
              <a:t>بر همین اساس در اصل دوم، دولت جمهوری اسلامی ایران موظف شده که برای نیل به این اهداف همه امکانات خود را برای امور مذکور به کار برد. از این جمله، نتایج زیر قابل درک است:</a:t>
            </a:r>
            <a:endParaRPr lang="en-US" sz="2800" dirty="0" smtClean="0"/>
          </a:p>
          <a:p>
            <a:pPr algn="r" rtl="1"/>
            <a:r>
              <a:rPr lang="ar-SA" sz="2800" dirty="0" smtClean="0"/>
              <a:t>الف. دولت موظف شده و اختیاری در رد یا قبول ندارد.</a:t>
            </a:r>
            <a:endParaRPr lang="en-US" sz="2800" dirty="0" smtClean="0"/>
          </a:p>
          <a:p>
            <a:pPr algn="r" rtl="1"/>
            <a:r>
              <a:rPr lang="ar-SA" sz="2800" dirty="0" smtClean="0"/>
              <a:t>ب. دولت موظف است همه امکانات خود و نه بخشی از آن را به کار گیرد.</a:t>
            </a:r>
            <a:endParaRPr lang="en-US" sz="2800" dirty="0" smtClean="0"/>
          </a:p>
          <a:p>
            <a:pPr algn="r" rtl="1"/>
            <a:r>
              <a:rPr lang="ar-SA" sz="2800" dirty="0" smtClean="0"/>
              <a:t>ج. دولت موظف است برای نیل به اهداف مذکور در اصل دوم فقط از طریق موارد مذکور در اصل سوم برای نیل به اهداف اقدام کند و به عبارت بهتر، وسایلی که دولت می تواند به آنها متوسل شود حصری بوده و منحصر به بندهای شانزده گانه اصل سوم است. </a:t>
            </a:r>
            <a:endParaRPr lang="en-US" sz="2800" dirty="0"/>
          </a:p>
        </p:txBody>
      </p:sp>
    </p:spTree>
    <p:extLst>
      <p:ext uri="{BB962C8B-B14F-4D97-AF65-F5344CB8AC3E}">
        <p14:creationId xmlns:p14="http://schemas.microsoft.com/office/powerpoint/2010/main" val="377580513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908720"/>
            <a:ext cx="8208912" cy="3785652"/>
          </a:xfrm>
          <a:prstGeom prst="rect">
            <a:avLst/>
          </a:prstGeom>
        </p:spPr>
        <p:txBody>
          <a:bodyPr wrap="square">
            <a:spAutoFit/>
          </a:bodyPr>
          <a:lstStyle/>
          <a:p>
            <a:pPr algn="r" rtl="1"/>
            <a:r>
              <a:rPr lang="ar-SA" sz="4800" dirty="0"/>
              <a:t>بر همین اساس در اصل دوم، دولت جمهوری اسلامی ایران موظف شده که برای نیل به این اهداف همه امکانات خود را برای امور مذکور به کار برد. از این جمله، نتایج زیر قابل درک است:</a:t>
            </a:r>
            <a:endParaRPr lang="en-US" sz="4800" dirty="0"/>
          </a:p>
        </p:txBody>
      </p:sp>
    </p:spTree>
    <p:extLst>
      <p:ext uri="{BB962C8B-B14F-4D97-AF65-F5344CB8AC3E}">
        <p14:creationId xmlns:p14="http://schemas.microsoft.com/office/powerpoint/2010/main" val="42860636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568" y="889844"/>
            <a:ext cx="7776864" cy="4832092"/>
          </a:xfrm>
          <a:prstGeom prst="rect">
            <a:avLst/>
          </a:prstGeom>
        </p:spPr>
        <p:txBody>
          <a:bodyPr wrap="square">
            <a:spAutoFit/>
          </a:bodyPr>
          <a:lstStyle/>
          <a:p>
            <a:pPr algn="r" rtl="1"/>
            <a:r>
              <a:rPr lang="ar-SA" sz="2800" dirty="0"/>
              <a:t>الف. دولت موظف شده و اختیاری در رد یا قبول ندارد.</a:t>
            </a:r>
            <a:endParaRPr lang="en-US" sz="2800" dirty="0"/>
          </a:p>
          <a:p>
            <a:pPr algn="r" rtl="1"/>
            <a:r>
              <a:rPr lang="ar-SA" sz="2800" dirty="0"/>
              <a:t>ب. دولت موظف است همه امکانات خود و نه بخشی از آن را به کار گیرد.</a:t>
            </a:r>
            <a:endParaRPr lang="en-US" sz="2800" dirty="0"/>
          </a:p>
          <a:p>
            <a:pPr algn="r" rtl="1"/>
            <a:r>
              <a:rPr lang="ar-SA" sz="2800" dirty="0"/>
              <a:t>ج. دولت موظف است برای نیل به اهداف مذکور در اصل دوم فقط از طریق موارد مذکور در اصل سوم برای نیل به اهداف اقدام کند و به عبارت بهتر، وسایلی که دولت می تواند به آنها متوسل شود حصری بوده و منحصر به بندهای شانزده گانه اصل سوم است. در همین اصل و در صدر امور موردنظر مقرر گردیده: (آموزش و پرورش و تربیت بدنی رایگان برای همه در تمام سطوح و تسهیل و تعمیم آموزش عالی) با دقت در مفاد این بند نتایج ذیل قابل حصول </a:t>
            </a:r>
            <a:r>
              <a:rPr lang="ar-SA" sz="2800" dirty="0" smtClean="0"/>
              <a:t>است</a:t>
            </a:r>
            <a:endParaRPr lang="en-US" sz="2800" dirty="0"/>
          </a:p>
        </p:txBody>
      </p:sp>
    </p:spTree>
    <p:extLst>
      <p:ext uri="{BB962C8B-B14F-4D97-AF65-F5344CB8AC3E}">
        <p14:creationId xmlns:p14="http://schemas.microsoft.com/office/powerpoint/2010/main" val="23675568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7330" y="1340768"/>
            <a:ext cx="8352928" cy="3477875"/>
          </a:xfrm>
          <a:prstGeom prst="rect">
            <a:avLst/>
          </a:prstGeom>
        </p:spPr>
        <p:txBody>
          <a:bodyPr wrap="square">
            <a:spAutoFit/>
          </a:bodyPr>
          <a:lstStyle/>
          <a:p>
            <a:pPr algn="r" rtl="1"/>
            <a:r>
              <a:rPr lang="fa-IR" sz="4400" dirty="0"/>
              <a:t>۲</a:t>
            </a:r>
            <a:r>
              <a:rPr lang="ar-SA" sz="4400" dirty="0"/>
              <a:t>. ورزش در عرض آموزش و پرورش قرار دارد و نه در بطن و یا طول آن و این بدان معناست که ورزش از نظر اهمیت در نیل به اهداف نظام نقشی مستقل و حیاتی دارد و بخشی از آموزش و پرورش نیست.</a:t>
            </a:r>
            <a:endParaRPr lang="en-US" sz="4400" dirty="0"/>
          </a:p>
        </p:txBody>
      </p:sp>
    </p:spTree>
    <p:extLst>
      <p:ext uri="{BB962C8B-B14F-4D97-AF65-F5344CB8AC3E}">
        <p14:creationId xmlns:p14="http://schemas.microsoft.com/office/powerpoint/2010/main" val="116975528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268760"/>
            <a:ext cx="8496944" cy="4154984"/>
          </a:xfrm>
          <a:prstGeom prst="rect">
            <a:avLst/>
          </a:prstGeom>
        </p:spPr>
        <p:txBody>
          <a:bodyPr wrap="square">
            <a:spAutoFit/>
          </a:bodyPr>
          <a:lstStyle/>
          <a:p>
            <a:pPr algn="r" rtl="1"/>
            <a:r>
              <a:rPr lang="fa-IR" sz="4400" dirty="0"/>
              <a:t>۳</a:t>
            </a:r>
            <a:r>
              <a:rPr lang="ar-SA" sz="4400" dirty="0"/>
              <a:t>. قراردادن ورزش در ردیف آموزش و پرورش و آموزش عالی نشان می دهد که از دیدگاه قانون اساسی، ورزش یک نهاد فرهنگی برای نیل به هدف تربیت انسان موردنظر نظام است و نه یک نهاد مادی و مجموعه ای از حرکات بدنی.</a:t>
            </a:r>
            <a:endParaRPr lang="en-US" sz="4400" dirty="0"/>
          </a:p>
        </p:txBody>
      </p:sp>
    </p:spTree>
    <p:extLst>
      <p:ext uri="{BB962C8B-B14F-4D97-AF65-F5344CB8AC3E}">
        <p14:creationId xmlns:p14="http://schemas.microsoft.com/office/powerpoint/2010/main" val="41448541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1340768"/>
            <a:ext cx="6840760" cy="1569660"/>
          </a:xfrm>
          <a:prstGeom prst="rect">
            <a:avLst/>
          </a:prstGeom>
        </p:spPr>
        <p:txBody>
          <a:bodyPr wrap="square">
            <a:spAutoFit/>
          </a:bodyPr>
          <a:lstStyle/>
          <a:p>
            <a:pPr algn="r" rtl="1"/>
            <a:r>
              <a:rPr lang="fa-IR" sz="3200" dirty="0"/>
              <a:t>۴</a:t>
            </a:r>
            <a:r>
              <a:rPr lang="ar-SA" sz="3200" dirty="0"/>
              <a:t>. در عین حال ورزش وسیله ای برای برومندی است و خود هدف به حساب نمی آید.</a:t>
            </a:r>
            <a:endParaRPr lang="en-US" sz="3200" dirty="0"/>
          </a:p>
        </p:txBody>
      </p:sp>
    </p:spTree>
    <p:extLst>
      <p:ext uri="{BB962C8B-B14F-4D97-AF65-F5344CB8AC3E}">
        <p14:creationId xmlns:p14="http://schemas.microsoft.com/office/powerpoint/2010/main" val="166737792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692696"/>
            <a:ext cx="7560840" cy="1815882"/>
          </a:xfrm>
          <a:prstGeom prst="rect">
            <a:avLst/>
          </a:prstGeom>
        </p:spPr>
        <p:txBody>
          <a:bodyPr wrap="square">
            <a:spAutoFit/>
          </a:bodyPr>
          <a:lstStyle/>
          <a:p>
            <a:pPr algn="r" rtl="1"/>
            <a:r>
              <a:rPr lang="fa-IR" sz="2800" dirty="0"/>
              <a:t>۵</a:t>
            </a:r>
            <a:r>
              <a:rPr lang="ar-SA" sz="2800" dirty="0"/>
              <a:t>. به رایگان بودن برای همه و در تمام سطوح تأکید دیگری بر آن است که این وسیله حیاتی باید به سهل ترین روش برای برومندی نسل به کار گرفته شود.</a:t>
            </a:r>
            <a:endParaRPr lang="en-US" sz="2800" dirty="0"/>
          </a:p>
        </p:txBody>
      </p:sp>
    </p:spTree>
    <p:extLst>
      <p:ext uri="{BB962C8B-B14F-4D97-AF65-F5344CB8AC3E}">
        <p14:creationId xmlns:p14="http://schemas.microsoft.com/office/powerpoint/2010/main" val="5635014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38913" y="188640"/>
            <a:ext cx="7416824" cy="4370427"/>
          </a:xfrm>
          <a:prstGeom prst="rect">
            <a:avLst/>
          </a:prstGeom>
        </p:spPr>
        <p:txBody>
          <a:bodyPr wrap="square">
            <a:spAutoFit/>
          </a:bodyPr>
          <a:lstStyle/>
          <a:p>
            <a:pPr algn="r" rtl="1"/>
            <a:r>
              <a:rPr lang="ar-SA" sz="5400" dirty="0"/>
              <a:t> </a:t>
            </a:r>
            <a:r>
              <a:rPr lang="ar-SA" sz="2800" dirty="0"/>
              <a:t>- قبل از انقلاب مشروطه</a:t>
            </a:r>
            <a:r>
              <a:rPr lang="ar-SA" sz="2800" dirty="0" smtClean="0"/>
              <a:t>:</a:t>
            </a:r>
            <a:r>
              <a:rPr lang="fa-IR" sz="2800" dirty="0" smtClean="0"/>
              <a:t> 	</a:t>
            </a:r>
          </a:p>
          <a:p>
            <a:pPr algn="r" rtl="1"/>
            <a:r>
              <a:rPr lang="fa-IR" sz="2800" dirty="0" smtClean="0"/>
              <a:t>               </a:t>
            </a:r>
            <a:endParaRPr lang="en-US" sz="2800" dirty="0"/>
          </a:p>
          <a:p>
            <a:pPr algn="r" rtl="1"/>
            <a:r>
              <a:rPr lang="ar-SA" sz="2800" dirty="0"/>
              <a:t> تا قبل از اين تاريخ رسيدگي به امور قضائي مردم تابع عرف و شرع بوده و از آنجا که عرف زير نفوذ جريانات سياسي بوده؛ سابقه­اي در مورد ورزش به دست نيامده و در مورد ورزش بيشتر از کتب فقهي که از جريانات سياسي تأثير نمي­گرفتند، استمداد مي­طلبيدند.</a:t>
            </a:r>
            <a:endParaRPr lang="en-US" sz="2800" dirty="0"/>
          </a:p>
          <a:p>
            <a:pPr algn="r" rtl="1"/>
            <a:endParaRPr lang="en-US" sz="2800" dirty="0"/>
          </a:p>
        </p:txBody>
      </p:sp>
    </p:spTree>
    <p:extLst>
      <p:ext uri="{BB962C8B-B14F-4D97-AF65-F5344CB8AC3E}">
        <p14:creationId xmlns:p14="http://schemas.microsoft.com/office/powerpoint/2010/main" val="290482585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9" y="539388"/>
            <a:ext cx="7920880" cy="923330"/>
          </a:xfrm>
          <a:prstGeom prst="rect">
            <a:avLst/>
          </a:prstGeom>
        </p:spPr>
        <p:txBody>
          <a:bodyPr wrap="square">
            <a:spAutoFit/>
          </a:bodyPr>
          <a:lstStyle/>
          <a:p>
            <a:pPr algn="r" rtl="1"/>
            <a:r>
              <a:rPr lang="ar-SA" sz="3200" dirty="0"/>
              <a:t>- بعد از انقلاب مشروطه</a:t>
            </a:r>
            <a:r>
              <a:rPr lang="ar-SA" sz="5400" dirty="0"/>
              <a:t>:</a:t>
            </a:r>
            <a:endParaRPr lang="en-US" sz="5400" dirty="0"/>
          </a:p>
        </p:txBody>
      </p:sp>
      <p:sp>
        <p:nvSpPr>
          <p:cNvPr id="3" name="Rectangle 2"/>
          <p:cNvSpPr/>
          <p:nvPr/>
        </p:nvSpPr>
        <p:spPr>
          <a:xfrm>
            <a:off x="683569" y="1844824"/>
            <a:ext cx="7920879" cy="3046988"/>
          </a:xfrm>
          <a:prstGeom prst="rect">
            <a:avLst/>
          </a:prstGeom>
        </p:spPr>
        <p:txBody>
          <a:bodyPr wrap="square">
            <a:spAutoFit/>
          </a:bodyPr>
          <a:lstStyle/>
          <a:p>
            <a:pPr algn="r"/>
            <a:r>
              <a:rPr lang="ar-SA" sz="3200" dirty="0">
                <a:cs typeface="B Nazanin" pitchFamily="2" charset="-78"/>
              </a:rPr>
              <a:t>تا اوايل قرن اخير به دليل تغيير سيستم سياسي و فقدان يک عدالت­خانه منسجم و قوانين مدون سابقه­اي از مسئوليت­هاي قانوني در ورزش وجود نداشت و اين شايد به دليل نبودن ورزش به شکل امروزي بوده است و در اين دوره هر حادثه­اي در هر دادگاهي با توجه به ميزان استنباط از قوانين، حکم ويژه­اي صادر مي­شد</a:t>
            </a:r>
            <a:endParaRPr lang="en-US" sz="3200" dirty="0">
              <a:cs typeface="B Nazanin" pitchFamily="2" charset="-78"/>
            </a:endParaRPr>
          </a:p>
        </p:txBody>
      </p:sp>
      <p:sp>
        <p:nvSpPr>
          <p:cNvPr id="4" name="Rectangle 3"/>
          <p:cNvSpPr/>
          <p:nvPr/>
        </p:nvSpPr>
        <p:spPr>
          <a:xfrm>
            <a:off x="285720" y="214290"/>
            <a:ext cx="8358246" cy="461665"/>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ar-SA" sz="2400" dirty="0">
                <a:cs typeface="B Nazanin" pitchFamily="2" charset="-78"/>
              </a:rPr>
              <a:t>تاريخچه حقوق ورزشي ار مي توان به سه دوره تقسيم كرد :</a:t>
            </a:r>
            <a:endParaRPr lang="en-US" sz="2400" dirty="0">
              <a:cs typeface="B Nazanin" pitchFamily="2" charset="-78"/>
            </a:endParaRPr>
          </a:p>
        </p:txBody>
      </p:sp>
    </p:spTree>
    <p:extLst>
      <p:ext uri="{BB962C8B-B14F-4D97-AF65-F5344CB8AC3E}">
        <p14:creationId xmlns:p14="http://schemas.microsoft.com/office/powerpoint/2010/main" val="4961822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grpId="0" nodeType="clickEffect">
                                  <p:stCondLst>
                                    <p:cond delay="0"/>
                                  </p:stCondLst>
                                  <p:childTnLst>
                                    <p:animRot by="21600000">
                                      <p:cBhvr>
                                        <p:cTn id="11"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836712"/>
            <a:ext cx="7992888" cy="2308324"/>
          </a:xfrm>
          <a:prstGeom prst="rect">
            <a:avLst/>
          </a:prstGeom>
        </p:spPr>
        <p:txBody>
          <a:bodyPr wrap="square">
            <a:spAutoFit/>
          </a:bodyPr>
          <a:lstStyle/>
          <a:p>
            <a:pPr algn="r" rtl="1"/>
            <a:r>
              <a:rPr lang="ar-SA" sz="2400" dirty="0"/>
              <a:t>از اين سال به بعد فکر وضع قانون خاص براي حوادث ورزشي تقويت شد و بدين ترتيب در تاريخ ايران حوادث ورزشي مشمول قانون خاص شد.</a:t>
            </a:r>
            <a:endParaRPr lang="en-US" sz="2400" dirty="0"/>
          </a:p>
          <a:p>
            <a:pPr algn="r" rtl="1"/>
            <a:r>
              <a:rPr lang="ar-SA" sz="2400" dirty="0"/>
              <a:t> </a:t>
            </a:r>
            <a:endParaRPr lang="en-US" sz="2400" dirty="0"/>
          </a:p>
          <a:p>
            <a:pPr algn="r" rtl="1"/>
            <a:r>
              <a:rPr lang="ar-SA" sz="2400" dirty="0"/>
              <a:t> حقوق ورزشي به دو بخش حقوق جزايي و حقوق مدني تقسيم مي­شود:</a:t>
            </a:r>
            <a:endParaRPr lang="en-US" sz="2400" dirty="0"/>
          </a:p>
        </p:txBody>
      </p:sp>
      <p:sp>
        <p:nvSpPr>
          <p:cNvPr id="3" name="Rectangle 2"/>
          <p:cNvSpPr/>
          <p:nvPr/>
        </p:nvSpPr>
        <p:spPr>
          <a:xfrm>
            <a:off x="785786" y="285728"/>
            <a:ext cx="7929618" cy="46166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rtl="1"/>
            <a:r>
              <a:rPr lang="ar-SA" sz="2400" dirty="0">
                <a:cs typeface="B Nazanin" pitchFamily="2" charset="-78"/>
              </a:rPr>
              <a:t>- از سال 1352 به بعد:</a:t>
            </a:r>
            <a:endParaRPr lang="en-US" sz="2400" dirty="0">
              <a:cs typeface="B Nazanin" pitchFamily="2" charset="-78"/>
            </a:endParaRPr>
          </a:p>
        </p:txBody>
      </p:sp>
    </p:spTree>
    <p:extLst>
      <p:ext uri="{BB962C8B-B14F-4D97-AF65-F5344CB8AC3E}">
        <p14:creationId xmlns:p14="http://schemas.microsoft.com/office/powerpoint/2010/main" val="410858921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4" presetClass="emph" presetSubtype="0" fill="hold" grpId="0" nodeType="clickEffect">
                                  <p:stCondLst>
                                    <p:cond delay="0"/>
                                  </p:stCondLst>
                                  <p:iterate type="lt">
                                    <p:tmPct val="10000"/>
                                  </p:iterate>
                                  <p:childTnLst>
                                    <p:animMotion origin="layout" path="M 0.0 0.0 L 0.0 -0.07213" pathEditMode="relative" ptsTypes="">
                                      <p:cBhvr>
                                        <p:cTn id="13" dur="250" accel="50000" decel="50000" autoRev="1" fill="hold">
                                          <p:stCondLst>
                                            <p:cond delay="0"/>
                                          </p:stCondLst>
                                        </p:cTn>
                                        <p:tgtEl>
                                          <p:spTgt spid="3"/>
                                        </p:tgtEl>
                                        <p:attrNameLst>
                                          <p:attrName>ppt_x</p:attrName>
                                          <p:attrName>ppt_y</p:attrName>
                                        </p:attrNameLst>
                                      </p:cBhvr>
                                    </p:animMotion>
                                    <p:animRot by="1500000">
                                      <p:cBhvr>
                                        <p:cTn id="14" dur="125" fill="hold">
                                          <p:stCondLst>
                                            <p:cond delay="0"/>
                                          </p:stCondLst>
                                        </p:cTn>
                                        <p:tgtEl>
                                          <p:spTgt spid="3"/>
                                        </p:tgtEl>
                                        <p:attrNameLst>
                                          <p:attrName>r</p:attrName>
                                        </p:attrNameLst>
                                      </p:cBhvr>
                                    </p:animRot>
                                    <p:animRot by="-1500000">
                                      <p:cBhvr>
                                        <p:cTn id="15" dur="125" fill="hold">
                                          <p:stCondLst>
                                            <p:cond delay="125"/>
                                          </p:stCondLst>
                                        </p:cTn>
                                        <p:tgtEl>
                                          <p:spTgt spid="3"/>
                                        </p:tgtEl>
                                        <p:attrNameLst>
                                          <p:attrName>r</p:attrName>
                                        </p:attrNameLst>
                                      </p:cBhvr>
                                    </p:animRot>
                                    <p:animRot by="-1500000">
                                      <p:cBhvr>
                                        <p:cTn id="16" dur="125" fill="hold">
                                          <p:stCondLst>
                                            <p:cond delay="250"/>
                                          </p:stCondLst>
                                        </p:cTn>
                                        <p:tgtEl>
                                          <p:spTgt spid="3"/>
                                        </p:tgtEl>
                                        <p:attrNameLst>
                                          <p:attrName>r</p:attrName>
                                        </p:attrNameLst>
                                      </p:cBhvr>
                                    </p:animRot>
                                    <p:animRot by="1500000">
                                      <p:cBhvr>
                                        <p:cTn id="17" dur="125" fill="hold">
                                          <p:stCondLst>
                                            <p:cond delay="375"/>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8640960" cy="5940088"/>
          </a:xfrm>
          <a:prstGeom prst="rect">
            <a:avLst/>
          </a:prstGeom>
        </p:spPr>
        <p:txBody>
          <a:bodyPr wrap="square">
            <a:spAutoFit/>
          </a:bodyPr>
          <a:lstStyle/>
          <a:p>
            <a:pPr algn="r" rtl="1"/>
            <a:r>
              <a:rPr lang="ar-SA" dirty="0"/>
              <a:t>الف- حقوق جزايي:</a:t>
            </a:r>
            <a:endParaRPr lang="en-US" dirty="0"/>
          </a:p>
          <a:p>
            <a:pPr algn="r" rtl="1"/>
            <a:r>
              <a:rPr lang="ar-SA" dirty="0"/>
              <a:t> </a:t>
            </a:r>
            <a:endParaRPr lang="en-US" dirty="0"/>
          </a:p>
          <a:p>
            <a:pPr algn="r" rtl="1"/>
            <a:r>
              <a:rPr lang="ar-SA" dirty="0"/>
              <a:t>هرگاه افراد مرتکب جرم شوند، مجرم شناخته شده و دچار مسئوليت جزايي مي­شوند و بايد پاسخگو باشند. در قانون اساسي آمده که حوادث ناشي از عمليات ورزشي مشروط به اينکه سبب آن حوادث، نقض مقررات مربوط به آن ورزش نباشد و اين مقررات هم با موازين شرعي مخالفت نداشته باشد، جرم محسوب نمي­شود به عبارت ديگر اين ماده يک مصونيت قضائي به ورزشکاران اعطاء کرده است. اصلي­ترين دليل جرم نبودن حوادث ورزشي 1ـ هدف ورزش که همان پرورش جسماني و تقويت روحيه سالم در افراد کشور است. 2ـ رضايت طرفين: در صورتيکه ورزش با رضايت طرفين انجام شود، اگر حوادثي رخ دهد، حتي اگر يکي از طرفين فوت شود، ديگري هيچ مسئوليت جزايي ندارد. 3ـ زمان و مکان نيز در جرم نبودن حوادث ورزشي اهميت دارد؛ يعني امکان و آن زمانيکه از نظر مقررات بين­المللي يا محلي اختصاص به هر ورزش دارد. 4ـ مقررات: مهمترين اصل براي جرم نبودن حوادث ورزشي است. آنچه که در قضاوت حوادث، قاضي مورد توجه قرار مي­دهد. 1ـ فرد در حال فعاليت ورزشي باشد، يعني انجام يک حرکت ورشي در خارج از محدوده فعاليت ورزشي نمي­توان شامل بند مصونيت شود. 2ـ عمل موردنظر قانون­گذار بايد ورزشي باشد؛ مثل: مشت­زني حرفه­اي که غيرمجاز اعلام شده و ورزش محسوب نمي­شود. شرع و تربيت بدني: آنگونه که از ورزش­ها که مستلزم ايذاء نفس يا ايذاء غير است؛ اشکال شرعي دارد اما اگر ورزش وسيله­اي باشد براي هرچه بهتر انجام وظيفه کردن در همه ابعاد زندگي و تقرب به خدا صد در صد اسلامي است؛ در حديث نبوي است که «لا ضراراً و لا ضراراً في الاسلام» مرجع تشخيص مخالفت ورزشي با شرع بر عهده قوه قضائيه است و دادگاه هيچ الزامي به پذيرش نظر دستگاه ورزشي ندارد.</a:t>
            </a:r>
            <a:endParaRPr lang="en-US" dirty="0"/>
          </a:p>
        </p:txBody>
      </p:sp>
    </p:spTree>
    <p:extLst>
      <p:ext uri="{BB962C8B-B14F-4D97-AF65-F5344CB8AC3E}">
        <p14:creationId xmlns:p14="http://schemas.microsoft.com/office/powerpoint/2010/main" val="33799605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332656"/>
            <a:ext cx="7632848" cy="5324535"/>
          </a:xfrm>
          <a:prstGeom prst="rect">
            <a:avLst/>
          </a:prstGeom>
        </p:spPr>
        <p:txBody>
          <a:bodyPr wrap="square">
            <a:spAutoFit/>
          </a:bodyPr>
          <a:lstStyle/>
          <a:p>
            <a:pPr algn="r" rtl="1"/>
            <a:r>
              <a:rPr lang="ar-SA" sz="2000" dirty="0"/>
              <a:t>اختيار قانوني مديران ورزش در تنبيه ورزشکاران</a:t>
            </a:r>
            <a:endParaRPr lang="en-US" sz="2000" dirty="0"/>
          </a:p>
          <a:p>
            <a:pPr algn="r" rtl="1"/>
            <a:r>
              <a:rPr lang="ar-SA" sz="2000" dirty="0"/>
              <a:t> </a:t>
            </a:r>
            <a:endParaRPr lang="en-US" sz="2000" dirty="0"/>
          </a:p>
          <a:p>
            <a:pPr algn="r" rtl="1"/>
            <a:r>
              <a:rPr lang="ar-SA" sz="2000" dirty="0"/>
              <a:t> علي­رغم ممنوعيت تنبيه بدني دانش­آموزان مکرراً از سوي وزارت آموزش و پرورش بطور کلي بايد گفت که مربيان و سرپرستان قانوناً اختيار تنبيه بدني ورزشکاران را دارند و حدود و شرايط آن را قانون مشخص کرده، تنبيه اطفال ورزشکار بايد به انگيزه تأديب يا حفاظت باشد يک مربي بايد به هنگام تنبيه به موارد ذيل توجه کند. 1ـ تذکر، توجيه و نصيحت نتيجه­اي نداشته باشد. 2ـ اقدام متناسب با فرهنگ کودک باشد. 3ـ تنبيه با توان جسمي و روحي کودک مناسب باشد. 4ـ تنبيه با تخلف يا خطراتي که احتمال وقوع دارد؛ مطابقت داشته باشد.</a:t>
            </a:r>
            <a:endParaRPr lang="en-US" sz="2000" dirty="0"/>
          </a:p>
          <a:p>
            <a:pPr algn="r" rtl="1"/>
            <a:r>
              <a:rPr lang="ar-SA" sz="2000" dirty="0"/>
              <a:t> </a:t>
            </a:r>
            <a:endParaRPr lang="en-US" sz="2000" dirty="0"/>
          </a:p>
          <a:p>
            <a:pPr algn="r" rtl="1"/>
            <a:r>
              <a:rPr lang="ar-SA" sz="2000" dirty="0"/>
              <a:t>خودداري از کمک به مصدومين و مجروحين در محيط­هاي ورزشي جرم است؛</a:t>
            </a:r>
            <a:endParaRPr lang="en-US" sz="2000" dirty="0"/>
          </a:p>
          <a:p>
            <a:pPr algn="r" rtl="1"/>
            <a:r>
              <a:rPr lang="ar-SA" sz="2000" dirty="0"/>
              <a:t> </a:t>
            </a:r>
            <a:endParaRPr lang="en-US" sz="2000" dirty="0"/>
          </a:p>
          <a:p>
            <a:pPr algn="r" rtl="1"/>
            <a:r>
              <a:rPr lang="ar-SA" sz="2000" dirty="0"/>
              <a:t>بدون اينکه فرد حتي تقصيري در وقوع صدمه و خطر جاني داشته باشد؛ با اين شرايط که: 1ـ شخص واقعاً در معرض خطر جاني باشد؛ 2ـ خودداري از اقدام فوري يا کمک طلبيدن از ديگران. در اين دو مورد الزام قانوني دارد و تأخير در آن جرم است ولي در قانون اساسي ما اقدام کسي به حکم قانون ملزم به کمک است نبايد براي او و ديگران متضمن خطر جاني باشد؛ چون حفظ جان او مقدم بر نجات ديگران است.</a:t>
            </a:r>
            <a:endParaRPr lang="en-US" sz="2000" dirty="0"/>
          </a:p>
        </p:txBody>
      </p:sp>
    </p:spTree>
    <p:extLst>
      <p:ext uri="{BB962C8B-B14F-4D97-AF65-F5344CB8AC3E}">
        <p14:creationId xmlns:p14="http://schemas.microsoft.com/office/powerpoint/2010/main" val="219586151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88640"/>
            <a:ext cx="7920880" cy="6555641"/>
          </a:xfrm>
          <a:prstGeom prst="rect">
            <a:avLst/>
          </a:prstGeom>
        </p:spPr>
        <p:txBody>
          <a:bodyPr wrap="square">
            <a:spAutoFit/>
          </a:bodyPr>
          <a:lstStyle/>
          <a:p>
            <a:pPr algn="r" rtl="1"/>
            <a:r>
              <a:rPr lang="ar-SA" sz="2000" dirty="0"/>
              <a:t>ب- حقوق مدني:</a:t>
            </a:r>
            <a:endParaRPr lang="en-US" sz="2000" dirty="0"/>
          </a:p>
          <a:p>
            <a:pPr algn="r" rtl="1"/>
            <a:r>
              <a:rPr lang="ar-SA" sz="2000" dirty="0"/>
              <a:t> </a:t>
            </a:r>
            <a:endParaRPr lang="en-US" sz="2000" dirty="0"/>
          </a:p>
          <a:p>
            <a:pPr algn="r" rtl="1"/>
            <a:r>
              <a:rPr lang="ar-SA" sz="2000" dirty="0"/>
              <a:t>در هر مورد که شخص ناگزير از جبران خسارت ديگري باشد مي­گويند در برابر او مسئوليت مدني دارد برخلاف قانون جزا که کم ديده مي­شود کسي به دليل ارتکاب جرم از طرف ديگري، مجازات شود در مسئوليت مدني در موارد گوناگون مي­بينيم که شخص مسئول جبران خساراتي که خود او در ايجاد آن دخالتي نداشته است. مسئوليت مدني: قراردادي؛ خارج از قرارداد.</a:t>
            </a:r>
            <a:endParaRPr lang="en-US" sz="2000" dirty="0"/>
          </a:p>
          <a:p>
            <a:pPr algn="r" rtl="1"/>
            <a:r>
              <a:rPr lang="ar-SA" sz="2000" dirty="0"/>
              <a:t> </a:t>
            </a:r>
            <a:endParaRPr lang="en-US" sz="2000" dirty="0"/>
          </a:p>
          <a:p>
            <a:pPr algn="r" rtl="1"/>
            <a:r>
              <a:rPr lang="ar-SA" sz="2000" dirty="0"/>
              <a:t> الف) قراردادي:</a:t>
            </a:r>
            <a:endParaRPr lang="en-US" sz="2000" dirty="0"/>
          </a:p>
          <a:p>
            <a:pPr algn="r" rtl="1"/>
            <a:r>
              <a:rPr lang="ar-SA" sz="2000" dirty="0"/>
              <a:t> </a:t>
            </a:r>
            <a:endParaRPr lang="en-US" sz="2000" dirty="0"/>
          </a:p>
          <a:p>
            <a:pPr algn="r" rtl="1"/>
            <a:r>
              <a:rPr lang="ar-SA" sz="2000" dirty="0"/>
              <a:t> عبارت است از تعهدي که در نتيجه تخلف از مفاد قرارداد براي اشخاص ايجاد مي­شود.</a:t>
            </a:r>
            <a:endParaRPr lang="en-US" sz="2000" dirty="0"/>
          </a:p>
          <a:p>
            <a:pPr algn="r" rtl="1"/>
            <a:r>
              <a:rPr lang="ar-SA" sz="2000" dirty="0"/>
              <a:t> </a:t>
            </a:r>
            <a:endParaRPr lang="en-US" sz="2000" dirty="0"/>
          </a:p>
          <a:p>
            <a:pPr algn="r" rtl="1"/>
            <a:r>
              <a:rPr lang="ar-SA" sz="2000" dirty="0"/>
              <a:t>ب) خارج از قرارداد:</a:t>
            </a:r>
            <a:endParaRPr lang="en-US" sz="2000" dirty="0"/>
          </a:p>
          <a:p>
            <a:pPr algn="r" rtl="1"/>
            <a:r>
              <a:rPr lang="ar-SA" sz="2000" dirty="0"/>
              <a:t> </a:t>
            </a:r>
            <a:endParaRPr lang="en-US" sz="2000" dirty="0"/>
          </a:p>
          <a:p>
            <a:pPr algn="r" rtl="1"/>
            <a:r>
              <a:rPr lang="ar-SA" sz="2000" dirty="0"/>
              <a:t>ريشه اين مسئوليت پيمان بين دو ورزشکار نيست بلکه تخلف از قانون است که براي همه وجود دارد.</a:t>
            </a:r>
            <a:endParaRPr lang="en-US" sz="2000" dirty="0"/>
          </a:p>
          <a:p>
            <a:pPr algn="r" rtl="1"/>
            <a:r>
              <a:rPr lang="ar-SA" sz="2000" dirty="0"/>
              <a:t> </a:t>
            </a:r>
            <a:endParaRPr lang="en-US" sz="2000" dirty="0"/>
          </a:p>
          <a:p>
            <a:pPr algn="r" rtl="1"/>
            <a:r>
              <a:rPr lang="ar-SA" sz="2000" dirty="0"/>
              <a:t> منبع قانون مسئوليت مدني:</a:t>
            </a:r>
            <a:endParaRPr lang="en-US" sz="2000" dirty="0"/>
          </a:p>
          <a:p>
            <a:pPr algn="r" rtl="1"/>
            <a:r>
              <a:rPr lang="ar-SA" sz="2000" dirty="0"/>
              <a:t> </a:t>
            </a:r>
            <a:endParaRPr lang="en-US" sz="2000" dirty="0"/>
          </a:p>
          <a:p>
            <a:pPr algn="r"/>
            <a:r>
              <a:rPr lang="ar-SA" sz="2000" dirty="0"/>
              <a:t>مسئوليت مدني مصوب 1339 است «هر کسب بدون مجوز قانوني عمداً يا در نتيجه بي­احتياطي به جان، مال، آزادي، آبرو و ... ديگران لطمه وارد کند مسئول جبران خسارت ناشي از آن عمل است.</a:t>
            </a:r>
            <a:endParaRPr lang="en-US" sz="2000" dirty="0"/>
          </a:p>
        </p:txBody>
      </p:sp>
    </p:spTree>
    <p:extLst>
      <p:ext uri="{BB962C8B-B14F-4D97-AF65-F5344CB8AC3E}">
        <p14:creationId xmlns:p14="http://schemas.microsoft.com/office/powerpoint/2010/main" val="40174632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714356"/>
            <a:ext cx="8136904" cy="5324535"/>
          </a:xfrm>
          <a:prstGeom prst="rect">
            <a:avLst/>
          </a:prstGeom>
        </p:spPr>
        <p:txBody>
          <a:bodyPr wrap="square">
            <a:spAutoFit/>
          </a:bodyPr>
          <a:lstStyle/>
          <a:p>
            <a:pPr algn="r"/>
            <a:r>
              <a:rPr lang="ar-SA" sz="2000" dirty="0">
                <a:cs typeface="B Nazanin" pitchFamily="2" charset="-78"/>
              </a:rPr>
              <a:t> اما اولين مطلب در امر آموزش که مي­تواند به دليل تحقق ضرر موجب مسئوليت قانوني باشد، عدم صلاحيت مربي يا معلم است که به علت پرداختن حق­الزحمه يا ارتباط خصوي و سهل­انگاري مسئولان است. ذکر اين مطلب مهم است که مسئوليت ناشي از آموزش منحصر به تعليم نادرست نيست؛ بلکه خودداري از آموزش مهارت­ها و حرکات ورزشي مي­تواند موجب مسئوليت قانوني شود. نکاتي که در ايجاد مسئوليت قانوني تأثير دارند: 1ـ مراقبت از ورزشکاران اعم از مبتدي تا مجرب به عهده مربي است و سهل­انگاري در آن موجب مسئوليت قانوني مي­شود. 2ـ يک مربي خوب سلسله مراتب مهارت­ها و حرکات را در آموزش­هاي خود در نظر مي­گيرد تا دچار مسئوليت­هاي قانوني نشود. 3ـ يک مربي با صلاحيت قبل از شروع آموزش از ملامت کامل شاگرد خود اطمينان حاصل مي­کند تا دچار مسئوليت قانوني نشود. 4ـ حضور معلم ورزش يا مربي در هنگام فعاليت ورزشي يک ضرورت اجتناب­ناپذير است. 5ـ يکي ديگر از عواملي که باعث ايجاد مسئوليت قانوني مي­شود تعداد بيش از حد ورزشکاران است؛ پذيرش مسئوليت مراقبت از اين تعداد زياد يک بي­مبالاتي است. 6ـ مربيان و امثال آن از مداخله در امور ورزشي ممنوع و به انجام کمک­هاي اوليه ملزومند؛ و هرگونه قصوري به بهانه اينکه قانون، مداخله را منع کرده قابل بخشش نيست چون کمک به مصدوم يک چيز است و دخالت يک چيز ديگر. اگر در نتيجه کمک خلاف اصول کمک­هاي اوليه ورزشکار مصدوم دچار وخامت مال و يا غيره شود فرد ضامن است، هرچند جز مساعدت انگيزه ديگري نداشته باشد. 7ـ استفاده از اسباب و لوازم مرغوب يک اقدام احتياطي است زيرا حتي در صورت وقوع سانحه خسارات جاني و مالي کمتري به بار خواهد آمد برعکس استفاده از لوازم غيراستاندارد اقدامي خلاف اصول احتياطي و بي­مبالاتي است. </a:t>
            </a:r>
            <a:endParaRPr lang="en-US" sz="2000" dirty="0">
              <a:cs typeface="B Nazanin" pitchFamily="2" charset="-78"/>
            </a:endParaRPr>
          </a:p>
        </p:txBody>
      </p:sp>
      <p:sp>
        <p:nvSpPr>
          <p:cNvPr id="3" name="Rectangle 2"/>
          <p:cNvSpPr/>
          <p:nvPr/>
        </p:nvSpPr>
        <p:spPr>
          <a:xfrm>
            <a:off x="2571736" y="0"/>
            <a:ext cx="435247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rtl="1"/>
            <a:r>
              <a:rPr lang="ar-SA" sz="2400" dirty="0">
                <a:cs typeface="B Nazanin" pitchFamily="2" charset="-78"/>
              </a:rPr>
              <a:t>تعلل در آموزش­هاي ورزشي و پيامدهاي آن:</a:t>
            </a:r>
            <a:endParaRPr lang="en-US" sz="2400" dirty="0">
              <a:cs typeface="B Nazanin" pitchFamily="2" charset="-78"/>
            </a:endParaRPr>
          </a:p>
        </p:txBody>
      </p:sp>
    </p:spTree>
    <p:extLst>
      <p:ext uri="{BB962C8B-B14F-4D97-AF65-F5344CB8AC3E}">
        <p14:creationId xmlns:p14="http://schemas.microsoft.com/office/powerpoint/2010/main" val="389693888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80">
                                          <p:stCondLst>
                                            <p:cond delay="0"/>
                                          </p:stCondLst>
                                        </p:cTn>
                                        <p:tgtEl>
                                          <p:spTgt spid="3"/>
                                        </p:tgtEl>
                                      </p:cBhvr>
                                    </p:animEffect>
                                    <p:anim calcmode="lin" valueType="num">
                                      <p:cBhvr>
                                        <p:cTn id="1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gtEl>
                                      </p:cBhvr>
                                      <p:to x="100000" y="60000"/>
                                    </p:animScale>
                                    <p:animScale>
                                      <p:cBhvr>
                                        <p:cTn id="19" dur="166" decel="50000">
                                          <p:stCondLst>
                                            <p:cond delay="67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339183"/>
            <a:ext cx="7920880" cy="6001643"/>
          </a:xfrm>
          <a:prstGeom prst="rect">
            <a:avLst/>
          </a:prstGeom>
        </p:spPr>
        <p:txBody>
          <a:bodyPr wrap="square">
            <a:spAutoFit/>
          </a:bodyPr>
          <a:lstStyle/>
          <a:p>
            <a:pPr algn="r" rtl="1"/>
            <a:r>
              <a:rPr lang="ar-SA" sz="2400" dirty="0"/>
              <a:t>8ـ بازديد از وسايل شخصي ورزشکاران يک وظيفه الزامي است؛ اگر مربي سهل­انگاري که براي او مسئوليت ايجاد مي­شود؛ مديران و مربيان بايد از سلامت اماکن ورزشي اطمينان حصال کنند؛ همچنين اينان در برابر تماشاگران نيز مسئولند و بايد امنيت را براي آنان فراهم کنند. 9ـ توجه به شرايط جوي که فعاليت­هاي ورزشي در آن صورت مي­گيرد از جمله وظايف مربيان است در صورتي که منجر به صدمه شود؛ مسئوليت قانوني براي آنها ايجاد و به ميزان خسارات وارده ملزم به جبران مي­شود. مواردي که منجر به رفع مسئوليت قانوني مربيان و مديران مي­شود: در حمايت قانوني از مديران ورزشي: 1ـ هر يک از مديران در هر سمتي در امر ورزش باشد بايد کليه نواقص و معايبي را که به وظايف او مربوط مي­شود به مقام بالاتر بطور دقيق گزارش نمايد تا مسئوليت قانوني متوجه آنها نشود. 2ـ شرط عدم مسئوليت مديران ورزشي: در چنين شرايطي زيان­ديده حق مطالبه خسارت را از دست مي­دهد و تعهد مسئول در برابر او از بين مي­رود. مثلاً: والدين نوجوان تعهد مي­کنند اگر فرزندشان خساراتي به وسايل ورزشي وارد کرد هزينه را پرداخت کنند در اين صورت مربي ديگر تعهدي ندارد. 3ـ بيمه حوادث ورزشي: يکي ديگر از ابزارهاي مناسب براي حمايت از مديران و ورزشکاران در مقابل حوادث بيمه مي­باشد.</a:t>
            </a:r>
            <a:endParaRPr lang="en-US" sz="2400" dirty="0"/>
          </a:p>
        </p:txBody>
      </p:sp>
    </p:spTree>
    <p:extLst>
      <p:ext uri="{BB962C8B-B14F-4D97-AF65-F5344CB8AC3E}">
        <p14:creationId xmlns:p14="http://schemas.microsoft.com/office/powerpoint/2010/main" val="2081755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43050"/>
            <a:ext cx="9144000" cy="132343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rtl="1"/>
            <a:r>
              <a:rPr lang="ar-SA" sz="4000" dirty="0"/>
              <a:t>اقدام حقوقي مديران ورزشي پس از وقوع حادثه</a:t>
            </a:r>
            <a:endParaRPr lang="en-US" sz="4000" dirty="0"/>
          </a:p>
        </p:txBody>
      </p:sp>
    </p:spTree>
    <p:extLst>
      <p:ext uri="{BB962C8B-B14F-4D97-AF65-F5344CB8AC3E}">
        <p14:creationId xmlns:p14="http://schemas.microsoft.com/office/powerpoint/2010/main" val="40486296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2145" y="188640"/>
            <a:ext cx="7920880" cy="6247864"/>
          </a:xfrm>
          <a:prstGeom prst="rect">
            <a:avLst/>
          </a:prstGeom>
        </p:spPr>
        <p:txBody>
          <a:bodyPr wrap="square">
            <a:spAutoFit/>
          </a:bodyPr>
          <a:lstStyle/>
          <a:p>
            <a:pPr algn="r" rtl="1"/>
            <a:r>
              <a:rPr lang="ar-SA" sz="2000" dirty="0"/>
              <a:t>1ـ گزارش سانحه: هر يک از مديران و مربيان بايد بعد از وقوع حادثه در حدود صلاحيت خود گزارش کاملي از اين واقعه تهيه نمايند تا بتوانند در صورت لزوم در مراجع قضايي مورد استفاده قرار گيرد. 2ـ استشهاد از شهود حادثه: اين شهادت شهود از گزارش اهميت بيشتري دارد.</a:t>
            </a:r>
            <a:endParaRPr lang="en-US" sz="2000" dirty="0"/>
          </a:p>
          <a:p>
            <a:pPr algn="r" rtl="1"/>
            <a:r>
              <a:rPr lang="ar-SA" sz="2000" dirty="0"/>
              <a:t> </a:t>
            </a:r>
            <a:endParaRPr lang="en-US" sz="2000" dirty="0"/>
          </a:p>
          <a:p>
            <a:pPr algn="r" rtl="1"/>
            <a:r>
              <a:rPr lang="ar-SA" sz="2000" dirty="0"/>
              <a:t>مسئوليت­هاي قانوني داوران</a:t>
            </a:r>
            <a:endParaRPr lang="en-US" sz="2000" dirty="0"/>
          </a:p>
          <a:p>
            <a:pPr algn="r" rtl="1"/>
            <a:r>
              <a:rPr lang="ar-SA" sz="2000" dirty="0"/>
              <a:t> </a:t>
            </a:r>
            <a:endParaRPr lang="en-US" sz="2000" dirty="0"/>
          </a:p>
          <a:p>
            <a:pPr algn="r" rtl="1"/>
            <a:r>
              <a:rPr lang="ar-SA" sz="2000" dirty="0"/>
              <a:t> داوران گروهي از مديران ورزشي هستند که وظيفه اداره بازي­ها را برعهده دارند اما اين يک مفهوم کلي است و قضاوت يکي از ارکان آن محسوب مي­شود. داوران وظيفه ديگري نيز دارند چون: 1ـ بازديد وسايل شخصي ورزشکاران تا مطمئن شوند وسايل غيرمجاز ندارند. 2ـ اخراج بازيکناني که مرتکب عمل خطرناک يا خلاف ارکان ورزشي مي­شوند. 3ـ لغو بازي در صورت نامساعد بودن جو يا ناقص بودن وسايل ورزشي.</a:t>
            </a:r>
            <a:endParaRPr lang="en-US" sz="2000" dirty="0"/>
          </a:p>
          <a:p>
            <a:pPr algn="r" rtl="1"/>
            <a:r>
              <a:rPr lang="ar-SA" sz="2000" dirty="0"/>
              <a:t> </a:t>
            </a:r>
            <a:endParaRPr lang="en-US" sz="2000" dirty="0"/>
          </a:p>
          <a:p>
            <a:pPr algn="r" rtl="1"/>
            <a:r>
              <a:rPr lang="ar-SA" sz="2000" dirty="0"/>
              <a:t>اکنون اولين پرسش اين است که آيا مي‌توان عمل ورزشکاري را که درجريان فعاليت‌هاي ورزشي منجر به حادثه‌اي مي‌شود جرم شناخت و مرتکب را مجازات کرد؟</a:t>
            </a:r>
            <a:endParaRPr lang="en-US" sz="2000" dirty="0"/>
          </a:p>
          <a:p>
            <a:pPr algn="r" rtl="1"/>
            <a:r>
              <a:rPr lang="ar-SA" sz="2000" dirty="0"/>
              <a:t> </a:t>
            </a:r>
            <a:endParaRPr lang="en-US" sz="2000" dirty="0"/>
          </a:p>
          <a:p>
            <a:pPr algn="r" rtl="1"/>
            <a:r>
              <a:rPr lang="ar-SA" sz="2000" dirty="0"/>
              <a:t> پاسخ به اين پرسش را بايد در ماده 59  قانون مجازات اسلامي جستجو کرد. يکي از اعمالي که در ماده 59 جرم محسوب نمي‌شود حوادث ناشي از عمليات ورزشي مشروط به اين که سبب آن حوادث نقص مقررات مربوط به آن ورزش نباشد و اين مقررات هم با موازين شرعي مخالفت نداشته باشد.</a:t>
            </a:r>
            <a:endParaRPr lang="en-US" sz="2000" dirty="0"/>
          </a:p>
        </p:txBody>
      </p:sp>
    </p:spTree>
    <p:extLst>
      <p:ext uri="{BB962C8B-B14F-4D97-AF65-F5344CB8AC3E}">
        <p14:creationId xmlns:p14="http://schemas.microsoft.com/office/powerpoint/2010/main" val="20888811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438" y="620688"/>
            <a:ext cx="7992888" cy="4893647"/>
          </a:xfrm>
          <a:prstGeom prst="rect">
            <a:avLst/>
          </a:prstGeom>
        </p:spPr>
        <p:txBody>
          <a:bodyPr wrap="square">
            <a:spAutoFit/>
          </a:bodyPr>
          <a:lstStyle/>
          <a:p>
            <a:pPr algn="r" rtl="1"/>
            <a:r>
              <a:rPr lang="ar-SA" sz="2400" dirty="0">
                <a:cs typeface="B Nazanin" pitchFamily="2" charset="-78"/>
              </a:rPr>
              <a:t>علت جرم نبودن حوادث ناشي از عمليات ورزشي:</a:t>
            </a:r>
            <a:endParaRPr lang="en-US" sz="2400" dirty="0">
              <a:cs typeface="B Nazanin" pitchFamily="2" charset="-78"/>
            </a:endParaRPr>
          </a:p>
          <a:p>
            <a:pPr algn="r" rtl="1"/>
            <a:r>
              <a:rPr lang="ar-SA" sz="2400" dirty="0">
                <a:cs typeface="B Nazanin" pitchFamily="2" charset="-78"/>
              </a:rPr>
              <a:t>  در بحث سابقه حقوق ورزشي گفته شد که تا قبل از تعيين تکليف قانوني براي توجيه حوادث ورزشي استدلال‌هاي متفاوتي از سوي حقوقدانان ارائه مي‌شد.</a:t>
            </a:r>
            <a:endParaRPr lang="en-US" sz="2400" dirty="0">
              <a:cs typeface="B Nazanin" pitchFamily="2" charset="-78"/>
            </a:endParaRPr>
          </a:p>
          <a:p>
            <a:pPr algn="r" rtl="1"/>
            <a:r>
              <a:rPr lang="ar-SA" sz="2400" dirty="0">
                <a:cs typeface="B Nazanin" pitchFamily="2" charset="-78"/>
              </a:rPr>
              <a:t> </a:t>
            </a:r>
            <a:endParaRPr lang="en-US" sz="2400" dirty="0">
              <a:cs typeface="B Nazanin" pitchFamily="2" charset="-78"/>
            </a:endParaRPr>
          </a:p>
          <a:p>
            <a:pPr algn="r" rtl="1"/>
            <a:r>
              <a:rPr lang="ar-SA" sz="2400" dirty="0">
                <a:cs typeface="B Nazanin" pitchFamily="2" charset="-78"/>
              </a:rPr>
              <a:t>مصلحت اجتماعي، رضايت زيان ديده، عرف و عادت و امثال آن از جمله اينها بود. اما با وضع ماده 42 در قانون مجازات عمومي در سال 1352 و قبول  آن پس از انقلاب از سوي مجلس شوراي اسلامي به همه اين نظريات خاتمه داده شد و در واقع در حال حاضر مستند موجه بودن حوادث ورزشي از عمليات ورزشي، قانون است.اعطاي امتياز بزرگي به ورزش بطور استثنايي در ميان هزاران فعاليت ديگر ما را به جستجوي علت آن و يا به عبارت بهتر، چرائي آن وا مي‌دارد. تصريح قانونگذار به اين که حوادث ناشي از عمليات ورزشي به هر گونه‌اي که باشدجرم محسوب نمي‌شود به معناي آن است که ورزش از علل موجهه محسوب و مرتکب هيچگونه مسئوليت اعم از کيفري و يا مدني ندارد. اما دلايل اين امر:</a:t>
            </a:r>
            <a:endParaRPr lang="en-US" sz="2400" dirty="0">
              <a:cs typeface="B Nazanin" pitchFamily="2" charset="-78"/>
            </a:endParaRPr>
          </a:p>
        </p:txBody>
      </p:sp>
    </p:spTree>
    <p:extLst>
      <p:ext uri="{BB962C8B-B14F-4D97-AF65-F5344CB8AC3E}">
        <p14:creationId xmlns:p14="http://schemas.microsoft.com/office/powerpoint/2010/main" val="32541561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8712968" cy="5324535"/>
          </a:xfrm>
          <a:prstGeom prst="rect">
            <a:avLst/>
          </a:prstGeom>
        </p:spPr>
        <p:txBody>
          <a:bodyPr wrap="square">
            <a:spAutoFit/>
          </a:bodyPr>
          <a:lstStyle/>
          <a:p>
            <a:pPr algn="r" rtl="1"/>
            <a:r>
              <a:rPr lang="ar-SA" sz="2000" dirty="0"/>
              <a:t> </a:t>
            </a:r>
            <a:endParaRPr lang="en-US" sz="2000" dirty="0"/>
          </a:p>
          <a:p>
            <a:pPr algn="r" rtl="1"/>
            <a:r>
              <a:rPr lang="ar-SA" sz="2000" dirty="0"/>
              <a:t>1- تبعيت از ديدگاه قانون اساسي: قانون اساسي ورزش را يکي از اساسي‌ترين ابزارها براي تربيت انساني کريم، با ارزش‌هاي والاي انساني، آزاد و مسئول در برابر خدا مي‌داند و با توجه به اين قانون عادي بايد از اصول و سياست‌هاي کلي ترسيمي در قانون اساسي تبعيت نمايد، قانون عادي، حوادث ناشي از عمليات ورزشي را جرم محسوب نمي‌کند و در واقع به اين ديدگاه که ورزش وسيله‌اي براي نيرومندي نسل است، عينيت مي‌بخشد.</a:t>
            </a:r>
            <a:endParaRPr lang="en-US" sz="2000" dirty="0"/>
          </a:p>
          <a:p>
            <a:pPr algn="r" rtl="1"/>
            <a:r>
              <a:rPr lang="ar-SA" sz="2000" dirty="0"/>
              <a:t> </a:t>
            </a:r>
            <a:endParaRPr lang="en-US" sz="2000" dirty="0"/>
          </a:p>
          <a:p>
            <a:pPr algn="r" rtl="1"/>
            <a:r>
              <a:rPr lang="ar-SA" sz="2000" dirty="0"/>
              <a:t> 2- رضايت ورزشکار مصدوم به شرکت در فعاليت‌ ورزشي:</a:t>
            </a:r>
            <a:endParaRPr lang="en-US" sz="2000" dirty="0"/>
          </a:p>
          <a:p>
            <a:pPr algn="r" rtl="1"/>
            <a:r>
              <a:rPr lang="ar-SA" sz="2000" dirty="0"/>
              <a:t> </a:t>
            </a:r>
            <a:endParaRPr lang="en-US" sz="2000" dirty="0"/>
          </a:p>
          <a:p>
            <a:pPr algn="r" rtl="1"/>
            <a:r>
              <a:rPr lang="ar-SA" sz="2000" dirty="0"/>
              <a:t>رضايت ورزشکار به مشارکت در فعاليت ورزش به معناي قبول خطرات و نتايج زيان‌بار متعارف در ورزش است. قبول رضايت به عنوان يکي از مباني موجه دانستن حوادث ناشي از عمليات ورزشي به منظور ايجاد انگيزه در ميليون‌ها جوان براي روي آوردن به ورزش براي اين بوده که نسلي شجاع، سلامت و با نشاط داشته باشيم زيرا قانونگذار به خوبي مي‌دانسته که تعالي جامعه جز در پرتو چنين انسان‌هايي مقدور نيست. قانونگذار با علم به اين که حادثه با ورزش قابل تفکيک نيست و حتي به رغم رعايت همه موازين و مقررات باز ممکن است صدمه‌اي محقق شود با شجاعت و بينشي بسيار متعالي، حساب ورزش را از همه امور جدا ساخته و حوادث آن را جرم محسوب نمي‌کند. در عين حال مي‌خواهد بگويد که ورزش يک فعاليت مبتني بر تمايل است و هيچ اکراه و اجباري در آن نيست.</a:t>
            </a:r>
            <a:endParaRPr lang="en-US" sz="2000" dirty="0"/>
          </a:p>
        </p:txBody>
      </p:sp>
    </p:spTree>
    <p:extLst>
      <p:ext uri="{BB962C8B-B14F-4D97-AF65-F5344CB8AC3E}">
        <p14:creationId xmlns:p14="http://schemas.microsoft.com/office/powerpoint/2010/main" val="243902689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638735"/>
            <a:ext cx="7632848" cy="5016758"/>
          </a:xfrm>
          <a:prstGeom prst="rect">
            <a:avLst/>
          </a:prstGeom>
        </p:spPr>
        <p:txBody>
          <a:bodyPr wrap="square">
            <a:spAutoFit/>
          </a:bodyPr>
          <a:lstStyle/>
          <a:p>
            <a:pPr algn="r" rtl="1"/>
            <a:r>
              <a:rPr lang="ar-SA" sz="3200" dirty="0">
                <a:cs typeface="B Nazanin" pitchFamily="2" charset="-78"/>
              </a:rPr>
              <a:t> « کاردوزو» يکي از بزرگترين حقوقدانان امريکا در يک ضرب‌المثل همين ديدگاه را به بياني ديگر گفته است که« ترسو مي‌تواند در خانه بماند» و مفهوم مخالفت آن اين است که در صورت مشارکت در فعاليت‌ ورزشي علي‌الاصول نخواهد توانست به نتايج زيان‌باري که در چارچوب مقررات حاصل شده باشد اعتراض کند.</a:t>
            </a:r>
            <a:endParaRPr lang="en-US" sz="3200" dirty="0">
              <a:cs typeface="B Nazanin" pitchFamily="2" charset="-78"/>
            </a:endParaRPr>
          </a:p>
          <a:p>
            <a:pPr algn="r" rtl="1"/>
            <a:r>
              <a:rPr lang="ar-SA" sz="3200" dirty="0">
                <a:cs typeface="B Nazanin" pitchFamily="2" charset="-78"/>
              </a:rPr>
              <a:t>  توجه به نقش ورزش در جامعه:</a:t>
            </a:r>
            <a:endParaRPr lang="en-US" sz="3200" dirty="0">
              <a:cs typeface="B Nazanin" pitchFamily="2" charset="-78"/>
            </a:endParaRPr>
          </a:p>
          <a:p>
            <a:pPr algn="r"/>
            <a:r>
              <a:rPr lang="ar-SA" sz="3200" dirty="0">
                <a:cs typeface="B Nazanin" pitchFamily="2" charset="-78"/>
              </a:rPr>
              <a:t>از مهمترين انگيزه‌هاي قانونگذار در اعطاي چنين امتيازي به ورزش را بايد در نقش و عملکرد ورزش در جامعه دانست که عبارتند از</a:t>
            </a:r>
            <a:r>
              <a:rPr lang="ar-SA" sz="3200" dirty="0"/>
              <a:t>:</a:t>
            </a:r>
            <a:endParaRPr lang="en-US" sz="3200" dirty="0"/>
          </a:p>
        </p:txBody>
      </p:sp>
    </p:spTree>
    <p:extLst>
      <p:ext uri="{BB962C8B-B14F-4D97-AF65-F5344CB8AC3E}">
        <p14:creationId xmlns:p14="http://schemas.microsoft.com/office/powerpoint/2010/main" val="95765190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5310" y="260648"/>
            <a:ext cx="7776864" cy="6247864"/>
          </a:xfrm>
          <a:prstGeom prst="rect">
            <a:avLst/>
          </a:prstGeom>
        </p:spPr>
        <p:txBody>
          <a:bodyPr wrap="square">
            <a:spAutoFit/>
          </a:bodyPr>
          <a:lstStyle/>
          <a:p>
            <a:pPr algn="r" rtl="1"/>
            <a:r>
              <a:rPr lang="ar-SA" sz="2000" dirty="0"/>
              <a:t>الف) کاهش هيجانات: ورزرش راهي است براي اظهار و کاهش هيجانات و رهايي از تنش‌ها، ورزش به عنوان دريچه‌ اطميناني است که تمايلات مهاجمانه را تلطيف مي‌کند.</a:t>
            </a:r>
            <a:endParaRPr lang="en-US" sz="2000" dirty="0"/>
          </a:p>
          <a:p>
            <a:pPr algn="r" rtl="1"/>
            <a:r>
              <a:rPr lang="ar-SA" sz="2000" dirty="0"/>
              <a:t> </a:t>
            </a:r>
            <a:endParaRPr lang="en-US" sz="2000" dirty="0"/>
          </a:p>
          <a:p>
            <a:pPr algn="r" rtl="1"/>
            <a:r>
              <a:rPr lang="ar-SA" sz="2000" dirty="0"/>
              <a:t>ب) اثبات هويت: ورزش امکان شناخته شدن و اظهار ارزشهاي وجودي را فراهم مي‌آورد.</a:t>
            </a:r>
            <a:endParaRPr lang="en-US" sz="2000" dirty="0"/>
          </a:p>
          <a:p>
            <a:pPr algn="r" rtl="1"/>
            <a:r>
              <a:rPr lang="ar-SA" sz="2000" dirty="0"/>
              <a:t> </a:t>
            </a:r>
            <a:endParaRPr lang="en-US" sz="2000" dirty="0"/>
          </a:p>
          <a:p>
            <a:pPr algn="r" rtl="1"/>
            <a:r>
              <a:rPr lang="ar-SA" sz="2000" dirty="0"/>
              <a:t>ج) کنترل اجتماعي: ورزش وسايلي را براي کنترل مردم در جامعه‌اي که انحرافات رواج دارند به وجود مي‌آورد.</a:t>
            </a:r>
            <a:endParaRPr lang="en-US" sz="2000" dirty="0"/>
          </a:p>
          <a:p>
            <a:pPr algn="r" rtl="1"/>
            <a:r>
              <a:rPr lang="ar-SA" sz="2000" dirty="0"/>
              <a:t> </a:t>
            </a:r>
            <a:endParaRPr lang="en-US" sz="2000" dirty="0"/>
          </a:p>
          <a:p>
            <a:pPr algn="r" rtl="1"/>
            <a:r>
              <a:rPr lang="ar-SA" sz="2000" dirty="0"/>
              <a:t>د) اجتماعي شدن: ورزش وسيله‌اي است براي اجتماعي شدن.</a:t>
            </a:r>
            <a:endParaRPr lang="en-US" sz="2000" dirty="0"/>
          </a:p>
          <a:p>
            <a:pPr algn="r" rtl="1"/>
            <a:r>
              <a:rPr lang="ar-SA" sz="2000" dirty="0"/>
              <a:t> </a:t>
            </a:r>
            <a:endParaRPr lang="en-US" sz="2000" dirty="0"/>
          </a:p>
          <a:p>
            <a:pPr algn="r" rtl="1"/>
            <a:r>
              <a:rPr lang="ar-SA" sz="2000" dirty="0"/>
              <a:t>ر) عامل تغيير: ورزش موجب تغيير جامعه، ايجاد الگوهاي رفتاري جديد و عاملي است که جريان تاريخ را تغيير مي‌دهد.</a:t>
            </a:r>
            <a:endParaRPr lang="en-US" sz="2000" dirty="0"/>
          </a:p>
          <a:p>
            <a:pPr algn="r" rtl="1"/>
            <a:r>
              <a:rPr lang="ar-SA" sz="2000" dirty="0"/>
              <a:t> </a:t>
            </a:r>
            <a:endParaRPr lang="en-US" sz="2000" dirty="0"/>
          </a:p>
          <a:p>
            <a:pPr algn="r" rtl="1"/>
            <a:r>
              <a:rPr lang="ar-SA" sz="2000" dirty="0"/>
              <a:t>ز) بيداري و آگاهي جمعي: ورزش موجد روح جمعي است که مردم را به شيوه متحد به دنبال اهداف مشترک متشکل مي‌سازد.</a:t>
            </a:r>
            <a:endParaRPr lang="en-US" sz="2000" dirty="0"/>
          </a:p>
          <a:p>
            <a:pPr algn="r" rtl="1"/>
            <a:r>
              <a:rPr lang="ar-SA" sz="2000" dirty="0"/>
              <a:t> </a:t>
            </a:r>
            <a:endParaRPr lang="en-US" sz="2000" dirty="0"/>
          </a:p>
          <a:p>
            <a:pPr algn="r" rtl="1"/>
            <a:r>
              <a:rPr lang="ar-SA" sz="2000" dirty="0"/>
              <a:t>س) موفقيت: هنگامي که توسط بازيکني يا تيمي موفقيت به دست مي‌آيد، ورزش موجب احساس موفقيت در تماشاگران و ورزشکاران مي‌شود. پيروزي در ورزش مانند پيروزي در زندگي است.</a:t>
            </a:r>
            <a:endParaRPr lang="en-US" sz="2000" dirty="0"/>
          </a:p>
          <a:p>
            <a:pPr algn="r" rtl="1"/>
            <a:r>
              <a:rPr lang="ar-SA" sz="2000" dirty="0"/>
              <a:t> </a:t>
            </a:r>
            <a:endParaRPr lang="en-US" sz="2000" dirty="0"/>
          </a:p>
        </p:txBody>
      </p:sp>
    </p:spTree>
    <p:extLst>
      <p:ext uri="{BB962C8B-B14F-4D97-AF65-F5344CB8AC3E}">
        <p14:creationId xmlns:p14="http://schemas.microsoft.com/office/powerpoint/2010/main" val="254500624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2"/>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357430"/>
            <a:ext cx="9144000" cy="1754326"/>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rtl="1"/>
            <a:r>
              <a:rPr lang="ar-SA" sz="5400" dirty="0">
                <a:cs typeface="B Nazanin" pitchFamily="2" charset="-78"/>
              </a:rPr>
              <a:t>حقوق ورزشی در ایران:</a:t>
            </a:r>
            <a:endParaRPr lang="en-US" sz="5400" dirty="0">
              <a:cs typeface="B Nazanin" pitchFamily="2" charset="-78"/>
            </a:endParaRPr>
          </a:p>
          <a:p>
            <a:pPr algn="r" rtl="1"/>
            <a:r>
              <a:rPr lang="ar-SA" sz="5400" dirty="0"/>
              <a:t> </a:t>
            </a:r>
            <a:endParaRPr lang="en-US" sz="5400" dirty="0"/>
          </a:p>
        </p:txBody>
      </p:sp>
    </p:spTree>
    <p:extLst>
      <p:ext uri="{BB962C8B-B14F-4D97-AF65-F5344CB8AC3E}">
        <p14:creationId xmlns:p14="http://schemas.microsoft.com/office/powerpoint/2010/main" val="29883442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10" y="285728"/>
            <a:ext cx="7704856" cy="5693866"/>
          </a:xfrm>
          <a:prstGeom prst="rect">
            <a:avLst/>
          </a:prstGeom>
        </p:spPr>
        <p:txBody>
          <a:bodyPr wrap="square">
            <a:spAutoFit/>
          </a:bodyPr>
          <a:lstStyle/>
          <a:p>
            <a:pPr algn="r"/>
            <a:r>
              <a:rPr lang="ar-SA" sz="2800" dirty="0">
                <a:cs typeface="B Nazanin" pitchFamily="2" charset="-78"/>
              </a:rPr>
              <a:t>از آغاز دوره قانونگذاری در ایران معاصر یعنی از </a:t>
            </a:r>
            <a:r>
              <a:rPr lang="fa-IR" sz="2800" dirty="0">
                <a:cs typeface="B Nazanin" pitchFamily="2" charset="-78"/>
              </a:rPr>
              <a:t>۱۳۰۴</a:t>
            </a:r>
            <a:r>
              <a:rPr lang="ar-SA" sz="2800" dirty="0">
                <a:cs typeface="B Nazanin" pitchFamily="2" charset="-78"/>
              </a:rPr>
              <a:t> تا </a:t>
            </a:r>
            <a:r>
              <a:rPr lang="fa-IR" sz="2800" dirty="0">
                <a:cs typeface="B Nazanin" pitchFamily="2" charset="-78"/>
              </a:rPr>
              <a:t>۱۳۵۲</a:t>
            </a:r>
            <a:r>
              <a:rPr lang="ar-SA" sz="2800" dirty="0">
                <a:cs typeface="B Nazanin" pitchFamily="2" charset="-78"/>
              </a:rPr>
              <a:t> قانون مشخصی که در باب حوادث ورزشی به صراحت تعیین تکلیف کرده باشد وجود نداشت و حقوقدانان در راستای توجیه حوادث ناشی از عملیات ورزشی به مبانی و اصول حقوقی متوسل شده‌اند. استاد عبدالحسین علی آبادی ضمن طرح بعضی نظرها که رضایت مجنی علیه را علت موجهه حوادث ورزشی می‌دانند معتقد است: ”بهترین توجیه عدم مجازات مشت‌زن و کلیه اشخاصی که در اثنای عملیات ورزشی مرتکب جرح می‌شوند اجازه قانون است. ”حقوقدانانی که بعد از ایشان در این زمینه اظهارنظر کرده‌اند نیز به اجازه قانون، آداب و رسوم اجتماعی برای موجه قلمداد کردن حوادث موصوف متوسل شده‌اند و گاه گفته‌اند که از نظر قانون ایران باتوجه به اینکه موردی وجود ندارد که عرف موجب نقض قانون شود نمی‌توان استدلالات فوق را پذیرفت و به نظر می‌رسد که در صورت </a:t>
            </a:r>
            <a:endParaRPr lang="en-US" sz="2800" dirty="0">
              <a:cs typeface="B Nazanin" pitchFamily="2" charset="-78"/>
            </a:endParaRPr>
          </a:p>
        </p:txBody>
      </p:sp>
    </p:spTree>
    <p:extLst>
      <p:ext uri="{BB962C8B-B14F-4D97-AF65-F5344CB8AC3E}">
        <p14:creationId xmlns:p14="http://schemas.microsoft.com/office/powerpoint/2010/main" val="249964119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9531" y="620688"/>
            <a:ext cx="7992888" cy="5262979"/>
          </a:xfrm>
          <a:prstGeom prst="rect">
            <a:avLst/>
          </a:prstGeom>
        </p:spPr>
        <p:txBody>
          <a:bodyPr wrap="square">
            <a:spAutoFit/>
          </a:bodyPr>
          <a:lstStyle/>
          <a:p>
            <a:pPr algn="r"/>
            <a:r>
              <a:rPr lang="ar-SA" sz="2800" dirty="0">
                <a:cs typeface="B Nazanin" pitchFamily="2" charset="-78"/>
              </a:rPr>
              <a:t>شکایت شاکی درباره جرح و به هر حال در صورت وقوع قتل قضیه قابل تعقیب باشد. اما در سال </a:t>
            </a:r>
            <a:r>
              <a:rPr lang="fa-IR" sz="2800" dirty="0">
                <a:cs typeface="B Nazanin" pitchFamily="2" charset="-78"/>
              </a:rPr>
              <a:t>۱۳۵۲</a:t>
            </a:r>
            <a:r>
              <a:rPr lang="ar-SA" sz="2800" dirty="0">
                <a:cs typeface="B Nazanin" pitchFamily="2" charset="-78"/>
              </a:rPr>
              <a:t>مقنن به این اختلاف نظر پایان داد و به صراحت و به موجب ماده </a:t>
            </a:r>
            <a:r>
              <a:rPr lang="fa-IR" sz="2800" dirty="0">
                <a:cs typeface="B Nazanin" pitchFamily="2" charset="-78"/>
              </a:rPr>
              <a:t>۴۲</a:t>
            </a:r>
            <a:r>
              <a:rPr lang="ar-SA" sz="2800" dirty="0">
                <a:cs typeface="B Nazanin" pitchFamily="2" charset="-78"/>
              </a:rPr>
              <a:t> قانون مجازات عمومی مقرر داشت که: ”حوادث ناشی از عملیات ورزشی مشروط بر اینکه سبب آن حوادث نقض مقررات مربوط به آن ورزش نباشد جرم محسوب نمی‌شود“. در سال </a:t>
            </a:r>
            <a:r>
              <a:rPr lang="fa-IR" sz="2800" dirty="0">
                <a:cs typeface="B Nazanin" pitchFamily="2" charset="-78"/>
              </a:rPr>
              <a:t>۱۳۶۱</a:t>
            </a:r>
            <a:r>
              <a:rPr lang="ar-SA" sz="2800" dirty="0">
                <a:cs typeface="B Nazanin" pitchFamily="2" charset="-78"/>
              </a:rPr>
              <a:t> مقنن همین متن را با اضافه کردن جمله (... و این مقررات هم با موازین شرعی مخالفت نداشته باشد) در ماده </a:t>
            </a:r>
            <a:r>
              <a:rPr lang="fa-IR" sz="2800" dirty="0">
                <a:cs typeface="B Nazanin" pitchFamily="2" charset="-78"/>
              </a:rPr>
              <a:t>۳۲</a:t>
            </a:r>
            <a:r>
              <a:rPr lang="ar-SA" sz="2800" dirty="0">
                <a:cs typeface="B Nazanin" pitchFamily="2" charset="-78"/>
              </a:rPr>
              <a:t> قانون راجع به مجازات اسلامی مورد تأئید قرار داد. در سال </a:t>
            </a:r>
            <a:r>
              <a:rPr lang="fa-IR" sz="2800" dirty="0">
                <a:cs typeface="B Nazanin" pitchFamily="2" charset="-78"/>
              </a:rPr>
              <a:t>۱۳۷۰</a:t>
            </a:r>
            <a:r>
              <a:rPr lang="ar-SA" sz="2800" dirty="0">
                <a:cs typeface="B Nazanin" pitchFamily="2" charset="-78"/>
              </a:rPr>
              <a:t> نیز به رغم تغییراتی که در قانون مجازات اسلامی داده شد ماده </a:t>
            </a:r>
            <a:r>
              <a:rPr lang="fa-IR" sz="2800" dirty="0">
                <a:cs typeface="B Nazanin" pitchFamily="2" charset="-78"/>
              </a:rPr>
              <a:t>۳۲</a:t>
            </a:r>
            <a:r>
              <a:rPr lang="ar-SA" sz="2800" dirty="0">
                <a:cs typeface="B Nazanin" pitchFamily="2" charset="-78"/>
              </a:rPr>
              <a:t> اخیرالذکر فقط با تغییر شماره ماده به </a:t>
            </a:r>
            <a:r>
              <a:rPr lang="fa-IR" sz="2800" dirty="0">
                <a:cs typeface="B Nazanin" pitchFamily="2" charset="-78"/>
              </a:rPr>
              <a:t>۵۹</a:t>
            </a:r>
            <a:r>
              <a:rPr lang="ar-SA" sz="2800" dirty="0">
                <a:cs typeface="B Nazanin" pitchFamily="2" charset="-78"/>
              </a:rPr>
              <a:t> عیناً به تصویب رسید و در حال حاضر درباره حوادث ناشی از عملیات ورزشی که جنبه جزائی داشته باشد مورد استناد است، اما در ارتباط با مسئولیت مدنی حوادث ورزشی تاکنون قانون خاصی که به </a:t>
            </a:r>
            <a:endParaRPr lang="en-US" sz="2800" dirty="0">
              <a:cs typeface="B Nazanin" pitchFamily="2" charset="-78"/>
            </a:endParaRPr>
          </a:p>
        </p:txBody>
      </p:sp>
    </p:spTree>
    <p:extLst>
      <p:ext uri="{BB962C8B-B14F-4D97-AF65-F5344CB8AC3E}">
        <p14:creationId xmlns:p14="http://schemas.microsoft.com/office/powerpoint/2010/main" val="32196244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404664"/>
            <a:ext cx="8064896" cy="5262979"/>
          </a:xfrm>
          <a:prstGeom prst="rect">
            <a:avLst/>
          </a:prstGeom>
        </p:spPr>
        <p:txBody>
          <a:bodyPr wrap="square">
            <a:spAutoFit/>
          </a:bodyPr>
          <a:lstStyle/>
          <a:p>
            <a:pPr algn="r"/>
            <a:r>
              <a:rPr lang="ar-SA" sz="2800" dirty="0">
                <a:cs typeface="B Nazanin" pitchFamily="2" charset="-78"/>
              </a:rPr>
              <a:t>صراحت به ورزش اشاره‌ای داشته باشد تصویب وضع است و جبران خسارت حوادث ورزشی با استناد به قانون مسئولیت مدنی مصوب </a:t>
            </a:r>
            <a:r>
              <a:rPr lang="fa-IR" sz="2800" dirty="0">
                <a:cs typeface="B Nazanin" pitchFamily="2" charset="-78"/>
              </a:rPr>
              <a:t>۱۳۳۹</a:t>
            </a:r>
            <a:r>
              <a:rPr lang="ar-SA" sz="2800" dirty="0">
                <a:cs typeface="B Nazanin" pitchFamily="2" charset="-78"/>
              </a:rPr>
              <a:t>، قانون مدنی و سایر قوانین، اصول، فتاوی، عرف و عادت حل و فصل می‌شود که شرح تفصیلی آن در مباحث آتی خواهد آمد. حقوق ورزشی به‌عنوان یک درس از سال </a:t>
            </a:r>
            <a:r>
              <a:rPr lang="fa-IR" sz="2800" dirty="0">
                <a:cs typeface="B Nazanin" pitchFamily="2" charset="-78"/>
              </a:rPr>
              <a:t>۱۳۵۵</a:t>
            </a:r>
            <a:r>
              <a:rPr lang="ar-SA" sz="2800" dirty="0">
                <a:cs typeface="B Nazanin" pitchFamily="2" charset="-78"/>
              </a:rPr>
              <a:t> در دانشکده تربیت بدنی و علوم ورزشی برای نخستین بار توسط نگارنده تدریس شد و سپس همچنان در سایر دانشکده‌های تربیت بدنی جزء واحدهای درسی دوره کارشناسی و کارشناسی ارشد تدریس شده است. خوشبختانه حقوق ورزشی در دانشکده‌های حقوقی دانشگاه‌های ایران به‌ویژه دوره‌های کارشناسی ارشد و دکتری چه به‌عنوان پایان‌نامه‌ها تحصیلی و یا به تحقیق، مورد توجه اساتید و دانشجویان بوده و به تدریج منابع بسیار مهمی به همین ترتیب فراهم آورده شده است. با استقبالی که از این گرایش تاکنون به‌عمل آمده انتظار</a:t>
            </a:r>
            <a:r>
              <a:rPr lang="ar-SA" sz="2800" dirty="0"/>
              <a:t> </a:t>
            </a:r>
            <a:endParaRPr lang="en-US" sz="2800" dirty="0"/>
          </a:p>
        </p:txBody>
      </p:sp>
    </p:spTree>
    <p:extLst>
      <p:ext uri="{BB962C8B-B14F-4D97-AF65-F5344CB8AC3E}">
        <p14:creationId xmlns:p14="http://schemas.microsoft.com/office/powerpoint/2010/main" val="176568361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9500" y="548680"/>
            <a:ext cx="8064896" cy="5262979"/>
          </a:xfrm>
          <a:prstGeom prst="rect">
            <a:avLst/>
          </a:prstGeom>
        </p:spPr>
        <p:txBody>
          <a:bodyPr wrap="square">
            <a:spAutoFit/>
          </a:bodyPr>
          <a:lstStyle/>
          <a:p>
            <a:pPr algn="r" rtl="1"/>
            <a:r>
              <a:rPr lang="ar-SA" sz="2800" dirty="0">
                <a:cs typeface="B Nazanin" pitchFamily="2" charset="-78"/>
              </a:rPr>
              <a:t>می‌رود که در آینده از نظر کمی و کیفی یکی از مهمترین گرایش‌های حقوقی در ورزش‌ و یا ورزشی در حقوق به حساب آید.</a:t>
            </a:r>
            <a:endParaRPr lang="en-US" sz="2800" dirty="0">
              <a:cs typeface="B Nazanin" pitchFamily="2" charset="-78"/>
            </a:endParaRPr>
          </a:p>
          <a:p>
            <a:pPr algn="r"/>
            <a:r>
              <a:rPr lang="ar-SA" sz="2800" dirty="0">
                <a:cs typeface="B Nazanin" pitchFamily="2" charset="-78"/>
              </a:rPr>
              <a:t>قواعد عمومی حقوق و کاربرد آن در حقوق ورزش: حقوق ورزشی آمیخته‌ای از دو علم حقوق و ورزش است که به نحو تکفیک‌ناپذیری باید مورد مطالعه قرار گیرد. از سوی دیگر هر چند مخاطب اصلی این نوشته بیشتر جامعه ورزشی است، اما برای درک مفاهیم حقوقی لازم است که آنان آشنائی کافی با قواعد عمومی علم حقوق داشته باشند. این میزان اطلاع نه فقط در این خصوص بلکه برای هر کس در زندگی عادی نیز ضروری است زیرا از نظر قانونگذار علی‌الاصول فرض بر این است که کلیه افراد جامعه از تمامی قوانین مطلع هستند و ادعای خلاف آن را نمی‌پذیرند و به‌عبارت دیگر جهل به قانون رافع مسئولیت نیست و هیچکس نمی‌تواند به بهانه عدم اطلاع خود را به اثبات برساند. اکنون با توجه به این مقدمه و</a:t>
            </a:r>
            <a:r>
              <a:rPr lang="ar-SA" sz="2800" dirty="0"/>
              <a:t> </a:t>
            </a:r>
            <a:endParaRPr lang="en-US" sz="2800" dirty="0"/>
          </a:p>
        </p:txBody>
      </p:sp>
    </p:spTree>
    <p:extLst>
      <p:ext uri="{BB962C8B-B14F-4D97-AF65-F5344CB8AC3E}">
        <p14:creationId xmlns:p14="http://schemas.microsoft.com/office/powerpoint/2010/main" val="4922168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657" y="548680"/>
            <a:ext cx="8064896" cy="4832092"/>
          </a:xfrm>
          <a:prstGeom prst="rect">
            <a:avLst/>
          </a:prstGeom>
        </p:spPr>
        <p:txBody>
          <a:bodyPr wrap="square">
            <a:spAutoFit/>
          </a:bodyPr>
          <a:lstStyle/>
          <a:p>
            <a:pPr algn="r" rtl="1"/>
            <a:r>
              <a:rPr lang="ar-SA" sz="2800" dirty="0">
                <a:cs typeface="B Nazanin" pitchFamily="2" charset="-78"/>
              </a:rPr>
              <a:t>اینکه حادثه با ورزش اصولاً تفکیک‌ناپذیر و غیرقابل اجتناب است ضرورت اطلاع از قواعد حقوقی به‌منظور اتخاذ تدابیر لازم برای جلوگیری از وقوع حادثه و یا برائت از مسئولیت در صورت تحقق آن، برای همه اهالی ورزش به نحو ملموس‌تری احساس می‌شود. با این حال، در تفصیل قواعد عمومی به دو نکته توجه می‌شود اول، عنوان بحث یعنی ”حقوق ورزشی“ که حقوق صرف نیست و دوم، ویژگی مخاطبان اصلی یعنی جامعه ورزشی که واجد وصف ورزشی هستند و نه حقوقی.</a:t>
            </a:r>
            <a:endParaRPr lang="en-US" sz="2800" dirty="0">
              <a:cs typeface="B Nazanin" pitchFamily="2" charset="-78"/>
            </a:endParaRPr>
          </a:p>
          <a:p>
            <a:pPr algn="r"/>
            <a:r>
              <a:rPr lang="ar-SA" sz="2800" dirty="0">
                <a:cs typeface="B Nazanin" pitchFamily="2" charset="-78"/>
              </a:rPr>
              <a:t>تعریف حقوق: حقوق دارای معانی مختلف و متفاوتی است که بعضی از آنها عبارت است از: حقوق جمع کلمه حق است. حق دارای معانی مختلفی است از جمله به معنای پایدار، راست، واجب، عدل، بهره و سهم معین هر کس و خدا، اما در اصطلاح حقوقی حق آن رابطه حقوقی است که به </a:t>
            </a:r>
            <a:endParaRPr lang="en-US" sz="2800" dirty="0">
              <a:cs typeface="B Nazanin" pitchFamily="2" charset="-78"/>
            </a:endParaRPr>
          </a:p>
        </p:txBody>
      </p:sp>
    </p:spTree>
    <p:extLst>
      <p:ext uri="{BB962C8B-B14F-4D97-AF65-F5344CB8AC3E}">
        <p14:creationId xmlns:p14="http://schemas.microsoft.com/office/powerpoint/2010/main" val="35461539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11164"/>
            <a:ext cx="7920880" cy="4401205"/>
          </a:xfrm>
          <a:prstGeom prst="rect">
            <a:avLst/>
          </a:prstGeom>
        </p:spPr>
        <p:txBody>
          <a:bodyPr wrap="square">
            <a:spAutoFit/>
          </a:bodyPr>
          <a:lstStyle/>
          <a:p>
            <a:pPr algn="r" rtl="1"/>
            <a:r>
              <a:rPr lang="ar-SA" sz="2800" dirty="0">
                <a:cs typeface="B Nazanin" pitchFamily="2" charset="-78"/>
              </a:rPr>
              <a:t>سبب آن، قانون به یکی از اشخاص این توانائی را می‌دهد تا به‌گونه‌ای ویژه و منفرد بر چیز معین تسلط و چیرگی یابد (آن را تصرف کند) و یا از شخصی دیگر انجام یا انجام ندادن چیزی یا کاری معین را بخواهد. بعضی از حقوقدانان گفته‌اند برای تنظیم روابط مردم و حفظ نظم عمومی در اجتماع، حقوق برای هر کس امتیازهائی در برابر دیگران می‌شناسد و توان خاصی به او می‌بخشد. این امتیاز و توانائی را حق می‌نامند که جمع آن حقوق است. حقوق مجموعه مقرراتی است که بر اشخاص، از این جهت که در اجتماع هستند حکومت می‌کند. گاه مقصود از واژهٔ ”حقوق“ علم حقوق است. یعنی دانشی که به تحلیل قواعد حقوقی و سیر تحول و زندگی آن می‌پردازد. مانند حقوق ورزشی، حقوق تجارت، حقوق کیفری.</a:t>
            </a:r>
            <a:endParaRPr lang="en-US" sz="2800" dirty="0">
              <a:cs typeface="B Nazanin" pitchFamily="2" charset="-78"/>
            </a:endParaRPr>
          </a:p>
        </p:txBody>
      </p:sp>
    </p:spTree>
    <p:extLst>
      <p:ext uri="{BB962C8B-B14F-4D97-AF65-F5344CB8AC3E}">
        <p14:creationId xmlns:p14="http://schemas.microsoft.com/office/powerpoint/2010/main" val="30703065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196752"/>
            <a:ext cx="7848872" cy="2246769"/>
          </a:xfrm>
          <a:prstGeom prst="rect">
            <a:avLst/>
          </a:prstGeom>
        </p:spPr>
        <p:txBody>
          <a:bodyPr wrap="square">
            <a:spAutoFit/>
          </a:bodyPr>
          <a:lstStyle/>
          <a:p>
            <a:pPr algn="r" rtl="1"/>
            <a:r>
              <a:rPr lang="ar-SA" sz="2800" dirty="0">
                <a:cs typeface="B Nazanin" pitchFamily="2" charset="-78"/>
              </a:rPr>
              <a:t>ـ منظور ما از حقوق ورزشی مجموعه مقرراتی است که بر تمامی امور ورزش حاکم است اعم از ورزشکاران، مدیران فنی، تماشاگران، مدیریت های ستادی ورزش، پزشکان ورزشی، سازندگان لوازم ورزشی و فروشندگان لوازم ورزشی و بالاخره کارکنان سازمان‌های ورزشی. این یک تعریف کلی است یعنی مجموعه قواعد و قوانین حاکم بر کل ورزش. </a:t>
            </a:r>
            <a:endParaRPr lang="en-US" sz="2800" dirty="0">
              <a:cs typeface="B Nazanin" pitchFamily="2" charset="-78"/>
            </a:endParaRPr>
          </a:p>
        </p:txBody>
      </p:sp>
      <p:sp>
        <p:nvSpPr>
          <p:cNvPr id="3" name="Rectangle 2"/>
          <p:cNvSpPr/>
          <p:nvPr/>
        </p:nvSpPr>
        <p:spPr>
          <a:xfrm>
            <a:off x="428596" y="214290"/>
            <a:ext cx="8463314" cy="584775"/>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ar-SA" sz="3200" dirty="0">
                <a:cs typeface="B Nazanin" pitchFamily="2" charset="-78"/>
              </a:rPr>
              <a:t>منظور از حقوق ورزش چیست؟</a:t>
            </a:r>
            <a:r>
              <a:rPr lang="ar-SA" sz="3200" dirty="0"/>
              <a:t> </a:t>
            </a:r>
            <a:endParaRPr lang="en-US" sz="3200" dirty="0"/>
          </a:p>
        </p:txBody>
      </p:sp>
    </p:spTree>
    <p:extLst>
      <p:ext uri="{BB962C8B-B14F-4D97-AF65-F5344CB8AC3E}">
        <p14:creationId xmlns:p14="http://schemas.microsoft.com/office/powerpoint/2010/main" val="15095891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down)">
                                      <p:cBhvr>
                                        <p:cTn id="25" dur="580">
                                          <p:stCondLst>
                                            <p:cond delay="0"/>
                                          </p:stCondLst>
                                        </p:cTn>
                                        <p:tgtEl>
                                          <p:spTgt spid="3"/>
                                        </p:tgtEl>
                                      </p:cBhvr>
                                    </p:animEffect>
                                    <p:anim calcmode="lin" valueType="num">
                                      <p:cBhvr>
                                        <p:cTn id="2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gtEl>
                                      </p:cBhvr>
                                      <p:to x="100000" y="60000"/>
                                    </p:animScale>
                                    <p:animScale>
                                      <p:cBhvr>
                                        <p:cTn id="32" dur="166" decel="50000">
                                          <p:stCondLst>
                                            <p:cond delay="676"/>
                                          </p:stCondLst>
                                        </p:cTn>
                                        <p:tgtEl>
                                          <p:spTgt spid="3"/>
                                        </p:tgtEl>
                                      </p:cBhvr>
                                      <p:to x="100000" y="100000"/>
                                    </p:animScale>
                                    <p:animScale>
                                      <p:cBhvr>
                                        <p:cTn id="33" dur="26">
                                          <p:stCondLst>
                                            <p:cond delay="1312"/>
                                          </p:stCondLst>
                                        </p:cTn>
                                        <p:tgtEl>
                                          <p:spTgt spid="3"/>
                                        </p:tgtEl>
                                      </p:cBhvr>
                                      <p:to x="100000" y="80000"/>
                                    </p:animScale>
                                    <p:animScale>
                                      <p:cBhvr>
                                        <p:cTn id="34" dur="166" decel="50000">
                                          <p:stCondLst>
                                            <p:cond delay="1338"/>
                                          </p:stCondLst>
                                        </p:cTn>
                                        <p:tgtEl>
                                          <p:spTgt spid="3"/>
                                        </p:tgtEl>
                                      </p:cBhvr>
                                      <p:to x="100000" y="100000"/>
                                    </p:animScale>
                                    <p:animScale>
                                      <p:cBhvr>
                                        <p:cTn id="35" dur="26">
                                          <p:stCondLst>
                                            <p:cond delay="1642"/>
                                          </p:stCondLst>
                                        </p:cTn>
                                        <p:tgtEl>
                                          <p:spTgt spid="3"/>
                                        </p:tgtEl>
                                      </p:cBhvr>
                                      <p:to x="100000" y="90000"/>
                                    </p:animScale>
                                    <p:animScale>
                                      <p:cBhvr>
                                        <p:cTn id="36" dur="166" decel="50000">
                                          <p:stCondLst>
                                            <p:cond delay="1668"/>
                                          </p:stCondLst>
                                        </p:cTn>
                                        <p:tgtEl>
                                          <p:spTgt spid="3"/>
                                        </p:tgtEl>
                                      </p:cBhvr>
                                      <p:to x="100000" y="100000"/>
                                    </p:animScale>
                                    <p:animScale>
                                      <p:cBhvr>
                                        <p:cTn id="37" dur="26">
                                          <p:stCondLst>
                                            <p:cond delay="1808"/>
                                          </p:stCondLst>
                                        </p:cTn>
                                        <p:tgtEl>
                                          <p:spTgt spid="3"/>
                                        </p:tgtEl>
                                      </p:cBhvr>
                                      <p:to x="100000" y="95000"/>
                                    </p:animScale>
                                    <p:animScale>
                                      <p:cBhvr>
                                        <p:cTn id="38"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548680"/>
            <a:ext cx="8064896" cy="4401205"/>
          </a:xfrm>
          <a:prstGeom prst="rect">
            <a:avLst/>
          </a:prstGeom>
        </p:spPr>
        <p:txBody>
          <a:bodyPr wrap="square">
            <a:spAutoFit/>
          </a:bodyPr>
          <a:lstStyle/>
          <a:p>
            <a:pPr algn="r" rtl="1"/>
            <a:r>
              <a:rPr lang="ar-SA" sz="2800" dirty="0">
                <a:cs typeface="B Nazanin" pitchFamily="2" charset="-78"/>
              </a:rPr>
              <a:t>▪ ظاهراً مهم‌ترین بخش حقوق ورزش، قواعد و مقررات مرتبط با ورزشکاران و مسؤولیت های ناشی از حوادث ورزشی است؛ لطفاً بفرمایید که در کشورهای مختلف جهان با این قبیل حوادث که در حین رویدادهای ورزشی رخ می دهند، چه برخوردی شده است؟ </a:t>
            </a:r>
            <a:endParaRPr lang="en-US" sz="2800" dirty="0">
              <a:cs typeface="B Nazanin" pitchFamily="2" charset="-78"/>
            </a:endParaRPr>
          </a:p>
          <a:p>
            <a:pPr algn="r"/>
            <a:r>
              <a:rPr lang="ar-SA" sz="2800" dirty="0">
                <a:cs typeface="B Nazanin" pitchFamily="2" charset="-78"/>
              </a:rPr>
              <a:t>- به طور کلی در همه‌ی کشورهای دنیا ورزش از حمایت های عمومی خاصی برخوردار است، چون اهداف ورزش در واقع تربیت نسل، برومندی، توانمندی، نشاط، سلامتی و بالاخره آماده سازی مهم‌ترین رکن توسعه یعنی انسان است و نباید از جنبه‌های سیاسی و اقتصادی و اجتماعی آن به سادگی گذشت و به همین دلیل برای حمایت از این فعالیت و این نهاد، قوانین و امتیازات بسیار ویژه‌ای را در نظر گرفته‌اند. منتها </a:t>
            </a:r>
            <a:endParaRPr lang="en-US" sz="2800" dirty="0">
              <a:cs typeface="B Nazanin" pitchFamily="2" charset="-78"/>
            </a:endParaRPr>
          </a:p>
        </p:txBody>
      </p:sp>
    </p:spTree>
    <p:extLst>
      <p:ext uri="{BB962C8B-B14F-4D97-AF65-F5344CB8AC3E}">
        <p14:creationId xmlns:p14="http://schemas.microsoft.com/office/powerpoint/2010/main" val="391761227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836712"/>
            <a:ext cx="8136904" cy="3108543"/>
          </a:xfrm>
          <a:prstGeom prst="rect">
            <a:avLst/>
          </a:prstGeom>
        </p:spPr>
        <p:txBody>
          <a:bodyPr wrap="square">
            <a:spAutoFit/>
          </a:bodyPr>
          <a:lstStyle/>
          <a:p>
            <a:pPr algn="r" rtl="1"/>
            <a:r>
              <a:rPr lang="ar-SA" sz="2800" dirty="0">
                <a:cs typeface="B Nazanin" pitchFamily="2" charset="-78"/>
              </a:rPr>
              <a:t>شکل اعطای این امتیازات متفاوت است؛ گاهی به صورت قوانین صریح و گاهی به‌صورت ضمنی و گاهی هم در قالب رویه های قضایی عملیات ورزش از این امتیازات برخوردار می شود. ولی چون هدف ورزش به طور کلی در تمام دنیا همین مباحثی است که عرض کردم، حکومت‌ها هزینه‌ی آن را پرداخت می کنند و حوادث ورزش را از شمول حوادثی که در کوچه و خیابان اتفاق می افتد کاملاً جدا می کنند؛ هر چند از لحاظ نتیجه یکی باشند. چون در اینجا اهداف دیگری مدّنظر است. </a:t>
            </a:r>
            <a:endParaRPr lang="en-US" sz="2800" dirty="0">
              <a:cs typeface="B Nazanin" pitchFamily="2" charset="-78"/>
            </a:endParaRPr>
          </a:p>
        </p:txBody>
      </p:sp>
    </p:spTree>
    <p:extLst>
      <p:ext uri="{BB962C8B-B14F-4D97-AF65-F5344CB8AC3E}">
        <p14:creationId xmlns:p14="http://schemas.microsoft.com/office/powerpoint/2010/main" val="117700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72" y="1285860"/>
            <a:ext cx="8136904" cy="3539430"/>
          </a:xfrm>
          <a:prstGeom prst="rect">
            <a:avLst/>
          </a:prstGeom>
        </p:spPr>
        <p:txBody>
          <a:bodyPr wrap="square">
            <a:spAutoFit/>
          </a:bodyPr>
          <a:lstStyle/>
          <a:p>
            <a:pPr algn="r" rtl="1"/>
            <a:r>
              <a:rPr lang="ar-SA" sz="2800" dirty="0"/>
              <a:t>ـ </a:t>
            </a:r>
            <a:r>
              <a:rPr lang="ar-SA" sz="2800" dirty="0">
                <a:cs typeface="B Nazanin" pitchFamily="2" charset="-78"/>
              </a:rPr>
              <a:t>در ایران، خوش‌بختانه از سال </a:t>
            </a:r>
            <a:r>
              <a:rPr lang="fa-IR" sz="2800" dirty="0">
                <a:cs typeface="B Nazanin" pitchFamily="2" charset="-78"/>
              </a:rPr>
              <a:t>۵۲</a:t>
            </a:r>
            <a:r>
              <a:rPr lang="ar-SA" sz="2800" dirty="0">
                <a:cs typeface="B Nazanin" pitchFamily="2" charset="-78"/>
              </a:rPr>
              <a:t> به طور صریح در مورد صدمات ناشی از حوادث ورزشی قانون داریم و بعد از انقلاب هم همان ماده (</a:t>
            </a:r>
            <a:r>
              <a:rPr lang="fa-IR" sz="2800" dirty="0">
                <a:cs typeface="B Nazanin" pitchFamily="2" charset="-78"/>
              </a:rPr>
              <a:t>۴۲</a:t>
            </a:r>
            <a:r>
              <a:rPr lang="ar-SA" sz="2800" dirty="0">
                <a:cs typeface="B Nazanin" pitchFamily="2" charset="-78"/>
              </a:rPr>
              <a:t>) سابق، در قانون مجازات عمومی تأیید شد و فقط یک جمله ای به آن اضافه شد و آن این که: «آن مقررات هم با موازین شرعی مغایرت نداشته باشد.» بنابراین ما در حال حاضر، در مورد عملیات ورزشی و حوادث ناشی از آن قانون خاص داریم که به موجب آن، این حوادث از امتیاز علل موجهه استفاده می‌کنند و مرتکب با رعایت شرایط مذکور در ماده قانونی هیچ گونه مسؤولیت اعم از کیفری و مدنی نخواهد داشت. </a:t>
            </a:r>
            <a:endParaRPr lang="en-US" sz="2800" dirty="0">
              <a:cs typeface="B Nazanin" pitchFamily="2" charset="-78"/>
            </a:endParaRPr>
          </a:p>
        </p:txBody>
      </p:sp>
      <p:sp>
        <p:nvSpPr>
          <p:cNvPr id="3" name="Rectangle 2"/>
          <p:cNvSpPr/>
          <p:nvPr/>
        </p:nvSpPr>
        <p:spPr>
          <a:xfrm>
            <a:off x="0" y="142852"/>
            <a:ext cx="9144000" cy="646331"/>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ar-SA" sz="3600" dirty="0">
                <a:cs typeface="B Nazanin" pitchFamily="2" charset="-78"/>
              </a:rPr>
              <a:t>▪ حقوق ایران چگونه به این بحث پرداخته است؟ </a:t>
            </a:r>
            <a:endParaRPr lang="en-US" sz="3600" dirty="0">
              <a:cs typeface="B Nazanin" pitchFamily="2" charset="-78"/>
            </a:endParaRPr>
          </a:p>
        </p:txBody>
      </p:sp>
    </p:spTree>
    <p:extLst>
      <p:ext uri="{BB962C8B-B14F-4D97-AF65-F5344CB8AC3E}">
        <p14:creationId xmlns:p14="http://schemas.microsoft.com/office/powerpoint/2010/main" val="405115232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3"/>
                                        </p:tgtEl>
                                        <p:attrNameLst>
                                          <p:attrName>style.color</p:attrName>
                                        </p:attrNameLst>
                                      </p:cBhvr>
                                      <p:to>
                                        <a:schemeClr val="bg1"/>
                                      </p:to>
                                    </p:animClr>
                                    <p:animClr clrSpc="rgb" dir="cw">
                                      <p:cBhvr>
                                        <p:cTn id="14" dur="250" autoRev="1" fill="remove"/>
                                        <p:tgtEl>
                                          <p:spTgt spid="3"/>
                                        </p:tgtEl>
                                        <p:attrNameLst>
                                          <p:attrName>fillcolor</p:attrName>
                                        </p:attrNameLst>
                                      </p:cBhvr>
                                      <p:to>
                                        <a:schemeClr val="bg1"/>
                                      </p:to>
                                    </p:animClr>
                                    <p:set>
                                      <p:cBhvr>
                                        <p:cTn id="15" dur="250" autoRev="1" fill="remove"/>
                                        <p:tgtEl>
                                          <p:spTgt spid="3"/>
                                        </p:tgtEl>
                                        <p:attrNameLst>
                                          <p:attrName>fill.type</p:attrName>
                                        </p:attrNameLst>
                                      </p:cBhvr>
                                      <p:to>
                                        <p:strVal val="solid"/>
                                      </p:to>
                                    </p:set>
                                    <p:set>
                                      <p:cBhvr>
                                        <p:cTn id="16" dur="250" autoRev="1" fill="remove"/>
                                        <p:tgtEl>
                                          <p:spTgt spid="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692696"/>
            <a:ext cx="7992888" cy="3970318"/>
          </a:xfrm>
          <a:prstGeom prst="rect">
            <a:avLst/>
          </a:prstGeom>
        </p:spPr>
        <p:txBody>
          <a:bodyPr wrap="square">
            <a:spAutoFit/>
          </a:bodyPr>
          <a:lstStyle/>
          <a:p>
            <a:pPr algn="r" rtl="1"/>
            <a:r>
              <a:rPr lang="ar-SA" sz="2800" dirty="0">
                <a:cs typeface="B Nazanin" pitchFamily="2" charset="-78"/>
              </a:rPr>
              <a:t>▪ آیا ورزشکاران در برابر تمام رخ‌دادهایی درحین عملیات ورزشی صورت می‌گیرد؛ مثلاً فحاشی های نژادپرستانه که بعضاً برخی به خاطر هیجانات ناشی از عملیات ورزشی مرتکب آن می شوند نیز مصون هستند؟ </a:t>
            </a:r>
            <a:endParaRPr lang="en-US" sz="2800" dirty="0">
              <a:cs typeface="B Nazanin" pitchFamily="2" charset="-78"/>
            </a:endParaRPr>
          </a:p>
          <a:p>
            <a:pPr algn="r"/>
            <a:r>
              <a:rPr lang="ar-SA" sz="2800" dirty="0">
                <a:cs typeface="B Nazanin" pitchFamily="2" charset="-78"/>
              </a:rPr>
              <a:t>- ببینید اولاً ماده قانونی مذکور، ناظر است به حوادث ناشی از عملیات ورزشی، تماشاگران مشمول این امتیاز نیستند، توهین و فحاشی عملیات ورزشی محسوب نمی شود تا از امتیاز مصونیت برخوردار باشد. تازه خود آن عملیات ورزشی که در هر ورزش مشخص است، در صورتی در شمول علل موجهه قرار می‌گیرد که دو شرط داشته باشد. یکی این که آن عملیات ورزشی در چارچوب مقررات خاص آن ورزش انجام گیرد؛</a:t>
            </a:r>
            <a:r>
              <a:rPr lang="ar-SA" sz="2800" dirty="0"/>
              <a:t> </a:t>
            </a:r>
            <a:endParaRPr lang="en-US" sz="2800" dirty="0"/>
          </a:p>
        </p:txBody>
      </p:sp>
    </p:spTree>
    <p:extLst>
      <p:ext uri="{BB962C8B-B14F-4D97-AF65-F5344CB8AC3E}">
        <p14:creationId xmlns:p14="http://schemas.microsoft.com/office/powerpoint/2010/main" val="24615783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7596" y="476672"/>
            <a:ext cx="8280920" cy="4893647"/>
          </a:xfrm>
          <a:prstGeom prst="rect">
            <a:avLst/>
          </a:prstGeom>
        </p:spPr>
        <p:txBody>
          <a:bodyPr wrap="square">
            <a:spAutoFit/>
          </a:bodyPr>
          <a:lstStyle/>
          <a:p>
            <a:pPr algn="r" rtl="1"/>
            <a:r>
              <a:rPr lang="ar-SA" sz="2400" dirty="0">
                <a:cs typeface="B Nazanin" pitchFamily="2" charset="-78"/>
              </a:rPr>
              <a:t>بنابراین اگر ورزشکاری در جریان عملیات ورزشی مرتکب خطا بشود و خطای او منتهی به قتل، ضرب و جرح شود، او مجرم است و مجازات می شود اما با رعایت مقررات هر حادثه ای اتفاق بیفتد، جرم نیست. یعنی در واقع ورزش مجوز انتقام‌جویی و خشونت نیست. ورزش وسیله سلامتی، برومندی و نشاط است. اگر ورزشکار لگد بزند و این لگد برخلاف مقررات باشد، مثل این است که این کار را در خیابان انجام داده است و تعقیب می شود.پس اگر در فوتبال یا هر ورزش دیگری ورزشکار در چارچوب مقررات اقدام کرد و طرف مقابل فوت کرد، مسؤول نیست. مثلاً فرض کنید یک کشتی گیری، حریفش را روی پل می برد و برابر مقررات، او را روی پل نگه می دارد، کشتی گیری که مقاومت می کند ممکن است قطع نخاع شود. ما برای مجری فن مسؤولیت قائل نیستیم؛ مشروط بر این که در چارچوب مقررات فنی اجرای فن کرده باشد. یا در فوتبال، به هنگام ضربات ایستگاهی، بازیکن اجازه دارد با تمام قدرت به توپ ضربه بزند. اگر توپ به حریف برخورد کند و منجر به فوت او شود، بازیکن مسؤول نیست؛ چون مطابق مقررات این عمل را انجام داده است. </a:t>
            </a:r>
            <a:endParaRPr lang="en-US" sz="2400" dirty="0">
              <a:cs typeface="B Nazanin" pitchFamily="2" charset="-78"/>
            </a:endParaRPr>
          </a:p>
        </p:txBody>
      </p:sp>
    </p:spTree>
    <p:extLst>
      <p:ext uri="{BB962C8B-B14F-4D97-AF65-F5344CB8AC3E}">
        <p14:creationId xmlns:p14="http://schemas.microsoft.com/office/powerpoint/2010/main" val="32627712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683568" y="548680"/>
            <a:ext cx="8064896" cy="4401205"/>
          </a:xfrm>
          <a:prstGeom prst="rect">
            <a:avLst/>
          </a:prstGeom>
        </p:spPr>
        <p:txBody>
          <a:bodyPr wrap="square">
            <a:spAutoFit/>
          </a:bodyPr>
          <a:lstStyle/>
          <a:p>
            <a:pPr algn="r" rtl="1"/>
            <a:r>
              <a:rPr lang="ar-SA" sz="2800" dirty="0"/>
              <a:t>▪ </a:t>
            </a:r>
            <a:r>
              <a:rPr lang="ar-SA" sz="2800" dirty="0">
                <a:cs typeface="B Nazanin" pitchFamily="2" charset="-78"/>
              </a:rPr>
              <a:t>حالا اگر مخالف مقررات‌ ورزشی ولی در حین عملیات ‌ورزشی صدمه‌ای به‌یک ورزشکار ‌وارد شود، وضعیت به چه منوال است?</a:t>
            </a:r>
            <a:endParaRPr lang="en-US" sz="2800" dirty="0">
              <a:cs typeface="B Nazanin" pitchFamily="2" charset="-78"/>
            </a:endParaRPr>
          </a:p>
          <a:p>
            <a:pPr algn="r"/>
            <a:r>
              <a:rPr lang="ar-SA" sz="2800" dirty="0">
                <a:cs typeface="B Nazanin" pitchFamily="2" charset="-78"/>
              </a:rPr>
              <a:t>- فرض کنید در کشتی بعضی از فنون ممنوع اعلام شده است؛ اگر کشتی گیر مثلاً فن کلاته را اعمال بکند و منتهی به نقص عضو و مرگ بشود، جرم محسوب شده و مجری فن مجازات می شود و یا در همین فوتبال اگر ضربه ایستگاهی که باید با اجازه داور زده شود، بازیکن قبل از سوت ضربه بزند و به حریف اصابت کند، خطا است و نتایج مجرمانه‌اش هم گریبان‌گیر خاطی خواهد شد. مصونیت از مسؤولیت در ورزش شرط اولش رعایت کامل مقررات فنی همان ورزش است. و شرط دومش این است که این مقررات با موازین شرعی مغایرت نداشته باشد. </a:t>
            </a:r>
            <a:endParaRPr lang="en-US" sz="2800" dirty="0">
              <a:cs typeface="B Nazanin" pitchFamily="2" charset="-78"/>
            </a:endParaRPr>
          </a:p>
        </p:txBody>
      </p:sp>
    </p:spTree>
    <p:extLst>
      <p:ext uri="{BB962C8B-B14F-4D97-AF65-F5344CB8AC3E}">
        <p14:creationId xmlns:p14="http://schemas.microsoft.com/office/powerpoint/2010/main" val="141143341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836712"/>
            <a:ext cx="8352928" cy="3108543"/>
          </a:xfrm>
          <a:prstGeom prst="rect">
            <a:avLst/>
          </a:prstGeom>
        </p:spPr>
        <p:txBody>
          <a:bodyPr wrap="square">
            <a:spAutoFit/>
          </a:bodyPr>
          <a:lstStyle/>
          <a:p>
            <a:pPr algn="r" rtl="1"/>
            <a:r>
              <a:rPr lang="ar-SA" sz="2800" dirty="0">
                <a:cs typeface="B Nazanin" pitchFamily="2" charset="-78"/>
              </a:rPr>
              <a:t>▪ پس آیا هیجانات و عصبانیت های ناشی از عملیات ورزشی که در حین مسابقات ایجاد می شود، دلیل موجهی برای مصونیت از مسؤولیت نیست؟ </a:t>
            </a:r>
            <a:endParaRPr lang="en-US" sz="2800" dirty="0">
              <a:cs typeface="B Nazanin" pitchFamily="2" charset="-78"/>
            </a:endParaRPr>
          </a:p>
          <a:p>
            <a:pPr algn="r"/>
            <a:r>
              <a:rPr lang="ar-SA" sz="2800" dirty="0">
                <a:cs typeface="B Nazanin" pitchFamily="2" charset="-78"/>
              </a:rPr>
              <a:t>- عصبانیت عملیات ورزشی نیست، بله؛ ورزشکار در جریان عملیات ورزشی ممکن است عصبی شود. اگر دچار هیجان شد و عمل خطا کرد، خطا است و باید مجازات شود. مثل این است که کسی به دیگری فحاشی کند، او عصبانی شود و فحاش را بکشد که باید او را قصاص کرد. ممکن است هیجانات موجب تخفیف مجازات بشود ولی هیجان مجوز ارتکاب جرم نیست</a:t>
            </a:r>
            <a:endParaRPr lang="en-US" sz="2800" dirty="0">
              <a:cs typeface="B Nazanin" pitchFamily="2" charset="-78"/>
            </a:endParaRPr>
          </a:p>
        </p:txBody>
      </p:sp>
    </p:spTree>
    <p:extLst>
      <p:ext uri="{BB962C8B-B14F-4D97-AF65-F5344CB8AC3E}">
        <p14:creationId xmlns:p14="http://schemas.microsoft.com/office/powerpoint/2010/main" val="10400726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476672"/>
            <a:ext cx="8136904" cy="4893647"/>
          </a:xfrm>
          <a:prstGeom prst="rect">
            <a:avLst/>
          </a:prstGeom>
        </p:spPr>
        <p:txBody>
          <a:bodyPr wrap="square">
            <a:spAutoFit/>
          </a:bodyPr>
          <a:lstStyle/>
          <a:p>
            <a:pPr algn="r" rtl="1"/>
            <a:r>
              <a:rPr lang="ar-SA" sz="2400" dirty="0"/>
              <a:t>▪ </a:t>
            </a:r>
            <a:r>
              <a:rPr lang="ar-SA" sz="2400" dirty="0">
                <a:cs typeface="B Nazanin" pitchFamily="2" charset="-78"/>
              </a:rPr>
              <a:t>بعد از بررسی مقررات مربوط به ورزشکاران، نوبت بحث از مدیران ورزشی است. مسؤولیت های مدیران ورزشی چگونه است؟ </a:t>
            </a:r>
            <a:endParaRPr lang="en-US" sz="2400" dirty="0">
              <a:cs typeface="B Nazanin" pitchFamily="2" charset="-78"/>
            </a:endParaRPr>
          </a:p>
          <a:p>
            <a:pPr algn="r"/>
            <a:r>
              <a:rPr lang="ar-SA" sz="2400" dirty="0">
                <a:cs typeface="B Nazanin" pitchFamily="2" charset="-78"/>
              </a:rPr>
              <a:t>- مدیران دو گروه هستند. یک عده مدیران فنی مثل مربیان، سرمربیان، و معلمین ورزش که این‌ها نظارت مستقیم بر فعالیت های ورزشکار دارند. این افراد بر حسب شرایط ذهنی، جسمی و مهارت‌های ورزشکار و نوع ورزش، وظایف خاصی دارند و به طور کلی موظفند قبل از شروع ورزش از سلامتی کامل ورزشکار اطلاع حاصل کنند و تناسب بین میزان فعالیت و توانایی ورزشکار را تنظیم کنند. ملزم هستند در فعالیت ورزشی حضور مستمر داشته باشند. موظفند علاوه بر حضور مستمر، مراقبت کافی کرده، از خطرات جلوگیری نمایند. موظفند کمک های اولیه را بدانند و به هنگام ضرورت آن‌ها را اعمال کنند. در واقع مربی ورزش مسؤول حفاظت از تمامیت جسمانی، روانی و حیثیتی ورزشکار است. مثلاً فرض کنید اگر داور ببیند بازیکنی فن خطا اعمال می کند و از اعلام خطا خودداری بکند و فن اجرا شود، هم ورزشکار و هم داور هر دو ضامند</a:t>
            </a:r>
            <a:endParaRPr lang="en-US" sz="2400" dirty="0">
              <a:cs typeface="B Nazanin" pitchFamily="2" charset="-78"/>
            </a:endParaRPr>
          </a:p>
        </p:txBody>
      </p:sp>
    </p:spTree>
    <p:extLst>
      <p:ext uri="{BB962C8B-B14F-4D97-AF65-F5344CB8AC3E}">
        <p14:creationId xmlns:p14="http://schemas.microsoft.com/office/powerpoint/2010/main" val="53248398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548680"/>
            <a:ext cx="8136904" cy="4832092"/>
          </a:xfrm>
          <a:prstGeom prst="rect">
            <a:avLst/>
          </a:prstGeom>
        </p:spPr>
        <p:txBody>
          <a:bodyPr wrap="square">
            <a:spAutoFit/>
          </a:bodyPr>
          <a:lstStyle/>
          <a:p>
            <a:pPr algn="r" rtl="1"/>
            <a:r>
              <a:rPr lang="ar-SA" sz="2800" dirty="0">
                <a:cs typeface="B Nazanin" pitchFamily="2" charset="-78"/>
              </a:rPr>
              <a:t>یا اگر ناجی غریق محلش را ترک کند و برود و در غیابش کسی در استخر خفه شود، این‌ها ضامن‌اند. یعنی حضور، مراقبت، توجه به توانایی‌ها، بررسی شرایط جوی، همه‌ی این‌ها برای یک معلم ورزش ضروری است. اگر در هوای بسیار گرم بچه های مدرسه را مجبور به انجام فعالیت ورزشی کنند و دچار گرمازدگی شده و فوت کنند، معلم ضامن است. در بعضی از ورزش‌ ها که ما به آن‌ها ورزش های بسیار خطرناک می گوییم، مثل ژیمناستیک، مربی فقط باید یک ورزشکار را تحت مراقبت قرار دهد. </a:t>
            </a:r>
            <a:endParaRPr lang="en-US" sz="2800" dirty="0">
              <a:cs typeface="B Nazanin" pitchFamily="2" charset="-78"/>
            </a:endParaRPr>
          </a:p>
          <a:p>
            <a:pPr algn="r"/>
            <a:r>
              <a:rPr lang="ar-SA" sz="2800" dirty="0">
                <a:cs typeface="B Nazanin" pitchFamily="2" charset="-78"/>
              </a:rPr>
              <a:t>حق ندارد که ده تا ورزشکار را هم زمان روی ده تا اسباب، مراقبت و کنترل کند. پس هر ورزش تابع شرایط و اوضاع و احوال مخصوص خودش است. مثلاً در مورد شنا، مساحت استخر، تعداد ورزشکار و تعداد ناجی غریق را آیین‌نامه مشخص کرده است. همچنین مربیان موظفند از </a:t>
            </a:r>
            <a:endParaRPr lang="en-US" sz="2800" dirty="0">
              <a:cs typeface="B Nazanin" pitchFamily="2" charset="-78"/>
            </a:endParaRPr>
          </a:p>
        </p:txBody>
      </p:sp>
    </p:spTree>
    <p:extLst>
      <p:ext uri="{BB962C8B-B14F-4D97-AF65-F5344CB8AC3E}">
        <p14:creationId xmlns:p14="http://schemas.microsoft.com/office/powerpoint/2010/main" val="40026008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4329" y="548680"/>
            <a:ext cx="8424936" cy="5693866"/>
          </a:xfrm>
          <a:prstGeom prst="rect">
            <a:avLst/>
          </a:prstGeom>
        </p:spPr>
        <p:txBody>
          <a:bodyPr wrap="square">
            <a:spAutoFit/>
          </a:bodyPr>
          <a:lstStyle/>
          <a:p>
            <a:pPr algn="r" rtl="1"/>
            <a:r>
              <a:rPr lang="ar-SA" sz="2800" dirty="0">
                <a:cs typeface="B Nazanin" pitchFamily="2" charset="-78"/>
              </a:rPr>
              <a:t>وسایل ورزشی هم نظارت به عمل آورند؛ زیرا در مورد ایمنی وسایل ورزشی مسؤولیت دارند. در استخر باید در مواردی مثل آلوده نبودن و درجه حرارت آب و فضای اطراف استخر مراقبت شود که بررسی همه‌ی این‌ها به عهده‌ی سرناجی است. </a:t>
            </a:r>
            <a:endParaRPr lang="en-US" sz="2800" dirty="0">
              <a:cs typeface="B Nazanin" pitchFamily="2" charset="-78"/>
            </a:endParaRPr>
          </a:p>
          <a:p>
            <a:pPr algn="r"/>
            <a:r>
              <a:rPr lang="ar-SA" sz="2800" dirty="0">
                <a:cs typeface="B Nazanin" pitchFamily="2" charset="-78"/>
              </a:rPr>
              <a:t>دسته دوم مدیران، آن‌هایی هستند که با ورزشکار مواجه نیستند، بلکه مدیریت سخت افزاری ورزش را بر عهده دارند، مثل مدیر ورزشگاه. او مربی نیست ولی ملزم است به ایمنی تمامی اماکن ورزشگاه و تجهیزات آن توجه کند. باید بر سقف ها، برق، آب و همه‌ی تجهیزات ورزشگاه نظارت کامل داشته باشد و فضای ورزشگاه را محیطی امن و سالم، برای فعالیت‌های ورزشی نگه دارد. مثلاً اگر می-بیند که سقف ورزشگاه در حال ریزش است و تعمیر نکند و سقف سقوط کند، به علت خودداری از انجام وظیفه، ضامن است. تجهیزات را باید به طور مرتب بازدید کند و در رفع اشکال آن‌ها بکوشد. در خصوص تعداد تماشاگران با توجه به ظرفیت ورزشگاه نظارت داشته باشد</a:t>
            </a:r>
            <a:endParaRPr lang="en-US" sz="2800" dirty="0">
              <a:cs typeface="B Nazanin" pitchFamily="2" charset="-78"/>
            </a:endParaRPr>
          </a:p>
        </p:txBody>
      </p:sp>
    </p:spTree>
    <p:extLst>
      <p:ext uri="{BB962C8B-B14F-4D97-AF65-F5344CB8AC3E}">
        <p14:creationId xmlns:p14="http://schemas.microsoft.com/office/powerpoint/2010/main" val="199783405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692696"/>
            <a:ext cx="7794104" cy="2677656"/>
          </a:xfrm>
          <a:prstGeom prst="rect">
            <a:avLst/>
          </a:prstGeom>
        </p:spPr>
        <p:txBody>
          <a:bodyPr wrap="square">
            <a:spAutoFit/>
          </a:bodyPr>
          <a:lstStyle/>
          <a:p>
            <a:pPr algn="r" rtl="1"/>
            <a:r>
              <a:rPr lang="ar-SA" sz="2800" dirty="0">
                <a:cs typeface="B Nazanin" pitchFamily="2" charset="-78"/>
              </a:rPr>
              <a:t>فضای ورزشگاه را از لحاظ اخلاقی برای کودکان سلامت نگه دارد. بر کارمندان نظارت کامل داشته باشد. در واقع ورزشگاه محیطی است که والدین فرزندان خودشان را با اطمینان خاطر به دست مربی ورزش می سپارند و معلم ورزش امین مردم است، والدین امانتگذار هستند و تا زمان حضور کودکان در باشگاه، مربیان جانشین والدین‌اند و وظایف آن‌ها را برعهده دارند</a:t>
            </a:r>
            <a:r>
              <a:rPr lang="ar-SA" sz="2800" dirty="0"/>
              <a:t>. </a:t>
            </a:r>
            <a:endParaRPr lang="en-US" sz="2800" dirty="0"/>
          </a:p>
        </p:txBody>
      </p:sp>
    </p:spTree>
    <p:extLst>
      <p:ext uri="{BB962C8B-B14F-4D97-AF65-F5344CB8AC3E}">
        <p14:creationId xmlns:p14="http://schemas.microsoft.com/office/powerpoint/2010/main" val="23371021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32656"/>
            <a:ext cx="8496944" cy="5262979"/>
          </a:xfrm>
          <a:prstGeom prst="rect">
            <a:avLst/>
          </a:prstGeom>
        </p:spPr>
        <p:txBody>
          <a:bodyPr wrap="square">
            <a:spAutoFit/>
          </a:bodyPr>
          <a:lstStyle/>
          <a:p>
            <a:pPr algn="r" rtl="1"/>
            <a:r>
              <a:rPr lang="ar-SA" sz="2800" dirty="0"/>
              <a:t>▪ </a:t>
            </a:r>
            <a:r>
              <a:rPr lang="ar-SA" sz="2800" dirty="0">
                <a:cs typeface="B Nazanin" pitchFamily="2" charset="-78"/>
              </a:rPr>
              <a:t>با توجه به فرمایشات حضرت‌عالی درمورد مسؤولیت مدیران سخت‌افزاری ورزشی، در قضیه فوت پنج نفر از هموطنانمان در وزشگاه آزادی، به هنگام بازی فوتبال بین ایران و ژاپن، چه کسانی مقصر بوده اند؟ </a:t>
            </a:r>
            <a:endParaRPr lang="en-US" sz="2800" dirty="0">
              <a:cs typeface="B Nazanin" pitchFamily="2" charset="-78"/>
            </a:endParaRPr>
          </a:p>
          <a:p>
            <a:pPr algn="r" rtl="1"/>
            <a:r>
              <a:rPr lang="ar-SA" sz="2800" dirty="0">
                <a:cs typeface="B Nazanin" pitchFamily="2" charset="-78"/>
              </a:rPr>
              <a:t>- اشخاص مختلفی از جمله مدیر ورزشگاه، نیروی انتظامی و... می تواند ضامن باشند. این قضیه برمی‌گردد به صورت‌جلسه هایی که در آن تقسیم وظایف شده است. اگر چنین چیزی نباشد، در درجه اول مسؤولیت با مدیر ورزشگاه است. ولی در مسابقات بزرگ معمولاً یک دستورالعملی است که هر بخشی از مدیریت ها مسؤولیت مشخصی دارد و در صورت وقوع حادثه، باید بررسی شود که علت وقوع حادثه چه بوده است؟ دیر بازکردن درها بوده، یا تعداد درهایی که باید باز می شده کم بوده که موجب هجوم شده است؟ نکات متعددی در وقوع یک حادثه می‌توانند نقش داشته باشند. بنابراین به طور کلی نمی شود گفت مدیر ورزشگاه مسؤول است. باید بررسی شده و تقصیر افراد محرز شود.</a:t>
            </a:r>
            <a:r>
              <a:rPr lang="ar-SA" sz="2800" dirty="0"/>
              <a:t> </a:t>
            </a:r>
            <a:endParaRPr lang="en-US" sz="2800" dirty="0"/>
          </a:p>
        </p:txBody>
      </p:sp>
    </p:spTree>
    <p:extLst>
      <p:ext uri="{BB962C8B-B14F-4D97-AF65-F5344CB8AC3E}">
        <p14:creationId xmlns:p14="http://schemas.microsoft.com/office/powerpoint/2010/main" val="316130819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548680"/>
            <a:ext cx="8280920" cy="4832092"/>
          </a:xfrm>
          <a:prstGeom prst="rect">
            <a:avLst/>
          </a:prstGeom>
        </p:spPr>
        <p:txBody>
          <a:bodyPr wrap="square">
            <a:spAutoFit/>
          </a:bodyPr>
          <a:lstStyle/>
          <a:p>
            <a:pPr algn="r" rtl="1"/>
            <a:r>
              <a:rPr lang="ar-SA" sz="2800" dirty="0"/>
              <a:t>▪ </a:t>
            </a:r>
            <a:r>
              <a:rPr lang="ar-SA" sz="2800" dirty="0">
                <a:cs typeface="B Nazanin" pitchFamily="2" charset="-78"/>
              </a:rPr>
              <a:t>موضوع دیگری که حقوق ورزش در مورد آن بحث می کند، تماشاگران هستند. مباحث حقوقی مرتبط با تماشاگران ورزش به چه ترتیب است؟ </a:t>
            </a:r>
            <a:endParaRPr lang="en-US" sz="2800" dirty="0">
              <a:cs typeface="B Nazanin" pitchFamily="2" charset="-78"/>
            </a:endParaRPr>
          </a:p>
          <a:p>
            <a:pPr algn="r" rtl="1"/>
            <a:r>
              <a:rPr lang="ar-SA" sz="2800" dirty="0">
                <a:cs typeface="B Nazanin" pitchFamily="2" charset="-78"/>
              </a:rPr>
              <a:t>- راجع به تماشاگران باید گفت که وقتی آن‌ها وارد ورزشگاه می شوند، به‌طور کلی حوادث طبیعی ناشی از روی‌داد ورزشی را می پذیرند. یعنی کسی که بلیط می خرد ودر قسمت تماشاگران می نشیند، پذیرفته است که ممکن است توپی سرگردان به او اصابت کند. اما با این حال مدیریت ورزشگاه در قبال آن‌ها مسؤول است یعنی باید جایگاه ها ایمن باشد. ما شاهدیم که در نقاط مختلف دنیا، گاهی جایگاه سقوط می کند و چند صد نفر کشته می شوند. در این‌جا مسؤول، مدیر ورزشگاه است که باید با بازدیدهای دوره ای از این حوادث، جلوگیری می کرده است. پس یکی وظایف حمایتی است که باید از تماشاگران در ورزشگاه به عمل بیاوریم. </a:t>
            </a:r>
            <a:endParaRPr lang="en-US" sz="2800" dirty="0">
              <a:cs typeface="B Nazanin" pitchFamily="2" charset="-78"/>
            </a:endParaRPr>
          </a:p>
        </p:txBody>
      </p:sp>
    </p:spTree>
    <p:extLst>
      <p:ext uri="{BB962C8B-B14F-4D97-AF65-F5344CB8AC3E}">
        <p14:creationId xmlns:p14="http://schemas.microsoft.com/office/powerpoint/2010/main" val="377421197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8929" y="625019"/>
            <a:ext cx="8136904" cy="4401205"/>
          </a:xfrm>
          <a:prstGeom prst="rect">
            <a:avLst/>
          </a:prstGeom>
        </p:spPr>
        <p:txBody>
          <a:bodyPr wrap="square">
            <a:spAutoFit/>
          </a:bodyPr>
          <a:lstStyle/>
          <a:p>
            <a:pPr algn="r"/>
            <a:r>
              <a:rPr lang="ar-SA" sz="2800" dirty="0">
                <a:cs typeface="B Nazanin" pitchFamily="2" charset="-78"/>
              </a:rPr>
              <a:t>حوادث بیرون ورزشگاه به حقوق ورزش ارتباطی ندارد. مثلاً فرض کنید مشکلات ناشی از تردد اتومبیل ها و خساراتی که به وسایل نقلیه عمومی وارد می شود به جامعه‌ی ورزش و درنتیجه حقوق ورزش مربوط نیست. تماشاگران از وقتی که داخل ورزشگاه می شوند، موضوع حقوق ورزش واقع می‌شوند. به هنگام مسابقات بزرگ، حضور آمبولانس نه تنها برای ورزشکاران، بلکه برای تماشاگران هم ضروری است تجهیزاتی که در ورزشگاه است مثل آب بهداشتی باید مورد توجه واقع شود. پس اگر در ورزشگاهی به این امر توجه نشده و تماشاگران به خاطر استفاده از آب غیر بهداشتی مسموم شوند، مدیریت ورزشگاه ضامن است. مسؤول برگزاری مسابقه باید جواب‌گو باشد. تماشاگر اجازه دارد که در ورزشگاه تیم</a:t>
            </a:r>
            <a:r>
              <a:rPr lang="ar-SA" sz="2800" dirty="0"/>
              <a:t> </a:t>
            </a:r>
            <a:endParaRPr lang="en-US" sz="2800" dirty="0"/>
          </a:p>
        </p:txBody>
      </p:sp>
    </p:spTree>
    <p:extLst>
      <p:ext uri="{BB962C8B-B14F-4D97-AF65-F5344CB8AC3E}">
        <p14:creationId xmlns:p14="http://schemas.microsoft.com/office/powerpoint/2010/main" val="165325976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36712"/>
            <a:ext cx="8496944" cy="3108543"/>
          </a:xfrm>
          <a:prstGeom prst="rect">
            <a:avLst/>
          </a:prstGeom>
        </p:spPr>
        <p:txBody>
          <a:bodyPr wrap="square">
            <a:spAutoFit/>
          </a:bodyPr>
          <a:lstStyle/>
          <a:p>
            <a:pPr algn="r" rtl="1"/>
            <a:r>
              <a:rPr lang="ar-SA" sz="2800" dirty="0">
                <a:cs typeface="B Nazanin" pitchFamily="2" charset="-78"/>
              </a:rPr>
              <a:t>خودش را تشویق کند، ولی به هیچ وجه در قبال تخلفات مجرمانه اش از مصونیتی برخوردار نیست. توهین کردن، پرتاب سنگ، پرتاب نارنجک، ضرب و جرح، این‌ها همه اعمال مجرمانه است؛ چه در ورزشگاه و چه در بیرون. یعنی تماشاگر فقط درچارچوب مقررات اجتماعی مجاز است تشویق بکند. بنابراین به کاربردن اصطلاحات موهن، فحاشی و الفاظ رکیک بدون تردید جرم بوده و مرتکب قابل مجازات است. صرف آمدن به ورزشگاه هرگز به معنی مصونیت از این گونه مسؤولیت‌ها نیست. </a:t>
            </a:r>
            <a:endParaRPr lang="en-US" sz="2800" dirty="0">
              <a:cs typeface="B Nazanin" pitchFamily="2" charset="-78"/>
            </a:endParaRPr>
          </a:p>
        </p:txBody>
      </p:sp>
    </p:spTree>
    <p:extLst>
      <p:ext uri="{BB962C8B-B14F-4D97-AF65-F5344CB8AC3E}">
        <p14:creationId xmlns:p14="http://schemas.microsoft.com/office/powerpoint/2010/main" val="11214782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12845"/>
            <a:ext cx="8208912" cy="4893647"/>
          </a:xfrm>
          <a:prstGeom prst="rect">
            <a:avLst/>
          </a:prstGeom>
        </p:spPr>
        <p:txBody>
          <a:bodyPr wrap="square">
            <a:spAutoFit/>
          </a:bodyPr>
          <a:lstStyle/>
          <a:p>
            <a:pPr algn="r" rtl="1"/>
            <a:r>
              <a:rPr lang="ar-SA" sz="2400" dirty="0">
                <a:cs typeface="B Nazanin" pitchFamily="2" charset="-78"/>
              </a:rPr>
              <a:t>▪ آیا بحث حضور بانوان در ورزشگاه‌ها، با توجه به مباحث مرتبط با حقوق زنان، وارد در موضوع حقوق ورزش است ؟ </a:t>
            </a:r>
            <a:endParaRPr lang="en-US" sz="2400" dirty="0">
              <a:cs typeface="B Nazanin" pitchFamily="2" charset="-78"/>
            </a:endParaRPr>
          </a:p>
          <a:p>
            <a:pPr algn="r"/>
            <a:r>
              <a:rPr lang="ar-SA" sz="2400" dirty="0">
                <a:cs typeface="B Nazanin" pitchFamily="2" charset="-78"/>
              </a:rPr>
              <a:t>ـ ببینید ورزشگاه یک مکان عمومی است که مقررات خاصی راجع به زنان، در مورد آن جاری نیست. اماکن عمومی جاهایی مثل سالن‌های تئاتر و سینما، سالن اجتماعات، رستوران‌ها، ورزشگاه‌ها و... هستند. آیا رفتن زنان به سالن‌های سینما ممنوع است؟ زن‌ها و دخترها تنها هم به آنجا می‌روند. تازه سینما تاریک هم هست. چرا ورود زنان به آنجا آزاد است و چرا در ورزشگاه‌ها، اگر ما مکان مخصوصی برای بانوان تهیه کنیم که شأن آن‌ها رعایت شود، حضور بانوان ممنوع است؟ چه بسا که همسر، خواهر و یا مادر ورزشکارند و یا نه؛ شهروند عادیند که تمایل دارند مسابقه را از نزدیک تماشا کنند. من می‌خواهم این مطلب را عرض کنم که اگر حضور تماشاگران خانم با این شرایط، یعنی در مکان‌های مخصوص و در ورزش هایی که پوشش ورزشکاران نامناسب نیست، در ورزشگاه ها مهیا شود، چه مشکلی به وجود می آید. مسابقات فوتبال را به طور زنده و مستقیم از تلویزیون جمهوری اسلامی پخش می کنیم. </a:t>
            </a:r>
            <a:endParaRPr lang="en-US" sz="2400" dirty="0">
              <a:cs typeface="B Nazanin" pitchFamily="2" charset="-78"/>
            </a:endParaRPr>
          </a:p>
        </p:txBody>
      </p:sp>
    </p:spTree>
    <p:extLst>
      <p:ext uri="{BB962C8B-B14F-4D97-AF65-F5344CB8AC3E}">
        <p14:creationId xmlns:p14="http://schemas.microsoft.com/office/powerpoint/2010/main" val="3490721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04664"/>
            <a:ext cx="8208912" cy="4893647"/>
          </a:xfrm>
          <a:prstGeom prst="rect">
            <a:avLst/>
          </a:prstGeom>
        </p:spPr>
        <p:txBody>
          <a:bodyPr wrap="square">
            <a:spAutoFit/>
          </a:bodyPr>
          <a:lstStyle/>
          <a:p>
            <a:pPr algn="r" rtl="1"/>
            <a:r>
              <a:rPr lang="ar-SA" sz="2400" dirty="0">
                <a:cs typeface="B Nazanin" pitchFamily="2" charset="-78"/>
              </a:rPr>
              <a:t>پس معلوم است که این پوشش خلاف شرع نیست. ضمناً فاصله‌ی سکوهای تماشاگران تا ورزشکاران زیاد است و در سال های گذشته خانم ها به تماشای مسابقات والیبال و بسکتبال هم می رفتند که پوشش آن ورزشکاران با پوشش فوتبالیست ها تفاوت چندانی ندارد. اگر حضور بانوان با توجه به این شرایط بازهم مشکل شرعی دارد که همه باید تسلیم شرع باشیم. نکته دیگر این است که بعضی‌ها استناد می کنند به بدآموزی. من سؤال می کنم که پس به چه دلیل اجازه می دهند بچه های چهار _ پنج ساله به ورزشگاه بروند؟ آن‌ها آسیب پذیرترند یا مثلاً یک خانم سی‌وپنج ساله؟ باید به این موضوع هم توجه کرد که خانم ها بیش از نیمی از جمعیت کشورند و ورزشگاه ها یکی از محل های تفریحی است که در کشور وجود دارد. حداقل از خیلی دیگر از اماکن عمومی، سالم‌تر است و تازه حضور خود خانم ها در آنجا به تجربه خود من می تواند موجب تلطیف و تعدیل خشونت ها بشود. وقتی که در ورزشگاهی که بیست هزار نفر تماشاگر دارد و پنج هزار نفر آن با خانواده‌اشان هستند، ایرانی مسلمان رعایت حرمت خانم ها را می کند؛ همان‌طور که در سایر جوانب هم این اتفاق می‌افتد. </a:t>
            </a:r>
            <a:endParaRPr lang="en-US" sz="2400" dirty="0">
              <a:cs typeface="B Nazanin" pitchFamily="2" charset="-78"/>
            </a:endParaRPr>
          </a:p>
        </p:txBody>
      </p:sp>
    </p:spTree>
    <p:extLst>
      <p:ext uri="{BB962C8B-B14F-4D97-AF65-F5344CB8AC3E}">
        <p14:creationId xmlns:p14="http://schemas.microsoft.com/office/powerpoint/2010/main" val="13493313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2249" y="548680"/>
            <a:ext cx="8136904" cy="4524315"/>
          </a:xfrm>
          <a:prstGeom prst="rect">
            <a:avLst/>
          </a:prstGeom>
        </p:spPr>
        <p:txBody>
          <a:bodyPr wrap="square">
            <a:spAutoFit/>
          </a:bodyPr>
          <a:lstStyle/>
          <a:p>
            <a:pPr algn="r" rtl="1"/>
            <a:r>
              <a:rPr lang="ar-SA" sz="2400" dirty="0">
                <a:cs typeface="B Nazanin" pitchFamily="2" charset="-78"/>
              </a:rPr>
              <a:t>▪ مبحث بعدی مسؤولیت تولیدکنندگان و فروشندگان لوازم ورزشی است که لطفاً در مورد آن هم توضیحاتی بفرمایید ؟ </a:t>
            </a:r>
            <a:endParaRPr lang="en-US" sz="2400" dirty="0">
              <a:cs typeface="B Nazanin" pitchFamily="2" charset="-78"/>
            </a:endParaRPr>
          </a:p>
          <a:p>
            <a:pPr algn="r"/>
            <a:r>
              <a:rPr lang="ar-SA" sz="2400" dirty="0">
                <a:cs typeface="B Nazanin" pitchFamily="2" charset="-78"/>
              </a:rPr>
              <a:t>ـ ورزش از خطرناک‌ترین فعالیت‌های اجتماعی است و بسیاری از حوادث آن غیر قابل جلوگیری است، ولی بخشی از حوادث آن ناشی از نقص وسایل ورزشی است. اگر حادثه، ناشی از وسایلی مثل بارفیکس، وزنه، دوچرخه و... باشد، هم سازنده و هم فروشنده مسؤولند. در عین حال خریدار هم اگر مدیر ورزشی باشد یا معلم ورزش باشد و به رغم اطلاع از این اشکالات، به خاطر مثلاً صرفه جویی، وسیله‌ی غیر مرغوب بخرد و مثلاً به خاطر شکستن میله بارفیکس ورزشکار سقوط کرده و فوت بکند، همه‌ی این افراد بر حسب مورد، ضامن و پاسخگو هستند. وسایل ورزشی را باید مطابق استانداردهای علمی بفروشند و شرایط استفاده از آن را به مصرف کننده به طور کامل ابلاغ کنند. مثلاً در بروشورهایی اعلام کنند که حداکثر وزنی که این میله بارفیکس تحمل می‌کند، یک‌صد کیلوگرم است که افراد سنگین‌تر از آن استفاده نکنند</a:t>
            </a:r>
            <a:endParaRPr lang="en-US" sz="2400" dirty="0">
              <a:cs typeface="B Nazanin" pitchFamily="2" charset="-78"/>
            </a:endParaRPr>
          </a:p>
        </p:txBody>
      </p:sp>
    </p:spTree>
    <p:extLst>
      <p:ext uri="{BB962C8B-B14F-4D97-AF65-F5344CB8AC3E}">
        <p14:creationId xmlns:p14="http://schemas.microsoft.com/office/powerpoint/2010/main" val="187377019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76672"/>
            <a:ext cx="8352928" cy="4524315"/>
          </a:xfrm>
          <a:prstGeom prst="rect">
            <a:avLst/>
          </a:prstGeom>
        </p:spPr>
        <p:txBody>
          <a:bodyPr wrap="square">
            <a:spAutoFit/>
          </a:bodyPr>
          <a:lstStyle/>
          <a:p>
            <a:pPr algn="r" rtl="1"/>
            <a:r>
              <a:rPr lang="ar-SA" sz="2400" dirty="0">
                <a:cs typeface="B Nazanin" pitchFamily="2" charset="-78"/>
              </a:rPr>
              <a:t>▪ آیا رجوع شهروندان به دستگاه قضایی در ایران به علت حوادث ناشی از نقص وسایل ورزشی، تناسب خاصی با حجم عظیم این‌گونه حوادث در کشور دارد یا خیر ؟ </a:t>
            </a:r>
            <a:endParaRPr lang="en-US" sz="2400" dirty="0">
              <a:cs typeface="B Nazanin" pitchFamily="2" charset="-78"/>
            </a:endParaRPr>
          </a:p>
          <a:p>
            <a:pPr algn="r"/>
            <a:r>
              <a:rPr lang="ar-SA" sz="2400" dirty="0">
                <a:cs typeface="B Nazanin" pitchFamily="2" charset="-78"/>
              </a:rPr>
              <a:t>- بله در حال حاضر به علت رشد فرهنگی که در زمینه‌ی ورزش وجود دارد، مثل سابق نیست که هر حادثه‌ای که اتفاق افتد، والدین فکر کنند که طبیعی است. در حال حاضر، پرونده های زیادی در مراجع قضایی داریم. مثلاً بچه‌ای که در استخر غرق می شود، والدینش اعلام شکایت می‌کنند. ناجی، سرناجی، مدیر ورزشگاه، همه احضار می‌شوند و به حبس و پرداخت دیه محکوم می‌شوند. بحث شکایت در واقع بستگی به میزان آگاهی و فرهنگ زیان دیده دارد. اشخاص ممکن است آگاهی های حقوقی نداشته باشند، نمی دانند که حقشان را چگونه باید اعمال کنند. وقتی که این گونه اطلاع رسانی‌ها صورت بگیرد و ما به مردم بگوییم که تولید‌کنندگان وسایل ورزشی در مقابل شما ضامنند، هم فروشندگان و سازندگان حواسشان راجمع می‌کنند و هم شهروندان به حقشان آگاه می‌شوند و اعلام شکایت می‌کنند. این اطلاع‌رسانی از حقوق ورزش است. </a:t>
            </a:r>
            <a:endParaRPr lang="en-US" sz="2400" dirty="0">
              <a:cs typeface="B Nazanin" pitchFamily="2" charset="-78"/>
            </a:endParaRPr>
          </a:p>
        </p:txBody>
      </p:sp>
    </p:spTree>
    <p:extLst>
      <p:ext uri="{BB962C8B-B14F-4D97-AF65-F5344CB8AC3E}">
        <p14:creationId xmlns:p14="http://schemas.microsoft.com/office/powerpoint/2010/main" val="7004722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836711"/>
            <a:ext cx="7992888" cy="2246769"/>
          </a:xfrm>
          <a:prstGeom prst="rect">
            <a:avLst/>
          </a:prstGeom>
        </p:spPr>
        <p:txBody>
          <a:bodyPr wrap="square">
            <a:spAutoFit/>
          </a:bodyPr>
          <a:lstStyle/>
          <a:p>
            <a:pPr algn="r" rtl="1"/>
            <a:r>
              <a:rPr lang="ar-SA" sz="2800" dirty="0">
                <a:cs typeface="B Nazanin" pitchFamily="2" charset="-78"/>
              </a:rPr>
              <a:t>▪ آیا یکی از موضوعاتی که به عنوان حقوق شهروندی باید توسط دستگاه ذی‌ربط مورد اطلاع رسانی عمومی قرار گیرد همین مسأله است؟ </a:t>
            </a:r>
            <a:endParaRPr lang="en-US" sz="2800" dirty="0">
              <a:cs typeface="B Nazanin" pitchFamily="2" charset="-78"/>
            </a:endParaRPr>
          </a:p>
          <a:p>
            <a:pPr algn="r"/>
            <a:r>
              <a:rPr lang="ar-SA" sz="2800" dirty="0">
                <a:cs typeface="B Nazanin" pitchFamily="2" charset="-78"/>
              </a:rPr>
              <a:t>ـ بله یکی از موارد حقوق شهروندی، این است که جامعه را به حقوق خودش آشنا کنیم که شما در قانون اساسی چه حق و حقوقی داری و چگونه باید از آن دفاع کنی. </a:t>
            </a:r>
            <a:endParaRPr lang="en-US" sz="2800" dirty="0">
              <a:cs typeface="B Nazanin" pitchFamily="2" charset="-78"/>
            </a:endParaRPr>
          </a:p>
        </p:txBody>
      </p:sp>
    </p:spTree>
    <p:extLst>
      <p:ext uri="{BB962C8B-B14F-4D97-AF65-F5344CB8AC3E}">
        <p14:creationId xmlns:p14="http://schemas.microsoft.com/office/powerpoint/2010/main" val="248300593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250</TotalTime>
  <Words>6179</Words>
  <Application>Microsoft Office PowerPoint</Application>
  <PresentationFormat>On-screen Show (4:3)</PresentationFormat>
  <Paragraphs>151</Paragraphs>
  <Slides>57</Slides>
  <Notes>0</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Olive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حقوق ورزشی</dc:title>
  <dc:creator>Olive</dc:creator>
  <cp:lastModifiedBy>Windows User</cp:lastModifiedBy>
  <cp:revision>30</cp:revision>
  <dcterms:created xsi:type="dcterms:W3CDTF">2015-01-24T07:02:21Z</dcterms:created>
  <dcterms:modified xsi:type="dcterms:W3CDTF">2020-06-07T14:34:22Z</dcterms:modified>
</cp:coreProperties>
</file>