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078BC41-1E5A-4B6B-8517-0E21791327B9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3FDB23C-2CA8-4423-9DF0-FDA0F7A114BB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1542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r" rtl="1">
              <a:buNone/>
            </a:pPr>
            <a:r>
              <a:rPr lang="fa-IR" sz="1800" b="1" dirty="0" smtClean="0"/>
              <a:t>در لغت به معنای دلیل و برهان نیکو آوردن است . و در اصطلاح ادبی آن است که شا عر برای امری در کلام ، علتی غیر واقعی و شاعرانه بیاورد . آنچه این علت غیر واقعی را می تواند توجیه کند ؛ تصرف و تخیل شاعرانه است . این دلیل غیر واقعی زمانی بر ارزش کلام می افزاید که موجب زیبایی کلام شود ولذتی را در ذهن خواننده بتواند ایجاد کند . </a:t>
            </a:r>
            <a:endParaRPr lang="fa-IR" sz="1800" b="1" dirty="0"/>
          </a:p>
          <a:p>
            <a:pPr marL="0" indent="0" algn="r" rtl="1">
              <a:buNone/>
            </a:pPr>
            <a:endParaRPr lang="fa-IR" sz="1600" dirty="0" smtClean="0"/>
          </a:p>
          <a:p>
            <a:pPr marL="0" indent="0" algn="r" rtl="1">
              <a:buNone/>
            </a:pPr>
            <a:r>
              <a:rPr lang="fa-IR" sz="1600" dirty="0" smtClean="0"/>
              <a:t>برای مثال :</a:t>
            </a:r>
          </a:p>
          <a:p>
            <a:pPr marL="0" indent="0" algn="r" rtl="1">
              <a:buNone/>
            </a:pPr>
            <a:r>
              <a:rPr lang="fa-IR" sz="1600" dirty="0" smtClean="0"/>
              <a:t>آن شاعری را به خاطر بیاوریم که آبله رو بودن معشوق خود را چقدر زیبا در قالب این صنعت ادبی ( حسن تعلیل ) توجیه کرده است و با آوردن دلیل غیر واقعی ( شاعرانه ، ادبی ) توجیه خود را در ذهن مخاطب به عنوان دلیلی اقناع کننده جا می دهد .</a:t>
            </a:r>
          </a:p>
          <a:p>
            <a:pPr marL="0" indent="0" algn="r" rtl="1">
              <a:buNone/>
            </a:pPr>
            <a:endParaRPr lang="fa-IR" sz="1600" dirty="0"/>
          </a:p>
          <a:p>
            <a:pPr marL="0" indent="0" algn="ctr" rtl="1">
              <a:buNone/>
            </a:pPr>
            <a:r>
              <a:rPr lang="fa-IR" sz="2000" b="1" dirty="0" smtClean="0">
                <a:cs typeface="B Nazanin" pitchFamily="2" charset="-78"/>
              </a:rPr>
              <a:t>      یارم از بس که نازک است تنش                مانده  جای  نگاه  بر  بدنش</a:t>
            </a:r>
          </a:p>
          <a:p>
            <a:pPr marL="0" indent="0" algn="r" rtl="1">
              <a:buNone/>
            </a:pPr>
            <a:endParaRPr lang="fa-IR" sz="1600" dirty="0"/>
          </a:p>
          <a:p>
            <a:pPr marL="0" indent="0" algn="r" rtl="1">
              <a:buNone/>
            </a:pPr>
            <a:r>
              <a:rPr lang="fa-IR" sz="1600" dirty="0" smtClean="0"/>
              <a:t>در این بیت  ابتدا شاعر آبله های روی صورت معشوق خود را با تعبیر زیبای  ، جای نگاه  ، بیان کرده است و قبل از آن نازکی تن او را علت این امر می داند و این دلیل غیر واقعی خوش در ذهن  خواننده می نشیند و لذتی را برای او به ارمغان می آورد .</a:t>
            </a:r>
            <a:endParaRPr lang="en-US" sz="16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حسن تعلیل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539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371452"/>
            <a:ext cx="8064896" cy="1113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lnSpc>
                <a:spcPct val="150000"/>
              </a:lnSpc>
            </a:pPr>
            <a:r>
              <a:rPr lang="fa-IR" dirty="0" smtClean="0"/>
              <a:t>نکته : فهمیدن شعر برای درک این آرایه ادبی راهگشاست . و در بسیاری از اوقات برای پی بردن به 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حسن تعلیل  ، ما باید مفهوم بیت یا عبارت را به درستی درک کنیم 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11560" y="1844824"/>
            <a:ext cx="8064896" cy="11521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b"/>
          <a:lstStyle/>
          <a:p>
            <a:pPr algn="r"/>
            <a:r>
              <a:rPr lang="fa-IR" dirty="0"/>
              <a:t> </a:t>
            </a:r>
            <a:r>
              <a:rPr lang="fa-IR" dirty="0" smtClean="0"/>
              <a:t> سرنوشت عاشقان خوشتر پذیرد رنگ خون      زان پر پروانه را چون گل نگارین کرده اند </a:t>
            </a:r>
          </a:p>
          <a:p>
            <a:pPr algn="r"/>
            <a:endParaRPr lang="fa-IR" dirty="0"/>
          </a:p>
          <a:p>
            <a:pPr algn="r"/>
            <a:r>
              <a:rPr lang="fa-IR" dirty="0" smtClean="0"/>
              <a:t>در این بیت شاعر ادعا می کند که نگارین بودن پر پروانه به دلیل آن است که سرنوشت عاشقان خوش تر پذیرد رنگ خون ، در حالی که رنگین بودن پر پروانه به لحاظ منطق ربطی به سرنوشت عاشقان ندارد 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3901" y="3407305"/>
            <a:ext cx="8064896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a-IR" dirty="0" smtClean="0"/>
              <a:t>رسم بد عهدی ایام چو دید ابر بهار            گریه اش بر چمن و لاله و نسرین آمد               </a:t>
            </a:r>
          </a:p>
          <a:p>
            <a:pPr algn="r"/>
            <a:r>
              <a:rPr lang="en-US" dirty="0" smtClean="0"/>
              <a:t> </a:t>
            </a:r>
            <a:r>
              <a:rPr lang="fa-IR" dirty="0" smtClean="0"/>
              <a:t>شاعر مدعی است که چون ابر بهار رسم بد عهدی ایام را دید ، به حال چمن و لاله و نسرین گریست . 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در واقعیت برای بارش باران دلیلی غیر از ادعای شاعر وجود دارد .اما تخیل اوست که در ذهن ایجاد لذت می کند .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             ذره را تا نبود همت عالی حافظ              طالب چشمه ی خورشید درخشان نشود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حرکت ذره ها به سوی بالا پس از طلوع خورشید  موضوعی است که شاعر در این بیت مطرح می کند و در ادامه دلیلی غیر واقعی و تخیلی  ( همت والای ذره ها و عشق آن ها به خورشید ) برای ان بیان می کند .</a:t>
            </a:r>
          </a:p>
          <a:p>
            <a:pPr algn="r"/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164182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148" y="1619508"/>
            <a:ext cx="8321635" cy="43858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fa-IR" b="1" dirty="0"/>
              <a:t> </a:t>
            </a:r>
            <a:r>
              <a:rPr lang="fa-IR" b="1" dirty="0" smtClean="0"/>
              <a:t>             هنگام سپیده دم خروس سحری                دانی ز چه رو همی کند نوحه گری </a:t>
            </a:r>
          </a:p>
          <a:p>
            <a:pPr algn="r">
              <a:lnSpc>
                <a:spcPct val="150000"/>
              </a:lnSpc>
            </a:pPr>
            <a:r>
              <a:rPr lang="fa-IR" b="1" dirty="0"/>
              <a:t> </a:t>
            </a:r>
            <a:r>
              <a:rPr lang="fa-IR" b="1" dirty="0" smtClean="0"/>
              <a:t>             یعنی که نمودند در آیینه ی صبح              کز عمر شبی گذشت و تو بی خبری </a:t>
            </a:r>
          </a:p>
          <a:p>
            <a:pPr algn="r">
              <a:lnSpc>
                <a:spcPct val="150000"/>
              </a:lnSpc>
            </a:pPr>
            <a:r>
              <a:rPr lang="fa-IR" dirty="0" smtClean="0"/>
              <a:t>سعدی در این ابیات به زیبایی دلیلی تخیلی برای بانگ صبحگاهی خروس بیان می کند : خروس غفلت انسان از  گذشت عمر ، را می خواهد یاد آوری کند . </a:t>
            </a:r>
            <a:endParaRPr lang="fa-IR" dirty="0"/>
          </a:p>
          <a:p>
            <a:pPr algn="r"/>
            <a:r>
              <a:rPr lang="fa-IR" dirty="0" smtClean="0"/>
              <a:t>        </a:t>
            </a:r>
            <a:r>
              <a:rPr lang="fa-IR" b="1" dirty="0" smtClean="0"/>
              <a:t>خمیده پشت از آن گشتند پیران جهان دیده                 که اندر خاک می جویند ایام جوانی را</a:t>
            </a:r>
            <a:r>
              <a:rPr lang="fa-IR" dirty="0" smtClean="0"/>
              <a:t> </a:t>
            </a:r>
          </a:p>
          <a:p>
            <a:pPr algn="r"/>
            <a:r>
              <a:rPr lang="fa-IR" dirty="0" smtClean="0"/>
              <a:t>علت خمیدگی و گوژپشتی پیران چیست ؟ چون آنها خم شده اند و در روی زمین به دنبال جوانی خود می گردند.</a:t>
            </a:r>
          </a:p>
          <a:p>
            <a:pPr algn="r"/>
            <a:r>
              <a:rPr lang="fa-IR" dirty="0" smtClean="0"/>
              <a:t>این دلیل را خیال می پذیرد اما واقعیت هرگز .</a:t>
            </a:r>
          </a:p>
          <a:p>
            <a:pPr algn="r"/>
            <a:endParaRPr lang="fa-IR" dirty="0"/>
          </a:p>
          <a:p>
            <a:pPr algn="r"/>
            <a:r>
              <a:rPr lang="fa-IR" dirty="0" smtClean="0"/>
              <a:t>       </a:t>
            </a:r>
            <a:r>
              <a:rPr lang="fa-IR" b="1" dirty="0" smtClean="0"/>
              <a:t>نه خلاف عهد کردم که حدیث جز تو گفتم                همه بر سر زبانند و تو در میان جانی</a:t>
            </a:r>
          </a:p>
          <a:p>
            <a:pPr algn="r"/>
            <a:r>
              <a:rPr lang="fa-IR" dirty="0" smtClean="0"/>
              <a:t>می دانی چرا از دیگران سخن به میان می آورم زیرا آنها بر سر زبان اند و می دانی چرا از معشوق چیزی نمی گویم زیرا معشوق در دل و جان من جای گرفته است .</a:t>
            </a:r>
          </a:p>
          <a:p>
            <a:pPr algn="r"/>
            <a:r>
              <a:rPr lang="fa-IR" dirty="0"/>
              <a:t>  </a:t>
            </a:r>
            <a:r>
              <a:rPr lang="fa-IR" dirty="0" smtClean="0"/>
              <a:t>            </a:t>
            </a:r>
            <a:r>
              <a:rPr lang="fa-IR" b="1" dirty="0" smtClean="0"/>
              <a:t>دیدی که خون ناحق پروانه شمع را                   چندان امان نداد که شب را سحر کند</a:t>
            </a:r>
          </a:p>
          <a:p>
            <a:pPr algn="r"/>
            <a:r>
              <a:rPr lang="fa-IR" dirty="0" smtClean="0"/>
              <a:t>شاعر علت سوختن شمع و خاموش شدن آن را ریختن خون ناحق پروانه می داند .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825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1700808"/>
            <a:ext cx="8640960" cy="424731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fa-IR" dirty="0"/>
              <a:t> </a:t>
            </a:r>
            <a:r>
              <a:rPr lang="fa-IR" dirty="0" smtClean="0"/>
              <a:t>                  </a:t>
            </a:r>
            <a:r>
              <a:rPr lang="fa-IR" b="1" dirty="0" smtClean="0"/>
              <a:t>چو نقاش ازل نقش تو می بست              ز کلکش نقطه ای بر گل چکیده ست </a:t>
            </a:r>
          </a:p>
          <a:p>
            <a:pPr algn="r"/>
            <a:r>
              <a:rPr lang="fa-IR" dirty="0" smtClean="0"/>
              <a:t>دلیل وجود خال بر چهره ی معشوق چیست ؟</a:t>
            </a:r>
          </a:p>
          <a:p>
            <a:pPr algn="r"/>
            <a:r>
              <a:rPr lang="fa-IR" dirty="0" smtClean="0"/>
              <a:t>علت شاعرانه : چکیدن قطره ای از جوهر قلم نقاش بر تصویر چهره ی او( نقاش ازل = استعاره )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       </a:t>
            </a:r>
          </a:p>
          <a:p>
            <a:pPr algn="r"/>
            <a:r>
              <a:rPr lang="fa-IR" b="1" dirty="0"/>
              <a:t> </a:t>
            </a:r>
            <a:r>
              <a:rPr lang="fa-IR" b="1" dirty="0" smtClean="0"/>
              <a:t>                 به سرو گفت  کسی : میوه ای نمی آری ؟              جواب داد که آزادگان تهی دستند </a:t>
            </a:r>
          </a:p>
          <a:p>
            <a:pPr algn="r"/>
            <a:r>
              <a:rPr lang="fa-IR" dirty="0" smtClean="0"/>
              <a:t>علت میوه ندادن درخت سرو چیست ؟</a:t>
            </a:r>
          </a:p>
          <a:p>
            <a:pPr algn="r"/>
            <a:r>
              <a:rPr lang="fa-IR" dirty="0" smtClean="0"/>
              <a:t>زیرا آزاد است  و هیچ تعلق خاطری ندراد .</a:t>
            </a:r>
          </a:p>
          <a:p>
            <a:pPr algn="r"/>
            <a:r>
              <a:rPr lang="fa-IR" dirty="0" smtClean="0"/>
              <a:t> 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                 </a:t>
            </a:r>
            <a:r>
              <a:rPr lang="fa-IR" b="1" dirty="0" smtClean="0"/>
              <a:t>عجب نیست بر خاک اگر گل شکفت           که چندین گل اندام بر خاگ خفت</a:t>
            </a:r>
            <a:r>
              <a:rPr lang="fa-IR" dirty="0" smtClean="0"/>
              <a:t> </a:t>
            </a:r>
          </a:p>
          <a:p>
            <a:pPr algn="r"/>
            <a:r>
              <a:rPr lang="fa-IR" dirty="0" smtClean="0"/>
              <a:t> علت شکفتن گل بر زمین و از خاک چیست ؟</a:t>
            </a:r>
          </a:p>
          <a:p>
            <a:pPr algn="r"/>
            <a:r>
              <a:rPr lang="fa-IR" dirty="0" smtClean="0"/>
              <a:t> زیرا زیبا رویان بی شماری در خاک خفته اند . ( دلیل شاعرانه )</a:t>
            </a:r>
          </a:p>
          <a:p>
            <a:pPr algn="r"/>
            <a:endParaRPr lang="fa-IR" dirty="0" smtClean="0"/>
          </a:p>
          <a:p>
            <a:pPr algn="r"/>
            <a:r>
              <a:rPr lang="fa-IR" b="1" dirty="0" smtClean="0"/>
              <a:t>                 به یک کرشمه  که در کار آسمان کردی      هنوز می پرد از شوق چشم کوکب ها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علت پریدن چشم کوکب ها در چیست ؟</a:t>
            </a:r>
          </a:p>
          <a:p>
            <a:pPr algn="r"/>
            <a:r>
              <a:rPr lang="fa-IR" dirty="0" smtClean="0"/>
              <a:t>زیرا تو کرشمه ای ( گوشه ی چشمی ) در کار آسمان کردی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307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52320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مثال های دیگر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70934" y="2109868"/>
            <a:ext cx="8568952" cy="424731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fa-IR" b="1" dirty="0" smtClean="0"/>
              <a:t>           سرو یک پای از آن مانده که در جلوه ی ناز              نتوانست که در پیش نهد پای دگر</a:t>
            </a:r>
          </a:p>
          <a:p>
            <a:pPr algn="r"/>
            <a:endParaRPr lang="fa-IR" dirty="0"/>
          </a:p>
          <a:p>
            <a:pPr algn="r"/>
            <a:r>
              <a:rPr lang="fa-IR" b="1" dirty="0" smtClean="0"/>
              <a:t>           مشکن دلم که حقه ی راز نهان توست                  ترسم که راز در کف نامحرم اوفتد</a:t>
            </a:r>
          </a:p>
          <a:p>
            <a:pPr algn="r"/>
            <a:r>
              <a:rPr lang="fa-IR" dirty="0"/>
              <a:t> </a:t>
            </a:r>
            <a:r>
              <a:rPr lang="fa-IR" dirty="0" smtClean="0"/>
              <a:t>    </a:t>
            </a:r>
          </a:p>
          <a:p>
            <a:pPr algn="r"/>
            <a:r>
              <a:rPr lang="fa-IR" b="1" dirty="0"/>
              <a:t> </a:t>
            </a:r>
            <a:r>
              <a:rPr lang="fa-IR" b="1" dirty="0" smtClean="0"/>
              <a:t>         در را ببند ، </a:t>
            </a:r>
          </a:p>
          <a:p>
            <a:pPr algn="r"/>
            <a:r>
              <a:rPr lang="fa-IR" b="1" dirty="0"/>
              <a:t> </a:t>
            </a:r>
            <a:r>
              <a:rPr lang="fa-IR" b="1" dirty="0" smtClean="0"/>
              <a:t>         خورشید را چرا میزبان شویم ،</a:t>
            </a:r>
          </a:p>
          <a:p>
            <a:pPr algn="r"/>
            <a:r>
              <a:rPr lang="fa-IR" b="1" dirty="0"/>
              <a:t> </a:t>
            </a:r>
            <a:r>
              <a:rPr lang="fa-IR" b="1" dirty="0" smtClean="0"/>
              <a:t>         وقتی که نور ،</a:t>
            </a:r>
          </a:p>
          <a:p>
            <a:pPr algn="r"/>
            <a:r>
              <a:rPr lang="fa-IR" b="1" dirty="0"/>
              <a:t> </a:t>
            </a:r>
            <a:r>
              <a:rPr lang="fa-IR" b="1" dirty="0" smtClean="0"/>
              <a:t>         غم را درون دیده ی ما فاش می کند !</a:t>
            </a:r>
          </a:p>
          <a:p>
            <a:pPr algn="r"/>
            <a:endParaRPr lang="fa-IR" dirty="0"/>
          </a:p>
          <a:p>
            <a:pPr algn="r"/>
            <a:r>
              <a:rPr lang="fa-IR" b="1" dirty="0" smtClean="0"/>
              <a:t>        سر به زیر پر از آن دارم که دیگر این زمان         با من آن مرغ غزلخوانی که می نالید نیست</a:t>
            </a:r>
          </a:p>
          <a:p>
            <a:pPr algn="r"/>
            <a:endParaRPr lang="fa-IR" dirty="0" smtClean="0"/>
          </a:p>
          <a:p>
            <a:pPr algn="r"/>
            <a:r>
              <a:rPr lang="fa-IR" b="1" dirty="0" smtClean="0"/>
              <a:t>              پسته ، دهن بسته زان بود که ندارد               چربی و شیرینی زبان که تو داری </a:t>
            </a:r>
          </a:p>
          <a:p>
            <a:pPr algn="r"/>
            <a:endParaRPr lang="fa-IR" dirty="0"/>
          </a:p>
          <a:p>
            <a:r>
              <a:rPr lang="fa-IR" b="1" i="1" dirty="0" smtClean="0"/>
              <a:t> تهیه و تنظیم : سعید لروند</a:t>
            </a:r>
          </a:p>
          <a:p>
            <a:r>
              <a:rPr lang="fa-IR" b="1" i="1" dirty="0" smtClean="0"/>
              <a:t>دبیر ادبیات شهرستان سنقر</a:t>
            </a:r>
          </a:p>
        </p:txBody>
      </p:sp>
    </p:spTree>
    <p:extLst>
      <p:ext uri="{BB962C8B-B14F-4D97-AF65-F5344CB8AC3E}">
        <p14:creationId xmlns:p14="http://schemas.microsoft.com/office/powerpoint/2010/main" val="23669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147</TotalTime>
  <Words>894</Words>
  <Application>Microsoft Office PowerPoint</Application>
  <PresentationFormat>On-screen Show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Waveform</vt:lpstr>
      <vt:lpstr>بنام خدا</vt:lpstr>
      <vt:lpstr>حسن تعلیل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حسن تعلیل</dc:title>
  <dc:creator>saeed</dc:creator>
  <cp:lastModifiedBy>Windows User</cp:lastModifiedBy>
  <cp:revision>17</cp:revision>
  <dcterms:created xsi:type="dcterms:W3CDTF">2020-03-12T18:04:01Z</dcterms:created>
  <dcterms:modified xsi:type="dcterms:W3CDTF">2020-06-04T09:12:22Z</dcterms:modified>
</cp:coreProperties>
</file>