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333" r:id="rId3"/>
    <p:sldId id="257" r:id="rId4"/>
    <p:sldId id="259" r:id="rId5"/>
    <p:sldId id="260" r:id="rId6"/>
    <p:sldId id="263" r:id="rId7"/>
    <p:sldId id="335" r:id="rId8"/>
    <p:sldId id="265" r:id="rId9"/>
    <p:sldId id="264" r:id="rId10"/>
    <p:sldId id="289" r:id="rId11"/>
    <p:sldId id="288" r:id="rId12"/>
    <p:sldId id="290" r:id="rId13"/>
    <p:sldId id="291" r:id="rId14"/>
    <p:sldId id="287" r:id="rId15"/>
    <p:sldId id="286" r:id="rId16"/>
    <p:sldId id="285" r:id="rId17"/>
    <p:sldId id="292" r:id="rId18"/>
    <p:sldId id="296" r:id="rId19"/>
    <p:sldId id="297" r:id="rId20"/>
    <p:sldId id="295" r:id="rId21"/>
    <p:sldId id="294" r:id="rId22"/>
    <p:sldId id="298" r:id="rId23"/>
    <p:sldId id="299" r:id="rId24"/>
    <p:sldId id="293" r:id="rId25"/>
    <p:sldId id="284" r:id="rId26"/>
    <p:sldId id="283" r:id="rId27"/>
    <p:sldId id="282" r:id="rId28"/>
    <p:sldId id="281" r:id="rId29"/>
    <p:sldId id="279" r:id="rId30"/>
    <p:sldId id="278" r:id="rId31"/>
    <p:sldId id="277" r:id="rId32"/>
    <p:sldId id="276" r:id="rId33"/>
    <p:sldId id="275" r:id="rId34"/>
    <p:sldId id="274" r:id="rId35"/>
    <p:sldId id="273" r:id="rId36"/>
    <p:sldId id="272" r:id="rId37"/>
    <p:sldId id="271" r:id="rId38"/>
    <p:sldId id="270" r:id="rId39"/>
    <p:sldId id="267" r:id="rId40"/>
    <p:sldId id="269" r:id="rId41"/>
    <p:sldId id="300" r:id="rId42"/>
    <p:sldId id="303" r:id="rId43"/>
    <p:sldId id="268" r:id="rId44"/>
    <p:sldId id="304" r:id="rId45"/>
    <p:sldId id="302" r:id="rId46"/>
    <p:sldId id="308" r:id="rId47"/>
    <p:sldId id="307" r:id="rId48"/>
    <p:sldId id="306" r:id="rId49"/>
    <p:sldId id="305" r:id="rId50"/>
    <p:sldId id="301" r:id="rId51"/>
    <p:sldId id="262" r:id="rId52"/>
    <p:sldId id="309" r:id="rId53"/>
    <p:sldId id="315" r:id="rId54"/>
    <p:sldId id="316" r:id="rId55"/>
    <p:sldId id="317" r:id="rId56"/>
    <p:sldId id="318" r:id="rId57"/>
    <p:sldId id="312" r:id="rId58"/>
    <p:sldId id="313" r:id="rId59"/>
    <p:sldId id="314" r:id="rId60"/>
    <p:sldId id="328" r:id="rId61"/>
    <p:sldId id="319" r:id="rId62"/>
    <p:sldId id="320" r:id="rId63"/>
    <p:sldId id="321" r:id="rId64"/>
    <p:sldId id="322" r:id="rId65"/>
    <p:sldId id="323" r:id="rId66"/>
    <p:sldId id="324" r:id="rId67"/>
    <p:sldId id="325" r:id="rId68"/>
    <p:sldId id="326" r:id="rId69"/>
    <p:sldId id="327" r:id="rId70"/>
    <p:sldId id="311" r:id="rId71"/>
    <p:sldId id="310" r:id="rId72"/>
    <p:sldId id="329" r:id="rId73"/>
    <p:sldId id="258" r:id="rId74"/>
    <p:sldId id="330" r:id="rId75"/>
    <p:sldId id="332" r:id="rId76"/>
    <p:sldId id="331" r:id="rId7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34F90B26-3E6D-4ADC-9F35-A62302AD0F02}" type="datetimeFigureOut">
              <a:rPr lang="en-US" smtClean="0"/>
              <a:pPr/>
              <a:t>5/29/2020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EF6B64D-4C02-4224-A7DA-E2E734893DBC}"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4F90B26-3E6D-4ADC-9F35-A62302AD0F02}" type="datetimeFigureOut">
              <a:rPr lang="en-US" smtClean="0"/>
              <a:pPr/>
              <a:t>5/29/2020</a:t>
            </a:fld>
            <a:endParaRPr lang="en-US"/>
          </a:p>
        </p:txBody>
      </p:sp>
      <p:sp>
        <p:nvSpPr>
          <p:cNvPr id="9" name="Slide Number Placeholder 8"/>
          <p:cNvSpPr>
            <a:spLocks noGrp="1"/>
          </p:cNvSpPr>
          <p:nvPr>
            <p:ph type="sldNum" sz="quarter" idx="15"/>
          </p:nvPr>
        </p:nvSpPr>
        <p:spPr/>
        <p:txBody>
          <a:bodyPr rtlCol="0"/>
          <a:lstStyle/>
          <a:p>
            <a:fld id="{5EF6B64D-4C02-4224-A7DA-E2E734893DBC}"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34F90B26-3E6D-4ADC-9F35-A62302AD0F02}" type="datetimeFigureOut">
              <a:rPr lang="en-US" smtClean="0"/>
              <a:pPr/>
              <a:t>5/29/2020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EF6B64D-4C02-4224-A7DA-E2E734893DBC}"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4F90B26-3E6D-4ADC-9F35-A62302AD0F02}" type="datetimeFigureOut">
              <a:rPr lang="en-US" smtClean="0"/>
              <a:pPr/>
              <a:t>5/29/2020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F6B64D-4C02-4224-A7DA-E2E734893DBC}"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34F90B26-3E6D-4ADC-9F35-A62302AD0F02}" type="datetimeFigureOut">
              <a:rPr lang="en-US" smtClean="0"/>
              <a:pPr/>
              <a:t>5/29/2020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EF6B64D-4C02-4224-A7DA-E2E734893DBC}"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34F90B26-3E6D-4ADC-9F35-A62302AD0F02}" type="datetimeFigureOut">
              <a:rPr lang="en-US" smtClean="0"/>
              <a:pPr/>
              <a:t>5/29/2020</a:t>
            </a:fld>
            <a:endParaRPr lang="en-US"/>
          </a:p>
        </p:txBody>
      </p:sp>
      <p:sp>
        <p:nvSpPr>
          <p:cNvPr id="7" name="Slide Number Placeholder 6"/>
          <p:cNvSpPr>
            <a:spLocks noGrp="1"/>
          </p:cNvSpPr>
          <p:nvPr>
            <p:ph type="sldNum" sz="quarter" idx="11"/>
          </p:nvPr>
        </p:nvSpPr>
        <p:spPr/>
        <p:txBody>
          <a:bodyPr rtlCol="0"/>
          <a:lstStyle/>
          <a:p>
            <a:fld id="{5EF6B64D-4C02-4224-A7DA-E2E734893DBC}"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F90B26-3E6D-4ADC-9F35-A62302AD0F02}" type="datetimeFigureOut">
              <a:rPr lang="en-US" smtClean="0"/>
              <a:pPr/>
              <a:t>5/29/2020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34F90B26-3E6D-4ADC-9F35-A62302AD0F02}" type="datetimeFigureOut">
              <a:rPr lang="en-US" smtClean="0"/>
              <a:pPr/>
              <a:t>5/29/2020</a:t>
            </a:fld>
            <a:endParaRPr lang="en-US"/>
          </a:p>
        </p:txBody>
      </p:sp>
      <p:sp>
        <p:nvSpPr>
          <p:cNvPr id="22" name="Slide Number Placeholder 21"/>
          <p:cNvSpPr>
            <a:spLocks noGrp="1"/>
          </p:cNvSpPr>
          <p:nvPr>
            <p:ph type="sldNum" sz="quarter" idx="15"/>
          </p:nvPr>
        </p:nvSpPr>
        <p:spPr/>
        <p:txBody>
          <a:bodyPr rtlCol="0"/>
          <a:lstStyle/>
          <a:p>
            <a:fld id="{5EF6B64D-4C02-4224-A7DA-E2E734893DBC}"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34F90B26-3E6D-4ADC-9F35-A62302AD0F02}" type="datetimeFigureOut">
              <a:rPr lang="en-US" smtClean="0"/>
              <a:pPr/>
              <a:t>5/29/2020</a:t>
            </a:fld>
            <a:endParaRPr lang="en-US"/>
          </a:p>
        </p:txBody>
      </p:sp>
      <p:sp>
        <p:nvSpPr>
          <p:cNvPr id="18" name="Slide Number Placeholder 17"/>
          <p:cNvSpPr>
            <a:spLocks noGrp="1"/>
          </p:cNvSpPr>
          <p:nvPr>
            <p:ph type="sldNum" sz="quarter" idx="11"/>
          </p:nvPr>
        </p:nvSpPr>
        <p:spPr/>
        <p:txBody>
          <a:bodyPr rtlCol="0"/>
          <a:lstStyle/>
          <a:p>
            <a:fld id="{5EF6B64D-4C02-4224-A7DA-E2E734893DBC}"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F90B26-3E6D-4ADC-9F35-A62302AD0F02}"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34F90B26-3E6D-4ADC-9F35-A62302AD0F02}" type="datetimeFigureOut">
              <a:rPr lang="en-US" smtClean="0"/>
              <a:pPr/>
              <a:t>5/29/2020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F6B64D-4C02-4224-A7DA-E2E734893DB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34F90B26-3E6D-4ADC-9F35-A62302AD0F02}" type="datetimeFigureOut">
              <a:rPr lang="en-US" smtClean="0"/>
              <a:pPr/>
              <a:t>5/29/2020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EF6B64D-4C02-4224-A7DA-E2E734893DB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p:spPr>
        <p:style>
          <a:lnRef idx="1">
            <a:schemeClr val="accent2"/>
          </a:lnRef>
          <a:fillRef idx="2">
            <a:schemeClr val="accent2"/>
          </a:fillRef>
          <a:effectRef idx="1">
            <a:schemeClr val="accent2"/>
          </a:effectRef>
          <a:fontRef idx="minor">
            <a:schemeClr val="dk1"/>
          </a:fontRef>
        </p:style>
        <p:txBody>
          <a:bodyPr>
            <a:normAutofit/>
          </a:bodyPr>
          <a:lstStyle/>
          <a:p>
            <a:pPr algn="ctr" rtl="1"/>
            <a:r>
              <a:rPr lang="fa-IR" sz="3200" dirty="0" smtClean="0">
                <a:solidFill>
                  <a:schemeClr val="tx1"/>
                </a:solidFill>
                <a:cs typeface="B Nazanin" pitchFamily="2" charset="-78"/>
              </a:rPr>
              <a:t>بنام خداوند حکیم و دانا</a:t>
            </a:r>
          </a:p>
          <a:p>
            <a:pPr algn="ctr" rtl="1"/>
            <a:endParaRPr lang="en-US" sz="3200" dirty="0" smtClean="0">
              <a:solidFill>
                <a:schemeClr val="tx1"/>
              </a:solidFill>
              <a:cs typeface="B Nazanin" pitchFamily="2" charset="-78"/>
            </a:endParaRPr>
          </a:p>
          <a:p>
            <a:pPr algn="ctr" rtl="1"/>
            <a:r>
              <a:rPr lang="fa-IR" sz="3200" dirty="0" smtClean="0">
                <a:solidFill>
                  <a:schemeClr val="tx1"/>
                </a:solidFill>
                <a:cs typeface="B Nazanin" pitchFamily="2" charset="-78"/>
              </a:rPr>
              <a:t>حسابداری مالی</a:t>
            </a:r>
          </a:p>
          <a:p>
            <a:pPr algn="ctr" rtl="1"/>
            <a:r>
              <a:rPr lang="fa-IR" sz="3200" dirty="0" smtClean="0">
                <a:solidFill>
                  <a:schemeClr val="tx1"/>
                </a:solidFill>
                <a:cs typeface="B Nazanin" pitchFamily="2" charset="-78"/>
              </a:rPr>
              <a:t> </a:t>
            </a:r>
            <a:endParaRPr lang="en-US" sz="3200" dirty="0" smtClean="0">
              <a:solidFill>
                <a:schemeClr val="tx1"/>
              </a:solidFill>
              <a:cs typeface="B Nazanin" pitchFamily="2" charset="-78"/>
            </a:endParaRPr>
          </a:p>
          <a:p>
            <a:pPr algn="ctr" rtl="1"/>
            <a:r>
              <a:rPr lang="fa-IR" sz="3200" dirty="0" smtClean="0">
                <a:solidFill>
                  <a:schemeClr val="tx1"/>
                </a:solidFill>
                <a:cs typeface="B Nazanin" pitchFamily="2" charset="-78"/>
              </a:rPr>
              <a:t>مبانی حسابداری مالی</a:t>
            </a:r>
            <a:endParaRPr lang="en-US" sz="3200" dirty="0" smtClean="0">
              <a:solidFill>
                <a:schemeClr val="tx1"/>
              </a:solidFill>
              <a:cs typeface="B Nazanin" pitchFamily="2" charset="-78"/>
            </a:endParaRPr>
          </a:p>
          <a:p>
            <a:pPr algn="ctr" rtl="1"/>
            <a:r>
              <a:rPr lang="fa-IR" sz="3200" dirty="0" smtClean="0">
                <a:solidFill>
                  <a:schemeClr val="tx1"/>
                </a:solidFill>
                <a:cs typeface="B Nazanin" pitchFamily="2" charset="-78"/>
              </a:rPr>
              <a:t> </a:t>
            </a:r>
            <a:endParaRPr lang="en-US" sz="3200" dirty="0" smtClean="0">
              <a:solidFill>
                <a:schemeClr val="tx1"/>
              </a:solidFill>
              <a:cs typeface="B Nazanin" pitchFamily="2" charset="-78"/>
            </a:endParaRPr>
          </a:p>
          <a:p>
            <a:pPr algn="ctr" rtl="1"/>
            <a:r>
              <a:rPr lang="fa-IR" sz="3200" dirty="0" smtClean="0">
                <a:solidFill>
                  <a:schemeClr val="tx1"/>
                </a:solidFill>
                <a:cs typeface="B Nazanin" pitchFamily="2" charset="-78"/>
              </a:rPr>
              <a:t> </a:t>
            </a:r>
            <a:endParaRPr lang="en-US" sz="3200" dirty="0" smtClean="0">
              <a:solidFill>
                <a:schemeClr val="tx1"/>
              </a:solidFill>
              <a:cs typeface="B Nazanin"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بنام خداوند حکیم و دانا </a:t>
            </a:r>
            <a:endParaRPr lang="en-US" sz="3200" dirty="0" smtClean="0">
              <a:solidFill>
                <a:schemeClr val="tx1"/>
              </a:solidFill>
            </a:endParaRPr>
          </a:p>
          <a:p>
            <a:pPr algn="r" rtl="1"/>
            <a:r>
              <a:rPr lang="fa-IR" sz="3200" dirty="0" smtClean="0">
                <a:solidFill>
                  <a:srgbClr val="C00000"/>
                </a:solidFill>
              </a:rPr>
              <a:t>کلیات :</a:t>
            </a:r>
            <a:endParaRPr lang="en-US" sz="3200" dirty="0" smtClean="0">
              <a:solidFill>
                <a:srgbClr val="C00000"/>
              </a:solidFill>
            </a:endParaRPr>
          </a:p>
          <a:p>
            <a:pPr algn="r" rtl="1"/>
            <a:r>
              <a:rPr lang="fa-IR" sz="3200" dirty="0" smtClean="0">
                <a:solidFill>
                  <a:schemeClr val="tx1"/>
                </a:solidFill>
              </a:rPr>
              <a:t>حسابداری شاخه ای از علوم اجتماعی  است که ا زابعاد سه گانه هدف ، موضوع ، روش از رشته های همجوار خود قابل تفکیک است .</a:t>
            </a:r>
            <a:endParaRPr lang="en-US" sz="3200" dirty="0" smtClean="0">
              <a:solidFill>
                <a:schemeClr val="tx1"/>
              </a:solidFill>
            </a:endParaRPr>
          </a:p>
          <a:p>
            <a:pPr algn="r" rtl="1"/>
            <a:r>
              <a:rPr lang="fa-IR" sz="3200" dirty="0" smtClean="0">
                <a:solidFill>
                  <a:schemeClr val="tx1"/>
                </a:solidFill>
              </a:rPr>
              <a:t>حسابداری زبان کسب و کار است و از این رو ناگزیر باید همپای توسعه و دگرگونی دنیای کسب وکار ، توسعه گرا و قابل انعطاف باشند.</a:t>
            </a:r>
            <a:endParaRPr lang="en-US" sz="3200" dirty="0" smtClean="0">
              <a:solidFill>
                <a:schemeClr val="tx1"/>
              </a:solidFill>
            </a:endParaRPr>
          </a:p>
          <a:p>
            <a:pPr algn="r" rtl="1"/>
            <a:r>
              <a:rPr lang="fa-IR" sz="3200" dirty="0" smtClean="0">
                <a:solidFill>
                  <a:schemeClr val="tx1"/>
                </a:solidFill>
              </a:rPr>
              <a:t>فلسفه وجودی دانش حسابداری بیش از هر چیز ، به سودمندی آن مربوط است .</a:t>
            </a:r>
            <a:endParaRPr lang="en-US" sz="3200" dirty="0" smtClean="0">
              <a:solidFill>
                <a:schemeClr val="tx1"/>
              </a:solidFill>
            </a:endParaRPr>
          </a:p>
          <a:p>
            <a:pPr algn="r" rtl="1"/>
            <a:r>
              <a:rPr lang="fa-IR" sz="3200" dirty="0" smtClean="0">
                <a:solidFill>
                  <a:schemeClr val="tx1"/>
                </a:solidFill>
              </a:rPr>
              <a:t>امروزه تصور اداره موفق هر کسب و کاری بدون استفاده از حسابداری ، بسیار دشوار و شاید ناممکن به نظر می رسد.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محورهای قابل ارائه در مبانی حسابداری مالی : </a:t>
            </a:r>
            <a:endParaRPr lang="en-US" sz="3200" dirty="0" smtClean="0">
              <a:solidFill>
                <a:schemeClr val="tx1"/>
              </a:solidFill>
            </a:endParaRPr>
          </a:p>
          <a:p>
            <a:pPr algn="r" rtl="1"/>
            <a:r>
              <a:rPr lang="fa-IR" sz="3200" dirty="0" smtClean="0">
                <a:solidFill>
                  <a:schemeClr val="tx1"/>
                </a:solidFill>
              </a:rPr>
              <a:t>بخش اول : چرخه حسابداری و گزارشگری مالی : </a:t>
            </a:r>
            <a:endParaRPr lang="en-US" sz="3200" dirty="0" smtClean="0">
              <a:solidFill>
                <a:schemeClr val="tx1"/>
              </a:solidFill>
            </a:endParaRPr>
          </a:p>
          <a:p>
            <a:pPr algn="r" rtl="1"/>
            <a:r>
              <a:rPr lang="fa-IR" sz="3200" dirty="0" smtClean="0">
                <a:solidFill>
                  <a:schemeClr val="tx1"/>
                </a:solidFill>
              </a:rPr>
              <a:t>فصل 1) اطلاعات حسابداری : استفاده کنندگان و کاربردهای آن </a:t>
            </a:r>
            <a:endParaRPr lang="en-US" sz="3200" dirty="0" smtClean="0">
              <a:solidFill>
                <a:schemeClr val="tx1"/>
              </a:solidFill>
            </a:endParaRPr>
          </a:p>
          <a:p>
            <a:pPr algn="r" rtl="1"/>
            <a:r>
              <a:rPr lang="fa-IR" sz="3200" dirty="0" smtClean="0">
                <a:solidFill>
                  <a:schemeClr val="tx1"/>
                </a:solidFill>
              </a:rPr>
              <a:t>فصل 2) صورتهای مالی : مروری اجمالی</a:t>
            </a:r>
            <a:endParaRPr lang="en-US" sz="3200" dirty="0" smtClean="0">
              <a:solidFill>
                <a:schemeClr val="tx1"/>
              </a:solidFill>
            </a:endParaRPr>
          </a:p>
          <a:p>
            <a:pPr algn="r" rtl="1"/>
            <a:r>
              <a:rPr lang="fa-IR" sz="3200" dirty="0" smtClean="0">
                <a:solidFill>
                  <a:schemeClr val="tx1"/>
                </a:solidFill>
              </a:rPr>
              <a:t>فصل 3) چرخه حسابداری</a:t>
            </a:r>
            <a:endParaRPr lang="en-US" sz="3200" dirty="0" smtClean="0">
              <a:solidFill>
                <a:schemeClr val="tx1"/>
              </a:solidFill>
            </a:endParaRPr>
          </a:p>
          <a:p>
            <a:pPr algn="r" rtl="1"/>
            <a:r>
              <a:rPr lang="fa-IR" sz="3200" dirty="0" smtClean="0">
                <a:solidFill>
                  <a:schemeClr val="tx1"/>
                </a:solidFill>
              </a:rPr>
              <a:t>فصل 4) تکمیل چرخه حسابداری</a:t>
            </a:r>
            <a:endParaRPr lang="en-US" sz="3200" dirty="0" smtClean="0">
              <a:solidFill>
                <a:schemeClr val="tx1"/>
              </a:solidFill>
            </a:endParaRPr>
          </a:p>
          <a:p>
            <a:pPr algn="r" rtl="1"/>
            <a:r>
              <a:rPr lang="fa-IR" sz="3200" dirty="0" smtClean="0">
                <a:solidFill>
                  <a:schemeClr val="tx1"/>
                </a:solidFill>
              </a:rPr>
              <a:t>فصل 5) درستی و اعتبار صورتهای مالی </a:t>
            </a:r>
            <a:endParaRPr lang="en-US" sz="3200" dirty="0" smtClean="0">
              <a:solidFill>
                <a:schemeClr val="tx1"/>
              </a:solidFill>
            </a:endParaRPr>
          </a:p>
          <a:p>
            <a:pPr algn="r" rtl="1"/>
            <a:r>
              <a:rPr lang="fa-IR" sz="3200" dirty="0" smtClean="0">
                <a:solidFill>
                  <a:schemeClr val="tx1"/>
                </a:solidFill>
              </a:rPr>
              <a:t>بخش دوم : فعالیت های عملیاتی</a:t>
            </a:r>
            <a:endParaRPr lang="en-US" sz="3200" dirty="0" smtClean="0">
              <a:solidFill>
                <a:schemeClr val="tx1"/>
              </a:solidFill>
            </a:endParaRPr>
          </a:p>
          <a:p>
            <a:pPr algn="r" rtl="1"/>
            <a:r>
              <a:rPr lang="fa-IR" sz="3200" dirty="0" smtClean="0">
                <a:solidFill>
                  <a:schemeClr val="tx1"/>
                </a:solidFill>
              </a:rPr>
              <a:t>فصل 6) فروش کالا و خدمات </a:t>
            </a:r>
            <a:endParaRPr lang="en-US" sz="3200" dirty="0" smtClean="0">
              <a:solidFill>
                <a:schemeClr val="tx1"/>
              </a:solidFill>
            </a:endParaRPr>
          </a:p>
          <a:p>
            <a:pPr algn="r" rtl="1"/>
            <a:r>
              <a:rPr lang="fa-IR" sz="3200" dirty="0" smtClean="0">
                <a:solidFill>
                  <a:schemeClr val="tx1"/>
                </a:solidFill>
              </a:rPr>
              <a:t>فصل 7) موجودی کالا </a:t>
            </a:r>
            <a:endParaRPr lang="en-US" sz="3200" dirty="0" smtClean="0">
              <a:solidFill>
                <a:schemeClr val="tx1"/>
              </a:solidFill>
            </a:endParaRPr>
          </a:p>
          <a:p>
            <a:pPr algn="r"/>
            <a:r>
              <a:rPr lang="fa-IR" sz="3200" dirty="0" smtClean="0">
                <a:solidFill>
                  <a:schemeClr val="tx1"/>
                </a:solidFill>
              </a:rPr>
              <a:t>فصل 8) تکمیل چرخه عملیاتی</a:t>
            </a:r>
            <a:endParaRPr lang="en-US" sz="3200"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a:bodyPr>
          <a:lstStyle/>
          <a:p>
            <a:pPr algn="r" rtl="1"/>
            <a:r>
              <a:rPr lang="fa-IR" sz="3200" dirty="0" smtClean="0">
                <a:solidFill>
                  <a:schemeClr val="tx1"/>
                </a:solidFill>
              </a:rPr>
              <a:t>در اینجا هر یک از فصول  فوق به اجمال ارائه میگردد: </a:t>
            </a:r>
            <a:endParaRPr lang="en-US" sz="3200" dirty="0" smtClean="0">
              <a:solidFill>
                <a:schemeClr val="tx1"/>
              </a:solidFill>
            </a:endParaRPr>
          </a:p>
          <a:p>
            <a:pPr algn="r" rtl="1"/>
            <a:r>
              <a:rPr lang="fa-IR" sz="3200" dirty="0" smtClean="0">
                <a:solidFill>
                  <a:schemeClr val="tx1"/>
                </a:solidFill>
              </a:rPr>
              <a:t>فصل 1) اطلاعات حسابداری : استفاده کنندگان و کاربردهای آن </a:t>
            </a:r>
            <a:endParaRPr lang="en-US" sz="3200" dirty="0" smtClean="0">
              <a:solidFill>
                <a:schemeClr val="tx1"/>
              </a:solidFill>
            </a:endParaRPr>
          </a:p>
          <a:p>
            <a:pPr algn="r" rtl="1"/>
            <a:r>
              <a:rPr lang="fa-IR" sz="3200" dirty="0" smtClean="0">
                <a:solidFill>
                  <a:schemeClr val="tx1"/>
                </a:solidFill>
              </a:rPr>
              <a:t>اهداف حسابداری: </a:t>
            </a:r>
            <a:endParaRPr lang="en-US" sz="3200" dirty="0" smtClean="0">
              <a:solidFill>
                <a:schemeClr val="tx1"/>
              </a:solidFill>
            </a:endParaRPr>
          </a:p>
          <a:p>
            <a:pPr algn="r" rtl="1"/>
            <a:r>
              <a:rPr lang="fa-IR" sz="3200" dirty="0" smtClean="0">
                <a:solidFill>
                  <a:schemeClr val="tx1"/>
                </a:solidFill>
              </a:rPr>
              <a:t>ما می خواهیم ما را با زبان جدیدی به نام حسابداری آشنا کنیم  .</a:t>
            </a:r>
            <a:endParaRPr lang="en-US" sz="3200" dirty="0" smtClean="0">
              <a:solidFill>
                <a:schemeClr val="tx1"/>
              </a:solidFill>
            </a:endParaRPr>
          </a:p>
          <a:p>
            <a:pPr algn="r" rtl="1"/>
            <a:r>
              <a:rPr lang="fa-IR" sz="3200" dirty="0" smtClean="0">
                <a:solidFill>
                  <a:schemeClr val="tx1"/>
                </a:solidFill>
              </a:rPr>
              <a:t>بدون داشتن درک درست از دانش حسابداری مفاهیم : سرمایه گذاری ، تامین مالی ، بازده ، سود ، کارآیی ، مدیریت بهینه منابع وازه هایی نامانوس خواهد بود .</a:t>
            </a:r>
            <a:endParaRPr lang="en-US" sz="3200" dirty="0" smtClean="0">
              <a:solidFill>
                <a:schemeClr val="tx1"/>
              </a:solidFill>
            </a:endParaRPr>
          </a:p>
          <a:p>
            <a:pPr algn="r" rtl="1"/>
            <a:r>
              <a:rPr lang="fa-IR" sz="3200" dirty="0" smtClean="0">
                <a:solidFill>
                  <a:schemeClr val="tx1"/>
                </a:solidFill>
              </a:rPr>
              <a:t>دانش حسابداری شما را قادر می سازد تا اطلاعات مالی را به گونه ای بهتر درک ، تجزیه و تحلیل و تفسیر کرده و بر مبنای آن تصمیمات اقتصادی بهتری اتخاذ کنید.</a:t>
            </a:r>
            <a:endParaRPr lang="en-US" sz="3200" dirty="0" smtClean="0">
              <a:solidFill>
                <a:schemeClr val="tx1"/>
              </a:solidFill>
            </a:endParaRPr>
          </a:p>
          <a:p>
            <a:pPr algn="r" rtl="1"/>
            <a:r>
              <a:rPr lang="fa-IR" sz="3200" dirty="0" smtClean="0">
                <a:solidFill>
                  <a:schemeClr val="tx1"/>
                </a:solidFill>
              </a:rPr>
              <a:t>با فراگیری این زبان در محیط کسب و کار با دیگران ارتباط بهتری برقرار  خواهید کرد.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حسابداری : </a:t>
            </a:r>
            <a:endParaRPr lang="en-US" sz="3200" dirty="0" smtClean="0">
              <a:solidFill>
                <a:schemeClr val="tx1"/>
              </a:solidFill>
            </a:endParaRPr>
          </a:p>
          <a:p>
            <a:pPr algn="r" rtl="1"/>
            <a:r>
              <a:rPr lang="fa-IR" sz="3200" dirty="0" smtClean="0">
                <a:solidFill>
                  <a:schemeClr val="tx1"/>
                </a:solidFill>
              </a:rPr>
              <a:t>سیستمی است که اطلاعات کمی با ماهیت مالی را در مورد موسسات اقتصادی فراهم می نماید به نحوی که در تصمیم گیری اقتصادی مورد استفاده موثر و مفید قرار گیرد.</a:t>
            </a:r>
            <a:endParaRPr lang="en-US" sz="3200" dirty="0" smtClean="0">
              <a:solidFill>
                <a:schemeClr val="tx1"/>
              </a:solidFill>
            </a:endParaRPr>
          </a:p>
          <a:p>
            <a:pPr algn="r" rtl="1"/>
            <a:r>
              <a:rPr lang="fa-IR" sz="3200" dirty="0" smtClean="0">
                <a:solidFill>
                  <a:schemeClr val="tx1"/>
                </a:solidFill>
              </a:rPr>
              <a:t>حسابداری فعالیتهای تجاری را ثبت و برای استفاده کنندگان گزارش می کند .</a:t>
            </a:r>
            <a:endParaRPr lang="en-US" sz="3200" dirty="0" smtClean="0">
              <a:solidFill>
                <a:schemeClr val="tx1"/>
              </a:solidFill>
            </a:endParaRPr>
          </a:p>
          <a:p>
            <a:pPr algn="r" rtl="1"/>
            <a:r>
              <a:rPr lang="fa-IR" sz="3200" dirty="0" smtClean="0">
                <a:solidFill>
                  <a:schemeClr val="tx1"/>
                </a:solidFill>
              </a:rPr>
              <a:t>از این رو حسابداری را زبان کسب و کار نیز نامیده اند.</a:t>
            </a:r>
            <a:endParaRPr lang="en-US" sz="3200" dirty="0" smtClean="0">
              <a:solidFill>
                <a:schemeClr val="tx1"/>
              </a:solidFill>
            </a:endParaRPr>
          </a:p>
          <a:p>
            <a:pPr algn="r" rtl="1"/>
            <a:r>
              <a:rPr lang="fa-IR" sz="3200" dirty="0" smtClean="0">
                <a:solidFill>
                  <a:schemeClr val="tx1"/>
                </a:solidFill>
              </a:rPr>
              <a:t>عناصر کلیدی : </a:t>
            </a:r>
            <a:endParaRPr lang="en-US" sz="3200" dirty="0" smtClean="0">
              <a:solidFill>
                <a:schemeClr val="tx1"/>
              </a:solidFill>
            </a:endParaRPr>
          </a:p>
          <a:p>
            <a:pPr algn="r"/>
            <a:r>
              <a:rPr lang="fa-IR" sz="3200" dirty="0" smtClean="0">
                <a:solidFill>
                  <a:schemeClr val="tx1"/>
                </a:solidFill>
              </a:rPr>
              <a:t>کمی بودن 2) ماهیت مالی  3) مفید بودن  4) تصمیم گیری</a:t>
            </a:r>
            <a:endParaRPr lang="en-US" sz="3200" dirty="0">
              <a:solidFill>
                <a:schemeClr val="tx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سرمایه :</a:t>
            </a:r>
            <a:endParaRPr lang="en-US" sz="3200" dirty="0" smtClean="0">
              <a:solidFill>
                <a:schemeClr val="tx1"/>
              </a:solidFill>
            </a:endParaRPr>
          </a:p>
          <a:p>
            <a:pPr algn="r" rtl="1"/>
            <a:r>
              <a:rPr lang="fa-IR" sz="3200" dirty="0" smtClean="0">
                <a:solidFill>
                  <a:schemeClr val="tx1"/>
                </a:solidFill>
              </a:rPr>
              <a:t>بخش قابل ملاحظه ای از فعالیت واحدهای اقتصادی مشترک و مشابه است ، یکی از این فعالیت های مشترک تحصیل منابع مالی است .</a:t>
            </a:r>
            <a:endParaRPr lang="en-US" sz="3200" dirty="0" smtClean="0">
              <a:solidFill>
                <a:schemeClr val="tx1"/>
              </a:solidFill>
            </a:endParaRPr>
          </a:p>
          <a:p>
            <a:pPr algn="r" rtl="1"/>
            <a:r>
              <a:rPr lang="fa-IR" sz="3200" dirty="0" smtClean="0">
                <a:solidFill>
                  <a:schemeClr val="tx1"/>
                </a:solidFill>
              </a:rPr>
              <a:t>این منابع در مفهوم وسیع به آن سرمایه گفته می شود .</a:t>
            </a:r>
            <a:endParaRPr lang="en-US" sz="3200" dirty="0" smtClean="0">
              <a:solidFill>
                <a:schemeClr val="tx1"/>
              </a:solidFill>
            </a:endParaRPr>
          </a:p>
          <a:p>
            <a:pPr algn="r" rtl="1"/>
            <a:r>
              <a:rPr lang="fa-IR" sz="3200" dirty="0" smtClean="0">
                <a:solidFill>
                  <a:schemeClr val="tx1"/>
                </a:solidFill>
              </a:rPr>
              <a:t>سرمایه از سه منبع تامین می گردد:</a:t>
            </a:r>
            <a:endParaRPr lang="en-US" sz="3200" dirty="0" smtClean="0">
              <a:solidFill>
                <a:schemeClr val="tx1"/>
              </a:solidFill>
            </a:endParaRPr>
          </a:p>
          <a:p>
            <a:pPr lvl="0" algn="r" rtl="1"/>
            <a:r>
              <a:rPr lang="fa-IR" sz="3200" dirty="0" smtClean="0">
                <a:solidFill>
                  <a:schemeClr val="tx1"/>
                </a:solidFill>
              </a:rPr>
              <a:t>1)سرمایه گذاران  </a:t>
            </a:r>
          </a:p>
          <a:p>
            <a:pPr lvl="0" algn="r" rtl="1"/>
            <a:r>
              <a:rPr lang="fa-IR" sz="3200" dirty="0" smtClean="0">
                <a:solidFill>
                  <a:schemeClr val="tx1"/>
                </a:solidFill>
              </a:rPr>
              <a:t>2 ) اعتبار دهندگان</a:t>
            </a:r>
          </a:p>
          <a:p>
            <a:pPr lvl="0" algn="r" rtl="1"/>
            <a:r>
              <a:rPr lang="fa-IR" sz="3200" dirty="0" smtClean="0">
                <a:solidFill>
                  <a:schemeClr val="tx1"/>
                </a:solidFill>
              </a:rPr>
              <a:t> 3) خود واحد تجاری ( ازمحل سودانباشته )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فعالیت های عمومی واحدهای تجاری</a:t>
            </a:r>
            <a:endParaRPr lang="en-US" sz="2000" dirty="0">
              <a:solidFill>
                <a:schemeClr val="tx1"/>
              </a:solidFill>
            </a:endParaRPr>
          </a:p>
        </p:txBody>
      </p:sp>
      <p:sp>
        <p:nvSpPr>
          <p:cNvPr id="4" name="Rectangle 3"/>
          <p:cNvSpPr/>
          <p:nvPr/>
        </p:nvSpPr>
        <p:spPr>
          <a:xfrm>
            <a:off x="3643306" y="1357298"/>
            <a:ext cx="2286016"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منبع مالی ( سرمایه </a:t>
            </a:r>
            <a:endParaRPr lang="en-US" sz="2400" b="1" dirty="0">
              <a:solidFill>
                <a:schemeClr val="tx1"/>
              </a:solidFill>
            </a:endParaRPr>
          </a:p>
        </p:txBody>
      </p:sp>
      <p:sp>
        <p:nvSpPr>
          <p:cNvPr id="7" name="Rectangle 6"/>
          <p:cNvSpPr/>
          <p:nvPr/>
        </p:nvSpPr>
        <p:spPr>
          <a:xfrm>
            <a:off x="1357290" y="1357298"/>
            <a:ext cx="1714512"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عایدات تجاری</a:t>
            </a:r>
            <a:endParaRPr lang="en-US" sz="2400" b="1" dirty="0">
              <a:solidFill>
                <a:schemeClr val="tx1"/>
              </a:solidFill>
            </a:endParaRPr>
          </a:p>
        </p:txBody>
      </p:sp>
      <p:sp>
        <p:nvSpPr>
          <p:cNvPr id="8" name="Rectangle 7"/>
          <p:cNvSpPr/>
          <p:nvPr/>
        </p:nvSpPr>
        <p:spPr>
          <a:xfrm>
            <a:off x="4857752" y="2143116"/>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خرید مواد اولیه، کالا و خدمات</a:t>
            </a:r>
          </a:p>
        </p:txBody>
      </p:sp>
      <p:sp>
        <p:nvSpPr>
          <p:cNvPr id="9" name="Rectangle 8"/>
          <p:cNvSpPr/>
          <p:nvPr/>
        </p:nvSpPr>
        <p:spPr>
          <a:xfrm>
            <a:off x="7000892" y="2143116"/>
            <a:ext cx="1714512"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خرید زمین ، ساختمان و تجهیزات</a:t>
            </a:r>
            <a:endParaRPr lang="en-US" b="1" dirty="0">
              <a:solidFill>
                <a:schemeClr val="tx1"/>
              </a:solidFill>
            </a:endParaRPr>
          </a:p>
        </p:txBody>
      </p:sp>
      <p:sp>
        <p:nvSpPr>
          <p:cNvPr id="10" name="Down Arrow 9"/>
          <p:cNvSpPr/>
          <p:nvPr/>
        </p:nvSpPr>
        <p:spPr>
          <a:xfrm rot="19668697">
            <a:off x="1357290" y="2786058"/>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2" name="Down Arrow 11"/>
          <p:cNvSpPr/>
          <p:nvPr/>
        </p:nvSpPr>
        <p:spPr>
          <a:xfrm rot="3035622">
            <a:off x="5857884" y="928670"/>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3" name="Down Arrow 12"/>
          <p:cNvSpPr/>
          <p:nvPr/>
        </p:nvSpPr>
        <p:spPr>
          <a:xfrm>
            <a:off x="4357686" y="1928802"/>
            <a:ext cx="484632" cy="357190"/>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1" name="Down Arrow 10"/>
          <p:cNvSpPr/>
          <p:nvPr/>
        </p:nvSpPr>
        <p:spPr>
          <a:xfrm>
            <a:off x="3214678" y="2714620"/>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5" name="Rectangle 14"/>
          <p:cNvSpPr/>
          <p:nvPr/>
        </p:nvSpPr>
        <p:spPr>
          <a:xfrm>
            <a:off x="6072198" y="714356"/>
            <a:ext cx="2500330" cy="50006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سرمایه گذاری مالکان</a:t>
            </a:r>
            <a:endParaRPr lang="en-US" sz="2400" b="1" dirty="0">
              <a:solidFill>
                <a:schemeClr val="tx1"/>
              </a:solidFill>
            </a:endParaRPr>
          </a:p>
        </p:txBody>
      </p:sp>
      <p:sp>
        <p:nvSpPr>
          <p:cNvPr id="16" name="Down Arrow 15"/>
          <p:cNvSpPr/>
          <p:nvPr/>
        </p:nvSpPr>
        <p:spPr>
          <a:xfrm rot="18855342">
            <a:off x="3286116" y="107154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7" name="Rectangle 16"/>
          <p:cNvSpPr/>
          <p:nvPr/>
        </p:nvSpPr>
        <p:spPr>
          <a:xfrm>
            <a:off x="1214414" y="642918"/>
            <a:ext cx="2500330" cy="50006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وام اعتبار دهندگان</a:t>
            </a:r>
            <a:endParaRPr lang="en-US" sz="2400" b="1" dirty="0">
              <a:solidFill>
                <a:schemeClr val="tx1"/>
              </a:solidFill>
            </a:endParaRPr>
          </a:p>
        </p:txBody>
      </p:sp>
      <p:sp>
        <p:nvSpPr>
          <p:cNvPr id="18" name="Rectangle 17"/>
          <p:cNvSpPr/>
          <p:nvPr/>
        </p:nvSpPr>
        <p:spPr>
          <a:xfrm>
            <a:off x="857224" y="2214554"/>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پرداخت سایر هزینه های مالی</a:t>
            </a:r>
          </a:p>
        </p:txBody>
      </p:sp>
      <p:sp>
        <p:nvSpPr>
          <p:cNvPr id="19" name="Rectangle 18"/>
          <p:cNvSpPr/>
          <p:nvPr/>
        </p:nvSpPr>
        <p:spPr>
          <a:xfrm>
            <a:off x="2857488" y="2214554"/>
            <a:ext cx="1857388"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000" b="1" dirty="0" smtClean="0">
                <a:solidFill>
                  <a:schemeClr val="tx1"/>
                </a:solidFill>
              </a:rPr>
              <a:t>پرداخت به کارکنان</a:t>
            </a:r>
          </a:p>
        </p:txBody>
      </p:sp>
      <p:sp>
        <p:nvSpPr>
          <p:cNvPr id="20" name="Down Arrow 19"/>
          <p:cNvSpPr/>
          <p:nvPr/>
        </p:nvSpPr>
        <p:spPr>
          <a:xfrm>
            <a:off x="5357818" y="500063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1" name="Down Arrow 20"/>
          <p:cNvSpPr/>
          <p:nvPr/>
        </p:nvSpPr>
        <p:spPr>
          <a:xfrm>
            <a:off x="4572000" y="392906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2" name="Down Arrow 21"/>
          <p:cNvSpPr/>
          <p:nvPr/>
        </p:nvSpPr>
        <p:spPr>
          <a:xfrm>
            <a:off x="5286380" y="278605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3" name="Down Arrow 22"/>
          <p:cNvSpPr/>
          <p:nvPr/>
        </p:nvSpPr>
        <p:spPr>
          <a:xfrm>
            <a:off x="7286644" y="4857760"/>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4" name="Down Arrow 23"/>
          <p:cNvSpPr/>
          <p:nvPr/>
        </p:nvSpPr>
        <p:spPr>
          <a:xfrm rot="1359258">
            <a:off x="7500958" y="278605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25" name="Rectangle 24"/>
          <p:cNvSpPr/>
          <p:nvPr/>
        </p:nvSpPr>
        <p:spPr>
          <a:xfrm>
            <a:off x="1357290" y="3429000"/>
            <a:ext cx="6643734"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تولید و عرضه کالا و خدمات </a:t>
            </a:r>
            <a:endParaRPr lang="en-US" sz="2400" b="1" dirty="0">
              <a:solidFill>
                <a:schemeClr val="tx1"/>
              </a:solidFill>
            </a:endParaRPr>
          </a:p>
        </p:txBody>
      </p:sp>
      <p:sp>
        <p:nvSpPr>
          <p:cNvPr id="26" name="Rectangle 25"/>
          <p:cNvSpPr/>
          <p:nvPr/>
        </p:nvSpPr>
        <p:spPr>
          <a:xfrm>
            <a:off x="1500166" y="4572008"/>
            <a:ext cx="6643734" cy="571504"/>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منابع مالی ( درآمد) حاصل از فروش کالا و خدمات</a:t>
            </a:r>
            <a:endParaRPr lang="en-US" sz="2400" b="1" dirty="0">
              <a:solidFill>
                <a:schemeClr val="tx1"/>
              </a:solidFill>
            </a:endParaRPr>
          </a:p>
        </p:txBody>
      </p:sp>
      <p:sp>
        <p:nvSpPr>
          <p:cNvPr id="27" name="Rectangle 26"/>
          <p:cNvSpPr/>
          <p:nvPr/>
        </p:nvSpPr>
        <p:spPr>
          <a:xfrm>
            <a:off x="285720" y="5429264"/>
            <a:ext cx="2286016"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تداوم فعالیت های تجاری ( خرید مواد اولیه و پرداخت هزینه ها</a:t>
            </a:r>
            <a:endParaRPr lang="en-US" b="1" dirty="0">
              <a:solidFill>
                <a:schemeClr val="tx1"/>
              </a:solidFill>
            </a:endParaRPr>
          </a:p>
        </p:txBody>
      </p:sp>
      <p:sp>
        <p:nvSpPr>
          <p:cNvPr id="28" name="Rectangle 27"/>
          <p:cNvSpPr/>
          <p:nvPr/>
        </p:nvSpPr>
        <p:spPr>
          <a:xfrm>
            <a:off x="2786050" y="5429264"/>
            <a:ext cx="1714512"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پرداخت مالیات به دولت</a:t>
            </a:r>
            <a:endParaRPr lang="en-US" b="1" dirty="0">
              <a:solidFill>
                <a:schemeClr val="tx1"/>
              </a:solidFill>
            </a:endParaRPr>
          </a:p>
        </p:txBody>
      </p:sp>
      <p:sp>
        <p:nvSpPr>
          <p:cNvPr id="29" name="Rectangle 28"/>
          <p:cNvSpPr/>
          <p:nvPr/>
        </p:nvSpPr>
        <p:spPr>
          <a:xfrm>
            <a:off x="4643438" y="5429264"/>
            <a:ext cx="1714512" cy="785818"/>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بازپرداخت وامها و تعهدات</a:t>
            </a:r>
            <a:endParaRPr lang="en-US" b="1" dirty="0">
              <a:solidFill>
                <a:schemeClr val="tx1"/>
              </a:solidFill>
            </a:endParaRPr>
          </a:p>
        </p:txBody>
      </p:sp>
      <p:sp>
        <p:nvSpPr>
          <p:cNvPr id="30" name="Rectangle 29"/>
          <p:cNvSpPr/>
          <p:nvPr/>
        </p:nvSpPr>
        <p:spPr>
          <a:xfrm>
            <a:off x="6786578" y="5429264"/>
            <a:ext cx="1714512" cy="85725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b="1" dirty="0" smtClean="0">
                <a:solidFill>
                  <a:schemeClr val="tx1"/>
                </a:solidFill>
              </a:rPr>
              <a:t>پرداخت سود به سهامداران </a:t>
            </a:r>
            <a:endParaRPr lang="en-US" b="1" dirty="0">
              <a:solidFill>
                <a:schemeClr val="tx1"/>
              </a:solidFill>
            </a:endParaRPr>
          </a:p>
        </p:txBody>
      </p:sp>
      <p:sp>
        <p:nvSpPr>
          <p:cNvPr id="31" name="Down Arrow 30"/>
          <p:cNvSpPr/>
          <p:nvPr/>
        </p:nvSpPr>
        <p:spPr>
          <a:xfrm>
            <a:off x="1857356" y="5000636"/>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32" name="Down Arrow 31"/>
          <p:cNvSpPr/>
          <p:nvPr/>
        </p:nvSpPr>
        <p:spPr>
          <a:xfrm>
            <a:off x="3500430" y="5072074"/>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33" name="Down Arrow 32"/>
          <p:cNvSpPr/>
          <p:nvPr/>
        </p:nvSpPr>
        <p:spPr>
          <a:xfrm rot="10800000">
            <a:off x="214282" y="1714488"/>
            <a:ext cx="484632" cy="371477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چرخه حسابداری: </a:t>
            </a:r>
            <a:endParaRPr lang="en-US" sz="3200" dirty="0" smtClean="0">
              <a:solidFill>
                <a:schemeClr val="tx1"/>
              </a:solidFill>
            </a:endParaRPr>
          </a:p>
          <a:p>
            <a:pPr algn="r" rtl="1"/>
            <a:r>
              <a:rPr lang="fa-IR" sz="3200" dirty="0" smtClean="0">
                <a:solidFill>
                  <a:schemeClr val="tx1"/>
                </a:solidFill>
              </a:rPr>
              <a:t>مراحل متوالی تجزیه و تحلیل ، ثبت ، طبقه بندی ، تلخیص و گزارشگری فعالیت های مالی واحد تجاری است که در هر دوره مالی تکرار می شود .</a:t>
            </a:r>
            <a:endParaRPr lang="en-US" sz="3200" dirty="0" smtClean="0">
              <a:solidFill>
                <a:schemeClr val="tx1"/>
              </a:solidFill>
            </a:endParaRPr>
          </a:p>
          <a:p>
            <a:pPr algn="r" rtl="1"/>
            <a:r>
              <a:rPr lang="fa-IR" sz="3200" dirty="0" smtClean="0">
                <a:solidFill>
                  <a:schemeClr val="tx1"/>
                </a:solidFill>
              </a:rPr>
              <a:t>گزارشهای مالی </a:t>
            </a:r>
            <a:r>
              <a:rPr lang="en-US" sz="3200" dirty="0" smtClean="0">
                <a:solidFill>
                  <a:schemeClr val="tx1"/>
                </a:solidFill>
              </a:rPr>
              <a:t>FINANCIAL REPORTS </a:t>
            </a:r>
          </a:p>
          <a:p>
            <a:pPr algn="r" rtl="1"/>
            <a:r>
              <a:rPr lang="fa-IR" sz="3200" dirty="0" smtClean="0">
                <a:solidFill>
                  <a:schemeClr val="tx1"/>
                </a:solidFill>
              </a:rPr>
              <a:t>خروجی سیستم حسابداری در قالب گزارشهای مالی ارائه می شود .</a:t>
            </a:r>
            <a:endParaRPr lang="en-US" sz="3200" dirty="0" smtClean="0">
              <a:solidFill>
                <a:schemeClr val="tx1"/>
              </a:solidFill>
            </a:endParaRPr>
          </a:p>
          <a:p>
            <a:pPr algn="r" rtl="1"/>
            <a:r>
              <a:rPr lang="fa-IR" sz="3200" dirty="0" smtClean="0">
                <a:solidFill>
                  <a:schemeClr val="tx1"/>
                </a:solidFill>
              </a:rPr>
              <a:t>گزارش های مالی در دو نوع داخلی ( درون سازمانی ) و خارجی ( برون سازمانی ) تقسیم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گزارشگری برون سازمانی را حسابداری مالی می نامند</a:t>
            </a:r>
            <a:r>
              <a:rPr lang="en-US" sz="3200" dirty="0" smtClean="0">
                <a:solidFill>
                  <a:schemeClr val="tx1"/>
                </a:solidFill>
              </a:rPr>
              <a:t>           .  </a:t>
            </a:r>
            <a:r>
              <a:rPr lang="fa-IR" sz="3200" dirty="0" smtClean="0">
                <a:solidFill>
                  <a:schemeClr val="tx1"/>
                </a:solidFill>
              </a:rPr>
              <a:t>.</a:t>
            </a:r>
            <a:r>
              <a:rPr lang="en-US" sz="3200" dirty="0" smtClean="0">
                <a:solidFill>
                  <a:schemeClr val="tx1"/>
                </a:solidFill>
              </a:rPr>
              <a:t>FINANCIAL  ACCOUNTING</a:t>
            </a:r>
          </a:p>
          <a:p>
            <a:pPr algn="r" rtl="1"/>
            <a:r>
              <a:rPr lang="fa-IR" sz="3200" dirty="0" smtClean="0">
                <a:solidFill>
                  <a:schemeClr val="tx1"/>
                </a:solidFill>
              </a:rPr>
              <a:t>گزارشگری درون سازمانی را حسابداری مدیریت می نامند .</a:t>
            </a:r>
            <a:r>
              <a:rPr lang="en-US" sz="3200" dirty="0" smtClean="0">
                <a:solidFill>
                  <a:schemeClr val="tx1"/>
                </a:solidFill>
              </a:rPr>
              <a:t> MANAGEMENT   ACCOUNTING</a:t>
            </a:r>
          </a:p>
          <a:p>
            <a:pPr algn="r" rtl="1"/>
            <a:r>
              <a:rPr lang="fa-IR" sz="3200" dirty="0" smtClean="0">
                <a:solidFill>
                  <a:schemeClr val="tx1"/>
                </a:solidFill>
              </a:rPr>
              <a:t>خروجی چرخه حسابداری : </a:t>
            </a:r>
            <a:endParaRPr lang="en-US" sz="3200" dirty="0" smtClean="0">
              <a:solidFill>
                <a:schemeClr val="tx1"/>
              </a:solidFill>
            </a:endParaRPr>
          </a:p>
          <a:p>
            <a:pPr algn="r" rtl="1"/>
            <a:r>
              <a:rPr lang="fa-IR" sz="3200" dirty="0" smtClean="0">
                <a:solidFill>
                  <a:schemeClr val="tx1"/>
                </a:solidFill>
              </a:rPr>
              <a:t>الف ) گزارشگری برون سازمانی ( حسابداری مالی ) : </a:t>
            </a:r>
            <a:endParaRPr lang="en-US" sz="3200" dirty="0" smtClean="0">
              <a:solidFill>
                <a:schemeClr val="tx1"/>
              </a:solidFill>
            </a:endParaRPr>
          </a:p>
          <a:p>
            <a:pPr algn="r" rtl="1"/>
            <a:r>
              <a:rPr lang="fa-IR" sz="3200" dirty="0" smtClean="0">
                <a:solidFill>
                  <a:schemeClr val="tx1"/>
                </a:solidFill>
              </a:rPr>
              <a:t>گزارش های مالی را برای استفاده سرمایه گذاران ، طلبکاران و سایر استفاده کنندگان برون سازمانی تهیه می کند : </a:t>
            </a:r>
          </a:p>
          <a:p>
            <a:pPr algn="r" rtl="1"/>
            <a:r>
              <a:rPr lang="fa-IR" sz="2200" dirty="0" smtClean="0">
                <a:solidFill>
                  <a:schemeClr val="tx1"/>
                </a:solidFill>
              </a:rPr>
              <a:t>صورتهای مالی</a:t>
            </a:r>
            <a:r>
              <a:rPr lang="en-US" sz="2200" dirty="0" smtClean="0">
                <a:solidFill>
                  <a:schemeClr val="tx1"/>
                </a:solidFill>
              </a:rPr>
              <a:t> FIANANCIAL</a:t>
            </a:r>
            <a:endParaRPr lang="fa-IR" sz="2200" dirty="0" smtClean="0">
              <a:solidFill>
                <a:schemeClr val="tx1"/>
              </a:solidFill>
            </a:endParaRPr>
          </a:p>
          <a:p>
            <a:pPr algn="r" rtl="1"/>
            <a:r>
              <a:rPr lang="en-US" sz="2200" dirty="0" smtClean="0">
                <a:solidFill>
                  <a:schemeClr val="tx1"/>
                </a:solidFill>
              </a:rPr>
              <a:t> STATEMENTS</a:t>
            </a:r>
            <a:r>
              <a:rPr lang="fa-IR" sz="2200" dirty="0" smtClean="0">
                <a:solidFill>
                  <a:schemeClr val="tx1"/>
                </a:solidFill>
              </a:rPr>
              <a:t> شامل : </a:t>
            </a:r>
            <a:endParaRPr lang="en-US" sz="2200" dirty="0" smtClean="0">
              <a:solidFill>
                <a:schemeClr val="tx1"/>
              </a:solidFill>
            </a:endParaRPr>
          </a:p>
          <a:p>
            <a:pPr lvl="0" algn="r" rtl="1"/>
            <a:r>
              <a:rPr lang="fa-IR" sz="2200" dirty="0" smtClean="0">
                <a:solidFill>
                  <a:schemeClr val="tx1"/>
                </a:solidFill>
              </a:rPr>
              <a:t>ترازنامه</a:t>
            </a:r>
            <a:r>
              <a:rPr lang="en-US" sz="2200" dirty="0" smtClean="0">
                <a:solidFill>
                  <a:schemeClr val="tx1"/>
                </a:solidFill>
              </a:rPr>
              <a:t>BALANCE SHEET</a:t>
            </a:r>
          </a:p>
          <a:p>
            <a:pPr lvl="0" algn="r" rtl="1"/>
            <a:r>
              <a:rPr lang="fa-IR" sz="2200" dirty="0" smtClean="0">
                <a:solidFill>
                  <a:schemeClr val="tx1"/>
                </a:solidFill>
              </a:rPr>
              <a:t>صورت سودو زیان </a:t>
            </a:r>
            <a:r>
              <a:rPr lang="en-US" sz="2200" dirty="0" smtClean="0">
                <a:solidFill>
                  <a:schemeClr val="tx1"/>
                </a:solidFill>
              </a:rPr>
              <a:t>INCOM STATEMENT</a:t>
            </a:r>
          </a:p>
          <a:p>
            <a:pPr lvl="0" algn="r" rtl="1"/>
            <a:r>
              <a:rPr lang="fa-IR" sz="2200" dirty="0" smtClean="0">
                <a:solidFill>
                  <a:schemeClr val="tx1"/>
                </a:solidFill>
              </a:rPr>
              <a:t>صورت جریان وجوه نقد </a:t>
            </a:r>
            <a:r>
              <a:rPr lang="en-US" sz="2200" dirty="0" smtClean="0">
                <a:solidFill>
                  <a:schemeClr val="tx1"/>
                </a:solidFill>
              </a:rPr>
              <a:t>CASH FLOW STATEMENT</a:t>
            </a:r>
          </a:p>
          <a:p>
            <a:pPr algn="r" rtl="1"/>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گزارشگری درون سازمانی ( حسابداری مدیریت ) :</a:t>
            </a:r>
            <a:endParaRPr lang="en-US" sz="3200" dirty="0" smtClean="0">
              <a:solidFill>
                <a:schemeClr val="tx1"/>
              </a:solidFill>
            </a:endParaRPr>
          </a:p>
          <a:p>
            <a:pPr algn="r" rtl="1"/>
            <a:r>
              <a:rPr lang="fa-IR" sz="3200" dirty="0" smtClean="0">
                <a:solidFill>
                  <a:schemeClr val="tx1"/>
                </a:solidFill>
              </a:rPr>
              <a:t>گزارش های مالی برای استفاده افراد درون سازمانی تهیه می گردد:</a:t>
            </a:r>
            <a:endParaRPr lang="en-US" sz="3200" dirty="0" smtClean="0">
              <a:solidFill>
                <a:schemeClr val="tx1"/>
              </a:solidFill>
            </a:endParaRPr>
          </a:p>
          <a:p>
            <a:pPr lvl="0" algn="r" rtl="1"/>
            <a:r>
              <a:rPr lang="fa-IR" sz="3200" dirty="0" smtClean="0">
                <a:solidFill>
                  <a:schemeClr val="tx1"/>
                </a:solidFill>
              </a:rPr>
              <a:t>بودجه </a:t>
            </a:r>
            <a:endParaRPr lang="en-US" sz="3200" dirty="0" smtClean="0">
              <a:solidFill>
                <a:schemeClr val="tx1"/>
              </a:solidFill>
            </a:endParaRPr>
          </a:p>
          <a:p>
            <a:pPr lvl="0" algn="r" rtl="1"/>
            <a:r>
              <a:rPr lang="fa-IR" sz="3200" dirty="0" smtClean="0">
                <a:solidFill>
                  <a:schemeClr val="tx1"/>
                </a:solidFill>
              </a:rPr>
              <a:t>تجزیه و تحلیل هزینه ها </a:t>
            </a:r>
            <a:endParaRPr lang="en-US" sz="3200" dirty="0" smtClean="0">
              <a:solidFill>
                <a:schemeClr val="tx1"/>
              </a:solidFill>
            </a:endParaRPr>
          </a:p>
          <a:p>
            <a:pPr lvl="0" algn="r" rtl="1"/>
            <a:r>
              <a:rPr lang="fa-IR" sz="3200" dirty="0" smtClean="0">
                <a:solidFill>
                  <a:schemeClr val="tx1"/>
                </a:solidFill>
              </a:rPr>
              <a:t>عملکرد بخش ها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صورتهای مالی :</a:t>
            </a:r>
            <a:endParaRPr lang="en-US" sz="3200" dirty="0" smtClean="0">
              <a:solidFill>
                <a:schemeClr val="tx1"/>
              </a:solidFill>
            </a:endParaRPr>
          </a:p>
          <a:p>
            <a:pPr algn="r" rtl="1"/>
            <a:r>
              <a:rPr lang="fa-IR" sz="3200" dirty="0" smtClean="0">
                <a:solidFill>
                  <a:schemeClr val="tx1"/>
                </a:solidFill>
              </a:rPr>
              <a:t>صورتهای مالی شامل ترازنامه ، صورت سود و زیان وصورت جریان  وجوه نقد است که وضعیت مالی و نتایج عملیات واحد تجاری را به طور خلاصه نشان می دهد.</a:t>
            </a:r>
            <a:endParaRPr lang="en-US" sz="3200" dirty="0" smtClean="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ترازنامه: </a:t>
            </a:r>
            <a:endParaRPr lang="en-US" sz="3200" dirty="0" smtClean="0">
              <a:solidFill>
                <a:schemeClr val="tx1"/>
              </a:solidFill>
            </a:endParaRPr>
          </a:p>
          <a:p>
            <a:pPr algn="r" rtl="1"/>
            <a:r>
              <a:rPr lang="fa-IR" sz="3200" dirty="0" smtClean="0">
                <a:solidFill>
                  <a:schemeClr val="tx1"/>
                </a:solidFill>
              </a:rPr>
              <a:t>صورتی است که منابع ( دارائی ها ) ، تعهدات ( بدهی ها) و حقوق مالی مالکان واحد تجاری ( حقوق مالکانه ) را در یک تاریخ معین نشان می دهد .</a:t>
            </a:r>
            <a:endParaRPr lang="en-US" sz="3200" dirty="0" smtClean="0">
              <a:solidFill>
                <a:schemeClr val="tx1"/>
              </a:solidFill>
            </a:endParaRPr>
          </a:p>
          <a:p>
            <a:pPr algn="r" rtl="1"/>
            <a:r>
              <a:rPr lang="fa-IR" sz="3200" dirty="0" smtClean="0">
                <a:solidFill>
                  <a:schemeClr val="tx1"/>
                </a:solidFill>
              </a:rPr>
              <a:t>ارزش ویژه ( خالص دارائی ها ) : </a:t>
            </a:r>
            <a:endParaRPr lang="en-US" sz="3200" dirty="0" smtClean="0">
              <a:solidFill>
                <a:schemeClr val="tx1"/>
              </a:solidFill>
            </a:endParaRPr>
          </a:p>
          <a:p>
            <a:pPr algn="r" rtl="1"/>
            <a:r>
              <a:rPr lang="fa-IR" sz="3200" dirty="0" smtClean="0">
                <a:solidFill>
                  <a:schemeClr val="tx1"/>
                </a:solidFill>
              </a:rPr>
              <a:t>تفاوت بین منابع واحد تجاری ( دارائی ها ) و تعهدات ( بدهی ها ) بیانگر حقوق مالی مالکان است که به آن خالص دارایی ها یا ارزش ویژه نیز گفته می شود .</a:t>
            </a:r>
            <a:endParaRPr lang="en-US" sz="3200" dirty="0" smtClean="0">
              <a:solidFill>
                <a:schemeClr val="tx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 سود و زیان :</a:t>
            </a:r>
            <a:endParaRPr lang="en-US" sz="3200" dirty="0" smtClean="0">
              <a:solidFill>
                <a:schemeClr val="tx1"/>
              </a:solidFill>
            </a:endParaRPr>
          </a:p>
          <a:p>
            <a:pPr algn="r" rtl="1"/>
            <a:r>
              <a:rPr lang="fa-IR" sz="3200" dirty="0" smtClean="0">
                <a:solidFill>
                  <a:schemeClr val="tx1"/>
                </a:solidFill>
              </a:rPr>
              <a:t>صورتی است که مبلغ سود یا زیان خالص کسب شده واحد تجاری طی یک دوره مالی را نشان میدهد.</a:t>
            </a:r>
            <a:endParaRPr lang="en-US" sz="3200" dirty="0" smtClean="0">
              <a:solidFill>
                <a:schemeClr val="tx1"/>
              </a:solidFill>
            </a:endParaRPr>
          </a:p>
          <a:p>
            <a:pPr algn="r" rtl="1"/>
            <a:r>
              <a:rPr lang="fa-IR" sz="3200" dirty="0" smtClean="0">
                <a:solidFill>
                  <a:schemeClr val="tx1"/>
                </a:solidFill>
              </a:rPr>
              <a:t>سود خالص : مازاد درآمدها بر هزینه ها طی دوره مالی است .</a:t>
            </a:r>
            <a:endParaRPr lang="en-US" sz="3200" dirty="0" smtClean="0">
              <a:solidFill>
                <a:schemeClr val="tx1"/>
              </a:solidFill>
            </a:endParaRPr>
          </a:p>
          <a:p>
            <a:pPr algn="r" rtl="1"/>
            <a:r>
              <a:rPr lang="fa-IR" sz="3200" dirty="0" smtClean="0">
                <a:solidFill>
                  <a:schemeClr val="tx1"/>
                </a:solidFill>
              </a:rPr>
              <a:t>زیان خالص : در صورتی که هزینه ها بیشتر از درآمدها باشد.</a:t>
            </a:r>
            <a:endParaRPr lang="en-US" sz="3200" dirty="0" smtClean="0">
              <a:solidFill>
                <a:schemeClr val="tx1"/>
              </a:solidFill>
            </a:endParaRPr>
          </a:p>
          <a:p>
            <a:pPr algn="r" rtl="1"/>
            <a:r>
              <a:rPr lang="fa-IR" sz="3200" dirty="0" smtClean="0">
                <a:solidFill>
                  <a:schemeClr val="tx1"/>
                </a:solidFill>
              </a:rPr>
              <a:t>صورت سودو زیان از جمله مفیدترین گزارش ها  در سنجش عملکرد اقتصادی واحد تجاری است که معمولا به صورت سالانه ، شش ماهه و سه ماهه ( فصلی ) ارائه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 جریان جوه نقد :</a:t>
            </a:r>
            <a:endParaRPr lang="en-US" sz="3200" dirty="0" smtClean="0">
              <a:solidFill>
                <a:schemeClr val="tx1"/>
              </a:solidFill>
            </a:endParaRPr>
          </a:p>
          <a:p>
            <a:pPr algn="r" rtl="1"/>
            <a:r>
              <a:rPr lang="fa-IR" sz="3200" dirty="0" smtClean="0">
                <a:solidFill>
                  <a:schemeClr val="tx1"/>
                </a:solidFill>
              </a:rPr>
              <a:t>صورتی است که وجوه نقد دریافتی و پرداختی واحد تجاری  طی یک دوره مالی را بر حسب سه فعالیت متمایز عملیاتی ، سرمایه گذاری ، تامین مالی نشان می دهد.</a:t>
            </a:r>
            <a:endParaRPr lang="en-US" sz="3200" dirty="0" smtClean="0">
              <a:solidFill>
                <a:schemeClr val="tx1"/>
              </a:solidFill>
            </a:endParaRPr>
          </a:p>
          <a:p>
            <a:pPr algn="r" rtl="1"/>
            <a:r>
              <a:rPr lang="fa-IR" sz="3200" dirty="0" smtClean="0">
                <a:solidFill>
                  <a:schemeClr val="tx1"/>
                </a:solidFill>
              </a:rPr>
              <a:t>نکته : صورت جریان وجوه نقد ، از جمله عینی ترین صورتهای مالی است زیرا قضاوت حسابداران و برآورد های حسابداری در تهیه این صورت کمترین نقش را دارد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طبقات اصلی استفاده کنندگان اطلاعات صورت های مالی :</a:t>
            </a:r>
            <a:endParaRPr lang="en-US" sz="3200" dirty="0" smtClean="0">
              <a:solidFill>
                <a:schemeClr val="tx1"/>
              </a:solidFill>
            </a:endParaRPr>
          </a:p>
          <a:p>
            <a:pPr lvl="0" algn="r" rtl="1"/>
            <a:r>
              <a:rPr lang="fa-IR" sz="3200" dirty="0" smtClean="0">
                <a:solidFill>
                  <a:schemeClr val="tx1"/>
                </a:solidFill>
              </a:rPr>
              <a:t>وام دهندگان    - سرمایه گذاران  - مدیران</a:t>
            </a:r>
            <a:endParaRPr lang="en-US" sz="3200" dirty="0" smtClean="0">
              <a:solidFill>
                <a:schemeClr val="tx1"/>
              </a:solidFill>
            </a:endParaRPr>
          </a:p>
          <a:p>
            <a:pPr algn="r" rtl="1"/>
            <a:r>
              <a:rPr lang="fa-IR" sz="3200" dirty="0" smtClean="0">
                <a:solidFill>
                  <a:schemeClr val="tx1"/>
                </a:solidFill>
              </a:rPr>
              <a:t>سایر استفاده کنندگان اطلاعات مالی : </a:t>
            </a:r>
            <a:endParaRPr lang="en-US" sz="3200" dirty="0" smtClean="0">
              <a:solidFill>
                <a:schemeClr val="tx1"/>
              </a:solidFill>
            </a:endParaRPr>
          </a:p>
          <a:p>
            <a:pPr lvl="0" algn="r" rtl="1"/>
            <a:r>
              <a:rPr lang="fa-IR" sz="3200" dirty="0" smtClean="0">
                <a:solidFill>
                  <a:schemeClr val="tx1"/>
                </a:solidFill>
              </a:rPr>
              <a:t>تامین کنندگان ( کالا و خدمات ) و مشتریان </a:t>
            </a:r>
            <a:endParaRPr lang="en-US" sz="3200" dirty="0" smtClean="0">
              <a:solidFill>
                <a:schemeClr val="tx1"/>
              </a:solidFill>
            </a:endParaRPr>
          </a:p>
          <a:p>
            <a:pPr lvl="0" algn="r" rtl="1"/>
            <a:r>
              <a:rPr lang="fa-IR" sz="3200" dirty="0" smtClean="0">
                <a:solidFill>
                  <a:schemeClr val="tx1"/>
                </a:solidFill>
              </a:rPr>
              <a:t>کارکنان </a:t>
            </a:r>
            <a:endParaRPr lang="en-US" sz="3200" dirty="0" smtClean="0">
              <a:solidFill>
                <a:schemeClr val="tx1"/>
              </a:solidFill>
            </a:endParaRPr>
          </a:p>
          <a:p>
            <a:pPr lvl="0" algn="r" rtl="1"/>
            <a:r>
              <a:rPr lang="fa-IR" sz="3200" dirty="0" smtClean="0">
                <a:solidFill>
                  <a:schemeClr val="tx1"/>
                </a:solidFill>
              </a:rPr>
              <a:t>رقبا</a:t>
            </a:r>
            <a:endParaRPr lang="en-US" sz="3200" dirty="0" smtClean="0">
              <a:solidFill>
                <a:schemeClr val="tx1"/>
              </a:solidFill>
            </a:endParaRPr>
          </a:p>
          <a:p>
            <a:pPr lvl="0" algn="r" rtl="1"/>
            <a:r>
              <a:rPr lang="fa-IR" sz="3200" dirty="0" smtClean="0">
                <a:solidFill>
                  <a:schemeClr val="tx1"/>
                </a:solidFill>
              </a:rPr>
              <a:t>نهادهای دولتی </a:t>
            </a:r>
            <a:endParaRPr lang="en-US" sz="3200" dirty="0" smtClean="0">
              <a:solidFill>
                <a:schemeClr val="tx1"/>
              </a:solidFill>
            </a:endParaRPr>
          </a:p>
          <a:p>
            <a:pPr algn="r"/>
            <a:r>
              <a:rPr lang="fa-IR" sz="3200" dirty="0" smtClean="0">
                <a:solidFill>
                  <a:schemeClr val="tx1"/>
                </a:solidFill>
              </a:rPr>
              <a:t>واسطه های اطلاعاتی و رسانه ها</a:t>
            </a:r>
            <a:endParaRPr lang="en-US" sz="3200" dirty="0">
              <a:solidFill>
                <a:schemeClr val="tx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محیط فعالیت حسابداری:</a:t>
            </a:r>
            <a:endParaRPr lang="en-US" sz="3200" dirty="0" smtClean="0">
              <a:solidFill>
                <a:schemeClr val="tx1"/>
              </a:solidFill>
            </a:endParaRPr>
          </a:p>
          <a:p>
            <a:pPr algn="r" rtl="1"/>
            <a:r>
              <a:rPr lang="fa-IR" sz="3200" dirty="0" smtClean="0">
                <a:solidFill>
                  <a:schemeClr val="tx1"/>
                </a:solidFill>
              </a:rPr>
              <a:t>حسابداری در محیطی پویا فعالیت می کند ، تحولات سریع فناوری و شرایط اقتصادی و سیاسی ، به گونه  قابل ملاحظه ای بر کارکرد حسابداری تاثیر می گذارد ، ملاحظات اخلاقی در رعایت انجام حرفه حسابداری و حسابرسی و کار در یک چارچوب پذیرفته شده این محیط را شکل داده و اثر گذار بر کارکرد حسابداری است .</a:t>
            </a:r>
            <a:endParaRPr lang="en-US" sz="3200" dirty="0" smtClean="0">
              <a:solidFill>
                <a:schemeClr val="tx1"/>
              </a:solidFill>
            </a:endParaRPr>
          </a:p>
          <a:p>
            <a:pPr algn="r" rtl="1"/>
            <a:r>
              <a:rPr lang="fa-IR" sz="3200" dirty="0" smtClean="0">
                <a:solidFill>
                  <a:schemeClr val="tx1"/>
                </a:solidFill>
              </a:rPr>
              <a:t>چهار عامل مهم اثر گذار بر کارکرد حسابداری</a:t>
            </a:r>
            <a:endParaRPr lang="en-US" sz="3200" dirty="0" smtClean="0">
              <a:solidFill>
                <a:schemeClr val="tx1"/>
              </a:solidFill>
            </a:endParaRPr>
          </a:p>
          <a:p>
            <a:pPr lvl="0" algn="r" rtl="1"/>
            <a:r>
              <a:rPr lang="fa-IR" sz="3200" dirty="0" smtClean="0">
                <a:solidFill>
                  <a:schemeClr val="tx1"/>
                </a:solidFill>
              </a:rPr>
              <a:t>اصول پذیرفته شده حسابداری</a:t>
            </a:r>
            <a:endParaRPr lang="en-US" sz="3200" dirty="0" smtClean="0">
              <a:solidFill>
                <a:schemeClr val="tx1"/>
              </a:solidFill>
            </a:endParaRPr>
          </a:p>
          <a:p>
            <a:pPr lvl="0" algn="r" rtl="1"/>
            <a:r>
              <a:rPr lang="fa-IR" sz="3200" dirty="0" smtClean="0">
                <a:solidFill>
                  <a:schemeClr val="tx1"/>
                </a:solidFill>
              </a:rPr>
              <a:t>محیط اقتصادی</a:t>
            </a:r>
            <a:endParaRPr lang="en-US" sz="3200" dirty="0" smtClean="0">
              <a:solidFill>
                <a:schemeClr val="tx1"/>
              </a:solidFill>
            </a:endParaRPr>
          </a:p>
          <a:p>
            <a:pPr lvl="0" algn="r" rtl="1"/>
            <a:r>
              <a:rPr lang="fa-IR" sz="3200" dirty="0" smtClean="0">
                <a:solidFill>
                  <a:schemeClr val="tx1"/>
                </a:solidFill>
              </a:rPr>
              <a:t>ملاحظات اخلاقی</a:t>
            </a:r>
            <a:endParaRPr lang="en-US" sz="3200" dirty="0" smtClean="0">
              <a:solidFill>
                <a:schemeClr val="tx1"/>
              </a:solidFill>
            </a:endParaRPr>
          </a:p>
          <a:p>
            <a:pPr lvl="0" algn="r" rtl="1"/>
            <a:r>
              <a:rPr lang="fa-IR" sz="3200" dirty="0" smtClean="0">
                <a:solidFill>
                  <a:schemeClr val="tx1"/>
                </a:solidFill>
              </a:rPr>
              <a:t>فناوری</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الف ) اصول پذیرفته شده حسابداری:</a:t>
            </a:r>
            <a:endParaRPr lang="en-US" sz="3200" dirty="0" smtClean="0">
              <a:solidFill>
                <a:schemeClr val="tx1"/>
              </a:solidFill>
            </a:endParaRPr>
          </a:p>
          <a:p>
            <a:pPr algn="r" rtl="1"/>
            <a:r>
              <a:rPr lang="fa-IR" sz="3200" dirty="0" smtClean="0">
                <a:solidFill>
                  <a:schemeClr val="tx1"/>
                </a:solidFill>
              </a:rPr>
              <a:t>اصول پذیرفته شده حسابداری عبارتند از : </a:t>
            </a:r>
            <a:endParaRPr lang="en-US" sz="3200" dirty="0" smtClean="0">
              <a:solidFill>
                <a:schemeClr val="tx1"/>
              </a:solidFill>
            </a:endParaRPr>
          </a:p>
          <a:p>
            <a:pPr lvl="0" algn="r" rtl="1"/>
            <a:r>
              <a:rPr lang="fa-IR" sz="3200" dirty="0" smtClean="0">
                <a:solidFill>
                  <a:schemeClr val="tx1"/>
                </a:solidFill>
              </a:rPr>
              <a:t>فرض تفکیک شخصیت </a:t>
            </a:r>
            <a:endParaRPr lang="en-US" sz="3200" dirty="0" smtClean="0">
              <a:solidFill>
                <a:schemeClr val="tx1"/>
              </a:solidFill>
            </a:endParaRPr>
          </a:p>
          <a:p>
            <a:pPr lvl="0" algn="r" rtl="1"/>
            <a:r>
              <a:rPr lang="fa-IR" sz="3200" dirty="0" smtClean="0">
                <a:solidFill>
                  <a:schemeClr val="tx1"/>
                </a:solidFill>
              </a:rPr>
              <a:t>فرض تداوم فعالیت </a:t>
            </a:r>
            <a:endParaRPr lang="en-US" sz="3200" dirty="0" smtClean="0">
              <a:solidFill>
                <a:schemeClr val="tx1"/>
              </a:solidFill>
            </a:endParaRPr>
          </a:p>
          <a:p>
            <a:pPr lvl="0" algn="r" rtl="1"/>
            <a:r>
              <a:rPr lang="fa-IR" sz="3200" dirty="0" smtClean="0">
                <a:solidFill>
                  <a:schemeClr val="tx1"/>
                </a:solidFill>
              </a:rPr>
              <a:t>فرض سنجش پولی</a:t>
            </a:r>
            <a:endParaRPr lang="en-US" sz="3200" dirty="0" smtClean="0">
              <a:solidFill>
                <a:schemeClr val="tx1"/>
              </a:solidFill>
            </a:endParaRPr>
          </a:p>
          <a:p>
            <a:pPr lvl="0" algn="r" rtl="1"/>
            <a:r>
              <a:rPr lang="fa-IR" sz="3200" dirty="0" smtClean="0">
                <a:solidFill>
                  <a:schemeClr val="tx1"/>
                </a:solidFill>
              </a:rPr>
              <a:t>فرض دوره مالی </a:t>
            </a:r>
            <a:endParaRPr lang="en-US" sz="3200" dirty="0" smtClean="0">
              <a:solidFill>
                <a:schemeClr val="tx1"/>
              </a:solidFill>
            </a:endParaRPr>
          </a:p>
          <a:p>
            <a:pPr lvl="0" algn="r" rtl="1"/>
            <a:r>
              <a:rPr lang="fa-IR" sz="3200" dirty="0" smtClean="0">
                <a:solidFill>
                  <a:schemeClr val="tx1"/>
                </a:solidFill>
              </a:rPr>
              <a:t>اصل بهای تمام شده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ب) محیط اقتصادی : </a:t>
            </a:r>
            <a:endParaRPr lang="en-US" sz="3200" dirty="0" smtClean="0">
              <a:solidFill>
                <a:schemeClr val="tx1"/>
              </a:solidFill>
            </a:endParaRPr>
          </a:p>
          <a:p>
            <a:pPr algn="r" rtl="1"/>
            <a:r>
              <a:rPr lang="fa-IR" sz="3200" dirty="0" smtClean="0">
                <a:solidFill>
                  <a:schemeClr val="tx1"/>
                </a:solidFill>
              </a:rPr>
              <a:t>تمام فرایند حسابداری در محیط اقتصادی انجام می شود.  ویژگی ها و عوامل محیط اقتصادی بر نحوه عمل حسابداری تاثیر می گذارد.</a:t>
            </a:r>
            <a:endParaRPr lang="en-US" sz="3200" dirty="0" smtClean="0">
              <a:solidFill>
                <a:schemeClr val="tx1"/>
              </a:solidFill>
            </a:endParaRPr>
          </a:p>
          <a:p>
            <a:pPr algn="r" rtl="1"/>
            <a:r>
              <a:rPr lang="fa-IR" sz="3200" dirty="0" smtClean="0">
                <a:solidFill>
                  <a:schemeClr val="tx1"/>
                </a:solidFill>
              </a:rPr>
              <a:t>عمده مبانی ، اصول و مفاهیم حاکم بر فرایند حسابداری با فرض محیط اقتصاد رقابتی و بازار محور شکل گرفته است .</a:t>
            </a:r>
            <a:endParaRPr lang="en-US" sz="3200" dirty="0" smtClean="0">
              <a:solidFill>
                <a:schemeClr val="tx1"/>
              </a:solidFill>
            </a:endParaRPr>
          </a:p>
          <a:p>
            <a:pPr algn="r" rtl="1"/>
            <a:r>
              <a:rPr lang="fa-IR" sz="3200" dirty="0" smtClean="0">
                <a:solidFill>
                  <a:schemeClr val="tx1"/>
                </a:solidFill>
              </a:rPr>
              <a:t>ج) اخلاق در حسابداری:</a:t>
            </a:r>
            <a:endParaRPr lang="en-US" sz="3200" dirty="0" smtClean="0">
              <a:solidFill>
                <a:schemeClr val="tx1"/>
              </a:solidFill>
            </a:endParaRPr>
          </a:p>
          <a:p>
            <a:pPr algn="r" rtl="1"/>
            <a:r>
              <a:rPr lang="fa-IR" sz="3200" dirty="0" smtClean="0">
                <a:solidFill>
                  <a:schemeClr val="tx1"/>
                </a:solidFill>
              </a:rPr>
              <a:t>جامعه به طور عام و ذینفعان واحد تجاری به طور خاص انتظار دارند اطلاعات حسابداری تهیه شده توسط حسابداران  و بررسی شده توسط حسابرسان منعکس کننده عملکرد و وضعیت مالی درست واحدهای تجاری باشد . </a:t>
            </a:r>
            <a:endParaRPr lang="en-US" sz="3200" dirty="0" smtClean="0">
              <a:solidFill>
                <a:schemeClr val="tx1"/>
              </a:solidFill>
            </a:endParaRPr>
          </a:p>
          <a:p>
            <a:pPr algn="r" rtl="1"/>
            <a:r>
              <a:rPr lang="fa-IR" sz="3200" dirty="0" smtClean="0">
                <a:solidFill>
                  <a:schemeClr val="tx1"/>
                </a:solidFill>
              </a:rPr>
              <a:t>تصویب قانون ساربنز – اکسلی</a:t>
            </a:r>
            <a:r>
              <a:rPr lang="en-US" sz="3200" dirty="0" smtClean="0">
                <a:solidFill>
                  <a:schemeClr val="tx1"/>
                </a:solidFill>
              </a:rPr>
              <a:t>SARBANES-OXLEY ACT</a:t>
            </a:r>
            <a:r>
              <a:rPr lang="fa-IR" sz="3200" dirty="0" smtClean="0">
                <a:solidFill>
                  <a:schemeClr val="tx1"/>
                </a:solidFill>
              </a:rPr>
              <a:t> در سال 2002 نظارت سختگیرانه تری را بر عهده نهاد نظارتی کمیسون بورس و اوراق بهادار نهاد.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 فناوری:</a:t>
            </a:r>
            <a:endParaRPr lang="en-US" sz="3200" dirty="0" smtClean="0">
              <a:solidFill>
                <a:schemeClr val="tx1"/>
              </a:solidFill>
            </a:endParaRPr>
          </a:p>
          <a:p>
            <a:pPr algn="r" rtl="1"/>
            <a:r>
              <a:rPr lang="fa-IR" sz="3200" dirty="0" smtClean="0">
                <a:solidFill>
                  <a:schemeClr val="tx1"/>
                </a:solidFill>
              </a:rPr>
              <a:t>استفاده از سازو کار سیستم حسابداری کامپوتری به همراه توان قضاوت و تفکر انسان ، توامان در استفاده بهینه اطلاعات موثر است .</a:t>
            </a:r>
          </a:p>
          <a:p>
            <a:pPr algn="r" rtl="1"/>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rgbClr val="C00000"/>
                </a:solidFill>
              </a:rPr>
              <a:t>فصل 2) صورتهای مالی : مروری اجمالی</a:t>
            </a:r>
            <a:endParaRPr lang="en-US" sz="3200" dirty="0" smtClean="0">
              <a:solidFill>
                <a:srgbClr val="C00000"/>
              </a:solidFill>
            </a:endParaRPr>
          </a:p>
          <a:p>
            <a:pPr algn="r" rtl="1"/>
            <a:r>
              <a:rPr lang="fa-IR" sz="3200" dirty="0" smtClean="0">
                <a:solidFill>
                  <a:schemeClr val="tx1"/>
                </a:solidFill>
              </a:rPr>
              <a:t>صورتهای مالی اساسی شامل ترازنامه ، صورت سود و زیان و صورت جریان وجوه نقد است .</a:t>
            </a:r>
            <a:endParaRPr lang="en-US" sz="3200" dirty="0" smtClean="0">
              <a:solidFill>
                <a:schemeClr val="tx1"/>
              </a:solidFill>
            </a:endParaRPr>
          </a:p>
          <a:p>
            <a:pPr algn="r" rtl="1"/>
            <a:r>
              <a:rPr lang="fa-IR" sz="3200" dirty="0" smtClean="0">
                <a:solidFill>
                  <a:schemeClr val="tx1"/>
                </a:solidFill>
              </a:rPr>
              <a:t>این سه گزارش ، پاسخگوی سوالات مهم زیر است :</a:t>
            </a:r>
            <a:endParaRPr lang="en-US" sz="3200" dirty="0" smtClean="0">
              <a:solidFill>
                <a:schemeClr val="tx1"/>
              </a:solidFill>
            </a:endParaRPr>
          </a:p>
          <a:p>
            <a:pPr lvl="0" algn="r" rtl="1"/>
            <a:r>
              <a:rPr lang="fa-IR" sz="3200" dirty="0" smtClean="0">
                <a:solidFill>
                  <a:schemeClr val="tx1"/>
                </a:solidFill>
              </a:rPr>
              <a:t>وضعیت مالی شرکت چگونه است ؟</a:t>
            </a:r>
            <a:endParaRPr lang="en-US" sz="3200" dirty="0" smtClean="0">
              <a:solidFill>
                <a:schemeClr val="tx1"/>
              </a:solidFill>
            </a:endParaRPr>
          </a:p>
          <a:p>
            <a:pPr lvl="0" algn="r" rtl="1"/>
            <a:r>
              <a:rPr lang="fa-IR" sz="3200" dirty="0" smtClean="0">
                <a:solidFill>
                  <a:schemeClr val="tx1"/>
                </a:solidFill>
              </a:rPr>
              <a:t>نتایج فعالیت های شرکت طی دوره مالی ، چگونه بوده است ؟</a:t>
            </a:r>
            <a:endParaRPr lang="en-US" sz="3200" dirty="0" smtClean="0">
              <a:solidFill>
                <a:schemeClr val="tx1"/>
              </a:solidFill>
            </a:endParaRPr>
          </a:p>
          <a:p>
            <a:pPr lvl="0" algn="r" rtl="1"/>
            <a:r>
              <a:rPr lang="fa-IR" sz="3200" dirty="0" smtClean="0">
                <a:solidFill>
                  <a:schemeClr val="tx1"/>
                </a:solidFill>
              </a:rPr>
              <a:t>طی دوره مالی ، شرکت وجوه نقد را چکونه بدست آورده و در کجا مصرف کرده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85000" lnSpcReduction="10000"/>
          </a:bodyPr>
          <a:lstStyle/>
          <a:p>
            <a:pPr algn="r" rtl="1"/>
            <a:r>
              <a:rPr lang="fa-IR" sz="3200" dirty="0" smtClean="0">
                <a:solidFill>
                  <a:schemeClr val="tx1"/>
                </a:solidFill>
              </a:rPr>
              <a:t>یک :ترازنامه : </a:t>
            </a:r>
            <a:endParaRPr lang="en-US" sz="3200" dirty="0" smtClean="0">
              <a:solidFill>
                <a:schemeClr val="tx1"/>
              </a:solidFill>
            </a:endParaRPr>
          </a:p>
          <a:p>
            <a:pPr algn="r" rtl="1"/>
            <a:r>
              <a:rPr lang="fa-IR" sz="3200" dirty="0" smtClean="0">
                <a:solidFill>
                  <a:schemeClr val="tx1"/>
                </a:solidFill>
              </a:rPr>
              <a:t>ترازنامه ( یا صورت وضعیت مالی ) صورتی است که دارایی ها ، بدهی ها و حقوق مالکانه واحد تجاری را در یک تاریخ معین نشان می دهد .</a:t>
            </a:r>
            <a:endParaRPr lang="en-US" sz="3200" dirty="0" smtClean="0">
              <a:solidFill>
                <a:schemeClr val="tx1"/>
              </a:solidFill>
            </a:endParaRPr>
          </a:p>
          <a:p>
            <a:pPr algn="r" rtl="1"/>
            <a:r>
              <a:rPr lang="fa-IR" sz="3200" dirty="0" smtClean="0">
                <a:solidFill>
                  <a:schemeClr val="tx1"/>
                </a:solidFill>
              </a:rPr>
              <a:t>دارائیها</a:t>
            </a:r>
            <a:r>
              <a:rPr lang="en-US" sz="3200" dirty="0" smtClean="0">
                <a:solidFill>
                  <a:schemeClr val="tx1"/>
                </a:solidFill>
              </a:rPr>
              <a:t>ASSETS</a:t>
            </a:r>
          </a:p>
          <a:p>
            <a:pPr algn="r" rtl="1"/>
            <a:r>
              <a:rPr lang="fa-IR" sz="3200" dirty="0" smtClean="0">
                <a:solidFill>
                  <a:schemeClr val="tx1"/>
                </a:solidFill>
              </a:rPr>
              <a:t>منابع اقتصادی تحت مالکیت یا کنترل واحد تجاری است .</a:t>
            </a:r>
            <a:endParaRPr lang="en-US" sz="3200" dirty="0" smtClean="0">
              <a:solidFill>
                <a:schemeClr val="tx1"/>
              </a:solidFill>
            </a:endParaRPr>
          </a:p>
          <a:p>
            <a:pPr algn="r" rtl="1"/>
            <a:r>
              <a:rPr lang="fa-IR" sz="3200" dirty="0" smtClean="0">
                <a:solidFill>
                  <a:schemeClr val="tx1"/>
                </a:solidFill>
              </a:rPr>
              <a:t>مانند : موجودی نقد ، حسابهای دریافتنی ، موجودی کالا ، ساختمان و ....</a:t>
            </a:r>
            <a:endParaRPr lang="en-US" sz="3200" dirty="0" smtClean="0">
              <a:solidFill>
                <a:schemeClr val="tx1"/>
              </a:solidFill>
            </a:endParaRPr>
          </a:p>
          <a:p>
            <a:pPr algn="r" rtl="1"/>
            <a:r>
              <a:rPr lang="fa-IR" sz="3200" dirty="0" smtClean="0">
                <a:solidFill>
                  <a:schemeClr val="tx1"/>
                </a:solidFill>
              </a:rPr>
              <a:t>بدهی ها : </a:t>
            </a:r>
            <a:endParaRPr lang="en-US" sz="3200" dirty="0" smtClean="0">
              <a:solidFill>
                <a:schemeClr val="tx1"/>
              </a:solidFill>
            </a:endParaRPr>
          </a:p>
          <a:p>
            <a:pPr algn="r" rtl="1"/>
            <a:r>
              <a:rPr lang="fa-IR" sz="3200" dirty="0" smtClean="0">
                <a:solidFill>
                  <a:schemeClr val="tx1"/>
                </a:solidFill>
              </a:rPr>
              <a:t>عبارت از تعهدات پرداخت وجه نقد ، انتقال انواع دیگر دارایی یا ارائه خدمت به سایر اشخاص است.</a:t>
            </a:r>
            <a:endParaRPr lang="en-US" sz="3200" dirty="0" smtClean="0">
              <a:solidFill>
                <a:schemeClr val="tx1"/>
              </a:solidFill>
            </a:endParaRPr>
          </a:p>
          <a:p>
            <a:pPr algn="r" rtl="1"/>
            <a:r>
              <a:rPr lang="fa-IR" sz="3200" dirty="0" smtClean="0">
                <a:solidFill>
                  <a:schemeClr val="tx1"/>
                </a:solidFill>
              </a:rPr>
              <a:t>مانند : حسابهای پرداختتنی ، مالیات پرداختی ، وام پرداختنی، پیش دریافت ها  و ....</a:t>
            </a:r>
            <a:endParaRPr lang="en-US" sz="3200" dirty="0" smtClean="0">
              <a:solidFill>
                <a:schemeClr val="tx1"/>
              </a:solidFill>
            </a:endParaRPr>
          </a:p>
          <a:p>
            <a:pPr algn="r" rtl="1"/>
            <a:r>
              <a:rPr lang="fa-IR" sz="3200" dirty="0" smtClean="0">
                <a:solidFill>
                  <a:schemeClr val="tx1"/>
                </a:solidFill>
              </a:rPr>
              <a:t>حقوق مالکانه</a:t>
            </a:r>
            <a:endParaRPr lang="en-US" sz="3200" dirty="0" smtClean="0">
              <a:solidFill>
                <a:schemeClr val="tx1"/>
              </a:solidFill>
            </a:endParaRPr>
          </a:p>
          <a:p>
            <a:pPr algn="r" rtl="1"/>
            <a:r>
              <a:rPr lang="fa-IR" sz="3200" dirty="0" smtClean="0">
                <a:solidFill>
                  <a:schemeClr val="tx1"/>
                </a:solidFill>
              </a:rPr>
              <a:t>عبارت از حق مالی مالکان در خالص دارائیهای واحد تجاری است که معادل جمع داراییها منهای جمع بدهی هامی باشد .</a:t>
            </a:r>
            <a:endParaRPr lang="en-US" sz="3200" dirty="0" smtClean="0">
              <a:solidFill>
                <a:schemeClr val="tx1"/>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حقوق مالکانه در بنگاه تک مالکی : سرمایه </a:t>
            </a:r>
            <a:endParaRPr lang="en-US" sz="3200" dirty="0" smtClean="0">
              <a:solidFill>
                <a:schemeClr val="tx1"/>
              </a:solidFill>
            </a:endParaRPr>
          </a:p>
          <a:p>
            <a:pPr algn="r" rtl="1"/>
            <a:r>
              <a:rPr lang="fa-IR" sz="3200" dirty="0" smtClean="0">
                <a:solidFill>
                  <a:schemeClr val="tx1"/>
                </a:solidFill>
              </a:rPr>
              <a:t>حقوق مالکانه در شرکتهای تضامنی : سرمایه شرکا</a:t>
            </a:r>
            <a:endParaRPr lang="en-US" sz="3200" dirty="0" smtClean="0">
              <a:solidFill>
                <a:schemeClr val="tx1"/>
              </a:solidFill>
            </a:endParaRPr>
          </a:p>
          <a:p>
            <a:pPr algn="r" rtl="1"/>
            <a:r>
              <a:rPr lang="fa-IR" sz="3200" dirty="0" smtClean="0">
                <a:solidFill>
                  <a:schemeClr val="tx1"/>
                </a:solidFill>
              </a:rPr>
              <a:t>حقوق مالکانه در شرکت های سهامی : حقوق صاحبان سهام</a:t>
            </a:r>
            <a:endParaRPr lang="en-US" sz="3200" dirty="0" smtClean="0">
              <a:solidFill>
                <a:schemeClr val="tx1"/>
              </a:solidFill>
            </a:endParaRPr>
          </a:p>
          <a:p>
            <a:pPr algn="r" rtl="1"/>
            <a:r>
              <a:rPr lang="fa-IR" sz="3200" dirty="0" smtClean="0">
                <a:solidFill>
                  <a:schemeClr val="tx1"/>
                </a:solidFill>
              </a:rPr>
              <a:t>حقوق صاحبان سهام : </a:t>
            </a:r>
            <a:endParaRPr lang="en-US" sz="3200" dirty="0" smtClean="0">
              <a:solidFill>
                <a:schemeClr val="tx1"/>
              </a:solidFill>
            </a:endParaRPr>
          </a:p>
          <a:p>
            <a:pPr algn="r" rtl="1"/>
            <a:r>
              <a:rPr lang="fa-IR" sz="3200" dirty="0" smtClean="0">
                <a:solidFill>
                  <a:schemeClr val="tx1"/>
                </a:solidFill>
              </a:rPr>
              <a:t>عبارت از حقوق یا ادعای مالی سهامداران یک شرکت سهامی است </a:t>
            </a:r>
            <a:endParaRPr lang="en-US" sz="3200" dirty="0" smtClean="0">
              <a:solidFill>
                <a:schemeClr val="tx1"/>
              </a:solidFill>
            </a:endParaRPr>
          </a:p>
          <a:p>
            <a:pPr algn="r" rtl="1"/>
            <a:r>
              <a:rPr lang="fa-IR" sz="3200" dirty="0" smtClean="0">
                <a:solidFill>
                  <a:schemeClr val="tx1"/>
                </a:solidFill>
              </a:rPr>
              <a:t>سود سهام : </a:t>
            </a:r>
            <a:endParaRPr lang="en-US" sz="3200" dirty="0" smtClean="0">
              <a:solidFill>
                <a:schemeClr val="tx1"/>
              </a:solidFill>
            </a:endParaRPr>
          </a:p>
          <a:p>
            <a:pPr algn="r" rtl="1"/>
            <a:r>
              <a:rPr lang="fa-IR" sz="3200" dirty="0" smtClean="0">
                <a:solidFill>
                  <a:schemeClr val="tx1"/>
                </a:solidFill>
              </a:rPr>
              <a:t>عبارت از توزیع منابع مالی از محل سود بین سهامداران شرکت سهامی است .</a:t>
            </a:r>
            <a:endParaRPr lang="en-US" sz="3200" dirty="0" smtClean="0">
              <a:solidFill>
                <a:schemeClr val="tx1"/>
              </a:solidFill>
            </a:endParaRPr>
          </a:p>
          <a:p>
            <a:pPr algn="r" rtl="1"/>
            <a:r>
              <a:rPr lang="fa-IR" sz="3200" dirty="0" smtClean="0">
                <a:solidFill>
                  <a:schemeClr val="tx1"/>
                </a:solidFill>
              </a:rPr>
              <a:t>سود انباشته : </a:t>
            </a:r>
            <a:endParaRPr lang="en-US" sz="3200" dirty="0" smtClean="0">
              <a:solidFill>
                <a:schemeClr val="tx1"/>
              </a:solidFill>
            </a:endParaRPr>
          </a:p>
          <a:p>
            <a:pPr algn="r" rtl="1"/>
            <a:r>
              <a:rPr lang="fa-IR" sz="3200" dirty="0" smtClean="0">
                <a:solidFill>
                  <a:schemeClr val="tx1"/>
                </a:solidFill>
              </a:rPr>
              <a:t>عبارت از مبالغ سودهای کسب شده شرکت می باشد که هنوز بین سهامداران توزیع نشده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endParaRPr lang="en-US" sz="3200" dirty="0" smtClean="0">
              <a:solidFill>
                <a:schemeClr val="tx1"/>
              </a:solidFill>
            </a:endParaRPr>
          </a:p>
          <a:p>
            <a:pPr algn="r" rtl="1"/>
            <a:r>
              <a:rPr lang="fa-IR" sz="3200" dirty="0" smtClean="0">
                <a:solidFill>
                  <a:schemeClr val="tx1"/>
                </a:solidFill>
              </a:rPr>
              <a:t>معادله اساسی حسابداری:</a:t>
            </a:r>
            <a:endParaRPr lang="en-US" sz="3200" dirty="0" smtClean="0">
              <a:solidFill>
                <a:schemeClr val="tx1"/>
              </a:solidFill>
            </a:endParaRPr>
          </a:p>
          <a:p>
            <a:pPr algn="r" rtl="1"/>
            <a:r>
              <a:rPr lang="fa-IR" sz="3200" dirty="0" smtClean="0">
                <a:solidFill>
                  <a:schemeClr val="tx1"/>
                </a:solidFill>
              </a:rPr>
              <a:t>حقوق مالکانه + بدهی = دارایی</a:t>
            </a:r>
            <a:endParaRPr lang="en-US" sz="3200" dirty="0" smtClean="0">
              <a:solidFill>
                <a:schemeClr val="tx1"/>
              </a:solidFill>
            </a:endParaRPr>
          </a:p>
          <a:p>
            <a:pPr algn="r" rtl="1"/>
            <a:r>
              <a:rPr lang="fa-IR" sz="3200" dirty="0" smtClean="0">
                <a:solidFill>
                  <a:schemeClr val="tx1"/>
                </a:solidFill>
              </a:rPr>
              <a:t>در واقع ، عنوان ترازنامه بیانگر این است  که دو طرف این گزارش مالی همواره باید در تعادل ( توازن) باشد.</a:t>
            </a:r>
            <a:endParaRPr lang="en-US" sz="3200" dirty="0" smtClean="0">
              <a:solidFill>
                <a:schemeClr val="tx1"/>
              </a:solidFill>
            </a:endParaRPr>
          </a:p>
          <a:p>
            <a:pPr algn="r" rtl="1"/>
            <a:r>
              <a:rPr lang="fa-IR" sz="3200" dirty="0" smtClean="0">
                <a:solidFill>
                  <a:schemeClr val="tx1"/>
                </a:solidFill>
              </a:rPr>
              <a:t>یعنی جمع دارایی ها همواره معادل جمع بدهی ها و حقوق مالکانه است .</a:t>
            </a:r>
            <a:endParaRPr lang="en-US" sz="3200" dirty="0" smtClean="0">
              <a:solidFill>
                <a:schemeClr val="tx1"/>
              </a:solidFill>
            </a:endParaRPr>
          </a:p>
          <a:p>
            <a:pPr algn="r" rtl="1"/>
            <a:r>
              <a:rPr lang="fa-IR" sz="3200" dirty="0" smtClean="0">
                <a:solidFill>
                  <a:schemeClr val="tx1"/>
                </a:solidFill>
              </a:rPr>
              <a:t>نکته : در شرکت های سهامی معمولا معادله حسابداری به صورت زیر نوشته می شود که به لحاظ ماهیت هیچ تفاوتی با حالت قبلی ندارد:</a:t>
            </a:r>
            <a:endParaRPr lang="en-US" sz="3200" dirty="0" smtClean="0">
              <a:solidFill>
                <a:schemeClr val="tx1"/>
              </a:solidFill>
            </a:endParaRPr>
          </a:p>
          <a:p>
            <a:pPr algn="r"/>
            <a:r>
              <a:rPr lang="fa-IR" sz="3200" dirty="0" smtClean="0">
                <a:solidFill>
                  <a:schemeClr val="tx1"/>
                </a:solidFill>
              </a:rPr>
              <a:t>حقوق صاحبان سهام + بدهی = دارایی</a:t>
            </a:r>
            <a:endParaRPr lang="en-US" sz="3200" dirty="0">
              <a:solidFill>
                <a:schemeClr val="tx1"/>
              </a:solidFil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ترازنامه طبقه بندی شده : </a:t>
            </a:r>
            <a:endParaRPr lang="en-US" sz="3200" dirty="0" smtClean="0">
              <a:solidFill>
                <a:schemeClr val="tx1"/>
              </a:solidFill>
            </a:endParaRPr>
          </a:p>
          <a:p>
            <a:pPr algn="r" rtl="1"/>
            <a:r>
              <a:rPr lang="fa-IR" sz="3200" dirty="0" smtClean="0">
                <a:solidFill>
                  <a:schemeClr val="tx1"/>
                </a:solidFill>
              </a:rPr>
              <a:t>در ترازنامه باید تفکیک  دارائیها به جاری و غیر جاری صورت گیرد.</a:t>
            </a:r>
            <a:endParaRPr lang="en-US" sz="3200" dirty="0" smtClean="0">
              <a:solidFill>
                <a:schemeClr val="tx1"/>
              </a:solidFill>
            </a:endParaRPr>
          </a:p>
          <a:p>
            <a:pPr algn="r" rtl="1"/>
            <a:r>
              <a:rPr lang="fa-IR" sz="3200" dirty="0" smtClean="0">
                <a:solidFill>
                  <a:schemeClr val="tx1"/>
                </a:solidFill>
              </a:rPr>
              <a:t>دارایی های جاری شامل وجوه نقد و سایر داراییهای است که احتمال می رود طی سال مالی آینده به نقد تبدیل شده و یا به مصرف برسد.</a:t>
            </a:r>
            <a:endParaRPr lang="en-US" sz="3200" dirty="0" smtClean="0">
              <a:solidFill>
                <a:schemeClr val="tx1"/>
              </a:solidFill>
            </a:endParaRPr>
          </a:p>
          <a:p>
            <a:pPr algn="r" rtl="1"/>
            <a:r>
              <a:rPr lang="fa-IR" sz="3200" dirty="0" smtClean="0">
                <a:solidFill>
                  <a:schemeClr val="tx1"/>
                </a:solidFill>
              </a:rPr>
              <a:t>در ترازنامه باید تفکیک  بدهیها به جاری و غیر جاری صورت گیرد.</a:t>
            </a:r>
            <a:endParaRPr lang="en-US" sz="3200" dirty="0" smtClean="0">
              <a:solidFill>
                <a:schemeClr val="tx1"/>
              </a:solidFill>
            </a:endParaRPr>
          </a:p>
          <a:p>
            <a:pPr algn="r" rtl="1"/>
            <a:r>
              <a:rPr lang="fa-IR" sz="3200" dirty="0" smtClean="0">
                <a:solidFill>
                  <a:schemeClr val="tx1"/>
                </a:solidFill>
              </a:rPr>
              <a:t>بدهی های جاری شامل بدهی هایی است که انتظار می رود طی سال مالی آینده پرداخت شود .</a:t>
            </a:r>
            <a:endParaRPr lang="en-US" sz="3200" dirty="0" smtClean="0">
              <a:solidFill>
                <a:schemeClr val="tx1"/>
              </a:solidFill>
            </a:endParaRPr>
          </a:p>
          <a:p>
            <a:pPr algn="r" rtl="1"/>
            <a:r>
              <a:rPr lang="fa-IR" sz="3200" dirty="0" smtClean="0">
                <a:solidFill>
                  <a:schemeClr val="tx1"/>
                </a:solidFill>
              </a:rPr>
              <a:t>در ترازنامه باید تفکیک حقوق مالکانه به سرمایه و سود انباشته صورت گیرد.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صورتهای مالی مقایسه ای: </a:t>
            </a:r>
            <a:endParaRPr lang="en-US" sz="3200" dirty="0" smtClean="0">
              <a:solidFill>
                <a:schemeClr val="tx1"/>
              </a:solidFill>
            </a:endParaRPr>
          </a:p>
          <a:p>
            <a:pPr algn="r" rtl="1"/>
            <a:r>
              <a:rPr lang="fa-IR" sz="3200" dirty="0" smtClean="0">
                <a:solidFill>
                  <a:schemeClr val="tx1"/>
                </a:solidFill>
              </a:rPr>
              <a:t>صورتهای مالی باید به صورت مقایسه ای( دوره جاری و دوره مالی سال گذشته ) ارائه گردند.</a:t>
            </a:r>
            <a:endParaRPr lang="en-US" sz="3200" dirty="0" smtClean="0">
              <a:solidFill>
                <a:schemeClr val="tx1"/>
              </a:solidFill>
            </a:endParaRPr>
          </a:p>
          <a:p>
            <a:pPr algn="r" rtl="1"/>
            <a:r>
              <a:rPr lang="fa-IR" sz="3200" dirty="0" smtClean="0">
                <a:solidFill>
                  <a:schemeClr val="tx1"/>
                </a:solidFill>
              </a:rPr>
              <a:t>محدویت های ترازنامه: </a:t>
            </a:r>
            <a:endParaRPr lang="en-US" sz="3200" dirty="0" smtClean="0">
              <a:solidFill>
                <a:schemeClr val="tx1"/>
              </a:solidFill>
            </a:endParaRPr>
          </a:p>
          <a:p>
            <a:pPr algn="r" rtl="1"/>
            <a:r>
              <a:rPr lang="fa-IR" sz="3200" dirty="0" smtClean="0">
                <a:solidFill>
                  <a:schemeClr val="tx1"/>
                </a:solidFill>
              </a:rPr>
              <a:t>محدودیت عمده ترازنامه این است که ارزش جاری شرکت را نشان نمی دهد.</a:t>
            </a:r>
            <a:endParaRPr lang="en-US" sz="3200" dirty="0" smtClean="0">
              <a:solidFill>
                <a:schemeClr val="tx1"/>
              </a:solidFill>
            </a:endParaRPr>
          </a:p>
          <a:p>
            <a:pPr algn="r" rtl="1"/>
            <a:r>
              <a:rPr lang="fa-IR" sz="3200" dirty="0" smtClean="0">
                <a:solidFill>
                  <a:schemeClr val="tx1"/>
                </a:solidFill>
              </a:rPr>
              <a:t>برای ارائه ارزش جاری در ترازنامه ، دارائی ها و بدهی ها به ارزش بازار، حقوق صاحبان سهام در ترازنامه نیز معادل ارزش بازار آن خواهد بود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دو عامل تفاوت بین ارزش ثبت شده در دفاتر ( ارزش دفتری ) و ارزش بازار:</a:t>
            </a:r>
            <a:endParaRPr lang="en-US" sz="3200" dirty="0" smtClean="0">
              <a:solidFill>
                <a:schemeClr val="tx1"/>
              </a:solidFill>
            </a:endParaRPr>
          </a:p>
          <a:p>
            <a:pPr lvl="0" algn="r" rtl="1"/>
            <a:r>
              <a:rPr lang="fa-IR" sz="3200" dirty="0" smtClean="0">
                <a:solidFill>
                  <a:schemeClr val="tx1"/>
                </a:solidFill>
              </a:rPr>
              <a:t>حسابداران بسیاری از دارائی ها را به بهای تمام شده و نه ارزش جاری بازار ثبت می کنند.</a:t>
            </a:r>
            <a:endParaRPr lang="en-US" sz="3200" dirty="0" smtClean="0">
              <a:solidFill>
                <a:schemeClr val="tx1"/>
              </a:solidFill>
            </a:endParaRPr>
          </a:p>
          <a:p>
            <a:pPr lvl="0" algn="r" rtl="1"/>
            <a:r>
              <a:rPr lang="fa-IR" sz="3200" dirty="0" smtClean="0">
                <a:solidFill>
                  <a:schemeClr val="tx1"/>
                </a:solidFill>
              </a:rPr>
              <a:t>تمام دارائیها و منابع اقتصادی در ترازنامه گزارش نمی شوند مانند کیفیت مدیریت ، شهرت محصولات ، مشتریان وفادار و ...</a:t>
            </a:r>
            <a:endParaRPr lang="en-US" sz="3200" dirty="0" smtClean="0">
              <a:solidFill>
                <a:schemeClr val="tx1"/>
              </a:solidFill>
            </a:endParaRPr>
          </a:p>
          <a:p>
            <a:pPr algn="r" rtl="1"/>
            <a:r>
              <a:rPr lang="fa-IR" sz="3200" dirty="0" smtClean="0">
                <a:solidFill>
                  <a:schemeClr val="tx1"/>
                </a:solidFill>
              </a:rPr>
              <a:t>نکته : خالص ارزش دفتری یک شرکت معادل حقوق صاحبان سهام در ترازنامه  است .</a:t>
            </a:r>
            <a:endParaRPr lang="en-US" sz="3200" dirty="0" smtClean="0">
              <a:solidFill>
                <a:schemeClr val="tx1"/>
              </a:solidFill>
            </a:endParaRPr>
          </a:p>
          <a:p>
            <a:pPr algn="r" rtl="1"/>
            <a:r>
              <a:rPr lang="fa-IR" sz="3200" dirty="0" smtClean="0">
                <a:solidFill>
                  <a:schemeClr val="tx1"/>
                </a:solidFill>
              </a:rPr>
              <a:t>خالص ارزش بازار یک شرکت از حاصل ضرب تعداد سهام منتشره د ر ارزش جاری بازار هر سهم می باشد .</a:t>
            </a:r>
            <a:endParaRPr lang="en-US" sz="3200" dirty="0" smtClean="0">
              <a:solidFill>
                <a:schemeClr val="tx1"/>
              </a:solidFill>
            </a:endParaRPr>
          </a:p>
          <a:p>
            <a:pPr algn="r" rtl="1"/>
            <a:r>
              <a:rPr lang="fa-IR" sz="3200" dirty="0" smtClean="0">
                <a:solidFill>
                  <a:schemeClr val="tx1"/>
                </a:solidFill>
              </a:rPr>
              <a:t>از آنجائیکه در ترازنامه ارزش دفتری دارائیهای بلند مدت کمتر از ارزش بازار گزارش می شود ، خالص ارزش دفتری معمولا کمتر از خالص ارزش بازار  می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دو: صورت سود و زیان :</a:t>
            </a:r>
            <a:endParaRPr lang="en-US" sz="3200" dirty="0" smtClean="0">
              <a:solidFill>
                <a:schemeClr val="tx1"/>
              </a:solidFill>
            </a:endParaRPr>
          </a:p>
          <a:p>
            <a:pPr algn="r" rtl="1"/>
            <a:r>
              <a:rPr lang="fa-IR" sz="3200" dirty="0" smtClean="0">
                <a:solidFill>
                  <a:schemeClr val="tx1"/>
                </a:solidFill>
              </a:rPr>
              <a:t>اجزای اصلی صورت سود و زیان عبارتند از درآمد ، هزینه و سود خالص</a:t>
            </a:r>
            <a:endParaRPr lang="en-US" sz="3200" dirty="0" smtClean="0">
              <a:solidFill>
                <a:schemeClr val="tx1"/>
              </a:solidFill>
            </a:endParaRPr>
          </a:p>
          <a:p>
            <a:pPr algn="r" rtl="1"/>
            <a:r>
              <a:rPr lang="fa-IR" sz="3200" dirty="0" smtClean="0">
                <a:solidFill>
                  <a:schemeClr val="tx1"/>
                </a:solidFill>
              </a:rPr>
              <a:t>درامد: </a:t>
            </a:r>
            <a:endParaRPr lang="en-US" sz="3200" dirty="0" smtClean="0">
              <a:solidFill>
                <a:schemeClr val="tx1"/>
              </a:solidFill>
            </a:endParaRPr>
          </a:p>
          <a:p>
            <a:pPr algn="r" rtl="1"/>
            <a:r>
              <a:rPr lang="fa-IR" sz="3200" dirty="0" smtClean="0">
                <a:solidFill>
                  <a:schemeClr val="tx1"/>
                </a:solidFill>
              </a:rPr>
              <a:t>درآمد عبارت از افزایش منابع واحد تجاری ناشی از فروش کالا یا ارائه خدمات است .</a:t>
            </a:r>
            <a:endParaRPr lang="en-US" sz="3200" dirty="0" smtClean="0">
              <a:solidFill>
                <a:schemeClr val="tx1"/>
              </a:solidFill>
            </a:endParaRPr>
          </a:p>
          <a:p>
            <a:pPr algn="r" rtl="1"/>
            <a:r>
              <a:rPr lang="fa-IR" sz="3200" dirty="0" smtClean="0">
                <a:solidFill>
                  <a:schemeClr val="tx1"/>
                </a:solidFill>
              </a:rPr>
              <a:t>هزینه :</a:t>
            </a:r>
            <a:endParaRPr lang="en-US" sz="3200" dirty="0" smtClean="0">
              <a:solidFill>
                <a:schemeClr val="tx1"/>
              </a:solidFill>
            </a:endParaRPr>
          </a:p>
          <a:p>
            <a:pPr algn="r" rtl="1"/>
            <a:r>
              <a:rPr lang="fa-IR" sz="3200" dirty="0" smtClean="0">
                <a:solidFill>
                  <a:schemeClr val="tx1"/>
                </a:solidFill>
              </a:rPr>
              <a:t>هزینه عبارت از منابع صرف شده برای کسب درآمد در جریان عادی عملیات واحد تجاری است .</a:t>
            </a:r>
            <a:endParaRPr lang="en-US" sz="3200" dirty="0" smtClean="0">
              <a:solidFill>
                <a:schemeClr val="tx1"/>
              </a:solidFill>
            </a:endParaRPr>
          </a:p>
          <a:p>
            <a:pPr algn="r" rtl="1"/>
            <a:r>
              <a:rPr lang="fa-IR" sz="3200" dirty="0" smtClean="0">
                <a:solidFill>
                  <a:schemeClr val="tx1"/>
                </a:solidFill>
              </a:rPr>
              <a:t>در یک فروشگاه عمده ترین هزینه ، بهای تمام شده کالاهایی است که به مشتریان فروخته می شود ، این هزینه را </a:t>
            </a:r>
            <a:r>
              <a:rPr lang="fa-IR" sz="3200" i="1" u="sng" dirty="0" smtClean="0">
                <a:solidFill>
                  <a:schemeClr val="tx1"/>
                </a:solidFill>
              </a:rPr>
              <a:t>بهای تمام شده کالای فروش رفته</a:t>
            </a:r>
            <a:r>
              <a:rPr lang="fa-IR" sz="3200" dirty="0" smtClean="0">
                <a:solidFill>
                  <a:schemeClr val="tx1"/>
                </a:solidFill>
              </a:rPr>
              <a:t> می نامند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سود خالص</a:t>
            </a:r>
            <a:endParaRPr lang="en-US" sz="3200" dirty="0" smtClean="0">
              <a:solidFill>
                <a:schemeClr val="tx1"/>
              </a:solidFill>
            </a:endParaRPr>
          </a:p>
          <a:p>
            <a:pPr algn="r" rtl="1"/>
            <a:r>
              <a:rPr lang="fa-IR" sz="3200" dirty="0" smtClean="0">
                <a:solidFill>
                  <a:schemeClr val="tx1"/>
                </a:solidFill>
              </a:rPr>
              <a:t>سود خالص معیار نهایی عملکرد واحد تجاری است که معادل جمع درامدها منهای جمع هزینه های دوره مالی می باشد .</a:t>
            </a:r>
            <a:endParaRPr lang="en-US" sz="3200" dirty="0" smtClean="0">
              <a:solidFill>
                <a:schemeClr val="tx1"/>
              </a:solidFill>
            </a:endParaRPr>
          </a:p>
          <a:p>
            <a:pPr algn="r" rtl="1"/>
            <a:r>
              <a:rPr lang="fa-IR" sz="3200" dirty="0" smtClean="0">
                <a:solidFill>
                  <a:schemeClr val="tx1"/>
                </a:solidFill>
              </a:rPr>
              <a:t>هزینه ها – درآمدها = سود خالص            معادله سود</a:t>
            </a:r>
            <a:endParaRPr lang="en-US" sz="3200" dirty="0" smtClean="0">
              <a:solidFill>
                <a:schemeClr val="tx1"/>
              </a:solidFill>
            </a:endParaRPr>
          </a:p>
          <a:p>
            <a:pPr algn="r" rtl="1"/>
            <a:r>
              <a:rPr lang="fa-IR" sz="3200" dirty="0" smtClean="0">
                <a:solidFill>
                  <a:schemeClr val="tx1"/>
                </a:solidFill>
              </a:rPr>
              <a:t>سود یا زیان غیر عملیاتی : </a:t>
            </a:r>
            <a:endParaRPr lang="en-US" sz="3200" dirty="0" smtClean="0">
              <a:solidFill>
                <a:schemeClr val="tx1"/>
              </a:solidFill>
            </a:endParaRPr>
          </a:p>
          <a:p>
            <a:pPr algn="r" rtl="1"/>
            <a:r>
              <a:rPr lang="fa-IR" sz="3200" dirty="0" smtClean="0">
                <a:solidFill>
                  <a:schemeClr val="tx1"/>
                </a:solidFill>
              </a:rPr>
              <a:t>منابع بدست آمده یا از دست رفته مرتبط با فعالیتهایی غیر از عملیات عادی واحد تجاری است .</a:t>
            </a:r>
            <a:endParaRPr lang="en-US" sz="3200" dirty="0" smtClean="0">
              <a:solidFill>
                <a:schemeClr val="tx1"/>
              </a:solidFill>
            </a:endParaRPr>
          </a:p>
          <a:p>
            <a:pPr algn="r" rtl="1"/>
            <a:r>
              <a:rPr lang="fa-IR" sz="3200" dirty="0" smtClean="0">
                <a:solidFill>
                  <a:schemeClr val="tx1"/>
                </a:solidFill>
              </a:rPr>
              <a:t>سود هر سهم </a:t>
            </a:r>
            <a:r>
              <a:rPr lang="en-US" sz="3200" dirty="0" smtClean="0">
                <a:solidFill>
                  <a:schemeClr val="tx1"/>
                </a:solidFill>
              </a:rPr>
              <a:t>EARNING PER SHARE (EPS)</a:t>
            </a:r>
          </a:p>
          <a:p>
            <a:pPr algn="r" rtl="1"/>
            <a:r>
              <a:rPr lang="fa-IR" sz="3200" dirty="0" smtClean="0">
                <a:solidFill>
                  <a:schemeClr val="tx1"/>
                </a:solidFill>
              </a:rPr>
              <a:t>مبلغ سود خالص متعلق به هر سهم عادی می باشد که از تقسیم سود خالص به تعداد سهام در جریان طی دوره مالی بدست می آید .</a:t>
            </a:r>
            <a:endParaRPr lang="en-US" sz="3200" dirty="0" smtClean="0">
              <a:solidFill>
                <a:schemeClr val="tx1"/>
              </a:solidFill>
            </a:endParaRPr>
          </a:p>
          <a:p>
            <a:pPr algn="r" rtl="1"/>
            <a:endParaRPr lang="en-US" sz="3200" dirty="0">
              <a:solidFill>
                <a:schemeClr val="tx1"/>
              </a:solidFill>
            </a:endParaRPr>
          </a:p>
        </p:txBody>
      </p:sp>
      <p:sp>
        <p:nvSpPr>
          <p:cNvPr id="4" name="Right Arrow 3"/>
          <p:cNvSpPr/>
          <p:nvPr/>
        </p:nvSpPr>
        <p:spPr>
          <a:xfrm>
            <a:off x="3071802" y="1928802"/>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سه : صورت جریان وجوه نقد : </a:t>
            </a:r>
            <a:endParaRPr lang="en-US" sz="3200" dirty="0" smtClean="0">
              <a:solidFill>
                <a:schemeClr val="tx1"/>
              </a:solidFill>
            </a:endParaRPr>
          </a:p>
          <a:p>
            <a:pPr algn="r" rtl="1"/>
            <a:r>
              <a:rPr lang="fa-IR" sz="3200" dirty="0" smtClean="0">
                <a:solidFill>
                  <a:schemeClr val="tx1"/>
                </a:solidFill>
              </a:rPr>
              <a:t>با توجه به فعالیت های اصلی واحد تجاری صورت جریان وجوه نقد بر حسب سه فعالیت عملیاتی ، سرمایه گذاری و تامین مالی طبقه بندی می شود .</a:t>
            </a:r>
            <a:endParaRPr lang="en-US" sz="3200" dirty="0" smtClean="0">
              <a:solidFill>
                <a:schemeClr val="tx1"/>
              </a:solidFill>
            </a:endParaRPr>
          </a:p>
          <a:p>
            <a:pPr algn="r" rtl="1"/>
            <a:r>
              <a:rPr lang="fa-IR" sz="3200" dirty="0" smtClean="0">
                <a:solidFill>
                  <a:schemeClr val="tx1"/>
                </a:solidFill>
              </a:rPr>
              <a:t>فعالیت های عملیاتی:</a:t>
            </a:r>
            <a:endParaRPr lang="en-US" sz="3200" dirty="0" smtClean="0">
              <a:solidFill>
                <a:schemeClr val="tx1"/>
              </a:solidFill>
            </a:endParaRPr>
          </a:p>
          <a:p>
            <a:pPr algn="r" rtl="1"/>
            <a:r>
              <a:rPr lang="fa-IR" sz="3200" dirty="0" smtClean="0">
                <a:solidFill>
                  <a:schemeClr val="tx1"/>
                </a:solidFill>
              </a:rPr>
              <a:t>به فعالیت هایی اطلاق می گردد که بخش اصلی عملیات تجاری روزانه واحد تجاری را شامل می شود .</a:t>
            </a:r>
            <a:endParaRPr lang="en-US" sz="3200" dirty="0" smtClean="0">
              <a:solidFill>
                <a:schemeClr val="tx1"/>
              </a:solidFill>
            </a:endParaRPr>
          </a:p>
          <a:p>
            <a:pPr algn="r" rtl="1"/>
            <a:r>
              <a:rPr lang="fa-IR" sz="3200" dirty="0" smtClean="0">
                <a:solidFill>
                  <a:schemeClr val="tx1"/>
                </a:solidFill>
              </a:rPr>
              <a:t>فعالیت های سرمایه گذاری : </a:t>
            </a:r>
            <a:endParaRPr lang="en-US" sz="3200" dirty="0" smtClean="0">
              <a:solidFill>
                <a:schemeClr val="tx1"/>
              </a:solidFill>
            </a:endParaRPr>
          </a:p>
          <a:p>
            <a:pPr algn="r" rtl="1"/>
            <a:r>
              <a:rPr lang="fa-IR" sz="3200" dirty="0" smtClean="0">
                <a:solidFill>
                  <a:schemeClr val="tx1"/>
                </a:solidFill>
              </a:rPr>
              <a:t>به فعالیت هایی اطلاق می شود که با خرید و فروش داراییهای بلند مدت مربوط است .</a:t>
            </a:r>
            <a:endParaRPr lang="en-US" sz="3200" dirty="0" smtClean="0">
              <a:solidFill>
                <a:schemeClr val="tx1"/>
              </a:solidFill>
            </a:endParaRPr>
          </a:p>
          <a:p>
            <a:pPr algn="r" rtl="1"/>
            <a:r>
              <a:rPr lang="fa-IR" sz="3200" dirty="0" smtClean="0">
                <a:solidFill>
                  <a:schemeClr val="tx1"/>
                </a:solidFill>
              </a:rPr>
              <a:t>فعالیت های تامین مالی:</a:t>
            </a:r>
            <a:endParaRPr lang="en-US" sz="3200" dirty="0" smtClean="0">
              <a:solidFill>
                <a:schemeClr val="tx1"/>
              </a:solidFill>
            </a:endParaRPr>
          </a:p>
          <a:p>
            <a:pPr algn="r" rtl="1"/>
            <a:r>
              <a:rPr lang="fa-IR" sz="3200" dirty="0" smtClean="0">
                <a:solidFill>
                  <a:schemeClr val="tx1"/>
                </a:solidFill>
              </a:rPr>
              <a:t>به فعالیت هایی اطلاق می شود که از طریق انها وجه نقد از مالکان و اعتبار دهندگان دریافت و یا به آنها پرداخت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ارتباط ذاتی صورتهای مالی : </a:t>
            </a:r>
            <a:endParaRPr lang="en-US" sz="3200" dirty="0" smtClean="0">
              <a:solidFill>
                <a:schemeClr val="tx1"/>
              </a:solidFill>
            </a:endParaRPr>
          </a:p>
          <a:p>
            <a:pPr algn="r" rtl="1"/>
            <a:r>
              <a:rPr lang="fa-IR" sz="3200" dirty="0" smtClean="0">
                <a:solidFill>
                  <a:schemeClr val="tx1"/>
                </a:solidFill>
              </a:rPr>
              <a:t>اگر چه هر یک از صورتهای مالی اساسی به طور مستقل معرفی شدند. اما در واقع آنها با یکدیگر مرتبط هستند . </a:t>
            </a:r>
            <a:endParaRPr lang="en-US" sz="3200" dirty="0" smtClean="0">
              <a:solidFill>
                <a:schemeClr val="tx1"/>
              </a:solidFill>
            </a:endParaRPr>
          </a:p>
          <a:p>
            <a:pPr algn="r" rtl="1"/>
            <a:r>
              <a:rPr lang="fa-IR" sz="3200" dirty="0" smtClean="0">
                <a:solidFill>
                  <a:schemeClr val="tx1"/>
                </a:solidFill>
              </a:rPr>
              <a:t>به زبان حسابداری ، صورتهای مالی با یکدیگر ارتباط و پیوستگی ذاتی دارند.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:یادداشت های پیوست صورتهای مالی : </a:t>
            </a:r>
            <a:endParaRPr lang="en-US" sz="3200" dirty="0" smtClean="0">
              <a:solidFill>
                <a:schemeClr val="tx1"/>
              </a:solidFill>
            </a:endParaRPr>
          </a:p>
          <a:p>
            <a:pPr algn="r" rtl="1"/>
            <a:r>
              <a:rPr lang="fa-IR" sz="3200" dirty="0" smtClean="0">
                <a:solidFill>
                  <a:schemeClr val="tx1"/>
                </a:solidFill>
              </a:rPr>
              <a:t>تعریف : یادداشتهای پیوست صورتهای مالی : شامل اطلاعات توضیحی و تفصیلی است و بخش لاینفک صورتهای مالی تلقی می شود .</a:t>
            </a:r>
            <a:endParaRPr lang="en-US" sz="3200" dirty="0" smtClean="0">
              <a:solidFill>
                <a:schemeClr val="tx1"/>
              </a:solidFill>
            </a:endParaRPr>
          </a:p>
          <a:p>
            <a:pPr algn="r" rtl="1"/>
            <a:r>
              <a:rPr lang="fa-IR" sz="3200" dirty="0" smtClean="0">
                <a:solidFill>
                  <a:schemeClr val="tx1"/>
                </a:solidFill>
              </a:rPr>
              <a:t>هر یک از صورتهای مالی اساسی ، حاوی اطلاعات زیادی برای استفاده کنندگان است اما در متن صورتهای مالی که بطور خلاصه ارائه می شود، نمی توان تمام اطلاعات مورد نیاز استفاده کنندگان را ارائه کرد، بنابراین اطلاعات اضافی در یادداشت های پیوست صورتهای مالی ارائه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در عمل یادداشتهای پیوست صورتهای مالی شرکت ها شامل دهها صفحه است . این در حالی است که صورتهای مالی اساسی  معمولا در 3 یا 4 صفحه گزارش می شود.</a:t>
            </a:r>
            <a:endParaRPr lang="en-US" sz="3200" dirty="0" smtClean="0">
              <a:solidFill>
                <a:schemeClr val="tx1"/>
              </a:solidFill>
            </a:endParaRPr>
          </a:p>
          <a:p>
            <a:pPr algn="r" rtl="1"/>
            <a:r>
              <a:rPr lang="fa-IR" sz="3200" dirty="0" smtClean="0">
                <a:solidFill>
                  <a:schemeClr val="tx1"/>
                </a:solidFill>
              </a:rPr>
              <a:t>در یادداشت های پیوست ، مفروضات و اهم رویه های حسابداری مورد استفاده در تهیه صورتهای مالی و همچنین جزئیات بیشتری از اقلام صورتهای مالی بیان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یادداشت های پیوست صورتهای مالی ، شامل چهار زمینه عمومی است : </a:t>
            </a:r>
            <a:endParaRPr lang="en-US" sz="3200" dirty="0" smtClean="0">
              <a:solidFill>
                <a:schemeClr val="tx1"/>
              </a:solidFill>
            </a:endParaRPr>
          </a:p>
          <a:p>
            <a:pPr lvl="0" algn="r" rtl="1"/>
            <a:r>
              <a:rPr lang="fa-IR" sz="3200" dirty="0" smtClean="0">
                <a:solidFill>
                  <a:schemeClr val="tx1"/>
                </a:solidFill>
              </a:rPr>
              <a:t>1)خلاصه اهم رویه های حسابداری</a:t>
            </a:r>
            <a:endParaRPr lang="en-US" sz="3200" dirty="0" smtClean="0">
              <a:solidFill>
                <a:schemeClr val="tx1"/>
              </a:solidFill>
            </a:endParaRPr>
          </a:p>
          <a:p>
            <a:pPr lvl="0" algn="r" rtl="1"/>
            <a:r>
              <a:rPr lang="fa-IR" sz="3200" dirty="0" smtClean="0">
                <a:solidFill>
                  <a:schemeClr val="tx1"/>
                </a:solidFill>
              </a:rPr>
              <a:t>2)اطلاعات بیشتر در باره برخی اقلام ارائه شده در متن صورتهای مالی</a:t>
            </a:r>
            <a:endParaRPr lang="en-US" sz="3200" dirty="0" smtClean="0">
              <a:solidFill>
                <a:schemeClr val="tx1"/>
              </a:solidFill>
            </a:endParaRPr>
          </a:p>
          <a:p>
            <a:pPr lvl="0" algn="r" rtl="1"/>
            <a:r>
              <a:rPr lang="fa-IR" sz="3200" dirty="0" smtClean="0">
                <a:solidFill>
                  <a:schemeClr val="tx1"/>
                </a:solidFill>
              </a:rPr>
              <a:t>3)افشای اطلاعات مهمی که در متن صورتهای مالی ارائه نشده است </a:t>
            </a:r>
            <a:endParaRPr lang="en-US" sz="3200" dirty="0" smtClean="0">
              <a:solidFill>
                <a:schemeClr val="tx1"/>
              </a:solidFill>
            </a:endParaRPr>
          </a:p>
          <a:p>
            <a:pPr lvl="0" algn="r" rtl="1"/>
            <a:r>
              <a:rPr lang="fa-IR" sz="3200" dirty="0" smtClean="0">
                <a:solidFill>
                  <a:schemeClr val="tx1"/>
                </a:solidFill>
              </a:rPr>
              <a:t>4)اطلاعات تکمیلی که افشای آن طبق استانداردهای حسابداری الزامی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پنج: مفاهیم و مفروضات بنیادین :</a:t>
            </a:r>
            <a:endParaRPr lang="en-US" sz="3200" dirty="0" smtClean="0">
              <a:solidFill>
                <a:schemeClr val="tx1"/>
              </a:solidFill>
            </a:endParaRPr>
          </a:p>
          <a:p>
            <a:pPr algn="r" rtl="1"/>
            <a:r>
              <a:rPr lang="fa-IR" sz="3200" dirty="0" smtClean="0">
                <a:solidFill>
                  <a:schemeClr val="tx1"/>
                </a:solidFill>
              </a:rPr>
              <a:t>مفاهیم و مفروضات بنیادین ، زیر بنای رویه های حسابداری مالی و در نتیجه صورتهای مالی است . این مفاهیم به اندازه ای اهمیت دارد که در انجام فعالیت های تجاری به عنوان مفروضات بنیادین تلقی می شود .</a:t>
            </a:r>
            <a:endParaRPr lang="en-US" sz="3200" dirty="0" smtClean="0">
              <a:solidFill>
                <a:schemeClr val="tx1"/>
              </a:solidFill>
            </a:endParaRPr>
          </a:p>
          <a:p>
            <a:pPr algn="r" rtl="1"/>
            <a:r>
              <a:rPr lang="fa-IR" sz="3200" dirty="0" smtClean="0">
                <a:solidFill>
                  <a:schemeClr val="tx1"/>
                </a:solidFill>
              </a:rPr>
              <a:t>مفهوم تفکیک شخصیت : </a:t>
            </a:r>
            <a:endParaRPr lang="en-US" sz="3200" dirty="0" smtClean="0">
              <a:solidFill>
                <a:schemeClr val="tx1"/>
              </a:solidFill>
            </a:endParaRPr>
          </a:p>
          <a:p>
            <a:pPr algn="r" rtl="1"/>
            <a:r>
              <a:rPr lang="fa-IR" sz="3200" dirty="0" smtClean="0">
                <a:solidFill>
                  <a:schemeClr val="tx1"/>
                </a:solidFill>
              </a:rPr>
              <a:t>به معنای آن است که فعالیت های هر واحد تجاری از فعالیت های مالکان آن و سایر واحد های تجاری جدا است .</a:t>
            </a:r>
            <a:endParaRPr lang="en-US" sz="3200" dirty="0" smtClean="0">
              <a:solidFill>
                <a:schemeClr val="tx1"/>
              </a:solidFill>
            </a:endParaRPr>
          </a:p>
          <a:p>
            <a:pPr algn="r" rtl="1"/>
            <a:r>
              <a:rPr lang="fa-IR" sz="3200" dirty="0" smtClean="0">
                <a:solidFill>
                  <a:schemeClr val="tx1"/>
                </a:solidFill>
              </a:rPr>
              <a:t>فرض داد و ستد متعارف :</a:t>
            </a:r>
            <a:endParaRPr lang="en-US" sz="3200" dirty="0" smtClean="0">
              <a:solidFill>
                <a:schemeClr val="tx1"/>
              </a:solidFill>
            </a:endParaRPr>
          </a:p>
          <a:p>
            <a:pPr algn="r" rtl="1"/>
            <a:r>
              <a:rPr lang="fa-IR" sz="3200" dirty="0" smtClean="0">
                <a:solidFill>
                  <a:schemeClr val="tx1"/>
                </a:solidFill>
              </a:rPr>
              <a:t>مهمترین کار حسابداران ، اندازه گیری و ثبت رویدادهای اقتصادی است . در نگاهی وسیع رویدادهای اقتصادی نه تنها شامل مبادلات منابع اقتصادی بین واحدهای تجاری مختلف ، بلکه شامل رویدادهای دیگری می شود که دارای آثار اقتصادی بر واحد تجاری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قرض دادن و قرض گرفتن پول ، خرید و فروش کالا یا خدمات نمونه ای از معاملات نوع اول است .</a:t>
            </a:r>
            <a:endParaRPr lang="en-US" sz="3200" dirty="0" smtClean="0">
              <a:solidFill>
                <a:schemeClr val="tx1"/>
              </a:solidFill>
            </a:endParaRPr>
          </a:p>
          <a:p>
            <a:pPr algn="r" rtl="1"/>
            <a:r>
              <a:rPr lang="fa-IR" sz="3200" dirty="0" smtClean="0">
                <a:solidFill>
                  <a:schemeClr val="tx1"/>
                </a:solidFill>
              </a:rPr>
              <a:t>از بین رفتن ارزش تجهیزات به دلیل کهنگی یا از جریان استفاده خارج شدن آنها ، نمونه ای از معاملات یا رویدادهای نوع دوم است .</a:t>
            </a:r>
            <a:endParaRPr lang="en-US" sz="3200" dirty="0" smtClean="0">
              <a:solidFill>
                <a:schemeClr val="tx1"/>
              </a:solidFill>
            </a:endParaRPr>
          </a:p>
          <a:p>
            <a:pPr algn="r" rtl="1"/>
            <a:r>
              <a:rPr lang="fa-IR" sz="3200" dirty="0" smtClean="0">
                <a:solidFill>
                  <a:schemeClr val="tx1"/>
                </a:solidFill>
              </a:rPr>
              <a:t>به طور خلاصه ، رویداد مالی یا اقتصادی ، بیانگر رویدادی است که باید در ثبت ها و مدارک حسابداری منعکس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اصل بهای تمام شده تاریخی : </a:t>
            </a:r>
            <a:endParaRPr lang="en-US" sz="3200" dirty="0" smtClean="0">
              <a:solidFill>
                <a:schemeClr val="tx1"/>
              </a:solidFill>
            </a:endParaRPr>
          </a:p>
          <a:p>
            <a:pPr algn="r" rtl="1"/>
            <a:r>
              <a:rPr lang="fa-IR" sz="3200" dirty="0" smtClean="0">
                <a:solidFill>
                  <a:schemeClr val="tx1"/>
                </a:solidFill>
              </a:rPr>
              <a:t>بهای تمام شده تاریخی ، مبلغی است که در زمان انجام معامله متعارف مبادله شده و فرض بر این است که ارزش بازار دارایی را در تاریخ معامله نشان می دهد .</a:t>
            </a:r>
            <a:endParaRPr lang="en-US" sz="3200" dirty="0" smtClean="0">
              <a:solidFill>
                <a:schemeClr val="tx1"/>
              </a:solidFill>
            </a:endParaRPr>
          </a:p>
          <a:p>
            <a:pPr algn="r" rtl="1"/>
            <a:r>
              <a:rPr lang="fa-IR" sz="3200" dirty="0" smtClean="0">
                <a:solidFill>
                  <a:schemeClr val="tx1"/>
                </a:solidFill>
              </a:rPr>
              <a:t>اصل بهای تمام شده ، مفهومی است که طبق آن ، معاملات به بهای تمام شده تاریخی یا قیمت مبادله در تاریخ انجام آن ، ثبت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مفهوم سنجش پولی :</a:t>
            </a:r>
            <a:endParaRPr lang="en-US" sz="3200" dirty="0" smtClean="0">
              <a:solidFill>
                <a:schemeClr val="tx1"/>
              </a:solidFill>
            </a:endParaRPr>
          </a:p>
          <a:p>
            <a:pPr algn="r" rtl="1"/>
            <a:r>
              <a:rPr lang="fa-IR" sz="3200" dirty="0" smtClean="0">
                <a:solidFill>
                  <a:schemeClr val="tx1"/>
                </a:solidFill>
              </a:rPr>
              <a:t>به معنای آن است که در حسابداری ، پول به عنوان وسیله مبادله ، مبنای اندازه گیری رویدادهای مالی است و فقط رویدادهای قابل سنجش به پول در مدل حسابداری منظور می شود.</a:t>
            </a:r>
            <a:endParaRPr lang="en-US" sz="3200" dirty="0" smtClean="0">
              <a:solidFill>
                <a:schemeClr val="tx1"/>
              </a:solidFill>
            </a:endParaRPr>
          </a:p>
          <a:p>
            <a:pPr algn="r" rtl="1"/>
            <a:r>
              <a:rPr lang="fa-IR" sz="3200" dirty="0" smtClean="0">
                <a:solidFill>
                  <a:schemeClr val="tx1"/>
                </a:solidFill>
              </a:rPr>
              <a:t>فرض تداوم فعالیت :</a:t>
            </a:r>
            <a:endParaRPr lang="en-US" sz="3200" dirty="0" smtClean="0">
              <a:solidFill>
                <a:schemeClr val="tx1"/>
              </a:solidFill>
            </a:endParaRPr>
          </a:p>
          <a:p>
            <a:pPr algn="r" rtl="1"/>
            <a:r>
              <a:rPr lang="fa-IR" sz="3200" dirty="0" smtClean="0">
                <a:solidFill>
                  <a:schemeClr val="tx1"/>
                </a:solidFill>
              </a:rPr>
              <a:t>مبین آن است که واحد  تجاری تا آینده قابل پیش بینی به فعالیت تجاری خود ادامه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اصول پذیرفته شده حسابداری:</a:t>
            </a:r>
            <a:endParaRPr lang="en-US" sz="3200" dirty="0" smtClean="0">
              <a:solidFill>
                <a:schemeClr val="tx1"/>
              </a:solidFill>
            </a:endParaRPr>
          </a:p>
          <a:p>
            <a:pPr algn="r" rtl="1"/>
            <a:r>
              <a:rPr lang="fa-IR" sz="3200" dirty="0" smtClean="0">
                <a:solidFill>
                  <a:schemeClr val="tx1"/>
                </a:solidFill>
              </a:rPr>
              <a:t>اطلاعات حسابداری زمانی سودمنداست که در تصمیم گیری های اقتصادی مورد استفاده موثر واقع شود . برای تامین این هدف اطلاعات حسابداری باید از ویژگی های کیفی تعریف شده ای برخوردار باشد به نحوی که  علاوه بر قابل فهم بودن ، قابل اعتماد و مربوط باشد.</a:t>
            </a:r>
            <a:endParaRPr lang="en-US" sz="3200" dirty="0" smtClean="0">
              <a:solidFill>
                <a:schemeClr val="tx1"/>
              </a:solidFill>
            </a:endParaRPr>
          </a:p>
          <a:p>
            <a:pPr algn="r" rtl="1"/>
            <a:r>
              <a:rPr lang="fa-IR" sz="3200" dirty="0" smtClean="0">
                <a:solidFill>
                  <a:schemeClr val="tx1"/>
                </a:solidFill>
              </a:rPr>
              <a:t>اصول پذیرفته شده حسابداری: شامل میثاقها ، دستورالعمل ها و رویه های لازم برای مشخص کردن نحوه عمل حسابداری در یک زمان معین است .</a:t>
            </a:r>
            <a:endParaRPr lang="en-US" sz="3200" dirty="0" smtClean="0">
              <a:solidFill>
                <a:schemeClr val="tx1"/>
              </a:solidFill>
            </a:endParaRPr>
          </a:p>
          <a:p>
            <a:pPr algn="r"/>
            <a:r>
              <a:rPr lang="fa-IR" sz="3200" dirty="0" smtClean="0">
                <a:solidFill>
                  <a:schemeClr val="tx1"/>
                </a:solidFill>
              </a:rPr>
              <a:t>در ایران ، اختیار قانونی و مسئولیت تدوین استانداردهای حسابداری و حسابرسی به عهده سازمان حسابرسی است . علاوه بر آن جامعه حسابداران رسمی ایران نیز با هدف تنظیم امور و اعتلای حرفه حسابداری و حسابرسی بر فعالیت حسابداران رسمی و افزایش کیفیت صورتهای مالی نظارت می نماید</a:t>
            </a:r>
            <a:endParaRPr lang="en-US" sz="3200" dirty="0">
              <a:solidFill>
                <a:schemeClr val="tx1"/>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3) چرخه حسابداری</a:t>
            </a:r>
            <a:endParaRPr lang="en-US" sz="3200" dirty="0" smtClean="0">
              <a:solidFill>
                <a:schemeClr val="tx1"/>
              </a:solidFill>
            </a:endParaRPr>
          </a:p>
          <a:p>
            <a:pPr algn="r" rtl="1"/>
            <a:r>
              <a:rPr lang="fa-IR" sz="3200" dirty="0" smtClean="0">
                <a:solidFill>
                  <a:schemeClr val="tx1"/>
                </a:solidFill>
              </a:rPr>
              <a:t>یک)روش جمع آوری اطلاعات مالی : </a:t>
            </a:r>
            <a:endParaRPr lang="en-US" sz="3200" dirty="0" smtClean="0">
              <a:solidFill>
                <a:schemeClr val="tx1"/>
              </a:solidFill>
            </a:endParaRPr>
          </a:p>
          <a:p>
            <a:pPr algn="r" rtl="1"/>
            <a:r>
              <a:rPr lang="fa-IR" sz="3200" dirty="0" smtClean="0">
                <a:solidFill>
                  <a:schemeClr val="tx1"/>
                </a:solidFill>
              </a:rPr>
              <a:t>فعالیت های مالی واحدهای تجاری در مقایسه با فعالیت های مالی اشخاص ، از گستردگی و تنوع بیشتری برخوردار است .</a:t>
            </a:r>
            <a:endParaRPr lang="en-US" sz="3200" dirty="0" smtClean="0">
              <a:solidFill>
                <a:schemeClr val="tx1"/>
              </a:solidFill>
            </a:endParaRPr>
          </a:p>
          <a:p>
            <a:pPr algn="r" rtl="1"/>
            <a:r>
              <a:rPr lang="fa-IR" sz="3200" dirty="0" smtClean="0">
                <a:solidFill>
                  <a:schemeClr val="tx1"/>
                </a:solidFill>
              </a:rPr>
              <a:t>فعالیتهای گسترده درواحد تجاری که به انها فعالیت های مبادلاتی گفته می شود نیاز به جمع اوری مدارک و مستندات تجاری دارد.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مستندات تجاری : </a:t>
            </a:r>
            <a:endParaRPr lang="en-US" sz="3200" dirty="0" smtClean="0">
              <a:solidFill>
                <a:schemeClr val="tx1"/>
              </a:solidFill>
            </a:endParaRPr>
          </a:p>
          <a:p>
            <a:pPr algn="r" rtl="1"/>
            <a:r>
              <a:rPr lang="fa-IR" sz="3200" dirty="0" smtClean="0">
                <a:solidFill>
                  <a:schemeClr val="tx1"/>
                </a:solidFill>
              </a:rPr>
              <a:t>مجموعه ای از اسناده و مدارک مورداستفاده واحد تجاری است که مبنای ثبتهای حسابداری قرار می گیرد.  صورتحساب فروش ، قبوض آب و برق ، ته سوش چک ها و اعلامیه های بانکی ، نمونه ای از مستندات تجاری است .</a:t>
            </a:r>
            <a:endParaRPr lang="en-US" sz="3200" dirty="0" smtClean="0">
              <a:solidFill>
                <a:schemeClr val="tx1"/>
              </a:solidFill>
            </a:endParaRPr>
          </a:p>
          <a:p>
            <a:pPr algn="r" rtl="1"/>
            <a:r>
              <a:rPr lang="fa-IR" sz="3200" dirty="0" smtClean="0">
                <a:solidFill>
                  <a:schemeClr val="tx1"/>
                </a:solidFill>
              </a:rPr>
              <a:t>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مراحل چرخه حسابداری : چرخه حسابداری با انجام فعالیت های مالی در واحد تجاری آغاز می شود:</a:t>
            </a:r>
            <a:endParaRPr lang="en-US" sz="2000" dirty="0">
              <a:solidFill>
                <a:schemeClr val="tx1"/>
              </a:solidFill>
            </a:endParaRPr>
          </a:p>
        </p:txBody>
      </p:sp>
      <p:sp>
        <p:nvSpPr>
          <p:cNvPr id="4" name="Rectangle 3"/>
          <p:cNvSpPr/>
          <p:nvPr/>
        </p:nvSpPr>
        <p:spPr>
          <a:xfrm>
            <a:off x="2143108" y="928670"/>
            <a:ext cx="4500594" cy="914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1) تجزیه و تحلیل فعالیت های مالی </a:t>
            </a:r>
            <a:endParaRPr lang="en-US" sz="2400" b="1" dirty="0">
              <a:solidFill>
                <a:schemeClr val="tx1"/>
              </a:solidFill>
            </a:endParaRPr>
          </a:p>
        </p:txBody>
      </p:sp>
      <p:sp>
        <p:nvSpPr>
          <p:cNvPr id="7" name="Rectangle 6"/>
          <p:cNvSpPr/>
          <p:nvPr/>
        </p:nvSpPr>
        <p:spPr>
          <a:xfrm>
            <a:off x="2000232" y="2214554"/>
            <a:ext cx="4786346" cy="91440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2) ثبت آثار فعالیت های مالی </a:t>
            </a:r>
          </a:p>
          <a:p>
            <a:pPr algn="ctr"/>
            <a:r>
              <a:rPr lang="fa-IR" sz="2400" b="1" dirty="0" smtClean="0">
                <a:solidFill>
                  <a:schemeClr val="tx1"/>
                </a:solidFill>
              </a:rPr>
              <a:t>( در دفتر روزنامه )</a:t>
            </a:r>
            <a:endParaRPr lang="en-US" sz="2400" b="1" dirty="0">
              <a:solidFill>
                <a:schemeClr val="tx1"/>
              </a:solidFill>
            </a:endParaRPr>
          </a:p>
        </p:txBody>
      </p:sp>
      <p:sp>
        <p:nvSpPr>
          <p:cNvPr id="8" name="Rectangle 7"/>
          <p:cNvSpPr/>
          <p:nvPr/>
        </p:nvSpPr>
        <p:spPr>
          <a:xfrm>
            <a:off x="2000232" y="3500438"/>
            <a:ext cx="4857784" cy="126683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3) تلخیص آثار فعالیت های مالی : </a:t>
            </a:r>
          </a:p>
          <a:p>
            <a:pPr algn="r"/>
            <a:r>
              <a:rPr lang="fa-IR" sz="2400" b="1" dirty="0" smtClean="0">
                <a:solidFill>
                  <a:schemeClr val="tx1"/>
                </a:solidFill>
              </a:rPr>
              <a:t>1- انتقال ثبت های دفتر روزنامه به دفتر کل </a:t>
            </a:r>
          </a:p>
          <a:p>
            <a:pPr algn="r"/>
            <a:r>
              <a:rPr lang="fa-IR" sz="2400" b="1" dirty="0" smtClean="0">
                <a:solidFill>
                  <a:schemeClr val="tx1"/>
                </a:solidFill>
              </a:rPr>
              <a:t>2- تهیه تراز آزما یشی</a:t>
            </a:r>
            <a:endParaRPr lang="en-US" sz="2400" b="1" dirty="0">
              <a:solidFill>
                <a:schemeClr val="tx1"/>
              </a:solidFill>
            </a:endParaRPr>
          </a:p>
        </p:txBody>
      </p:sp>
      <p:sp>
        <p:nvSpPr>
          <p:cNvPr id="9" name="Rectangle 8"/>
          <p:cNvSpPr/>
          <p:nvPr/>
        </p:nvSpPr>
        <p:spPr>
          <a:xfrm>
            <a:off x="2000232" y="5072074"/>
            <a:ext cx="4857784" cy="1471626"/>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گام 4) تهیه گزارشها : </a:t>
            </a:r>
          </a:p>
          <a:p>
            <a:pPr algn="r"/>
            <a:r>
              <a:rPr lang="fa-IR" sz="2400" b="1" dirty="0" smtClean="0">
                <a:solidFill>
                  <a:schemeClr val="tx1"/>
                </a:solidFill>
              </a:rPr>
              <a:t>1- تعدیل حسابها</a:t>
            </a:r>
          </a:p>
          <a:p>
            <a:pPr algn="r"/>
            <a:r>
              <a:rPr lang="fa-IR" sz="2400" b="1" dirty="0" smtClean="0">
                <a:solidFill>
                  <a:schemeClr val="tx1"/>
                </a:solidFill>
              </a:rPr>
              <a:t>2-تهیه صورتهای مالی </a:t>
            </a:r>
          </a:p>
          <a:p>
            <a:pPr algn="r"/>
            <a:r>
              <a:rPr lang="fa-IR" sz="2400" b="1" dirty="0" smtClean="0">
                <a:solidFill>
                  <a:schemeClr val="tx1"/>
                </a:solidFill>
              </a:rPr>
              <a:t>3- بستن حسابها</a:t>
            </a:r>
            <a:endParaRPr lang="en-US" sz="2400" b="1" dirty="0">
              <a:solidFill>
                <a:schemeClr val="tx1"/>
              </a:solidFill>
            </a:endParaRPr>
          </a:p>
        </p:txBody>
      </p:sp>
      <p:sp>
        <p:nvSpPr>
          <p:cNvPr id="10" name="Down Arrow 9"/>
          <p:cNvSpPr/>
          <p:nvPr/>
        </p:nvSpPr>
        <p:spPr>
          <a:xfrm>
            <a:off x="4286248" y="3143248"/>
            <a:ext cx="484632" cy="33546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Down Arrow 11"/>
          <p:cNvSpPr/>
          <p:nvPr/>
        </p:nvSpPr>
        <p:spPr>
          <a:xfrm>
            <a:off x="4429124" y="1857364"/>
            <a:ext cx="484632" cy="4164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Down Arrow 12"/>
          <p:cNvSpPr/>
          <p:nvPr/>
        </p:nvSpPr>
        <p:spPr>
          <a:xfrm>
            <a:off x="4071934" y="4714884"/>
            <a:ext cx="484632" cy="4259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فعالیت های مالی : </a:t>
            </a:r>
            <a:endParaRPr lang="en-US" sz="3200" dirty="0" smtClean="0">
              <a:solidFill>
                <a:schemeClr val="tx1"/>
              </a:solidFill>
            </a:endParaRPr>
          </a:p>
          <a:p>
            <a:pPr algn="r" rtl="1"/>
            <a:r>
              <a:rPr lang="fa-IR" sz="3200" dirty="0" smtClean="0">
                <a:solidFill>
                  <a:schemeClr val="tx1"/>
                </a:solidFill>
              </a:rPr>
              <a:t>شامل تمامی فعالیت ها و رویدادهایی است که در یک موسسه رخ می دهد و آثار آن بر حسب پول قابل اندازه گیری است . به زبان حسابداری ، فعالیت های مالی به نحوی از انحا موجب تغییر در عناصر معادله حسابداری یعنی دارایی ، بدهی و حقوق مالکانه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دو)تاثیر فعالیت های مالی بر معادله حسابداری:</a:t>
            </a:r>
            <a:endParaRPr lang="en-US" sz="3200" dirty="0" smtClean="0">
              <a:solidFill>
                <a:schemeClr val="tx1"/>
              </a:solidFill>
            </a:endParaRPr>
          </a:p>
          <a:p>
            <a:pPr algn="r" rtl="1"/>
            <a:r>
              <a:rPr lang="fa-IR" sz="3200" dirty="0" smtClean="0">
                <a:solidFill>
                  <a:schemeClr val="tx1"/>
                </a:solidFill>
              </a:rPr>
              <a:t>یکی از مهمترین مراحل حسابداری ، شناسائی و اندازه گیری رویدادهایی است که آثار مالی آنها باید در دفاتر حسابداری ثبت شود . </a:t>
            </a:r>
            <a:endParaRPr lang="en-US" sz="3200" dirty="0" smtClean="0">
              <a:solidFill>
                <a:schemeClr val="tx1"/>
              </a:solidFill>
            </a:endParaRPr>
          </a:p>
          <a:p>
            <a:pPr algn="r" rtl="1"/>
            <a:r>
              <a:rPr lang="fa-IR" sz="3200" dirty="0" smtClean="0">
                <a:solidFill>
                  <a:schemeClr val="tx1"/>
                </a:solidFill>
              </a:rPr>
              <a:t>همانطور که اشاره شد رویدادهایی که آثار مالی آنها بر حسب ارقام پولی قابل اندازه گیری نباشد ، در دفاتر حسابداری ثبت نمی شود و بنابراین در صورتهای مالی نیز انعکاس نخواهد داشت .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به عنوان نمونه اطلاعات مرتبط با عواملی نظیر کیفیت مدیریت ، روحیه کارکنان ، وضعیت رقبا ، توسعه محصولات و فعالیت های بازاریابی  در سیستم حسابداری قابل شناسایی و ثبت نیست .</a:t>
            </a:r>
            <a:endParaRPr lang="en-US" sz="3200" dirty="0" smtClean="0">
              <a:solidFill>
                <a:schemeClr val="tx1"/>
              </a:solidFill>
            </a:endParaRPr>
          </a:p>
          <a:p>
            <a:pPr algn="r"/>
            <a:r>
              <a:rPr lang="fa-IR" sz="3200" dirty="0" smtClean="0">
                <a:solidFill>
                  <a:schemeClr val="tx1"/>
                </a:solidFill>
              </a:rPr>
              <a:t>تجزیه و تحلیل فعالیتهای مالی : به عنوان اولین گام از چرخه حسابداری ، عبارت از شناسایی فعالیت مالی ، تشخیص اجزای مرتبط و تعیین میزان و جهت تاثیر آن بر عناصر معادله حسابداری است .</a:t>
            </a:r>
            <a:endParaRPr lang="en-US" sz="3200" dirty="0">
              <a:solidFill>
                <a:schemeClr val="tx1"/>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سه ) روش ثبت فعالیت های مالی </a:t>
            </a:r>
            <a:endParaRPr lang="en-US" sz="3200" dirty="0" smtClean="0">
              <a:solidFill>
                <a:schemeClr val="tx1"/>
              </a:solidFill>
            </a:endParaRPr>
          </a:p>
          <a:p>
            <a:pPr algn="r" rtl="1"/>
            <a:r>
              <a:rPr lang="fa-IR" sz="3200" dirty="0" smtClean="0">
                <a:solidFill>
                  <a:schemeClr val="tx1"/>
                </a:solidFill>
              </a:rPr>
              <a:t>دومین مرحله از چرخه حسابداری ، ثبت فعالیت های مالی در دفتر روزنامه است . </a:t>
            </a:r>
            <a:endParaRPr lang="en-US" sz="3200" dirty="0" smtClean="0">
              <a:solidFill>
                <a:schemeClr val="tx1"/>
              </a:solidFill>
            </a:endParaRPr>
          </a:p>
          <a:p>
            <a:pPr algn="r" rtl="1"/>
            <a:r>
              <a:rPr lang="fa-IR" sz="3200" dirty="0" smtClean="0">
                <a:solidFill>
                  <a:schemeClr val="tx1"/>
                </a:solidFill>
              </a:rPr>
              <a:t>دفترروزنامه ، دفتری است که کلیه فعالیت های مالی به ترتیب تاریخ وقوع در آن ثبت می شود. در دفتر روزنامه تاریخ وقوع معامله ، حسابهای تحت تاثیر و مبلغ آنها درج می شود . معمولا شرح مختصری از فعالیتها ی مالی نیز نوشته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نکته : در دفتر روزنامه  در صورتی که فقط یک رویداد ثبت گردد  ثبت عادی و در صورتیکه رویداد بیش از یک بدهکاریا بیش از یک بستانکار داشته باشد ثبت روزنامه مرکب نامیده می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انتقال ثبتهای روزنامه به دفتر کل و تهیه تراز آزمایشی:</a:t>
            </a:r>
            <a:endParaRPr lang="en-US" sz="3200" dirty="0" smtClean="0">
              <a:solidFill>
                <a:schemeClr val="tx1"/>
              </a:solidFill>
            </a:endParaRPr>
          </a:p>
          <a:p>
            <a:pPr algn="r" rtl="1"/>
            <a:r>
              <a:rPr lang="fa-IR" sz="3200" dirty="0" smtClean="0">
                <a:solidFill>
                  <a:schemeClr val="tx1"/>
                </a:solidFill>
              </a:rPr>
              <a:t>انتقال : فرایند منتقل کردن مبالغ ثبت شده از دفتر روزنامه به دفتر کل است .</a:t>
            </a:r>
            <a:endParaRPr lang="en-US" sz="3200" dirty="0" smtClean="0">
              <a:solidFill>
                <a:schemeClr val="tx1"/>
              </a:solidFill>
            </a:endParaRPr>
          </a:p>
          <a:p>
            <a:pPr algn="r" rtl="1"/>
            <a:r>
              <a:rPr lang="fa-IR" sz="3200" dirty="0" smtClean="0">
                <a:solidFill>
                  <a:schemeClr val="tx1"/>
                </a:solidFill>
              </a:rPr>
              <a:t>دفتر کل : دفتری است که اطلاعات فعالیت های مالی از دفتر روزنامه به آن انتقال می بابد و سپس تلخیص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 آزمایشی : </a:t>
            </a:r>
            <a:endParaRPr lang="en-US" sz="3200" dirty="0" smtClean="0">
              <a:solidFill>
                <a:schemeClr val="tx1"/>
              </a:solidFill>
            </a:endParaRPr>
          </a:p>
          <a:p>
            <a:pPr algn="r" rtl="1"/>
            <a:r>
              <a:rPr lang="fa-IR" sz="3200" dirty="0" smtClean="0">
                <a:solidFill>
                  <a:schemeClr val="tx1"/>
                </a:solidFill>
              </a:rPr>
              <a:t>فهرست مانده کلیه حسابهای واحد تجاری است . تراز آزمایشی ابزاری است که نشان می دهد جمع بدهکار و جمع بستانکار کلیه حسابها با یکدیگر برابرند.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4) تکمیل چرخه حسابداری</a:t>
            </a:r>
            <a:endParaRPr lang="en-US" sz="3200" dirty="0" smtClean="0">
              <a:solidFill>
                <a:schemeClr val="tx1"/>
              </a:solidFill>
            </a:endParaRPr>
          </a:p>
          <a:p>
            <a:pPr algn="r" rtl="1"/>
            <a:r>
              <a:rPr lang="fa-IR" sz="3200" dirty="0" smtClean="0">
                <a:solidFill>
                  <a:schemeClr val="tx1"/>
                </a:solidFill>
              </a:rPr>
              <a:t>یک )حسابداری تعهدی :</a:t>
            </a:r>
            <a:endParaRPr lang="en-US" sz="3200" dirty="0" smtClean="0">
              <a:solidFill>
                <a:schemeClr val="tx1"/>
              </a:solidFill>
            </a:endParaRPr>
          </a:p>
          <a:p>
            <a:pPr algn="r" rtl="1"/>
            <a:r>
              <a:rPr lang="fa-IR" sz="3200" dirty="0" smtClean="0">
                <a:solidFill>
                  <a:schemeClr val="tx1"/>
                </a:solidFill>
              </a:rPr>
              <a:t> فرایند ثبت هزینه ها و در آمدها به هنگام تحمل و تحقق ، صرفنظر از زمان پرداخت یا دریافت  وجه نقد است.استفاده از فرایند حسابداری تعهدی ، یک ضرورت است . زیرا واحدهای تجاری به گزارشهای مالی ادواری و به هنگام نیاز دارند و اطلاعات تعهدی نسبت به اطلاعات جریان نقدی عملکرد واحد تجاری را بهتر نشان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گزارشگری مالی ادواری : </a:t>
            </a:r>
            <a:endParaRPr lang="en-US" sz="3200" dirty="0" smtClean="0">
              <a:solidFill>
                <a:schemeClr val="tx1"/>
              </a:solidFill>
            </a:endParaRPr>
          </a:p>
          <a:p>
            <a:pPr algn="r" rtl="1"/>
            <a:r>
              <a:rPr lang="fa-IR" sz="3200" dirty="0" smtClean="0">
                <a:solidFill>
                  <a:schemeClr val="tx1"/>
                </a:solidFill>
              </a:rPr>
              <a:t>واحدهای تجاری ، اعم از کوچک یا بزرگ ، صورتهای مالی خود را به طور ادواری تهیه می کنند  ، تا استفاده کنندگان بتوانند بر مبنای اطلاعات آنها ، تصمیمات اقتصادی آگاهانه ای اتخاذ نمایند.</a:t>
            </a:r>
            <a:endParaRPr lang="en-US" sz="3200" dirty="0" smtClean="0">
              <a:solidFill>
                <a:schemeClr val="tx1"/>
              </a:solidFill>
            </a:endParaRPr>
          </a:p>
          <a:p>
            <a:pPr algn="r" rtl="1"/>
            <a:r>
              <a:rPr lang="fa-IR" sz="3200" dirty="0" smtClean="0">
                <a:solidFill>
                  <a:schemeClr val="tx1"/>
                </a:solidFill>
              </a:rPr>
              <a:t>دوره زمانی : عمر طولانی واحد تجاری به دوره های زمانی کوتاه تر تقسیم نمی شود تا اطلاعات حسابداری به موقع در دسترس ذینفعان قرار گیرد.</a:t>
            </a:r>
            <a:endParaRPr lang="en-US" sz="3200" dirty="0" smtClean="0">
              <a:solidFill>
                <a:schemeClr val="tx1"/>
              </a:solidFill>
            </a:endParaRPr>
          </a:p>
          <a:p>
            <a:pPr algn="r" rtl="1"/>
            <a:r>
              <a:rPr lang="fa-IR" sz="3200" dirty="0" smtClean="0">
                <a:solidFill>
                  <a:schemeClr val="tx1"/>
                </a:solidFill>
              </a:rPr>
              <a:t>سال مالی : شامل یک دوره زمانی 12 ماهه است .</a:t>
            </a:r>
            <a:endParaRPr lang="en-US" sz="3200" dirty="0" smtClean="0">
              <a:solidFill>
                <a:schemeClr val="tx1"/>
              </a:solidFill>
            </a:endParaRPr>
          </a:p>
          <a:p>
            <a:pPr algn="r" rtl="1"/>
            <a:r>
              <a:rPr lang="fa-IR" sz="3200" dirty="0" smtClean="0">
                <a:solidFill>
                  <a:schemeClr val="tx1"/>
                </a:solidFill>
              </a:rPr>
              <a:t>سال تقویمی : سال گزارشگر ی مالی از اول فروردین تا پایان اسفند می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اگر چه گزارش های مالی ادواری در شناسائی میزان موفقیت یا ناکامی واحد تجاری دارای اهمیت است ، اما تناوب گزارشگری مالی در دوره های زمانی کوتاه تر، حسابداران را ناگزیر می سازد تا برخی داده ها را بر مبنای قضاوت و برآورد ارائه کنند.</a:t>
            </a:r>
            <a:endParaRPr lang="en-US" sz="3200" dirty="0" smtClean="0">
              <a:solidFill>
                <a:schemeClr val="tx1"/>
              </a:solidFill>
            </a:endParaRPr>
          </a:p>
          <a:p>
            <a:pPr algn="r" rtl="1"/>
            <a:r>
              <a:rPr lang="fa-IR" sz="3200" dirty="0" smtClean="0">
                <a:solidFill>
                  <a:schemeClr val="tx1"/>
                </a:solidFill>
              </a:rPr>
              <a:t>قضاوت حسابداران باید با دقت و احتیاط انجام و برآوردها نیز بر مبنای شواهد قابل اتکا صورت گیرد اما در دنیای واقعی ، حسابداران درتهیه صورتهای مالی با محدودیتهای زیادی روبرو هستند که نمی توان آنها را نادیده گرفت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حسابداری تعهدی : </a:t>
            </a:r>
            <a:endParaRPr lang="en-US" sz="3200" dirty="0" smtClean="0">
              <a:solidFill>
                <a:schemeClr val="tx1"/>
              </a:solidFill>
            </a:endParaRPr>
          </a:p>
          <a:p>
            <a:pPr algn="r" rtl="1"/>
            <a:r>
              <a:rPr lang="fa-IR" sz="3200" dirty="0" smtClean="0">
                <a:solidFill>
                  <a:schemeClr val="tx1"/>
                </a:solidFill>
              </a:rPr>
              <a:t>سیستمی است که درآمدها را به محض </a:t>
            </a:r>
            <a:r>
              <a:rPr lang="fa-IR" sz="3200" u="sng" dirty="0" smtClean="0">
                <a:solidFill>
                  <a:schemeClr val="tx1"/>
                </a:solidFill>
              </a:rPr>
              <a:t>تحقق</a:t>
            </a:r>
            <a:r>
              <a:rPr lang="fa-IR" sz="3200" dirty="0" smtClean="0">
                <a:solidFill>
                  <a:schemeClr val="tx1"/>
                </a:solidFill>
              </a:rPr>
              <a:t> و هزینه ها را به محض </a:t>
            </a:r>
            <a:r>
              <a:rPr lang="fa-IR" sz="3200" u="sng" dirty="0" smtClean="0">
                <a:solidFill>
                  <a:schemeClr val="tx1"/>
                </a:solidFill>
              </a:rPr>
              <a:t>وقوع</a:t>
            </a:r>
            <a:r>
              <a:rPr lang="fa-IR" sz="3200" dirty="0" smtClean="0">
                <a:solidFill>
                  <a:schemeClr val="tx1"/>
                </a:solidFill>
              </a:rPr>
              <a:t> ، بدون توجه به زمان دریافت و پرداخت وجه نقد ، شناسائی می کند.</a:t>
            </a:r>
            <a:endParaRPr lang="en-US" sz="3200" dirty="0" smtClean="0">
              <a:solidFill>
                <a:schemeClr val="tx1"/>
              </a:solidFill>
            </a:endParaRPr>
          </a:p>
          <a:p>
            <a:pPr algn="r" rtl="1"/>
            <a:r>
              <a:rPr lang="fa-IR" sz="3200" dirty="0" smtClean="0">
                <a:solidFill>
                  <a:schemeClr val="tx1"/>
                </a:solidFill>
              </a:rPr>
              <a:t>اصل شناخت درامد : </a:t>
            </a:r>
            <a:endParaRPr lang="en-US" sz="3200" dirty="0" smtClean="0">
              <a:solidFill>
                <a:schemeClr val="tx1"/>
              </a:solidFill>
            </a:endParaRPr>
          </a:p>
          <a:p>
            <a:pPr algn="r" rtl="1"/>
            <a:r>
              <a:rPr lang="fa-IR" sz="3200" dirty="0" smtClean="0">
                <a:solidFill>
                  <a:schemeClr val="tx1"/>
                </a:solidFill>
              </a:rPr>
              <a:t>مفهومی است که طبق آن درآمد زمانی شناسائی می شود که 1)فرایند کسب سود ، به گونه ای قابل ملاحظه تکمیل شده باشد.و2) وجه نقد وصول شده یا از قابلیت وصل آن اطمینان منطقی وجود داشته باشد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اصل تطابق : </a:t>
            </a:r>
            <a:endParaRPr lang="en-US" sz="3200" dirty="0" smtClean="0">
              <a:solidFill>
                <a:schemeClr val="tx1"/>
              </a:solidFill>
            </a:endParaRPr>
          </a:p>
          <a:p>
            <a:pPr algn="r" rtl="1"/>
            <a:r>
              <a:rPr lang="fa-IR" sz="3200" dirty="0" smtClean="0">
                <a:solidFill>
                  <a:schemeClr val="tx1"/>
                </a:solidFill>
              </a:rPr>
              <a:t>مفهومی است که طبق آن ، کلیه هزینه های تحمل شده برای کسب درآمد ، باید در همان دوره ای ثبت شود که درآمد شناسائی شده است .</a:t>
            </a:r>
            <a:endParaRPr lang="en-US" sz="3200" dirty="0" smtClean="0">
              <a:solidFill>
                <a:schemeClr val="tx1"/>
              </a:solidFill>
            </a:endParaRPr>
          </a:p>
          <a:p>
            <a:pPr algn="r" rtl="1"/>
            <a:r>
              <a:rPr lang="fa-IR" sz="3200" dirty="0" smtClean="0">
                <a:solidFill>
                  <a:schemeClr val="tx1"/>
                </a:solidFill>
              </a:rPr>
              <a:t>حسابداری نقدی :</a:t>
            </a:r>
            <a:endParaRPr lang="en-US" sz="3200" dirty="0" smtClean="0">
              <a:solidFill>
                <a:schemeClr val="tx1"/>
              </a:solidFill>
            </a:endParaRPr>
          </a:p>
          <a:p>
            <a:pPr algn="r"/>
            <a:r>
              <a:rPr lang="fa-IR" sz="3200" dirty="0" smtClean="0">
                <a:solidFill>
                  <a:schemeClr val="tx1"/>
                </a:solidFill>
              </a:rPr>
              <a:t>سیستمی است که طبق آن درآمدها در زمان دریافت وجه نقد و هزینه ها در زمان پرداخت وجه نقد شناسائی می شود.</a:t>
            </a:r>
            <a:endParaRPr lang="en-US" sz="3200" dirty="0">
              <a:solidFill>
                <a:schemeClr val="tx1"/>
              </a:solidFill>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تعدیل حسابها</a:t>
            </a:r>
            <a:endParaRPr lang="en-US" sz="3200" dirty="0" smtClean="0">
              <a:solidFill>
                <a:schemeClr val="tx1"/>
              </a:solidFill>
            </a:endParaRPr>
          </a:p>
          <a:p>
            <a:pPr algn="r" rtl="1"/>
            <a:r>
              <a:rPr lang="fa-IR" sz="3200" dirty="0" smtClean="0">
                <a:solidFill>
                  <a:schemeClr val="tx1"/>
                </a:solidFill>
              </a:rPr>
              <a:t>ثبتهای تعدیلی : </a:t>
            </a:r>
            <a:endParaRPr lang="en-US" sz="3200" dirty="0" smtClean="0">
              <a:solidFill>
                <a:schemeClr val="tx1"/>
              </a:solidFill>
            </a:endParaRPr>
          </a:p>
          <a:p>
            <a:pPr algn="r" rtl="1"/>
            <a:r>
              <a:rPr lang="fa-IR" sz="3200" dirty="0" smtClean="0">
                <a:solidFill>
                  <a:schemeClr val="tx1"/>
                </a:solidFill>
              </a:rPr>
              <a:t>ثبت های ضروری پایان دوره مالی است که در چارچوب حسابداری تعهدی انجام می گیرد و موجب می شود تا درآمدها و هزینه های دوره مالی و نیز دارایی ، بدهی و حقوق مالکانه در پایان دوره مالی به درستی در حسابها منعکس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10000"/>
          </a:bodyPr>
          <a:lstStyle/>
          <a:p>
            <a:pPr algn="r" rtl="1"/>
            <a:r>
              <a:rPr lang="fa-IR" sz="3200" dirty="0" smtClean="0">
                <a:solidFill>
                  <a:schemeClr val="tx1"/>
                </a:solidFill>
              </a:rPr>
              <a:t>سه ) تهیه صورت های مالی:</a:t>
            </a:r>
            <a:endParaRPr lang="en-US" sz="3200" dirty="0" smtClean="0">
              <a:solidFill>
                <a:schemeClr val="tx1"/>
              </a:solidFill>
            </a:endParaRPr>
          </a:p>
          <a:p>
            <a:pPr algn="r" rtl="1"/>
            <a:r>
              <a:rPr lang="fa-IR" sz="3200" dirty="0" smtClean="0">
                <a:solidFill>
                  <a:schemeClr val="tx1"/>
                </a:solidFill>
              </a:rPr>
              <a:t>بعد از ثبت های تعدیلی ، تراز آزمایشی تعدیل شده مبنای تهیه صورتهای مالی می گردد.</a:t>
            </a:r>
            <a:endParaRPr lang="en-US" sz="3200" dirty="0" smtClean="0">
              <a:solidFill>
                <a:schemeClr val="tx1"/>
              </a:solidFill>
            </a:endParaRPr>
          </a:p>
          <a:p>
            <a:pPr algn="r" rtl="1"/>
            <a:r>
              <a:rPr lang="fa-IR" sz="3200" dirty="0" smtClean="0">
                <a:solidFill>
                  <a:schemeClr val="tx1"/>
                </a:solidFill>
              </a:rPr>
              <a:t>حسابرسی : </a:t>
            </a:r>
            <a:endParaRPr lang="en-US" sz="3200" dirty="0" smtClean="0">
              <a:solidFill>
                <a:schemeClr val="tx1"/>
              </a:solidFill>
            </a:endParaRPr>
          </a:p>
          <a:p>
            <a:pPr algn="r" rtl="1"/>
            <a:r>
              <a:rPr lang="fa-IR" sz="3200" dirty="0" smtClean="0">
                <a:solidFill>
                  <a:schemeClr val="tx1"/>
                </a:solidFill>
              </a:rPr>
              <a:t>حسابرسی مستقل توسط حسابرسان ( حسابداران رسمی ) خارج از شرکت انجام می شود . حسابرس مستقل این اطمینان را فراهم می کند که صورتهای مالی مطابق اصول پذیرفته شده حسابداری تهیه شده است . </a:t>
            </a:r>
            <a:endParaRPr lang="en-US" sz="3200" dirty="0" smtClean="0">
              <a:solidFill>
                <a:schemeClr val="tx1"/>
              </a:solidFill>
            </a:endParaRPr>
          </a:p>
          <a:p>
            <a:pPr algn="r" rtl="1"/>
            <a:r>
              <a:rPr lang="fa-IR" sz="3200" dirty="0" smtClean="0">
                <a:solidFill>
                  <a:schemeClr val="tx1"/>
                </a:solidFill>
              </a:rPr>
              <a:t>حسابرسان مستقل اقدامات زیر را انجام می دهند:</a:t>
            </a:r>
            <a:endParaRPr lang="en-US" sz="3200" dirty="0" smtClean="0">
              <a:solidFill>
                <a:schemeClr val="tx1"/>
              </a:solidFill>
            </a:endParaRPr>
          </a:p>
          <a:p>
            <a:pPr lvl="0" algn="r" rtl="1"/>
            <a:r>
              <a:rPr lang="fa-IR" sz="3200" dirty="0" smtClean="0">
                <a:solidFill>
                  <a:schemeClr val="tx1"/>
                </a:solidFill>
              </a:rPr>
              <a:t>بررسی تعدیلات </a:t>
            </a:r>
            <a:endParaRPr lang="en-US" sz="3200" dirty="0" smtClean="0">
              <a:solidFill>
                <a:schemeClr val="tx1"/>
              </a:solidFill>
            </a:endParaRPr>
          </a:p>
          <a:p>
            <a:pPr lvl="0" algn="r" rtl="1"/>
            <a:r>
              <a:rPr lang="fa-IR" sz="3200" dirty="0" smtClean="0">
                <a:solidFill>
                  <a:schemeClr val="tx1"/>
                </a:solidFill>
              </a:rPr>
              <a:t>نمونه گیری حساب ها</a:t>
            </a:r>
            <a:endParaRPr lang="en-US" sz="3200" dirty="0" smtClean="0">
              <a:solidFill>
                <a:schemeClr val="tx1"/>
              </a:solidFill>
            </a:endParaRPr>
          </a:p>
          <a:p>
            <a:pPr lvl="0" algn="r" rtl="1"/>
            <a:r>
              <a:rPr lang="fa-IR" sz="3200" dirty="0" smtClean="0">
                <a:solidFill>
                  <a:schemeClr val="tx1"/>
                </a:solidFill>
              </a:rPr>
              <a:t>بررسی سیستم حسابداری</a:t>
            </a:r>
            <a:endParaRPr lang="en-US" sz="3200" dirty="0" smtClean="0">
              <a:solidFill>
                <a:schemeClr val="tx1"/>
              </a:solidFill>
            </a:endParaRPr>
          </a:p>
          <a:p>
            <a:pPr lvl="0" algn="r" rtl="1"/>
            <a:r>
              <a:rPr lang="fa-IR" sz="3200" dirty="0" smtClean="0">
                <a:solidFill>
                  <a:schemeClr val="tx1"/>
                </a:solidFill>
              </a:rPr>
              <a:t>تجزیه و تحلیل صورتهای مالی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چهار) بستن حسابها </a:t>
            </a:r>
            <a:endParaRPr lang="en-US" sz="3200" dirty="0" smtClean="0">
              <a:solidFill>
                <a:schemeClr val="tx1"/>
              </a:solidFill>
            </a:endParaRPr>
          </a:p>
          <a:p>
            <a:pPr algn="r" rtl="1"/>
            <a:r>
              <a:rPr lang="fa-IR" sz="3200" dirty="0" smtClean="0">
                <a:solidFill>
                  <a:schemeClr val="tx1"/>
                </a:solidFill>
              </a:rPr>
              <a:t>اکنون به پایان چرخه حسابداری نزدیک می شویم تا اینجا مراحل  مختلف چرخه حسابداری شامل : تجزیه و تحلیل و ثبت فعالیت های مالی در درفتر روزنامه ، انتقال ثبت های روزنامه به حساب های دفتر کل ، تعیین مانده حسابهای دفتر کل ، تهیه تراز آزمایشی ، انجام ثبتهای  تعدیلی و چگونگی تهیه صورتهای مالی ، مورد بحث قرار گرفت .</a:t>
            </a:r>
            <a:endParaRPr lang="en-US" sz="3200" dirty="0" smtClean="0">
              <a:solidFill>
                <a:schemeClr val="tx1"/>
              </a:solidFill>
            </a:endParaRPr>
          </a:p>
          <a:p>
            <a:pPr algn="r"/>
            <a:r>
              <a:rPr lang="fa-IR" sz="3200" dirty="0" smtClean="0">
                <a:solidFill>
                  <a:schemeClr val="tx1"/>
                </a:solidFill>
              </a:rPr>
              <a:t>حال دو گام باقیمانده چرخه حسابداری شامل : (1) ثبت های مربوط به بستن حسابها و (2) تهیه تراز آزمایشی اختتامی را مورد بحث قرار می دهیم </a:t>
            </a:r>
            <a:endParaRPr lang="en-US" sz="3200" dirty="0">
              <a:solidFill>
                <a:schemeClr val="tx1"/>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حسابهای واقعی ( دائمی ) و اسمی ( موقت ) :</a:t>
            </a:r>
            <a:endParaRPr lang="en-US" sz="3200" dirty="0" smtClean="0">
              <a:solidFill>
                <a:schemeClr val="tx1"/>
              </a:solidFill>
            </a:endParaRPr>
          </a:p>
          <a:p>
            <a:pPr algn="r" rtl="1"/>
            <a:r>
              <a:rPr lang="fa-IR" sz="3200" dirty="0" smtClean="0">
                <a:solidFill>
                  <a:schemeClr val="tx1"/>
                </a:solidFill>
              </a:rPr>
              <a:t>حسابهای واقعی : حسابهایی هستند که مانده آنها در پایان دوره مالی صفر نمی شود . حسابهای واقعی ( دایمی ) در ترازنامه ارائه می شود.</a:t>
            </a:r>
            <a:endParaRPr lang="en-US" sz="3200" dirty="0" smtClean="0">
              <a:solidFill>
                <a:schemeClr val="tx1"/>
              </a:solidFill>
            </a:endParaRPr>
          </a:p>
          <a:p>
            <a:pPr algn="r" rtl="1"/>
            <a:r>
              <a:rPr lang="fa-IR" sz="3200" dirty="0" smtClean="0">
                <a:solidFill>
                  <a:schemeClr val="tx1"/>
                </a:solidFill>
              </a:rPr>
              <a:t>حسابهای اسمی : حسابهایی هستند که مانده آنها در پایان هر دوره مالی صفر می شود . حسابهای اسمی ( موقت ) در صورت سود و زیان ارائه می شود .</a:t>
            </a:r>
            <a:endParaRPr lang="en-US" sz="3200" dirty="0" smtClean="0">
              <a:solidFill>
                <a:schemeClr val="tx1"/>
              </a:solidFill>
            </a:endParaRPr>
          </a:p>
          <a:p>
            <a:pPr algn="r" rtl="1"/>
            <a:r>
              <a:rPr lang="fa-IR" sz="3200" dirty="0" smtClean="0">
                <a:solidFill>
                  <a:schemeClr val="tx1"/>
                </a:solidFill>
              </a:rPr>
              <a:t>ثبتهای بستن حسابها :  ثبت های روزنامه ای است که در پایان هر دوره مالی ، مانده حسابهای اسمی را به صفر کاهش می دهد . به بیان دیگر ، مانده آنها را به حسابهای ترازنامه ای انتقال می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تراز آزمایشی اختتامی : </a:t>
            </a:r>
            <a:endParaRPr lang="en-US" sz="3200" dirty="0" smtClean="0">
              <a:solidFill>
                <a:schemeClr val="tx1"/>
              </a:solidFill>
            </a:endParaRPr>
          </a:p>
          <a:p>
            <a:pPr algn="r" rtl="1"/>
            <a:r>
              <a:rPr lang="fa-IR" sz="3200" dirty="0" smtClean="0">
                <a:solidFill>
                  <a:schemeClr val="tx1"/>
                </a:solidFill>
              </a:rPr>
              <a:t>فهرستی از مانده حسابهای دائمی ( ترازنامه ای ) پس از بستن حسابهای اسمی است که برای اطمینان از تساوی جمع اقلام بدهکار و بستانکار تهیه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5) درستی و اعتبار صورتهای مالی </a:t>
            </a:r>
            <a:endParaRPr lang="en-US" sz="3200" dirty="0" smtClean="0">
              <a:solidFill>
                <a:schemeClr val="tx1"/>
              </a:solidFill>
            </a:endParaRPr>
          </a:p>
          <a:p>
            <a:pPr algn="r" rtl="1"/>
            <a:r>
              <a:rPr lang="fa-IR" sz="3200" dirty="0" smtClean="0">
                <a:solidFill>
                  <a:schemeClr val="tx1"/>
                </a:solidFill>
              </a:rPr>
              <a:t>یک ) شناسائی مشکلات مرتبط با تهیه صورتهای مالی:</a:t>
            </a:r>
            <a:endParaRPr lang="en-US" sz="3200" dirty="0" smtClean="0">
              <a:solidFill>
                <a:schemeClr val="tx1"/>
              </a:solidFill>
            </a:endParaRPr>
          </a:p>
          <a:p>
            <a:pPr algn="r" rtl="1"/>
            <a:r>
              <a:rPr lang="fa-IR" sz="3200" dirty="0" smtClean="0">
                <a:solidFill>
                  <a:schemeClr val="tx1"/>
                </a:solidFill>
              </a:rPr>
              <a:t>در تهیه صورتهای مالی با سه مشکل اساسی مواجه هستیم :</a:t>
            </a:r>
            <a:endParaRPr lang="en-US" sz="3200" dirty="0" smtClean="0">
              <a:solidFill>
                <a:schemeClr val="tx1"/>
              </a:solidFill>
            </a:endParaRPr>
          </a:p>
          <a:p>
            <a:pPr lvl="0" algn="r" rtl="1"/>
            <a:r>
              <a:rPr lang="fa-IR" sz="3200" dirty="0" smtClean="0">
                <a:solidFill>
                  <a:schemeClr val="tx1"/>
                </a:solidFill>
              </a:rPr>
              <a:t>اشتباهات : </a:t>
            </a:r>
            <a:endParaRPr lang="en-US" sz="3200" dirty="0" smtClean="0">
              <a:solidFill>
                <a:schemeClr val="tx1"/>
              </a:solidFill>
            </a:endParaRPr>
          </a:p>
          <a:p>
            <a:pPr algn="r" rtl="1"/>
            <a:r>
              <a:rPr lang="fa-IR" sz="3200" dirty="0" smtClean="0">
                <a:solidFill>
                  <a:schemeClr val="tx1"/>
                </a:solidFill>
              </a:rPr>
              <a:t>اشتباه وقتی ایجاد می شود که نوعی خطای غیر عمد در ثبت فعالیت های مالی ( در دفتر روزنامه) ، انتقال اطلاعات از دفتر روزنامه به دفتر کل ، تلخیص حسابها یا افشای اطلاعات در صورتهای مالی رخ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lvl="0" algn="r" rtl="1"/>
            <a:r>
              <a:rPr lang="fa-IR" sz="3200" dirty="0" smtClean="0">
                <a:solidFill>
                  <a:schemeClr val="tx1"/>
                </a:solidFill>
              </a:rPr>
              <a:t>عدم توافق :</a:t>
            </a:r>
            <a:endParaRPr lang="en-US" sz="3200" dirty="0" smtClean="0">
              <a:solidFill>
                <a:schemeClr val="tx1"/>
              </a:solidFill>
            </a:endParaRPr>
          </a:p>
          <a:p>
            <a:pPr algn="r" rtl="1"/>
            <a:r>
              <a:rPr lang="fa-IR" sz="3200" dirty="0" smtClean="0">
                <a:solidFill>
                  <a:schemeClr val="tx1"/>
                </a:solidFill>
              </a:rPr>
              <a:t>عدم توافق هنگامی به وجود می آید که افراد مختلف بر مبنای مجموعه ای از واقعیت های یکسان ، به نتایج متفاوت دست یابند. از انجا که در حسابداری با قضاوت حرفه ای و برآورد سرو کار داریم ، عدم توافق در قضاوت تا اندازه ای طبیعی به نظر می رسد. عدم توافق ، اغلب به این دلیل بوجود می آید که افراد در ارتباط باتهیه صورتهای مالی ، دیدگاه ، انگیزه ها و اهداف متفاوت دارند. </a:t>
            </a:r>
            <a:endParaRPr lang="en-US" sz="3200" dirty="0" smtClean="0">
              <a:solidFill>
                <a:schemeClr val="tx1"/>
              </a:solidFill>
            </a:endParaRPr>
          </a:p>
          <a:p>
            <a:pPr algn="r" rtl="1"/>
            <a:r>
              <a:rPr lang="fa-IR" sz="3200" dirty="0" smtClean="0">
                <a:solidFill>
                  <a:schemeClr val="tx1"/>
                </a:solidFill>
              </a:rPr>
              <a:t>نظرات متفاوت افراد درباره </a:t>
            </a:r>
            <a:r>
              <a:rPr lang="fa-IR" sz="3200" u="sng" dirty="0" smtClean="0">
                <a:solidFill>
                  <a:schemeClr val="tx1"/>
                </a:solidFill>
              </a:rPr>
              <a:t>درصد قابل وصول بودن حسابهای دریافتنی</a:t>
            </a:r>
            <a:r>
              <a:rPr lang="fa-IR" sz="3200" dirty="0" smtClean="0">
                <a:solidFill>
                  <a:schemeClr val="tx1"/>
                </a:solidFill>
              </a:rPr>
              <a:t> یا  </a:t>
            </a:r>
            <a:r>
              <a:rPr lang="fa-IR" sz="3200" u="sng" dirty="0" smtClean="0">
                <a:solidFill>
                  <a:schemeClr val="tx1"/>
                </a:solidFill>
              </a:rPr>
              <a:t>برآورد عمر اقتصادی داراییهای ثابت</a:t>
            </a:r>
            <a:r>
              <a:rPr lang="fa-IR" sz="3200" dirty="0" smtClean="0">
                <a:solidFill>
                  <a:schemeClr val="tx1"/>
                </a:solidFill>
              </a:rPr>
              <a:t> مورد استفاده واحد تجاری ، نمونه هایی از عدم توافق است .</a:t>
            </a:r>
            <a:endParaRPr lang="en-US" sz="3200" dirty="0" smtClean="0">
              <a:solidFill>
                <a:schemeClr val="tx1"/>
              </a:solidFil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lvl="0" algn="r" rtl="1"/>
            <a:r>
              <a:rPr lang="fa-IR" sz="3200" dirty="0" smtClean="0">
                <a:solidFill>
                  <a:schemeClr val="tx1"/>
                </a:solidFill>
              </a:rPr>
              <a:t>تقلب :</a:t>
            </a:r>
            <a:endParaRPr lang="en-US" sz="3200" dirty="0" smtClean="0">
              <a:solidFill>
                <a:schemeClr val="tx1"/>
              </a:solidFill>
            </a:endParaRPr>
          </a:p>
          <a:p>
            <a:pPr algn="r" rtl="1"/>
            <a:r>
              <a:rPr lang="fa-IR" sz="3200" dirty="0" smtClean="0">
                <a:solidFill>
                  <a:schemeClr val="tx1"/>
                </a:solidFill>
              </a:rPr>
              <a:t>هنگامی رخ می دهد که افراد ، با نیت قبلی نوعی خطای عمدی مرتکب شوند . گزارشگری مالی تقلب آمیز ، زمانی شکل نمی گیرد که مدیریت برای رسیدن به اهداف تعیین شده ( مثل دست یابی به سود پیش بینی شده ) عمدا صورتهای مالی را دستکاری کند.</a:t>
            </a:r>
            <a:endParaRPr lang="en-US" sz="3200" dirty="0" smtClean="0">
              <a:solidFill>
                <a:schemeClr val="tx1"/>
              </a:solidFill>
            </a:endParaRPr>
          </a:p>
          <a:p>
            <a:pPr algn="r" rtl="1"/>
            <a:r>
              <a:rPr lang="fa-IR" sz="3200" dirty="0" smtClean="0">
                <a:solidFill>
                  <a:schemeClr val="tx1"/>
                </a:solidFill>
              </a:rPr>
              <a:t>سیستم حسابداری باید به گونه ای طراحی و اجرا شود که احتمال وقوع اشتباه یا تقلب درتهیه صورتهای مالی به طور قابل ملاحظه ای کاهش یابد.</a:t>
            </a:r>
            <a:endParaRPr lang="en-US" sz="3200" dirty="0" smtClean="0">
              <a:solidFill>
                <a:schemeClr val="tx1"/>
              </a:solidFill>
            </a:endParaRPr>
          </a:p>
          <a:p>
            <a:pPr algn="r" rtl="1"/>
            <a:r>
              <a:rPr lang="fa-IR" sz="3200" dirty="0" smtClean="0">
                <a:solidFill>
                  <a:schemeClr val="tx1"/>
                </a:solidFill>
              </a:rPr>
              <a:t>براساس اصول پذیرفته شده حسابداری پس از کشف اشتباهات ، صورتهای مالی باید تجدید ارائه شود( یعنی صورتهای مالی بر مبنای ارقام صحیح ، مجددا" تهیه و ارائه شود).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ایمن سازی صورتهای مالی :</a:t>
            </a:r>
            <a:endParaRPr lang="en-US" sz="3200" dirty="0" smtClean="0">
              <a:solidFill>
                <a:schemeClr val="tx1"/>
              </a:solidFill>
            </a:endParaRPr>
          </a:p>
          <a:p>
            <a:pPr algn="r" rtl="1"/>
            <a:r>
              <a:rPr lang="fa-IR" sz="3200" dirty="0" smtClean="0">
                <a:solidFill>
                  <a:schemeClr val="tx1"/>
                </a:solidFill>
              </a:rPr>
              <a:t>با توجه به احتمال وجود اشتباه در صورتهای مالی ، بدون تردید صورتهای مالی که توسط  افراد شایسته و درستکار تهیه می شود ، مشکلات کمتری خواهد داشت . مدیران رده بالای شرکت ها ، همه ساله آیین رفتار اخلاقی را تائید ( امضا ) می کنند که بر مبنای آن اطمینان داده می شود که </a:t>
            </a:r>
            <a:r>
              <a:rPr lang="fa-IR" sz="3200" u="sng" dirty="0" smtClean="0">
                <a:solidFill>
                  <a:schemeClr val="tx1"/>
                </a:solidFill>
              </a:rPr>
              <a:t>تضاد منافع </a:t>
            </a:r>
            <a:r>
              <a:rPr lang="fa-IR" sz="3200" dirty="0" smtClean="0">
                <a:solidFill>
                  <a:schemeClr val="tx1"/>
                </a:solidFill>
              </a:rPr>
              <a:t>و یا </a:t>
            </a:r>
            <a:r>
              <a:rPr lang="fa-IR" sz="3200" u="sng" dirty="0" smtClean="0">
                <a:solidFill>
                  <a:schemeClr val="tx1"/>
                </a:solidFill>
              </a:rPr>
              <a:t>سوء رفتاری</a:t>
            </a:r>
            <a:r>
              <a:rPr lang="fa-IR" sz="3200" dirty="0" smtClean="0">
                <a:solidFill>
                  <a:schemeClr val="tx1"/>
                </a:solidFill>
              </a:rPr>
              <a:t> وجود ندارد.</a:t>
            </a:r>
            <a:endParaRPr lang="en-US" sz="3200" dirty="0" smtClean="0">
              <a:solidFill>
                <a:schemeClr val="tx1"/>
              </a:solidFill>
            </a:endParaRPr>
          </a:p>
          <a:p>
            <a:pPr algn="r" rtl="1"/>
            <a:r>
              <a:rPr lang="fa-IR" sz="3200" dirty="0" smtClean="0">
                <a:solidFill>
                  <a:schemeClr val="tx1"/>
                </a:solidFill>
              </a:rPr>
              <a:t>سیاست های کلی شرکت نیز باید به گونه ای تدوین شود که با کارکنان خلافکار و متقلب برخورد شود و در صورت لزوم  انها را تحت تعقیب قانونی قرار دهد.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ساختار کنترل داخلی : </a:t>
            </a:r>
            <a:endParaRPr lang="en-US" sz="3200" dirty="0" smtClean="0">
              <a:solidFill>
                <a:schemeClr val="tx1"/>
              </a:solidFill>
            </a:endParaRPr>
          </a:p>
          <a:p>
            <a:pPr algn="r" rtl="1"/>
            <a:r>
              <a:rPr lang="fa-IR" sz="3200" dirty="0" smtClean="0">
                <a:solidFill>
                  <a:schemeClr val="tx1"/>
                </a:solidFill>
              </a:rPr>
              <a:t>ساختار کنترل های داخلی ، اقدامات حفاظتی در قالب خط مشی ها و رویه های استقرار یافته  است که اطمینان معقولی از دست یابی به اهداف واحد تجاری را فراهم می نماید .</a:t>
            </a:r>
            <a:endParaRPr lang="en-US" sz="3200" dirty="0" smtClean="0">
              <a:solidFill>
                <a:schemeClr val="tx1"/>
              </a:solidFill>
            </a:endParaRPr>
          </a:p>
          <a:p>
            <a:pPr algn="r" rtl="1"/>
            <a:r>
              <a:rPr lang="fa-IR" sz="3200" dirty="0" smtClean="0">
                <a:solidFill>
                  <a:schemeClr val="tx1"/>
                </a:solidFill>
              </a:rPr>
              <a:t>ساختار کنترل داخلی در پنج طبقه اصلی زیر تقسیم بندی می شود :</a:t>
            </a:r>
            <a:endParaRPr lang="en-US" sz="3200" dirty="0" smtClean="0">
              <a:solidFill>
                <a:schemeClr val="tx1"/>
              </a:solidFill>
            </a:endParaRPr>
          </a:p>
          <a:p>
            <a:pPr lvl="0" algn="r" rtl="1"/>
            <a:r>
              <a:rPr lang="fa-IR" sz="3200" dirty="0" smtClean="0">
                <a:solidFill>
                  <a:schemeClr val="tx1"/>
                </a:solidFill>
              </a:rPr>
              <a:t>محیط کنترلی</a:t>
            </a:r>
            <a:endParaRPr lang="en-US" sz="3200" dirty="0" smtClean="0">
              <a:solidFill>
                <a:schemeClr val="tx1"/>
              </a:solidFill>
            </a:endParaRPr>
          </a:p>
          <a:p>
            <a:pPr lvl="0" algn="r" rtl="1"/>
            <a:r>
              <a:rPr lang="fa-IR" sz="3200" dirty="0" smtClean="0">
                <a:solidFill>
                  <a:schemeClr val="tx1"/>
                </a:solidFill>
              </a:rPr>
              <a:t>ارزیابی ریسک</a:t>
            </a:r>
            <a:endParaRPr lang="en-US" sz="3200" dirty="0" smtClean="0">
              <a:solidFill>
                <a:schemeClr val="tx1"/>
              </a:solidFill>
            </a:endParaRPr>
          </a:p>
          <a:p>
            <a:pPr lvl="0" algn="r" rtl="1"/>
            <a:r>
              <a:rPr lang="fa-IR" sz="3200" dirty="0" smtClean="0">
                <a:solidFill>
                  <a:schemeClr val="tx1"/>
                </a:solidFill>
              </a:rPr>
              <a:t>فعالیتهای کنترلی</a:t>
            </a:r>
            <a:endParaRPr lang="en-US" sz="3200" dirty="0" smtClean="0">
              <a:solidFill>
                <a:schemeClr val="tx1"/>
              </a:solidFill>
            </a:endParaRPr>
          </a:p>
          <a:p>
            <a:pPr lvl="0" algn="r" rtl="1"/>
            <a:r>
              <a:rPr lang="fa-IR" sz="3200" dirty="0" smtClean="0">
                <a:solidFill>
                  <a:schemeClr val="tx1"/>
                </a:solidFill>
              </a:rPr>
              <a:t>اطلاعات و ارتباطات</a:t>
            </a:r>
            <a:endParaRPr lang="en-US" sz="3200" dirty="0" smtClean="0">
              <a:solidFill>
                <a:schemeClr val="tx1"/>
              </a:solidFill>
            </a:endParaRPr>
          </a:p>
          <a:p>
            <a:pPr lvl="0" algn="r" rtl="1"/>
            <a:r>
              <a:rPr lang="fa-IR" sz="3200" dirty="0" smtClean="0">
                <a:solidFill>
                  <a:schemeClr val="tx1"/>
                </a:solidFill>
              </a:rPr>
              <a:t>نظارت</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محیط کنترلی: </a:t>
            </a:r>
            <a:endParaRPr lang="en-US" sz="3200" dirty="0" smtClean="0">
              <a:solidFill>
                <a:schemeClr val="tx1"/>
              </a:solidFill>
            </a:endParaRPr>
          </a:p>
          <a:p>
            <a:pPr algn="r" rtl="1"/>
            <a:r>
              <a:rPr lang="fa-IR" sz="3200" dirty="0" smtClean="0">
                <a:solidFill>
                  <a:schemeClr val="tx1"/>
                </a:solidFill>
              </a:rPr>
              <a:t>محیط کنترلی شامل مجموعه ای از عملیات ، خط مشی ها و رویه هایی است که نگرش کلی مدیریت رده بالا ، مدیران میانی و صاحبان واحد تجاری را درباره کنترل ها و میزان اهمیت آنها منعکس می نماید.</a:t>
            </a:r>
            <a:endParaRPr lang="en-US" sz="3200" dirty="0" smtClean="0">
              <a:solidFill>
                <a:schemeClr val="tx1"/>
              </a:solidFill>
            </a:endParaRPr>
          </a:p>
          <a:p>
            <a:pPr algn="r" rtl="1"/>
            <a:r>
              <a:rPr lang="fa-IR" sz="3200" dirty="0" smtClean="0">
                <a:solidFill>
                  <a:schemeClr val="tx1"/>
                </a:solidFill>
              </a:rPr>
              <a:t>کمیته حسابرسی:</a:t>
            </a:r>
            <a:endParaRPr lang="en-US" sz="3200" dirty="0" smtClean="0">
              <a:solidFill>
                <a:schemeClr val="tx1"/>
              </a:solidFill>
            </a:endParaRPr>
          </a:p>
          <a:p>
            <a:pPr algn="r" rtl="1"/>
            <a:r>
              <a:rPr lang="fa-IR" sz="3200" dirty="0" smtClean="0">
                <a:solidFill>
                  <a:schemeClr val="tx1"/>
                </a:solidFill>
              </a:rPr>
              <a:t>متشکل از اعضای غیر موظف هیات مدیره شرکت است که مسئولیت ارتباط با حسابرسان مستقل و داخلی را به عهده دارد.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اقدامات کنترلی : </a:t>
            </a:r>
            <a:endParaRPr lang="en-US" sz="3200" dirty="0" smtClean="0">
              <a:solidFill>
                <a:schemeClr val="tx1"/>
              </a:solidFill>
            </a:endParaRPr>
          </a:p>
          <a:p>
            <a:pPr algn="r" rtl="1"/>
            <a:r>
              <a:rPr lang="fa-IR" sz="3200" dirty="0" smtClean="0">
                <a:solidFill>
                  <a:schemeClr val="tx1"/>
                </a:solidFill>
              </a:rPr>
              <a:t>فعالیت های کنترلی عمدتا در پنج بخش صورت می گیرد : </a:t>
            </a:r>
            <a:endParaRPr lang="en-US" sz="3200" dirty="0" smtClean="0">
              <a:solidFill>
                <a:schemeClr val="tx1"/>
              </a:solidFill>
            </a:endParaRPr>
          </a:p>
          <a:p>
            <a:pPr lvl="0" algn="r" rtl="1"/>
            <a:r>
              <a:rPr lang="fa-IR" sz="3200" dirty="0" smtClean="0">
                <a:solidFill>
                  <a:schemeClr val="tx1"/>
                </a:solidFill>
              </a:rPr>
              <a:t>تفکیک مناسب وظایف</a:t>
            </a:r>
            <a:endParaRPr lang="en-US" sz="3200" dirty="0" smtClean="0">
              <a:solidFill>
                <a:schemeClr val="tx1"/>
              </a:solidFill>
            </a:endParaRPr>
          </a:p>
          <a:p>
            <a:pPr lvl="0" algn="r" rtl="1"/>
            <a:r>
              <a:rPr lang="fa-IR" sz="3200" dirty="0" smtClean="0">
                <a:solidFill>
                  <a:schemeClr val="tx1"/>
                </a:solidFill>
              </a:rPr>
              <a:t>روش مناسب واگذاری اختیارات</a:t>
            </a:r>
            <a:endParaRPr lang="en-US" sz="3200" dirty="0" smtClean="0">
              <a:solidFill>
                <a:schemeClr val="tx1"/>
              </a:solidFill>
            </a:endParaRPr>
          </a:p>
          <a:p>
            <a:pPr lvl="0" algn="r" rtl="1"/>
            <a:r>
              <a:rPr lang="fa-IR" sz="3200" dirty="0" smtClean="0">
                <a:solidFill>
                  <a:schemeClr val="tx1"/>
                </a:solidFill>
              </a:rPr>
              <a:t>کنترل فیزیکی بر دارائی ها ومدارک آن </a:t>
            </a:r>
            <a:endParaRPr lang="en-US" sz="3200" dirty="0" smtClean="0">
              <a:solidFill>
                <a:schemeClr val="tx1"/>
              </a:solidFill>
            </a:endParaRPr>
          </a:p>
          <a:p>
            <a:pPr lvl="0" algn="r" rtl="1"/>
            <a:r>
              <a:rPr lang="fa-IR" sz="3200" dirty="0" smtClean="0">
                <a:solidFill>
                  <a:schemeClr val="tx1"/>
                </a:solidFill>
              </a:rPr>
              <a:t>کفایت مستندات ثبت ها </a:t>
            </a:r>
            <a:endParaRPr lang="en-US" sz="3200" dirty="0" smtClean="0">
              <a:solidFill>
                <a:schemeClr val="tx1"/>
              </a:solidFill>
            </a:endParaRPr>
          </a:p>
          <a:p>
            <a:pPr lvl="0" algn="r" rtl="1"/>
            <a:r>
              <a:rPr lang="fa-IR" sz="3200" dirty="0" smtClean="0">
                <a:solidFill>
                  <a:schemeClr val="tx1"/>
                </a:solidFill>
              </a:rPr>
              <a:t>کنترل های مستقل بر عملیات</a:t>
            </a:r>
            <a:endParaRPr lang="en-US" sz="3200" dirty="0" smtClean="0">
              <a:solidFill>
                <a:schemeClr val="tx1"/>
              </a:solidFill>
            </a:endParaRPr>
          </a:p>
          <a:p>
            <a:pPr algn="r"/>
            <a:r>
              <a:rPr lang="fa-IR" sz="3200" dirty="0" smtClean="0">
                <a:solidFill>
                  <a:schemeClr val="tx1"/>
                </a:solidFill>
              </a:rPr>
              <a:t>سه اقدام اول را کنترل های پیش گیرانه می نامند زیرا بر پیشگیری از وقوع اشتباهات یا تقلب تاکید دارد. دو اقدام کنترلی بعدی را کنترل های کشف کننده می نامند  که برای کشف اشتباه یا تقلب طراحی می شود</a:t>
            </a:r>
            <a:endParaRPr lang="en-US" sz="3200" dirty="0">
              <a:solidFill>
                <a:schemeClr val="tx1"/>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6) فروش کالا و خدمات </a:t>
            </a:r>
            <a:endParaRPr lang="en-US" sz="3200" dirty="0" smtClean="0">
              <a:solidFill>
                <a:schemeClr val="tx1"/>
              </a:solidFill>
            </a:endParaRPr>
          </a:p>
          <a:p>
            <a:pPr algn="r" rtl="1"/>
            <a:r>
              <a:rPr lang="fa-IR" sz="3200" dirty="0" smtClean="0">
                <a:solidFill>
                  <a:schemeClr val="tx1"/>
                </a:solidFill>
              </a:rPr>
              <a:t>یک ) طبقه بندی فعالیت های تجاری</a:t>
            </a:r>
            <a:endParaRPr lang="en-US" sz="3200" dirty="0" smtClean="0">
              <a:solidFill>
                <a:schemeClr val="tx1"/>
              </a:solidFill>
            </a:endParaRPr>
          </a:p>
          <a:p>
            <a:pPr algn="r" rtl="1"/>
            <a:r>
              <a:rPr lang="fa-IR" sz="3200" dirty="0" smtClean="0">
                <a:solidFill>
                  <a:schemeClr val="tx1"/>
                </a:solidFill>
              </a:rPr>
              <a:t>فعالیتهای  واحد تجاری در یکی از سه گروه اصلی زیر قرار می گیرد : </a:t>
            </a:r>
            <a:endParaRPr lang="en-US" sz="3200" dirty="0" smtClean="0">
              <a:solidFill>
                <a:schemeClr val="tx1"/>
              </a:solidFill>
            </a:endParaRPr>
          </a:p>
          <a:p>
            <a:pPr lvl="0" algn="r" rtl="1"/>
            <a:r>
              <a:rPr lang="fa-IR" sz="3200" dirty="0" smtClean="0">
                <a:solidFill>
                  <a:schemeClr val="tx1"/>
                </a:solidFill>
              </a:rPr>
              <a:t>فعالیت های عملیاتی</a:t>
            </a:r>
            <a:endParaRPr lang="en-US" sz="3200" dirty="0" smtClean="0">
              <a:solidFill>
                <a:schemeClr val="tx1"/>
              </a:solidFill>
            </a:endParaRPr>
          </a:p>
          <a:p>
            <a:pPr lvl="0" algn="r" rtl="1"/>
            <a:r>
              <a:rPr lang="fa-IR" sz="3200" dirty="0" smtClean="0">
                <a:solidFill>
                  <a:schemeClr val="tx1"/>
                </a:solidFill>
              </a:rPr>
              <a:t>فعالیت های سرمایه گذاری</a:t>
            </a:r>
            <a:endParaRPr lang="en-US" sz="3200" dirty="0" smtClean="0">
              <a:solidFill>
                <a:schemeClr val="tx1"/>
              </a:solidFill>
            </a:endParaRPr>
          </a:p>
          <a:p>
            <a:pPr lvl="0" algn="r" rtl="1"/>
            <a:r>
              <a:rPr lang="fa-IR" sz="3200" dirty="0" smtClean="0">
                <a:solidFill>
                  <a:schemeClr val="tx1"/>
                </a:solidFill>
              </a:rPr>
              <a:t>فعالیت های تامین مالی </a:t>
            </a:r>
            <a:endParaRPr lang="en-US" sz="3200" dirty="0" smtClean="0">
              <a:solidFill>
                <a:schemeClr val="tx1"/>
              </a:solidFill>
            </a:endParaRPr>
          </a:p>
          <a:p>
            <a:pPr algn="r"/>
            <a:r>
              <a:rPr lang="fa-IR" sz="3200" dirty="0" smtClean="0">
                <a:solidFill>
                  <a:schemeClr val="tx1"/>
                </a:solidFill>
              </a:rPr>
              <a:t>فعالیت های</a:t>
            </a:r>
            <a:endParaRPr lang="en-US" sz="3200" dirty="0">
              <a:solidFill>
                <a:schemeClr val="tx1"/>
              </a:solidFill>
            </a:endParaRP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lnSpcReduction="10000"/>
          </a:bodyPr>
          <a:lstStyle/>
          <a:p>
            <a:pPr algn="r" rtl="1"/>
            <a:r>
              <a:rPr lang="fa-IR" sz="3200" dirty="0" smtClean="0">
                <a:solidFill>
                  <a:schemeClr val="tx1"/>
                </a:solidFill>
              </a:rPr>
              <a:t>فعالیت های  عملیاتی : </a:t>
            </a:r>
            <a:endParaRPr lang="en-US" sz="3200" dirty="0" smtClean="0">
              <a:solidFill>
                <a:schemeClr val="tx1"/>
              </a:solidFill>
            </a:endParaRPr>
          </a:p>
          <a:p>
            <a:pPr algn="r" rtl="1"/>
            <a:r>
              <a:rPr lang="fa-IR" sz="3200" dirty="0" smtClean="0">
                <a:solidFill>
                  <a:schemeClr val="tx1"/>
                </a:solidFill>
              </a:rPr>
              <a:t>شامل معاملات و رویدادهایی است که با خرید  و فروش کالا یا ارائه خدمات و انجام هزینه های لازم برای فعالیت های اصلی واحد تجاری مرتبط است .</a:t>
            </a:r>
            <a:endParaRPr lang="en-US" sz="3200" dirty="0" smtClean="0">
              <a:solidFill>
                <a:schemeClr val="tx1"/>
              </a:solidFill>
            </a:endParaRPr>
          </a:p>
          <a:p>
            <a:pPr algn="r" rtl="1"/>
            <a:r>
              <a:rPr lang="fa-IR" sz="3200" dirty="0" smtClean="0">
                <a:solidFill>
                  <a:schemeClr val="tx1"/>
                </a:solidFill>
              </a:rPr>
              <a:t>فعالیت های سرمایه گذاری : </a:t>
            </a:r>
            <a:endParaRPr lang="en-US" sz="3200" dirty="0" smtClean="0">
              <a:solidFill>
                <a:schemeClr val="tx1"/>
              </a:solidFill>
            </a:endParaRPr>
          </a:p>
          <a:p>
            <a:pPr algn="r" rtl="1"/>
            <a:r>
              <a:rPr lang="fa-IR" sz="3200" dirty="0" smtClean="0">
                <a:solidFill>
                  <a:schemeClr val="tx1"/>
                </a:solidFill>
              </a:rPr>
              <a:t>شامل معاملات و رویدادهایی است که با خرید  یا فروش اموال ، ماشین آلات و تجهیزات و سایر دارائیهای بلند مدت مرتبط است که معمولا برای استفاده در جریان عادی عملیات تجاری ( و نه برای فروش ) نگهداری می شود.</a:t>
            </a:r>
            <a:endParaRPr lang="en-US" sz="3200" dirty="0" smtClean="0">
              <a:solidFill>
                <a:schemeClr val="tx1"/>
              </a:solidFill>
            </a:endParaRPr>
          </a:p>
          <a:p>
            <a:pPr algn="r" rtl="1"/>
            <a:r>
              <a:rPr lang="fa-IR" sz="3200" dirty="0" smtClean="0">
                <a:solidFill>
                  <a:schemeClr val="tx1"/>
                </a:solidFill>
              </a:rPr>
              <a:t>فعالیت های تامین مالی :</a:t>
            </a:r>
            <a:endParaRPr lang="en-US" sz="3200" dirty="0" smtClean="0">
              <a:solidFill>
                <a:schemeClr val="tx1"/>
              </a:solidFill>
            </a:endParaRPr>
          </a:p>
          <a:p>
            <a:pPr algn="r" rtl="1"/>
            <a:r>
              <a:rPr lang="fa-IR" sz="3200" dirty="0" smtClean="0">
                <a:solidFill>
                  <a:schemeClr val="tx1"/>
                </a:solidFill>
              </a:rPr>
              <a:t>شامل معاملات و رویدادهایی است که از طریق آن منابع مالی مورد نیاز واحد تجاری از مالکان و اعتبار دهندگان تامین یا به آنها بازپرداخت 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7) موجودی کالا </a:t>
            </a:r>
            <a:endParaRPr lang="en-US" sz="3200" dirty="0" smtClean="0">
              <a:solidFill>
                <a:schemeClr val="tx1"/>
              </a:solidFill>
            </a:endParaRPr>
          </a:p>
          <a:p>
            <a:pPr algn="r" rtl="1"/>
            <a:r>
              <a:rPr lang="fa-IR" sz="3200" dirty="0" smtClean="0">
                <a:solidFill>
                  <a:schemeClr val="tx1"/>
                </a:solidFill>
              </a:rPr>
              <a:t>اصطلاح موجودی کالا به داراییهایی اطلاق می گردد که در جریان عادی فعالیت های تجاری به منظور فروش به مشتریان توسط واحد تجاری تولید یا خریداری می شود .</a:t>
            </a:r>
            <a:endParaRPr lang="en-US" sz="3200" dirty="0" smtClean="0">
              <a:solidFill>
                <a:schemeClr val="tx1"/>
              </a:solidFill>
            </a:endParaRPr>
          </a:p>
          <a:p>
            <a:pPr algn="r" rtl="1"/>
            <a:r>
              <a:rPr lang="fa-IR" sz="3200" dirty="0" smtClean="0">
                <a:solidFill>
                  <a:schemeClr val="tx1"/>
                </a:solidFill>
              </a:rPr>
              <a:t>یک ) موجودی کالا و بهای تمام شده کالای فروش رفته </a:t>
            </a:r>
            <a:endParaRPr lang="en-US" sz="3200" dirty="0" smtClean="0">
              <a:solidFill>
                <a:schemeClr val="tx1"/>
              </a:solidFill>
            </a:endParaRPr>
          </a:p>
          <a:p>
            <a:pPr algn="r" rtl="1"/>
            <a:r>
              <a:rPr lang="fa-IR" sz="3200" dirty="0" smtClean="0">
                <a:solidFill>
                  <a:schemeClr val="tx1"/>
                </a:solidFill>
              </a:rPr>
              <a:t>موجودی کالا عبارت از کالاهای نگهداری شده برای فروش به مشتریان است .</a:t>
            </a:r>
            <a:endParaRPr lang="en-US" sz="3200" dirty="0" smtClean="0">
              <a:solidFill>
                <a:schemeClr val="tx1"/>
              </a:solidFill>
            </a:endParaRPr>
          </a:p>
          <a:p>
            <a:pPr algn="r" rtl="1"/>
            <a:r>
              <a:rPr lang="fa-IR" sz="3200" dirty="0" smtClean="0">
                <a:solidFill>
                  <a:schemeClr val="tx1"/>
                </a:solidFill>
              </a:rPr>
              <a:t>بهای تمام شده کالای فروش رفته : </a:t>
            </a:r>
            <a:endParaRPr lang="en-US" sz="3200" dirty="0" smtClean="0">
              <a:solidFill>
                <a:schemeClr val="tx1"/>
              </a:solidFill>
            </a:endParaRPr>
          </a:p>
          <a:p>
            <a:pPr algn="r" rtl="1"/>
            <a:r>
              <a:rPr lang="fa-IR" sz="3200" dirty="0" smtClean="0">
                <a:solidFill>
                  <a:schemeClr val="tx1"/>
                </a:solidFill>
              </a:rPr>
              <a:t>عبارت از بهای خرید یا تولید کالاهایی است که طی دوره مالی به فروش رسیده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انواع موجودی کالا : </a:t>
            </a:r>
            <a:endParaRPr lang="en-US" sz="3200" dirty="0" smtClean="0">
              <a:solidFill>
                <a:schemeClr val="tx1"/>
              </a:solidFill>
            </a:endParaRPr>
          </a:p>
          <a:p>
            <a:pPr lvl="0" algn="r" rtl="1"/>
            <a:r>
              <a:rPr lang="fa-IR" sz="3200" dirty="0" smtClean="0">
                <a:solidFill>
                  <a:schemeClr val="tx1"/>
                </a:solidFill>
              </a:rPr>
              <a:t>مواد اولیه و قطعات </a:t>
            </a:r>
            <a:endParaRPr lang="en-US" sz="3200" dirty="0" smtClean="0">
              <a:solidFill>
                <a:schemeClr val="tx1"/>
              </a:solidFill>
            </a:endParaRPr>
          </a:p>
          <a:p>
            <a:pPr lvl="0" algn="r" rtl="1"/>
            <a:r>
              <a:rPr lang="fa-IR" sz="3200" dirty="0" smtClean="0">
                <a:solidFill>
                  <a:schemeClr val="tx1"/>
                </a:solidFill>
              </a:rPr>
              <a:t>کالای در جریان ساخت</a:t>
            </a:r>
            <a:endParaRPr lang="en-US" sz="3200" dirty="0" smtClean="0">
              <a:solidFill>
                <a:schemeClr val="tx1"/>
              </a:solidFill>
            </a:endParaRPr>
          </a:p>
          <a:p>
            <a:pPr lvl="0" algn="r" rtl="1"/>
            <a:r>
              <a:rPr lang="fa-IR" sz="3200" dirty="0" smtClean="0">
                <a:solidFill>
                  <a:schemeClr val="tx1"/>
                </a:solidFill>
              </a:rPr>
              <a:t>کالای ساخته شده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انواع مالکیت موجودی ها : </a:t>
            </a:r>
            <a:endParaRPr lang="en-US" sz="3200" dirty="0" smtClean="0">
              <a:solidFill>
                <a:schemeClr val="tx1"/>
              </a:solidFill>
            </a:endParaRPr>
          </a:p>
          <a:p>
            <a:pPr algn="r" rtl="1"/>
            <a:r>
              <a:rPr lang="fa-IR" sz="3200" dirty="0" smtClean="0">
                <a:solidFill>
                  <a:schemeClr val="tx1"/>
                </a:solidFill>
              </a:rPr>
              <a:t>الف )  کالا متعلق به شرکت است ( حق مالکیت)</a:t>
            </a:r>
            <a:endParaRPr lang="en-US" sz="3200" dirty="0" smtClean="0">
              <a:solidFill>
                <a:schemeClr val="tx1"/>
              </a:solidFill>
            </a:endParaRPr>
          </a:p>
          <a:p>
            <a:pPr algn="r" rtl="1"/>
            <a:r>
              <a:rPr lang="fa-IR" sz="3200" dirty="0" smtClean="0">
                <a:solidFill>
                  <a:schemeClr val="tx1"/>
                </a:solidFill>
              </a:rPr>
              <a:t>ب ) کالای بین راهی :</a:t>
            </a:r>
            <a:endParaRPr lang="en-US" sz="3200" dirty="0" smtClean="0">
              <a:solidFill>
                <a:schemeClr val="tx1"/>
              </a:solidFill>
            </a:endParaRPr>
          </a:p>
          <a:p>
            <a:pPr algn="r" rtl="1"/>
            <a:r>
              <a:rPr lang="fa-IR" sz="3200" dirty="0" smtClean="0">
                <a:solidFill>
                  <a:schemeClr val="tx1"/>
                </a:solidFill>
              </a:rPr>
              <a:t>فوب مبداء : یک اصطلاح تجاری است به این معنی که خریدار ] هزینه حمل را پرداخت می کند و در نقطه حمل ، مالک کالا  می سود.</a:t>
            </a:r>
            <a:endParaRPr lang="en-US" sz="3200" dirty="0" smtClean="0">
              <a:solidFill>
                <a:schemeClr val="tx1"/>
              </a:solidFill>
            </a:endParaRPr>
          </a:p>
          <a:p>
            <a:pPr algn="r" rtl="1"/>
            <a:r>
              <a:rPr lang="fa-IR" sz="3200" dirty="0" smtClean="0">
                <a:solidFill>
                  <a:schemeClr val="tx1"/>
                </a:solidFill>
              </a:rPr>
              <a:t>فوب مقصد: یک اصطلاح تجاری است به این معنی که فروشنده ، هزینه حمل را پرداخت می کند و تا زمان تحویل کالا به خریدار ، مالک آن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ج ) کالای امانی :</a:t>
            </a:r>
            <a:endParaRPr lang="en-US" sz="3200" dirty="0" smtClean="0">
              <a:solidFill>
                <a:schemeClr val="tx1"/>
              </a:solidFill>
            </a:endParaRPr>
          </a:p>
          <a:p>
            <a:pPr algn="r" rtl="1"/>
            <a:r>
              <a:rPr lang="fa-IR" sz="3200" dirty="0" smtClean="0">
                <a:solidFill>
                  <a:schemeClr val="tx1"/>
                </a:solidFill>
              </a:rPr>
              <a:t>توافقی است که کالای تحت مالکیت یک طرف ( آمر) توسط طرف دیگر ( حق العمل کار) ، در قبال دریافت حق کمیسیون فروخته می شود .</a:t>
            </a:r>
            <a:endParaRPr lang="en-US" sz="3200" dirty="0" smtClean="0">
              <a:solidFill>
                <a:schemeClr val="tx1"/>
              </a:solidFill>
            </a:endParaRPr>
          </a:p>
          <a:p>
            <a:pPr algn="r" rtl="1"/>
            <a:r>
              <a:rPr lang="fa-IR" sz="3200" dirty="0" smtClean="0">
                <a:solidFill>
                  <a:schemeClr val="tx1"/>
                </a:solidFill>
              </a:rPr>
              <a:t>بهای تمام شده کالای آماده فروش : </a:t>
            </a:r>
            <a:endParaRPr lang="en-US" sz="3200" dirty="0" smtClean="0">
              <a:solidFill>
                <a:schemeClr val="tx1"/>
              </a:solidFill>
            </a:endParaRPr>
          </a:p>
          <a:p>
            <a:pPr algn="r" rtl="1"/>
            <a:r>
              <a:rPr lang="fa-IR" sz="3200" dirty="0" smtClean="0">
                <a:solidFill>
                  <a:schemeClr val="tx1"/>
                </a:solidFill>
              </a:rPr>
              <a:t>عبارت از بهای تمام شده کلیه کالاهایی است که طی دوره مالی آماده فروش بوده و برابر حاصل جمع موجودی کالای ابتدای دوره و خرید خالص طی دوره مالی است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فصل 8) تکمیل چرخه عملیاتی</a:t>
            </a:r>
            <a:endParaRPr lang="en-US" sz="3200" dirty="0" smtClean="0">
              <a:solidFill>
                <a:schemeClr val="tx1"/>
              </a:solidFill>
            </a:endParaRPr>
          </a:p>
          <a:p>
            <a:pPr algn="r" rtl="1"/>
            <a:r>
              <a:rPr lang="fa-IR" sz="3200" dirty="0" smtClean="0">
                <a:solidFill>
                  <a:schemeClr val="tx1"/>
                </a:solidFill>
              </a:rPr>
              <a:t>یک )هزینه جبران خدمات کارکنان :</a:t>
            </a:r>
            <a:endParaRPr lang="en-US" sz="3200" dirty="0" smtClean="0">
              <a:solidFill>
                <a:schemeClr val="tx1"/>
              </a:solidFill>
            </a:endParaRPr>
          </a:p>
          <a:p>
            <a:pPr algn="r" rtl="1"/>
            <a:r>
              <a:rPr lang="fa-IR" sz="3200" dirty="0" smtClean="0">
                <a:solidFill>
                  <a:schemeClr val="tx1"/>
                </a:solidFill>
              </a:rPr>
              <a:t>هزینه  جبران خدمات  کارکنان از جمله عمده ترین هزینه های عملیاتی واحد تجاری محسوب می شود .</a:t>
            </a:r>
            <a:endParaRPr lang="en-US" sz="3200" dirty="0" smtClean="0">
              <a:solidFill>
                <a:schemeClr val="tx1"/>
              </a:solidFill>
            </a:endParaRPr>
          </a:p>
          <a:p>
            <a:pPr algn="r" rtl="1"/>
            <a:r>
              <a:rPr lang="fa-IR" sz="3200" dirty="0" smtClean="0">
                <a:solidFill>
                  <a:schemeClr val="tx1"/>
                </a:solidFill>
              </a:rPr>
              <a:t>این هزینه فقط شامل حقوق و دستمزد دوره جاری نیست ، بلکه همان گونه که در خط زمانی زیر نشان داده شده است  ، مزایای جبران خدمات کارکنان ،  تا زمان بازنشستگی برای کارکنان ادامه می یابد.</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85720" y="285728"/>
            <a:ext cx="8501122" cy="6286544"/>
          </a:xfrm>
          <a:ln>
            <a:solidFill>
              <a:srgbClr val="7030A0"/>
            </a:solidFill>
          </a:ln>
        </p:spPr>
        <p:txBody>
          <a:bodyPr>
            <a:normAutofit/>
          </a:bodyPr>
          <a:lstStyle/>
          <a:p>
            <a:pPr algn="r" rtl="1"/>
            <a:r>
              <a:rPr lang="fa-IR" sz="2000" dirty="0" smtClean="0">
                <a:solidFill>
                  <a:schemeClr val="tx1"/>
                </a:solidFill>
              </a:rPr>
              <a:t>خط زمانی رویدادهای مرتبط با جبران خدمات کارکنان :</a:t>
            </a:r>
            <a:endParaRPr lang="en-US" sz="2000" dirty="0">
              <a:solidFill>
                <a:schemeClr val="tx1"/>
              </a:solidFill>
            </a:endParaRPr>
          </a:p>
        </p:txBody>
      </p:sp>
      <p:sp>
        <p:nvSpPr>
          <p:cNvPr id="4" name="Rectangle 3"/>
          <p:cNvSpPr/>
          <p:nvPr/>
        </p:nvSpPr>
        <p:spPr>
          <a:xfrm>
            <a:off x="1714480" y="2143116"/>
            <a:ext cx="1714512" cy="14287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حقوق و مزایای ایام مرخصی</a:t>
            </a:r>
            <a:endParaRPr lang="en-US" sz="2400" b="1" dirty="0">
              <a:solidFill>
                <a:schemeClr val="tx1"/>
              </a:solidFill>
            </a:endParaRPr>
          </a:p>
        </p:txBody>
      </p:sp>
      <p:sp>
        <p:nvSpPr>
          <p:cNvPr id="7" name="Rectangle 6"/>
          <p:cNvSpPr/>
          <p:nvPr/>
        </p:nvSpPr>
        <p:spPr>
          <a:xfrm>
            <a:off x="3643306" y="2143116"/>
            <a:ext cx="1714512" cy="135732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پاداش و طرح های اختیار خرید سهام</a:t>
            </a:r>
            <a:endParaRPr lang="en-US" sz="2400" b="1" dirty="0">
              <a:solidFill>
                <a:schemeClr val="tx1"/>
              </a:solidFill>
            </a:endParaRPr>
          </a:p>
        </p:txBody>
      </p:sp>
      <p:sp>
        <p:nvSpPr>
          <p:cNvPr id="8" name="Rectangle 7"/>
          <p:cNvSpPr/>
          <p:nvPr/>
        </p:nvSpPr>
        <p:spPr>
          <a:xfrm>
            <a:off x="5643570" y="2143116"/>
            <a:ext cx="1428760" cy="140971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مزایای بازخرید</a:t>
            </a:r>
          </a:p>
        </p:txBody>
      </p:sp>
      <p:sp>
        <p:nvSpPr>
          <p:cNvPr id="9" name="Rectangle 8"/>
          <p:cNvSpPr/>
          <p:nvPr/>
        </p:nvSpPr>
        <p:spPr>
          <a:xfrm>
            <a:off x="7429520" y="2143116"/>
            <a:ext cx="1428760" cy="135732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مزایای بازنشستگی</a:t>
            </a:r>
            <a:endParaRPr lang="en-US" sz="2400" b="1" dirty="0">
              <a:solidFill>
                <a:schemeClr val="tx1"/>
              </a:solidFill>
            </a:endParaRPr>
          </a:p>
        </p:txBody>
      </p:sp>
      <p:sp>
        <p:nvSpPr>
          <p:cNvPr id="10" name="Down Arrow 9"/>
          <p:cNvSpPr/>
          <p:nvPr/>
        </p:nvSpPr>
        <p:spPr>
          <a:xfrm>
            <a:off x="2285984"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2" name="Down Arrow 11"/>
          <p:cNvSpPr/>
          <p:nvPr/>
        </p:nvSpPr>
        <p:spPr>
          <a:xfrm>
            <a:off x="5929322"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3" name="Down Arrow 12"/>
          <p:cNvSpPr/>
          <p:nvPr/>
        </p:nvSpPr>
        <p:spPr>
          <a:xfrm>
            <a:off x="4286248"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1" name="Down Arrow 10"/>
          <p:cNvSpPr/>
          <p:nvPr/>
        </p:nvSpPr>
        <p:spPr>
          <a:xfrm>
            <a:off x="7858148" y="3500438"/>
            <a:ext cx="484632" cy="571504"/>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
        <p:nvSpPr>
          <p:cNvPr id="14" name="Down Arrow 13"/>
          <p:cNvSpPr/>
          <p:nvPr/>
        </p:nvSpPr>
        <p:spPr>
          <a:xfrm rot="16200000">
            <a:off x="4482577" y="232275"/>
            <a:ext cx="393161" cy="7929619"/>
          </a:xfrm>
          <a:prstGeom prst="downArrow">
            <a:avLst/>
          </a:prstGeom>
        </p:spPr>
        <p:style>
          <a:lnRef idx="3">
            <a:schemeClr val="lt1"/>
          </a:lnRef>
          <a:fillRef idx="1">
            <a:schemeClr val="accent3"/>
          </a:fillRef>
          <a:effectRef idx="1">
            <a:schemeClr val="accent3"/>
          </a:effectRef>
          <a:fontRef idx="minor">
            <a:schemeClr val="lt1"/>
          </a:fontRef>
        </p:style>
        <p:txBody>
          <a:bodyPr rtlCol="0" anchor="ctr"/>
          <a:lstStyle/>
          <a:p>
            <a:pPr algn="ctr"/>
            <a:endParaRPr lang="en-US"/>
          </a:p>
        </p:txBody>
      </p:sp>
      <p:sp>
        <p:nvSpPr>
          <p:cNvPr id="15" name="Rectangle 14"/>
          <p:cNvSpPr/>
          <p:nvPr/>
        </p:nvSpPr>
        <p:spPr>
          <a:xfrm>
            <a:off x="142844" y="2071678"/>
            <a:ext cx="1428728" cy="1428760"/>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fa-IR" sz="2400" b="1" dirty="0" smtClean="0">
                <a:solidFill>
                  <a:schemeClr val="tx1"/>
                </a:solidFill>
              </a:rPr>
              <a:t>حقوق و دستمزد</a:t>
            </a:r>
            <a:endParaRPr lang="en-US" sz="2400" b="1" dirty="0">
              <a:solidFill>
                <a:schemeClr val="tx1"/>
              </a:solidFill>
            </a:endParaRPr>
          </a:p>
        </p:txBody>
      </p:sp>
      <p:sp>
        <p:nvSpPr>
          <p:cNvPr id="16" name="Down Arrow 15"/>
          <p:cNvSpPr/>
          <p:nvPr/>
        </p:nvSpPr>
        <p:spPr>
          <a:xfrm>
            <a:off x="785786" y="3571876"/>
            <a:ext cx="484632" cy="500066"/>
          </a:xfrm>
          <a:prstGeom prst="downArrow">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en-US"/>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دو) مالیات :</a:t>
            </a:r>
            <a:endParaRPr lang="en-US" sz="3200" dirty="0" smtClean="0">
              <a:solidFill>
                <a:schemeClr val="tx1"/>
              </a:solidFill>
            </a:endParaRPr>
          </a:p>
          <a:p>
            <a:pPr algn="r" rtl="1"/>
            <a:r>
              <a:rPr lang="fa-IR" sz="3200" dirty="0" smtClean="0">
                <a:solidFill>
                  <a:schemeClr val="tx1"/>
                </a:solidFill>
              </a:rPr>
              <a:t>شرکت ها در قبال پرداخت مالیات حقوق و دستمزد ، مالیات ارزش افزوده و مالیات  تکلیفی اشخاص و شرکت ها ، مالیات اجاره و مالیاتهای عملکرد سالانه شرکت مسئولیت قانونی دارند.</a:t>
            </a:r>
            <a:endParaRPr lang="en-US" sz="3200" dirty="0" smtClean="0">
              <a:solidFill>
                <a:schemeClr val="tx1"/>
              </a:solidFill>
            </a:endParaRPr>
          </a:p>
          <a:p>
            <a:pPr algn="r" rtl="1"/>
            <a:r>
              <a:rPr lang="fa-IR" sz="3200" dirty="0" smtClean="0">
                <a:solidFill>
                  <a:schemeClr val="tx1"/>
                </a:solidFill>
              </a:rPr>
              <a:t>سه ) رویدادهای احتمالی : </a:t>
            </a:r>
            <a:endParaRPr lang="en-US" sz="3200" dirty="0" smtClean="0">
              <a:solidFill>
                <a:schemeClr val="tx1"/>
              </a:solidFill>
            </a:endParaRPr>
          </a:p>
          <a:p>
            <a:pPr algn="r" rtl="1"/>
            <a:r>
              <a:rPr lang="fa-IR" sz="3200" dirty="0" smtClean="0">
                <a:solidFill>
                  <a:schemeClr val="tx1"/>
                </a:solidFill>
              </a:rPr>
              <a:t>ماهیت دنیای کسب و کار در بسیاری از موارد با عدم اطمینان توام است . بطور مثال دعوای حقوقی یک شرکت ممکن است منجر به کسب سود یا پرداخت زیان هنگفتی گردد که آثار آن برای شرکت باید در نظر گرفته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a:bodyPr>
          <a:lstStyle/>
          <a:p>
            <a:pPr algn="r" rtl="1"/>
            <a:r>
              <a:rPr lang="fa-IR" sz="3200" dirty="0" smtClean="0">
                <a:solidFill>
                  <a:schemeClr val="tx1"/>
                </a:solidFill>
              </a:rPr>
              <a:t>تعریف رویدادهای احتمالی : </a:t>
            </a:r>
            <a:endParaRPr lang="en-US" sz="3200" dirty="0" smtClean="0">
              <a:solidFill>
                <a:schemeClr val="tx1"/>
              </a:solidFill>
            </a:endParaRPr>
          </a:p>
          <a:p>
            <a:pPr algn="r" rtl="1"/>
            <a:r>
              <a:rPr lang="fa-IR" sz="3200" dirty="0" smtClean="0">
                <a:solidFill>
                  <a:schemeClr val="tx1"/>
                </a:solidFill>
              </a:rPr>
              <a:t> به شرایطی گفته می شود که در بر دارنده سود و زیان بالقوه ای است  تا وقوع رویدادهایی در آینده ، نتیجه آن مشخص نمی شود .</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28596" y="285728"/>
            <a:ext cx="8358246" cy="6286544"/>
          </a:xfrm>
          <a:ln>
            <a:solidFill>
              <a:srgbClr val="7030A0"/>
            </a:solidFill>
          </a:ln>
          <a:effectLst/>
        </p:spPr>
        <p:txBody>
          <a:bodyPr>
            <a:normAutofit fontScale="92500" lnSpcReduction="20000"/>
          </a:bodyPr>
          <a:lstStyle/>
          <a:p>
            <a:pPr algn="r" rtl="1"/>
            <a:r>
              <a:rPr lang="fa-IR" sz="3200" dirty="0" smtClean="0">
                <a:solidFill>
                  <a:srgbClr val="C00000"/>
                </a:solidFill>
              </a:rPr>
              <a:t>حسابداری بدهی های احتمالی </a:t>
            </a:r>
            <a:endParaRPr lang="en-US" sz="3200" dirty="0" smtClean="0">
              <a:solidFill>
                <a:srgbClr val="C00000"/>
              </a:solidFill>
            </a:endParaRPr>
          </a:p>
          <a:p>
            <a:pPr algn="r" rtl="1"/>
            <a:r>
              <a:rPr lang="fa-IR" sz="3200" dirty="0" smtClean="0">
                <a:solidFill>
                  <a:schemeClr val="tx1"/>
                </a:solidFill>
              </a:rPr>
              <a:t>وضعیت : محتمل  یعنی : احتمال رویداد آتی زیاد است .</a:t>
            </a:r>
            <a:endParaRPr lang="en-US" sz="3200" dirty="0" smtClean="0">
              <a:solidFill>
                <a:schemeClr val="tx1"/>
              </a:solidFill>
            </a:endParaRPr>
          </a:p>
          <a:p>
            <a:pPr algn="r" rtl="1"/>
            <a:r>
              <a:rPr lang="fa-IR" sz="3200" dirty="0" smtClean="0">
                <a:solidFill>
                  <a:schemeClr val="tx1"/>
                </a:solidFill>
              </a:rPr>
              <a:t>روش حسابداری: برآورد مبلغ بدهی احتمالی ، ثبت آن در حسابها و افشای جزئیات در یادداشت های  پیوست صورتهای مالی .</a:t>
            </a:r>
            <a:endParaRPr lang="en-US" sz="3200" dirty="0" smtClean="0">
              <a:solidFill>
                <a:schemeClr val="tx1"/>
              </a:solidFill>
            </a:endParaRPr>
          </a:p>
          <a:p>
            <a:pPr algn="r" rtl="1"/>
            <a:r>
              <a:rPr lang="fa-IR" sz="3200" dirty="0" smtClean="0">
                <a:solidFill>
                  <a:schemeClr val="tx1"/>
                </a:solidFill>
              </a:rPr>
              <a:t>وضعیت : ممکن یعنی : احتمال وقوع رویداد آتی ، بیشتر از بعید و کمتر از محتمل است .</a:t>
            </a:r>
            <a:endParaRPr lang="en-US" sz="3200" dirty="0" smtClean="0">
              <a:solidFill>
                <a:schemeClr val="tx1"/>
              </a:solidFill>
            </a:endParaRPr>
          </a:p>
          <a:p>
            <a:pPr algn="r" rtl="1"/>
            <a:r>
              <a:rPr lang="fa-IR" sz="3200" dirty="0" smtClean="0">
                <a:solidFill>
                  <a:schemeClr val="tx1"/>
                </a:solidFill>
              </a:rPr>
              <a:t>روش حسابداری : افشای جزئیات بدهی های احتمالی در یادداشت های همراه ، کفایت می کند ( نیازی به ثبت حسابداری نیست ).</a:t>
            </a:r>
            <a:endParaRPr lang="en-US" sz="3200" dirty="0" smtClean="0">
              <a:solidFill>
                <a:schemeClr val="tx1"/>
              </a:solidFill>
            </a:endParaRPr>
          </a:p>
          <a:p>
            <a:pPr algn="r" rtl="1"/>
            <a:r>
              <a:rPr lang="fa-IR" sz="3200" dirty="0" smtClean="0">
                <a:solidFill>
                  <a:schemeClr val="tx1"/>
                </a:solidFill>
              </a:rPr>
              <a:t>وضعیت : بعید یعنی : احتمال وقوع رویداد آتی خیلی کم است .</a:t>
            </a:r>
            <a:endParaRPr lang="en-US" sz="3200" dirty="0" smtClean="0">
              <a:solidFill>
                <a:schemeClr val="tx1"/>
              </a:solidFill>
            </a:endParaRPr>
          </a:p>
          <a:p>
            <a:pPr algn="r" rtl="1"/>
            <a:r>
              <a:rPr lang="fa-IR" sz="3200" dirty="0" smtClean="0">
                <a:solidFill>
                  <a:schemeClr val="tx1"/>
                </a:solidFill>
              </a:rPr>
              <a:t>روش حسابداری : نیازی به افشا نیست ( طبیعتا" نیازی به ثبت حسابداری هم نیست ) .</a:t>
            </a:r>
            <a:endParaRPr lang="en-US" sz="3200" dirty="0" smtClean="0">
              <a:solidFill>
                <a:schemeClr val="tx1"/>
              </a:solidFill>
            </a:endParaRPr>
          </a:p>
          <a:p>
            <a:pPr algn="r" rtl="1"/>
            <a:r>
              <a:rPr lang="fa-IR" sz="3200" dirty="0" smtClean="0">
                <a:solidFill>
                  <a:schemeClr val="tx1"/>
                </a:solidFill>
              </a:rPr>
              <a:t>بدهی های زیست محیطی : </a:t>
            </a:r>
            <a:endParaRPr lang="en-US" sz="3200" dirty="0" smtClean="0">
              <a:solidFill>
                <a:schemeClr val="tx1"/>
              </a:solidFill>
            </a:endParaRPr>
          </a:p>
          <a:p>
            <a:pPr algn="r" rtl="1"/>
            <a:r>
              <a:rPr lang="fa-IR" sz="3200" dirty="0" smtClean="0">
                <a:solidFill>
                  <a:schemeClr val="tx1"/>
                </a:solidFill>
              </a:rPr>
              <a:t>تعهداتی است که به دلیل خسارت های وارده به محیط زیست ، ایجاد  می شود.</a:t>
            </a:r>
            <a:endParaRPr lang="en-US" sz="3200" dirty="0" smtClean="0">
              <a:solidFill>
                <a:schemeClr val="tx1"/>
              </a:solidFill>
            </a:endParaRPr>
          </a:p>
          <a:p>
            <a:pPr algn="r" rtl="1"/>
            <a:r>
              <a:rPr lang="fa-IR" sz="3200" dirty="0" smtClean="0">
                <a:solidFill>
                  <a:schemeClr val="tx1"/>
                </a:solidFill>
              </a:rPr>
              <a:t>پایان  بخش مبانی حسابداری مالی</a:t>
            </a:r>
            <a:endParaRPr lang="en-US" sz="3200" dirty="0" smtClean="0">
              <a:solidFill>
                <a:schemeClr val="tx1"/>
              </a:solidFill>
            </a:endParaRPr>
          </a:p>
          <a:p>
            <a:pPr algn="r" rtl="1"/>
            <a:endParaRPr lang="en-US" sz="3200" dirty="0">
              <a:solidFill>
                <a:schemeClr val="tx1"/>
              </a:solidFill>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150</TotalTime>
  <Words>5533</Words>
  <Application>Microsoft Office PowerPoint</Application>
  <PresentationFormat>On-screen Show (4:3)</PresentationFormat>
  <Paragraphs>393</Paragraphs>
  <Slides>76</Slides>
  <Notes>0</Notes>
  <HiddenSlides>0</HiddenSlides>
  <MMClips>0</MMClips>
  <ScaleCrop>false</ScaleCrop>
  <HeadingPairs>
    <vt:vector size="4" baseType="variant">
      <vt:variant>
        <vt:lpstr>Theme</vt:lpstr>
      </vt:variant>
      <vt:variant>
        <vt:i4>1</vt:i4>
      </vt:variant>
      <vt:variant>
        <vt:lpstr>Slide Titles</vt:lpstr>
      </vt:variant>
      <vt:variant>
        <vt:i4>76</vt:i4>
      </vt:variant>
    </vt:vector>
  </HeadingPairs>
  <TitlesOfParts>
    <vt:vector size="77" baseType="lpstr">
      <vt:lpstr>Oriel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FADAK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bafandeh.m</dc:creator>
  <cp:lastModifiedBy>Windows User</cp:lastModifiedBy>
  <cp:revision>30</cp:revision>
  <dcterms:created xsi:type="dcterms:W3CDTF">2013-06-25T07:26:24Z</dcterms:created>
  <dcterms:modified xsi:type="dcterms:W3CDTF">2020-05-29T00:26:57Z</dcterms:modified>
</cp:coreProperties>
</file>