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handoutMasterIdLst>
    <p:handoutMasterId r:id="rId54"/>
  </p:handoutMasterIdLst>
  <p:sldIdLst>
    <p:sldId id="323" r:id="rId2"/>
    <p:sldId id="256" r:id="rId3"/>
    <p:sldId id="257" r:id="rId4"/>
    <p:sldId id="270" r:id="rId5"/>
    <p:sldId id="273" r:id="rId6"/>
    <p:sldId id="275" r:id="rId7"/>
    <p:sldId id="276" r:id="rId8"/>
    <p:sldId id="279" r:id="rId9"/>
    <p:sldId id="259" r:id="rId10"/>
    <p:sldId id="280" r:id="rId11"/>
    <p:sldId id="281" r:id="rId12"/>
    <p:sldId id="282" r:id="rId13"/>
    <p:sldId id="284" r:id="rId14"/>
    <p:sldId id="283" r:id="rId15"/>
    <p:sldId id="285" r:id="rId16"/>
    <p:sldId id="287" r:id="rId17"/>
    <p:sldId id="288" r:id="rId18"/>
    <p:sldId id="290" r:id="rId19"/>
    <p:sldId id="289" r:id="rId20"/>
    <p:sldId id="307" r:id="rId21"/>
    <p:sldId id="292" r:id="rId22"/>
    <p:sldId id="291" r:id="rId23"/>
    <p:sldId id="293" r:id="rId24"/>
    <p:sldId id="294" r:id="rId25"/>
    <p:sldId id="295" r:id="rId26"/>
    <p:sldId id="296" r:id="rId27"/>
    <p:sldId id="297" r:id="rId28"/>
    <p:sldId id="298" r:id="rId29"/>
    <p:sldId id="299" r:id="rId30"/>
    <p:sldId id="300" r:id="rId31"/>
    <p:sldId id="301" r:id="rId32"/>
    <p:sldId id="302" r:id="rId33"/>
    <p:sldId id="303" r:id="rId34"/>
    <p:sldId id="306" r:id="rId35"/>
    <p:sldId id="304" r:id="rId36"/>
    <p:sldId id="308" r:id="rId37"/>
    <p:sldId id="305" r:id="rId38"/>
    <p:sldId id="309" r:id="rId39"/>
    <p:sldId id="310" r:id="rId40"/>
    <p:sldId id="311" r:id="rId41"/>
    <p:sldId id="312" r:id="rId42"/>
    <p:sldId id="313" r:id="rId43"/>
    <p:sldId id="314" r:id="rId44"/>
    <p:sldId id="315" r:id="rId45"/>
    <p:sldId id="316" r:id="rId46"/>
    <p:sldId id="317" r:id="rId47"/>
    <p:sldId id="318" r:id="rId48"/>
    <p:sldId id="319" r:id="rId49"/>
    <p:sldId id="320" r:id="rId50"/>
    <p:sldId id="321" r:id="rId51"/>
    <p:sldId id="322" r:id="rId52"/>
  </p:sldIdLst>
  <p:sldSz cx="9144000" cy="6858000" type="screen4x3"/>
  <p:notesSz cx="6797675" cy="9926638"/>
  <p:defaultTextStyle>
    <a:defPPr>
      <a:defRPr lang="en-US"/>
    </a:defPPr>
    <a:lvl1pPr algn="r" rtl="1" fontAlgn="base">
      <a:spcBef>
        <a:spcPct val="20000"/>
      </a:spcBef>
      <a:spcAft>
        <a:spcPct val="0"/>
      </a:spcAft>
      <a:defRPr sz="3600" kern="1200">
        <a:solidFill>
          <a:schemeClr val="tx1"/>
        </a:solidFill>
        <a:latin typeface="Times New Roman" panose="02020603050405020304" pitchFamily="18" charset="0"/>
        <a:ea typeface="+mn-ea"/>
        <a:cs typeface="B Zar" panose="00000400000000000000" pitchFamily="2" charset="-78"/>
      </a:defRPr>
    </a:lvl1pPr>
    <a:lvl2pPr marL="457200" algn="r" rtl="1" fontAlgn="base">
      <a:spcBef>
        <a:spcPct val="20000"/>
      </a:spcBef>
      <a:spcAft>
        <a:spcPct val="0"/>
      </a:spcAft>
      <a:defRPr sz="3600" kern="1200">
        <a:solidFill>
          <a:schemeClr val="tx1"/>
        </a:solidFill>
        <a:latin typeface="Times New Roman" panose="02020603050405020304" pitchFamily="18" charset="0"/>
        <a:ea typeface="+mn-ea"/>
        <a:cs typeface="B Zar" panose="00000400000000000000" pitchFamily="2" charset="-78"/>
      </a:defRPr>
    </a:lvl2pPr>
    <a:lvl3pPr marL="914400" algn="r" rtl="1" fontAlgn="base">
      <a:spcBef>
        <a:spcPct val="20000"/>
      </a:spcBef>
      <a:spcAft>
        <a:spcPct val="0"/>
      </a:spcAft>
      <a:defRPr sz="3600" kern="1200">
        <a:solidFill>
          <a:schemeClr val="tx1"/>
        </a:solidFill>
        <a:latin typeface="Times New Roman" panose="02020603050405020304" pitchFamily="18" charset="0"/>
        <a:ea typeface="+mn-ea"/>
        <a:cs typeface="B Zar" panose="00000400000000000000" pitchFamily="2" charset="-78"/>
      </a:defRPr>
    </a:lvl3pPr>
    <a:lvl4pPr marL="1371600" algn="r" rtl="1" fontAlgn="base">
      <a:spcBef>
        <a:spcPct val="20000"/>
      </a:spcBef>
      <a:spcAft>
        <a:spcPct val="0"/>
      </a:spcAft>
      <a:defRPr sz="3600" kern="1200">
        <a:solidFill>
          <a:schemeClr val="tx1"/>
        </a:solidFill>
        <a:latin typeface="Times New Roman" panose="02020603050405020304" pitchFamily="18" charset="0"/>
        <a:ea typeface="+mn-ea"/>
        <a:cs typeface="B Zar" panose="00000400000000000000" pitchFamily="2" charset="-78"/>
      </a:defRPr>
    </a:lvl4pPr>
    <a:lvl5pPr marL="1828800" algn="r" rtl="1" fontAlgn="base">
      <a:spcBef>
        <a:spcPct val="20000"/>
      </a:spcBef>
      <a:spcAft>
        <a:spcPct val="0"/>
      </a:spcAft>
      <a:defRPr sz="3600" kern="1200">
        <a:solidFill>
          <a:schemeClr val="tx1"/>
        </a:solidFill>
        <a:latin typeface="Times New Roman" panose="02020603050405020304" pitchFamily="18" charset="0"/>
        <a:ea typeface="+mn-ea"/>
        <a:cs typeface="B Zar" panose="00000400000000000000" pitchFamily="2" charset="-78"/>
      </a:defRPr>
    </a:lvl5pPr>
    <a:lvl6pPr marL="2286000" algn="r" defTabSz="914400" rtl="1" eaLnBrk="1" latinLnBrk="0" hangingPunct="1">
      <a:defRPr sz="3600" kern="1200">
        <a:solidFill>
          <a:schemeClr val="tx1"/>
        </a:solidFill>
        <a:latin typeface="Times New Roman" panose="02020603050405020304" pitchFamily="18" charset="0"/>
        <a:ea typeface="+mn-ea"/>
        <a:cs typeface="B Zar" panose="00000400000000000000" pitchFamily="2" charset="-78"/>
      </a:defRPr>
    </a:lvl6pPr>
    <a:lvl7pPr marL="2743200" algn="r" defTabSz="914400" rtl="1" eaLnBrk="1" latinLnBrk="0" hangingPunct="1">
      <a:defRPr sz="3600" kern="1200">
        <a:solidFill>
          <a:schemeClr val="tx1"/>
        </a:solidFill>
        <a:latin typeface="Times New Roman" panose="02020603050405020304" pitchFamily="18" charset="0"/>
        <a:ea typeface="+mn-ea"/>
        <a:cs typeface="B Zar" panose="00000400000000000000" pitchFamily="2" charset="-78"/>
      </a:defRPr>
    </a:lvl7pPr>
    <a:lvl8pPr marL="3200400" algn="r" defTabSz="914400" rtl="1" eaLnBrk="1" latinLnBrk="0" hangingPunct="1">
      <a:defRPr sz="3600" kern="1200">
        <a:solidFill>
          <a:schemeClr val="tx1"/>
        </a:solidFill>
        <a:latin typeface="Times New Roman" panose="02020603050405020304" pitchFamily="18" charset="0"/>
        <a:ea typeface="+mn-ea"/>
        <a:cs typeface="B Zar" panose="00000400000000000000" pitchFamily="2" charset="-78"/>
      </a:defRPr>
    </a:lvl8pPr>
    <a:lvl9pPr marL="3657600" algn="r" defTabSz="914400" rtl="1" eaLnBrk="1" latinLnBrk="0" hangingPunct="1">
      <a:defRPr sz="3600" kern="1200">
        <a:solidFill>
          <a:schemeClr val="tx1"/>
        </a:solidFill>
        <a:latin typeface="Times New Roman" panose="02020603050405020304" pitchFamily="18" charset="0"/>
        <a:ea typeface="+mn-ea"/>
        <a:cs typeface="B Zar" panose="00000400000000000000" pitchFamily="2" charset="-78"/>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00"/>
    <a:srgbClr val="FF00FF"/>
    <a:srgbClr val="FFFFCC"/>
    <a:srgbClr val="006600"/>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17" autoAdjust="0"/>
    <p:restoredTop sz="94737" autoAdjust="0"/>
  </p:normalViewPr>
  <p:slideViewPr>
    <p:cSldViewPr>
      <p:cViewPr varScale="1">
        <p:scale>
          <a:sx n="70" d="100"/>
          <a:sy n="70" d="100"/>
        </p:scale>
        <p:origin x="-1380"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0418" name="Rectangle 2"/>
          <p:cNvSpPr>
            <a:spLocks noGrp="1" noChangeArrowheads="1"/>
          </p:cNvSpPr>
          <p:nvPr>
            <p:ph type="hdr" sz="quarter"/>
          </p:nvPr>
        </p:nvSpPr>
        <p:spPr bwMode="auto">
          <a:xfrm>
            <a:off x="0"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rtl="0">
              <a:spcBef>
                <a:spcPct val="0"/>
              </a:spcBef>
              <a:defRPr sz="1200">
                <a:cs typeface="Times New Roman" panose="02020603050405020304" pitchFamily="18" charset="0"/>
              </a:defRPr>
            </a:lvl1pPr>
          </a:lstStyle>
          <a:p>
            <a:endParaRPr lang="en-US"/>
          </a:p>
        </p:txBody>
      </p:sp>
      <p:sp>
        <p:nvSpPr>
          <p:cNvPr id="60419" name="Rectangle 3"/>
          <p:cNvSpPr>
            <a:spLocks noGrp="1" noChangeArrowheads="1"/>
          </p:cNvSpPr>
          <p:nvPr>
            <p:ph type="dt" sz="quarter" idx="1"/>
          </p:nvPr>
        </p:nvSpPr>
        <p:spPr bwMode="auto">
          <a:xfrm>
            <a:off x="3849688"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rtl="0">
              <a:spcBef>
                <a:spcPct val="0"/>
              </a:spcBef>
              <a:defRPr sz="1200">
                <a:cs typeface="Times New Roman" panose="02020603050405020304" pitchFamily="18" charset="0"/>
              </a:defRPr>
            </a:lvl1pPr>
          </a:lstStyle>
          <a:p>
            <a:endParaRPr lang="en-US"/>
          </a:p>
        </p:txBody>
      </p:sp>
      <p:sp>
        <p:nvSpPr>
          <p:cNvPr id="60420" name="Rectangle 4"/>
          <p:cNvSpPr>
            <a:spLocks noGrp="1" noChangeArrowheads="1"/>
          </p:cNvSpPr>
          <p:nvPr>
            <p:ph type="ftr" sz="quarter" idx="2"/>
          </p:nvPr>
        </p:nvSpPr>
        <p:spPr bwMode="auto">
          <a:xfrm>
            <a:off x="0" y="9428163"/>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rtl="0">
              <a:spcBef>
                <a:spcPct val="0"/>
              </a:spcBef>
              <a:defRPr sz="1200">
                <a:cs typeface="Times New Roman" panose="02020603050405020304" pitchFamily="18" charset="0"/>
              </a:defRPr>
            </a:lvl1pPr>
          </a:lstStyle>
          <a:p>
            <a:endParaRPr lang="en-US"/>
          </a:p>
        </p:txBody>
      </p:sp>
      <p:sp>
        <p:nvSpPr>
          <p:cNvPr id="60421" name="Rectangle 5"/>
          <p:cNvSpPr>
            <a:spLocks noGrp="1" noChangeArrowheads="1"/>
          </p:cNvSpPr>
          <p:nvPr>
            <p:ph type="sldNum" sz="quarter" idx="3"/>
          </p:nvPr>
        </p:nvSpPr>
        <p:spPr bwMode="auto">
          <a:xfrm>
            <a:off x="3849688" y="9428163"/>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rtl="0">
              <a:spcBef>
                <a:spcPct val="0"/>
              </a:spcBef>
              <a:defRPr sz="1200">
                <a:cs typeface="Times New Roman" panose="02020603050405020304" pitchFamily="18" charset="0"/>
              </a:defRPr>
            </a:lvl1pPr>
          </a:lstStyle>
          <a:p>
            <a:fld id="{90F7879F-F5DC-496C-BE2B-701212933590}" type="slidenum">
              <a:rPr lang="ar-SA"/>
              <a:pPr/>
              <a:t>‹#›</a:t>
            </a:fld>
            <a:endParaRPr lang="en-US"/>
          </a:p>
        </p:txBody>
      </p:sp>
    </p:spTree>
    <p:extLst>
      <p:ext uri="{BB962C8B-B14F-4D97-AF65-F5344CB8AC3E}">
        <p14:creationId xmlns:p14="http://schemas.microsoft.com/office/powerpoint/2010/main" val="40286342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hdr" sz="quarter"/>
          </p:nvPr>
        </p:nvSpPr>
        <p:spPr bwMode="auto">
          <a:xfrm>
            <a:off x="0"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rtl="0">
              <a:spcBef>
                <a:spcPct val="0"/>
              </a:spcBef>
              <a:defRPr sz="1200">
                <a:cs typeface="Times New Roman" panose="02020603050405020304" pitchFamily="18" charset="0"/>
              </a:defRPr>
            </a:lvl1pPr>
          </a:lstStyle>
          <a:p>
            <a:endParaRPr lang="en-US"/>
          </a:p>
        </p:txBody>
      </p:sp>
      <p:sp>
        <p:nvSpPr>
          <p:cNvPr id="14339" name="Rectangle 3"/>
          <p:cNvSpPr>
            <a:spLocks noGrp="1" noChangeArrowheads="1"/>
          </p:cNvSpPr>
          <p:nvPr>
            <p:ph type="dt" idx="1"/>
          </p:nvPr>
        </p:nvSpPr>
        <p:spPr bwMode="auto">
          <a:xfrm>
            <a:off x="3851275"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rtl="0">
              <a:spcBef>
                <a:spcPct val="0"/>
              </a:spcBef>
              <a:defRPr sz="1200">
                <a:cs typeface="Times New Roman" panose="02020603050405020304" pitchFamily="18" charset="0"/>
              </a:defRPr>
            </a:lvl1pPr>
          </a:lstStyle>
          <a:p>
            <a:endParaRPr lang="en-US"/>
          </a:p>
        </p:txBody>
      </p:sp>
      <p:sp>
        <p:nvSpPr>
          <p:cNvPr id="14340" name="Rectangle 4"/>
          <p:cNvSpPr>
            <a:spLocks noGrp="1" noRot="1" noChangeAspect="1" noChangeArrowheads="1" noTextEdit="1"/>
          </p:cNvSpPr>
          <p:nvPr>
            <p:ph type="sldImg" idx="2"/>
          </p:nvPr>
        </p:nvSpPr>
        <p:spPr bwMode="auto">
          <a:xfrm>
            <a:off x="915988" y="744538"/>
            <a:ext cx="4965700" cy="3722687"/>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4341" name="Rectangle 5"/>
          <p:cNvSpPr>
            <a:spLocks noGrp="1" noChangeArrowheads="1"/>
          </p:cNvSpPr>
          <p:nvPr>
            <p:ph type="body" sz="quarter" idx="3"/>
          </p:nvPr>
        </p:nvSpPr>
        <p:spPr bwMode="auto">
          <a:xfrm>
            <a:off x="906463" y="4714875"/>
            <a:ext cx="4984750" cy="4467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342" name="Rectangle 6"/>
          <p:cNvSpPr>
            <a:spLocks noGrp="1" noChangeArrowheads="1"/>
          </p:cNvSpPr>
          <p:nvPr>
            <p:ph type="ftr" sz="quarter" idx="4"/>
          </p:nvPr>
        </p:nvSpPr>
        <p:spPr bwMode="auto">
          <a:xfrm>
            <a:off x="0" y="942975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rtl="0">
              <a:spcBef>
                <a:spcPct val="0"/>
              </a:spcBef>
              <a:defRPr sz="1200">
                <a:cs typeface="Times New Roman" panose="02020603050405020304" pitchFamily="18" charset="0"/>
              </a:defRPr>
            </a:lvl1pPr>
          </a:lstStyle>
          <a:p>
            <a:endParaRPr lang="en-US"/>
          </a:p>
        </p:txBody>
      </p:sp>
      <p:sp>
        <p:nvSpPr>
          <p:cNvPr id="14343" name="Rectangle 7"/>
          <p:cNvSpPr>
            <a:spLocks noGrp="1" noChangeArrowheads="1"/>
          </p:cNvSpPr>
          <p:nvPr>
            <p:ph type="sldNum" sz="quarter" idx="5"/>
          </p:nvPr>
        </p:nvSpPr>
        <p:spPr bwMode="auto">
          <a:xfrm>
            <a:off x="3851275" y="942975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rtl="0">
              <a:spcBef>
                <a:spcPct val="0"/>
              </a:spcBef>
              <a:defRPr sz="1200">
                <a:cs typeface="Times New Roman" panose="02020603050405020304" pitchFamily="18" charset="0"/>
              </a:defRPr>
            </a:lvl1pPr>
          </a:lstStyle>
          <a:p>
            <a:fld id="{3D97A018-593C-4F9A-8618-6C2EAC1C54C5}" type="slidenum">
              <a:rPr lang="ar-SA"/>
              <a:pPr/>
              <a:t>‹#›</a:t>
            </a:fld>
            <a:endParaRPr lang="en-US"/>
          </a:p>
        </p:txBody>
      </p:sp>
    </p:spTree>
    <p:extLst>
      <p:ext uri="{BB962C8B-B14F-4D97-AF65-F5344CB8AC3E}">
        <p14:creationId xmlns:p14="http://schemas.microsoft.com/office/powerpoint/2010/main" val="1037120696"/>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Times New Roman" panose="02020603050405020304" pitchFamily="18" charset="0"/>
        <a:ea typeface="+mn-ea"/>
        <a:cs typeface="Times New Roman" panose="02020603050405020304" pitchFamily="18" charset="0"/>
      </a:defRPr>
    </a:lvl1pPr>
    <a:lvl2pPr marL="457200" algn="l" rtl="0" fontAlgn="base">
      <a:spcBef>
        <a:spcPct val="30000"/>
      </a:spcBef>
      <a:spcAft>
        <a:spcPct val="0"/>
      </a:spcAft>
      <a:defRPr sz="1200" kern="1200">
        <a:solidFill>
          <a:schemeClr val="tx1"/>
        </a:solidFill>
        <a:latin typeface="Times New Roman" panose="02020603050405020304" pitchFamily="18" charset="0"/>
        <a:ea typeface="+mn-ea"/>
        <a:cs typeface="Times New Roman" panose="02020603050405020304" pitchFamily="18" charset="0"/>
      </a:defRPr>
    </a:lvl2pPr>
    <a:lvl3pPr marL="914400" algn="l" rtl="0" fontAlgn="base">
      <a:spcBef>
        <a:spcPct val="30000"/>
      </a:spcBef>
      <a:spcAft>
        <a:spcPct val="0"/>
      </a:spcAft>
      <a:defRPr sz="1200" kern="1200">
        <a:solidFill>
          <a:schemeClr val="tx1"/>
        </a:solidFill>
        <a:latin typeface="Times New Roman" panose="02020603050405020304" pitchFamily="18" charset="0"/>
        <a:ea typeface="+mn-ea"/>
        <a:cs typeface="Times New Roman" panose="02020603050405020304" pitchFamily="18" charset="0"/>
      </a:defRPr>
    </a:lvl3pPr>
    <a:lvl4pPr marL="1371600" algn="l" rtl="0" fontAlgn="base">
      <a:spcBef>
        <a:spcPct val="30000"/>
      </a:spcBef>
      <a:spcAft>
        <a:spcPct val="0"/>
      </a:spcAft>
      <a:defRPr sz="1200" kern="1200">
        <a:solidFill>
          <a:schemeClr val="tx1"/>
        </a:solidFill>
        <a:latin typeface="Times New Roman" panose="02020603050405020304" pitchFamily="18" charset="0"/>
        <a:ea typeface="+mn-ea"/>
        <a:cs typeface="Times New Roman" panose="02020603050405020304" pitchFamily="18" charset="0"/>
      </a:defRPr>
    </a:lvl4pPr>
    <a:lvl5pPr marL="1828800" algn="l" rtl="0" fontAlgn="base">
      <a:spcBef>
        <a:spcPct val="30000"/>
      </a:spcBef>
      <a:spcAft>
        <a:spcPct val="0"/>
      </a:spcAft>
      <a:defRPr sz="1200" kern="1200">
        <a:solidFill>
          <a:schemeClr val="tx1"/>
        </a:solidFill>
        <a:latin typeface="Times New Roman" panose="02020603050405020304" pitchFamily="18" charset="0"/>
        <a:ea typeface="+mn-ea"/>
        <a:cs typeface="Times New Roman" panose="02020603050405020304" pitchFamily="18" charset="0"/>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1E7D2A2-C1CA-4997-91D5-58FC80C359BA}" type="slidenum">
              <a:rPr lang="ar-SA"/>
              <a:pPr/>
              <a:t>2</a:t>
            </a:fld>
            <a:endParaRPr lang="en-US"/>
          </a:p>
        </p:txBody>
      </p:sp>
      <p:sp>
        <p:nvSpPr>
          <p:cNvPr id="17410" name="Rectangle 2"/>
          <p:cNvSpPr>
            <a:spLocks noGrp="1" noRot="1" noChangeAspect="1" noChangeArrowheads="1" noTextEdit="1"/>
          </p:cNvSpPr>
          <p:nvPr>
            <p:ph type="sldImg"/>
          </p:nvPr>
        </p:nvSpPr>
        <p:spPr>
          <a:xfrm>
            <a:off x="917575" y="744538"/>
            <a:ext cx="4962525" cy="3722687"/>
          </a:xfrm>
          <a:ln/>
        </p:spPr>
      </p:sp>
      <p:sp>
        <p:nvSpPr>
          <p:cNvPr id="17411" name="Rectangle 3"/>
          <p:cNvSpPr>
            <a:spLocks noGrp="1" noChangeArrowheads="1"/>
          </p:cNvSpPr>
          <p:nvPr>
            <p:ph type="body" idx="1"/>
          </p:nvPr>
        </p:nvSpPr>
        <p:spPr/>
        <p:txBody>
          <a:bodyPr/>
          <a:lstStyle/>
          <a:p>
            <a:endParaRPr lang="fa-IR"/>
          </a:p>
        </p:txBody>
      </p:sp>
    </p:spTree>
    <p:extLst>
      <p:ext uri="{BB962C8B-B14F-4D97-AF65-F5344CB8AC3E}">
        <p14:creationId xmlns:p14="http://schemas.microsoft.com/office/powerpoint/2010/main" val="18143282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ABBC476-ACF9-4ADC-B6F4-04DE102E7461}" type="slidenum">
              <a:rPr lang="ar-SA"/>
              <a:pPr/>
              <a:t>3</a:t>
            </a:fld>
            <a:endParaRPr lang="en-US"/>
          </a:p>
        </p:txBody>
      </p:sp>
      <p:sp>
        <p:nvSpPr>
          <p:cNvPr id="18434" name="Rectangle 2"/>
          <p:cNvSpPr>
            <a:spLocks noGrp="1" noRot="1" noChangeAspect="1" noChangeArrowheads="1" noTextEdit="1"/>
          </p:cNvSpPr>
          <p:nvPr>
            <p:ph type="sldImg"/>
          </p:nvPr>
        </p:nvSpPr>
        <p:spPr>
          <a:xfrm>
            <a:off x="917575" y="744538"/>
            <a:ext cx="4962525" cy="3722687"/>
          </a:xfrm>
          <a:ln/>
        </p:spPr>
      </p:sp>
      <p:sp>
        <p:nvSpPr>
          <p:cNvPr id="18435" name="Rectangle 3"/>
          <p:cNvSpPr>
            <a:spLocks noGrp="1" noChangeArrowheads="1"/>
          </p:cNvSpPr>
          <p:nvPr>
            <p:ph type="body" idx="1"/>
          </p:nvPr>
        </p:nvSpPr>
        <p:spPr/>
        <p:txBody>
          <a:bodyPr/>
          <a:lstStyle/>
          <a:p>
            <a:endParaRPr lang="fa-IR"/>
          </a:p>
        </p:txBody>
      </p:sp>
    </p:spTree>
    <p:extLst>
      <p:ext uri="{BB962C8B-B14F-4D97-AF65-F5344CB8AC3E}">
        <p14:creationId xmlns:p14="http://schemas.microsoft.com/office/powerpoint/2010/main" val="40777427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30CF1FC-AC02-4620-A389-A22BA4CA18E9}" type="slidenum">
              <a:rPr lang="ar-SA"/>
              <a:pPr/>
              <a:t>4</a:t>
            </a:fld>
            <a:endParaRPr lang="en-US"/>
          </a:p>
        </p:txBody>
      </p:sp>
      <p:sp>
        <p:nvSpPr>
          <p:cNvPr id="61442" name="Rectangle 2"/>
          <p:cNvSpPr>
            <a:spLocks noGrp="1" noRot="1" noChangeAspect="1" noChangeArrowheads="1" noTextEdit="1"/>
          </p:cNvSpPr>
          <p:nvPr>
            <p:ph type="sldImg"/>
          </p:nvPr>
        </p:nvSpPr>
        <p:spPr>
          <a:xfrm>
            <a:off x="917575" y="744538"/>
            <a:ext cx="4962525" cy="3722687"/>
          </a:xfrm>
          <a:ln/>
        </p:spPr>
      </p:sp>
      <p:sp>
        <p:nvSpPr>
          <p:cNvPr id="61443" name="Rectangle 3"/>
          <p:cNvSpPr>
            <a:spLocks noGrp="1" noChangeArrowheads="1"/>
          </p:cNvSpPr>
          <p:nvPr>
            <p:ph type="body" idx="1"/>
          </p:nvPr>
        </p:nvSpPr>
        <p:spPr/>
        <p:txBody>
          <a:bodyPr/>
          <a:lstStyle/>
          <a:p>
            <a:endParaRPr lang="fa-IR"/>
          </a:p>
        </p:txBody>
      </p:sp>
    </p:spTree>
    <p:extLst>
      <p:ext uri="{BB962C8B-B14F-4D97-AF65-F5344CB8AC3E}">
        <p14:creationId xmlns:p14="http://schemas.microsoft.com/office/powerpoint/2010/main" val="30534095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EE03E15-4BD9-450E-BF14-48FF37162ED4}" type="slidenum">
              <a:rPr lang="ar-SA"/>
              <a:pPr/>
              <a:t>5</a:t>
            </a:fld>
            <a:endParaRPr lang="en-US"/>
          </a:p>
        </p:txBody>
      </p:sp>
      <p:sp>
        <p:nvSpPr>
          <p:cNvPr id="62466" name="Rectangle 2"/>
          <p:cNvSpPr>
            <a:spLocks noGrp="1" noRot="1" noChangeAspect="1" noChangeArrowheads="1" noTextEdit="1"/>
          </p:cNvSpPr>
          <p:nvPr>
            <p:ph type="sldImg"/>
          </p:nvPr>
        </p:nvSpPr>
        <p:spPr>
          <a:xfrm>
            <a:off x="917575" y="744538"/>
            <a:ext cx="4962525" cy="3722687"/>
          </a:xfrm>
          <a:ln/>
        </p:spPr>
      </p:sp>
      <p:sp>
        <p:nvSpPr>
          <p:cNvPr id="62467" name="Rectangle 3"/>
          <p:cNvSpPr>
            <a:spLocks noGrp="1" noChangeArrowheads="1"/>
          </p:cNvSpPr>
          <p:nvPr>
            <p:ph type="body" idx="1"/>
          </p:nvPr>
        </p:nvSpPr>
        <p:spPr/>
        <p:txBody>
          <a:bodyPr/>
          <a:lstStyle/>
          <a:p>
            <a:endParaRPr lang="fa-IR"/>
          </a:p>
        </p:txBody>
      </p:sp>
    </p:spTree>
    <p:extLst>
      <p:ext uri="{BB962C8B-B14F-4D97-AF65-F5344CB8AC3E}">
        <p14:creationId xmlns:p14="http://schemas.microsoft.com/office/powerpoint/2010/main" val="23517559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E65551D-8B21-4A93-AD82-63F9A791FB35}" type="slidenum">
              <a:rPr lang="ar-SA"/>
              <a:pPr/>
              <a:t>6</a:t>
            </a:fld>
            <a:endParaRPr lang="en-US"/>
          </a:p>
        </p:txBody>
      </p:sp>
      <p:sp>
        <p:nvSpPr>
          <p:cNvPr id="63490" name="Rectangle 2"/>
          <p:cNvSpPr>
            <a:spLocks noGrp="1" noRot="1" noChangeAspect="1" noChangeArrowheads="1" noTextEdit="1"/>
          </p:cNvSpPr>
          <p:nvPr>
            <p:ph type="sldImg"/>
          </p:nvPr>
        </p:nvSpPr>
        <p:spPr>
          <a:xfrm>
            <a:off x="917575" y="744538"/>
            <a:ext cx="4962525" cy="3722687"/>
          </a:xfrm>
          <a:ln/>
        </p:spPr>
      </p:sp>
      <p:sp>
        <p:nvSpPr>
          <p:cNvPr id="63491" name="Rectangle 3"/>
          <p:cNvSpPr>
            <a:spLocks noGrp="1" noChangeArrowheads="1"/>
          </p:cNvSpPr>
          <p:nvPr>
            <p:ph type="body" idx="1"/>
          </p:nvPr>
        </p:nvSpPr>
        <p:spPr/>
        <p:txBody>
          <a:bodyPr/>
          <a:lstStyle/>
          <a:p>
            <a:endParaRPr lang="fa-IR"/>
          </a:p>
        </p:txBody>
      </p:sp>
    </p:spTree>
    <p:extLst>
      <p:ext uri="{BB962C8B-B14F-4D97-AF65-F5344CB8AC3E}">
        <p14:creationId xmlns:p14="http://schemas.microsoft.com/office/powerpoint/2010/main" val="23889059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DA6596A-D9B1-4AEC-83CA-6B2FFDAEBE86}" type="slidenum">
              <a:rPr lang="ar-SA"/>
              <a:pPr/>
              <a:t>7</a:t>
            </a:fld>
            <a:endParaRPr lang="en-US"/>
          </a:p>
        </p:txBody>
      </p:sp>
      <p:sp>
        <p:nvSpPr>
          <p:cNvPr id="64514" name="Rectangle 2"/>
          <p:cNvSpPr>
            <a:spLocks noGrp="1" noRot="1" noChangeAspect="1" noChangeArrowheads="1" noTextEdit="1"/>
          </p:cNvSpPr>
          <p:nvPr>
            <p:ph type="sldImg"/>
          </p:nvPr>
        </p:nvSpPr>
        <p:spPr>
          <a:xfrm>
            <a:off x="917575" y="744538"/>
            <a:ext cx="4962525" cy="3722687"/>
          </a:xfrm>
          <a:ln/>
        </p:spPr>
      </p:sp>
      <p:sp>
        <p:nvSpPr>
          <p:cNvPr id="64515" name="Rectangle 3"/>
          <p:cNvSpPr>
            <a:spLocks noGrp="1" noChangeArrowheads="1"/>
          </p:cNvSpPr>
          <p:nvPr>
            <p:ph type="body" idx="1"/>
          </p:nvPr>
        </p:nvSpPr>
        <p:spPr/>
        <p:txBody>
          <a:bodyPr/>
          <a:lstStyle/>
          <a:p>
            <a:endParaRPr lang="fa-IR"/>
          </a:p>
        </p:txBody>
      </p:sp>
    </p:spTree>
    <p:extLst>
      <p:ext uri="{BB962C8B-B14F-4D97-AF65-F5344CB8AC3E}">
        <p14:creationId xmlns:p14="http://schemas.microsoft.com/office/powerpoint/2010/main" val="39971942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F6094BF-C1F6-440D-98FE-20F06126DEBB}" type="slidenum">
              <a:rPr lang="ar-SA"/>
              <a:pPr/>
              <a:t>8</a:t>
            </a:fld>
            <a:endParaRPr lang="en-US"/>
          </a:p>
        </p:txBody>
      </p:sp>
      <p:sp>
        <p:nvSpPr>
          <p:cNvPr id="68610" name="Rectangle 2"/>
          <p:cNvSpPr>
            <a:spLocks noGrp="1" noRot="1" noChangeAspect="1" noChangeArrowheads="1" noTextEdit="1"/>
          </p:cNvSpPr>
          <p:nvPr>
            <p:ph type="sldImg"/>
          </p:nvPr>
        </p:nvSpPr>
        <p:spPr>
          <a:xfrm>
            <a:off x="917575" y="744538"/>
            <a:ext cx="4962525" cy="3722687"/>
          </a:xfrm>
          <a:ln/>
        </p:spPr>
      </p:sp>
      <p:sp>
        <p:nvSpPr>
          <p:cNvPr id="68611" name="Rectangle 3"/>
          <p:cNvSpPr>
            <a:spLocks noGrp="1" noChangeArrowheads="1"/>
          </p:cNvSpPr>
          <p:nvPr>
            <p:ph type="body" idx="1"/>
          </p:nvPr>
        </p:nvSpPr>
        <p:spPr/>
        <p:txBody>
          <a:bodyPr/>
          <a:lstStyle/>
          <a:p>
            <a:endParaRPr lang="fa-IR"/>
          </a:p>
        </p:txBody>
      </p:sp>
    </p:spTree>
    <p:extLst>
      <p:ext uri="{BB962C8B-B14F-4D97-AF65-F5344CB8AC3E}">
        <p14:creationId xmlns:p14="http://schemas.microsoft.com/office/powerpoint/2010/main" val="29723838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41D463A-9024-46EE-8BD2-03CBAE0A1F9D}" type="slidenum">
              <a:rPr lang="ar-SA"/>
              <a:pPr/>
              <a:t>9</a:t>
            </a:fld>
            <a:endParaRPr lang="en-US"/>
          </a:p>
        </p:txBody>
      </p:sp>
      <p:sp>
        <p:nvSpPr>
          <p:cNvPr id="20482" name="Rectangle 2"/>
          <p:cNvSpPr>
            <a:spLocks noGrp="1" noRot="1" noChangeAspect="1" noChangeArrowheads="1" noTextEdit="1"/>
          </p:cNvSpPr>
          <p:nvPr>
            <p:ph type="sldImg"/>
          </p:nvPr>
        </p:nvSpPr>
        <p:spPr>
          <a:xfrm>
            <a:off x="917575" y="744538"/>
            <a:ext cx="4962525" cy="3722687"/>
          </a:xfrm>
          <a:ln/>
        </p:spPr>
      </p:sp>
      <p:sp>
        <p:nvSpPr>
          <p:cNvPr id="20483" name="Rectangle 3"/>
          <p:cNvSpPr>
            <a:spLocks noGrp="1" noChangeArrowheads="1"/>
          </p:cNvSpPr>
          <p:nvPr>
            <p:ph type="body" idx="1"/>
          </p:nvPr>
        </p:nvSpPr>
        <p:spPr/>
        <p:txBody>
          <a:bodyPr/>
          <a:lstStyle/>
          <a:p>
            <a:endParaRPr lang="fa-IR"/>
          </a:p>
        </p:txBody>
      </p:sp>
    </p:spTree>
    <p:extLst>
      <p:ext uri="{BB962C8B-B14F-4D97-AF65-F5344CB8AC3E}">
        <p14:creationId xmlns:p14="http://schemas.microsoft.com/office/powerpoint/2010/main" val="5441754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2007AC4-2C6D-47B6-8607-21D9563E0CF7}" type="slidenum">
              <a:rPr lang="ar-SA"/>
              <a:pPr/>
              <a:t>10</a:t>
            </a:fld>
            <a:endParaRPr lang="en-US"/>
          </a:p>
        </p:txBody>
      </p:sp>
      <p:sp>
        <p:nvSpPr>
          <p:cNvPr id="69634" name="Rectangle 2"/>
          <p:cNvSpPr>
            <a:spLocks noGrp="1" noRot="1" noChangeAspect="1" noChangeArrowheads="1" noTextEdit="1"/>
          </p:cNvSpPr>
          <p:nvPr>
            <p:ph type="sldImg"/>
          </p:nvPr>
        </p:nvSpPr>
        <p:spPr>
          <a:xfrm>
            <a:off x="917575" y="744538"/>
            <a:ext cx="4962525" cy="3722687"/>
          </a:xfrm>
          <a:ln/>
        </p:spPr>
      </p:sp>
      <p:sp>
        <p:nvSpPr>
          <p:cNvPr id="69635" name="Rectangle 3"/>
          <p:cNvSpPr>
            <a:spLocks noGrp="1" noChangeArrowheads="1"/>
          </p:cNvSpPr>
          <p:nvPr>
            <p:ph type="body" idx="1"/>
          </p:nvPr>
        </p:nvSpPr>
        <p:spPr/>
        <p:txBody>
          <a:bodyPr/>
          <a:lstStyle/>
          <a:p>
            <a:endParaRPr lang="fa-IR"/>
          </a:p>
        </p:txBody>
      </p:sp>
    </p:spTree>
    <p:extLst>
      <p:ext uri="{BB962C8B-B14F-4D97-AF65-F5344CB8AC3E}">
        <p14:creationId xmlns:p14="http://schemas.microsoft.com/office/powerpoint/2010/main" val="7769005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1653841-D068-492B-82CA-1E8DCD1663F1}" type="slidenum">
              <a:rPr lang="ar-SA"/>
              <a:pPr/>
              <a:t>11</a:t>
            </a:fld>
            <a:endParaRPr lang="en-US"/>
          </a:p>
        </p:txBody>
      </p:sp>
      <p:sp>
        <p:nvSpPr>
          <p:cNvPr id="70658" name="Rectangle 2"/>
          <p:cNvSpPr>
            <a:spLocks noGrp="1" noRot="1" noChangeAspect="1" noChangeArrowheads="1" noTextEdit="1"/>
          </p:cNvSpPr>
          <p:nvPr>
            <p:ph type="sldImg"/>
          </p:nvPr>
        </p:nvSpPr>
        <p:spPr>
          <a:xfrm>
            <a:off x="917575" y="744538"/>
            <a:ext cx="4962525" cy="3722687"/>
          </a:xfrm>
          <a:ln/>
        </p:spPr>
      </p:sp>
      <p:sp>
        <p:nvSpPr>
          <p:cNvPr id="70659" name="Rectangle 3"/>
          <p:cNvSpPr>
            <a:spLocks noGrp="1" noChangeArrowheads="1"/>
          </p:cNvSpPr>
          <p:nvPr>
            <p:ph type="body" idx="1"/>
          </p:nvPr>
        </p:nvSpPr>
        <p:spPr/>
        <p:txBody>
          <a:bodyPr/>
          <a:lstStyle/>
          <a:p>
            <a:endParaRPr lang="fa-IR"/>
          </a:p>
        </p:txBody>
      </p:sp>
    </p:spTree>
    <p:extLst>
      <p:ext uri="{BB962C8B-B14F-4D97-AF65-F5344CB8AC3E}">
        <p14:creationId xmlns:p14="http://schemas.microsoft.com/office/powerpoint/2010/main" val="33339933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96C5C16-1BC1-4CA8-A5B2-D404B2AA1C52}" type="slidenum">
              <a:rPr lang="ar-SA"/>
              <a:pPr/>
              <a:t>12</a:t>
            </a:fld>
            <a:endParaRPr lang="en-US"/>
          </a:p>
        </p:txBody>
      </p:sp>
      <p:sp>
        <p:nvSpPr>
          <p:cNvPr id="71682" name="Rectangle 2"/>
          <p:cNvSpPr>
            <a:spLocks noGrp="1" noRot="1" noChangeAspect="1" noChangeArrowheads="1" noTextEdit="1"/>
          </p:cNvSpPr>
          <p:nvPr>
            <p:ph type="sldImg"/>
          </p:nvPr>
        </p:nvSpPr>
        <p:spPr>
          <a:xfrm>
            <a:off x="917575" y="744538"/>
            <a:ext cx="4962525" cy="3722687"/>
          </a:xfrm>
          <a:ln/>
        </p:spPr>
      </p:sp>
      <p:sp>
        <p:nvSpPr>
          <p:cNvPr id="71683" name="Rectangle 3"/>
          <p:cNvSpPr>
            <a:spLocks noGrp="1" noChangeArrowheads="1"/>
          </p:cNvSpPr>
          <p:nvPr>
            <p:ph type="body" idx="1"/>
          </p:nvPr>
        </p:nvSpPr>
        <p:spPr/>
        <p:txBody>
          <a:bodyPr/>
          <a:lstStyle/>
          <a:p>
            <a:endParaRPr lang="fa-IR"/>
          </a:p>
        </p:txBody>
      </p:sp>
    </p:spTree>
    <p:extLst>
      <p:ext uri="{BB962C8B-B14F-4D97-AF65-F5344CB8AC3E}">
        <p14:creationId xmlns:p14="http://schemas.microsoft.com/office/powerpoint/2010/main" val="42780273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5EEEDC6-C399-42F2-886D-0DCBF5CE4ABF}" type="slidenum">
              <a:rPr lang="ar-SA"/>
              <a:pPr/>
              <a:t>13</a:t>
            </a:fld>
            <a:endParaRPr lang="en-US"/>
          </a:p>
        </p:txBody>
      </p:sp>
      <p:sp>
        <p:nvSpPr>
          <p:cNvPr id="72706" name="Rectangle 2"/>
          <p:cNvSpPr>
            <a:spLocks noGrp="1" noRot="1" noChangeAspect="1" noChangeArrowheads="1" noTextEdit="1"/>
          </p:cNvSpPr>
          <p:nvPr>
            <p:ph type="sldImg"/>
          </p:nvPr>
        </p:nvSpPr>
        <p:spPr>
          <a:xfrm>
            <a:off x="917575" y="744538"/>
            <a:ext cx="4962525" cy="3722687"/>
          </a:xfrm>
          <a:ln/>
        </p:spPr>
      </p:sp>
      <p:sp>
        <p:nvSpPr>
          <p:cNvPr id="72707" name="Rectangle 3"/>
          <p:cNvSpPr>
            <a:spLocks noGrp="1" noChangeArrowheads="1"/>
          </p:cNvSpPr>
          <p:nvPr>
            <p:ph type="body" idx="1"/>
          </p:nvPr>
        </p:nvSpPr>
        <p:spPr/>
        <p:txBody>
          <a:bodyPr/>
          <a:lstStyle/>
          <a:p>
            <a:endParaRPr lang="fa-IR"/>
          </a:p>
        </p:txBody>
      </p:sp>
    </p:spTree>
    <p:extLst>
      <p:ext uri="{BB962C8B-B14F-4D97-AF65-F5344CB8AC3E}">
        <p14:creationId xmlns:p14="http://schemas.microsoft.com/office/powerpoint/2010/main" val="86866246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A5B3E58-6BC7-4BF0-90DF-C8490EC2FB39}" type="slidenum">
              <a:rPr lang="ar-SA"/>
              <a:pPr/>
              <a:t>14</a:t>
            </a:fld>
            <a:endParaRPr lang="en-US"/>
          </a:p>
        </p:txBody>
      </p:sp>
      <p:sp>
        <p:nvSpPr>
          <p:cNvPr id="73730" name="Rectangle 2"/>
          <p:cNvSpPr>
            <a:spLocks noGrp="1" noRot="1" noChangeAspect="1" noChangeArrowheads="1" noTextEdit="1"/>
          </p:cNvSpPr>
          <p:nvPr>
            <p:ph type="sldImg"/>
          </p:nvPr>
        </p:nvSpPr>
        <p:spPr>
          <a:xfrm>
            <a:off x="917575" y="744538"/>
            <a:ext cx="4962525" cy="3722687"/>
          </a:xfrm>
          <a:ln/>
        </p:spPr>
      </p:sp>
      <p:sp>
        <p:nvSpPr>
          <p:cNvPr id="73731" name="Rectangle 3"/>
          <p:cNvSpPr>
            <a:spLocks noGrp="1" noChangeArrowheads="1"/>
          </p:cNvSpPr>
          <p:nvPr>
            <p:ph type="body" idx="1"/>
          </p:nvPr>
        </p:nvSpPr>
        <p:spPr/>
        <p:txBody>
          <a:bodyPr/>
          <a:lstStyle/>
          <a:p>
            <a:endParaRPr lang="fa-IR"/>
          </a:p>
        </p:txBody>
      </p:sp>
    </p:spTree>
    <p:extLst>
      <p:ext uri="{BB962C8B-B14F-4D97-AF65-F5344CB8AC3E}">
        <p14:creationId xmlns:p14="http://schemas.microsoft.com/office/powerpoint/2010/main" val="348668170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AC96C2E-9444-4A90-9047-9D49CCC10B10}" type="slidenum">
              <a:rPr lang="ar-SA"/>
              <a:pPr/>
              <a:t>15</a:t>
            </a:fld>
            <a:endParaRPr lang="en-US"/>
          </a:p>
        </p:txBody>
      </p:sp>
      <p:sp>
        <p:nvSpPr>
          <p:cNvPr id="74754" name="Rectangle 2"/>
          <p:cNvSpPr>
            <a:spLocks noGrp="1" noRot="1" noChangeAspect="1" noChangeArrowheads="1" noTextEdit="1"/>
          </p:cNvSpPr>
          <p:nvPr>
            <p:ph type="sldImg"/>
          </p:nvPr>
        </p:nvSpPr>
        <p:spPr>
          <a:xfrm>
            <a:off x="917575" y="744538"/>
            <a:ext cx="4962525" cy="3722687"/>
          </a:xfrm>
          <a:ln/>
        </p:spPr>
      </p:sp>
      <p:sp>
        <p:nvSpPr>
          <p:cNvPr id="74755" name="Rectangle 3"/>
          <p:cNvSpPr>
            <a:spLocks noGrp="1" noChangeArrowheads="1"/>
          </p:cNvSpPr>
          <p:nvPr>
            <p:ph type="body" idx="1"/>
          </p:nvPr>
        </p:nvSpPr>
        <p:spPr/>
        <p:txBody>
          <a:bodyPr/>
          <a:lstStyle/>
          <a:p>
            <a:endParaRPr lang="fa-IR"/>
          </a:p>
        </p:txBody>
      </p:sp>
    </p:spTree>
    <p:extLst>
      <p:ext uri="{BB962C8B-B14F-4D97-AF65-F5344CB8AC3E}">
        <p14:creationId xmlns:p14="http://schemas.microsoft.com/office/powerpoint/2010/main" val="34389666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592EDEF-8D91-4E67-91A2-498AC813C0F9}" type="slidenum">
              <a:rPr lang="ar-SA"/>
              <a:pPr/>
              <a:t>16</a:t>
            </a:fld>
            <a:endParaRPr lang="en-US"/>
          </a:p>
        </p:txBody>
      </p:sp>
      <p:sp>
        <p:nvSpPr>
          <p:cNvPr id="76802" name="Rectangle 2"/>
          <p:cNvSpPr>
            <a:spLocks noGrp="1" noRot="1" noChangeAspect="1" noChangeArrowheads="1" noTextEdit="1"/>
          </p:cNvSpPr>
          <p:nvPr>
            <p:ph type="sldImg"/>
          </p:nvPr>
        </p:nvSpPr>
        <p:spPr>
          <a:xfrm>
            <a:off x="917575" y="744538"/>
            <a:ext cx="4962525" cy="3722687"/>
          </a:xfrm>
          <a:ln/>
        </p:spPr>
      </p:sp>
      <p:sp>
        <p:nvSpPr>
          <p:cNvPr id="76803" name="Rectangle 3"/>
          <p:cNvSpPr>
            <a:spLocks noGrp="1" noChangeArrowheads="1"/>
          </p:cNvSpPr>
          <p:nvPr>
            <p:ph type="body" idx="1"/>
          </p:nvPr>
        </p:nvSpPr>
        <p:spPr/>
        <p:txBody>
          <a:bodyPr/>
          <a:lstStyle/>
          <a:p>
            <a:endParaRPr lang="fa-IR"/>
          </a:p>
        </p:txBody>
      </p:sp>
    </p:spTree>
    <p:extLst>
      <p:ext uri="{BB962C8B-B14F-4D97-AF65-F5344CB8AC3E}">
        <p14:creationId xmlns:p14="http://schemas.microsoft.com/office/powerpoint/2010/main" val="28090012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FB390C4-5C4D-4A1C-A5F6-D74437D0D5D6}" type="slidenum">
              <a:rPr lang="ar-SA"/>
              <a:pPr/>
              <a:t>17</a:t>
            </a:fld>
            <a:endParaRPr lang="en-US"/>
          </a:p>
        </p:txBody>
      </p:sp>
      <p:sp>
        <p:nvSpPr>
          <p:cNvPr id="77826" name="Rectangle 2"/>
          <p:cNvSpPr>
            <a:spLocks noGrp="1" noRot="1" noChangeAspect="1" noChangeArrowheads="1" noTextEdit="1"/>
          </p:cNvSpPr>
          <p:nvPr>
            <p:ph type="sldImg"/>
          </p:nvPr>
        </p:nvSpPr>
        <p:spPr>
          <a:xfrm>
            <a:off x="917575" y="744538"/>
            <a:ext cx="4962525" cy="3722687"/>
          </a:xfrm>
          <a:ln/>
        </p:spPr>
      </p:sp>
      <p:sp>
        <p:nvSpPr>
          <p:cNvPr id="77827" name="Rectangle 3"/>
          <p:cNvSpPr>
            <a:spLocks noGrp="1" noChangeArrowheads="1"/>
          </p:cNvSpPr>
          <p:nvPr>
            <p:ph type="body" idx="1"/>
          </p:nvPr>
        </p:nvSpPr>
        <p:spPr/>
        <p:txBody>
          <a:bodyPr/>
          <a:lstStyle/>
          <a:p>
            <a:endParaRPr lang="fa-IR"/>
          </a:p>
        </p:txBody>
      </p:sp>
    </p:spTree>
    <p:extLst>
      <p:ext uri="{BB962C8B-B14F-4D97-AF65-F5344CB8AC3E}">
        <p14:creationId xmlns:p14="http://schemas.microsoft.com/office/powerpoint/2010/main" val="4023290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338CAC9-3306-46AD-A452-3775978753E0}" type="slidenum">
              <a:rPr lang="ar-SA"/>
              <a:pPr/>
              <a:t>18</a:t>
            </a:fld>
            <a:endParaRPr lang="en-US"/>
          </a:p>
        </p:txBody>
      </p:sp>
      <p:sp>
        <p:nvSpPr>
          <p:cNvPr id="78850" name="Rectangle 2"/>
          <p:cNvSpPr>
            <a:spLocks noGrp="1" noRot="1" noChangeAspect="1" noChangeArrowheads="1" noTextEdit="1"/>
          </p:cNvSpPr>
          <p:nvPr>
            <p:ph type="sldImg"/>
          </p:nvPr>
        </p:nvSpPr>
        <p:spPr>
          <a:xfrm>
            <a:off x="917575" y="744538"/>
            <a:ext cx="4962525" cy="3722687"/>
          </a:xfrm>
          <a:ln/>
        </p:spPr>
      </p:sp>
      <p:sp>
        <p:nvSpPr>
          <p:cNvPr id="78851" name="Rectangle 3"/>
          <p:cNvSpPr>
            <a:spLocks noGrp="1" noChangeArrowheads="1"/>
          </p:cNvSpPr>
          <p:nvPr>
            <p:ph type="body" idx="1"/>
          </p:nvPr>
        </p:nvSpPr>
        <p:spPr/>
        <p:txBody>
          <a:bodyPr/>
          <a:lstStyle/>
          <a:p>
            <a:endParaRPr lang="fa-IR"/>
          </a:p>
        </p:txBody>
      </p:sp>
    </p:spTree>
    <p:extLst>
      <p:ext uri="{BB962C8B-B14F-4D97-AF65-F5344CB8AC3E}">
        <p14:creationId xmlns:p14="http://schemas.microsoft.com/office/powerpoint/2010/main" val="17347742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0BFFC41-EE12-4F25-B6F0-60D37FBEB4A6}" type="slidenum">
              <a:rPr lang="ar-SA"/>
              <a:pPr/>
              <a:t>19</a:t>
            </a:fld>
            <a:endParaRPr lang="en-US"/>
          </a:p>
        </p:txBody>
      </p:sp>
      <p:sp>
        <p:nvSpPr>
          <p:cNvPr id="79874" name="Rectangle 2"/>
          <p:cNvSpPr>
            <a:spLocks noGrp="1" noRot="1" noChangeAspect="1" noChangeArrowheads="1" noTextEdit="1"/>
          </p:cNvSpPr>
          <p:nvPr>
            <p:ph type="sldImg"/>
          </p:nvPr>
        </p:nvSpPr>
        <p:spPr>
          <a:xfrm>
            <a:off x="917575" y="744538"/>
            <a:ext cx="4962525" cy="3722687"/>
          </a:xfrm>
          <a:ln/>
        </p:spPr>
      </p:sp>
      <p:sp>
        <p:nvSpPr>
          <p:cNvPr id="79875" name="Rectangle 3"/>
          <p:cNvSpPr>
            <a:spLocks noGrp="1" noChangeArrowheads="1"/>
          </p:cNvSpPr>
          <p:nvPr>
            <p:ph type="body" idx="1"/>
          </p:nvPr>
        </p:nvSpPr>
        <p:spPr/>
        <p:txBody>
          <a:bodyPr/>
          <a:lstStyle/>
          <a:p>
            <a:endParaRPr lang="fa-IR"/>
          </a:p>
        </p:txBody>
      </p:sp>
    </p:spTree>
    <p:extLst>
      <p:ext uri="{BB962C8B-B14F-4D97-AF65-F5344CB8AC3E}">
        <p14:creationId xmlns:p14="http://schemas.microsoft.com/office/powerpoint/2010/main" val="3813065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CDEF8F1-0A99-4A8F-A78A-22E572D00FCB}" type="slidenum">
              <a:rPr lang="ar-SA"/>
              <a:pPr/>
              <a:t>21</a:t>
            </a:fld>
            <a:endParaRPr lang="en-US"/>
          </a:p>
        </p:txBody>
      </p:sp>
      <p:sp>
        <p:nvSpPr>
          <p:cNvPr id="84994" name="Rectangle 2"/>
          <p:cNvSpPr>
            <a:spLocks noGrp="1" noRot="1" noChangeAspect="1" noChangeArrowheads="1" noTextEdit="1"/>
          </p:cNvSpPr>
          <p:nvPr>
            <p:ph type="sldImg"/>
          </p:nvPr>
        </p:nvSpPr>
        <p:spPr>
          <a:xfrm>
            <a:off x="917575" y="744538"/>
            <a:ext cx="4962525" cy="3722687"/>
          </a:xfrm>
          <a:ln/>
        </p:spPr>
      </p:sp>
      <p:sp>
        <p:nvSpPr>
          <p:cNvPr id="84995" name="Rectangle 3"/>
          <p:cNvSpPr>
            <a:spLocks noGrp="1" noChangeArrowheads="1"/>
          </p:cNvSpPr>
          <p:nvPr>
            <p:ph type="body" idx="1"/>
          </p:nvPr>
        </p:nvSpPr>
        <p:spPr/>
        <p:txBody>
          <a:bodyPr/>
          <a:lstStyle/>
          <a:p>
            <a:endParaRPr lang="fa-IR"/>
          </a:p>
        </p:txBody>
      </p:sp>
    </p:spTree>
    <p:extLst>
      <p:ext uri="{BB962C8B-B14F-4D97-AF65-F5344CB8AC3E}">
        <p14:creationId xmlns:p14="http://schemas.microsoft.com/office/powerpoint/2010/main" val="25314021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D20A70D-BADC-44E7-821D-B9D91D1A7B29}" type="slidenum">
              <a:rPr lang="ar-SA"/>
              <a:pPr/>
              <a:t>34</a:t>
            </a:fld>
            <a:endParaRPr lang="en-US"/>
          </a:p>
        </p:txBody>
      </p:sp>
      <p:sp>
        <p:nvSpPr>
          <p:cNvPr id="102402" name="Rectangle 2"/>
          <p:cNvSpPr>
            <a:spLocks noGrp="1" noRot="1" noChangeAspect="1" noChangeArrowheads="1" noTextEdit="1"/>
          </p:cNvSpPr>
          <p:nvPr>
            <p:ph type="sldImg"/>
          </p:nvPr>
        </p:nvSpPr>
        <p:spPr>
          <a:xfrm>
            <a:off x="917575" y="744538"/>
            <a:ext cx="4962525" cy="3722687"/>
          </a:xfrm>
          <a:ln/>
        </p:spPr>
      </p:sp>
      <p:sp>
        <p:nvSpPr>
          <p:cNvPr id="102403" name="Rectangle 3"/>
          <p:cNvSpPr>
            <a:spLocks noGrp="1" noChangeArrowheads="1"/>
          </p:cNvSpPr>
          <p:nvPr>
            <p:ph type="body" idx="1"/>
          </p:nvPr>
        </p:nvSpPr>
        <p:spPr/>
        <p:txBody>
          <a:bodyPr/>
          <a:lstStyle/>
          <a:p>
            <a:endParaRPr lang="fa-IR"/>
          </a:p>
        </p:txBody>
      </p:sp>
    </p:spTree>
    <p:extLst>
      <p:ext uri="{BB962C8B-B14F-4D97-AF65-F5344CB8AC3E}">
        <p14:creationId xmlns:p14="http://schemas.microsoft.com/office/powerpoint/2010/main" val="18414260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E06BD3C-0FB1-427B-B5EE-62F7D15BAFA8}" type="slidenum">
              <a:rPr lang="ar-SA"/>
              <a:pPr/>
              <a:t>36</a:t>
            </a:fld>
            <a:endParaRPr lang="en-US"/>
          </a:p>
        </p:txBody>
      </p:sp>
      <p:sp>
        <p:nvSpPr>
          <p:cNvPr id="107522" name="Rectangle 2"/>
          <p:cNvSpPr>
            <a:spLocks noGrp="1" noRot="1" noChangeAspect="1" noChangeArrowheads="1" noTextEdit="1"/>
          </p:cNvSpPr>
          <p:nvPr>
            <p:ph type="sldImg"/>
          </p:nvPr>
        </p:nvSpPr>
        <p:spPr>
          <a:xfrm>
            <a:off x="917575" y="744538"/>
            <a:ext cx="4962525" cy="3722687"/>
          </a:xfrm>
          <a:ln/>
        </p:spPr>
      </p:sp>
      <p:sp>
        <p:nvSpPr>
          <p:cNvPr id="107523" name="Rectangle 3"/>
          <p:cNvSpPr>
            <a:spLocks noGrp="1" noChangeArrowheads="1"/>
          </p:cNvSpPr>
          <p:nvPr>
            <p:ph type="body" idx="1"/>
          </p:nvPr>
        </p:nvSpPr>
        <p:spPr/>
        <p:txBody>
          <a:bodyPr/>
          <a:lstStyle/>
          <a:p>
            <a:endParaRPr lang="fa-IR"/>
          </a:p>
        </p:txBody>
      </p:sp>
    </p:spTree>
    <p:extLst>
      <p:ext uri="{BB962C8B-B14F-4D97-AF65-F5344CB8AC3E}">
        <p14:creationId xmlns:p14="http://schemas.microsoft.com/office/powerpoint/2010/main" val="8146117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fa-I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B7A7AD81-C54C-4C96-8A4F-9E396DD8E4F5}" type="slidenum">
              <a:rPr lang="ar-SA"/>
              <a:pPr/>
              <a:t>‹#›</a:t>
            </a:fld>
            <a:endParaRPr lang="en-US"/>
          </a:p>
        </p:txBody>
      </p:sp>
    </p:spTree>
    <p:extLst>
      <p:ext uri="{BB962C8B-B14F-4D97-AF65-F5344CB8AC3E}">
        <p14:creationId xmlns:p14="http://schemas.microsoft.com/office/powerpoint/2010/main" val="29575018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CF64F344-AB74-43F2-8F87-D80F30209601}" type="slidenum">
              <a:rPr lang="ar-SA"/>
              <a:pPr/>
              <a:t>‹#›</a:t>
            </a:fld>
            <a:endParaRPr lang="en-US"/>
          </a:p>
        </p:txBody>
      </p:sp>
    </p:spTree>
    <p:extLst>
      <p:ext uri="{BB962C8B-B14F-4D97-AF65-F5344CB8AC3E}">
        <p14:creationId xmlns:p14="http://schemas.microsoft.com/office/powerpoint/2010/main" val="29987972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fa-IR"/>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9F77A741-9769-42A2-845D-1CBA1B7F96EC}" type="slidenum">
              <a:rPr lang="ar-SA"/>
              <a:pPr/>
              <a:t>‹#›</a:t>
            </a:fld>
            <a:endParaRPr lang="en-US"/>
          </a:p>
        </p:txBody>
      </p:sp>
    </p:spTree>
    <p:extLst>
      <p:ext uri="{BB962C8B-B14F-4D97-AF65-F5344CB8AC3E}">
        <p14:creationId xmlns:p14="http://schemas.microsoft.com/office/powerpoint/2010/main" val="31497072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6858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981200"/>
            <a:ext cx="3810000" cy="4114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C1DC73E0-7DAD-478C-BA98-3F3FF99DD6BA}" type="slidenum">
              <a:rPr lang="ar-SA"/>
              <a:pPr/>
              <a:t>‹#›</a:t>
            </a:fld>
            <a:endParaRPr lang="en-US"/>
          </a:p>
        </p:txBody>
      </p:sp>
    </p:spTree>
    <p:extLst>
      <p:ext uri="{BB962C8B-B14F-4D97-AF65-F5344CB8AC3E}">
        <p14:creationId xmlns:p14="http://schemas.microsoft.com/office/powerpoint/2010/main" val="20912987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fa-IR"/>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D297F313-6C07-4B3A-94D0-BB6FCA7B1F72}" type="slidenum">
              <a:rPr lang="ar-SA"/>
              <a:pPr/>
              <a:t>‹#›</a:t>
            </a:fld>
            <a:endParaRPr lang="en-US"/>
          </a:p>
        </p:txBody>
      </p:sp>
    </p:spTree>
    <p:extLst>
      <p:ext uri="{BB962C8B-B14F-4D97-AF65-F5344CB8AC3E}">
        <p14:creationId xmlns:p14="http://schemas.microsoft.com/office/powerpoint/2010/main" val="21818793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464C696C-B6E1-4CB4-8915-8DC58FE2B16B}" type="slidenum">
              <a:rPr lang="ar-SA"/>
              <a:pPr/>
              <a:t>‹#›</a:t>
            </a:fld>
            <a:endParaRPr lang="en-US"/>
          </a:p>
        </p:txBody>
      </p:sp>
    </p:spTree>
    <p:extLst>
      <p:ext uri="{BB962C8B-B14F-4D97-AF65-F5344CB8AC3E}">
        <p14:creationId xmlns:p14="http://schemas.microsoft.com/office/powerpoint/2010/main" val="5381884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BB620A83-3B1B-4DF3-8EBB-0F237A615A67}" type="slidenum">
              <a:rPr lang="ar-SA"/>
              <a:pPr/>
              <a:t>‹#›</a:t>
            </a:fld>
            <a:endParaRPr lang="en-US"/>
          </a:p>
        </p:txBody>
      </p:sp>
    </p:spTree>
    <p:extLst>
      <p:ext uri="{BB962C8B-B14F-4D97-AF65-F5344CB8AC3E}">
        <p14:creationId xmlns:p14="http://schemas.microsoft.com/office/powerpoint/2010/main" val="30144741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fa-IR"/>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2893636F-5EBC-4A07-9412-1C98C2C68D85}" type="slidenum">
              <a:rPr lang="ar-SA"/>
              <a:pPr/>
              <a:t>‹#›</a:t>
            </a:fld>
            <a:endParaRPr lang="en-US"/>
          </a:p>
        </p:txBody>
      </p:sp>
    </p:spTree>
    <p:extLst>
      <p:ext uri="{BB962C8B-B14F-4D97-AF65-F5344CB8AC3E}">
        <p14:creationId xmlns:p14="http://schemas.microsoft.com/office/powerpoint/2010/main" val="14462392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fa-IR"/>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EA5DF801-B53A-4916-B359-0CE264E1B927}" type="slidenum">
              <a:rPr lang="ar-SA"/>
              <a:pPr/>
              <a:t>‹#›</a:t>
            </a:fld>
            <a:endParaRPr lang="en-US"/>
          </a:p>
        </p:txBody>
      </p:sp>
    </p:spTree>
    <p:extLst>
      <p:ext uri="{BB962C8B-B14F-4D97-AF65-F5344CB8AC3E}">
        <p14:creationId xmlns:p14="http://schemas.microsoft.com/office/powerpoint/2010/main" val="16611383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443DE1F1-9312-420F-8FD3-B3DA7E8E7B09}" type="slidenum">
              <a:rPr lang="ar-SA"/>
              <a:pPr/>
              <a:t>‹#›</a:t>
            </a:fld>
            <a:endParaRPr lang="en-US"/>
          </a:p>
        </p:txBody>
      </p:sp>
    </p:spTree>
    <p:extLst>
      <p:ext uri="{BB962C8B-B14F-4D97-AF65-F5344CB8AC3E}">
        <p14:creationId xmlns:p14="http://schemas.microsoft.com/office/powerpoint/2010/main" val="15470368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11AD128B-3BE2-43F7-BE52-2938835E5DE9}" type="slidenum">
              <a:rPr lang="ar-SA"/>
              <a:pPr/>
              <a:t>‹#›</a:t>
            </a:fld>
            <a:endParaRPr lang="en-US"/>
          </a:p>
        </p:txBody>
      </p:sp>
    </p:spTree>
    <p:extLst>
      <p:ext uri="{BB962C8B-B14F-4D97-AF65-F5344CB8AC3E}">
        <p14:creationId xmlns:p14="http://schemas.microsoft.com/office/powerpoint/2010/main" val="25857576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143000"/>
          </a:xfrm>
        </p:spPr>
        <p:txBody>
          <a:bodyPr/>
          <a:lstStyle/>
          <a:p>
            <a:r>
              <a:rPr lang="en-US" smtClean="0"/>
              <a:t>Click to edit Master title style</a:t>
            </a:r>
            <a:endParaRPr lang="fa-IR"/>
          </a:p>
        </p:txBody>
      </p:sp>
      <p:sp>
        <p:nvSpPr>
          <p:cNvPr id="3" name="Table Placeholder 2"/>
          <p:cNvSpPr>
            <a:spLocks noGrp="1"/>
          </p:cNvSpPr>
          <p:nvPr>
            <p:ph type="tbl" idx="1"/>
          </p:nvPr>
        </p:nvSpPr>
        <p:spPr>
          <a:xfrm>
            <a:off x="685800" y="1981200"/>
            <a:ext cx="7772400" cy="4114800"/>
          </a:xfrm>
        </p:spPr>
        <p:txBody>
          <a:bodyPr/>
          <a:lstStyle/>
          <a:p>
            <a:endParaRPr lang="fa-IR"/>
          </a:p>
        </p:txBody>
      </p:sp>
      <p:sp>
        <p:nvSpPr>
          <p:cNvPr id="4" name="Date Placeholder 3"/>
          <p:cNvSpPr>
            <a:spLocks noGrp="1"/>
          </p:cNvSpPr>
          <p:nvPr>
            <p:ph type="dt" sz="half" idx="10"/>
          </p:nvPr>
        </p:nvSpPr>
        <p:spPr>
          <a:xfrm>
            <a:off x="685800" y="6248400"/>
            <a:ext cx="1905000" cy="457200"/>
          </a:xfrm>
        </p:spPr>
        <p:txBody>
          <a:bodyPr/>
          <a:lstStyle>
            <a:lvl1pPr>
              <a:defRPr/>
            </a:lvl1pPr>
          </a:lstStyle>
          <a:p>
            <a:endParaRPr lang="en-US"/>
          </a:p>
        </p:txBody>
      </p:sp>
      <p:sp>
        <p:nvSpPr>
          <p:cNvPr id="5" name="Footer Placeholder 4"/>
          <p:cNvSpPr>
            <a:spLocks noGrp="1"/>
          </p:cNvSpPr>
          <p:nvPr>
            <p:ph type="ftr" sz="quarter" idx="11"/>
          </p:nvPr>
        </p:nvSpPr>
        <p:spPr>
          <a:xfrm>
            <a:off x="3124200" y="6248400"/>
            <a:ext cx="2895600" cy="457200"/>
          </a:xfrm>
        </p:spPr>
        <p:txBody>
          <a:bodyPr/>
          <a:lstStyle>
            <a:lvl1pPr>
              <a:defRPr/>
            </a:lvl1pPr>
          </a:lstStyle>
          <a:p>
            <a:endParaRPr lang="en-US"/>
          </a:p>
        </p:txBody>
      </p:sp>
      <p:sp>
        <p:nvSpPr>
          <p:cNvPr id="6" name="Slide Number Placeholder 5"/>
          <p:cNvSpPr>
            <a:spLocks noGrp="1"/>
          </p:cNvSpPr>
          <p:nvPr>
            <p:ph type="sldNum" sz="quarter" idx="12"/>
          </p:nvPr>
        </p:nvSpPr>
        <p:spPr>
          <a:xfrm>
            <a:off x="7239000" y="6400800"/>
            <a:ext cx="1905000" cy="457200"/>
          </a:xfrm>
        </p:spPr>
        <p:txBody>
          <a:bodyPr/>
          <a:lstStyle>
            <a:lvl1pPr>
              <a:defRPr/>
            </a:lvl1pPr>
          </a:lstStyle>
          <a:p>
            <a:fld id="{5ED85E20-24F3-4B88-8F10-837D151B600D}" type="slidenum">
              <a:rPr lang="ar-SA"/>
              <a:pPr/>
              <a:t>‹#›</a:t>
            </a:fld>
            <a:endParaRPr lang="en-US"/>
          </a:p>
        </p:txBody>
      </p:sp>
    </p:spTree>
    <p:extLst>
      <p:ext uri="{BB962C8B-B14F-4D97-AF65-F5344CB8AC3E}">
        <p14:creationId xmlns:p14="http://schemas.microsoft.com/office/powerpoint/2010/main" val="11883059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3300"/>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rtl="0">
              <a:spcBef>
                <a:spcPct val="0"/>
              </a:spcBef>
              <a:defRPr sz="1400">
                <a:cs typeface="Times New Roman" panose="02020603050405020304" pitchFamily="18" charset="0"/>
              </a:defRPr>
            </a:lvl1pPr>
          </a:lstStyle>
          <a:p>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rtl="0">
              <a:spcBef>
                <a:spcPct val="0"/>
              </a:spcBef>
              <a:defRPr sz="1400">
                <a:cs typeface="Times New Roman" panose="02020603050405020304" pitchFamily="18" charset="0"/>
              </a:defRPr>
            </a:lvl1pPr>
          </a:lstStyle>
          <a:p>
            <a:endParaRPr lang="en-US"/>
          </a:p>
        </p:txBody>
      </p:sp>
      <p:sp>
        <p:nvSpPr>
          <p:cNvPr id="1030" name="Rectangle 6"/>
          <p:cNvSpPr>
            <a:spLocks noGrp="1" noChangeArrowheads="1"/>
          </p:cNvSpPr>
          <p:nvPr>
            <p:ph type="sldNum" sz="quarter" idx="4"/>
          </p:nvPr>
        </p:nvSpPr>
        <p:spPr bwMode="auto">
          <a:xfrm>
            <a:off x="7239000" y="64008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rtl="0">
              <a:spcBef>
                <a:spcPct val="0"/>
              </a:spcBef>
              <a:defRPr sz="1400">
                <a:solidFill>
                  <a:srgbClr val="FFFFCC"/>
                </a:solidFill>
                <a:cs typeface="Times New Roman" panose="02020603050405020304" pitchFamily="18" charset="0"/>
              </a:defRPr>
            </a:lvl1pPr>
          </a:lstStyle>
          <a:p>
            <a:fld id="{BD45EB5C-614E-42DE-A35B-C629FFB482EE}" type="slidenum">
              <a:rPr lang="ar-SA"/>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1026"/>
                                        </p:tgtEl>
                                        <p:attrNameLst>
                                          <p:attrName>style.visibility</p:attrName>
                                        </p:attrNameLst>
                                      </p:cBhvr>
                                      <p:to>
                                        <p:strVal val="visible"/>
                                      </p:to>
                                    </p:set>
                                    <p:anim to="" calcmode="lin" valueType="num">
                                      <p:cBhvr>
                                        <p:cTn id="7" dur="1" fill="hold"/>
                                        <p:tgtEl>
                                          <p:spTgt spid="1026"/>
                                        </p:tgtEl>
                                        <p:attrNameLst>
                                          <p:attrName/>
                                        </p:attrNameLst>
                                      </p:cBhvr>
                                    </p:anim>
                                  </p:childTnLst>
                                </p:cTn>
                              </p:par>
                            </p:childTnLst>
                          </p:cTn>
                        </p:par>
                        <p:par>
                          <p:cTn id="8" fill="hold" nodeType="afterGroup">
                            <p:stCondLst>
                              <p:cond delay="0"/>
                            </p:stCondLst>
                            <p:childTnLst>
                              <p:par>
                                <p:cTn id="9" presetID="24" presetClass="entr" presetSubtype="0" fill="hold" grpId="0" nodeType="afterEffect">
                                  <p:stCondLst>
                                    <p:cond delay="0"/>
                                  </p:stCondLst>
                                  <p:childTnLst>
                                    <p:set>
                                      <p:cBhvr>
                                        <p:cTn id="10" dur="1" fill="hold">
                                          <p:stCondLst>
                                            <p:cond delay="0"/>
                                          </p:stCondLst>
                                        </p:cTn>
                                        <p:tgtEl>
                                          <p:spTgt spid="1027">
                                            <p:txEl>
                                              <p:pRg st="0" end="0"/>
                                            </p:txEl>
                                          </p:spTgt>
                                        </p:tgtEl>
                                        <p:attrNameLst>
                                          <p:attrName>style.visibility</p:attrName>
                                        </p:attrNameLst>
                                      </p:cBhvr>
                                      <p:to>
                                        <p:strVal val="visible"/>
                                      </p:to>
                                    </p:set>
                                    <p:anim to="" calcmode="lin" valueType="num">
                                      <p:cBhvr>
                                        <p:cTn id="11" dur="1" fill="hold"/>
                                        <p:tgtEl>
                                          <p:spTgt spid="1027">
                                            <p:txEl>
                                              <p:pRg st="0" end="0"/>
                                            </p:txEl>
                                          </p:spTgt>
                                        </p:tgtEl>
                                        <p:attrNameLst>
                                          <p:attrName/>
                                        </p:attrNameLst>
                                      </p:cBhvr>
                                    </p:anim>
                                  </p:childTnLst>
                                </p:cTn>
                              </p:par>
                              <p:par>
                                <p:cTn id="12" presetID="24" presetClass="entr" presetSubtype="0" fill="hold" grpId="0" nodeType="withEffect">
                                  <p:stCondLst>
                                    <p:cond delay="0"/>
                                  </p:stCondLst>
                                  <p:childTnLst>
                                    <p:set>
                                      <p:cBhvr>
                                        <p:cTn id="13" dur="1" fill="hold">
                                          <p:stCondLst>
                                            <p:cond delay="0"/>
                                          </p:stCondLst>
                                        </p:cTn>
                                        <p:tgtEl>
                                          <p:spTgt spid="1027">
                                            <p:txEl>
                                              <p:pRg st="1" end="1"/>
                                            </p:txEl>
                                          </p:spTgt>
                                        </p:tgtEl>
                                        <p:attrNameLst>
                                          <p:attrName>style.visibility</p:attrName>
                                        </p:attrNameLst>
                                      </p:cBhvr>
                                      <p:to>
                                        <p:strVal val="visible"/>
                                      </p:to>
                                    </p:set>
                                    <p:anim to="" calcmode="lin" valueType="num">
                                      <p:cBhvr>
                                        <p:cTn id="14" dur="1" fill="hold"/>
                                        <p:tgtEl>
                                          <p:spTgt spid="1027">
                                            <p:txEl>
                                              <p:pRg st="1" end="1"/>
                                            </p:txEl>
                                          </p:spTgt>
                                        </p:tgtEl>
                                        <p:attrNameLst>
                                          <p:attrName/>
                                        </p:attrNameLst>
                                      </p:cBhvr>
                                    </p:anim>
                                  </p:childTnLst>
                                </p:cTn>
                              </p:par>
                              <p:par>
                                <p:cTn id="15" presetID="24" presetClass="entr" presetSubtype="0" fill="hold" grpId="0" nodeType="withEffect">
                                  <p:stCondLst>
                                    <p:cond delay="0"/>
                                  </p:stCondLst>
                                  <p:childTnLst>
                                    <p:set>
                                      <p:cBhvr>
                                        <p:cTn id="16" dur="1" fill="hold">
                                          <p:stCondLst>
                                            <p:cond delay="0"/>
                                          </p:stCondLst>
                                        </p:cTn>
                                        <p:tgtEl>
                                          <p:spTgt spid="1027">
                                            <p:txEl>
                                              <p:pRg st="2" end="2"/>
                                            </p:txEl>
                                          </p:spTgt>
                                        </p:tgtEl>
                                        <p:attrNameLst>
                                          <p:attrName>style.visibility</p:attrName>
                                        </p:attrNameLst>
                                      </p:cBhvr>
                                      <p:to>
                                        <p:strVal val="visible"/>
                                      </p:to>
                                    </p:set>
                                    <p:anim to="" calcmode="lin" valueType="num">
                                      <p:cBhvr>
                                        <p:cTn id="17" dur="1" fill="hold"/>
                                        <p:tgtEl>
                                          <p:spTgt spid="1027">
                                            <p:txEl>
                                              <p:pRg st="2" end="2"/>
                                            </p:txEl>
                                          </p:spTgt>
                                        </p:tgtEl>
                                        <p:attrNameLst>
                                          <p:attrName/>
                                        </p:attrNameLst>
                                      </p:cBhvr>
                                    </p:anim>
                                  </p:childTnLst>
                                </p:cTn>
                              </p:par>
                              <p:par>
                                <p:cTn id="18" presetID="24" presetClass="entr" presetSubtype="0" fill="hold" grpId="0" nodeType="withEffect">
                                  <p:stCondLst>
                                    <p:cond delay="0"/>
                                  </p:stCondLst>
                                  <p:childTnLst>
                                    <p:set>
                                      <p:cBhvr>
                                        <p:cTn id="19" dur="1" fill="hold">
                                          <p:stCondLst>
                                            <p:cond delay="0"/>
                                          </p:stCondLst>
                                        </p:cTn>
                                        <p:tgtEl>
                                          <p:spTgt spid="1027">
                                            <p:txEl>
                                              <p:pRg st="3" end="3"/>
                                            </p:txEl>
                                          </p:spTgt>
                                        </p:tgtEl>
                                        <p:attrNameLst>
                                          <p:attrName>style.visibility</p:attrName>
                                        </p:attrNameLst>
                                      </p:cBhvr>
                                      <p:to>
                                        <p:strVal val="visible"/>
                                      </p:to>
                                    </p:set>
                                    <p:anim to="" calcmode="lin" valueType="num">
                                      <p:cBhvr>
                                        <p:cTn id="20" dur="1" fill="hold"/>
                                        <p:tgtEl>
                                          <p:spTgt spid="1027">
                                            <p:txEl>
                                              <p:pRg st="3" end="3"/>
                                            </p:txEl>
                                          </p:spTgt>
                                        </p:tgtEl>
                                        <p:attrNameLst>
                                          <p:attrName/>
                                        </p:attrNameLst>
                                      </p:cBhvr>
                                    </p:anim>
                                  </p:childTnLst>
                                </p:cTn>
                              </p:par>
                              <p:par>
                                <p:cTn id="21" presetID="24" presetClass="entr" presetSubtype="0"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to="" calcmode="lin" valueType="num">
                                      <p:cBhvr>
                                        <p:cTn id="23" dur="1" fill="hold"/>
                                        <p:tgtEl>
                                          <p:spTgt spid="1027">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advAuto="0">
        <p:tmplLst>
          <p:tmpl lvl="1">
            <p:tnLst>
              <p:par>
                <p:cTn presetID="24" presetClass="entr" presetSubtype="0" fill="hold" nodeType="afterEffect">
                  <p:stCondLst>
                    <p:cond delay="0"/>
                  </p:stCondLst>
                  <p:childTnLst>
                    <p:set>
                      <p:cBhvr>
                        <p:cTn dur="1" fill="hold">
                          <p:stCondLst>
                            <p:cond delay="0"/>
                          </p:stCondLst>
                        </p:cTn>
                        <p:tgtEl>
                          <p:spTgt spid="1027"/>
                        </p:tgtEl>
                        <p:attrNameLst>
                          <p:attrName>style.visibility</p:attrName>
                        </p:attrNameLst>
                      </p:cBhvr>
                      <p:to>
                        <p:strVal val="visible"/>
                      </p:to>
                    </p:set>
                    <p:anim to="" calcmode="lin" valueType="num">
                      <p:cBhvr>
                        <p:cTn dur="1" fill="hold"/>
                        <p:tgtEl>
                          <p:spTgt spid="1027"/>
                        </p:tgtEl>
                        <p:attrNameLst>
                          <p:attrName/>
                        </p:attrNameLst>
                      </p:cBhvr>
                    </p:anim>
                  </p:childTnLst>
                </p:cTn>
              </p:par>
            </p:tnLst>
          </p:tmpl>
          <p:tmpl lvl="2">
            <p:tnLst>
              <p:par>
                <p:cTn presetID="24"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to="" calcmode="lin" valueType="num">
                      <p:cBhvr>
                        <p:cTn dur="1" fill="hold"/>
                        <p:tgtEl>
                          <p:spTgt spid="1027"/>
                        </p:tgtEl>
                        <p:attrNameLst>
                          <p:attrName/>
                        </p:attrNameLst>
                      </p:cBhvr>
                    </p:anim>
                  </p:childTnLst>
                </p:cTn>
              </p:par>
            </p:tnLst>
          </p:tmpl>
          <p:tmpl lvl="3">
            <p:tnLst>
              <p:par>
                <p:cTn presetID="24"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to="" calcmode="lin" valueType="num">
                      <p:cBhvr>
                        <p:cTn dur="1" fill="hold"/>
                        <p:tgtEl>
                          <p:spTgt spid="1027"/>
                        </p:tgtEl>
                        <p:attrNameLst>
                          <p:attrName/>
                        </p:attrNameLst>
                      </p:cBhvr>
                    </p:anim>
                  </p:childTnLst>
                </p:cTn>
              </p:par>
            </p:tnLst>
          </p:tmpl>
          <p:tmpl lvl="4">
            <p:tnLst>
              <p:par>
                <p:cTn presetID="24"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to="" calcmode="lin" valueType="num">
                      <p:cBhvr>
                        <p:cTn dur="1" fill="hold"/>
                        <p:tgtEl>
                          <p:spTgt spid="1027"/>
                        </p:tgtEl>
                        <p:attrNameLst>
                          <p:attrName/>
                        </p:attrNameLst>
                      </p:cBhvr>
                    </p:anim>
                  </p:childTnLst>
                </p:cTn>
              </p:par>
            </p:tnLst>
          </p:tmpl>
          <p:tmpl lvl="5">
            <p:tnLst>
              <p:par>
                <p:cTn presetID="24"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to="" calcmode="lin" valueType="num">
                      <p:cBhvr>
                        <p:cTn dur="1" fill="hold"/>
                        <p:tgtEl>
                          <p:spTgt spid="1027"/>
                        </p:tgtEl>
                        <p:attrNameLst>
                          <p:attrName/>
                        </p:attrNameLst>
                      </p:cBhvr>
                    </p:anim>
                  </p:childTnLst>
                </p:cTn>
              </p:par>
            </p:tnLst>
          </p:tmpl>
        </p:tmplLst>
      </p:bldP>
    </p:bldLst>
  </p:timing>
  <p:hf hdr="0" ftr="0" dt="0"/>
  <p:txStyles>
    <p:titleStyle>
      <a:lvl1pPr algn="ctr" rtl="1" fontAlgn="base">
        <a:spcBef>
          <a:spcPct val="0"/>
        </a:spcBef>
        <a:spcAft>
          <a:spcPct val="0"/>
        </a:spcAft>
        <a:defRPr sz="4400" kern="1200">
          <a:solidFill>
            <a:schemeClr val="bg1"/>
          </a:solidFill>
          <a:latin typeface="+mj-lt"/>
          <a:ea typeface="+mj-ea"/>
          <a:cs typeface="+mj-cs"/>
        </a:defRPr>
      </a:lvl1pPr>
      <a:lvl2pPr algn="ctr" rtl="1" fontAlgn="base">
        <a:spcBef>
          <a:spcPct val="0"/>
        </a:spcBef>
        <a:spcAft>
          <a:spcPct val="0"/>
        </a:spcAft>
        <a:defRPr sz="4400">
          <a:solidFill>
            <a:schemeClr val="bg1"/>
          </a:solidFill>
          <a:latin typeface="Times New Roman" panose="02020603050405020304" pitchFamily="18" charset="0"/>
          <a:cs typeface="B Titr" panose="00000700000000000000" pitchFamily="2" charset="-78"/>
        </a:defRPr>
      </a:lvl2pPr>
      <a:lvl3pPr algn="ctr" rtl="1" fontAlgn="base">
        <a:spcBef>
          <a:spcPct val="0"/>
        </a:spcBef>
        <a:spcAft>
          <a:spcPct val="0"/>
        </a:spcAft>
        <a:defRPr sz="4400">
          <a:solidFill>
            <a:schemeClr val="bg1"/>
          </a:solidFill>
          <a:latin typeface="Times New Roman" panose="02020603050405020304" pitchFamily="18" charset="0"/>
          <a:cs typeface="B Titr" panose="00000700000000000000" pitchFamily="2" charset="-78"/>
        </a:defRPr>
      </a:lvl3pPr>
      <a:lvl4pPr algn="ctr" rtl="1" fontAlgn="base">
        <a:spcBef>
          <a:spcPct val="0"/>
        </a:spcBef>
        <a:spcAft>
          <a:spcPct val="0"/>
        </a:spcAft>
        <a:defRPr sz="4400">
          <a:solidFill>
            <a:schemeClr val="bg1"/>
          </a:solidFill>
          <a:latin typeface="Times New Roman" panose="02020603050405020304" pitchFamily="18" charset="0"/>
          <a:cs typeface="B Titr" panose="00000700000000000000" pitchFamily="2" charset="-78"/>
        </a:defRPr>
      </a:lvl4pPr>
      <a:lvl5pPr algn="ctr" rtl="1" fontAlgn="base">
        <a:spcBef>
          <a:spcPct val="0"/>
        </a:spcBef>
        <a:spcAft>
          <a:spcPct val="0"/>
        </a:spcAft>
        <a:defRPr sz="4400">
          <a:solidFill>
            <a:schemeClr val="bg1"/>
          </a:solidFill>
          <a:latin typeface="Times New Roman" panose="02020603050405020304" pitchFamily="18" charset="0"/>
          <a:cs typeface="B Titr" panose="00000700000000000000" pitchFamily="2" charset="-78"/>
        </a:defRPr>
      </a:lvl5pPr>
      <a:lvl6pPr marL="457200" algn="ctr" rtl="1" fontAlgn="base">
        <a:spcBef>
          <a:spcPct val="0"/>
        </a:spcBef>
        <a:spcAft>
          <a:spcPct val="0"/>
        </a:spcAft>
        <a:defRPr sz="4400">
          <a:solidFill>
            <a:schemeClr val="bg1"/>
          </a:solidFill>
          <a:latin typeface="Times New Roman" panose="02020603050405020304" pitchFamily="18" charset="0"/>
          <a:cs typeface="B Titr" panose="00000700000000000000" pitchFamily="2" charset="-78"/>
        </a:defRPr>
      </a:lvl6pPr>
      <a:lvl7pPr marL="914400" algn="ctr" rtl="1" fontAlgn="base">
        <a:spcBef>
          <a:spcPct val="0"/>
        </a:spcBef>
        <a:spcAft>
          <a:spcPct val="0"/>
        </a:spcAft>
        <a:defRPr sz="4400">
          <a:solidFill>
            <a:schemeClr val="bg1"/>
          </a:solidFill>
          <a:latin typeface="Times New Roman" panose="02020603050405020304" pitchFamily="18" charset="0"/>
          <a:cs typeface="B Titr" panose="00000700000000000000" pitchFamily="2" charset="-78"/>
        </a:defRPr>
      </a:lvl7pPr>
      <a:lvl8pPr marL="1371600" algn="ctr" rtl="1" fontAlgn="base">
        <a:spcBef>
          <a:spcPct val="0"/>
        </a:spcBef>
        <a:spcAft>
          <a:spcPct val="0"/>
        </a:spcAft>
        <a:defRPr sz="4400">
          <a:solidFill>
            <a:schemeClr val="bg1"/>
          </a:solidFill>
          <a:latin typeface="Times New Roman" panose="02020603050405020304" pitchFamily="18" charset="0"/>
          <a:cs typeface="B Titr" panose="00000700000000000000" pitchFamily="2" charset="-78"/>
        </a:defRPr>
      </a:lvl8pPr>
      <a:lvl9pPr marL="1828800" algn="ctr" rtl="1" fontAlgn="base">
        <a:spcBef>
          <a:spcPct val="0"/>
        </a:spcBef>
        <a:spcAft>
          <a:spcPct val="0"/>
        </a:spcAft>
        <a:defRPr sz="4400">
          <a:solidFill>
            <a:schemeClr val="bg1"/>
          </a:solidFill>
          <a:latin typeface="Times New Roman" panose="02020603050405020304" pitchFamily="18" charset="0"/>
          <a:cs typeface="B Titr" panose="00000700000000000000" pitchFamily="2" charset="-78"/>
        </a:defRPr>
      </a:lvl9pPr>
    </p:titleStyle>
    <p:bodyStyle>
      <a:lvl1pPr marL="342900" indent="-342900" algn="r" rtl="1" fontAlgn="base">
        <a:spcBef>
          <a:spcPct val="20000"/>
        </a:spcBef>
        <a:spcAft>
          <a:spcPct val="0"/>
        </a:spcAft>
        <a:defRPr sz="3600" kern="1200">
          <a:solidFill>
            <a:srgbClr val="FFFFCC"/>
          </a:solidFill>
          <a:latin typeface="+mn-lt"/>
          <a:ea typeface="+mn-ea"/>
          <a:cs typeface="+mn-cs"/>
        </a:defRPr>
      </a:lvl1pPr>
      <a:lvl2pPr marL="742950" indent="-285750" algn="r" rtl="1" fontAlgn="base">
        <a:spcBef>
          <a:spcPct val="20000"/>
        </a:spcBef>
        <a:spcAft>
          <a:spcPct val="0"/>
        </a:spcAft>
        <a:defRPr sz="3200" kern="1200">
          <a:solidFill>
            <a:srgbClr val="FFFFCC"/>
          </a:solidFill>
          <a:latin typeface="+mn-lt"/>
          <a:ea typeface="+mn-ea"/>
          <a:cs typeface="+mn-cs"/>
        </a:defRPr>
      </a:lvl2pPr>
      <a:lvl3pPr marL="1143000" indent="-228600" algn="r" rtl="1" fontAlgn="base">
        <a:spcBef>
          <a:spcPct val="20000"/>
        </a:spcBef>
        <a:spcAft>
          <a:spcPct val="0"/>
        </a:spcAft>
        <a:defRPr sz="2800" kern="1200">
          <a:solidFill>
            <a:srgbClr val="FFFFCC"/>
          </a:solidFill>
          <a:latin typeface="+mn-lt"/>
          <a:ea typeface="+mn-ea"/>
          <a:cs typeface="+mn-cs"/>
        </a:defRPr>
      </a:lvl3pPr>
      <a:lvl4pPr marL="1600200" indent="-228600" algn="r" rtl="1" fontAlgn="base">
        <a:spcBef>
          <a:spcPct val="20000"/>
        </a:spcBef>
        <a:spcAft>
          <a:spcPct val="0"/>
        </a:spcAft>
        <a:defRPr sz="2400" kern="1200">
          <a:solidFill>
            <a:srgbClr val="FFFFCC"/>
          </a:solidFill>
          <a:latin typeface="+mn-lt"/>
          <a:ea typeface="+mn-ea"/>
          <a:cs typeface="+mn-cs"/>
        </a:defRPr>
      </a:lvl4pPr>
      <a:lvl5pPr marL="2057400" indent="-228600" algn="r" rtl="1" fontAlgn="base">
        <a:spcBef>
          <a:spcPct val="20000"/>
        </a:spcBef>
        <a:spcAft>
          <a:spcPct val="0"/>
        </a:spcAft>
        <a:defRPr sz="2400" kern="1200">
          <a:solidFill>
            <a:srgbClr val="FFFFCC"/>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بنام خدا</a:t>
            </a:r>
            <a:endParaRPr lang="fa-IR" dirty="0"/>
          </a:p>
        </p:txBody>
      </p:sp>
      <p:sp>
        <p:nvSpPr>
          <p:cNvPr id="3" name="Slide Number Placeholder 2"/>
          <p:cNvSpPr>
            <a:spLocks noGrp="1"/>
          </p:cNvSpPr>
          <p:nvPr>
            <p:ph type="sldNum" sz="quarter" idx="12"/>
          </p:nvPr>
        </p:nvSpPr>
        <p:spPr/>
        <p:txBody>
          <a:bodyPr/>
          <a:lstStyle/>
          <a:p>
            <a:fld id="{464C696C-B6E1-4CB4-8915-8DC58FE2B16B}" type="slidenum">
              <a:rPr lang="ar-SA" smtClean="0"/>
              <a:pPr/>
              <a:t>1</a:t>
            </a:fld>
            <a:endParaRPr lang="en-US"/>
          </a:p>
        </p:txBody>
      </p:sp>
    </p:spTree>
    <p:extLst>
      <p:ext uri="{BB962C8B-B14F-4D97-AF65-F5344CB8AC3E}">
        <p14:creationId xmlns:p14="http://schemas.microsoft.com/office/powerpoint/2010/main" val="11155480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 name="Slide Number Placeholder 4"/>
          <p:cNvSpPr>
            <a:spLocks noGrp="1"/>
          </p:cNvSpPr>
          <p:nvPr>
            <p:ph type="sldNum" sz="quarter" idx="12"/>
          </p:nvPr>
        </p:nvSpPr>
        <p:spPr/>
        <p:txBody>
          <a:bodyPr/>
          <a:lstStyle/>
          <a:p>
            <a:fld id="{9025EE87-3A69-4813-8032-C1AB23B4E063}" type="slidenum">
              <a:rPr lang="ar-SA"/>
              <a:pPr/>
              <a:t>2</a:t>
            </a:fld>
            <a:endParaRPr lang="en-US"/>
          </a:p>
        </p:txBody>
      </p:sp>
      <p:sp>
        <p:nvSpPr>
          <p:cNvPr id="2050" name="Rectangle 2"/>
          <p:cNvSpPr>
            <a:spLocks noGrp="1" noChangeArrowheads="1"/>
          </p:cNvSpPr>
          <p:nvPr>
            <p:ph type="title"/>
          </p:nvPr>
        </p:nvSpPr>
        <p:spPr>
          <a:xfrm>
            <a:off x="539750" y="1557338"/>
            <a:ext cx="7772400" cy="3032125"/>
          </a:xfrm>
        </p:spPr>
        <p:txBody>
          <a:bodyPr/>
          <a:lstStyle/>
          <a:p>
            <a:pPr>
              <a:lnSpc>
                <a:spcPct val="160000"/>
              </a:lnSpc>
            </a:pPr>
            <a:r>
              <a:rPr lang="fa-IR" sz="4000" b="1" dirty="0">
                <a:solidFill>
                  <a:srgbClr val="FFFF99"/>
                </a:solidFill>
              </a:rPr>
              <a:t>استاندارد حسابداري شماره 4</a:t>
            </a:r>
            <a:br>
              <a:rPr lang="fa-IR" sz="4000" b="1" dirty="0">
                <a:solidFill>
                  <a:srgbClr val="FFFF99"/>
                </a:solidFill>
              </a:rPr>
            </a:br>
            <a:r>
              <a:rPr lang="fa-IR" sz="3200" b="1" dirty="0">
                <a:solidFill>
                  <a:srgbClr val="FFFF99"/>
                </a:solidFill>
              </a:rPr>
              <a:t>حسابداري ذخایر، بدهیهای احتمالی </a:t>
            </a:r>
            <a:r>
              <a:rPr lang="en-US" sz="3200" b="1" dirty="0">
                <a:solidFill>
                  <a:srgbClr val="FFFF99"/>
                </a:solidFill>
              </a:rPr>
              <a:t/>
            </a:r>
            <a:br>
              <a:rPr lang="en-US" sz="3200" b="1" dirty="0">
                <a:solidFill>
                  <a:srgbClr val="FFFF99"/>
                </a:solidFill>
              </a:rPr>
            </a:br>
            <a:r>
              <a:rPr lang="fa-IR" sz="3200" b="1" dirty="0">
                <a:solidFill>
                  <a:srgbClr val="FFFF99"/>
                </a:solidFill>
              </a:rPr>
              <a:t>و داراییهای احتمالی</a:t>
            </a:r>
            <a:endParaRPr lang="en-US" sz="3200" b="1" dirty="0">
              <a:solidFill>
                <a:srgbClr val="FFFF99"/>
              </a:solidFill>
            </a:endParaRPr>
          </a:p>
        </p:txBody>
      </p:sp>
      <p:sp>
        <p:nvSpPr>
          <p:cNvPr id="2051" name="Line 3"/>
          <p:cNvSpPr>
            <a:spLocks noChangeShapeType="1"/>
          </p:cNvSpPr>
          <p:nvPr/>
        </p:nvSpPr>
        <p:spPr bwMode="auto">
          <a:xfrm>
            <a:off x="1295400" y="6248400"/>
            <a:ext cx="7848600" cy="0"/>
          </a:xfrm>
          <a:prstGeom prst="line">
            <a:avLst/>
          </a:prstGeom>
          <a:noFill/>
          <a:ln w="9525">
            <a:solidFill>
              <a:srgbClr val="000000"/>
            </a:solidFill>
            <a:round/>
            <a:headEnd/>
            <a:tailEnd/>
          </a:ln>
          <a:effectLst/>
          <a:scene3d>
            <a:camera prst="legacyPerspectiveTopLeft"/>
            <a:lightRig rig="legacyNormal3" dir="r"/>
          </a:scene3d>
          <a:sp3d extrusionH="201600" prstMaterial="legacyMetal">
            <a:bevelT w="13500" h="13500" prst="angle"/>
            <a:bevelB w="13500" h="13500" prst="angle"/>
            <a:extrusionClr>
              <a:srgbClr val="FFFFFF"/>
            </a:extrusionClr>
            <a:contourClr>
              <a:srgbClr val="000000"/>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68686"/>
                  </a:outerShdw>
                </a:effectLst>
              </a14:hiddenEffects>
            </a:ext>
          </a:extLst>
        </p:spPr>
        <p:txBody>
          <a:bodyPr wrap="none">
            <a:flatTx/>
          </a:bodyPr>
          <a:lstStyle/>
          <a:p>
            <a:endParaRPr lang="fa-IR"/>
          </a:p>
        </p:txBody>
      </p:sp>
      <p:sp>
        <p:nvSpPr>
          <p:cNvPr id="2052" name="Line 4"/>
          <p:cNvSpPr>
            <a:spLocks noChangeShapeType="1"/>
          </p:cNvSpPr>
          <p:nvPr/>
        </p:nvSpPr>
        <p:spPr bwMode="auto">
          <a:xfrm>
            <a:off x="8534400" y="685800"/>
            <a:ext cx="0" cy="6172200"/>
          </a:xfrm>
          <a:prstGeom prst="line">
            <a:avLst/>
          </a:prstGeom>
          <a:noFill/>
          <a:ln w="9525">
            <a:solidFill>
              <a:srgbClr val="000000"/>
            </a:solidFill>
            <a:round/>
            <a:headEnd/>
            <a:tailEnd/>
          </a:ln>
          <a:effectLst/>
          <a:scene3d>
            <a:camera prst="legacyPerspectiveTopLeft"/>
            <a:lightRig rig="legacyNormal3" dir="r"/>
          </a:scene3d>
          <a:sp3d extrusionH="201600" prstMaterial="legacyMetal">
            <a:bevelT w="13500" h="13500" prst="angle"/>
            <a:bevelB w="13500" h="13500" prst="angle"/>
            <a:extrusionClr>
              <a:srgbClr val="FFFFFF"/>
            </a:extrusionClr>
            <a:contourClr>
              <a:srgbClr val="000000"/>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68686"/>
                  </a:outerShdw>
                </a:effectLst>
              </a14:hiddenEffects>
            </a:ext>
          </a:extLst>
        </p:spPr>
        <p:txBody>
          <a:bodyPr wrap="none">
            <a:flatTx/>
          </a:bodyPr>
          <a:lstStyle/>
          <a:p>
            <a:endParaRPr lang="fa-IR"/>
          </a:p>
        </p:txBody>
      </p:sp>
      <p:sp>
        <p:nvSpPr>
          <p:cNvPr id="2053" name="Line 5"/>
          <p:cNvSpPr>
            <a:spLocks noChangeShapeType="1"/>
          </p:cNvSpPr>
          <p:nvPr/>
        </p:nvSpPr>
        <p:spPr bwMode="auto">
          <a:xfrm>
            <a:off x="838200" y="6400800"/>
            <a:ext cx="8229600" cy="0"/>
          </a:xfrm>
          <a:prstGeom prst="line">
            <a:avLst/>
          </a:prstGeom>
          <a:noFill/>
          <a:ln w="9525">
            <a:solidFill>
              <a:srgbClr val="000000"/>
            </a:solidFill>
            <a:round/>
            <a:headEnd/>
            <a:tailEnd/>
          </a:ln>
          <a:effectLst/>
          <a:scene3d>
            <a:camera prst="legacyPerspectiveTopLeft"/>
            <a:lightRig rig="legacyNormal3" dir="r"/>
          </a:scene3d>
          <a:sp3d extrusionH="201600" prstMaterial="legacyMetal">
            <a:bevelT w="13500" h="13500" prst="angle"/>
            <a:bevelB w="13500" h="13500" prst="angle"/>
            <a:extrusionClr>
              <a:srgbClr val="FFFFFF"/>
            </a:extrusionClr>
            <a:contourClr>
              <a:srgbClr val="000000"/>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68686"/>
                  </a:outerShdw>
                </a:effectLst>
              </a14:hiddenEffects>
            </a:ext>
          </a:extLst>
        </p:spPr>
        <p:txBody>
          <a:bodyPr wrap="none">
            <a:flatTx/>
          </a:bodyPr>
          <a:lstStyle/>
          <a:p>
            <a:endParaRPr lang="fa-IR"/>
          </a:p>
        </p:txBody>
      </p:sp>
      <p:sp>
        <p:nvSpPr>
          <p:cNvPr id="2054" name="Line 6"/>
          <p:cNvSpPr>
            <a:spLocks noChangeShapeType="1"/>
          </p:cNvSpPr>
          <p:nvPr/>
        </p:nvSpPr>
        <p:spPr bwMode="auto">
          <a:xfrm>
            <a:off x="8686800" y="381000"/>
            <a:ext cx="0" cy="6477000"/>
          </a:xfrm>
          <a:prstGeom prst="line">
            <a:avLst/>
          </a:prstGeom>
          <a:noFill/>
          <a:ln w="9525">
            <a:solidFill>
              <a:srgbClr val="000000"/>
            </a:solidFill>
            <a:round/>
            <a:headEnd/>
            <a:tailEnd/>
          </a:ln>
          <a:effectLst/>
          <a:scene3d>
            <a:camera prst="legacyPerspectiveTopLeft"/>
            <a:lightRig rig="legacyNormal3" dir="r"/>
          </a:scene3d>
          <a:sp3d extrusionH="201600" prstMaterial="legacyMetal">
            <a:bevelT w="13500" h="13500" prst="angle"/>
            <a:bevelB w="13500" h="13500" prst="angle"/>
            <a:extrusionClr>
              <a:srgbClr val="FFFFFF"/>
            </a:extrusionClr>
            <a:contourClr>
              <a:srgbClr val="000000"/>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68686"/>
                  </a:outerShdw>
                </a:effectLst>
              </a14:hiddenEffects>
            </a:ext>
          </a:extLst>
        </p:spPr>
        <p:txBody>
          <a:bodyPr wrap="none">
            <a:flatTx/>
          </a:bodyPr>
          <a:lstStyle/>
          <a:p>
            <a:endParaRPr lang="fa-IR"/>
          </a:p>
        </p:txBody>
      </p:sp>
      <p:sp>
        <p:nvSpPr>
          <p:cNvPr id="2055" name="Line 7"/>
          <p:cNvSpPr>
            <a:spLocks noChangeShapeType="1"/>
          </p:cNvSpPr>
          <p:nvPr/>
        </p:nvSpPr>
        <p:spPr bwMode="auto">
          <a:xfrm>
            <a:off x="457200" y="6553200"/>
            <a:ext cx="8686800" cy="0"/>
          </a:xfrm>
          <a:prstGeom prst="line">
            <a:avLst/>
          </a:prstGeom>
          <a:noFill/>
          <a:ln w="9525">
            <a:solidFill>
              <a:srgbClr val="000000"/>
            </a:solidFill>
            <a:round/>
            <a:headEnd/>
            <a:tailEnd/>
          </a:ln>
          <a:effectLst/>
          <a:scene3d>
            <a:camera prst="legacyPerspectiveTopLeft"/>
            <a:lightRig rig="legacyNormal3" dir="r"/>
          </a:scene3d>
          <a:sp3d extrusionH="201600" prstMaterial="legacyMetal">
            <a:bevelT w="13500" h="13500" prst="angle"/>
            <a:bevelB w="13500" h="13500" prst="angle"/>
            <a:extrusionClr>
              <a:srgbClr val="FFFFFF"/>
            </a:extrusionClr>
            <a:contourClr>
              <a:srgbClr val="000000"/>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68686"/>
                  </a:outerShdw>
                </a:effectLst>
              </a14:hiddenEffects>
            </a:ext>
          </a:extLst>
        </p:spPr>
        <p:txBody>
          <a:bodyPr wrap="none">
            <a:flatTx/>
          </a:bodyPr>
          <a:lstStyle/>
          <a:p>
            <a:endParaRPr lang="fa-IR"/>
          </a:p>
        </p:txBody>
      </p:sp>
      <p:sp>
        <p:nvSpPr>
          <p:cNvPr id="2056" name="Line 8"/>
          <p:cNvSpPr>
            <a:spLocks noChangeShapeType="1"/>
          </p:cNvSpPr>
          <p:nvPr/>
        </p:nvSpPr>
        <p:spPr bwMode="auto">
          <a:xfrm>
            <a:off x="8839200" y="0"/>
            <a:ext cx="0" cy="6858000"/>
          </a:xfrm>
          <a:prstGeom prst="line">
            <a:avLst/>
          </a:prstGeom>
          <a:noFill/>
          <a:ln w="9525">
            <a:solidFill>
              <a:srgbClr val="000000"/>
            </a:solidFill>
            <a:round/>
            <a:headEnd/>
            <a:tailEnd/>
          </a:ln>
          <a:effectLst/>
          <a:scene3d>
            <a:camera prst="legacyPerspectiveTopLeft"/>
            <a:lightRig rig="legacyNormal3" dir="r"/>
          </a:scene3d>
          <a:sp3d extrusionH="201600" prstMaterial="legacyMetal">
            <a:bevelT w="13500" h="13500" prst="angle"/>
            <a:bevelB w="13500" h="13500" prst="angle"/>
            <a:extrusionClr>
              <a:srgbClr val="FFFFFF"/>
            </a:extrusionClr>
            <a:contourClr>
              <a:srgbClr val="000000"/>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68686"/>
                  </a:outerShdw>
                </a:effectLst>
              </a14:hiddenEffects>
            </a:ext>
          </a:extLst>
        </p:spPr>
        <p:txBody>
          <a:bodyPr wrap="none">
            <a:flatTx/>
          </a:bodyPr>
          <a:lstStyle/>
          <a:p>
            <a:endParaRPr lang="fa-I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iterate type="wd">
                                    <p:tmPct val="100000"/>
                                  </p:iterate>
                                  <p:childTnLst>
                                    <p:set>
                                      <p:cBhvr>
                                        <p:cTn id="6" dur="1" fill="hold">
                                          <p:stCondLst>
                                            <p:cond delay="0"/>
                                          </p:stCondLst>
                                        </p:cTn>
                                        <p:tgtEl>
                                          <p:spTgt spid="2050"/>
                                        </p:tgtEl>
                                        <p:attrNameLst>
                                          <p:attrName>style.visibility</p:attrName>
                                        </p:attrNameLst>
                                      </p:cBhvr>
                                      <p:to>
                                        <p:strVal val="visible"/>
                                      </p:to>
                                    </p:set>
                                    <p:anim calcmode="lin" valueType="num">
                                      <p:cBhvr>
                                        <p:cTn id="7" dur="300" fill="hold"/>
                                        <p:tgtEl>
                                          <p:spTgt spid="2050"/>
                                        </p:tgtEl>
                                        <p:attrNameLst>
                                          <p:attrName>ppt_w</p:attrName>
                                        </p:attrNameLst>
                                      </p:cBhvr>
                                      <p:tavLst>
                                        <p:tav tm="0">
                                          <p:val>
                                            <p:fltVal val="0"/>
                                          </p:val>
                                        </p:tav>
                                        <p:tav tm="100000">
                                          <p:val>
                                            <p:strVal val="#ppt_w"/>
                                          </p:val>
                                        </p:tav>
                                      </p:tavLst>
                                    </p:anim>
                                    <p:anim calcmode="lin" valueType="num">
                                      <p:cBhvr>
                                        <p:cTn id="8" dur="300" fill="hold"/>
                                        <p:tgtEl>
                                          <p:spTgt spid="205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 name="Slide Number Placeholder 4"/>
          <p:cNvSpPr>
            <a:spLocks noGrp="1"/>
          </p:cNvSpPr>
          <p:nvPr>
            <p:ph type="sldNum" sz="quarter" idx="12"/>
          </p:nvPr>
        </p:nvSpPr>
        <p:spPr/>
        <p:txBody>
          <a:bodyPr/>
          <a:lstStyle/>
          <a:p>
            <a:fld id="{D977EA46-2E31-4634-9FAF-8FFD500FC7B3}" type="slidenum">
              <a:rPr lang="ar-SA"/>
              <a:pPr/>
              <a:t>3</a:t>
            </a:fld>
            <a:endParaRPr lang="en-US"/>
          </a:p>
        </p:txBody>
      </p:sp>
      <p:sp>
        <p:nvSpPr>
          <p:cNvPr id="3077" name="Rectangle 5"/>
          <p:cNvSpPr>
            <a:spLocks noChangeArrowheads="1"/>
          </p:cNvSpPr>
          <p:nvPr/>
        </p:nvSpPr>
        <p:spPr bwMode="auto">
          <a:xfrm>
            <a:off x="7696200" y="304800"/>
            <a:ext cx="914400" cy="762000"/>
          </a:xfrm>
          <a:prstGeom prst="rect">
            <a:avLst/>
          </a:prstGeom>
          <a:gradFill rotWithShape="0">
            <a:gsLst>
              <a:gs pos="0">
                <a:srgbClr val="DDEBCF"/>
              </a:gs>
              <a:gs pos="50000">
                <a:srgbClr val="9CB86E"/>
              </a:gs>
              <a:gs pos="100000">
                <a:srgbClr val="156B13"/>
              </a:gs>
            </a:gsLst>
            <a:path path="rect">
              <a:fillToRect t="100000" r="100000"/>
            </a:path>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a-IR"/>
          </a:p>
        </p:txBody>
      </p:sp>
      <p:sp>
        <p:nvSpPr>
          <p:cNvPr id="3078" name="Rectangle 6"/>
          <p:cNvSpPr>
            <a:spLocks noChangeArrowheads="1"/>
          </p:cNvSpPr>
          <p:nvPr/>
        </p:nvSpPr>
        <p:spPr bwMode="auto">
          <a:xfrm>
            <a:off x="7162800" y="762000"/>
            <a:ext cx="1066800" cy="685800"/>
          </a:xfrm>
          <a:prstGeom prst="rect">
            <a:avLst/>
          </a:prstGeom>
          <a:gradFill rotWithShape="0">
            <a:gsLst>
              <a:gs pos="0">
                <a:srgbClr val="DDEBCF"/>
              </a:gs>
              <a:gs pos="25000">
                <a:srgbClr val="9CB86E"/>
              </a:gs>
              <a:gs pos="50000">
                <a:srgbClr val="156B13"/>
              </a:gs>
              <a:gs pos="75000">
                <a:srgbClr val="9CB86E"/>
              </a:gs>
              <a:gs pos="100000">
                <a:srgbClr val="DDEBCF"/>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a-IR"/>
          </a:p>
        </p:txBody>
      </p:sp>
      <p:sp>
        <p:nvSpPr>
          <p:cNvPr id="3074" name="Rectangle 2"/>
          <p:cNvSpPr>
            <a:spLocks noGrp="1" noChangeArrowheads="1"/>
          </p:cNvSpPr>
          <p:nvPr>
            <p:ph type="title"/>
          </p:nvPr>
        </p:nvSpPr>
        <p:spPr>
          <a:xfrm>
            <a:off x="685800" y="76200"/>
            <a:ext cx="7772400" cy="1143000"/>
          </a:xfrm>
        </p:spPr>
        <p:txBody>
          <a:bodyPr/>
          <a:lstStyle/>
          <a:p>
            <a:r>
              <a:rPr lang="fa-IR" sz="3200" b="1"/>
              <a:t>دامنه کاربرد</a:t>
            </a:r>
            <a:endParaRPr lang="en-US" sz="3200" b="1"/>
          </a:p>
        </p:txBody>
      </p:sp>
      <p:sp>
        <p:nvSpPr>
          <p:cNvPr id="3075" name="Text Box 3"/>
          <p:cNvSpPr txBox="1">
            <a:spLocks noChangeArrowheads="1"/>
          </p:cNvSpPr>
          <p:nvPr/>
        </p:nvSpPr>
        <p:spPr bwMode="auto">
          <a:xfrm>
            <a:off x="900113" y="1471613"/>
            <a:ext cx="6696075" cy="4254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lgn="l" rtl="0">
              <a:spcBef>
                <a:spcPct val="0"/>
              </a:spcBef>
              <a:defRPr sz="2400">
                <a:solidFill>
                  <a:schemeClr val="tx1"/>
                </a:solidFill>
                <a:latin typeface="Times New Roman" panose="02020603050405020304" pitchFamily="18" charset="0"/>
                <a:cs typeface="Times New Roman" panose="02020603050405020304" pitchFamily="18" charset="0"/>
              </a:defRPr>
            </a:lvl1pPr>
            <a:lvl2pPr marL="914400" indent="-457200" algn="l" rtl="0">
              <a:spcBef>
                <a:spcPct val="0"/>
              </a:spcBef>
              <a:defRPr sz="2400">
                <a:solidFill>
                  <a:schemeClr val="tx1"/>
                </a:solidFill>
                <a:latin typeface="Times New Roman" panose="02020603050405020304" pitchFamily="18" charset="0"/>
                <a:cs typeface="Times New Roman" panose="02020603050405020304" pitchFamily="18" charset="0"/>
              </a:defRPr>
            </a:lvl2pPr>
            <a:lvl3pPr marL="1371600" indent="-457200" algn="l" rtl="0">
              <a:spcBef>
                <a:spcPct val="0"/>
              </a:spcBef>
              <a:defRPr sz="2400">
                <a:solidFill>
                  <a:schemeClr val="tx1"/>
                </a:solidFill>
                <a:latin typeface="Times New Roman" panose="02020603050405020304" pitchFamily="18" charset="0"/>
                <a:cs typeface="Times New Roman" panose="02020603050405020304" pitchFamily="18" charset="0"/>
              </a:defRPr>
            </a:lvl3pPr>
            <a:lvl4pPr marL="1828800" indent="-457200" algn="l" rtl="0">
              <a:spcBef>
                <a:spcPct val="0"/>
              </a:spcBef>
              <a:defRPr sz="2400">
                <a:solidFill>
                  <a:schemeClr val="tx1"/>
                </a:solidFill>
                <a:latin typeface="Times New Roman" panose="02020603050405020304" pitchFamily="18" charset="0"/>
                <a:cs typeface="Times New Roman" panose="02020603050405020304" pitchFamily="18" charset="0"/>
              </a:defRPr>
            </a:lvl4pPr>
            <a:lvl5pPr marL="2286000" indent="-457200" algn="l" rtl="0">
              <a:spcBef>
                <a:spcPct val="0"/>
              </a:spcBef>
              <a:defRPr sz="2400">
                <a:solidFill>
                  <a:schemeClr val="tx1"/>
                </a:solidFill>
                <a:latin typeface="Times New Roman" panose="02020603050405020304" pitchFamily="18" charset="0"/>
                <a:cs typeface="Times New Roman" panose="02020603050405020304" pitchFamily="18" charset="0"/>
              </a:defRPr>
            </a:lvl5pPr>
            <a:lvl6pPr marL="2743200" indent="-457200" algn="l" rtl="0" fontAlgn="base">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3200400" indent="-457200" algn="l" rtl="0" fontAlgn="base">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657600" indent="-457200" algn="l" rtl="0" fontAlgn="base">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4114800" indent="-457200" algn="l" rtl="0" fontAlgn="base">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algn="just" rtl="1">
              <a:lnSpc>
                <a:spcPct val="130000"/>
              </a:lnSpc>
              <a:spcBef>
                <a:spcPct val="50000"/>
              </a:spcBef>
            </a:pPr>
            <a:r>
              <a:rPr lang="fa-IR" b="1">
                <a:solidFill>
                  <a:srgbClr val="FFFFCC"/>
                </a:solidFill>
                <a:cs typeface="B Zar" panose="00000400000000000000" pitchFamily="2" charset="-78"/>
              </a:rPr>
              <a:t>این استاندارد باید توسط کلیه واحدهای تجاری برای حسابداری ذخایر، بدهیهای احتمالی و داراییهای احتمالی، به استثنای موارد زیر، بکار رود:</a:t>
            </a:r>
          </a:p>
          <a:p>
            <a:pPr algn="just" rtl="1">
              <a:lnSpc>
                <a:spcPct val="130000"/>
              </a:lnSpc>
              <a:spcBef>
                <a:spcPct val="50000"/>
              </a:spcBef>
            </a:pPr>
            <a:r>
              <a:rPr lang="fa-IR" b="1">
                <a:solidFill>
                  <a:srgbClr val="FFFF99"/>
                </a:solidFill>
                <a:cs typeface="B Zar" panose="00000400000000000000" pitchFamily="2" charset="-78"/>
              </a:rPr>
              <a:t>الف.</a:t>
            </a:r>
            <a:r>
              <a:rPr lang="fa-IR" b="1">
                <a:solidFill>
                  <a:srgbClr val="FFFFCC"/>
                </a:solidFill>
                <a:cs typeface="B Zar" panose="00000400000000000000" pitchFamily="2" charset="-78"/>
              </a:rPr>
              <a:t> قراردادهایی که به موجب آن هیچ یک از طرفین به تعهدات خود عمل نکرده اند یا هر دو طرف طبق قرارداد بخشی از تعهداتشان را متناسبا انجام داده اند، مگر در مواردی که قرارداد زیانبار باشد، و</a:t>
            </a:r>
          </a:p>
          <a:p>
            <a:pPr algn="just" rtl="1">
              <a:lnSpc>
                <a:spcPct val="130000"/>
              </a:lnSpc>
              <a:spcBef>
                <a:spcPct val="50000"/>
              </a:spcBef>
            </a:pPr>
            <a:r>
              <a:rPr lang="fa-IR" b="1">
                <a:solidFill>
                  <a:srgbClr val="FFFF99"/>
                </a:solidFill>
                <a:cs typeface="B Zar" panose="00000400000000000000" pitchFamily="2" charset="-78"/>
              </a:rPr>
              <a:t>ب .</a:t>
            </a:r>
            <a:r>
              <a:rPr lang="fa-IR" b="1">
                <a:solidFill>
                  <a:srgbClr val="FFFFCC"/>
                </a:solidFill>
                <a:cs typeface="B Zar" panose="00000400000000000000" pitchFamily="2" charset="-78"/>
              </a:rPr>
              <a:t> آنچه که مشمول سایر استانداردهای حسابداری است.</a:t>
            </a:r>
            <a:endParaRPr lang="en-US" b="1">
              <a:solidFill>
                <a:srgbClr val="FFFFCC"/>
              </a:solidFill>
              <a:cs typeface="B Zar" panose="00000400000000000000" pitchFamily="2" charset="-78"/>
            </a:endParaRPr>
          </a:p>
        </p:txBody>
      </p:sp>
      <p:sp>
        <p:nvSpPr>
          <p:cNvPr id="3079" name="Rectangle 7"/>
          <p:cNvSpPr>
            <a:spLocks noChangeArrowheads="1"/>
          </p:cNvSpPr>
          <p:nvPr/>
        </p:nvSpPr>
        <p:spPr bwMode="auto">
          <a:xfrm>
            <a:off x="8077200" y="685800"/>
            <a:ext cx="762000" cy="685800"/>
          </a:xfrm>
          <a:prstGeom prst="rect">
            <a:avLst/>
          </a:prstGeom>
          <a:gradFill rotWithShape="0">
            <a:gsLst>
              <a:gs pos="0">
                <a:srgbClr val="DDEBCF"/>
              </a:gs>
              <a:gs pos="50000">
                <a:srgbClr val="9CB86E"/>
              </a:gs>
              <a:gs pos="100000">
                <a:srgbClr val="156B13"/>
              </a:gs>
            </a:gsLst>
            <a:path path="shape">
              <a:fillToRect l="50000" t="50000" r="50000" b="50000"/>
            </a:path>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a-IR"/>
          </a:p>
        </p:txBody>
      </p:sp>
      <p:sp>
        <p:nvSpPr>
          <p:cNvPr id="3080" name="Line 8"/>
          <p:cNvSpPr>
            <a:spLocks noChangeShapeType="1"/>
          </p:cNvSpPr>
          <p:nvPr/>
        </p:nvSpPr>
        <p:spPr bwMode="auto">
          <a:xfrm>
            <a:off x="8458200" y="381000"/>
            <a:ext cx="0" cy="1295400"/>
          </a:xfrm>
          <a:prstGeom prst="line">
            <a:avLst/>
          </a:prstGeom>
          <a:noFill/>
          <a:ln w="38100">
            <a:pattFill prst="narVert">
              <a:fgClr>
                <a:srgbClr val="006600"/>
              </a:fgClr>
              <a:bgClr>
                <a:srgbClr val="FFFFCC"/>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sp>
        <p:nvSpPr>
          <p:cNvPr id="3081" name="Line 9"/>
          <p:cNvSpPr>
            <a:spLocks noChangeShapeType="1"/>
          </p:cNvSpPr>
          <p:nvPr/>
        </p:nvSpPr>
        <p:spPr bwMode="auto">
          <a:xfrm>
            <a:off x="1143000" y="1143000"/>
            <a:ext cx="7620000" cy="0"/>
          </a:xfrm>
          <a:prstGeom prst="line">
            <a:avLst/>
          </a:prstGeom>
          <a:noFill/>
          <a:ln w="38100">
            <a:pattFill prst="narHorz">
              <a:fgClr>
                <a:srgbClr val="006600"/>
              </a:fgClr>
              <a:bgClr>
                <a:srgbClr val="FFFFCC"/>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5" presetClass="entr" presetSubtype="0" fill="hold" grpId="0"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ppt_w</p:attrName>
                                        </p:attrNameLst>
                                      </p:cBhvr>
                                      <p:tavLst>
                                        <p:tav tm="0">
                                          <p:val>
                                            <p:fltVal val="0"/>
                                          </p:val>
                                        </p:tav>
                                        <p:tav tm="100000">
                                          <p:val>
                                            <p:strVal val="#ppt_w"/>
                                          </p:val>
                                        </p:tav>
                                      </p:tavLst>
                                    </p:anim>
                                    <p:anim calcmode="lin" valueType="num">
                                      <p:cBhvr>
                                        <p:cTn id="8" dur="1000" fill="hold"/>
                                        <p:tgtEl>
                                          <p:spTgt spid="3074"/>
                                        </p:tgtEl>
                                        <p:attrNameLst>
                                          <p:attrName>ppt_h</p:attrName>
                                        </p:attrNameLst>
                                      </p:cBhvr>
                                      <p:tavLst>
                                        <p:tav tm="0">
                                          <p:val>
                                            <p:fltVal val="0"/>
                                          </p:val>
                                        </p:tav>
                                        <p:tav tm="100000">
                                          <p:val>
                                            <p:strVal val="#ppt_h"/>
                                          </p:val>
                                        </p:tav>
                                      </p:tavLst>
                                    </p:anim>
                                    <p:anim calcmode="lin" valueType="num">
                                      <p:cBhvr>
                                        <p:cTn id="9" dur="1000" fill="hold"/>
                                        <p:tgtEl>
                                          <p:spTgt spid="3074"/>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074"/>
                                        </p:tgtEl>
                                        <p:attrNameLst>
                                          <p:attrName>ppt_y</p:attrName>
                                        </p:attrNameLst>
                                      </p:cBhvr>
                                      <p:tavLst>
                                        <p:tav tm="0" fmla="#ppt_y+(sin(-2*pi*(1-$))*-#ppt_x+cos(-2*pi*(1-$))*(1-#ppt_y))*(1-$)">
                                          <p:val>
                                            <p:fltVal val="0"/>
                                          </p:val>
                                        </p:tav>
                                        <p:tav tm="100000">
                                          <p:val>
                                            <p:fltVal val="1"/>
                                          </p:val>
                                        </p:tav>
                                      </p:tavLst>
                                    </p:anim>
                                  </p:childTnLst>
                                </p:cTn>
                              </p:par>
                            </p:childTnLst>
                          </p:cTn>
                        </p:par>
                        <p:par>
                          <p:cTn id="11" fill="hold" nodeType="afterGroup">
                            <p:stCondLst>
                              <p:cond delay="1000"/>
                            </p:stCondLst>
                            <p:childTnLst>
                              <p:par>
                                <p:cTn id="12" presetID="17" presetClass="entr" presetSubtype="10" fill="hold" grpId="0" nodeType="afterEffect">
                                  <p:stCondLst>
                                    <p:cond delay="0"/>
                                  </p:stCondLst>
                                  <p:childTnLst>
                                    <p:set>
                                      <p:cBhvr>
                                        <p:cTn id="13" dur="1" fill="hold">
                                          <p:stCondLst>
                                            <p:cond delay="0"/>
                                          </p:stCondLst>
                                        </p:cTn>
                                        <p:tgtEl>
                                          <p:spTgt spid="3075"/>
                                        </p:tgtEl>
                                        <p:attrNameLst>
                                          <p:attrName>style.visibility</p:attrName>
                                        </p:attrNameLst>
                                      </p:cBhvr>
                                      <p:to>
                                        <p:strVal val="visible"/>
                                      </p:to>
                                    </p:set>
                                    <p:anim calcmode="lin" valueType="num">
                                      <p:cBhvr>
                                        <p:cTn id="14" dur="500" fill="hold"/>
                                        <p:tgtEl>
                                          <p:spTgt spid="3075"/>
                                        </p:tgtEl>
                                        <p:attrNameLst>
                                          <p:attrName>ppt_w</p:attrName>
                                        </p:attrNameLst>
                                      </p:cBhvr>
                                      <p:tavLst>
                                        <p:tav tm="0">
                                          <p:val>
                                            <p:fltVal val="0"/>
                                          </p:val>
                                        </p:tav>
                                        <p:tav tm="100000">
                                          <p:val>
                                            <p:strVal val="#ppt_w"/>
                                          </p:val>
                                        </p:tav>
                                      </p:tavLst>
                                    </p:anim>
                                    <p:anim calcmode="lin" valueType="num">
                                      <p:cBhvr>
                                        <p:cTn id="15" dur="500" fill="hold"/>
                                        <p:tgtEl>
                                          <p:spTgt spid="307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autoUpdateAnimBg="0"/>
      <p:bldP spid="3075"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lide Number Placeholder 5"/>
          <p:cNvSpPr>
            <a:spLocks noGrp="1"/>
          </p:cNvSpPr>
          <p:nvPr>
            <p:ph type="sldNum" sz="quarter" idx="12"/>
          </p:nvPr>
        </p:nvSpPr>
        <p:spPr/>
        <p:txBody>
          <a:bodyPr/>
          <a:lstStyle/>
          <a:p>
            <a:fld id="{3ED219C1-6F9F-495E-86FE-DF45796CDE2E}" type="slidenum">
              <a:rPr lang="ar-SA"/>
              <a:pPr/>
              <a:t>4</a:t>
            </a:fld>
            <a:endParaRPr lang="en-US"/>
          </a:p>
        </p:txBody>
      </p:sp>
      <p:sp>
        <p:nvSpPr>
          <p:cNvPr id="32770" name="Rectangle 2"/>
          <p:cNvSpPr>
            <a:spLocks noGrp="1" noChangeArrowheads="1"/>
          </p:cNvSpPr>
          <p:nvPr>
            <p:ph type="title"/>
          </p:nvPr>
        </p:nvSpPr>
        <p:spPr/>
        <p:txBody>
          <a:bodyPr/>
          <a:lstStyle/>
          <a:p>
            <a:r>
              <a:rPr lang="fa-IR"/>
              <a:t>ذخیره</a:t>
            </a:r>
            <a:endParaRPr lang="en-US"/>
          </a:p>
        </p:txBody>
      </p:sp>
      <p:sp>
        <p:nvSpPr>
          <p:cNvPr id="32771" name="Rectangle 3"/>
          <p:cNvSpPr>
            <a:spLocks noGrp="1" noChangeArrowheads="1"/>
          </p:cNvSpPr>
          <p:nvPr>
            <p:ph type="body" idx="1"/>
          </p:nvPr>
        </p:nvSpPr>
        <p:spPr>
          <a:xfrm>
            <a:off x="684213" y="2420938"/>
            <a:ext cx="7632700" cy="4114800"/>
          </a:xfrm>
        </p:spPr>
        <p:txBody>
          <a:bodyPr/>
          <a:lstStyle/>
          <a:p>
            <a:pPr>
              <a:lnSpc>
                <a:spcPct val="140000"/>
              </a:lnSpc>
            </a:pPr>
            <a:r>
              <a:rPr lang="en-US" b="1"/>
              <a:t>	</a:t>
            </a:r>
            <a:r>
              <a:rPr lang="fa-IR" b="1"/>
              <a:t>نوعی بدهی است که زمان تسویه و یا تعیین مبلغ آن توام با ابهام نسبتا قابل توجه است.</a:t>
            </a:r>
            <a:endParaRPr lang="en-US" b="1"/>
          </a:p>
        </p:txBody>
      </p:sp>
      <p:grpSp>
        <p:nvGrpSpPr>
          <p:cNvPr id="32776" name="Group 8"/>
          <p:cNvGrpSpPr>
            <a:grpSpLocks/>
          </p:cNvGrpSpPr>
          <p:nvPr/>
        </p:nvGrpSpPr>
        <p:grpSpPr bwMode="auto">
          <a:xfrm>
            <a:off x="609600" y="188913"/>
            <a:ext cx="8229600" cy="1828800"/>
            <a:chOff x="384" y="119"/>
            <a:chExt cx="5184" cy="1152"/>
          </a:xfrm>
        </p:grpSpPr>
        <p:sp>
          <p:nvSpPr>
            <p:cNvPr id="32772" name="Rectangle 4"/>
            <p:cNvSpPr>
              <a:spLocks noChangeArrowheads="1"/>
            </p:cNvSpPr>
            <p:nvPr/>
          </p:nvSpPr>
          <p:spPr bwMode="auto">
            <a:xfrm rot="16150893">
              <a:off x="624" y="695"/>
              <a:ext cx="336" cy="816"/>
            </a:xfrm>
            <a:prstGeom prst="rect">
              <a:avLst/>
            </a:prstGeom>
            <a:gradFill rotWithShape="0">
              <a:gsLst>
                <a:gs pos="0">
                  <a:srgbClr val="FFFFCC"/>
                </a:gs>
                <a:gs pos="50000">
                  <a:srgbClr val="006600"/>
                </a:gs>
                <a:gs pos="100000">
                  <a:srgbClr val="FFFFCC"/>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a-IR"/>
            </a:p>
          </p:txBody>
        </p:sp>
        <p:sp>
          <p:nvSpPr>
            <p:cNvPr id="32773" name="Rectangle 5"/>
            <p:cNvSpPr>
              <a:spLocks noChangeArrowheads="1"/>
            </p:cNvSpPr>
            <p:nvPr/>
          </p:nvSpPr>
          <p:spPr bwMode="auto">
            <a:xfrm rot="16109008">
              <a:off x="4992" y="-121"/>
              <a:ext cx="336" cy="816"/>
            </a:xfrm>
            <a:prstGeom prst="rect">
              <a:avLst/>
            </a:prstGeom>
            <a:gradFill rotWithShape="0">
              <a:gsLst>
                <a:gs pos="0">
                  <a:srgbClr val="FFFFCC"/>
                </a:gs>
                <a:gs pos="50000">
                  <a:srgbClr val="006600"/>
                </a:gs>
                <a:gs pos="100000">
                  <a:srgbClr val="FFFFCC"/>
                </a:gs>
              </a:gsLst>
              <a:lin ang="27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a-IR"/>
            </a:p>
          </p:txBody>
        </p:sp>
        <p:sp>
          <p:nvSpPr>
            <p:cNvPr id="32774" name="Line 6"/>
            <p:cNvSpPr>
              <a:spLocks noChangeShapeType="1"/>
            </p:cNvSpPr>
            <p:nvPr/>
          </p:nvSpPr>
          <p:spPr bwMode="auto">
            <a:xfrm>
              <a:off x="432" y="1079"/>
              <a:ext cx="2592" cy="0"/>
            </a:xfrm>
            <a:prstGeom prst="line">
              <a:avLst/>
            </a:prstGeom>
            <a:noFill/>
            <a:ln w="57150">
              <a:pattFill prst="dkHorz">
                <a:fgClr>
                  <a:srgbClr val="FFFFCC"/>
                </a:fgClr>
                <a:bgClr>
                  <a:srgbClr val="006600"/>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sp>
          <p:nvSpPr>
            <p:cNvPr id="32775" name="Line 7"/>
            <p:cNvSpPr>
              <a:spLocks noChangeShapeType="1"/>
            </p:cNvSpPr>
            <p:nvPr/>
          </p:nvSpPr>
          <p:spPr bwMode="auto">
            <a:xfrm>
              <a:off x="2928" y="359"/>
              <a:ext cx="2592" cy="0"/>
            </a:xfrm>
            <a:prstGeom prst="line">
              <a:avLst/>
            </a:prstGeom>
            <a:noFill/>
            <a:ln w="57150">
              <a:pattFill prst="dkHorz">
                <a:fgClr>
                  <a:srgbClr val="FFFFCC"/>
                </a:fgClr>
                <a:bgClr>
                  <a:srgbClr val="006600"/>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gr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lide Number Placeholder 5"/>
          <p:cNvSpPr>
            <a:spLocks noGrp="1"/>
          </p:cNvSpPr>
          <p:nvPr>
            <p:ph type="sldNum" sz="quarter" idx="12"/>
          </p:nvPr>
        </p:nvSpPr>
        <p:spPr/>
        <p:txBody>
          <a:bodyPr/>
          <a:lstStyle/>
          <a:p>
            <a:fld id="{80231AB8-7613-465C-BDB6-CDE2CE657369}" type="slidenum">
              <a:rPr lang="ar-SA"/>
              <a:pPr/>
              <a:t>5</a:t>
            </a:fld>
            <a:endParaRPr lang="en-US"/>
          </a:p>
        </p:txBody>
      </p:sp>
      <p:sp>
        <p:nvSpPr>
          <p:cNvPr id="35842" name="Rectangle 2"/>
          <p:cNvSpPr>
            <a:spLocks noGrp="1" noChangeArrowheads="1"/>
          </p:cNvSpPr>
          <p:nvPr>
            <p:ph type="title"/>
          </p:nvPr>
        </p:nvSpPr>
        <p:spPr>
          <a:xfrm>
            <a:off x="685800" y="630238"/>
            <a:ext cx="7772400" cy="1143000"/>
          </a:xfrm>
        </p:spPr>
        <p:txBody>
          <a:bodyPr/>
          <a:lstStyle/>
          <a:p>
            <a:r>
              <a:rPr lang="fa-IR"/>
              <a:t>بدهی</a:t>
            </a:r>
            <a:endParaRPr lang="en-US"/>
          </a:p>
        </p:txBody>
      </p:sp>
      <p:sp>
        <p:nvSpPr>
          <p:cNvPr id="35843" name="Rectangle 3"/>
          <p:cNvSpPr>
            <a:spLocks noGrp="1" noChangeArrowheads="1"/>
          </p:cNvSpPr>
          <p:nvPr>
            <p:ph type="body" idx="1"/>
          </p:nvPr>
        </p:nvSpPr>
        <p:spPr>
          <a:xfrm>
            <a:off x="828675" y="2193925"/>
            <a:ext cx="7631113" cy="2603500"/>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algn="just">
              <a:lnSpc>
                <a:spcPct val="120000"/>
              </a:lnSpc>
            </a:pPr>
            <a:r>
              <a:rPr lang="en-US" b="1"/>
              <a:t>	</a:t>
            </a:r>
            <a:r>
              <a:rPr lang="fa-IR" b="1"/>
              <a:t>عبارت از تعهد انتقال منافع اقتصادی توسط واحد تجاری، ناشی از معاملات یا سایر رویدادهای گذشته است.</a:t>
            </a:r>
            <a:endParaRPr lang="en-US" b="1"/>
          </a:p>
        </p:txBody>
      </p:sp>
      <p:grpSp>
        <p:nvGrpSpPr>
          <p:cNvPr id="35849" name="Group 9"/>
          <p:cNvGrpSpPr>
            <a:grpSpLocks/>
          </p:cNvGrpSpPr>
          <p:nvPr/>
        </p:nvGrpSpPr>
        <p:grpSpPr bwMode="auto">
          <a:xfrm>
            <a:off x="609600" y="333375"/>
            <a:ext cx="8229600" cy="1684338"/>
            <a:chOff x="384" y="210"/>
            <a:chExt cx="5184" cy="1061"/>
          </a:xfrm>
        </p:grpSpPr>
        <p:sp>
          <p:nvSpPr>
            <p:cNvPr id="35844" name="Rectangle 4"/>
            <p:cNvSpPr>
              <a:spLocks noChangeArrowheads="1"/>
            </p:cNvSpPr>
            <p:nvPr/>
          </p:nvSpPr>
          <p:spPr bwMode="auto">
            <a:xfrm rot="16150893">
              <a:off x="624" y="695"/>
              <a:ext cx="336" cy="816"/>
            </a:xfrm>
            <a:prstGeom prst="rect">
              <a:avLst/>
            </a:prstGeom>
            <a:gradFill rotWithShape="0">
              <a:gsLst>
                <a:gs pos="0">
                  <a:srgbClr val="FFFFCC"/>
                </a:gs>
                <a:gs pos="50000">
                  <a:srgbClr val="006600"/>
                </a:gs>
                <a:gs pos="100000">
                  <a:srgbClr val="FFFFCC"/>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a-IR"/>
            </a:p>
          </p:txBody>
        </p:sp>
        <p:sp>
          <p:nvSpPr>
            <p:cNvPr id="35845" name="Rectangle 5"/>
            <p:cNvSpPr>
              <a:spLocks noChangeArrowheads="1"/>
            </p:cNvSpPr>
            <p:nvPr/>
          </p:nvSpPr>
          <p:spPr bwMode="auto">
            <a:xfrm rot="16109008">
              <a:off x="4992" y="-30"/>
              <a:ext cx="336" cy="816"/>
            </a:xfrm>
            <a:prstGeom prst="rect">
              <a:avLst/>
            </a:prstGeom>
            <a:gradFill rotWithShape="0">
              <a:gsLst>
                <a:gs pos="0">
                  <a:srgbClr val="FFFFCC"/>
                </a:gs>
                <a:gs pos="50000">
                  <a:srgbClr val="006600"/>
                </a:gs>
                <a:gs pos="100000">
                  <a:srgbClr val="FFFFCC"/>
                </a:gs>
              </a:gsLst>
              <a:lin ang="27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a-IR"/>
            </a:p>
          </p:txBody>
        </p:sp>
        <p:sp>
          <p:nvSpPr>
            <p:cNvPr id="35846" name="Line 6"/>
            <p:cNvSpPr>
              <a:spLocks noChangeShapeType="1"/>
            </p:cNvSpPr>
            <p:nvPr/>
          </p:nvSpPr>
          <p:spPr bwMode="auto">
            <a:xfrm>
              <a:off x="432" y="1079"/>
              <a:ext cx="2592" cy="0"/>
            </a:xfrm>
            <a:prstGeom prst="line">
              <a:avLst/>
            </a:prstGeom>
            <a:noFill/>
            <a:ln w="57150">
              <a:pattFill prst="dkHorz">
                <a:fgClr>
                  <a:srgbClr val="FFFFCC"/>
                </a:fgClr>
                <a:bgClr>
                  <a:srgbClr val="006600"/>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sp>
          <p:nvSpPr>
            <p:cNvPr id="35847" name="Line 7"/>
            <p:cNvSpPr>
              <a:spLocks noChangeShapeType="1"/>
            </p:cNvSpPr>
            <p:nvPr/>
          </p:nvSpPr>
          <p:spPr bwMode="auto">
            <a:xfrm>
              <a:off x="2928" y="450"/>
              <a:ext cx="2592" cy="0"/>
            </a:xfrm>
            <a:prstGeom prst="line">
              <a:avLst/>
            </a:prstGeom>
            <a:noFill/>
            <a:ln w="57150">
              <a:pattFill prst="dkHorz">
                <a:fgClr>
                  <a:srgbClr val="FFFFCC"/>
                </a:fgClr>
                <a:bgClr>
                  <a:srgbClr val="006600"/>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gr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lide Number Placeholder 5"/>
          <p:cNvSpPr>
            <a:spLocks noGrp="1"/>
          </p:cNvSpPr>
          <p:nvPr>
            <p:ph type="sldNum" sz="quarter" idx="12"/>
          </p:nvPr>
        </p:nvSpPr>
        <p:spPr/>
        <p:txBody>
          <a:bodyPr/>
          <a:lstStyle/>
          <a:p>
            <a:fld id="{58F8A75B-51F0-45AF-8DBC-199E5A6CCCCC}" type="slidenum">
              <a:rPr lang="ar-SA"/>
              <a:pPr/>
              <a:t>6</a:t>
            </a:fld>
            <a:endParaRPr lang="en-US"/>
          </a:p>
        </p:txBody>
      </p:sp>
      <p:sp>
        <p:nvSpPr>
          <p:cNvPr id="37890" name="Rectangle 2"/>
          <p:cNvSpPr>
            <a:spLocks noGrp="1" noChangeArrowheads="1"/>
          </p:cNvSpPr>
          <p:nvPr>
            <p:ph type="title"/>
          </p:nvPr>
        </p:nvSpPr>
        <p:spPr/>
        <p:txBody>
          <a:bodyPr/>
          <a:lstStyle/>
          <a:p>
            <a:r>
              <a:rPr lang="fa-IR"/>
              <a:t>تعهد قانونی</a:t>
            </a:r>
            <a:endParaRPr lang="en-US"/>
          </a:p>
        </p:txBody>
      </p:sp>
      <p:sp>
        <p:nvSpPr>
          <p:cNvPr id="37891" name="Rectangle 3"/>
          <p:cNvSpPr>
            <a:spLocks noGrp="1" noChangeArrowheads="1"/>
          </p:cNvSpPr>
          <p:nvPr>
            <p:ph type="body" idx="1"/>
          </p:nvPr>
        </p:nvSpPr>
        <p:spPr>
          <a:xfrm>
            <a:off x="1042988" y="2122488"/>
            <a:ext cx="7058025" cy="2746375"/>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algn="just">
              <a:lnSpc>
                <a:spcPct val="140000"/>
              </a:lnSpc>
            </a:pPr>
            <a:r>
              <a:rPr lang="en-US" b="1"/>
              <a:t>	</a:t>
            </a:r>
            <a:r>
              <a:rPr lang="fa-IR" b="1"/>
              <a:t>تعهدی است که از قرارداد یا الزامات قانونی ناشی می شود.</a:t>
            </a:r>
            <a:endParaRPr lang="en-US" b="1"/>
          </a:p>
        </p:txBody>
      </p:sp>
      <p:grpSp>
        <p:nvGrpSpPr>
          <p:cNvPr id="37896" name="Group 8"/>
          <p:cNvGrpSpPr>
            <a:grpSpLocks/>
          </p:cNvGrpSpPr>
          <p:nvPr/>
        </p:nvGrpSpPr>
        <p:grpSpPr bwMode="auto">
          <a:xfrm>
            <a:off x="609600" y="333375"/>
            <a:ext cx="8229600" cy="1684338"/>
            <a:chOff x="384" y="210"/>
            <a:chExt cx="5184" cy="1061"/>
          </a:xfrm>
        </p:grpSpPr>
        <p:sp>
          <p:nvSpPr>
            <p:cNvPr id="37897" name="Rectangle 9"/>
            <p:cNvSpPr>
              <a:spLocks noChangeArrowheads="1"/>
            </p:cNvSpPr>
            <p:nvPr/>
          </p:nvSpPr>
          <p:spPr bwMode="auto">
            <a:xfrm rot="16150893">
              <a:off x="624" y="695"/>
              <a:ext cx="336" cy="816"/>
            </a:xfrm>
            <a:prstGeom prst="rect">
              <a:avLst/>
            </a:prstGeom>
            <a:gradFill rotWithShape="0">
              <a:gsLst>
                <a:gs pos="0">
                  <a:srgbClr val="FFFFCC"/>
                </a:gs>
                <a:gs pos="50000">
                  <a:srgbClr val="006600"/>
                </a:gs>
                <a:gs pos="100000">
                  <a:srgbClr val="FFFFCC"/>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a-IR"/>
            </a:p>
          </p:txBody>
        </p:sp>
        <p:sp>
          <p:nvSpPr>
            <p:cNvPr id="37898" name="Rectangle 10"/>
            <p:cNvSpPr>
              <a:spLocks noChangeArrowheads="1"/>
            </p:cNvSpPr>
            <p:nvPr/>
          </p:nvSpPr>
          <p:spPr bwMode="auto">
            <a:xfrm rot="16109008">
              <a:off x="4992" y="-30"/>
              <a:ext cx="336" cy="816"/>
            </a:xfrm>
            <a:prstGeom prst="rect">
              <a:avLst/>
            </a:prstGeom>
            <a:gradFill rotWithShape="0">
              <a:gsLst>
                <a:gs pos="0">
                  <a:srgbClr val="FFFFCC"/>
                </a:gs>
                <a:gs pos="50000">
                  <a:srgbClr val="006600"/>
                </a:gs>
                <a:gs pos="100000">
                  <a:srgbClr val="FFFFCC"/>
                </a:gs>
              </a:gsLst>
              <a:lin ang="27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a-IR"/>
            </a:p>
          </p:txBody>
        </p:sp>
        <p:sp>
          <p:nvSpPr>
            <p:cNvPr id="37899" name="Line 11"/>
            <p:cNvSpPr>
              <a:spLocks noChangeShapeType="1"/>
            </p:cNvSpPr>
            <p:nvPr/>
          </p:nvSpPr>
          <p:spPr bwMode="auto">
            <a:xfrm>
              <a:off x="432" y="1079"/>
              <a:ext cx="2592" cy="0"/>
            </a:xfrm>
            <a:prstGeom prst="line">
              <a:avLst/>
            </a:prstGeom>
            <a:noFill/>
            <a:ln w="57150">
              <a:pattFill prst="dkHorz">
                <a:fgClr>
                  <a:srgbClr val="FFFFCC"/>
                </a:fgClr>
                <a:bgClr>
                  <a:srgbClr val="006600"/>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sp>
          <p:nvSpPr>
            <p:cNvPr id="37900" name="Line 12"/>
            <p:cNvSpPr>
              <a:spLocks noChangeShapeType="1"/>
            </p:cNvSpPr>
            <p:nvPr/>
          </p:nvSpPr>
          <p:spPr bwMode="auto">
            <a:xfrm>
              <a:off x="2928" y="450"/>
              <a:ext cx="2592" cy="0"/>
            </a:xfrm>
            <a:prstGeom prst="line">
              <a:avLst/>
            </a:prstGeom>
            <a:noFill/>
            <a:ln w="57150">
              <a:pattFill prst="dkHorz">
                <a:fgClr>
                  <a:srgbClr val="FFFFCC"/>
                </a:fgClr>
                <a:bgClr>
                  <a:srgbClr val="006600"/>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gr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lide Number Placeholder 5"/>
          <p:cNvSpPr>
            <a:spLocks noGrp="1"/>
          </p:cNvSpPr>
          <p:nvPr>
            <p:ph type="sldNum" sz="quarter" idx="12"/>
          </p:nvPr>
        </p:nvSpPr>
        <p:spPr/>
        <p:txBody>
          <a:bodyPr/>
          <a:lstStyle/>
          <a:p>
            <a:fld id="{1A46916D-42CF-41E7-B731-C521215903A0}" type="slidenum">
              <a:rPr lang="ar-SA"/>
              <a:pPr/>
              <a:t>7</a:t>
            </a:fld>
            <a:endParaRPr lang="en-US"/>
          </a:p>
        </p:txBody>
      </p:sp>
      <p:sp>
        <p:nvSpPr>
          <p:cNvPr id="38914" name="Rectangle 2"/>
          <p:cNvSpPr>
            <a:spLocks noGrp="1" noChangeArrowheads="1"/>
          </p:cNvSpPr>
          <p:nvPr>
            <p:ph type="title"/>
          </p:nvPr>
        </p:nvSpPr>
        <p:spPr>
          <a:xfrm>
            <a:off x="685800" y="260350"/>
            <a:ext cx="7772400" cy="1143000"/>
          </a:xfrm>
        </p:spPr>
        <p:txBody>
          <a:bodyPr/>
          <a:lstStyle/>
          <a:p>
            <a:r>
              <a:rPr lang="fa-IR"/>
              <a:t>تعهد عرفی</a:t>
            </a:r>
            <a:endParaRPr lang="en-US"/>
          </a:p>
        </p:txBody>
      </p:sp>
      <p:sp>
        <p:nvSpPr>
          <p:cNvPr id="38915" name="Rectangle 3"/>
          <p:cNvSpPr>
            <a:spLocks noGrp="1" noChangeArrowheads="1"/>
          </p:cNvSpPr>
          <p:nvPr>
            <p:ph type="body" idx="1"/>
          </p:nvPr>
        </p:nvSpPr>
        <p:spPr>
          <a:xfrm>
            <a:off x="827088" y="1773238"/>
            <a:ext cx="7777162" cy="4114800"/>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algn="just">
              <a:lnSpc>
                <a:spcPct val="120000"/>
              </a:lnSpc>
            </a:pPr>
            <a:r>
              <a:rPr lang="en-US" sz="2800" b="1"/>
              <a:t>	</a:t>
            </a:r>
            <a:r>
              <a:rPr lang="fa-IR" sz="2800" b="1"/>
              <a:t>تعهدی است ناشی از اقدامات واحد تجاری در مواردی که واحد تجاری با توجه به نحوه عمل خود در گذشته، سیاستهای اعلام شده یا آئین نامه های جاری کاملا مشخص، به سایر اشخاص نشان داده است که مسئولیتهای خاصی را خواهد پذیرفت، و در نتیجه، واحد تجاری انتظاری بجا برای آنها ایجاد کرده است که مسئولیتهای خود را ایفا خواهد کرد.</a:t>
            </a:r>
            <a:endParaRPr lang="en-US" sz="2800" b="1"/>
          </a:p>
        </p:txBody>
      </p:sp>
      <p:grpSp>
        <p:nvGrpSpPr>
          <p:cNvPr id="38920" name="Group 8"/>
          <p:cNvGrpSpPr>
            <a:grpSpLocks/>
          </p:cNvGrpSpPr>
          <p:nvPr/>
        </p:nvGrpSpPr>
        <p:grpSpPr bwMode="auto">
          <a:xfrm>
            <a:off x="609600" y="15875"/>
            <a:ext cx="8229600" cy="1684338"/>
            <a:chOff x="384" y="210"/>
            <a:chExt cx="5184" cy="1061"/>
          </a:xfrm>
        </p:grpSpPr>
        <p:sp>
          <p:nvSpPr>
            <p:cNvPr id="38921" name="Rectangle 9"/>
            <p:cNvSpPr>
              <a:spLocks noChangeArrowheads="1"/>
            </p:cNvSpPr>
            <p:nvPr/>
          </p:nvSpPr>
          <p:spPr bwMode="auto">
            <a:xfrm rot="16150893">
              <a:off x="624" y="695"/>
              <a:ext cx="336" cy="816"/>
            </a:xfrm>
            <a:prstGeom prst="rect">
              <a:avLst/>
            </a:prstGeom>
            <a:gradFill rotWithShape="0">
              <a:gsLst>
                <a:gs pos="0">
                  <a:srgbClr val="FFFFCC"/>
                </a:gs>
                <a:gs pos="50000">
                  <a:srgbClr val="006600"/>
                </a:gs>
                <a:gs pos="100000">
                  <a:srgbClr val="FFFFCC"/>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a-IR"/>
            </a:p>
          </p:txBody>
        </p:sp>
        <p:sp>
          <p:nvSpPr>
            <p:cNvPr id="38922" name="Rectangle 10"/>
            <p:cNvSpPr>
              <a:spLocks noChangeArrowheads="1"/>
            </p:cNvSpPr>
            <p:nvPr/>
          </p:nvSpPr>
          <p:spPr bwMode="auto">
            <a:xfrm rot="16109008">
              <a:off x="4992" y="-30"/>
              <a:ext cx="336" cy="816"/>
            </a:xfrm>
            <a:prstGeom prst="rect">
              <a:avLst/>
            </a:prstGeom>
            <a:gradFill rotWithShape="0">
              <a:gsLst>
                <a:gs pos="0">
                  <a:srgbClr val="FFFFCC"/>
                </a:gs>
                <a:gs pos="50000">
                  <a:srgbClr val="006600"/>
                </a:gs>
                <a:gs pos="100000">
                  <a:srgbClr val="FFFFCC"/>
                </a:gs>
              </a:gsLst>
              <a:lin ang="27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a-IR"/>
            </a:p>
          </p:txBody>
        </p:sp>
        <p:sp>
          <p:nvSpPr>
            <p:cNvPr id="38923" name="Line 11"/>
            <p:cNvSpPr>
              <a:spLocks noChangeShapeType="1"/>
            </p:cNvSpPr>
            <p:nvPr/>
          </p:nvSpPr>
          <p:spPr bwMode="auto">
            <a:xfrm>
              <a:off x="432" y="1079"/>
              <a:ext cx="2592" cy="0"/>
            </a:xfrm>
            <a:prstGeom prst="line">
              <a:avLst/>
            </a:prstGeom>
            <a:noFill/>
            <a:ln w="57150">
              <a:pattFill prst="dkHorz">
                <a:fgClr>
                  <a:srgbClr val="FFFFCC"/>
                </a:fgClr>
                <a:bgClr>
                  <a:srgbClr val="006600"/>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sp>
          <p:nvSpPr>
            <p:cNvPr id="38924" name="Line 12"/>
            <p:cNvSpPr>
              <a:spLocks noChangeShapeType="1"/>
            </p:cNvSpPr>
            <p:nvPr/>
          </p:nvSpPr>
          <p:spPr bwMode="auto">
            <a:xfrm>
              <a:off x="2928" y="450"/>
              <a:ext cx="2592" cy="0"/>
            </a:xfrm>
            <a:prstGeom prst="line">
              <a:avLst/>
            </a:prstGeom>
            <a:noFill/>
            <a:ln w="57150">
              <a:pattFill prst="dkHorz">
                <a:fgClr>
                  <a:srgbClr val="FFFFCC"/>
                </a:fgClr>
                <a:bgClr>
                  <a:srgbClr val="006600"/>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gr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lide Number Placeholder 5"/>
          <p:cNvSpPr>
            <a:spLocks noGrp="1"/>
          </p:cNvSpPr>
          <p:nvPr>
            <p:ph type="sldNum" sz="quarter" idx="12"/>
          </p:nvPr>
        </p:nvSpPr>
        <p:spPr/>
        <p:txBody>
          <a:bodyPr/>
          <a:lstStyle/>
          <a:p>
            <a:fld id="{4F221819-F407-4096-9FFF-9E70F15DC8BA}" type="slidenum">
              <a:rPr lang="ar-SA"/>
              <a:pPr/>
              <a:t>8</a:t>
            </a:fld>
            <a:endParaRPr lang="en-US"/>
          </a:p>
        </p:txBody>
      </p:sp>
      <p:sp>
        <p:nvSpPr>
          <p:cNvPr id="44034" name="Rectangle 2"/>
          <p:cNvSpPr>
            <a:spLocks noGrp="1" noChangeArrowheads="1"/>
          </p:cNvSpPr>
          <p:nvPr>
            <p:ph type="title"/>
          </p:nvPr>
        </p:nvSpPr>
        <p:spPr/>
        <p:txBody>
          <a:bodyPr/>
          <a:lstStyle/>
          <a:p>
            <a:r>
              <a:rPr lang="fa-IR"/>
              <a:t>تفاوت ذخایر و سایر بدهیها</a:t>
            </a:r>
            <a:endParaRPr lang="en-US"/>
          </a:p>
        </p:txBody>
      </p:sp>
      <p:sp>
        <p:nvSpPr>
          <p:cNvPr id="44035" name="Rectangle 3"/>
          <p:cNvSpPr>
            <a:spLocks noGrp="1" noChangeArrowheads="1"/>
          </p:cNvSpPr>
          <p:nvPr>
            <p:ph type="body" idx="1"/>
          </p:nvPr>
        </p:nvSpPr>
        <p:spPr>
          <a:xfrm>
            <a:off x="900113" y="1981200"/>
            <a:ext cx="7416800" cy="4114800"/>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algn="just">
              <a:lnSpc>
                <a:spcPct val="120000"/>
              </a:lnSpc>
            </a:pPr>
            <a:r>
              <a:rPr lang="en-US" b="1"/>
              <a:t>	</a:t>
            </a:r>
            <a:r>
              <a:rPr lang="fa-IR" b="1"/>
              <a:t>در مورد مبلغ و زمان تسویه ذخایر ابهام وجود دارد در حالیکه در مورد مبلغ یا زمان تسویه سایر بدهیها ابهام به این شدت نمی باشد.</a:t>
            </a:r>
          </a:p>
          <a:p>
            <a:pPr algn="just"/>
            <a:r>
              <a:rPr lang="fa-IR" b="1"/>
              <a:t> </a:t>
            </a:r>
            <a:endParaRPr lang="en-US" b="1"/>
          </a:p>
        </p:txBody>
      </p:sp>
      <p:grpSp>
        <p:nvGrpSpPr>
          <p:cNvPr id="44037" name="Group 5"/>
          <p:cNvGrpSpPr>
            <a:grpSpLocks/>
          </p:cNvGrpSpPr>
          <p:nvPr/>
        </p:nvGrpSpPr>
        <p:grpSpPr bwMode="auto">
          <a:xfrm>
            <a:off x="609600" y="333375"/>
            <a:ext cx="8229600" cy="1684338"/>
            <a:chOff x="384" y="210"/>
            <a:chExt cx="5184" cy="1061"/>
          </a:xfrm>
        </p:grpSpPr>
        <p:sp>
          <p:nvSpPr>
            <p:cNvPr id="44038" name="Rectangle 6"/>
            <p:cNvSpPr>
              <a:spLocks noChangeArrowheads="1"/>
            </p:cNvSpPr>
            <p:nvPr/>
          </p:nvSpPr>
          <p:spPr bwMode="auto">
            <a:xfrm rot="16150893">
              <a:off x="624" y="695"/>
              <a:ext cx="336" cy="816"/>
            </a:xfrm>
            <a:prstGeom prst="rect">
              <a:avLst/>
            </a:prstGeom>
            <a:gradFill rotWithShape="0">
              <a:gsLst>
                <a:gs pos="0">
                  <a:srgbClr val="FFFFCC"/>
                </a:gs>
                <a:gs pos="50000">
                  <a:srgbClr val="006600"/>
                </a:gs>
                <a:gs pos="100000">
                  <a:srgbClr val="FFFFCC"/>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a-IR"/>
            </a:p>
          </p:txBody>
        </p:sp>
        <p:sp>
          <p:nvSpPr>
            <p:cNvPr id="44039" name="Rectangle 7"/>
            <p:cNvSpPr>
              <a:spLocks noChangeArrowheads="1"/>
            </p:cNvSpPr>
            <p:nvPr/>
          </p:nvSpPr>
          <p:spPr bwMode="auto">
            <a:xfrm rot="16109008">
              <a:off x="4992" y="-30"/>
              <a:ext cx="336" cy="816"/>
            </a:xfrm>
            <a:prstGeom prst="rect">
              <a:avLst/>
            </a:prstGeom>
            <a:gradFill rotWithShape="0">
              <a:gsLst>
                <a:gs pos="0">
                  <a:srgbClr val="FFFFCC"/>
                </a:gs>
                <a:gs pos="50000">
                  <a:srgbClr val="006600"/>
                </a:gs>
                <a:gs pos="100000">
                  <a:srgbClr val="FFFFCC"/>
                </a:gs>
              </a:gsLst>
              <a:lin ang="27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a-IR"/>
            </a:p>
          </p:txBody>
        </p:sp>
        <p:sp>
          <p:nvSpPr>
            <p:cNvPr id="44040" name="Line 8"/>
            <p:cNvSpPr>
              <a:spLocks noChangeShapeType="1"/>
            </p:cNvSpPr>
            <p:nvPr/>
          </p:nvSpPr>
          <p:spPr bwMode="auto">
            <a:xfrm>
              <a:off x="432" y="1079"/>
              <a:ext cx="2592" cy="0"/>
            </a:xfrm>
            <a:prstGeom prst="line">
              <a:avLst/>
            </a:prstGeom>
            <a:noFill/>
            <a:ln w="57150">
              <a:pattFill prst="dkHorz">
                <a:fgClr>
                  <a:srgbClr val="FFFFCC"/>
                </a:fgClr>
                <a:bgClr>
                  <a:srgbClr val="006600"/>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sp>
          <p:nvSpPr>
            <p:cNvPr id="44041" name="Line 9"/>
            <p:cNvSpPr>
              <a:spLocks noChangeShapeType="1"/>
            </p:cNvSpPr>
            <p:nvPr/>
          </p:nvSpPr>
          <p:spPr bwMode="auto">
            <a:xfrm>
              <a:off x="2928" y="450"/>
              <a:ext cx="2592" cy="0"/>
            </a:xfrm>
            <a:prstGeom prst="line">
              <a:avLst/>
            </a:prstGeom>
            <a:noFill/>
            <a:ln w="57150">
              <a:pattFill prst="dkHorz">
                <a:fgClr>
                  <a:srgbClr val="FFFFCC"/>
                </a:fgClr>
                <a:bgClr>
                  <a:srgbClr val="006600"/>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gr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 name="Slide Number Placeholder 5"/>
          <p:cNvSpPr>
            <a:spLocks noGrp="1"/>
          </p:cNvSpPr>
          <p:nvPr>
            <p:ph type="sldNum" sz="quarter" idx="12"/>
          </p:nvPr>
        </p:nvSpPr>
        <p:spPr/>
        <p:txBody>
          <a:bodyPr/>
          <a:lstStyle/>
          <a:p>
            <a:fld id="{585E5ACE-3107-45B1-882C-34AF428CFBD7}" type="slidenum">
              <a:rPr lang="ar-SA"/>
              <a:pPr/>
              <a:t>9</a:t>
            </a:fld>
            <a:endParaRPr lang="en-US"/>
          </a:p>
        </p:txBody>
      </p:sp>
      <p:sp>
        <p:nvSpPr>
          <p:cNvPr id="5137" name="Rectangle 17"/>
          <p:cNvSpPr>
            <a:spLocks noChangeArrowheads="1"/>
          </p:cNvSpPr>
          <p:nvPr/>
        </p:nvSpPr>
        <p:spPr bwMode="auto">
          <a:xfrm>
            <a:off x="0" y="188913"/>
            <a:ext cx="9144000" cy="1295400"/>
          </a:xfrm>
          <a:prstGeom prst="rect">
            <a:avLst/>
          </a:prstGeom>
          <a:gradFill rotWithShape="0">
            <a:gsLst>
              <a:gs pos="0">
                <a:srgbClr val="006600"/>
              </a:gs>
              <a:gs pos="100000">
                <a:srgbClr val="FFFFCC"/>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marL="342900" indent="-342900" algn="l" rtl="0">
              <a:spcBef>
                <a:spcPct val="0"/>
              </a:spcBef>
              <a:defRPr sz="2400">
                <a:solidFill>
                  <a:schemeClr val="tx1"/>
                </a:solidFill>
                <a:latin typeface="Times New Roman" panose="02020603050405020304" pitchFamily="18" charset="0"/>
                <a:cs typeface="Times New Roman" panose="02020603050405020304" pitchFamily="18" charset="0"/>
              </a:defRPr>
            </a:lvl1pPr>
            <a:lvl2pPr algn="l" rtl="0">
              <a:spcBef>
                <a:spcPct val="0"/>
              </a:spcBef>
              <a:defRPr sz="2400">
                <a:solidFill>
                  <a:schemeClr val="tx1"/>
                </a:solidFill>
                <a:latin typeface="Times New Roman" panose="02020603050405020304" pitchFamily="18" charset="0"/>
                <a:cs typeface="Times New Roman" panose="02020603050405020304" pitchFamily="18" charset="0"/>
              </a:defRPr>
            </a:lvl2pPr>
            <a:lvl3pPr algn="l" rtl="0">
              <a:spcBef>
                <a:spcPct val="0"/>
              </a:spcBef>
              <a:defRPr sz="2400">
                <a:solidFill>
                  <a:schemeClr val="tx1"/>
                </a:solidFill>
                <a:latin typeface="Times New Roman" panose="02020603050405020304" pitchFamily="18" charset="0"/>
                <a:cs typeface="Times New Roman" panose="02020603050405020304" pitchFamily="18" charset="0"/>
              </a:defRPr>
            </a:lvl3pPr>
            <a:lvl4pPr algn="l" rtl="0">
              <a:spcBef>
                <a:spcPct val="0"/>
              </a:spcBef>
              <a:defRPr sz="2400">
                <a:solidFill>
                  <a:schemeClr val="tx1"/>
                </a:solidFill>
                <a:latin typeface="Times New Roman" panose="02020603050405020304" pitchFamily="18" charset="0"/>
                <a:cs typeface="Times New Roman" panose="02020603050405020304" pitchFamily="18" charset="0"/>
              </a:defRPr>
            </a:lvl4pPr>
            <a:lvl5pPr algn="l" rtl="0">
              <a:spcBef>
                <a:spcPct val="0"/>
              </a:spcBef>
              <a:defRPr sz="2400">
                <a:solidFill>
                  <a:schemeClr val="tx1"/>
                </a:solidFill>
                <a:latin typeface="Times New Roman" panose="02020603050405020304" pitchFamily="18" charset="0"/>
                <a:cs typeface="Times New Roman" panose="02020603050405020304" pitchFamily="18" charset="0"/>
              </a:defRPr>
            </a:lvl5pPr>
            <a:lvl6pPr algn="l" rtl="0" fontAlgn="base">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algn="l" rtl="0" fontAlgn="base">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algn="l" rtl="0" fontAlgn="base">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algn="l" rtl="0" fontAlgn="base">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algn="ctr" rtl="1">
              <a:spcBef>
                <a:spcPct val="20000"/>
              </a:spcBef>
            </a:pPr>
            <a:endParaRPr lang="fa-IR" sz="3600">
              <a:cs typeface="B Zar" panose="00000400000000000000" pitchFamily="2" charset="-78"/>
            </a:endParaRPr>
          </a:p>
        </p:txBody>
      </p:sp>
      <p:sp>
        <p:nvSpPr>
          <p:cNvPr id="5122" name="Rectangle 2"/>
          <p:cNvSpPr>
            <a:spLocks noGrp="1" noChangeArrowheads="1"/>
          </p:cNvSpPr>
          <p:nvPr>
            <p:ph type="title"/>
          </p:nvPr>
        </p:nvSpPr>
        <p:spPr>
          <a:xfrm>
            <a:off x="684213" y="260350"/>
            <a:ext cx="7772400" cy="1143000"/>
          </a:xfrm>
        </p:spPr>
        <p:txBody>
          <a:bodyPr/>
          <a:lstStyle/>
          <a:p>
            <a:r>
              <a:rPr lang="fa-IR" sz="3600" b="1">
                <a:solidFill>
                  <a:schemeClr val="tx1"/>
                </a:solidFill>
              </a:rPr>
              <a:t>تفاوت ذخایر و بدهیهای احتمالی</a:t>
            </a:r>
            <a:endParaRPr lang="en-US" sz="3600" b="1">
              <a:solidFill>
                <a:schemeClr val="tx1"/>
              </a:solidFill>
            </a:endParaRPr>
          </a:p>
        </p:txBody>
      </p:sp>
      <p:graphicFrame>
        <p:nvGraphicFramePr>
          <p:cNvPr id="5222" name="Group 102"/>
          <p:cNvGraphicFramePr>
            <a:graphicFrameLocks noGrp="1"/>
          </p:cNvGraphicFramePr>
          <p:nvPr>
            <p:ph idx="1"/>
          </p:nvPr>
        </p:nvGraphicFramePr>
        <p:xfrm>
          <a:off x="250825" y="1628775"/>
          <a:ext cx="8642350" cy="4114800"/>
        </p:xfrm>
        <a:graphic>
          <a:graphicData uri="http://schemas.openxmlformats.org/drawingml/2006/table">
            <a:tbl>
              <a:tblPr/>
              <a:tblGrid>
                <a:gridCol w="4319588"/>
                <a:gridCol w="208280"/>
                <a:gridCol w="4140200"/>
              </a:tblGrid>
              <a:tr h="644525">
                <a:tc>
                  <a:txBody>
                    <a:bodyPr/>
                    <a:lstStyle>
                      <a:lvl1pPr>
                        <a:defRPr sz="3200">
                          <a:solidFill>
                            <a:srgbClr val="FFFFCC"/>
                          </a:solidFill>
                          <a:latin typeface="Times New Roman" panose="02020603050405020304" pitchFamily="18" charset="0"/>
                          <a:cs typeface="B Zar" panose="00000400000000000000" pitchFamily="2" charset="-78"/>
                        </a:defRPr>
                      </a:lvl1pPr>
                      <a:lvl2pPr>
                        <a:defRPr sz="2800">
                          <a:solidFill>
                            <a:srgbClr val="FFFFCC"/>
                          </a:solidFill>
                          <a:latin typeface="Times New Roman" panose="02020603050405020304" pitchFamily="18" charset="0"/>
                          <a:cs typeface="B Zar" panose="00000400000000000000" pitchFamily="2" charset="-78"/>
                        </a:defRPr>
                      </a:lvl2pPr>
                      <a:lvl3pPr>
                        <a:defRPr sz="2400">
                          <a:solidFill>
                            <a:srgbClr val="FFFFCC"/>
                          </a:solidFill>
                          <a:latin typeface="Times New Roman" panose="02020603050405020304" pitchFamily="18" charset="0"/>
                          <a:cs typeface="B Zar" panose="00000400000000000000" pitchFamily="2" charset="-78"/>
                        </a:defRPr>
                      </a:lvl3pPr>
                      <a:lvl4pPr>
                        <a:defRPr sz="2000">
                          <a:solidFill>
                            <a:srgbClr val="FFFFCC"/>
                          </a:solidFill>
                          <a:latin typeface="Times New Roman" panose="02020603050405020304" pitchFamily="18" charset="0"/>
                          <a:cs typeface="B Zar" panose="00000400000000000000" pitchFamily="2" charset="-78"/>
                        </a:defRPr>
                      </a:lvl4pPr>
                      <a:lvl5pPr>
                        <a:defRPr sz="2000">
                          <a:solidFill>
                            <a:srgbClr val="FFFFCC"/>
                          </a:solidFill>
                          <a:latin typeface="Times New Roman" panose="02020603050405020304" pitchFamily="18" charset="0"/>
                          <a:cs typeface="B Zar" panose="00000400000000000000" pitchFamily="2" charset="-78"/>
                        </a:defRPr>
                      </a:lvl5pPr>
                      <a:lvl6pPr fontAlgn="base">
                        <a:spcBef>
                          <a:spcPct val="20000"/>
                        </a:spcBef>
                        <a:spcAft>
                          <a:spcPct val="0"/>
                        </a:spcAft>
                        <a:defRPr sz="2000">
                          <a:solidFill>
                            <a:srgbClr val="FFFFCC"/>
                          </a:solidFill>
                          <a:latin typeface="Times New Roman" panose="02020603050405020304" pitchFamily="18" charset="0"/>
                          <a:cs typeface="B Zar" panose="00000400000000000000" pitchFamily="2" charset="-78"/>
                        </a:defRPr>
                      </a:lvl6pPr>
                      <a:lvl7pPr fontAlgn="base">
                        <a:spcBef>
                          <a:spcPct val="20000"/>
                        </a:spcBef>
                        <a:spcAft>
                          <a:spcPct val="0"/>
                        </a:spcAft>
                        <a:defRPr sz="2000">
                          <a:solidFill>
                            <a:srgbClr val="FFFFCC"/>
                          </a:solidFill>
                          <a:latin typeface="Times New Roman" panose="02020603050405020304" pitchFamily="18" charset="0"/>
                          <a:cs typeface="B Zar" panose="00000400000000000000" pitchFamily="2" charset="-78"/>
                        </a:defRPr>
                      </a:lvl7pPr>
                      <a:lvl8pPr fontAlgn="base">
                        <a:spcBef>
                          <a:spcPct val="20000"/>
                        </a:spcBef>
                        <a:spcAft>
                          <a:spcPct val="0"/>
                        </a:spcAft>
                        <a:defRPr sz="2000">
                          <a:solidFill>
                            <a:srgbClr val="FFFFCC"/>
                          </a:solidFill>
                          <a:latin typeface="Times New Roman" panose="02020603050405020304" pitchFamily="18" charset="0"/>
                          <a:cs typeface="B Zar" panose="00000400000000000000" pitchFamily="2" charset="-78"/>
                        </a:defRPr>
                      </a:lvl8pPr>
                      <a:lvl9pPr fontAlgn="base">
                        <a:spcBef>
                          <a:spcPct val="20000"/>
                        </a:spcBef>
                        <a:spcAft>
                          <a:spcPct val="0"/>
                        </a:spcAft>
                        <a:defRPr sz="2000">
                          <a:solidFill>
                            <a:srgbClr val="FFFFCC"/>
                          </a:solidFill>
                          <a:latin typeface="Times New Roman" panose="02020603050405020304" pitchFamily="18" charset="0"/>
                          <a:cs typeface="B Zar" panose="00000400000000000000" pitchFamily="2" charset="-78"/>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800" b="1" i="0" u="none" strike="noStrike" cap="none" normalizeH="0" baseline="0" smtClean="0">
                          <a:ln>
                            <a:noFill/>
                          </a:ln>
                          <a:solidFill>
                            <a:schemeClr val="bg1"/>
                          </a:solidFill>
                          <a:effectLst/>
                          <a:latin typeface="Times New Roman" panose="02020603050405020304" pitchFamily="18" charset="0"/>
                          <a:cs typeface="B Zar" panose="00000400000000000000" pitchFamily="2" charset="-78"/>
                        </a:rPr>
                        <a:t>بدهیهای احتمالی</a:t>
                      </a:r>
                      <a:endParaRPr kumimoji="0" lang="en-US" sz="2800" b="1" i="0" u="none" strike="noStrike" cap="none" normalizeH="0" baseline="0" smtClean="0">
                        <a:ln>
                          <a:noFill/>
                        </a:ln>
                        <a:solidFill>
                          <a:schemeClr val="bg1"/>
                        </a:solidFill>
                        <a:effectLst/>
                        <a:latin typeface="Times New Roman" panose="02020603050405020304" pitchFamily="18" charset="0"/>
                        <a:cs typeface="B Zar" panose="00000400000000000000" pitchFamily="2" charset="-78"/>
                      </a:endParaRPr>
                    </a:p>
                  </a:txBody>
                  <a:tcPr horzOverflow="overflow">
                    <a:lnL cap="flat">
                      <a:noFill/>
                    </a:lnL>
                    <a:lnR>
                      <a:noFill/>
                    </a:lnR>
                    <a:lnT cap="flat">
                      <a:noFill/>
                    </a:lnT>
                    <a:lnB>
                      <a:noFill/>
                    </a:lnB>
                    <a:lnTlToBr>
                      <a:noFill/>
                    </a:lnTlToBr>
                    <a:lnBlToTr>
                      <a:noFill/>
                    </a:lnBlToTr>
                    <a:solidFill>
                      <a:srgbClr val="006600"/>
                    </a:solidFill>
                  </a:tcPr>
                </a:tc>
                <a:tc>
                  <a:txBody>
                    <a:bodyPr/>
                    <a:lstStyle>
                      <a:lvl1pPr>
                        <a:defRPr sz="3200">
                          <a:solidFill>
                            <a:srgbClr val="FFFFCC"/>
                          </a:solidFill>
                          <a:latin typeface="Times New Roman" panose="02020603050405020304" pitchFamily="18" charset="0"/>
                          <a:cs typeface="B Zar" panose="00000400000000000000" pitchFamily="2" charset="-78"/>
                        </a:defRPr>
                      </a:lvl1pPr>
                      <a:lvl2pPr>
                        <a:defRPr sz="2800">
                          <a:solidFill>
                            <a:srgbClr val="FFFFCC"/>
                          </a:solidFill>
                          <a:latin typeface="Times New Roman" panose="02020603050405020304" pitchFamily="18" charset="0"/>
                          <a:cs typeface="B Zar" panose="00000400000000000000" pitchFamily="2" charset="-78"/>
                        </a:defRPr>
                      </a:lvl2pPr>
                      <a:lvl3pPr>
                        <a:defRPr sz="2400">
                          <a:solidFill>
                            <a:srgbClr val="FFFFCC"/>
                          </a:solidFill>
                          <a:latin typeface="Times New Roman" panose="02020603050405020304" pitchFamily="18" charset="0"/>
                          <a:cs typeface="B Zar" panose="00000400000000000000" pitchFamily="2" charset="-78"/>
                        </a:defRPr>
                      </a:lvl3pPr>
                      <a:lvl4pPr>
                        <a:defRPr sz="2000">
                          <a:solidFill>
                            <a:srgbClr val="FFFFCC"/>
                          </a:solidFill>
                          <a:latin typeface="Times New Roman" panose="02020603050405020304" pitchFamily="18" charset="0"/>
                          <a:cs typeface="B Zar" panose="00000400000000000000" pitchFamily="2" charset="-78"/>
                        </a:defRPr>
                      </a:lvl4pPr>
                      <a:lvl5pPr>
                        <a:defRPr sz="2000">
                          <a:solidFill>
                            <a:srgbClr val="FFFFCC"/>
                          </a:solidFill>
                          <a:latin typeface="Times New Roman" panose="02020603050405020304" pitchFamily="18" charset="0"/>
                          <a:cs typeface="B Zar" panose="00000400000000000000" pitchFamily="2" charset="-78"/>
                        </a:defRPr>
                      </a:lvl5pPr>
                      <a:lvl6pPr fontAlgn="base">
                        <a:spcBef>
                          <a:spcPct val="20000"/>
                        </a:spcBef>
                        <a:spcAft>
                          <a:spcPct val="0"/>
                        </a:spcAft>
                        <a:defRPr sz="2000">
                          <a:solidFill>
                            <a:srgbClr val="FFFFCC"/>
                          </a:solidFill>
                          <a:latin typeface="Times New Roman" panose="02020603050405020304" pitchFamily="18" charset="0"/>
                          <a:cs typeface="B Zar" panose="00000400000000000000" pitchFamily="2" charset="-78"/>
                        </a:defRPr>
                      </a:lvl6pPr>
                      <a:lvl7pPr fontAlgn="base">
                        <a:spcBef>
                          <a:spcPct val="20000"/>
                        </a:spcBef>
                        <a:spcAft>
                          <a:spcPct val="0"/>
                        </a:spcAft>
                        <a:defRPr sz="2000">
                          <a:solidFill>
                            <a:srgbClr val="FFFFCC"/>
                          </a:solidFill>
                          <a:latin typeface="Times New Roman" panose="02020603050405020304" pitchFamily="18" charset="0"/>
                          <a:cs typeface="B Zar" panose="00000400000000000000" pitchFamily="2" charset="-78"/>
                        </a:defRPr>
                      </a:lvl7pPr>
                      <a:lvl8pPr fontAlgn="base">
                        <a:spcBef>
                          <a:spcPct val="20000"/>
                        </a:spcBef>
                        <a:spcAft>
                          <a:spcPct val="0"/>
                        </a:spcAft>
                        <a:defRPr sz="2000">
                          <a:solidFill>
                            <a:srgbClr val="FFFFCC"/>
                          </a:solidFill>
                          <a:latin typeface="Times New Roman" panose="02020603050405020304" pitchFamily="18" charset="0"/>
                          <a:cs typeface="B Zar" panose="00000400000000000000" pitchFamily="2" charset="-78"/>
                        </a:defRPr>
                      </a:lvl8pPr>
                      <a:lvl9pPr fontAlgn="base">
                        <a:spcBef>
                          <a:spcPct val="20000"/>
                        </a:spcBef>
                        <a:spcAft>
                          <a:spcPct val="0"/>
                        </a:spcAft>
                        <a:defRPr sz="2000">
                          <a:solidFill>
                            <a:srgbClr val="FFFFCC"/>
                          </a:solidFill>
                          <a:latin typeface="Times New Roman" panose="02020603050405020304" pitchFamily="18" charset="0"/>
                          <a:cs typeface="B Zar" panose="00000400000000000000" pitchFamily="2" charset="-78"/>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fa-IR" sz="2800" b="1" i="0" u="none" strike="noStrike" cap="none" normalizeH="0" baseline="0" smtClean="0">
                        <a:ln>
                          <a:noFill/>
                        </a:ln>
                        <a:solidFill>
                          <a:schemeClr val="bg1"/>
                        </a:solidFill>
                        <a:effectLst/>
                        <a:latin typeface="Times New Roman" panose="02020603050405020304" pitchFamily="18" charset="0"/>
                        <a:cs typeface="B Zar" panose="00000400000000000000" pitchFamily="2" charset="-78"/>
                      </a:endParaRPr>
                    </a:p>
                  </a:txBody>
                  <a:tcPr horzOverflow="overflow">
                    <a:lnL>
                      <a:noFill/>
                    </a:lnL>
                    <a:lnR>
                      <a:noFill/>
                    </a:lnR>
                    <a:lnT cap="flat">
                      <a:noFill/>
                    </a:lnT>
                    <a:lnB>
                      <a:noFill/>
                    </a:lnB>
                    <a:lnTlToBr>
                      <a:noFill/>
                    </a:lnTlToBr>
                    <a:lnBlToTr>
                      <a:noFill/>
                    </a:lnBlToTr>
                    <a:noFill/>
                  </a:tcPr>
                </a:tc>
                <a:tc>
                  <a:txBody>
                    <a:bodyPr/>
                    <a:lstStyle>
                      <a:lvl1pPr>
                        <a:defRPr sz="3200">
                          <a:solidFill>
                            <a:srgbClr val="FFFFCC"/>
                          </a:solidFill>
                          <a:latin typeface="Times New Roman" panose="02020603050405020304" pitchFamily="18" charset="0"/>
                          <a:cs typeface="B Zar" panose="00000400000000000000" pitchFamily="2" charset="-78"/>
                        </a:defRPr>
                      </a:lvl1pPr>
                      <a:lvl2pPr>
                        <a:defRPr sz="2800">
                          <a:solidFill>
                            <a:srgbClr val="FFFFCC"/>
                          </a:solidFill>
                          <a:latin typeface="Times New Roman" panose="02020603050405020304" pitchFamily="18" charset="0"/>
                          <a:cs typeface="B Zar" panose="00000400000000000000" pitchFamily="2" charset="-78"/>
                        </a:defRPr>
                      </a:lvl2pPr>
                      <a:lvl3pPr>
                        <a:defRPr sz="2400">
                          <a:solidFill>
                            <a:srgbClr val="FFFFCC"/>
                          </a:solidFill>
                          <a:latin typeface="Times New Roman" panose="02020603050405020304" pitchFamily="18" charset="0"/>
                          <a:cs typeface="B Zar" panose="00000400000000000000" pitchFamily="2" charset="-78"/>
                        </a:defRPr>
                      </a:lvl3pPr>
                      <a:lvl4pPr>
                        <a:defRPr sz="2000">
                          <a:solidFill>
                            <a:srgbClr val="FFFFCC"/>
                          </a:solidFill>
                          <a:latin typeface="Times New Roman" panose="02020603050405020304" pitchFamily="18" charset="0"/>
                          <a:cs typeface="B Zar" panose="00000400000000000000" pitchFamily="2" charset="-78"/>
                        </a:defRPr>
                      </a:lvl4pPr>
                      <a:lvl5pPr>
                        <a:defRPr sz="2000">
                          <a:solidFill>
                            <a:srgbClr val="FFFFCC"/>
                          </a:solidFill>
                          <a:latin typeface="Times New Roman" panose="02020603050405020304" pitchFamily="18" charset="0"/>
                          <a:cs typeface="B Zar" panose="00000400000000000000" pitchFamily="2" charset="-78"/>
                        </a:defRPr>
                      </a:lvl5pPr>
                      <a:lvl6pPr fontAlgn="base">
                        <a:spcBef>
                          <a:spcPct val="20000"/>
                        </a:spcBef>
                        <a:spcAft>
                          <a:spcPct val="0"/>
                        </a:spcAft>
                        <a:defRPr sz="2000">
                          <a:solidFill>
                            <a:srgbClr val="FFFFCC"/>
                          </a:solidFill>
                          <a:latin typeface="Times New Roman" panose="02020603050405020304" pitchFamily="18" charset="0"/>
                          <a:cs typeface="B Zar" panose="00000400000000000000" pitchFamily="2" charset="-78"/>
                        </a:defRPr>
                      </a:lvl6pPr>
                      <a:lvl7pPr fontAlgn="base">
                        <a:spcBef>
                          <a:spcPct val="20000"/>
                        </a:spcBef>
                        <a:spcAft>
                          <a:spcPct val="0"/>
                        </a:spcAft>
                        <a:defRPr sz="2000">
                          <a:solidFill>
                            <a:srgbClr val="FFFFCC"/>
                          </a:solidFill>
                          <a:latin typeface="Times New Roman" panose="02020603050405020304" pitchFamily="18" charset="0"/>
                          <a:cs typeface="B Zar" panose="00000400000000000000" pitchFamily="2" charset="-78"/>
                        </a:defRPr>
                      </a:lvl7pPr>
                      <a:lvl8pPr fontAlgn="base">
                        <a:spcBef>
                          <a:spcPct val="20000"/>
                        </a:spcBef>
                        <a:spcAft>
                          <a:spcPct val="0"/>
                        </a:spcAft>
                        <a:defRPr sz="2000">
                          <a:solidFill>
                            <a:srgbClr val="FFFFCC"/>
                          </a:solidFill>
                          <a:latin typeface="Times New Roman" panose="02020603050405020304" pitchFamily="18" charset="0"/>
                          <a:cs typeface="B Zar" panose="00000400000000000000" pitchFamily="2" charset="-78"/>
                        </a:defRPr>
                      </a:lvl8pPr>
                      <a:lvl9pPr fontAlgn="base">
                        <a:spcBef>
                          <a:spcPct val="20000"/>
                        </a:spcBef>
                        <a:spcAft>
                          <a:spcPct val="0"/>
                        </a:spcAft>
                        <a:defRPr sz="2000">
                          <a:solidFill>
                            <a:srgbClr val="FFFFCC"/>
                          </a:solidFill>
                          <a:latin typeface="Times New Roman" panose="02020603050405020304" pitchFamily="18" charset="0"/>
                          <a:cs typeface="B Zar" panose="00000400000000000000" pitchFamily="2" charset="-78"/>
                        </a:defRPr>
                      </a:lvl9p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800" b="1" i="0" u="none" strike="noStrike" cap="none" normalizeH="0" baseline="0" smtClean="0">
                          <a:ln>
                            <a:noFill/>
                          </a:ln>
                          <a:solidFill>
                            <a:schemeClr val="bg1"/>
                          </a:solidFill>
                          <a:effectLst/>
                          <a:latin typeface="Times New Roman" panose="02020603050405020304" pitchFamily="18" charset="0"/>
                          <a:cs typeface="B Zar" panose="00000400000000000000" pitchFamily="2" charset="-78"/>
                        </a:rPr>
                        <a:t>ذخایر</a:t>
                      </a:r>
                      <a:endParaRPr kumimoji="0" lang="en-US" sz="2800" b="1" i="0" u="none" strike="noStrike" cap="none" normalizeH="0" baseline="0" smtClean="0">
                        <a:ln>
                          <a:noFill/>
                        </a:ln>
                        <a:solidFill>
                          <a:schemeClr val="bg1"/>
                        </a:solidFill>
                        <a:effectLst/>
                        <a:latin typeface="Times New Roman" panose="02020603050405020304" pitchFamily="18" charset="0"/>
                        <a:cs typeface="B Zar" panose="00000400000000000000" pitchFamily="2" charset="-78"/>
                      </a:endParaRPr>
                    </a:p>
                  </a:txBody>
                  <a:tcPr horzOverflow="overflow">
                    <a:lnL>
                      <a:noFill/>
                    </a:lnL>
                    <a:lnR cap="flat">
                      <a:noFill/>
                    </a:lnR>
                    <a:lnT cap="flat">
                      <a:noFill/>
                    </a:lnT>
                    <a:lnB>
                      <a:noFill/>
                    </a:lnB>
                    <a:lnTlToBr>
                      <a:noFill/>
                    </a:lnTlToBr>
                    <a:lnBlToTr>
                      <a:noFill/>
                    </a:lnBlToTr>
                    <a:solidFill>
                      <a:srgbClr val="006600"/>
                    </a:solidFill>
                  </a:tcPr>
                </a:tc>
              </a:tr>
              <a:tr h="3470275">
                <a:tc>
                  <a:txBody>
                    <a:bodyPr/>
                    <a:lstStyle>
                      <a:lvl1pPr>
                        <a:defRPr sz="3200">
                          <a:solidFill>
                            <a:srgbClr val="FFFFCC"/>
                          </a:solidFill>
                          <a:latin typeface="Times New Roman" panose="02020603050405020304" pitchFamily="18" charset="0"/>
                          <a:cs typeface="B Zar" panose="00000400000000000000" pitchFamily="2" charset="-78"/>
                        </a:defRPr>
                      </a:lvl1pPr>
                      <a:lvl2pPr>
                        <a:defRPr sz="2800">
                          <a:solidFill>
                            <a:srgbClr val="FFFFCC"/>
                          </a:solidFill>
                          <a:latin typeface="Times New Roman" panose="02020603050405020304" pitchFamily="18" charset="0"/>
                          <a:cs typeface="B Zar" panose="00000400000000000000" pitchFamily="2" charset="-78"/>
                        </a:defRPr>
                      </a:lvl2pPr>
                      <a:lvl3pPr>
                        <a:defRPr sz="2400">
                          <a:solidFill>
                            <a:srgbClr val="FFFFCC"/>
                          </a:solidFill>
                          <a:latin typeface="Times New Roman" panose="02020603050405020304" pitchFamily="18" charset="0"/>
                          <a:cs typeface="B Zar" panose="00000400000000000000" pitchFamily="2" charset="-78"/>
                        </a:defRPr>
                      </a:lvl3pPr>
                      <a:lvl4pPr>
                        <a:defRPr sz="2000">
                          <a:solidFill>
                            <a:srgbClr val="FFFFCC"/>
                          </a:solidFill>
                          <a:latin typeface="Times New Roman" panose="02020603050405020304" pitchFamily="18" charset="0"/>
                          <a:cs typeface="B Zar" panose="00000400000000000000" pitchFamily="2" charset="-78"/>
                        </a:defRPr>
                      </a:lvl4pPr>
                      <a:lvl5pPr>
                        <a:defRPr sz="2000">
                          <a:solidFill>
                            <a:srgbClr val="FFFFCC"/>
                          </a:solidFill>
                          <a:latin typeface="Times New Roman" panose="02020603050405020304" pitchFamily="18" charset="0"/>
                          <a:cs typeface="B Zar" panose="00000400000000000000" pitchFamily="2" charset="-78"/>
                        </a:defRPr>
                      </a:lvl5pPr>
                      <a:lvl6pPr fontAlgn="base">
                        <a:spcBef>
                          <a:spcPct val="20000"/>
                        </a:spcBef>
                        <a:spcAft>
                          <a:spcPct val="0"/>
                        </a:spcAft>
                        <a:defRPr sz="2000">
                          <a:solidFill>
                            <a:srgbClr val="FFFFCC"/>
                          </a:solidFill>
                          <a:latin typeface="Times New Roman" panose="02020603050405020304" pitchFamily="18" charset="0"/>
                          <a:cs typeface="B Zar" panose="00000400000000000000" pitchFamily="2" charset="-78"/>
                        </a:defRPr>
                      </a:lvl6pPr>
                      <a:lvl7pPr fontAlgn="base">
                        <a:spcBef>
                          <a:spcPct val="20000"/>
                        </a:spcBef>
                        <a:spcAft>
                          <a:spcPct val="0"/>
                        </a:spcAft>
                        <a:defRPr sz="2000">
                          <a:solidFill>
                            <a:srgbClr val="FFFFCC"/>
                          </a:solidFill>
                          <a:latin typeface="Times New Roman" panose="02020603050405020304" pitchFamily="18" charset="0"/>
                          <a:cs typeface="B Zar" panose="00000400000000000000" pitchFamily="2" charset="-78"/>
                        </a:defRPr>
                      </a:lvl7pPr>
                      <a:lvl8pPr fontAlgn="base">
                        <a:spcBef>
                          <a:spcPct val="20000"/>
                        </a:spcBef>
                        <a:spcAft>
                          <a:spcPct val="0"/>
                        </a:spcAft>
                        <a:defRPr sz="2000">
                          <a:solidFill>
                            <a:srgbClr val="FFFFCC"/>
                          </a:solidFill>
                          <a:latin typeface="Times New Roman" panose="02020603050405020304" pitchFamily="18" charset="0"/>
                          <a:cs typeface="B Zar" panose="00000400000000000000" pitchFamily="2" charset="-78"/>
                        </a:defRPr>
                      </a:lvl8pPr>
                      <a:lvl9pPr fontAlgn="base">
                        <a:spcBef>
                          <a:spcPct val="20000"/>
                        </a:spcBef>
                        <a:spcAft>
                          <a:spcPct val="0"/>
                        </a:spcAft>
                        <a:defRPr sz="2000">
                          <a:solidFill>
                            <a:srgbClr val="FFFFCC"/>
                          </a:solidFill>
                          <a:latin typeface="Times New Roman" panose="02020603050405020304" pitchFamily="18" charset="0"/>
                          <a:cs typeface="B Zar" panose="00000400000000000000" pitchFamily="2" charset="-78"/>
                        </a:defRPr>
                      </a:lvl9pPr>
                    </a:lstStyle>
                    <a:p>
                      <a:pPr marL="0" marR="0" lvl="0" indent="0" algn="just" defTabSz="914400" rtl="1" eaLnBrk="1" fontAlgn="base" latinLnBrk="0" hangingPunct="1">
                        <a:lnSpc>
                          <a:spcPct val="130000"/>
                        </a:lnSpc>
                        <a:spcBef>
                          <a:spcPct val="20000"/>
                        </a:spcBef>
                        <a:spcAft>
                          <a:spcPct val="0"/>
                        </a:spcAft>
                        <a:buClrTx/>
                        <a:buSzTx/>
                        <a:buFontTx/>
                        <a:buChar char="•"/>
                        <a:tabLst/>
                      </a:pPr>
                      <a:r>
                        <a:rPr kumimoji="0" lang="fa-IR" sz="2700" b="1" i="0" u="none" strike="noStrike" cap="none" normalizeH="0" baseline="0" smtClean="0">
                          <a:ln>
                            <a:noFill/>
                          </a:ln>
                          <a:solidFill>
                            <a:srgbClr val="FFFFCC"/>
                          </a:solidFill>
                          <a:effectLst/>
                          <a:latin typeface="Times New Roman" panose="02020603050405020304" pitchFamily="18" charset="0"/>
                          <a:cs typeface="B Zar" panose="00000400000000000000" pitchFamily="2" charset="-78"/>
                        </a:rPr>
                        <a:t>  بعنوان بدهی شناسایی نمیشود.</a:t>
                      </a:r>
                      <a:endParaRPr kumimoji="0" lang="en-US" sz="2700" b="1" i="0" u="none" strike="noStrike" cap="none" normalizeH="0" baseline="0" smtClean="0">
                        <a:ln>
                          <a:noFill/>
                        </a:ln>
                        <a:solidFill>
                          <a:srgbClr val="FFFFCC"/>
                        </a:solidFill>
                        <a:effectLst/>
                        <a:latin typeface="Times New Roman" panose="02020603050405020304" pitchFamily="18" charset="0"/>
                        <a:cs typeface="B Zar" panose="00000400000000000000" pitchFamily="2" charset="-78"/>
                      </a:endParaRPr>
                    </a:p>
                    <a:p>
                      <a:pPr marL="0" marR="0" lvl="0" indent="0" algn="just" defTabSz="914400" rtl="1" eaLnBrk="1" fontAlgn="base" latinLnBrk="0" hangingPunct="1">
                        <a:lnSpc>
                          <a:spcPct val="130000"/>
                        </a:lnSpc>
                        <a:spcBef>
                          <a:spcPct val="20000"/>
                        </a:spcBef>
                        <a:spcAft>
                          <a:spcPct val="0"/>
                        </a:spcAft>
                        <a:buClrTx/>
                        <a:buSzTx/>
                        <a:buFontTx/>
                        <a:buChar char="•"/>
                        <a:tabLst/>
                      </a:pPr>
                      <a:r>
                        <a:rPr kumimoji="0" lang="fa-IR" sz="2700" b="1" i="0" u="none" strike="noStrike" cap="none" normalizeH="0" baseline="0" smtClean="0">
                          <a:ln>
                            <a:noFill/>
                          </a:ln>
                          <a:solidFill>
                            <a:srgbClr val="FFFFCC"/>
                          </a:solidFill>
                          <a:effectLst/>
                          <a:latin typeface="Times New Roman" panose="02020603050405020304" pitchFamily="18" charset="0"/>
                          <a:cs typeface="B Zar" panose="00000400000000000000" pitchFamily="2" charset="-78"/>
                        </a:rPr>
                        <a:t>  تعهدات احتمالی است و وجود تعهد فعلی واحد تجاری که منجر به خروج منافع اقتصادی می شود، باید تایید گردد.</a:t>
                      </a:r>
                      <a:endParaRPr kumimoji="0" lang="en-US" sz="2700" b="1" i="0" u="none" strike="noStrike" cap="none" normalizeH="0" baseline="0" smtClean="0">
                        <a:ln>
                          <a:noFill/>
                        </a:ln>
                        <a:solidFill>
                          <a:srgbClr val="FFFFCC"/>
                        </a:solidFill>
                        <a:effectLst/>
                        <a:latin typeface="Times New Roman" panose="02020603050405020304" pitchFamily="18" charset="0"/>
                        <a:cs typeface="B Zar" panose="00000400000000000000" pitchFamily="2" charset="-78"/>
                      </a:endParaRPr>
                    </a:p>
                  </a:txBody>
                  <a:tcPr horzOverflow="overflow">
                    <a:lnL cap="flat">
                      <a:noFill/>
                    </a:lnL>
                    <a:lnR>
                      <a:noFill/>
                    </a:lnR>
                    <a:lnT>
                      <a:noFill/>
                    </a:lnT>
                    <a:lnB cap="flat">
                      <a:noFill/>
                    </a:lnB>
                    <a:lnTlToBr>
                      <a:noFill/>
                    </a:lnTlToBr>
                    <a:lnBlToTr>
                      <a:noFill/>
                    </a:lnBlToTr>
                    <a:noFill/>
                  </a:tcPr>
                </a:tc>
                <a:tc>
                  <a:txBody>
                    <a:bodyPr/>
                    <a:lstStyle>
                      <a:lvl1pPr>
                        <a:defRPr sz="3200">
                          <a:solidFill>
                            <a:srgbClr val="FFFFCC"/>
                          </a:solidFill>
                          <a:latin typeface="Times New Roman" panose="02020603050405020304" pitchFamily="18" charset="0"/>
                          <a:cs typeface="B Zar" panose="00000400000000000000" pitchFamily="2" charset="-78"/>
                        </a:defRPr>
                      </a:lvl1pPr>
                      <a:lvl2pPr>
                        <a:defRPr sz="2800">
                          <a:solidFill>
                            <a:srgbClr val="FFFFCC"/>
                          </a:solidFill>
                          <a:latin typeface="Times New Roman" panose="02020603050405020304" pitchFamily="18" charset="0"/>
                          <a:cs typeface="B Zar" panose="00000400000000000000" pitchFamily="2" charset="-78"/>
                        </a:defRPr>
                      </a:lvl2pPr>
                      <a:lvl3pPr>
                        <a:defRPr sz="2400">
                          <a:solidFill>
                            <a:srgbClr val="FFFFCC"/>
                          </a:solidFill>
                          <a:latin typeface="Times New Roman" panose="02020603050405020304" pitchFamily="18" charset="0"/>
                          <a:cs typeface="B Zar" panose="00000400000000000000" pitchFamily="2" charset="-78"/>
                        </a:defRPr>
                      </a:lvl3pPr>
                      <a:lvl4pPr>
                        <a:defRPr sz="2000">
                          <a:solidFill>
                            <a:srgbClr val="FFFFCC"/>
                          </a:solidFill>
                          <a:latin typeface="Times New Roman" panose="02020603050405020304" pitchFamily="18" charset="0"/>
                          <a:cs typeface="B Zar" panose="00000400000000000000" pitchFamily="2" charset="-78"/>
                        </a:defRPr>
                      </a:lvl4pPr>
                      <a:lvl5pPr>
                        <a:defRPr sz="2000">
                          <a:solidFill>
                            <a:srgbClr val="FFFFCC"/>
                          </a:solidFill>
                          <a:latin typeface="Times New Roman" panose="02020603050405020304" pitchFamily="18" charset="0"/>
                          <a:cs typeface="B Zar" panose="00000400000000000000" pitchFamily="2" charset="-78"/>
                        </a:defRPr>
                      </a:lvl5pPr>
                      <a:lvl6pPr fontAlgn="base">
                        <a:spcBef>
                          <a:spcPct val="20000"/>
                        </a:spcBef>
                        <a:spcAft>
                          <a:spcPct val="0"/>
                        </a:spcAft>
                        <a:defRPr sz="2000">
                          <a:solidFill>
                            <a:srgbClr val="FFFFCC"/>
                          </a:solidFill>
                          <a:latin typeface="Times New Roman" panose="02020603050405020304" pitchFamily="18" charset="0"/>
                          <a:cs typeface="B Zar" panose="00000400000000000000" pitchFamily="2" charset="-78"/>
                        </a:defRPr>
                      </a:lvl6pPr>
                      <a:lvl7pPr fontAlgn="base">
                        <a:spcBef>
                          <a:spcPct val="20000"/>
                        </a:spcBef>
                        <a:spcAft>
                          <a:spcPct val="0"/>
                        </a:spcAft>
                        <a:defRPr sz="2000">
                          <a:solidFill>
                            <a:srgbClr val="FFFFCC"/>
                          </a:solidFill>
                          <a:latin typeface="Times New Roman" panose="02020603050405020304" pitchFamily="18" charset="0"/>
                          <a:cs typeface="B Zar" panose="00000400000000000000" pitchFamily="2" charset="-78"/>
                        </a:defRPr>
                      </a:lvl7pPr>
                      <a:lvl8pPr fontAlgn="base">
                        <a:spcBef>
                          <a:spcPct val="20000"/>
                        </a:spcBef>
                        <a:spcAft>
                          <a:spcPct val="0"/>
                        </a:spcAft>
                        <a:defRPr sz="2000">
                          <a:solidFill>
                            <a:srgbClr val="FFFFCC"/>
                          </a:solidFill>
                          <a:latin typeface="Times New Roman" panose="02020603050405020304" pitchFamily="18" charset="0"/>
                          <a:cs typeface="B Zar" panose="00000400000000000000" pitchFamily="2" charset="-78"/>
                        </a:defRPr>
                      </a:lvl8pPr>
                      <a:lvl9pPr fontAlgn="base">
                        <a:spcBef>
                          <a:spcPct val="20000"/>
                        </a:spcBef>
                        <a:spcAft>
                          <a:spcPct val="0"/>
                        </a:spcAft>
                        <a:defRPr sz="2000">
                          <a:solidFill>
                            <a:srgbClr val="FFFFCC"/>
                          </a:solidFill>
                          <a:latin typeface="Times New Roman" panose="02020603050405020304" pitchFamily="18" charset="0"/>
                          <a:cs typeface="B Zar" panose="00000400000000000000" pitchFamily="2" charset="-78"/>
                        </a:defRPr>
                      </a:lvl9pPr>
                    </a:lstStyle>
                    <a:p>
                      <a:pPr marL="0" marR="0" lvl="0" indent="0" algn="just" defTabSz="914400" rtl="1" eaLnBrk="1" fontAlgn="base" latinLnBrk="0" hangingPunct="1">
                        <a:lnSpc>
                          <a:spcPct val="130000"/>
                        </a:lnSpc>
                        <a:spcBef>
                          <a:spcPct val="20000"/>
                        </a:spcBef>
                        <a:spcAft>
                          <a:spcPct val="0"/>
                        </a:spcAft>
                        <a:buClrTx/>
                        <a:buSzTx/>
                        <a:buFontTx/>
                        <a:buNone/>
                        <a:tabLst/>
                      </a:pPr>
                      <a:endParaRPr kumimoji="0" lang="fa-IR" sz="2700" b="1" i="0" u="none" strike="noStrike" cap="none" normalizeH="0" baseline="0" smtClean="0">
                        <a:ln>
                          <a:noFill/>
                        </a:ln>
                        <a:solidFill>
                          <a:srgbClr val="FFFFCC"/>
                        </a:solidFill>
                        <a:effectLst/>
                        <a:latin typeface="Times New Roman" panose="02020603050405020304" pitchFamily="18" charset="0"/>
                        <a:cs typeface="B Zar" panose="00000400000000000000" pitchFamily="2" charset="-78"/>
                      </a:endParaRPr>
                    </a:p>
                  </a:txBody>
                  <a:tcPr horzOverflow="overflow">
                    <a:lnL>
                      <a:noFill/>
                    </a:lnL>
                    <a:lnR>
                      <a:noFill/>
                    </a:lnR>
                    <a:lnT>
                      <a:noFill/>
                    </a:lnT>
                    <a:lnB cap="flat">
                      <a:noFill/>
                    </a:lnB>
                    <a:lnTlToBr>
                      <a:noFill/>
                    </a:lnTlToBr>
                    <a:lnBlToTr>
                      <a:noFill/>
                    </a:lnBlToTr>
                    <a:noFill/>
                  </a:tcPr>
                </a:tc>
                <a:tc>
                  <a:txBody>
                    <a:bodyPr/>
                    <a:lstStyle>
                      <a:lvl1pPr>
                        <a:defRPr sz="3200">
                          <a:solidFill>
                            <a:srgbClr val="FFFFCC"/>
                          </a:solidFill>
                          <a:latin typeface="Times New Roman" panose="02020603050405020304" pitchFamily="18" charset="0"/>
                          <a:cs typeface="B Zar" panose="00000400000000000000" pitchFamily="2" charset="-78"/>
                        </a:defRPr>
                      </a:lvl1pPr>
                      <a:lvl2pPr>
                        <a:defRPr sz="2800">
                          <a:solidFill>
                            <a:srgbClr val="FFFFCC"/>
                          </a:solidFill>
                          <a:latin typeface="Times New Roman" panose="02020603050405020304" pitchFamily="18" charset="0"/>
                          <a:cs typeface="B Zar" panose="00000400000000000000" pitchFamily="2" charset="-78"/>
                        </a:defRPr>
                      </a:lvl2pPr>
                      <a:lvl3pPr>
                        <a:defRPr sz="2400">
                          <a:solidFill>
                            <a:srgbClr val="FFFFCC"/>
                          </a:solidFill>
                          <a:latin typeface="Times New Roman" panose="02020603050405020304" pitchFamily="18" charset="0"/>
                          <a:cs typeface="B Zar" panose="00000400000000000000" pitchFamily="2" charset="-78"/>
                        </a:defRPr>
                      </a:lvl3pPr>
                      <a:lvl4pPr>
                        <a:defRPr sz="2000">
                          <a:solidFill>
                            <a:srgbClr val="FFFFCC"/>
                          </a:solidFill>
                          <a:latin typeface="Times New Roman" panose="02020603050405020304" pitchFamily="18" charset="0"/>
                          <a:cs typeface="B Zar" panose="00000400000000000000" pitchFamily="2" charset="-78"/>
                        </a:defRPr>
                      </a:lvl4pPr>
                      <a:lvl5pPr>
                        <a:defRPr sz="2000">
                          <a:solidFill>
                            <a:srgbClr val="FFFFCC"/>
                          </a:solidFill>
                          <a:latin typeface="Times New Roman" panose="02020603050405020304" pitchFamily="18" charset="0"/>
                          <a:cs typeface="B Zar" panose="00000400000000000000" pitchFamily="2" charset="-78"/>
                        </a:defRPr>
                      </a:lvl5pPr>
                      <a:lvl6pPr fontAlgn="base">
                        <a:spcBef>
                          <a:spcPct val="20000"/>
                        </a:spcBef>
                        <a:spcAft>
                          <a:spcPct val="0"/>
                        </a:spcAft>
                        <a:defRPr sz="2000">
                          <a:solidFill>
                            <a:srgbClr val="FFFFCC"/>
                          </a:solidFill>
                          <a:latin typeface="Times New Roman" panose="02020603050405020304" pitchFamily="18" charset="0"/>
                          <a:cs typeface="B Zar" panose="00000400000000000000" pitchFamily="2" charset="-78"/>
                        </a:defRPr>
                      </a:lvl6pPr>
                      <a:lvl7pPr fontAlgn="base">
                        <a:spcBef>
                          <a:spcPct val="20000"/>
                        </a:spcBef>
                        <a:spcAft>
                          <a:spcPct val="0"/>
                        </a:spcAft>
                        <a:defRPr sz="2000">
                          <a:solidFill>
                            <a:srgbClr val="FFFFCC"/>
                          </a:solidFill>
                          <a:latin typeface="Times New Roman" panose="02020603050405020304" pitchFamily="18" charset="0"/>
                          <a:cs typeface="B Zar" panose="00000400000000000000" pitchFamily="2" charset="-78"/>
                        </a:defRPr>
                      </a:lvl7pPr>
                      <a:lvl8pPr fontAlgn="base">
                        <a:spcBef>
                          <a:spcPct val="20000"/>
                        </a:spcBef>
                        <a:spcAft>
                          <a:spcPct val="0"/>
                        </a:spcAft>
                        <a:defRPr sz="2000">
                          <a:solidFill>
                            <a:srgbClr val="FFFFCC"/>
                          </a:solidFill>
                          <a:latin typeface="Times New Roman" panose="02020603050405020304" pitchFamily="18" charset="0"/>
                          <a:cs typeface="B Zar" panose="00000400000000000000" pitchFamily="2" charset="-78"/>
                        </a:defRPr>
                      </a:lvl8pPr>
                      <a:lvl9pPr fontAlgn="base">
                        <a:spcBef>
                          <a:spcPct val="20000"/>
                        </a:spcBef>
                        <a:spcAft>
                          <a:spcPct val="0"/>
                        </a:spcAft>
                        <a:defRPr sz="2000">
                          <a:solidFill>
                            <a:srgbClr val="FFFFCC"/>
                          </a:solidFill>
                          <a:latin typeface="Times New Roman" panose="02020603050405020304" pitchFamily="18" charset="0"/>
                          <a:cs typeface="B Zar" panose="00000400000000000000" pitchFamily="2" charset="-78"/>
                        </a:defRPr>
                      </a:lvl9pPr>
                    </a:lstStyle>
                    <a:p>
                      <a:pPr marL="0" marR="0" lvl="0" indent="0" algn="just" defTabSz="914400" rtl="1" eaLnBrk="1" fontAlgn="base" latinLnBrk="0" hangingPunct="1">
                        <a:lnSpc>
                          <a:spcPct val="130000"/>
                        </a:lnSpc>
                        <a:spcBef>
                          <a:spcPct val="20000"/>
                        </a:spcBef>
                        <a:spcAft>
                          <a:spcPct val="0"/>
                        </a:spcAft>
                        <a:buClrTx/>
                        <a:buSzTx/>
                        <a:buFontTx/>
                        <a:buChar char="•"/>
                        <a:tabLst/>
                      </a:pPr>
                      <a:r>
                        <a:rPr kumimoji="0" lang="fa-IR" sz="2700" b="1" i="0" u="none" strike="noStrike" cap="none" normalizeH="0" baseline="0" smtClean="0">
                          <a:ln>
                            <a:noFill/>
                          </a:ln>
                          <a:solidFill>
                            <a:srgbClr val="FFFFCC"/>
                          </a:solidFill>
                          <a:effectLst/>
                          <a:latin typeface="Times New Roman" panose="02020603050405020304" pitchFamily="18" charset="0"/>
                          <a:cs typeface="B Zar" panose="00000400000000000000" pitchFamily="2" charset="-78"/>
                        </a:rPr>
                        <a:t>  بعنوان بدهی شناسایی میشود.</a:t>
                      </a:r>
                    </a:p>
                    <a:p>
                      <a:pPr marL="0" marR="0" lvl="0" indent="0" algn="just" defTabSz="914400" rtl="1" eaLnBrk="1" fontAlgn="base" latinLnBrk="0" hangingPunct="1">
                        <a:lnSpc>
                          <a:spcPct val="130000"/>
                        </a:lnSpc>
                        <a:spcBef>
                          <a:spcPct val="20000"/>
                        </a:spcBef>
                        <a:spcAft>
                          <a:spcPct val="0"/>
                        </a:spcAft>
                        <a:buClrTx/>
                        <a:buSzTx/>
                        <a:buFontTx/>
                        <a:buChar char="•"/>
                        <a:tabLst/>
                      </a:pPr>
                      <a:r>
                        <a:rPr kumimoji="0" lang="fa-IR" sz="2700" b="1" i="0" u="none" strike="noStrike" cap="none" normalizeH="0" baseline="0" smtClean="0">
                          <a:ln>
                            <a:noFill/>
                          </a:ln>
                          <a:solidFill>
                            <a:srgbClr val="FFFFCC"/>
                          </a:solidFill>
                          <a:effectLst/>
                          <a:latin typeface="Times New Roman" panose="02020603050405020304" pitchFamily="18" charset="0"/>
                          <a:cs typeface="B Zar" panose="00000400000000000000" pitchFamily="2" charset="-78"/>
                        </a:rPr>
                        <a:t>  تعهدات فعلی است و ضرورت خروج منافع اقتصادی برای تسویه این تعهدات   محتمل است.</a:t>
                      </a:r>
                      <a:endParaRPr kumimoji="0" lang="en-US" sz="2700" b="1" i="0" u="none" strike="noStrike" cap="none" normalizeH="0" baseline="0" smtClean="0">
                        <a:ln>
                          <a:noFill/>
                        </a:ln>
                        <a:solidFill>
                          <a:srgbClr val="FFFFCC"/>
                        </a:solidFill>
                        <a:effectLst/>
                        <a:latin typeface="Times New Roman" panose="02020603050405020304" pitchFamily="18" charset="0"/>
                        <a:cs typeface="B Zar" panose="00000400000000000000" pitchFamily="2" charset="-78"/>
                      </a:endParaRPr>
                    </a:p>
                  </a:txBody>
                  <a:tcPr horzOverflow="overflow">
                    <a:lnL>
                      <a:noFill/>
                    </a:lnL>
                    <a:lnR cap="flat">
                      <a:noFill/>
                    </a:lnR>
                    <a:lnT>
                      <a:noFill/>
                    </a:lnT>
                    <a:lnB cap="flat">
                      <a:noFill/>
                    </a:lnB>
                    <a:lnTlToBr>
                      <a:noFill/>
                    </a:lnTlToBr>
                    <a:lnBlToTr>
                      <a:noFill/>
                    </a:lnBlToTr>
                    <a:no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box(out)">
                                      <p:cBhvr>
                                        <p:cTn id="7" dur="500"/>
                                        <p:tgtEl>
                                          <p:spTgt spid="5122"/>
                                        </p:tgtEl>
                                      </p:cBhvr>
                                    </p:animEffect>
                                  </p:childTnLst>
                                </p:cTn>
                              </p:par>
                            </p:childTnLst>
                          </p:cTn>
                        </p:par>
                        <p:par>
                          <p:cTn id="8" fill="hold" nodeType="afterGroup">
                            <p:stCondLst>
                              <p:cond delay="500"/>
                            </p:stCondLst>
                            <p:childTnLst>
                              <p:par>
                                <p:cTn id="9" presetID="4" presetClass="entr" presetSubtype="16" fill="hold" nodeType="afterEffect">
                                  <p:stCondLst>
                                    <p:cond delay="0"/>
                                  </p:stCondLst>
                                  <p:childTnLst>
                                    <p:set>
                                      <p:cBhvr>
                                        <p:cTn id="10" dur="1" fill="hold">
                                          <p:stCondLst>
                                            <p:cond delay="0"/>
                                          </p:stCondLst>
                                        </p:cTn>
                                        <p:tgtEl>
                                          <p:spTgt spid="5222"/>
                                        </p:tgtEl>
                                        <p:attrNameLst>
                                          <p:attrName>style.visibility</p:attrName>
                                        </p:attrNameLst>
                                      </p:cBhvr>
                                      <p:to>
                                        <p:strVal val="visible"/>
                                      </p:to>
                                    </p:set>
                                    <p:animEffect transition="in" filter="box(in)">
                                      <p:cBhvr>
                                        <p:cTn id="11" dur="500"/>
                                        <p:tgtEl>
                                          <p:spTgt spid="52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lide Number Placeholder 5"/>
          <p:cNvSpPr>
            <a:spLocks noGrp="1"/>
          </p:cNvSpPr>
          <p:nvPr>
            <p:ph type="sldNum" sz="quarter" idx="12"/>
          </p:nvPr>
        </p:nvSpPr>
        <p:spPr/>
        <p:txBody>
          <a:bodyPr/>
          <a:lstStyle/>
          <a:p>
            <a:fld id="{BDF06CB5-4833-4F26-AFC4-F86DE7C4AF69}" type="slidenum">
              <a:rPr lang="ar-SA"/>
              <a:pPr/>
              <a:t>10</a:t>
            </a:fld>
            <a:endParaRPr lang="en-US"/>
          </a:p>
        </p:txBody>
      </p:sp>
      <p:sp>
        <p:nvSpPr>
          <p:cNvPr id="49154" name="Rectangle 2"/>
          <p:cNvSpPr>
            <a:spLocks noGrp="1" noChangeArrowheads="1"/>
          </p:cNvSpPr>
          <p:nvPr>
            <p:ph type="title"/>
          </p:nvPr>
        </p:nvSpPr>
        <p:spPr>
          <a:xfrm>
            <a:off x="685800" y="333375"/>
            <a:ext cx="7772400" cy="1143000"/>
          </a:xfrm>
        </p:spPr>
        <p:txBody>
          <a:bodyPr/>
          <a:lstStyle/>
          <a:p>
            <a:r>
              <a:rPr lang="fa-IR"/>
              <a:t>شناخت ذخایر</a:t>
            </a:r>
            <a:endParaRPr lang="en-US"/>
          </a:p>
        </p:txBody>
      </p:sp>
      <p:sp>
        <p:nvSpPr>
          <p:cNvPr id="49155" name="Rectangle 3"/>
          <p:cNvSpPr>
            <a:spLocks noGrp="1" noChangeArrowheads="1"/>
          </p:cNvSpPr>
          <p:nvPr>
            <p:ph type="body" idx="1"/>
          </p:nvPr>
        </p:nvSpPr>
        <p:spPr>
          <a:xfrm>
            <a:off x="685800" y="1981200"/>
            <a:ext cx="8134350" cy="4114800"/>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algn="just">
              <a:lnSpc>
                <a:spcPct val="130000"/>
              </a:lnSpc>
            </a:pPr>
            <a:r>
              <a:rPr lang="en-US" sz="2800" b="1"/>
              <a:t>	</a:t>
            </a:r>
            <a:r>
              <a:rPr lang="fa-IR" sz="2800" b="1"/>
              <a:t>ذخیره باید در صورت احراز معیارهای زیر شناسایی شود:</a:t>
            </a:r>
          </a:p>
          <a:p>
            <a:pPr algn="just">
              <a:lnSpc>
                <a:spcPct val="130000"/>
              </a:lnSpc>
            </a:pPr>
            <a:r>
              <a:rPr lang="fa-IR" sz="2800" b="1"/>
              <a:t>	</a:t>
            </a:r>
            <a:r>
              <a:rPr lang="fa-IR" sz="2800" b="1">
                <a:solidFill>
                  <a:srgbClr val="FFFF99"/>
                </a:solidFill>
              </a:rPr>
              <a:t>الف.</a:t>
            </a:r>
            <a:r>
              <a:rPr lang="fa-IR" sz="2800" b="1"/>
              <a:t> واحد تجاری تعهدی فعلی (قانونی یا عرفی)دارد که در نتیجه رویدادی درگذشته ایجاد شده است،</a:t>
            </a:r>
          </a:p>
          <a:p>
            <a:pPr algn="just">
              <a:lnSpc>
                <a:spcPct val="130000"/>
              </a:lnSpc>
            </a:pPr>
            <a:r>
              <a:rPr lang="fa-IR" sz="2800" b="1"/>
              <a:t>	</a:t>
            </a:r>
            <a:r>
              <a:rPr lang="fa-IR" sz="2800" b="1">
                <a:solidFill>
                  <a:srgbClr val="FFFF99"/>
                </a:solidFill>
              </a:rPr>
              <a:t>ب .</a:t>
            </a:r>
            <a:r>
              <a:rPr lang="fa-IR" sz="2800" b="1"/>
              <a:t> خروج منافع اقتصادی برای تسویه تعهد محتمل باشد، و</a:t>
            </a:r>
          </a:p>
          <a:p>
            <a:pPr algn="just">
              <a:lnSpc>
                <a:spcPct val="130000"/>
              </a:lnSpc>
            </a:pPr>
            <a:r>
              <a:rPr lang="fa-IR" sz="2800" b="1"/>
              <a:t>	</a:t>
            </a:r>
            <a:r>
              <a:rPr lang="fa-IR" sz="2800" b="1">
                <a:solidFill>
                  <a:srgbClr val="FFFF99"/>
                </a:solidFill>
              </a:rPr>
              <a:t>ج .</a:t>
            </a:r>
            <a:r>
              <a:rPr lang="fa-IR" sz="2800" b="1"/>
              <a:t> مبلغ تعهد به گونه ای اتکاپذیر قابل برآورد باشد.</a:t>
            </a:r>
            <a:endParaRPr lang="en-US" sz="2800" b="1"/>
          </a:p>
        </p:txBody>
      </p:sp>
      <p:grpSp>
        <p:nvGrpSpPr>
          <p:cNvPr id="49156" name="Group 4"/>
          <p:cNvGrpSpPr>
            <a:grpSpLocks/>
          </p:cNvGrpSpPr>
          <p:nvPr/>
        </p:nvGrpSpPr>
        <p:grpSpPr bwMode="auto">
          <a:xfrm>
            <a:off x="609600" y="44450"/>
            <a:ext cx="8229600" cy="1684338"/>
            <a:chOff x="384" y="210"/>
            <a:chExt cx="5184" cy="1061"/>
          </a:xfrm>
        </p:grpSpPr>
        <p:sp>
          <p:nvSpPr>
            <p:cNvPr id="49157" name="Rectangle 5"/>
            <p:cNvSpPr>
              <a:spLocks noChangeArrowheads="1"/>
            </p:cNvSpPr>
            <p:nvPr/>
          </p:nvSpPr>
          <p:spPr bwMode="auto">
            <a:xfrm rot="16150893">
              <a:off x="624" y="695"/>
              <a:ext cx="336" cy="816"/>
            </a:xfrm>
            <a:prstGeom prst="rect">
              <a:avLst/>
            </a:prstGeom>
            <a:gradFill rotWithShape="0">
              <a:gsLst>
                <a:gs pos="0">
                  <a:srgbClr val="FFFFCC"/>
                </a:gs>
                <a:gs pos="50000">
                  <a:srgbClr val="006600"/>
                </a:gs>
                <a:gs pos="100000">
                  <a:srgbClr val="FFFFCC"/>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a-IR"/>
            </a:p>
          </p:txBody>
        </p:sp>
        <p:sp>
          <p:nvSpPr>
            <p:cNvPr id="49158" name="Rectangle 6"/>
            <p:cNvSpPr>
              <a:spLocks noChangeArrowheads="1"/>
            </p:cNvSpPr>
            <p:nvPr/>
          </p:nvSpPr>
          <p:spPr bwMode="auto">
            <a:xfrm rot="16109008">
              <a:off x="4992" y="-30"/>
              <a:ext cx="336" cy="816"/>
            </a:xfrm>
            <a:prstGeom prst="rect">
              <a:avLst/>
            </a:prstGeom>
            <a:gradFill rotWithShape="0">
              <a:gsLst>
                <a:gs pos="0">
                  <a:srgbClr val="FFFFCC"/>
                </a:gs>
                <a:gs pos="50000">
                  <a:srgbClr val="006600"/>
                </a:gs>
                <a:gs pos="100000">
                  <a:srgbClr val="FFFFCC"/>
                </a:gs>
              </a:gsLst>
              <a:lin ang="27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a-IR"/>
            </a:p>
          </p:txBody>
        </p:sp>
        <p:sp>
          <p:nvSpPr>
            <p:cNvPr id="49159" name="Line 7"/>
            <p:cNvSpPr>
              <a:spLocks noChangeShapeType="1"/>
            </p:cNvSpPr>
            <p:nvPr/>
          </p:nvSpPr>
          <p:spPr bwMode="auto">
            <a:xfrm>
              <a:off x="432" y="1079"/>
              <a:ext cx="2592" cy="0"/>
            </a:xfrm>
            <a:prstGeom prst="line">
              <a:avLst/>
            </a:prstGeom>
            <a:noFill/>
            <a:ln w="57150">
              <a:pattFill prst="dkHorz">
                <a:fgClr>
                  <a:srgbClr val="FFFFCC"/>
                </a:fgClr>
                <a:bgClr>
                  <a:srgbClr val="006600"/>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sp>
          <p:nvSpPr>
            <p:cNvPr id="49160" name="Line 8"/>
            <p:cNvSpPr>
              <a:spLocks noChangeShapeType="1"/>
            </p:cNvSpPr>
            <p:nvPr/>
          </p:nvSpPr>
          <p:spPr bwMode="auto">
            <a:xfrm>
              <a:off x="2928" y="450"/>
              <a:ext cx="2592" cy="0"/>
            </a:xfrm>
            <a:prstGeom prst="line">
              <a:avLst/>
            </a:prstGeom>
            <a:noFill/>
            <a:ln w="57150">
              <a:pattFill prst="dkHorz">
                <a:fgClr>
                  <a:srgbClr val="FFFFCC"/>
                </a:fgClr>
                <a:bgClr>
                  <a:srgbClr val="006600"/>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gr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lide Number Placeholder 5"/>
          <p:cNvSpPr>
            <a:spLocks noGrp="1"/>
          </p:cNvSpPr>
          <p:nvPr>
            <p:ph type="sldNum" sz="quarter" idx="12"/>
          </p:nvPr>
        </p:nvSpPr>
        <p:spPr/>
        <p:txBody>
          <a:bodyPr/>
          <a:lstStyle/>
          <a:p>
            <a:fld id="{ABF65BC3-590E-448C-A067-91DAC993F27F}" type="slidenum">
              <a:rPr lang="ar-SA"/>
              <a:pPr/>
              <a:t>11</a:t>
            </a:fld>
            <a:endParaRPr lang="en-US"/>
          </a:p>
        </p:txBody>
      </p:sp>
      <p:sp>
        <p:nvSpPr>
          <p:cNvPr id="50178" name="Rectangle 2"/>
          <p:cNvSpPr>
            <a:spLocks noGrp="1" noChangeArrowheads="1"/>
          </p:cNvSpPr>
          <p:nvPr>
            <p:ph type="title"/>
          </p:nvPr>
        </p:nvSpPr>
        <p:spPr/>
        <p:txBody>
          <a:bodyPr/>
          <a:lstStyle/>
          <a:p>
            <a:r>
              <a:rPr lang="fa-IR"/>
              <a:t>تعهد فعلی</a:t>
            </a:r>
            <a:endParaRPr lang="en-US"/>
          </a:p>
        </p:txBody>
      </p:sp>
      <p:sp>
        <p:nvSpPr>
          <p:cNvPr id="50179" name="Rectangle 3"/>
          <p:cNvSpPr>
            <a:spLocks noGrp="1" noChangeArrowheads="1"/>
          </p:cNvSpPr>
          <p:nvPr>
            <p:ph type="body" idx="1"/>
          </p:nvPr>
        </p:nvSpPr>
        <p:spPr>
          <a:xfrm>
            <a:off x="684213" y="1989138"/>
            <a:ext cx="7772400" cy="4114800"/>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algn="just">
              <a:lnSpc>
                <a:spcPct val="130000"/>
              </a:lnSpc>
            </a:pPr>
            <a:r>
              <a:rPr lang="en-US" sz="3200" b="1"/>
              <a:t>	</a:t>
            </a:r>
            <a:r>
              <a:rPr lang="fa-IR" sz="3200" b="1"/>
              <a:t>در موارد بسیار نادر، وجود تعهد فعلی روشن نیست. در این موارد، چنانچه با در نظر گرفتن تمام شواهد در دسترس، احتمال وجود تعهد فعلی در تاریخ ترازنامه بیشتر باشد، چنین فرض می شود که یک رویداد گذشته تعهد فعلی را بوجود آورده است.</a:t>
            </a:r>
            <a:endParaRPr lang="en-US" sz="3200" b="1"/>
          </a:p>
        </p:txBody>
      </p:sp>
      <p:grpSp>
        <p:nvGrpSpPr>
          <p:cNvPr id="50180" name="Group 4"/>
          <p:cNvGrpSpPr>
            <a:grpSpLocks/>
          </p:cNvGrpSpPr>
          <p:nvPr/>
        </p:nvGrpSpPr>
        <p:grpSpPr bwMode="auto">
          <a:xfrm>
            <a:off x="609600" y="333375"/>
            <a:ext cx="8229600" cy="1684338"/>
            <a:chOff x="384" y="210"/>
            <a:chExt cx="5184" cy="1061"/>
          </a:xfrm>
        </p:grpSpPr>
        <p:sp>
          <p:nvSpPr>
            <p:cNvPr id="50181" name="Rectangle 5"/>
            <p:cNvSpPr>
              <a:spLocks noChangeArrowheads="1"/>
            </p:cNvSpPr>
            <p:nvPr/>
          </p:nvSpPr>
          <p:spPr bwMode="auto">
            <a:xfrm rot="16150893">
              <a:off x="624" y="695"/>
              <a:ext cx="336" cy="816"/>
            </a:xfrm>
            <a:prstGeom prst="rect">
              <a:avLst/>
            </a:prstGeom>
            <a:gradFill rotWithShape="0">
              <a:gsLst>
                <a:gs pos="0">
                  <a:srgbClr val="FFFFCC"/>
                </a:gs>
                <a:gs pos="50000">
                  <a:srgbClr val="006600"/>
                </a:gs>
                <a:gs pos="100000">
                  <a:srgbClr val="FFFFCC"/>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a-IR"/>
            </a:p>
          </p:txBody>
        </p:sp>
        <p:sp>
          <p:nvSpPr>
            <p:cNvPr id="50182" name="Rectangle 6"/>
            <p:cNvSpPr>
              <a:spLocks noChangeArrowheads="1"/>
            </p:cNvSpPr>
            <p:nvPr/>
          </p:nvSpPr>
          <p:spPr bwMode="auto">
            <a:xfrm rot="16109008">
              <a:off x="4992" y="-30"/>
              <a:ext cx="336" cy="816"/>
            </a:xfrm>
            <a:prstGeom prst="rect">
              <a:avLst/>
            </a:prstGeom>
            <a:gradFill rotWithShape="0">
              <a:gsLst>
                <a:gs pos="0">
                  <a:srgbClr val="FFFFCC"/>
                </a:gs>
                <a:gs pos="50000">
                  <a:srgbClr val="006600"/>
                </a:gs>
                <a:gs pos="100000">
                  <a:srgbClr val="FFFFCC"/>
                </a:gs>
              </a:gsLst>
              <a:lin ang="27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a-IR"/>
            </a:p>
          </p:txBody>
        </p:sp>
        <p:sp>
          <p:nvSpPr>
            <p:cNvPr id="50183" name="Line 7"/>
            <p:cNvSpPr>
              <a:spLocks noChangeShapeType="1"/>
            </p:cNvSpPr>
            <p:nvPr/>
          </p:nvSpPr>
          <p:spPr bwMode="auto">
            <a:xfrm>
              <a:off x="432" y="1079"/>
              <a:ext cx="2592" cy="0"/>
            </a:xfrm>
            <a:prstGeom prst="line">
              <a:avLst/>
            </a:prstGeom>
            <a:noFill/>
            <a:ln w="57150">
              <a:pattFill prst="dkHorz">
                <a:fgClr>
                  <a:srgbClr val="FFFFCC"/>
                </a:fgClr>
                <a:bgClr>
                  <a:srgbClr val="006600"/>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sp>
          <p:nvSpPr>
            <p:cNvPr id="50184" name="Line 8"/>
            <p:cNvSpPr>
              <a:spLocks noChangeShapeType="1"/>
            </p:cNvSpPr>
            <p:nvPr/>
          </p:nvSpPr>
          <p:spPr bwMode="auto">
            <a:xfrm>
              <a:off x="2928" y="450"/>
              <a:ext cx="2592" cy="0"/>
            </a:xfrm>
            <a:prstGeom prst="line">
              <a:avLst/>
            </a:prstGeom>
            <a:noFill/>
            <a:ln w="57150">
              <a:pattFill prst="dkHorz">
                <a:fgClr>
                  <a:srgbClr val="FFFFCC"/>
                </a:fgClr>
                <a:bgClr>
                  <a:srgbClr val="006600"/>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2982ED50-8B42-47C7-919C-C0F70D31892E}" type="slidenum">
              <a:rPr lang="ar-SA"/>
              <a:pPr/>
              <a:t>12</a:t>
            </a:fld>
            <a:endParaRPr lang="en-US"/>
          </a:p>
        </p:txBody>
      </p:sp>
      <p:sp>
        <p:nvSpPr>
          <p:cNvPr id="51202" name="Rectangle 2"/>
          <p:cNvSpPr>
            <a:spLocks noGrp="1" noChangeArrowheads="1"/>
          </p:cNvSpPr>
          <p:nvPr>
            <p:ph type="title"/>
          </p:nvPr>
        </p:nvSpPr>
        <p:spPr>
          <a:xfrm>
            <a:off x="684213" y="333375"/>
            <a:ext cx="7772400" cy="1143000"/>
          </a:xfrm>
        </p:spPr>
        <p:txBody>
          <a:bodyPr/>
          <a:lstStyle/>
          <a:p>
            <a:r>
              <a:rPr lang="fa-IR"/>
              <a:t>ابهام در مورد وجود تعهد فعلی</a:t>
            </a:r>
            <a:endParaRPr lang="en-US"/>
          </a:p>
        </p:txBody>
      </p:sp>
      <p:sp>
        <p:nvSpPr>
          <p:cNvPr id="51203" name="Rectangle 3"/>
          <p:cNvSpPr>
            <a:spLocks noGrp="1" noChangeArrowheads="1"/>
          </p:cNvSpPr>
          <p:nvPr>
            <p:ph type="body" idx="1"/>
          </p:nvPr>
        </p:nvSpPr>
        <p:spPr>
          <a:xfrm>
            <a:off x="684213" y="1628775"/>
            <a:ext cx="7772400" cy="4114800"/>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algn="just">
              <a:lnSpc>
                <a:spcPct val="130000"/>
              </a:lnSpc>
            </a:pPr>
            <a:r>
              <a:rPr lang="fa-IR" sz="2400" b="1"/>
              <a:t>در این موارد واحد تجاری با در نظر گرفتن تمام شواهد در دسترس، وجود تعهد فعلی را در تاریخ ترازنامه مشخص می کند. بر اساس این شواهد:</a:t>
            </a:r>
          </a:p>
          <a:p>
            <a:pPr algn="just">
              <a:lnSpc>
                <a:spcPct val="130000"/>
              </a:lnSpc>
            </a:pPr>
            <a:r>
              <a:rPr lang="fa-IR" sz="2400" b="1">
                <a:solidFill>
                  <a:srgbClr val="FFFF99"/>
                </a:solidFill>
              </a:rPr>
              <a:t>الف.</a:t>
            </a:r>
            <a:r>
              <a:rPr lang="fa-IR" sz="2400" b="1"/>
              <a:t> اگر احتمال وجود تعهد فعلی در تاریخ ترازنامه بیشتر باشد، با شرط احراز معیارهای شناخت، واحد تجاری ذخیره شناسایی می کند،و</a:t>
            </a:r>
          </a:p>
          <a:p>
            <a:pPr algn="just">
              <a:lnSpc>
                <a:spcPct val="130000"/>
              </a:lnSpc>
            </a:pPr>
            <a:r>
              <a:rPr lang="fa-IR" sz="2400" b="1">
                <a:solidFill>
                  <a:srgbClr val="FFFF99"/>
                </a:solidFill>
              </a:rPr>
              <a:t>ب .</a:t>
            </a:r>
            <a:r>
              <a:rPr lang="fa-IR" sz="2400" b="1"/>
              <a:t> در صورتی که به احتمال زیاد، تعهد فعلی در تاریخ ترازنامه وجود نداشته باشد، واحد تجاری یک بدهی احتمالی را افشا می کند، مگر اینکه امکان خروج منافع اقتصادی بعید باشد.</a:t>
            </a:r>
            <a:endParaRPr lang="en-US" sz="2400" b="1"/>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lide Number Placeholder 5"/>
          <p:cNvSpPr>
            <a:spLocks noGrp="1"/>
          </p:cNvSpPr>
          <p:nvPr>
            <p:ph type="sldNum" sz="quarter" idx="12"/>
          </p:nvPr>
        </p:nvSpPr>
        <p:spPr/>
        <p:txBody>
          <a:bodyPr/>
          <a:lstStyle/>
          <a:p>
            <a:fld id="{C7573940-2ABC-48A4-B9D6-230A72BAB277}" type="slidenum">
              <a:rPr lang="ar-SA"/>
              <a:pPr/>
              <a:t>13</a:t>
            </a:fld>
            <a:endParaRPr lang="en-US"/>
          </a:p>
        </p:txBody>
      </p:sp>
      <p:sp>
        <p:nvSpPr>
          <p:cNvPr id="53250" name="Rectangle 2"/>
          <p:cNvSpPr>
            <a:spLocks noGrp="1" noChangeArrowheads="1"/>
          </p:cNvSpPr>
          <p:nvPr>
            <p:ph type="title"/>
          </p:nvPr>
        </p:nvSpPr>
        <p:spPr>
          <a:xfrm>
            <a:off x="684213" y="260350"/>
            <a:ext cx="7772400" cy="1143000"/>
          </a:xfrm>
        </p:spPr>
        <p:txBody>
          <a:bodyPr/>
          <a:lstStyle/>
          <a:p>
            <a:r>
              <a:rPr lang="fa-IR"/>
              <a:t>رویداد تعهدآور</a:t>
            </a:r>
            <a:endParaRPr lang="en-US"/>
          </a:p>
        </p:txBody>
      </p:sp>
      <p:sp>
        <p:nvSpPr>
          <p:cNvPr id="53251" name="Rectangle 3"/>
          <p:cNvSpPr>
            <a:spLocks noGrp="1" noChangeArrowheads="1"/>
          </p:cNvSpPr>
          <p:nvPr>
            <p:ph type="body" idx="1"/>
          </p:nvPr>
        </p:nvSpPr>
        <p:spPr>
          <a:xfrm>
            <a:off x="684213" y="1700213"/>
            <a:ext cx="7772400" cy="4691062"/>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algn="just">
              <a:lnSpc>
                <a:spcPct val="120000"/>
              </a:lnSpc>
            </a:pPr>
            <a:r>
              <a:rPr lang="fa-IR" sz="2800" b="1"/>
              <a:t>رویداد گذشته ای است که تعهدی قانونی یاعرفی ایجاد می کند به گونه ای که واحد تجاری ملزم به تسویه آن باشد. بعبارتی:</a:t>
            </a:r>
          </a:p>
          <a:p>
            <a:pPr algn="just">
              <a:lnSpc>
                <a:spcPct val="120000"/>
              </a:lnSpc>
            </a:pPr>
            <a:r>
              <a:rPr lang="fa-IR" sz="2800" b="1">
                <a:solidFill>
                  <a:srgbClr val="FFFF99"/>
                </a:solidFill>
              </a:rPr>
              <a:t>الف.</a:t>
            </a:r>
            <a:r>
              <a:rPr lang="fa-IR" sz="2800" b="1"/>
              <a:t> الزام قانونی برای تسویه تعهد وجود داشته باشد، یا</a:t>
            </a:r>
          </a:p>
          <a:p>
            <a:pPr algn="just">
              <a:lnSpc>
                <a:spcPct val="120000"/>
              </a:lnSpc>
            </a:pPr>
            <a:r>
              <a:rPr lang="fa-IR" sz="2800" b="1">
                <a:solidFill>
                  <a:srgbClr val="FFFF99"/>
                </a:solidFill>
              </a:rPr>
              <a:t>ب .</a:t>
            </a:r>
            <a:r>
              <a:rPr lang="fa-IR" sz="2800" b="1"/>
              <a:t> در مورد تعهد عرفی، هنگامی که رویداد مورد نظر انتظاراتی بجا مبنی بر ایفای تعهد واحد تجاری در اشخاص دیگر ایجاد کند.</a:t>
            </a:r>
            <a:endParaRPr lang="en-US" sz="2800" b="1"/>
          </a:p>
        </p:txBody>
      </p:sp>
      <p:grpSp>
        <p:nvGrpSpPr>
          <p:cNvPr id="53256" name="Group 8"/>
          <p:cNvGrpSpPr>
            <a:grpSpLocks/>
          </p:cNvGrpSpPr>
          <p:nvPr/>
        </p:nvGrpSpPr>
        <p:grpSpPr bwMode="auto">
          <a:xfrm>
            <a:off x="609600" y="-26988"/>
            <a:ext cx="8229600" cy="1684338"/>
            <a:chOff x="384" y="210"/>
            <a:chExt cx="5184" cy="1061"/>
          </a:xfrm>
        </p:grpSpPr>
        <p:sp>
          <p:nvSpPr>
            <p:cNvPr id="53257" name="Rectangle 9"/>
            <p:cNvSpPr>
              <a:spLocks noChangeArrowheads="1"/>
            </p:cNvSpPr>
            <p:nvPr/>
          </p:nvSpPr>
          <p:spPr bwMode="auto">
            <a:xfrm rot="16150893">
              <a:off x="624" y="695"/>
              <a:ext cx="336" cy="816"/>
            </a:xfrm>
            <a:prstGeom prst="rect">
              <a:avLst/>
            </a:prstGeom>
            <a:gradFill rotWithShape="0">
              <a:gsLst>
                <a:gs pos="0">
                  <a:srgbClr val="FFFFCC"/>
                </a:gs>
                <a:gs pos="50000">
                  <a:srgbClr val="006600"/>
                </a:gs>
                <a:gs pos="100000">
                  <a:srgbClr val="FFFFCC"/>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a-IR"/>
            </a:p>
          </p:txBody>
        </p:sp>
        <p:sp>
          <p:nvSpPr>
            <p:cNvPr id="53258" name="Rectangle 10"/>
            <p:cNvSpPr>
              <a:spLocks noChangeArrowheads="1"/>
            </p:cNvSpPr>
            <p:nvPr/>
          </p:nvSpPr>
          <p:spPr bwMode="auto">
            <a:xfrm rot="16109008">
              <a:off x="4992" y="-30"/>
              <a:ext cx="336" cy="816"/>
            </a:xfrm>
            <a:prstGeom prst="rect">
              <a:avLst/>
            </a:prstGeom>
            <a:gradFill rotWithShape="0">
              <a:gsLst>
                <a:gs pos="0">
                  <a:srgbClr val="FFFFCC"/>
                </a:gs>
                <a:gs pos="50000">
                  <a:srgbClr val="006600"/>
                </a:gs>
                <a:gs pos="100000">
                  <a:srgbClr val="FFFFCC"/>
                </a:gs>
              </a:gsLst>
              <a:lin ang="27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a-IR"/>
            </a:p>
          </p:txBody>
        </p:sp>
        <p:sp>
          <p:nvSpPr>
            <p:cNvPr id="53259" name="Line 11"/>
            <p:cNvSpPr>
              <a:spLocks noChangeShapeType="1"/>
            </p:cNvSpPr>
            <p:nvPr/>
          </p:nvSpPr>
          <p:spPr bwMode="auto">
            <a:xfrm>
              <a:off x="432" y="1079"/>
              <a:ext cx="2592" cy="0"/>
            </a:xfrm>
            <a:prstGeom prst="line">
              <a:avLst/>
            </a:prstGeom>
            <a:noFill/>
            <a:ln w="57150">
              <a:pattFill prst="dkHorz">
                <a:fgClr>
                  <a:srgbClr val="FFFFCC"/>
                </a:fgClr>
                <a:bgClr>
                  <a:srgbClr val="006600"/>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sp>
          <p:nvSpPr>
            <p:cNvPr id="53260" name="Line 12"/>
            <p:cNvSpPr>
              <a:spLocks noChangeShapeType="1"/>
            </p:cNvSpPr>
            <p:nvPr/>
          </p:nvSpPr>
          <p:spPr bwMode="auto">
            <a:xfrm>
              <a:off x="2928" y="450"/>
              <a:ext cx="2592" cy="0"/>
            </a:xfrm>
            <a:prstGeom prst="line">
              <a:avLst/>
            </a:prstGeom>
            <a:noFill/>
            <a:ln w="57150">
              <a:pattFill prst="dkHorz">
                <a:fgClr>
                  <a:srgbClr val="FFFFCC"/>
                </a:fgClr>
                <a:bgClr>
                  <a:srgbClr val="006600"/>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gr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lide Number Placeholder 5"/>
          <p:cNvSpPr>
            <a:spLocks noGrp="1"/>
          </p:cNvSpPr>
          <p:nvPr>
            <p:ph type="sldNum" sz="quarter" idx="12"/>
          </p:nvPr>
        </p:nvSpPr>
        <p:spPr/>
        <p:txBody>
          <a:bodyPr/>
          <a:lstStyle/>
          <a:p>
            <a:fld id="{334240DC-72C5-43BC-A37C-DD6E72BE6A6C}" type="slidenum">
              <a:rPr lang="ar-SA"/>
              <a:pPr/>
              <a:t>14</a:t>
            </a:fld>
            <a:endParaRPr lang="en-US"/>
          </a:p>
        </p:txBody>
      </p:sp>
      <p:sp>
        <p:nvSpPr>
          <p:cNvPr id="52226" name="Rectangle 2"/>
          <p:cNvSpPr>
            <a:spLocks noGrp="1" noChangeArrowheads="1"/>
          </p:cNvSpPr>
          <p:nvPr>
            <p:ph type="title"/>
          </p:nvPr>
        </p:nvSpPr>
        <p:spPr>
          <a:xfrm>
            <a:off x="611188" y="476250"/>
            <a:ext cx="7772400" cy="792163"/>
          </a:xfrm>
        </p:spPr>
        <p:txBody>
          <a:bodyPr/>
          <a:lstStyle/>
          <a:p>
            <a:r>
              <a:rPr lang="fa-IR"/>
              <a:t>شناسایی ذخیره</a:t>
            </a:r>
            <a:endParaRPr lang="en-US"/>
          </a:p>
        </p:txBody>
      </p:sp>
      <p:sp>
        <p:nvSpPr>
          <p:cNvPr id="52227" name="Rectangle 3"/>
          <p:cNvSpPr>
            <a:spLocks noGrp="1" noChangeArrowheads="1"/>
          </p:cNvSpPr>
          <p:nvPr>
            <p:ph type="body" idx="1"/>
          </p:nvPr>
        </p:nvSpPr>
        <p:spPr>
          <a:xfrm>
            <a:off x="395288" y="2133600"/>
            <a:ext cx="8496300" cy="3816350"/>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algn="just">
              <a:lnSpc>
                <a:spcPct val="150000"/>
              </a:lnSpc>
              <a:buFontTx/>
              <a:buChar char="•"/>
            </a:pPr>
            <a:r>
              <a:rPr lang="fa-IR" sz="2800" b="1"/>
              <a:t>تنها تعهداتی که ناشی از رویدادهای گذشته و مستقل از اقدامات آتی واحد تجاری است، بعنوان ذخیره شناسایی می شود. نمونه:مخارج پاکسازی تخریب غیرقانونی محیط زیست</a:t>
            </a:r>
          </a:p>
          <a:p>
            <a:pPr algn="just">
              <a:lnSpc>
                <a:spcPct val="150000"/>
              </a:lnSpc>
              <a:buFontTx/>
              <a:buChar char="•"/>
            </a:pPr>
            <a:r>
              <a:rPr lang="fa-IR" sz="2800" b="1"/>
              <a:t>برای مخارجی که در آینده برای فعالیتهای آتی تحمل می شود، ذخیره ای شناسایی نمی شود.</a:t>
            </a:r>
          </a:p>
        </p:txBody>
      </p:sp>
      <p:grpSp>
        <p:nvGrpSpPr>
          <p:cNvPr id="52228" name="Group 4"/>
          <p:cNvGrpSpPr>
            <a:grpSpLocks/>
          </p:cNvGrpSpPr>
          <p:nvPr/>
        </p:nvGrpSpPr>
        <p:grpSpPr bwMode="auto">
          <a:xfrm>
            <a:off x="609600" y="44450"/>
            <a:ext cx="8229600" cy="1684338"/>
            <a:chOff x="384" y="210"/>
            <a:chExt cx="5184" cy="1061"/>
          </a:xfrm>
        </p:grpSpPr>
        <p:sp>
          <p:nvSpPr>
            <p:cNvPr id="52229" name="Rectangle 5"/>
            <p:cNvSpPr>
              <a:spLocks noChangeArrowheads="1"/>
            </p:cNvSpPr>
            <p:nvPr/>
          </p:nvSpPr>
          <p:spPr bwMode="auto">
            <a:xfrm rot="16150893">
              <a:off x="624" y="695"/>
              <a:ext cx="336" cy="816"/>
            </a:xfrm>
            <a:prstGeom prst="rect">
              <a:avLst/>
            </a:prstGeom>
            <a:gradFill rotWithShape="0">
              <a:gsLst>
                <a:gs pos="0">
                  <a:srgbClr val="FFFFCC"/>
                </a:gs>
                <a:gs pos="50000">
                  <a:srgbClr val="006600"/>
                </a:gs>
                <a:gs pos="100000">
                  <a:srgbClr val="FFFFCC"/>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a-IR"/>
            </a:p>
          </p:txBody>
        </p:sp>
        <p:sp>
          <p:nvSpPr>
            <p:cNvPr id="52230" name="Rectangle 6"/>
            <p:cNvSpPr>
              <a:spLocks noChangeArrowheads="1"/>
            </p:cNvSpPr>
            <p:nvPr/>
          </p:nvSpPr>
          <p:spPr bwMode="auto">
            <a:xfrm rot="16109008">
              <a:off x="4992" y="-30"/>
              <a:ext cx="336" cy="816"/>
            </a:xfrm>
            <a:prstGeom prst="rect">
              <a:avLst/>
            </a:prstGeom>
            <a:gradFill rotWithShape="0">
              <a:gsLst>
                <a:gs pos="0">
                  <a:srgbClr val="FFFFCC"/>
                </a:gs>
                <a:gs pos="50000">
                  <a:srgbClr val="006600"/>
                </a:gs>
                <a:gs pos="100000">
                  <a:srgbClr val="FFFFCC"/>
                </a:gs>
              </a:gsLst>
              <a:lin ang="27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a-IR"/>
            </a:p>
          </p:txBody>
        </p:sp>
        <p:sp>
          <p:nvSpPr>
            <p:cNvPr id="52231" name="Line 7"/>
            <p:cNvSpPr>
              <a:spLocks noChangeShapeType="1"/>
            </p:cNvSpPr>
            <p:nvPr/>
          </p:nvSpPr>
          <p:spPr bwMode="auto">
            <a:xfrm>
              <a:off x="432" y="1079"/>
              <a:ext cx="2592" cy="0"/>
            </a:xfrm>
            <a:prstGeom prst="line">
              <a:avLst/>
            </a:prstGeom>
            <a:noFill/>
            <a:ln w="57150">
              <a:pattFill prst="dkHorz">
                <a:fgClr>
                  <a:srgbClr val="FFFFCC"/>
                </a:fgClr>
                <a:bgClr>
                  <a:srgbClr val="006600"/>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sp>
          <p:nvSpPr>
            <p:cNvPr id="52232" name="Line 8"/>
            <p:cNvSpPr>
              <a:spLocks noChangeShapeType="1"/>
            </p:cNvSpPr>
            <p:nvPr/>
          </p:nvSpPr>
          <p:spPr bwMode="auto">
            <a:xfrm>
              <a:off x="2928" y="450"/>
              <a:ext cx="2592" cy="0"/>
            </a:xfrm>
            <a:prstGeom prst="line">
              <a:avLst/>
            </a:prstGeom>
            <a:noFill/>
            <a:ln w="57150">
              <a:pattFill prst="dkHorz">
                <a:fgClr>
                  <a:srgbClr val="FFFFCC"/>
                </a:fgClr>
                <a:bgClr>
                  <a:srgbClr val="006600"/>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gr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6EDB0D17-758C-4160-B0E9-4DFDFE51795C}" type="slidenum">
              <a:rPr lang="ar-SA"/>
              <a:pPr/>
              <a:t>15</a:t>
            </a:fld>
            <a:endParaRPr lang="en-US"/>
          </a:p>
        </p:txBody>
      </p:sp>
      <p:sp>
        <p:nvSpPr>
          <p:cNvPr id="54274" name="Rectangle 2"/>
          <p:cNvSpPr>
            <a:spLocks noGrp="1" noChangeArrowheads="1"/>
          </p:cNvSpPr>
          <p:nvPr>
            <p:ph type="title"/>
          </p:nvPr>
        </p:nvSpPr>
        <p:spPr>
          <a:xfrm>
            <a:off x="611188" y="476250"/>
            <a:ext cx="7772400" cy="692150"/>
          </a:xfrm>
        </p:spPr>
        <p:txBody>
          <a:bodyPr/>
          <a:lstStyle/>
          <a:p>
            <a:r>
              <a:rPr lang="fa-IR" sz="2800"/>
              <a:t>تاثیر قوانین جدید یا اقدامات واحد تجاری بر ایجاد تعهد</a:t>
            </a:r>
            <a:endParaRPr lang="en-US" sz="2800"/>
          </a:p>
        </p:txBody>
      </p:sp>
      <p:sp>
        <p:nvSpPr>
          <p:cNvPr id="54275" name="Rectangle 3"/>
          <p:cNvSpPr>
            <a:spLocks noGrp="1" noChangeArrowheads="1"/>
          </p:cNvSpPr>
          <p:nvPr>
            <p:ph type="body" idx="1"/>
          </p:nvPr>
        </p:nvSpPr>
        <p:spPr>
          <a:xfrm>
            <a:off x="685800" y="1484313"/>
            <a:ext cx="7772400" cy="4611687"/>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algn="just">
              <a:lnSpc>
                <a:spcPct val="120000"/>
              </a:lnSpc>
            </a:pPr>
            <a:r>
              <a:rPr lang="fa-IR" sz="2800" b="1"/>
              <a:t>	رویدادی که در زمان وقوع ایجاد تعهد نمی</a:t>
            </a:r>
            <a:r>
              <a:rPr lang="en-US" sz="2800" b="1"/>
              <a:t> </a:t>
            </a:r>
            <a:r>
              <a:rPr lang="fa-IR" sz="2800" b="1"/>
              <a:t>کند، ممکن است مدتی بعد بدلیل تغییر قانون و یا اقدام واحد تجاری که منجر به ایجاد تعهد عرفی می شود، تعهدی ایجاد کند. اما ایجاد چنین خسارتی هنگامی به رویداد تعهدآور تبدیل می شود که قانون جدیدی جبران خسارت موجود را الزامی کند یا واحد تجاری مسئولیت جبران خسارت را در مقابل عموم بپذیرد. نمونه: زمانی که محیط زیست تخریب می شود، تعهدی برای جبران آن وجود نداشته باشد.</a:t>
            </a:r>
            <a:endParaRPr lang="en-US" sz="2800" b="1"/>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EA7C590F-027D-4A21-BD16-F3EE443E397F}" type="slidenum">
              <a:rPr lang="ar-SA"/>
              <a:pPr/>
              <a:t>16</a:t>
            </a:fld>
            <a:endParaRPr lang="en-US"/>
          </a:p>
        </p:txBody>
      </p:sp>
      <p:sp>
        <p:nvSpPr>
          <p:cNvPr id="56322" name="Rectangle 2"/>
          <p:cNvSpPr>
            <a:spLocks noGrp="1" noChangeArrowheads="1"/>
          </p:cNvSpPr>
          <p:nvPr>
            <p:ph type="title"/>
          </p:nvPr>
        </p:nvSpPr>
        <p:spPr/>
        <p:txBody>
          <a:bodyPr/>
          <a:lstStyle/>
          <a:p>
            <a:r>
              <a:rPr lang="fa-IR"/>
              <a:t>محتمل بودن خروج منافع اقتصادی</a:t>
            </a:r>
            <a:endParaRPr lang="en-US"/>
          </a:p>
        </p:txBody>
      </p:sp>
      <p:sp>
        <p:nvSpPr>
          <p:cNvPr id="56323" name="Rectangle 3"/>
          <p:cNvSpPr>
            <a:spLocks noGrp="1" noChangeArrowheads="1"/>
          </p:cNvSpPr>
          <p:nvPr>
            <p:ph type="body" idx="1"/>
          </p:nvPr>
        </p:nvSpPr>
        <p:spPr>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algn="just">
              <a:lnSpc>
                <a:spcPct val="150000"/>
              </a:lnSpc>
              <a:buFontTx/>
              <a:buChar char="•"/>
            </a:pPr>
            <a:r>
              <a:rPr lang="fa-IR" sz="2800" b="1"/>
              <a:t>خروج منافع اقتصادی در صورتی محتمل تلقی می شود که احتمال وقوع رویداد بیش از عدم وقوع آن باشد.</a:t>
            </a:r>
          </a:p>
          <a:p>
            <a:pPr algn="just">
              <a:lnSpc>
                <a:spcPct val="150000"/>
              </a:lnSpc>
              <a:buFontTx/>
              <a:buChar char="•"/>
            </a:pPr>
            <a:r>
              <a:rPr lang="fa-IR" sz="2800" b="1"/>
              <a:t>چنانچه وجود تعهد فعلی محتمل نباشد، واحد تجاری آن را به عنوان بدهی احتمالی افشا می کند مگر اینکه امکان خروج منافع اقتصادی بعید باشد.</a:t>
            </a:r>
            <a:endParaRPr lang="en-US" sz="2800" b="1"/>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2E16DDB4-468B-465A-956F-115D687AC51A}" type="slidenum">
              <a:rPr lang="ar-SA"/>
              <a:pPr/>
              <a:t>17</a:t>
            </a:fld>
            <a:endParaRPr lang="en-US"/>
          </a:p>
        </p:txBody>
      </p:sp>
      <p:sp>
        <p:nvSpPr>
          <p:cNvPr id="57346" name="Rectangle 2"/>
          <p:cNvSpPr>
            <a:spLocks noGrp="1" noChangeArrowheads="1"/>
          </p:cNvSpPr>
          <p:nvPr>
            <p:ph type="title"/>
          </p:nvPr>
        </p:nvSpPr>
        <p:spPr>
          <a:xfrm>
            <a:off x="684213" y="260350"/>
            <a:ext cx="7772400" cy="1143000"/>
          </a:xfrm>
        </p:spPr>
        <p:txBody>
          <a:bodyPr/>
          <a:lstStyle/>
          <a:p>
            <a:r>
              <a:rPr lang="fa-IR"/>
              <a:t>برآورد اتکاپذیر تعهد</a:t>
            </a:r>
            <a:endParaRPr lang="en-US"/>
          </a:p>
        </p:txBody>
      </p:sp>
      <p:sp>
        <p:nvSpPr>
          <p:cNvPr id="57347" name="Rectangle 3"/>
          <p:cNvSpPr>
            <a:spLocks noGrp="1" noChangeArrowheads="1"/>
          </p:cNvSpPr>
          <p:nvPr>
            <p:ph type="body" idx="1"/>
          </p:nvPr>
        </p:nvSpPr>
        <p:spPr>
          <a:xfrm>
            <a:off x="684213" y="1628775"/>
            <a:ext cx="7772400" cy="4114800"/>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algn="just">
              <a:lnSpc>
                <a:spcPct val="140000"/>
              </a:lnSpc>
              <a:buFontTx/>
              <a:buChar char="•"/>
            </a:pPr>
            <a:r>
              <a:rPr lang="fa-IR" sz="2800" b="1"/>
              <a:t>به جز در موارد بسیار نادر، واحد تجاری قادر است طیفی از نتایج ممکن را مشخص کند و بنابراین می تواند برای شناخت ذخیره، تعهد را به گونه ای اتکاپذیر برآورد کند.</a:t>
            </a:r>
          </a:p>
          <a:p>
            <a:pPr algn="just">
              <a:lnSpc>
                <a:spcPct val="140000"/>
              </a:lnSpc>
              <a:buFontTx/>
              <a:buChar char="•"/>
            </a:pPr>
            <a:r>
              <a:rPr lang="fa-IR" sz="2800" b="1"/>
              <a:t>در موارد بسیار نادر که تعیین مبلغ بدهی از طریق برآورد اتکاپذیر میسر نیست، این بدهی بعنوان بدهی احتمالی افشا می شود.</a:t>
            </a:r>
            <a:endParaRPr lang="en-US" sz="2800" b="1"/>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lide Number Placeholder 5"/>
          <p:cNvSpPr>
            <a:spLocks noGrp="1"/>
          </p:cNvSpPr>
          <p:nvPr>
            <p:ph type="sldNum" sz="quarter" idx="12"/>
          </p:nvPr>
        </p:nvSpPr>
        <p:spPr/>
        <p:txBody>
          <a:bodyPr/>
          <a:lstStyle/>
          <a:p>
            <a:fld id="{6B42F9BA-B1A1-4C3C-98F9-5671E7BC03BB}" type="slidenum">
              <a:rPr lang="ar-SA"/>
              <a:pPr/>
              <a:t>18</a:t>
            </a:fld>
            <a:endParaRPr lang="en-US"/>
          </a:p>
        </p:txBody>
      </p:sp>
      <p:sp>
        <p:nvSpPr>
          <p:cNvPr id="59394" name="Rectangle 2"/>
          <p:cNvSpPr>
            <a:spLocks noGrp="1" noChangeArrowheads="1"/>
          </p:cNvSpPr>
          <p:nvPr>
            <p:ph type="title"/>
          </p:nvPr>
        </p:nvSpPr>
        <p:spPr>
          <a:xfrm>
            <a:off x="685800" y="115888"/>
            <a:ext cx="7772400" cy="1143000"/>
          </a:xfrm>
        </p:spPr>
        <p:txBody>
          <a:bodyPr/>
          <a:lstStyle/>
          <a:p>
            <a:pPr>
              <a:lnSpc>
                <a:spcPct val="110000"/>
              </a:lnSpc>
            </a:pPr>
            <a:r>
              <a:rPr lang="fa-IR"/>
              <a:t>بدهی احتمالی</a:t>
            </a:r>
            <a:endParaRPr lang="en-US"/>
          </a:p>
        </p:txBody>
      </p:sp>
      <p:sp>
        <p:nvSpPr>
          <p:cNvPr id="59395" name="Rectangle 3"/>
          <p:cNvSpPr>
            <a:spLocks noGrp="1" noChangeArrowheads="1"/>
          </p:cNvSpPr>
          <p:nvPr>
            <p:ph type="body" idx="1"/>
          </p:nvPr>
        </p:nvSpPr>
        <p:spPr>
          <a:xfrm>
            <a:off x="685800" y="1412875"/>
            <a:ext cx="7772400" cy="5040313"/>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marL="533400" indent="-533400" algn="just">
              <a:lnSpc>
                <a:spcPct val="130000"/>
              </a:lnSpc>
            </a:pPr>
            <a:r>
              <a:rPr lang="fa-IR" sz="2400" b="1">
                <a:solidFill>
                  <a:srgbClr val="FFFF99"/>
                </a:solidFill>
              </a:rPr>
              <a:t>الف.</a:t>
            </a:r>
            <a:r>
              <a:rPr lang="fa-IR" sz="2400" b="1"/>
              <a:t> تعهدی غیرقطعی است که از رویدادهای گذشته ناشی می شود و وجود آن تنها از طریق وقوع یا عدم وقوع یک یا چند رویداد نامشخص آتی که بطور کامل در کنترل واحد تجاری نیست، تایید خواهد شد، یا</a:t>
            </a:r>
          </a:p>
          <a:p>
            <a:pPr marL="533400" indent="-533400" algn="just">
              <a:lnSpc>
                <a:spcPct val="130000"/>
              </a:lnSpc>
            </a:pPr>
            <a:r>
              <a:rPr lang="fa-IR" sz="2400" b="1">
                <a:solidFill>
                  <a:srgbClr val="FFFF99"/>
                </a:solidFill>
              </a:rPr>
              <a:t>ب .</a:t>
            </a:r>
            <a:r>
              <a:rPr lang="fa-IR" sz="2400" b="1"/>
              <a:t> تعهدی فعلی است که از رویدادهای گذشته ناشی می شود  اما بدلایل زیر شناسایی نمی شود:</a:t>
            </a:r>
          </a:p>
          <a:p>
            <a:pPr marL="914400" lvl="1" indent="-457200" algn="just">
              <a:lnSpc>
                <a:spcPct val="130000"/>
              </a:lnSpc>
              <a:buFontTx/>
              <a:buChar char="–"/>
            </a:pPr>
            <a:r>
              <a:rPr lang="fa-IR" sz="2000" b="1"/>
              <a:t>خروج منافع اقتصادی برای  تسویه تعهد محتمل نیست.</a:t>
            </a:r>
          </a:p>
          <a:p>
            <a:pPr marL="914400" lvl="1" indent="-457200" algn="just">
              <a:lnSpc>
                <a:spcPct val="130000"/>
              </a:lnSpc>
              <a:buFontTx/>
              <a:buChar char="–"/>
            </a:pPr>
            <a:r>
              <a:rPr lang="fa-IR" sz="2000" b="1"/>
              <a:t>مبلغ تعهد را نمی توان با قابلیت اتکای کافی اندازه گیری کرد</a:t>
            </a:r>
            <a:r>
              <a:rPr lang="en-US" sz="2000" b="1"/>
              <a:t>.</a:t>
            </a:r>
          </a:p>
        </p:txBody>
      </p:sp>
      <p:grpSp>
        <p:nvGrpSpPr>
          <p:cNvPr id="59401" name="Group 9"/>
          <p:cNvGrpSpPr>
            <a:grpSpLocks/>
          </p:cNvGrpSpPr>
          <p:nvPr/>
        </p:nvGrpSpPr>
        <p:grpSpPr bwMode="auto">
          <a:xfrm>
            <a:off x="609600" y="44450"/>
            <a:ext cx="8229600" cy="1397000"/>
            <a:chOff x="384" y="28"/>
            <a:chExt cx="5184" cy="880"/>
          </a:xfrm>
        </p:grpSpPr>
        <p:sp>
          <p:nvSpPr>
            <p:cNvPr id="59396" name="Rectangle 4"/>
            <p:cNvSpPr>
              <a:spLocks noChangeArrowheads="1"/>
            </p:cNvSpPr>
            <p:nvPr/>
          </p:nvSpPr>
          <p:spPr bwMode="auto">
            <a:xfrm rot="16150893">
              <a:off x="624" y="332"/>
              <a:ext cx="336" cy="816"/>
            </a:xfrm>
            <a:prstGeom prst="rect">
              <a:avLst/>
            </a:prstGeom>
            <a:gradFill rotWithShape="0">
              <a:gsLst>
                <a:gs pos="0">
                  <a:srgbClr val="FFFFCC"/>
                </a:gs>
                <a:gs pos="50000">
                  <a:srgbClr val="006600"/>
                </a:gs>
                <a:gs pos="100000">
                  <a:srgbClr val="FFFFCC"/>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a-IR"/>
            </a:p>
          </p:txBody>
        </p:sp>
        <p:sp>
          <p:nvSpPr>
            <p:cNvPr id="59397" name="Rectangle 5"/>
            <p:cNvSpPr>
              <a:spLocks noChangeArrowheads="1"/>
            </p:cNvSpPr>
            <p:nvPr/>
          </p:nvSpPr>
          <p:spPr bwMode="auto">
            <a:xfrm rot="16109008">
              <a:off x="4992" y="-212"/>
              <a:ext cx="336" cy="816"/>
            </a:xfrm>
            <a:prstGeom prst="rect">
              <a:avLst/>
            </a:prstGeom>
            <a:gradFill rotWithShape="0">
              <a:gsLst>
                <a:gs pos="0">
                  <a:srgbClr val="FFFFCC"/>
                </a:gs>
                <a:gs pos="50000">
                  <a:srgbClr val="006600"/>
                </a:gs>
                <a:gs pos="100000">
                  <a:srgbClr val="FFFFCC"/>
                </a:gs>
              </a:gsLst>
              <a:lin ang="27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a-IR"/>
            </a:p>
          </p:txBody>
        </p:sp>
        <p:sp>
          <p:nvSpPr>
            <p:cNvPr id="59398" name="Line 6"/>
            <p:cNvSpPr>
              <a:spLocks noChangeShapeType="1"/>
            </p:cNvSpPr>
            <p:nvPr/>
          </p:nvSpPr>
          <p:spPr bwMode="auto">
            <a:xfrm>
              <a:off x="432" y="716"/>
              <a:ext cx="2592" cy="0"/>
            </a:xfrm>
            <a:prstGeom prst="line">
              <a:avLst/>
            </a:prstGeom>
            <a:noFill/>
            <a:ln w="57150">
              <a:pattFill prst="dkHorz">
                <a:fgClr>
                  <a:srgbClr val="FFFFCC"/>
                </a:fgClr>
                <a:bgClr>
                  <a:srgbClr val="006600"/>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sp>
          <p:nvSpPr>
            <p:cNvPr id="59399" name="Line 7"/>
            <p:cNvSpPr>
              <a:spLocks noChangeShapeType="1"/>
            </p:cNvSpPr>
            <p:nvPr/>
          </p:nvSpPr>
          <p:spPr bwMode="auto">
            <a:xfrm>
              <a:off x="2925" y="210"/>
              <a:ext cx="2592" cy="0"/>
            </a:xfrm>
            <a:prstGeom prst="line">
              <a:avLst/>
            </a:prstGeom>
            <a:noFill/>
            <a:ln w="57150">
              <a:pattFill prst="dkHorz">
                <a:fgClr>
                  <a:srgbClr val="FFFFCC"/>
                </a:fgClr>
                <a:bgClr>
                  <a:srgbClr val="006600"/>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gr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913CA2F1-57A3-4F10-8249-29525E4DE22C}" type="slidenum">
              <a:rPr lang="ar-SA"/>
              <a:pPr/>
              <a:t>19</a:t>
            </a:fld>
            <a:endParaRPr lang="en-US"/>
          </a:p>
        </p:txBody>
      </p:sp>
      <p:sp>
        <p:nvSpPr>
          <p:cNvPr id="58370" name="Rectangle 2"/>
          <p:cNvSpPr>
            <a:spLocks noGrp="1" noChangeArrowheads="1"/>
          </p:cNvSpPr>
          <p:nvPr>
            <p:ph type="title"/>
          </p:nvPr>
        </p:nvSpPr>
        <p:spPr/>
        <p:txBody>
          <a:bodyPr/>
          <a:lstStyle/>
          <a:p>
            <a:r>
              <a:rPr lang="fa-IR"/>
              <a:t>تعهد مشترک</a:t>
            </a:r>
            <a:endParaRPr lang="en-US"/>
          </a:p>
        </p:txBody>
      </p:sp>
      <p:sp>
        <p:nvSpPr>
          <p:cNvPr id="58371" name="Rectangle 3"/>
          <p:cNvSpPr>
            <a:spLocks noGrp="1" noChangeArrowheads="1"/>
          </p:cNvSpPr>
          <p:nvPr>
            <p:ph type="body" idx="1"/>
          </p:nvPr>
        </p:nvSpPr>
        <p:spPr>
          <a:noFill/>
        </p:spPr>
        <p:txBody>
          <a:bodyPr/>
          <a:lstStyle/>
          <a:p>
            <a:pPr algn="just">
              <a:lnSpc>
                <a:spcPct val="120000"/>
              </a:lnSpc>
            </a:pPr>
            <a:r>
              <a:rPr lang="fa-IR"/>
              <a:t>اگر واحد تجاری در قبال یک تعهد مسئولیت داشته باشد، آن بخش از تعهد که انتظار می رود توسط سایر اشخاص ایفا شود، بدهی محسوب می گردد.</a:t>
            </a:r>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5B744010-7429-4619-AB8D-F6AE40DC7EB1}" type="slidenum">
              <a:rPr lang="ar-SA"/>
              <a:pPr/>
              <a:t>20</a:t>
            </a:fld>
            <a:endParaRPr lang="en-US"/>
          </a:p>
        </p:txBody>
      </p:sp>
      <p:sp>
        <p:nvSpPr>
          <p:cNvPr id="105474" name="Rectangle 2"/>
          <p:cNvSpPr>
            <a:spLocks noGrp="1" noChangeArrowheads="1"/>
          </p:cNvSpPr>
          <p:nvPr>
            <p:ph type="title"/>
          </p:nvPr>
        </p:nvSpPr>
        <p:spPr/>
        <p:txBody>
          <a:bodyPr/>
          <a:lstStyle/>
          <a:p>
            <a:r>
              <a:rPr lang="fa-IR"/>
              <a:t>تغییر بعدی در وضعیت بدهی احتمالی</a:t>
            </a:r>
            <a:endParaRPr lang="en-US"/>
          </a:p>
        </p:txBody>
      </p:sp>
      <p:sp>
        <p:nvSpPr>
          <p:cNvPr id="105475" name="Rectangle 3"/>
          <p:cNvSpPr>
            <a:spLocks noGrp="1" noChangeArrowheads="1"/>
          </p:cNvSpPr>
          <p:nvPr>
            <p:ph type="body" idx="1"/>
          </p:nvPr>
        </p:nvSpPr>
        <p:spPr/>
        <p:txBody>
          <a:bodyPr/>
          <a:lstStyle/>
          <a:p>
            <a:pPr algn="just">
              <a:lnSpc>
                <a:spcPct val="140000"/>
              </a:lnSpc>
            </a:pPr>
            <a:r>
              <a:rPr lang="fa-IR" sz="2800" b="1"/>
              <a:t>چنانچه خروج منافع اقتصادي آتي براي اقلامي‌که قبلاً به عنوان بدهي احتمالي تلقي شده‌اند، محتمل شود، در صورتهاي مالي دوره‌اي که میزان احتمال در آن تغییر می‌کند، ذخيره شناسايي مي‌شود (مگر در شرايط بسيار نادری که برآورد اتکاپذير ممکن نباشد).</a:t>
            </a:r>
            <a:endParaRPr lang="en-US" sz="2800" b="1"/>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lide Number Placeholder 5"/>
          <p:cNvSpPr>
            <a:spLocks noGrp="1"/>
          </p:cNvSpPr>
          <p:nvPr>
            <p:ph type="sldNum" sz="quarter" idx="12"/>
          </p:nvPr>
        </p:nvSpPr>
        <p:spPr/>
        <p:txBody>
          <a:bodyPr/>
          <a:lstStyle/>
          <a:p>
            <a:fld id="{CBC2E8D1-6424-4A81-854E-BBA75DB35B52}" type="slidenum">
              <a:rPr lang="ar-SA"/>
              <a:pPr/>
              <a:t>21</a:t>
            </a:fld>
            <a:endParaRPr lang="en-US"/>
          </a:p>
        </p:txBody>
      </p:sp>
      <p:sp>
        <p:nvSpPr>
          <p:cNvPr id="83970" name="Rectangle 2"/>
          <p:cNvSpPr>
            <a:spLocks noGrp="1" noChangeArrowheads="1"/>
          </p:cNvSpPr>
          <p:nvPr>
            <p:ph type="title"/>
          </p:nvPr>
        </p:nvSpPr>
        <p:spPr>
          <a:xfrm>
            <a:off x="685800" y="333375"/>
            <a:ext cx="7772400" cy="1143000"/>
          </a:xfrm>
        </p:spPr>
        <p:txBody>
          <a:bodyPr/>
          <a:lstStyle/>
          <a:p>
            <a:r>
              <a:rPr lang="fa-IR"/>
              <a:t>دارایی احتمالی</a:t>
            </a:r>
            <a:endParaRPr lang="en-US"/>
          </a:p>
        </p:txBody>
      </p:sp>
      <p:sp>
        <p:nvSpPr>
          <p:cNvPr id="83971" name="Rectangle 3"/>
          <p:cNvSpPr>
            <a:spLocks noGrp="1" noChangeArrowheads="1"/>
          </p:cNvSpPr>
          <p:nvPr>
            <p:ph type="body" idx="1"/>
          </p:nvPr>
        </p:nvSpPr>
        <p:spPr>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algn="just">
              <a:lnSpc>
                <a:spcPct val="130000"/>
              </a:lnSpc>
            </a:pPr>
            <a:r>
              <a:rPr lang="fa-IR" sz="3200" b="1"/>
              <a:t>	یک دارایی غیرقطعی است که از رویدادهای گذشته ناشی می شود و وجود آن تنها از طریق وقوع یا عدم وقوع یک یا چند رویداد نامشخص آتی که بطور کامل در کنترل واحد تجاری نیست، تایید خواهد شد.</a:t>
            </a:r>
            <a:endParaRPr lang="en-US" sz="3200" b="1"/>
          </a:p>
        </p:txBody>
      </p:sp>
      <p:grpSp>
        <p:nvGrpSpPr>
          <p:cNvPr id="83976" name="Group 8"/>
          <p:cNvGrpSpPr>
            <a:grpSpLocks/>
          </p:cNvGrpSpPr>
          <p:nvPr/>
        </p:nvGrpSpPr>
        <p:grpSpPr bwMode="auto">
          <a:xfrm>
            <a:off x="609600" y="231775"/>
            <a:ext cx="8229600" cy="1397000"/>
            <a:chOff x="384" y="28"/>
            <a:chExt cx="5184" cy="880"/>
          </a:xfrm>
        </p:grpSpPr>
        <p:sp>
          <p:nvSpPr>
            <p:cNvPr id="83977" name="Rectangle 9"/>
            <p:cNvSpPr>
              <a:spLocks noChangeArrowheads="1"/>
            </p:cNvSpPr>
            <p:nvPr/>
          </p:nvSpPr>
          <p:spPr bwMode="auto">
            <a:xfrm rot="16150893">
              <a:off x="624" y="332"/>
              <a:ext cx="336" cy="816"/>
            </a:xfrm>
            <a:prstGeom prst="rect">
              <a:avLst/>
            </a:prstGeom>
            <a:gradFill rotWithShape="0">
              <a:gsLst>
                <a:gs pos="0">
                  <a:srgbClr val="FFFFCC"/>
                </a:gs>
                <a:gs pos="50000">
                  <a:srgbClr val="006600"/>
                </a:gs>
                <a:gs pos="100000">
                  <a:srgbClr val="FFFFCC"/>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a-IR"/>
            </a:p>
          </p:txBody>
        </p:sp>
        <p:sp>
          <p:nvSpPr>
            <p:cNvPr id="83978" name="Rectangle 10"/>
            <p:cNvSpPr>
              <a:spLocks noChangeArrowheads="1"/>
            </p:cNvSpPr>
            <p:nvPr/>
          </p:nvSpPr>
          <p:spPr bwMode="auto">
            <a:xfrm rot="16109008">
              <a:off x="4992" y="-212"/>
              <a:ext cx="336" cy="816"/>
            </a:xfrm>
            <a:prstGeom prst="rect">
              <a:avLst/>
            </a:prstGeom>
            <a:gradFill rotWithShape="0">
              <a:gsLst>
                <a:gs pos="0">
                  <a:srgbClr val="FFFFCC"/>
                </a:gs>
                <a:gs pos="50000">
                  <a:srgbClr val="006600"/>
                </a:gs>
                <a:gs pos="100000">
                  <a:srgbClr val="FFFFCC"/>
                </a:gs>
              </a:gsLst>
              <a:lin ang="27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a-IR"/>
            </a:p>
          </p:txBody>
        </p:sp>
        <p:sp>
          <p:nvSpPr>
            <p:cNvPr id="83979" name="Line 11"/>
            <p:cNvSpPr>
              <a:spLocks noChangeShapeType="1"/>
            </p:cNvSpPr>
            <p:nvPr/>
          </p:nvSpPr>
          <p:spPr bwMode="auto">
            <a:xfrm>
              <a:off x="432" y="716"/>
              <a:ext cx="2592" cy="0"/>
            </a:xfrm>
            <a:prstGeom prst="line">
              <a:avLst/>
            </a:prstGeom>
            <a:noFill/>
            <a:ln w="57150">
              <a:pattFill prst="dkHorz">
                <a:fgClr>
                  <a:srgbClr val="FFFFCC"/>
                </a:fgClr>
                <a:bgClr>
                  <a:srgbClr val="006600"/>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sp>
          <p:nvSpPr>
            <p:cNvPr id="83980" name="Line 12"/>
            <p:cNvSpPr>
              <a:spLocks noChangeShapeType="1"/>
            </p:cNvSpPr>
            <p:nvPr/>
          </p:nvSpPr>
          <p:spPr bwMode="auto">
            <a:xfrm>
              <a:off x="2925" y="210"/>
              <a:ext cx="2592" cy="0"/>
            </a:xfrm>
            <a:prstGeom prst="line">
              <a:avLst/>
            </a:prstGeom>
            <a:noFill/>
            <a:ln w="57150">
              <a:pattFill prst="dkHorz">
                <a:fgClr>
                  <a:srgbClr val="FFFFCC"/>
                </a:fgClr>
                <a:bgClr>
                  <a:srgbClr val="006600"/>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gr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lide Number Placeholder 5"/>
          <p:cNvSpPr>
            <a:spLocks noGrp="1"/>
          </p:cNvSpPr>
          <p:nvPr>
            <p:ph type="sldNum" sz="quarter" idx="12"/>
          </p:nvPr>
        </p:nvSpPr>
        <p:spPr/>
        <p:txBody>
          <a:bodyPr/>
          <a:lstStyle/>
          <a:p>
            <a:fld id="{761EAD8A-3FF7-4FFA-9C9A-DF5F960E746D}" type="slidenum">
              <a:rPr lang="ar-SA"/>
              <a:pPr/>
              <a:t>22</a:t>
            </a:fld>
            <a:endParaRPr lang="en-US"/>
          </a:p>
        </p:txBody>
      </p:sp>
      <p:sp>
        <p:nvSpPr>
          <p:cNvPr id="82946" name="Rectangle 2"/>
          <p:cNvSpPr>
            <a:spLocks noGrp="1" noChangeArrowheads="1"/>
          </p:cNvSpPr>
          <p:nvPr>
            <p:ph type="title"/>
          </p:nvPr>
        </p:nvSpPr>
        <p:spPr>
          <a:xfrm>
            <a:off x="685800" y="333375"/>
            <a:ext cx="7772400" cy="1143000"/>
          </a:xfrm>
        </p:spPr>
        <p:txBody>
          <a:bodyPr/>
          <a:lstStyle/>
          <a:p>
            <a:r>
              <a:rPr lang="fa-IR" b="1"/>
              <a:t>داراييهاي احتمالي</a:t>
            </a:r>
            <a:endParaRPr lang="en-US" b="1"/>
          </a:p>
        </p:txBody>
      </p:sp>
      <p:sp>
        <p:nvSpPr>
          <p:cNvPr id="82947" name="Rectangle 3"/>
          <p:cNvSpPr>
            <a:spLocks noGrp="1" noChangeArrowheads="1"/>
          </p:cNvSpPr>
          <p:nvPr>
            <p:ph type="body" idx="1"/>
          </p:nvPr>
        </p:nvSpPr>
        <p:spPr>
          <a:xfrm>
            <a:off x="685800" y="1844675"/>
            <a:ext cx="7772400" cy="4114800"/>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algn="just">
              <a:lnSpc>
                <a:spcPct val="140000"/>
              </a:lnSpc>
              <a:buFontTx/>
              <a:buChar char="•"/>
            </a:pPr>
            <a:r>
              <a:rPr lang="fa-IR" sz="3200" b="1"/>
              <a:t>داراييهاي احتمالي در صورتهاي مالي شناسایي نمي‌شود، زيرا ممکن است منجر به شناخت درآمدي ‌شود که هرگز تحقق نيابد.</a:t>
            </a:r>
            <a:r>
              <a:rPr lang="en-US" sz="3200" b="1"/>
              <a:t> </a:t>
            </a:r>
          </a:p>
          <a:p>
            <a:pPr algn="just">
              <a:lnSpc>
                <a:spcPct val="140000"/>
              </a:lnSpc>
              <a:buFontTx/>
              <a:buChar char="•"/>
            </a:pPr>
            <a:r>
              <a:rPr lang="fa-IR" sz="3200" b="1"/>
              <a:t>دارايي احتمالي زماني افشا مي‌شود که ورود منافع اقتصادي محتمل باشد.</a:t>
            </a:r>
            <a:endParaRPr lang="en-US" sz="3200" b="1"/>
          </a:p>
        </p:txBody>
      </p:sp>
      <p:grpSp>
        <p:nvGrpSpPr>
          <p:cNvPr id="82948" name="Group 4"/>
          <p:cNvGrpSpPr>
            <a:grpSpLocks/>
          </p:cNvGrpSpPr>
          <p:nvPr/>
        </p:nvGrpSpPr>
        <p:grpSpPr bwMode="auto">
          <a:xfrm>
            <a:off x="609600" y="231775"/>
            <a:ext cx="8229600" cy="1397000"/>
            <a:chOff x="384" y="28"/>
            <a:chExt cx="5184" cy="880"/>
          </a:xfrm>
        </p:grpSpPr>
        <p:sp>
          <p:nvSpPr>
            <p:cNvPr id="82949" name="Rectangle 5"/>
            <p:cNvSpPr>
              <a:spLocks noChangeArrowheads="1"/>
            </p:cNvSpPr>
            <p:nvPr/>
          </p:nvSpPr>
          <p:spPr bwMode="auto">
            <a:xfrm rot="16150893">
              <a:off x="624" y="332"/>
              <a:ext cx="336" cy="816"/>
            </a:xfrm>
            <a:prstGeom prst="rect">
              <a:avLst/>
            </a:prstGeom>
            <a:gradFill rotWithShape="0">
              <a:gsLst>
                <a:gs pos="0">
                  <a:srgbClr val="FFFFCC"/>
                </a:gs>
                <a:gs pos="50000">
                  <a:srgbClr val="006600"/>
                </a:gs>
                <a:gs pos="100000">
                  <a:srgbClr val="FFFFCC"/>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a-IR"/>
            </a:p>
          </p:txBody>
        </p:sp>
        <p:sp>
          <p:nvSpPr>
            <p:cNvPr id="82950" name="Rectangle 6"/>
            <p:cNvSpPr>
              <a:spLocks noChangeArrowheads="1"/>
            </p:cNvSpPr>
            <p:nvPr/>
          </p:nvSpPr>
          <p:spPr bwMode="auto">
            <a:xfrm rot="16109008">
              <a:off x="4992" y="-212"/>
              <a:ext cx="336" cy="816"/>
            </a:xfrm>
            <a:prstGeom prst="rect">
              <a:avLst/>
            </a:prstGeom>
            <a:gradFill rotWithShape="0">
              <a:gsLst>
                <a:gs pos="0">
                  <a:srgbClr val="FFFFCC"/>
                </a:gs>
                <a:gs pos="50000">
                  <a:srgbClr val="006600"/>
                </a:gs>
                <a:gs pos="100000">
                  <a:srgbClr val="FFFFCC"/>
                </a:gs>
              </a:gsLst>
              <a:lin ang="27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a-IR"/>
            </a:p>
          </p:txBody>
        </p:sp>
        <p:sp>
          <p:nvSpPr>
            <p:cNvPr id="82951" name="Line 7"/>
            <p:cNvSpPr>
              <a:spLocks noChangeShapeType="1"/>
            </p:cNvSpPr>
            <p:nvPr/>
          </p:nvSpPr>
          <p:spPr bwMode="auto">
            <a:xfrm>
              <a:off x="432" y="716"/>
              <a:ext cx="2592" cy="0"/>
            </a:xfrm>
            <a:prstGeom prst="line">
              <a:avLst/>
            </a:prstGeom>
            <a:noFill/>
            <a:ln w="57150">
              <a:pattFill prst="dkHorz">
                <a:fgClr>
                  <a:srgbClr val="FFFFCC"/>
                </a:fgClr>
                <a:bgClr>
                  <a:srgbClr val="006600"/>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sp>
          <p:nvSpPr>
            <p:cNvPr id="82952" name="Line 8"/>
            <p:cNvSpPr>
              <a:spLocks noChangeShapeType="1"/>
            </p:cNvSpPr>
            <p:nvPr/>
          </p:nvSpPr>
          <p:spPr bwMode="auto">
            <a:xfrm>
              <a:off x="2925" y="210"/>
              <a:ext cx="2592" cy="0"/>
            </a:xfrm>
            <a:prstGeom prst="line">
              <a:avLst/>
            </a:prstGeom>
            <a:noFill/>
            <a:ln w="57150">
              <a:pattFill prst="dkHorz">
                <a:fgClr>
                  <a:srgbClr val="FFFFCC"/>
                </a:fgClr>
                <a:bgClr>
                  <a:srgbClr val="006600"/>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gr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EE109548-F1A1-409F-B57E-6FAC03099D61}" type="slidenum">
              <a:rPr lang="ar-SA"/>
              <a:pPr/>
              <a:t>23</a:t>
            </a:fld>
            <a:endParaRPr lang="en-US"/>
          </a:p>
        </p:txBody>
      </p:sp>
      <p:sp>
        <p:nvSpPr>
          <p:cNvPr id="86018" name="Rectangle 2"/>
          <p:cNvSpPr>
            <a:spLocks noGrp="1" noChangeArrowheads="1"/>
          </p:cNvSpPr>
          <p:nvPr>
            <p:ph type="title"/>
          </p:nvPr>
        </p:nvSpPr>
        <p:spPr>
          <a:xfrm>
            <a:off x="755650" y="260350"/>
            <a:ext cx="7772400" cy="1143000"/>
          </a:xfrm>
        </p:spPr>
        <p:txBody>
          <a:bodyPr/>
          <a:lstStyle/>
          <a:p>
            <a:pPr>
              <a:lnSpc>
                <a:spcPct val="110000"/>
              </a:lnSpc>
            </a:pPr>
            <a:r>
              <a:rPr lang="fa-IR" sz="3600" b="1"/>
              <a:t>اندازه‌گيري</a:t>
            </a:r>
            <a:br>
              <a:rPr lang="fa-IR" sz="3600" b="1"/>
            </a:br>
            <a:r>
              <a:rPr lang="fa-IR" sz="3600" b="1"/>
              <a:t>بهترين برآورد</a:t>
            </a:r>
            <a:endParaRPr lang="en-US" sz="3600" b="1"/>
          </a:p>
        </p:txBody>
      </p:sp>
      <p:sp>
        <p:nvSpPr>
          <p:cNvPr id="86019" name="Rectangle 3"/>
          <p:cNvSpPr>
            <a:spLocks noGrp="1" noChangeArrowheads="1"/>
          </p:cNvSpPr>
          <p:nvPr>
            <p:ph type="body" idx="1"/>
          </p:nvPr>
        </p:nvSpPr>
        <p:spPr>
          <a:xfrm>
            <a:off x="684213" y="1484313"/>
            <a:ext cx="7772400" cy="4114800"/>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algn="just">
              <a:lnSpc>
                <a:spcPct val="130000"/>
              </a:lnSpc>
              <a:buFontTx/>
              <a:buChar char="•"/>
            </a:pPr>
            <a:r>
              <a:rPr lang="fa-IR" sz="2800" b="1"/>
              <a:t>مبلغ شناسايي شده بعنوان ذخيره بايد بهترين برآورد از مخارجي باشد که براي تسويه تعهد فعلي در تاريخ ترازنامه لازم است.</a:t>
            </a:r>
            <a:endParaRPr lang="en-US" sz="2800" b="1"/>
          </a:p>
          <a:p>
            <a:pPr algn="just">
              <a:lnSpc>
                <a:spcPct val="130000"/>
              </a:lnSpc>
              <a:buFontTx/>
              <a:buChar char="•"/>
            </a:pPr>
            <a:r>
              <a:rPr lang="fa-IR" sz="2800" b="1"/>
              <a:t>بهترين برآورد از مخارج لازم براي تسويه تعهد فعلي، مبلغي است که  واحد تجاری به طور منطقی لازم است براي تسويه تعهد یا انتقال به شخص ثالث در تاريخ ترازنامه بپردازد.</a:t>
            </a:r>
            <a:r>
              <a:rPr lang="en-US" sz="2800" b="1"/>
              <a:t> </a:t>
            </a:r>
          </a:p>
          <a:p>
            <a:pPr algn="just">
              <a:lnSpc>
                <a:spcPct val="130000"/>
              </a:lnSpc>
              <a:buFontTx/>
              <a:buChar char="•"/>
            </a:pPr>
            <a:endParaRPr lang="en-US" sz="2800" b="1"/>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A9EBC59B-9166-4EDC-8B63-F359B4C613E3}" type="slidenum">
              <a:rPr lang="ar-SA"/>
              <a:pPr/>
              <a:t>24</a:t>
            </a:fld>
            <a:endParaRPr lang="en-US"/>
          </a:p>
        </p:txBody>
      </p:sp>
      <p:sp>
        <p:nvSpPr>
          <p:cNvPr id="87042" name="Rectangle 2"/>
          <p:cNvSpPr>
            <a:spLocks noGrp="1" noChangeArrowheads="1"/>
          </p:cNvSpPr>
          <p:nvPr>
            <p:ph type="title"/>
          </p:nvPr>
        </p:nvSpPr>
        <p:spPr>
          <a:xfrm>
            <a:off x="684213" y="260350"/>
            <a:ext cx="7772400" cy="1143000"/>
          </a:xfrm>
        </p:spPr>
        <p:txBody>
          <a:bodyPr/>
          <a:lstStyle/>
          <a:p>
            <a:pPr>
              <a:lnSpc>
                <a:spcPct val="130000"/>
              </a:lnSpc>
            </a:pPr>
            <a:r>
              <a:rPr lang="fa-IR" sz="3600" b="1"/>
              <a:t>اندازه‌گيري</a:t>
            </a:r>
            <a:br>
              <a:rPr lang="fa-IR" sz="3600" b="1"/>
            </a:br>
            <a:r>
              <a:rPr lang="fa-IR" sz="3600" b="1"/>
              <a:t>بهترين برآورد</a:t>
            </a:r>
            <a:endParaRPr lang="en-US" sz="3600" b="1"/>
          </a:p>
        </p:txBody>
      </p:sp>
      <p:sp>
        <p:nvSpPr>
          <p:cNvPr id="87043" name="Rectangle 3"/>
          <p:cNvSpPr>
            <a:spLocks noGrp="1" noChangeArrowheads="1"/>
          </p:cNvSpPr>
          <p:nvPr>
            <p:ph type="body" idx="1"/>
          </p:nvPr>
        </p:nvSpPr>
        <p:spPr>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algn="just">
              <a:lnSpc>
                <a:spcPct val="120000"/>
              </a:lnSpc>
            </a:pPr>
            <a:r>
              <a:rPr lang="en-US" sz="3200" b="1"/>
              <a:t>	</a:t>
            </a:r>
            <a:r>
              <a:rPr lang="fa-IR" sz="3200" b="1"/>
              <a:t>نتايج و آثار مالي رويدادها، از طريق قضاوت مديريت واحد تجاري باتوجه به تجربيات گذشته در‌مورد رویدادهای مشابه و در بعضي موارد، گزارش کارشناسان مستقل برآورد مي‌شود.</a:t>
            </a:r>
            <a:endParaRPr lang="en-US" sz="3200" b="1"/>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CC6E9BE2-6153-484A-8738-8B5FEBB2B349}" type="slidenum">
              <a:rPr lang="ar-SA"/>
              <a:pPr/>
              <a:t>25</a:t>
            </a:fld>
            <a:endParaRPr lang="en-US"/>
          </a:p>
        </p:txBody>
      </p:sp>
      <p:sp>
        <p:nvSpPr>
          <p:cNvPr id="88066" name="Rectangle 2"/>
          <p:cNvSpPr>
            <a:spLocks noGrp="1" noChangeArrowheads="1"/>
          </p:cNvSpPr>
          <p:nvPr>
            <p:ph type="title"/>
          </p:nvPr>
        </p:nvSpPr>
        <p:spPr>
          <a:xfrm>
            <a:off x="684213" y="260350"/>
            <a:ext cx="7772400" cy="1143000"/>
          </a:xfrm>
        </p:spPr>
        <p:txBody>
          <a:bodyPr/>
          <a:lstStyle/>
          <a:p>
            <a:pPr>
              <a:lnSpc>
                <a:spcPct val="90000"/>
              </a:lnSpc>
            </a:pPr>
            <a:r>
              <a:rPr lang="fa-IR" sz="3600" b="1"/>
              <a:t>اندازه‌گيري</a:t>
            </a:r>
            <a:br>
              <a:rPr lang="fa-IR" sz="3600" b="1"/>
            </a:br>
            <a:r>
              <a:rPr lang="fa-IR" sz="3600" b="1"/>
              <a:t> ارزش مورد انتظار</a:t>
            </a:r>
            <a:r>
              <a:rPr lang="fa-IR" sz="5400" b="1"/>
              <a:t> </a:t>
            </a:r>
            <a:endParaRPr lang="en-US" sz="5400" b="1"/>
          </a:p>
        </p:txBody>
      </p:sp>
      <p:sp>
        <p:nvSpPr>
          <p:cNvPr id="88067" name="Rectangle 3"/>
          <p:cNvSpPr>
            <a:spLocks noGrp="1" noChangeArrowheads="1"/>
          </p:cNvSpPr>
          <p:nvPr>
            <p:ph type="body" idx="1"/>
          </p:nvPr>
        </p:nvSpPr>
        <p:spPr>
          <a:xfrm>
            <a:off x="685800" y="1773238"/>
            <a:ext cx="7772400" cy="4824412"/>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algn="just">
              <a:lnSpc>
                <a:spcPct val="160000"/>
              </a:lnSpc>
            </a:pPr>
            <a:r>
              <a:rPr lang="fa-IR" sz="2400" b="1"/>
              <a:t>	نحوه برخورد با ابهام حاکم بر شناسايي ذخيره، به شرايط مرتبط با آن بستگي دارد. چنانچه ذخيره‌اي که اندازه‌گيري مي‌شود مربوط به اقلام متعددی باشد، تعهد از طريق تعيين وزن هر يک از پيامدهاي ممکن با توجه به احتمال وقوع آنها برآورد مي‌شود. اين روش آماري برآورد، ” ارزش مورد انتظار “  ناميده مي‌شود. </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017BA58D-9226-4FAD-8F2C-83B6FA5EFD8D}" type="slidenum">
              <a:rPr lang="ar-SA"/>
              <a:pPr/>
              <a:t>26</a:t>
            </a:fld>
            <a:endParaRPr lang="en-US"/>
          </a:p>
        </p:txBody>
      </p:sp>
      <p:sp>
        <p:nvSpPr>
          <p:cNvPr id="89090" name="Rectangle 2"/>
          <p:cNvSpPr>
            <a:spLocks noGrp="1" noChangeArrowheads="1"/>
          </p:cNvSpPr>
          <p:nvPr>
            <p:ph type="title"/>
          </p:nvPr>
        </p:nvSpPr>
        <p:spPr>
          <a:xfrm>
            <a:off x="611188" y="188913"/>
            <a:ext cx="7773987" cy="1131887"/>
          </a:xfrm>
        </p:spPr>
        <p:txBody>
          <a:bodyPr/>
          <a:lstStyle/>
          <a:p>
            <a:pPr>
              <a:lnSpc>
                <a:spcPct val="120000"/>
              </a:lnSpc>
            </a:pPr>
            <a:r>
              <a:rPr lang="fa-IR" sz="4000" b="1"/>
              <a:t>اندازه‌گيري</a:t>
            </a:r>
            <a:br>
              <a:rPr lang="fa-IR" sz="4000" b="1"/>
            </a:br>
            <a:r>
              <a:rPr lang="fa-IR" sz="4000" b="1"/>
              <a:t>ریسک و ابهام</a:t>
            </a:r>
            <a:endParaRPr lang="en-US" sz="4000" b="1"/>
          </a:p>
        </p:txBody>
      </p:sp>
      <p:sp>
        <p:nvSpPr>
          <p:cNvPr id="89091" name="Rectangle 3"/>
          <p:cNvSpPr>
            <a:spLocks noGrp="1" noChangeArrowheads="1"/>
          </p:cNvSpPr>
          <p:nvPr>
            <p:ph type="body" idx="1"/>
          </p:nvPr>
        </p:nvSpPr>
        <p:spPr>
          <a:xfrm>
            <a:off x="684213" y="1628775"/>
            <a:ext cx="7632700" cy="4968875"/>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algn="just">
              <a:lnSpc>
                <a:spcPct val="180000"/>
              </a:lnSpc>
              <a:buFontTx/>
              <a:buChar char="•"/>
            </a:pPr>
            <a:r>
              <a:rPr lang="fa-IR" sz="2800" b="1"/>
              <a:t>ریسک و ابهام حاکم بر بسياري از رويدادها و شرايط بايد در دستيابي به بهترين برآورد ذخيره در نظر گرفته شود.</a:t>
            </a:r>
          </a:p>
          <a:p>
            <a:pPr algn="just">
              <a:lnSpc>
                <a:spcPct val="180000"/>
              </a:lnSpc>
              <a:buFontTx/>
              <a:buChar char="•"/>
            </a:pPr>
            <a:r>
              <a:rPr lang="fa-IR" sz="2800" b="1"/>
              <a:t>ریسک بيانگر تغيير‌پذيري نتايج است. تعدیل ریسک ممکن است مبلغ بدهي را افزايش دهد. </a:t>
            </a:r>
            <a:endParaRPr lang="en-US" sz="2800" b="1"/>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CCE4C69C-D807-4DF4-B4E9-73229895F952}" type="slidenum">
              <a:rPr lang="ar-SA"/>
              <a:pPr/>
              <a:t>27</a:t>
            </a:fld>
            <a:endParaRPr lang="en-US"/>
          </a:p>
        </p:txBody>
      </p:sp>
      <p:sp>
        <p:nvSpPr>
          <p:cNvPr id="90114" name="Rectangle 2"/>
          <p:cNvSpPr>
            <a:spLocks noGrp="1" noChangeArrowheads="1"/>
          </p:cNvSpPr>
          <p:nvPr>
            <p:ph type="title"/>
          </p:nvPr>
        </p:nvSpPr>
        <p:spPr>
          <a:xfrm>
            <a:off x="685800" y="404813"/>
            <a:ext cx="7772400" cy="1143000"/>
          </a:xfrm>
        </p:spPr>
        <p:txBody>
          <a:bodyPr/>
          <a:lstStyle/>
          <a:p>
            <a:pPr>
              <a:lnSpc>
                <a:spcPct val="120000"/>
              </a:lnSpc>
            </a:pPr>
            <a:r>
              <a:rPr lang="fa-IR" sz="4000" b="1"/>
              <a:t>اندازه‌گيري </a:t>
            </a:r>
            <a:br>
              <a:rPr lang="fa-IR" sz="4000" b="1"/>
            </a:br>
            <a:r>
              <a:rPr lang="fa-IR" sz="4000" b="1"/>
              <a:t>ارزش فعلي</a:t>
            </a:r>
            <a:endParaRPr lang="en-US" sz="4000" b="1"/>
          </a:p>
        </p:txBody>
      </p:sp>
      <p:sp>
        <p:nvSpPr>
          <p:cNvPr id="90115" name="Rectangle 3"/>
          <p:cNvSpPr>
            <a:spLocks noGrp="1" noChangeArrowheads="1"/>
          </p:cNvSpPr>
          <p:nvPr>
            <p:ph type="body" idx="1"/>
          </p:nvPr>
        </p:nvSpPr>
        <p:spPr>
          <a:xfrm>
            <a:off x="685800" y="1700213"/>
            <a:ext cx="8134350" cy="4752975"/>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algn="just">
              <a:lnSpc>
                <a:spcPct val="180000"/>
              </a:lnSpc>
              <a:buFontTx/>
              <a:buChar char="•"/>
            </a:pPr>
            <a:r>
              <a:rPr lang="fa-IR" sz="2400" b="1"/>
              <a:t>هنگامي که اثر ارزش زماني پول با اهميت است، مبلغ ذخيره بايد  معادل ارزش فعلي مخارج مورد انتظار لازم براي تسويه تعهد باشد.</a:t>
            </a:r>
          </a:p>
          <a:p>
            <a:pPr algn="just">
              <a:lnSpc>
                <a:spcPct val="180000"/>
              </a:lnSpc>
              <a:buFontTx/>
              <a:buChar char="•"/>
            </a:pPr>
            <a:r>
              <a:rPr lang="fa-IR" sz="2400" b="1"/>
              <a:t>با توجه به مشکلات عملی تعیین نرخهای تنزیل متفاوت و به‌منظور ایجاد یکنواختی در شیوه محاسبه ارزش فعلی بدهی بلندمدت، توصیه می‌شود از نرخ بازده بدون ریسک، مانند نرخ سود سپرده‌های سرمایه‌گذاری بلندمدت بانکی یا نرخ اوراق مشارکت دولتی، استفاده ‌شود.</a:t>
            </a:r>
            <a:endParaRPr lang="en-US" sz="2400" b="1"/>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48C874CF-95B5-4755-A095-8F6985CF26D0}" type="slidenum">
              <a:rPr lang="ar-SA"/>
              <a:pPr/>
              <a:t>28</a:t>
            </a:fld>
            <a:endParaRPr lang="en-US"/>
          </a:p>
        </p:txBody>
      </p:sp>
      <p:sp>
        <p:nvSpPr>
          <p:cNvPr id="91138" name="Rectangle 2"/>
          <p:cNvSpPr>
            <a:spLocks noGrp="1" noChangeArrowheads="1"/>
          </p:cNvSpPr>
          <p:nvPr>
            <p:ph type="title"/>
          </p:nvPr>
        </p:nvSpPr>
        <p:spPr>
          <a:xfrm>
            <a:off x="685800" y="260350"/>
            <a:ext cx="7772400" cy="1143000"/>
          </a:xfrm>
        </p:spPr>
        <p:txBody>
          <a:bodyPr/>
          <a:lstStyle/>
          <a:p>
            <a:pPr>
              <a:lnSpc>
                <a:spcPct val="120000"/>
              </a:lnSpc>
            </a:pPr>
            <a:r>
              <a:rPr lang="fa-IR" sz="4000" b="1"/>
              <a:t>اندازه‌گيري </a:t>
            </a:r>
            <a:br>
              <a:rPr lang="fa-IR" sz="4000" b="1"/>
            </a:br>
            <a:r>
              <a:rPr lang="fa-IR" sz="4000" b="1"/>
              <a:t>رويدادهاي آتي</a:t>
            </a:r>
            <a:endParaRPr lang="en-US" sz="4000" b="1"/>
          </a:p>
        </p:txBody>
      </p:sp>
      <p:sp>
        <p:nvSpPr>
          <p:cNvPr id="91139" name="Rectangle 3"/>
          <p:cNvSpPr>
            <a:spLocks noGrp="1" noChangeArrowheads="1"/>
          </p:cNvSpPr>
          <p:nvPr>
            <p:ph type="body" idx="1"/>
          </p:nvPr>
        </p:nvSpPr>
        <p:spPr>
          <a:xfrm>
            <a:off x="250825" y="1484313"/>
            <a:ext cx="8785225" cy="5084762"/>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algn="just">
              <a:lnSpc>
                <a:spcPct val="150000"/>
              </a:lnSpc>
              <a:buFontTx/>
              <a:buChar char="•"/>
            </a:pPr>
            <a:r>
              <a:rPr lang="fa-IR" sz="2400" b="1"/>
              <a:t>اگر شواهد عيني کافي وجود داشته باشد که رويدادهاي آتي مؤثر برمبلغ موردنياز براي تسويه تعهد، رخ خواهد داد، اين رويدادها بايد در تعيين مبلغ ذخيره در نظرگرفته شود.</a:t>
            </a:r>
          </a:p>
          <a:p>
            <a:pPr algn="just">
              <a:lnSpc>
                <a:spcPct val="150000"/>
              </a:lnSpc>
              <a:buFontTx/>
              <a:buChar char="•"/>
            </a:pPr>
            <a:r>
              <a:rPr lang="fa-IR" sz="2400" b="1"/>
              <a:t>رويدادهاي آتي مورد انتظار ممکن است در اندازه‌گيري ذخاير اهميت ويژه‌اي داشته باشد. براي نمونه، ممکن است اين اعتقاد وجود داشته باشد که مخارج برچيدن يک کارگاه در پايان عمر آن به‌دليل تغييرات آتي فناوري برچیدن، کاهش يابد. دراین حالت، مبلغ ذخیره  با توجه به تمام شواهد موجود درمورد فناوري قابل دسترس درزمان برچيدن، برآورد می‌شود.</a:t>
            </a:r>
            <a:endParaRPr lang="en-US" sz="2400" b="1"/>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CC0D5A6A-919B-41CD-9C60-400E71E787D5}" type="slidenum">
              <a:rPr lang="ar-SA"/>
              <a:pPr/>
              <a:t>29</a:t>
            </a:fld>
            <a:endParaRPr lang="en-US"/>
          </a:p>
        </p:txBody>
      </p:sp>
      <p:sp>
        <p:nvSpPr>
          <p:cNvPr id="92162" name="Rectangle 2"/>
          <p:cNvSpPr>
            <a:spLocks noGrp="1" noChangeArrowheads="1"/>
          </p:cNvSpPr>
          <p:nvPr>
            <p:ph type="title"/>
          </p:nvPr>
        </p:nvSpPr>
        <p:spPr>
          <a:xfrm>
            <a:off x="684213" y="188913"/>
            <a:ext cx="7772400" cy="1143000"/>
          </a:xfrm>
        </p:spPr>
        <p:txBody>
          <a:bodyPr/>
          <a:lstStyle/>
          <a:p>
            <a:pPr>
              <a:lnSpc>
                <a:spcPct val="110000"/>
              </a:lnSpc>
            </a:pPr>
            <a:r>
              <a:rPr lang="fa-IR" sz="3600" b="1"/>
              <a:t>اندازه‌گيري </a:t>
            </a:r>
            <a:br>
              <a:rPr lang="fa-IR" sz="3600" b="1"/>
            </a:br>
            <a:r>
              <a:rPr lang="fa-IR" sz="3600" b="1"/>
              <a:t>واگذاري مورد انتظار دارايیها</a:t>
            </a:r>
            <a:endParaRPr lang="en-US" sz="3600" b="1"/>
          </a:p>
        </p:txBody>
      </p:sp>
      <p:sp>
        <p:nvSpPr>
          <p:cNvPr id="92163" name="Rectangle 3"/>
          <p:cNvSpPr>
            <a:spLocks noGrp="1" noChangeArrowheads="1"/>
          </p:cNvSpPr>
          <p:nvPr>
            <p:ph type="body" idx="1"/>
          </p:nvPr>
        </p:nvSpPr>
        <p:spPr>
          <a:xfrm>
            <a:off x="539750" y="1773238"/>
            <a:ext cx="8280400" cy="4114800"/>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algn="just">
              <a:lnSpc>
                <a:spcPct val="160000"/>
              </a:lnSpc>
              <a:buFontTx/>
              <a:buChar char="•"/>
            </a:pPr>
            <a:r>
              <a:rPr lang="fa-IR" sz="2400" b="1"/>
              <a:t>سود ناشي از واگذاري مورد انتظار داراييها در اندازه‌گيري ذخيره درنظر گرفته نمي‌شود، حتي اگر واگذاري مورد انتظاررابطه نزديکي با رويدادي داشته باشد که منجر به ايجاد ذخيره مي‌شود. </a:t>
            </a:r>
          </a:p>
          <a:p>
            <a:pPr algn="just">
              <a:lnSpc>
                <a:spcPct val="160000"/>
              </a:lnSpc>
              <a:buFontTx/>
              <a:buChar char="•"/>
            </a:pPr>
            <a:r>
              <a:rPr lang="fa-IR" sz="2400" b="1"/>
              <a:t>واحد تجاري سود ناشي از واگذاري مورد انتظار داراييها را در‌ زمان تعيين شده مطابق استاندارد حسابداري مرتبط با دارايي مورد نظر شناسايي مي‌کند.</a:t>
            </a:r>
            <a:endParaRPr lang="en-US" sz="2400" b="1"/>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ECC67151-BD26-4D76-AF50-6978AF9C5FF6}" type="slidenum">
              <a:rPr lang="ar-SA"/>
              <a:pPr/>
              <a:t>30</a:t>
            </a:fld>
            <a:endParaRPr lang="en-US"/>
          </a:p>
        </p:txBody>
      </p:sp>
      <p:sp>
        <p:nvSpPr>
          <p:cNvPr id="93186" name="Rectangle 2"/>
          <p:cNvSpPr>
            <a:spLocks noGrp="1" noChangeArrowheads="1"/>
          </p:cNvSpPr>
          <p:nvPr>
            <p:ph type="title"/>
          </p:nvPr>
        </p:nvSpPr>
        <p:spPr>
          <a:xfrm>
            <a:off x="611188" y="-26988"/>
            <a:ext cx="7772400" cy="1143001"/>
          </a:xfrm>
        </p:spPr>
        <p:txBody>
          <a:bodyPr/>
          <a:lstStyle/>
          <a:p>
            <a:pPr>
              <a:lnSpc>
                <a:spcPct val="110000"/>
              </a:lnSpc>
            </a:pPr>
            <a:r>
              <a:rPr lang="fa-IR" sz="3600" b="1"/>
              <a:t>جبران مخارج</a:t>
            </a:r>
            <a:endParaRPr lang="en-US" sz="3600" b="1"/>
          </a:p>
        </p:txBody>
      </p:sp>
      <p:sp>
        <p:nvSpPr>
          <p:cNvPr id="93187" name="Rectangle 3"/>
          <p:cNvSpPr>
            <a:spLocks noGrp="1" noChangeArrowheads="1"/>
          </p:cNvSpPr>
          <p:nvPr>
            <p:ph type="body" idx="1"/>
          </p:nvPr>
        </p:nvSpPr>
        <p:spPr>
          <a:xfrm>
            <a:off x="431800" y="1052513"/>
            <a:ext cx="8172450" cy="5372100"/>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algn="just">
              <a:lnSpc>
                <a:spcPct val="170000"/>
              </a:lnSpc>
              <a:buFontTx/>
              <a:buChar char="•"/>
            </a:pPr>
            <a:r>
              <a:rPr lang="fa-IR" sz="2400" b="1"/>
              <a:t>چنانچه  انتظار رود تمام يا بخشي از مخارج مورد نياز براي تسويه ذخيره توسط شخص ديگري جبران شود، اين مبلغ تنها زماني بعنوان يک دارايي جداگانه شناسايي مي‌شود که جبران آن پس از تسویه تعهد توسط واحد تجاری تقريباً قطعي باشد. مبلغ شناسايي شده براي جبران مخارج نبايد بيش از مبلغ ذخيره باشد.</a:t>
            </a:r>
          </a:p>
          <a:p>
            <a:pPr algn="just">
              <a:lnSpc>
                <a:spcPct val="170000"/>
              </a:lnSpc>
              <a:buFontTx/>
              <a:buChar char="•"/>
            </a:pPr>
            <a:r>
              <a:rPr lang="fa-IR" sz="2400" b="1"/>
              <a:t>در  صورت  سود و زیان می‌توان هزينه مرتبط با يک ذخيره را پس از کسر مبلغ شناسايي شده براي جبران مخارج  ارائه کرد.</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106684D5-1E4B-4F00-AFF8-D0F7466B62D7}" type="slidenum">
              <a:rPr lang="ar-SA"/>
              <a:pPr/>
              <a:t>31</a:t>
            </a:fld>
            <a:endParaRPr lang="en-US"/>
          </a:p>
        </p:txBody>
      </p:sp>
      <p:sp>
        <p:nvSpPr>
          <p:cNvPr id="94210" name="Rectangle 2"/>
          <p:cNvSpPr>
            <a:spLocks noGrp="1" noChangeArrowheads="1"/>
          </p:cNvSpPr>
          <p:nvPr>
            <p:ph type="title"/>
          </p:nvPr>
        </p:nvSpPr>
        <p:spPr>
          <a:xfrm>
            <a:off x="468313" y="188913"/>
            <a:ext cx="7772400" cy="1143000"/>
          </a:xfrm>
        </p:spPr>
        <p:txBody>
          <a:bodyPr/>
          <a:lstStyle/>
          <a:p>
            <a:pPr>
              <a:lnSpc>
                <a:spcPct val="120000"/>
              </a:lnSpc>
            </a:pPr>
            <a:r>
              <a:rPr lang="fa-IR" sz="4000" b="1"/>
              <a:t>اندازه‌گيري </a:t>
            </a:r>
            <a:br>
              <a:rPr lang="fa-IR" sz="4000" b="1"/>
            </a:br>
            <a:r>
              <a:rPr lang="fa-IR" sz="4000" b="1"/>
              <a:t>تغيير ذخاير</a:t>
            </a:r>
            <a:endParaRPr lang="en-US" sz="4000" b="1"/>
          </a:p>
        </p:txBody>
      </p:sp>
      <p:sp>
        <p:nvSpPr>
          <p:cNvPr id="94211" name="Rectangle 3"/>
          <p:cNvSpPr>
            <a:spLocks noGrp="1" noChangeArrowheads="1"/>
          </p:cNvSpPr>
          <p:nvPr>
            <p:ph type="body" idx="1"/>
          </p:nvPr>
        </p:nvSpPr>
        <p:spPr>
          <a:xfrm>
            <a:off x="685800" y="1628775"/>
            <a:ext cx="7772400" cy="4467225"/>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algn="just">
              <a:lnSpc>
                <a:spcPct val="160000"/>
              </a:lnSpc>
              <a:buFontTx/>
              <a:buChar char="•"/>
            </a:pPr>
            <a:r>
              <a:rPr lang="fa-IR" sz="2400" b="1"/>
              <a:t>ذخاير بايد در پايان هردوره مالي بررسي و براي نشان‌دادن بهترين برآورد جاري تعديل شود. هرگاه خروج منافع اقتصادي براي تسويه تعهد، ديگر محتمل نباشد، ذخيره بايد برگشت داده ‌شود.</a:t>
            </a:r>
          </a:p>
          <a:p>
            <a:pPr algn="just">
              <a:lnSpc>
                <a:spcPct val="160000"/>
              </a:lnSpc>
              <a:buFontTx/>
              <a:buChar char="•"/>
            </a:pPr>
            <a:r>
              <a:rPr lang="fa-IR" sz="2400" b="1"/>
              <a:t>درمواردي که برای تعیین مبلغ ذخیره از تنزیل استفاده می شود، مبلغ دفتري ذخیره در هر دوره با گذشت زمان افزايش مي‌يابد. اين افزايش بعنوان هزينه مالي شناسايي مي‌شود.</a:t>
            </a:r>
            <a:endParaRPr lang="en-US" sz="2400" b="1"/>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D2AA610A-3FB1-48B3-8331-E7FEFE49549A}" type="slidenum">
              <a:rPr lang="ar-SA"/>
              <a:pPr/>
              <a:t>32</a:t>
            </a:fld>
            <a:endParaRPr lang="en-US"/>
          </a:p>
        </p:txBody>
      </p:sp>
      <p:sp>
        <p:nvSpPr>
          <p:cNvPr id="95234" name="Rectangle 2"/>
          <p:cNvSpPr>
            <a:spLocks noGrp="1" noChangeArrowheads="1"/>
          </p:cNvSpPr>
          <p:nvPr>
            <p:ph type="title"/>
          </p:nvPr>
        </p:nvSpPr>
        <p:spPr>
          <a:xfrm>
            <a:off x="685800" y="333375"/>
            <a:ext cx="7772400" cy="1143000"/>
          </a:xfrm>
        </p:spPr>
        <p:txBody>
          <a:bodyPr/>
          <a:lstStyle/>
          <a:p>
            <a:pPr>
              <a:lnSpc>
                <a:spcPct val="120000"/>
              </a:lnSpc>
            </a:pPr>
            <a:r>
              <a:rPr lang="fa-IR" sz="4000" b="1"/>
              <a:t>اندازه‌گيري </a:t>
            </a:r>
            <a:br>
              <a:rPr lang="fa-IR" sz="4000" b="1"/>
            </a:br>
            <a:r>
              <a:rPr lang="fa-IR" sz="4000" b="1"/>
              <a:t>استفاده از ذخاير</a:t>
            </a:r>
            <a:endParaRPr lang="en-US" sz="4000" b="1"/>
          </a:p>
        </p:txBody>
      </p:sp>
      <p:sp>
        <p:nvSpPr>
          <p:cNvPr id="95235" name="Rectangle 3"/>
          <p:cNvSpPr>
            <a:spLocks noGrp="1" noChangeArrowheads="1"/>
          </p:cNvSpPr>
          <p:nvPr>
            <p:ph type="body" idx="1"/>
          </p:nvPr>
        </p:nvSpPr>
        <p:spPr>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algn="just">
              <a:lnSpc>
                <a:spcPct val="150000"/>
              </a:lnSpc>
              <a:buFontTx/>
              <a:buChar char="•"/>
            </a:pPr>
            <a:r>
              <a:rPr lang="fa-IR" sz="2800" b="1"/>
              <a:t>ذخيره بايد تنها براي مخارجي استفاده شود که در اصل  براي آن شناسايي شده است.</a:t>
            </a:r>
          </a:p>
          <a:p>
            <a:pPr algn="just">
              <a:lnSpc>
                <a:spcPct val="150000"/>
              </a:lnSpc>
              <a:buFontTx/>
              <a:buChar char="•"/>
            </a:pPr>
            <a:r>
              <a:rPr lang="fa-IR" sz="2800" b="1"/>
              <a:t>تنها مخارجي که با ذخيره اوليه مرتبط است از آن کسر مي‌شود. کسر مخارج از ذخيره‌اي که در ابتدا با هدف ديگري شناسايي شده است باعث مي‌شود تا آثار دو رويداد متفاوت پنهان بماند</a:t>
            </a:r>
            <a:r>
              <a:rPr lang="en-US" sz="2800" b="1"/>
              <a:t> </a:t>
            </a:r>
            <a:r>
              <a:rPr lang="fa-IR" sz="2800" b="1"/>
              <a:t>.</a:t>
            </a:r>
            <a:endParaRPr lang="en-US" sz="2800" b="1"/>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1F668E4F-2CAB-4339-91E0-FD72CA1E85E2}" type="slidenum">
              <a:rPr lang="ar-SA"/>
              <a:pPr/>
              <a:t>33</a:t>
            </a:fld>
            <a:endParaRPr lang="en-US"/>
          </a:p>
        </p:txBody>
      </p:sp>
      <p:sp>
        <p:nvSpPr>
          <p:cNvPr id="96258" name="Rectangle 2"/>
          <p:cNvSpPr>
            <a:spLocks noGrp="1" noChangeArrowheads="1"/>
          </p:cNvSpPr>
          <p:nvPr>
            <p:ph type="title"/>
          </p:nvPr>
        </p:nvSpPr>
        <p:spPr>
          <a:xfrm>
            <a:off x="755650" y="188913"/>
            <a:ext cx="7772400" cy="1143000"/>
          </a:xfrm>
        </p:spPr>
        <p:txBody>
          <a:bodyPr/>
          <a:lstStyle/>
          <a:p>
            <a:pPr>
              <a:lnSpc>
                <a:spcPct val="120000"/>
              </a:lnSpc>
            </a:pPr>
            <a:r>
              <a:rPr lang="fa-IR" sz="3200" b="1"/>
              <a:t>بکارگيري قواعد شناخت و اندازه‌گيري</a:t>
            </a:r>
            <a:br>
              <a:rPr lang="fa-IR" sz="3200" b="1"/>
            </a:br>
            <a:r>
              <a:rPr lang="fa-IR" sz="3200" b="1"/>
              <a:t>زيانهاي عملياتي آتي</a:t>
            </a:r>
            <a:endParaRPr lang="en-US" sz="3200" b="1"/>
          </a:p>
        </p:txBody>
      </p:sp>
      <p:sp>
        <p:nvSpPr>
          <p:cNvPr id="96259" name="Rectangle 3"/>
          <p:cNvSpPr>
            <a:spLocks noGrp="1" noChangeArrowheads="1"/>
          </p:cNvSpPr>
          <p:nvPr>
            <p:ph type="body" idx="1"/>
          </p:nvPr>
        </p:nvSpPr>
        <p:spPr>
          <a:xfrm>
            <a:off x="611188" y="1765300"/>
            <a:ext cx="7772400" cy="4256088"/>
          </a:xfrm>
        </p:spPr>
        <p:txBody>
          <a:bodyPr/>
          <a:lstStyle/>
          <a:p>
            <a:pPr marL="609600" indent="-609600" algn="just">
              <a:lnSpc>
                <a:spcPct val="120000"/>
              </a:lnSpc>
              <a:buFontTx/>
              <a:buChar char="•"/>
            </a:pPr>
            <a:r>
              <a:rPr lang="fa-IR" sz="2800" b="1"/>
              <a:t>بابت زيانهاي عملياتي آتي نبايد ذخيره‌اي شناسايي شود.</a:t>
            </a:r>
          </a:p>
          <a:p>
            <a:pPr marL="609600" indent="-609600" algn="just">
              <a:lnSpc>
                <a:spcPct val="120000"/>
              </a:lnSpc>
              <a:buFontTx/>
              <a:buChar char="•"/>
            </a:pPr>
            <a:r>
              <a:rPr lang="fa-IR" sz="2800" b="1"/>
              <a:t>زيانهاي عملياتي آتي با تعريف بدهي مطابقت ندارد و حائز معيارهاي کلي شناخت ذخاير نمی‌باشد.</a:t>
            </a:r>
          </a:p>
          <a:p>
            <a:pPr marL="609600" indent="-609600" algn="just">
              <a:lnSpc>
                <a:spcPct val="120000"/>
              </a:lnSpc>
              <a:buFontTx/>
              <a:buChar char="•"/>
            </a:pPr>
            <a:r>
              <a:rPr lang="fa-IR" sz="2800" b="1"/>
              <a:t>انتظار وقوع زيانهاي عملياتي آتي ممکن است بيانگر کاهش ارزش برخی داراييهاي عملياتي باشد. واحد تجاري لازم است موضوع کاهش ارزش اين داراييها را مورد توجه قرار دهد.</a:t>
            </a:r>
            <a:endParaRPr lang="en-US" sz="2800" b="1"/>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lide Number Placeholder 5"/>
          <p:cNvSpPr>
            <a:spLocks noGrp="1"/>
          </p:cNvSpPr>
          <p:nvPr>
            <p:ph type="sldNum" sz="quarter" idx="12"/>
          </p:nvPr>
        </p:nvSpPr>
        <p:spPr/>
        <p:txBody>
          <a:bodyPr/>
          <a:lstStyle/>
          <a:p>
            <a:fld id="{3D2ABE70-B029-4DC7-86BF-B88D0969854F}" type="slidenum">
              <a:rPr lang="ar-SA"/>
              <a:pPr/>
              <a:t>34</a:t>
            </a:fld>
            <a:endParaRPr lang="en-US"/>
          </a:p>
        </p:txBody>
      </p:sp>
      <p:sp>
        <p:nvSpPr>
          <p:cNvPr id="101378" name="Rectangle 2"/>
          <p:cNvSpPr>
            <a:spLocks noGrp="1" noChangeArrowheads="1"/>
          </p:cNvSpPr>
          <p:nvPr>
            <p:ph type="title"/>
          </p:nvPr>
        </p:nvSpPr>
        <p:spPr>
          <a:xfrm>
            <a:off x="685800" y="476250"/>
            <a:ext cx="7772400" cy="1143000"/>
          </a:xfrm>
        </p:spPr>
        <p:txBody>
          <a:bodyPr/>
          <a:lstStyle/>
          <a:p>
            <a:r>
              <a:rPr lang="fa-IR"/>
              <a:t>قرارداد زیانبار</a:t>
            </a:r>
            <a:endParaRPr lang="en-US"/>
          </a:p>
        </p:txBody>
      </p:sp>
      <p:sp>
        <p:nvSpPr>
          <p:cNvPr id="101379" name="Rectangle 3"/>
          <p:cNvSpPr>
            <a:spLocks noGrp="1" noChangeArrowheads="1"/>
          </p:cNvSpPr>
          <p:nvPr>
            <p:ph type="body" idx="1"/>
          </p:nvPr>
        </p:nvSpPr>
        <p:spPr>
          <a:xfrm>
            <a:off x="901700" y="1981200"/>
            <a:ext cx="7415213" cy="4114800"/>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algn="just">
              <a:lnSpc>
                <a:spcPct val="180000"/>
              </a:lnSpc>
              <a:buFontTx/>
              <a:buChar char="•"/>
            </a:pPr>
            <a:r>
              <a:rPr lang="fa-IR" sz="2400" b="1"/>
              <a:t>قراردادی است که مخارج غیرقابل اجتناب آن برای ایفای تعهدات ناشی از قرارداد، بیش از منافع اقتصادی مورد انتظار آن قرارداد است.</a:t>
            </a:r>
          </a:p>
          <a:p>
            <a:pPr algn="just">
              <a:lnSpc>
                <a:spcPct val="180000"/>
              </a:lnSpc>
              <a:buFontTx/>
              <a:buChar char="•"/>
            </a:pPr>
            <a:r>
              <a:rPr lang="fa-IR" sz="2400" b="1"/>
              <a:t>مخارج غيرقابل ‌اجتناب قرارداد عبارت از حداقل خالص مخارج خروج از قرارداد يعني اقل ” زیان ناشی از اجرای قرارداد“  و ” مخارج جبران خسارت ناشی از ترک قرارداد“  است.</a:t>
            </a:r>
          </a:p>
          <a:p>
            <a:pPr algn="just">
              <a:lnSpc>
                <a:spcPct val="180000"/>
              </a:lnSpc>
              <a:buFontTx/>
              <a:buChar char="•"/>
            </a:pPr>
            <a:endParaRPr lang="en-US" sz="2400" b="1"/>
          </a:p>
        </p:txBody>
      </p:sp>
      <p:grpSp>
        <p:nvGrpSpPr>
          <p:cNvPr id="101380" name="Group 4"/>
          <p:cNvGrpSpPr>
            <a:grpSpLocks/>
          </p:cNvGrpSpPr>
          <p:nvPr/>
        </p:nvGrpSpPr>
        <p:grpSpPr bwMode="auto">
          <a:xfrm>
            <a:off x="609600" y="115888"/>
            <a:ext cx="8229600" cy="1684337"/>
            <a:chOff x="384" y="210"/>
            <a:chExt cx="5184" cy="1061"/>
          </a:xfrm>
        </p:grpSpPr>
        <p:sp>
          <p:nvSpPr>
            <p:cNvPr id="101381" name="Rectangle 5"/>
            <p:cNvSpPr>
              <a:spLocks noChangeArrowheads="1"/>
            </p:cNvSpPr>
            <p:nvPr/>
          </p:nvSpPr>
          <p:spPr bwMode="auto">
            <a:xfrm rot="16150893">
              <a:off x="624" y="695"/>
              <a:ext cx="336" cy="816"/>
            </a:xfrm>
            <a:prstGeom prst="rect">
              <a:avLst/>
            </a:prstGeom>
            <a:gradFill rotWithShape="0">
              <a:gsLst>
                <a:gs pos="0">
                  <a:srgbClr val="FFFFCC"/>
                </a:gs>
                <a:gs pos="50000">
                  <a:srgbClr val="006600"/>
                </a:gs>
                <a:gs pos="100000">
                  <a:srgbClr val="FFFFCC"/>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a-IR"/>
            </a:p>
          </p:txBody>
        </p:sp>
        <p:sp>
          <p:nvSpPr>
            <p:cNvPr id="101382" name="Rectangle 6"/>
            <p:cNvSpPr>
              <a:spLocks noChangeArrowheads="1"/>
            </p:cNvSpPr>
            <p:nvPr/>
          </p:nvSpPr>
          <p:spPr bwMode="auto">
            <a:xfrm rot="16109008">
              <a:off x="4992" y="-30"/>
              <a:ext cx="336" cy="816"/>
            </a:xfrm>
            <a:prstGeom prst="rect">
              <a:avLst/>
            </a:prstGeom>
            <a:gradFill rotWithShape="0">
              <a:gsLst>
                <a:gs pos="0">
                  <a:srgbClr val="FFFFCC"/>
                </a:gs>
                <a:gs pos="50000">
                  <a:srgbClr val="006600"/>
                </a:gs>
                <a:gs pos="100000">
                  <a:srgbClr val="FFFFCC"/>
                </a:gs>
              </a:gsLst>
              <a:lin ang="27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a-IR"/>
            </a:p>
          </p:txBody>
        </p:sp>
        <p:sp>
          <p:nvSpPr>
            <p:cNvPr id="101383" name="Line 7"/>
            <p:cNvSpPr>
              <a:spLocks noChangeShapeType="1"/>
            </p:cNvSpPr>
            <p:nvPr/>
          </p:nvSpPr>
          <p:spPr bwMode="auto">
            <a:xfrm>
              <a:off x="432" y="1079"/>
              <a:ext cx="2592" cy="0"/>
            </a:xfrm>
            <a:prstGeom prst="line">
              <a:avLst/>
            </a:prstGeom>
            <a:noFill/>
            <a:ln w="57150">
              <a:pattFill prst="dkHorz">
                <a:fgClr>
                  <a:srgbClr val="FFFFCC"/>
                </a:fgClr>
                <a:bgClr>
                  <a:srgbClr val="006600"/>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sp>
          <p:nvSpPr>
            <p:cNvPr id="101384" name="Line 8"/>
            <p:cNvSpPr>
              <a:spLocks noChangeShapeType="1"/>
            </p:cNvSpPr>
            <p:nvPr/>
          </p:nvSpPr>
          <p:spPr bwMode="auto">
            <a:xfrm>
              <a:off x="2928" y="450"/>
              <a:ext cx="2592" cy="0"/>
            </a:xfrm>
            <a:prstGeom prst="line">
              <a:avLst/>
            </a:prstGeom>
            <a:noFill/>
            <a:ln w="57150">
              <a:pattFill prst="dkHorz">
                <a:fgClr>
                  <a:srgbClr val="FFFFCC"/>
                </a:fgClr>
                <a:bgClr>
                  <a:srgbClr val="006600"/>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gr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78F6995B-4AC3-444C-9FDC-165191D14214}" type="slidenum">
              <a:rPr lang="ar-SA"/>
              <a:pPr/>
              <a:t>35</a:t>
            </a:fld>
            <a:endParaRPr lang="en-US"/>
          </a:p>
        </p:txBody>
      </p:sp>
      <p:sp>
        <p:nvSpPr>
          <p:cNvPr id="97282" name="Rectangle 2"/>
          <p:cNvSpPr>
            <a:spLocks noGrp="1" noChangeArrowheads="1"/>
          </p:cNvSpPr>
          <p:nvPr>
            <p:ph type="title"/>
          </p:nvPr>
        </p:nvSpPr>
        <p:spPr>
          <a:xfrm>
            <a:off x="684213" y="188913"/>
            <a:ext cx="7772400" cy="1143000"/>
          </a:xfrm>
        </p:spPr>
        <p:txBody>
          <a:bodyPr/>
          <a:lstStyle/>
          <a:p>
            <a:pPr>
              <a:lnSpc>
                <a:spcPct val="120000"/>
              </a:lnSpc>
            </a:pPr>
            <a:r>
              <a:rPr lang="fa-IR" sz="3200" b="1"/>
              <a:t>بکارگيري قواعد شناخت و اندازه‌گيري</a:t>
            </a:r>
            <a:r>
              <a:rPr lang="en-US" sz="3200" b="1"/>
              <a:t/>
            </a:r>
            <a:br>
              <a:rPr lang="en-US" sz="3200" b="1"/>
            </a:br>
            <a:r>
              <a:rPr lang="fa-IR" sz="3200" b="1"/>
              <a:t>قراردادهاي زيانبار</a:t>
            </a:r>
            <a:endParaRPr lang="en-US" sz="3200" b="1"/>
          </a:p>
        </p:txBody>
      </p:sp>
      <p:sp>
        <p:nvSpPr>
          <p:cNvPr id="97283" name="Rectangle 3"/>
          <p:cNvSpPr>
            <a:spLocks noGrp="1" noChangeArrowheads="1"/>
          </p:cNvSpPr>
          <p:nvPr>
            <p:ph type="body" idx="1"/>
          </p:nvPr>
        </p:nvSpPr>
        <p:spPr>
          <a:xfrm>
            <a:off x="684213" y="1557338"/>
            <a:ext cx="8064500" cy="4833937"/>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algn="just">
              <a:lnSpc>
                <a:spcPct val="160000"/>
              </a:lnSpc>
              <a:buFontTx/>
              <a:buChar char="•"/>
            </a:pPr>
            <a:r>
              <a:rPr lang="fa-IR" sz="2800" b="1"/>
              <a:t>در صورتي که واحد تجاري قرارداد زيانبار داشته باشد، تعهد فعلي مربوط به زیان قرارداد بايد به عنوان ذخيره شناسايي شود.</a:t>
            </a:r>
          </a:p>
          <a:p>
            <a:pPr algn="just">
              <a:lnSpc>
                <a:spcPct val="160000"/>
              </a:lnSpc>
              <a:buFontTx/>
              <a:buChar char="•"/>
            </a:pPr>
            <a:r>
              <a:rPr lang="fa-IR" sz="2800" b="1"/>
              <a:t>قبل از ایجاد ذخيره‌ براي يک قرارداد زيانبار، واحد تجاري زيان کاهش ارزش داراييهاي اختصاص یافته به آن قرارداد را شناسايي مي‌کند.</a:t>
            </a:r>
            <a:endParaRPr lang="en-US" sz="2800" b="1"/>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lide Number Placeholder 5"/>
          <p:cNvSpPr>
            <a:spLocks noGrp="1"/>
          </p:cNvSpPr>
          <p:nvPr>
            <p:ph type="sldNum" sz="quarter" idx="12"/>
          </p:nvPr>
        </p:nvSpPr>
        <p:spPr/>
        <p:txBody>
          <a:bodyPr/>
          <a:lstStyle/>
          <a:p>
            <a:fld id="{3E6F5771-DACF-4749-95F3-9402AD00CCB1}" type="slidenum">
              <a:rPr lang="ar-SA"/>
              <a:pPr/>
              <a:t>36</a:t>
            </a:fld>
            <a:endParaRPr lang="en-US"/>
          </a:p>
        </p:txBody>
      </p:sp>
      <p:sp>
        <p:nvSpPr>
          <p:cNvPr id="106498" name="Rectangle 2"/>
          <p:cNvSpPr>
            <a:spLocks noGrp="1" noChangeArrowheads="1"/>
          </p:cNvSpPr>
          <p:nvPr>
            <p:ph type="title"/>
          </p:nvPr>
        </p:nvSpPr>
        <p:spPr>
          <a:xfrm>
            <a:off x="685800" y="414338"/>
            <a:ext cx="7772400" cy="1143000"/>
          </a:xfrm>
        </p:spPr>
        <p:txBody>
          <a:bodyPr/>
          <a:lstStyle/>
          <a:p>
            <a:r>
              <a:rPr lang="fa-IR"/>
              <a:t>تجدید ساختار</a:t>
            </a:r>
            <a:endParaRPr lang="en-US"/>
          </a:p>
        </p:txBody>
      </p:sp>
      <p:sp>
        <p:nvSpPr>
          <p:cNvPr id="106499" name="Rectangle 3"/>
          <p:cNvSpPr>
            <a:spLocks noGrp="1" noChangeArrowheads="1"/>
          </p:cNvSpPr>
          <p:nvPr>
            <p:ph type="body" idx="1"/>
          </p:nvPr>
        </p:nvSpPr>
        <p:spPr>
          <a:xfrm>
            <a:off x="971550" y="1916113"/>
            <a:ext cx="7272338" cy="4114800"/>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algn="just">
              <a:lnSpc>
                <a:spcPct val="110000"/>
              </a:lnSpc>
            </a:pPr>
            <a:r>
              <a:rPr lang="en-US" b="1"/>
              <a:t>	</a:t>
            </a:r>
            <a:r>
              <a:rPr lang="fa-IR" b="1"/>
              <a:t>برنامه ای است که توسط مدیریت طراحی و کنترل می شود و در دامنه فعالیت واحد تجاری و یا شیوه انجام آن فعالیت، تغییرات با اهمیتی ایجاد می کند.</a:t>
            </a:r>
            <a:endParaRPr lang="en-US" b="1"/>
          </a:p>
        </p:txBody>
      </p:sp>
      <p:grpSp>
        <p:nvGrpSpPr>
          <p:cNvPr id="106500" name="Group 4"/>
          <p:cNvGrpSpPr>
            <a:grpSpLocks/>
          </p:cNvGrpSpPr>
          <p:nvPr/>
        </p:nvGrpSpPr>
        <p:grpSpPr bwMode="auto">
          <a:xfrm>
            <a:off x="609600" y="160338"/>
            <a:ext cx="8229600" cy="1684337"/>
            <a:chOff x="384" y="210"/>
            <a:chExt cx="5184" cy="1061"/>
          </a:xfrm>
        </p:grpSpPr>
        <p:sp>
          <p:nvSpPr>
            <p:cNvPr id="106501" name="Rectangle 5"/>
            <p:cNvSpPr>
              <a:spLocks noChangeArrowheads="1"/>
            </p:cNvSpPr>
            <p:nvPr/>
          </p:nvSpPr>
          <p:spPr bwMode="auto">
            <a:xfrm rot="16150893">
              <a:off x="624" y="695"/>
              <a:ext cx="336" cy="816"/>
            </a:xfrm>
            <a:prstGeom prst="rect">
              <a:avLst/>
            </a:prstGeom>
            <a:gradFill rotWithShape="0">
              <a:gsLst>
                <a:gs pos="0">
                  <a:srgbClr val="FFFFCC"/>
                </a:gs>
                <a:gs pos="50000">
                  <a:srgbClr val="006600"/>
                </a:gs>
                <a:gs pos="100000">
                  <a:srgbClr val="FFFFCC"/>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a-IR"/>
            </a:p>
          </p:txBody>
        </p:sp>
        <p:sp>
          <p:nvSpPr>
            <p:cNvPr id="106502" name="Rectangle 6"/>
            <p:cNvSpPr>
              <a:spLocks noChangeArrowheads="1"/>
            </p:cNvSpPr>
            <p:nvPr/>
          </p:nvSpPr>
          <p:spPr bwMode="auto">
            <a:xfrm rot="16109008">
              <a:off x="4992" y="-30"/>
              <a:ext cx="336" cy="816"/>
            </a:xfrm>
            <a:prstGeom prst="rect">
              <a:avLst/>
            </a:prstGeom>
            <a:gradFill rotWithShape="0">
              <a:gsLst>
                <a:gs pos="0">
                  <a:srgbClr val="FFFFCC"/>
                </a:gs>
                <a:gs pos="50000">
                  <a:srgbClr val="006600"/>
                </a:gs>
                <a:gs pos="100000">
                  <a:srgbClr val="FFFFCC"/>
                </a:gs>
              </a:gsLst>
              <a:lin ang="27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a-IR"/>
            </a:p>
          </p:txBody>
        </p:sp>
        <p:sp>
          <p:nvSpPr>
            <p:cNvPr id="106503" name="Line 7"/>
            <p:cNvSpPr>
              <a:spLocks noChangeShapeType="1"/>
            </p:cNvSpPr>
            <p:nvPr/>
          </p:nvSpPr>
          <p:spPr bwMode="auto">
            <a:xfrm>
              <a:off x="432" y="1079"/>
              <a:ext cx="2592" cy="0"/>
            </a:xfrm>
            <a:prstGeom prst="line">
              <a:avLst/>
            </a:prstGeom>
            <a:noFill/>
            <a:ln w="57150">
              <a:pattFill prst="dkHorz">
                <a:fgClr>
                  <a:srgbClr val="FFFFCC"/>
                </a:fgClr>
                <a:bgClr>
                  <a:srgbClr val="006600"/>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sp>
          <p:nvSpPr>
            <p:cNvPr id="106504" name="Line 8"/>
            <p:cNvSpPr>
              <a:spLocks noChangeShapeType="1"/>
            </p:cNvSpPr>
            <p:nvPr/>
          </p:nvSpPr>
          <p:spPr bwMode="auto">
            <a:xfrm>
              <a:off x="2928" y="450"/>
              <a:ext cx="2592" cy="0"/>
            </a:xfrm>
            <a:prstGeom prst="line">
              <a:avLst/>
            </a:prstGeom>
            <a:noFill/>
            <a:ln w="57150">
              <a:pattFill prst="dkHorz">
                <a:fgClr>
                  <a:srgbClr val="FFFFCC"/>
                </a:fgClr>
                <a:bgClr>
                  <a:srgbClr val="006600"/>
                </a:bgClr>
              </a:patt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fa-IR"/>
            </a:p>
          </p:txBody>
        </p:sp>
      </p:gr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978535ED-FE6C-4FEB-82B3-8C5860A63D87}" type="slidenum">
              <a:rPr lang="ar-SA"/>
              <a:pPr/>
              <a:t>37</a:t>
            </a:fld>
            <a:endParaRPr lang="en-US"/>
          </a:p>
        </p:txBody>
      </p:sp>
      <p:sp>
        <p:nvSpPr>
          <p:cNvPr id="98306" name="Rectangle 2"/>
          <p:cNvSpPr>
            <a:spLocks noGrp="1" noChangeArrowheads="1"/>
          </p:cNvSpPr>
          <p:nvPr>
            <p:ph type="title"/>
          </p:nvPr>
        </p:nvSpPr>
        <p:spPr>
          <a:xfrm>
            <a:off x="685800" y="609600"/>
            <a:ext cx="7918450" cy="1143000"/>
          </a:xfrm>
        </p:spPr>
        <p:txBody>
          <a:bodyPr/>
          <a:lstStyle/>
          <a:p>
            <a:r>
              <a:rPr lang="fa-IR" sz="3200" b="1"/>
              <a:t>نمونه‌هايي از رويدادهاي مشمول تعريف تجديد ساختار </a:t>
            </a:r>
            <a:endParaRPr lang="en-US" sz="3200" b="1"/>
          </a:p>
        </p:txBody>
      </p:sp>
      <p:sp>
        <p:nvSpPr>
          <p:cNvPr id="98307" name="Rectangle 3"/>
          <p:cNvSpPr>
            <a:spLocks noGrp="1" noChangeArrowheads="1"/>
          </p:cNvSpPr>
          <p:nvPr>
            <p:ph type="body" idx="1"/>
          </p:nvPr>
        </p:nvSpPr>
        <p:spPr>
          <a:xfrm>
            <a:off x="684213" y="1844675"/>
            <a:ext cx="7772400" cy="4471988"/>
          </a:xfrm>
          <a:noFill/>
        </p:spPr>
        <p:txBody>
          <a:bodyPr/>
          <a:lstStyle/>
          <a:p>
            <a:pPr algn="just">
              <a:lnSpc>
                <a:spcPct val="110000"/>
              </a:lnSpc>
            </a:pPr>
            <a:r>
              <a:rPr lang="fa-IR" sz="2800" b="1"/>
              <a:t>الف. فروش يا توقف يک فعاليت تجاری،</a:t>
            </a:r>
          </a:p>
          <a:p>
            <a:pPr algn="just">
              <a:lnSpc>
                <a:spcPct val="110000"/>
              </a:lnSpc>
            </a:pPr>
            <a:r>
              <a:rPr lang="fa-IR" sz="2800" b="1"/>
              <a:t>ب. بستن مکان فعاليت تجاري در يک کشور يا منطقه يا تغيير مکان فعاليتهاي تجاري از يک کشور يا منطقه به کشور يا منطقه ديگر، </a:t>
            </a:r>
          </a:p>
          <a:p>
            <a:pPr algn="just">
              <a:lnSpc>
                <a:spcPct val="110000"/>
              </a:lnSpc>
            </a:pPr>
            <a:r>
              <a:rPr lang="fa-IR" sz="2800" b="1"/>
              <a:t>ج	. تغيير ساختار مديريت، براي نمونه، حذف يک لايه از مديريت، و</a:t>
            </a:r>
          </a:p>
          <a:p>
            <a:pPr algn="just">
              <a:lnSpc>
                <a:spcPct val="110000"/>
              </a:lnSpc>
            </a:pPr>
            <a:r>
              <a:rPr lang="fa-IR" sz="2800" b="1"/>
              <a:t>د	. تجديد سازمان اساسي که اثر با اهميتي بر ماهيت و محور عمليات واحد تجاري دارد.</a:t>
            </a:r>
            <a:endParaRPr lang="en-US" sz="2800" b="1"/>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5305B77D-A8CB-46A7-82BB-DC3F9D6F8B5D}" type="slidenum">
              <a:rPr lang="ar-SA"/>
              <a:pPr/>
              <a:t>38</a:t>
            </a:fld>
            <a:endParaRPr lang="en-US"/>
          </a:p>
        </p:txBody>
      </p:sp>
      <p:sp>
        <p:nvSpPr>
          <p:cNvPr id="108546" name="Rectangle 2"/>
          <p:cNvSpPr>
            <a:spLocks noGrp="1" noChangeArrowheads="1"/>
          </p:cNvSpPr>
          <p:nvPr>
            <p:ph type="title"/>
          </p:nvPr>
        </p:nvSpPr>
        <p:spPr/>
        <p:txBody>
          <a:bodyPr/>
          <a:lstStyle/>
          <a:p>
            <a:r>
              <a:rPr lang="fa-IR" sz="3600"/>
              <a:t>شناسایی ذخیره برای مخارج تجدید ساختار</a:t>
            </a:r>
            <a:endParaRPr lang="en-US" sz="3600"/>
          </a:p>
        </p:txBody>
      </p:sp>
      <p:sp>
        <p:nvSpPr>
          <p:cNvPr id="108547" name="Rectangle 3"/>
          <p:cNvSpPr>
            <a:spLocks noGrp="1" noChangeArrowheads="1"/>
          </p:cNvSpPr>
          <p:nvPr>
            <p:ph type="body" idx="1"/>
          </p:nvPr>
        </p:nvSpPr>
        <p:spPr>
          <a:xfrm>
            <a:off x="1258888" y="1981200"/>
            <a:ext cx="6842125" cy="4114800"/>
          </a:xfrm>
        </p:spPr>
        <p:txBody>
          <a:bodyPr/>
          <a:lstStyle/>
          <a:p>
            <a:pPr algn="just">
              <a:lnSpc>
                <a:spcPct val="120000"/>
              </a:lnSpc>
            </a:pPr>
            <a:r>
              <a:rPr lang="fa-IR" sz="3200" b="1"/>
              <a:t>براي مخارج تجديد ساختار تنها در صورتي ذخيره شناسايي مي‌شود که معيارهاي عمومي شناخت ذخاير (اسلاید شماره 10) احراز شود. </a:t>
            </a:r>
            <a:endParaRPr lang="en-US" sz="3200" b="1"/>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502EF4F3-E844-40E9-8732-1425DF3B237B}" type="slidenum">
              <a:rPr lang="ar-SA"/>
              <a:pPr/>
              <a:t>39</a:t>
            </a:fld>
            <a:endParaRPr lang="en-US"/>
          </a:p>
        </p:txBody>
      </p:sp>
      <p:sp>
        <p:nvSpPr>
          <p:cNvPr id="109570" name="Rectangle 2"/>
          <p:cNvSpPr>
            <a:spLocks noGrp="1" noChangeArrowheads="1"/>
          </p:cNvSpPr>
          <p:nvPr>
            <p:ph type="title"/>
          </p:nvPr>
        </p:nvSpPr>
        <p:spPr>
          <a:xfrm>
            <a:off x="684213" y="260350"/>
            <a:ext cx="7772400" cy="1143000"/>
          </a:xfrm>
        </p:spPr>
        <p:txBody>
          <a:bodyPr/>
          <a:lstStyle/>
          <a:p>
            <a:r>
              <a:rPr lang="fa-IR" sz="3200"/>
              <a:t>شرایط وجود تعهد عرفی در مورد تجدید ساختار</a:t>
            </a:r>
            <a:endParaRPr lang="en-US" sz="3200"/>
          </a:p>
        </p:txBody>
      </p:sp>
      <p:sp>
        <p:nvSpPr>
          <p:cNvPr id="109571" name="Rectangle 3"/>
          <p:cNvSpPr>
            <a:spLocks noGrp="1" noChangeArrowheads="1"/>
          </p:cNvSpPr>
          <p:nvPr>
            <p:ph type="body" idx="1"/>
          </p:nvPr>
        </p:nvSpPr>
        <p:spPr>
          <a:xfrm>
            <a:off x="685800" y="1268413"/>
            <a:ext cx="7772400" cy="5113337"/>
          </a:xfrm>
        </p:spPr>
        <p:txBody>
          <a:bodyPr/>
          <a:lstStyle/>
          <a:p>
            <a:pPr algn="just">
              <a:lnSpc>
                <a:spcPct val="110000"/>
              </a:lnSpc>
            </a:pPr>
            <a:r>
              <a:rPr lang="fa-IR" sz="2400" b="1">
                <a:solidFill>
                  <a:srgbClr val="FFFF99"/>
                </a:solidFill>
              </a:rPr>
              <a:t>الف.</a:t>
            </a:r>
            <a:r>
              <a:rPr lang="fa-IR" sz="2400" b="1"/>
              <a:t> طرح تفصيلي مصوب براي تجديد ساختار داشته باشد که حداقل موارد زير در آن مشخص شده باشد:</a:t>
            </a:r>
          </a:p>
          <a:p>
            <a:pPr algn="just">
              <a:lnSpc>
                <a:spcPct val="110000"/>
              </a:lnSpc>
            </a:pPr>
            <a:r>
              <a:rPr lang="fa-IR" sz="2400" b="1"/>
              <a:t> 		1  . فعاليت تجاری موردنظر،</a:t>
            </a:r>
          </a:p>
          <a:p>
            <a:pPr algn="just">
              <a:lnSpc>
                <a:spcPct val="110000"/>
              </a:lnSpc>
            </a:pPr>
            <a:r>
              <a:rPr lang="fa-IR" sz="2400" b="1"/>
              <a:t>		2. مکان‌هاي اصلي متاثر از تجديد ساختار،</a:t>
            </a:r>
          </a:p>
          <a:p>
            <a:pPr algn="just">
              <a:lnSpc>
                <a:spcPct val="110000"/>
              </a:lnSpc>
            </a:pPr>
            <a:r>
              <a:rPr lang="fa-IR" sz="2400" b="1"/>
              <a:t>		3 . مکان، کارکرد و تعداد تقريبي کارکناني که براي خاتمه 	خدمت آنها مزایایی پرداخت  خواهد شد،</a:t>
            </a:r>
          </a:p>
          <a:p>
            <a:pPr algn="just">
              <a:lnSpc>
                <a:spcPct val="110000"/>
              </a:lnSpc>
            </a:pPr>
            <a:r>
              <a:rPr lang="fa-IR" sz="2400" b="1"/>
              <a:t>		4 . مخارجي که تحمل خواهد شد، و</a:t>
            </a:r>
          </a:p>
          <a:p>
            <a:pPr algn="just">
              <a:lnSpc>
                <a:spcPct val="110000"/>
              </a:lnSpc>
            </a:pPr>
            <a:r>
              <a:rPr lang="fa-IR" sz="2400" b="1"/>
              <a:t>		5 . زمان اجراي طرح، و</a:t>
            </a:r>
          </a:p>
          <a:p>
            <a:pPr algn="just">
              <a:lnSpc>
                <a:spcPct val="110000"/>
              </a:lnSpc>
            </a:pPr>
            <a:r>
              <a:rPr lang="fa-IR" sz="2400" b="1">
                <a:solidFill>
                  <a:srgbClr val="FFFF99"/>
                </a:solidFill>
              </a:rPr>
              <a:t>ب	.</a:t>
            </a:r>
            <a:r>
              <a:rPr lang="fa-IR" sz="2400" b="1"/>
              <a:t> با شروع اجراي طرح يا اعلام ويژگيهاي اصلي آن به اشخاصي که از آن متاثر مي‌شوند، در آنها انتظاري بجا ايجاد کند که تجديد ساختار انجام خواهد شد.</a:t>
            </a:r>
            <a:endParaRPr lang="en-US" sz="2400" b="1"/>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F6F22F1C-795E-4F75-A461-47FF0ED352C1}" type="slidenum">
              <a:rPr lang="ar-SA"/>
              <a:pPr/>
              <a:t>40</a:t>
            </a:fld>
            <a:endParaRPr lang="en-US"/>
          </a:p>
        </p:txBody>
      </p:sp>
      <p:sp>
        <p:nvSpPr>
          <p:cNvPr id="110594" name="Rectangle 2"/>
          <p:cNvSpPr>
            <a:spLocks noGrp="1" noChangeArrowheads="1"/>
          </p:cNvSpPr>
          <p:nvPr>
            <p:ph type="title"/>
          </p:nvPr>
        </p:nvSpPr>
        <p:spPr>
          <a:xfrm>
            <a:off x="395288" y="609600"/>
            <a:ext cx="8137525" cy="1143000"/>
          </a:xfrm>
        </p:spPr>
        <p:txBody>
          <a:bodyPr/>
          <a:lstStyle/>
          <a:p>
            <a:r>
              <a:rPr lang="fa-IR" sz="3200"/>
              <a:t>برخی از شواهد لازم مبنی بر شروع طرح تجدید ساختار</a:t>
            </a:r>
            <a:endParaRPr lang="en-US" sz="3200"/>
          </a:p>
        </p:txBody>
      </p:sp>
      <p:sp>
        <p:nvSpPr>
          <p:cNvPr id="110595" name="Rectangle 3"/>
          <p:cNvSpPr>
            <a:spLocks noGrp="1" noChangeArrowheads="1"/>
          </p:cNvSpPr>
          <p:nvPr>
            <p:ph type="body" idx="1"/>
          </p:nvPr>
        </p:nvSpPr>
        <p:spPr>
          <a:xfrm>
            <a:off x="685800" y="1981200"/>
            <a:ext cx="7558088" cy="4114800"/>
          </a:xfrm>
        </p:spPr>
        <p:txBody>
          <a:bodyPr/>
          <a:lstStyle/>
          <a:p>
            <a:pPr>
              <a:buFontTx/>
              <a:buChar char="•"/>
            </a:pPr>
            <a:r>
              <a:rPr lang="fa-IR" sz="4000"/>
              <a:t>پیاده سازی ماشین آلات</a:t>
            </a:r>
          </a:p>
          <a:p>
            <a:pPr>
              <a:buFontTx/>
              <a:buChar char="•"/>
            </a:pPr>
            <a:r>
              <a:rPr lang="fa-IR" sz="4000"/>
              <a:t>فروش داراییها</a:t>
            </a:r>
          </a:p>
          <a:p>
            <a:pPr>
              <a:buFontTx/>
              <a:buChar char="•"/>
            </a:pPr>
            <a:r>
              <a:rPr lang="fa-IR" sz="4000"/>
              <a:t>اعلام عمومی ویژگیهای اصلی طرح</a:t>
            </a:r>
            <a:endParaRPr lang="en-US" sz="400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05C4C522-62C5-47A5-AD11-161812BD3BBE}" type="slidenum">
              <a:rPr lang="ar-SA"/>
              <a:pPr/>
              <a:t>41</a:t>
            </a:fld>
            <a:endParaRPr lang="en-US"/>
          </a:p>
        </p:txBody>
      </p:sp>
      <p:sp>
        <p:nvSpPr>
          <p:cNvPr id="111618" name="Rectangle 2"/>
          <p:cNvSpPr>
            <a:spLocks noGrp="1" noChangeArrowheads="1"/>
          </p:cNvSpPr>
          <p:nvPr>
            <p:ph type="title"/>
          </p:nvPr>
        </p:nvSpPr>
        <p:spPr>
          <a:xfrm>
            <a:off x="684213" y="549275"/>
            <a:ext cx="7772400" cy="1143000"/>
          </a:xfrm>
        </p:spPr>
        <p:txBody>
          <a:bodyPr/>
          <a:lstStyle/>
          <a:p>
            <a:r>
              <a:rPr lang="fa-IR" sz="4000"/>
              <a:t>تجدید ساختار قبل از پایان دوره مالی</a:t>
            </a:r>
            <a:endParaRPr lang="en-US" sz="4000"/>
          </a:p>
        </p:txBody>
      </p:sp>
      <p:sp>
        <p:nvSpPr>
          <p:cNvPr id="111619" name="Rectangle 3"/>
          <p:cNvSpPr>
            <a:spLocks noGrp="1" noChangeArrowheads="1"/>
          </p:cNvSpPr>
          <p:nvPr>
            <p:ph type="body" idx="1"/>
          </p:nvPr>
        </p:nvSpPr>
        <p:spPr>
          <a:xfrm>
            <a:off x="611188" y="1844675"/>
            <a:ext cx="7772400" cy="4032250"/>
          </a:xfrm>
        </p:spPr>
        <p:txBody>
          <a:bodyPr/>
          <a:lstStyle/>
          <a:p>
            <a:pPr algn="just">
              <a:lnSpc>
                <a:spcPct val="130000"/>
              </a:lnSpc>
            </a:pPr>
            <a:r>
              <a:rPr lang="fa-IR" sz="2400" b="1"/>
              <a:t>تصميم ارکان صلاحیتدار واحد تجاری براي تجديد ساختار قبل از پایان دوره مالی، موجب تعهد عرفي در تاريخ ترازنامه نمي‌شود، مگر اینکه واحد تجاری قبل از تاریخ ترازنامه : </a:t>
            </a:r>
          </a:p>
          <a:p>
            <a:pPr algn="just">
              <a:lnSpc>
                <a:spcPct val="130000"/>
              </a:lnSpc>
            </a:pPr>
            <a:r>
              <a:rPr lang="fa-IR" sz="2400" b="1"/>
              <a:t>		</a:t>
            </a:r>
            <a:r>
              <a:rPr lang="fa-IR" sz="2400" b="1">
                <a:solidFill>
                  <a:srgbClr val="FFFF99"/>
                </a:solidFill>
              </a:rPr>
              <a:t>الف.</a:t>
            </a:r>
            <a:r>
              <a:rPr lang="fa-IR" sz="2400" b="1"/>
              <a:t> طرح تجديد ساختار را  شروع کرده باشد، يا</a:t>
            </a:r>
          </a:p>
          <a:p>
            <a:pPr algn="just">
              <a:lnSpc>
                <a:spcPct val="130000"/>
              </a:lnSpc>
            </a:pPr>
            <a:r>
              <a:rPr lang="fa-IR" sz="2400" b="1"/>
              <a:t>		</a:t>
            </a:r>
            <a:r>
              <a:rPr lang="fa-IR" sz="2400" b="1">
                <a:solidFill>
                  <a:srgbClr val="FFFF99"/>
                </a:solidFill>
              </a:rPr>
              <a:t>ب.</a:t>
            </a:r>
            <a:r>
              <a:rPr lang="fa-IR" sz="2400" b="1"/>
              <a:t> ويژگيهاي اصلي طرح را به اشخاص متأثر از آن به‌گونه‌اي 	اعلام کرده باشد که در آنها انتظاري بجا مبني بر انجام تجديد 	ساختار توسط واحد تجاري بوجود آيد.</a:t>
            </a:r>
          </a:p>
          <a:p>
            <a:pPr algn="just">
              <a:lnSpc>
                <a:spcPct val="130000"/>
              </a:lnSpc>
            </a:pPr>
            <a:endParaRPr lang="fa-IR" sz="2400" b="1"/>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C3E0B2BF-4D58-45B3-8AB8-2635601FB9D3}" type="slidenum">
              <a:rPr lang="ar-SA"/>
              <a:pPr/>
              <a:t>42</a:t>
            </a:fld>
            <a:endParaRPr lang="en-US"/>
          </a:p>
        </p:txBody>
      </p:sp>
      <p:sp>
        <p:nvSpPr>
          <p:cNvPr id="112642" name="Rectangle 2"/>
          <p:cNvSpPr>
            <a:spLocks noGrp="1" noChangeArrowheads="1"/>
          </p:cNvSpPr>
          <p:nvPr>
            <p:ph type="title"/>
          </p:nvPr>
        </p:nvSpPr>
        <p:spPr/>
        <p:txBody>
          <a:bodyPr/>
          <a:lstStyle/>
          <a:p>
            <a:r>
              <a:rPr lang="fa-IR" sz="4000"/>
              <a:t>تجدید ساختار قبل از پایان دوره مالی</a:t>
            </a:r>
            <a:endParaRPr lang="en-US" sz="4000"/>
          </a:p>
        </p:txBody>
      </p:sp>
      <p:sp>
        <p:nvSpPr>
          <p:cNvPr id="112643" name="Rectangle 3"/>
          <p:cNvSpPr>
            <a:spLocks noGrp="1" noChangeArrowheads="1"/>
          </p:cNvSpPr>
          <p:nvPr>
            <p:ph type="body" idx="1"/>
          </p:nvPr>
        </p:nvSpPr>
        <p:spPr/>
        <p:txBody>
          <a:bodyPr/>
          <a:lstStyle/>
          <a:p>
            <a:pPr algn="just"/>
            <a:r>
              <a:rPr lang="fa-IR" sz="3200" b="1"/>
              <a:t>چنانچه واحد تجاری تنها بعد از تاریخ ترازنامه اجرای طرح تجدید ساختار را آغاز کند یا ویژگیهای اصلی آن را برای اشخاص متاثر از آن اعلام نماید، در این شرایط</a:t>
            </a:r>
            <a:r>
              <a:rPr lang="fa-IR" sz="3200"/>
              <a:t> </a:t>
            </a:r>
            <a:r>
              <a:rPr lang="fa-IR" sz="3200" b="1"/>
              <a:t>اگر تجديد ساختار با اهمیت باشد و عدم افشاي آن بر تصمیمات اقتصادی استفاده‌کنندگان برمبنای صورتهای مالی تاثير گذارد، افشاي آن ضروري است.</a:t>
            </a:r>
          </a:p>
          <a:p>
            <a:endParaRPr lang="en-US" sz="320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2BFFBABA-C0FC-479B-B7CA-B62DB8193D33}" type="slidenum">
              <a:rPr lang="ar-SA"/>
              <a:pPr/>
              <a:t>43</a:t>
            </a:fld>
            <a:endParaRPr lang="en-US"/>
          </a:p>
        </p:txBody>
      </p:sp>
      <p:sp>
        <p:nvSpPr>
          <p:cNvPr id="113666" name="Rectangle 2"/>
          <p:cNvSpPr>
            <a:spLocks noGrp="1" noChangeArrowheads="1"/>
          </p:cNvSpPr>
          <p:nvPr>
            <p:ph type="title"/>
          </p:nvPr>
        </p:nvSpPr>
        <p:spPr>
          <a:xfrm>
            <a:off x="611188" y="188913"/>
            <a:ext cx="7772400" cy="1143000"/>
          </a:xfrm>
        </p:spPr>
        <p:txBody>
          <a:bodyPr/>
          <a:lstStyle/>
          <a:p>
            <a:r>
              <a:rPr lang="fa-IR" sz="3600"/>
              <a:t>فروش تمام یا بخشی از فعالیت تجاری</a:t>
            </a:r>
            <a:endParaRPr lang="en-US" sz="3600"/>
          </a:p>
        </p:txBody>
      </p:sp>
      <p:sp>
        <p:nvSpPr>
          <p:cNvPr id="113667" name="Rectangle 3"/>
          <p:cNvSpPr>
            <a:spLocks noGrp="1" noChangeArrowheads="1"/>
          </p:cNvSpPr>
          <p:nvPr>
            <p:ph type="body" idx="1"/>
          </p:nvPr>
        </p:nvSpPr>
        <p:spPr>
          <a:xfrm>
            <a:off x="250825" y="1557338"/>
            <a:ext cx="8351838" cy="5040312"/>
          </a:xfrm>
        </p:spPr>
        <p:txBody>
          <a:bodyPr/>
          <a:lstStyle/>
          <a:p>
            <a:pPr marL="533400" indent="-533400" algn="just">
              <a:lnSpc>
                <a:spcPct val="130000"/>
              </a:lnSpc>
            </a:pPr>
            <a:r>
              <a:rPr lang="fa-IR" sz="2800" b="1">
                <a:solidFill>
                  <a:srgbClr val="FFFF99"/>
                </a:solidFill>
              </a:rPr>
              <a:t>الف.</a:t>
            </a:r>
            <a:r>
              <a:rPr lang="fa-IR" sz="2800" b="1"/>
              <a:t> در رابطه با فروش تمام یا بخشی از فعالیت تجاری، هیچ‌گونه تعهدی ایجاد نمی‌شود مگر اینکه واحد تجاری به موجب یک قرارداد فروش ملزم به فروش باشد.</a:t>
            </a:r>
          </a:p>
          <a:p>
            <a:pPr marL="533400" indent="-533400" algn="just">
              <a:lnSpc>
                <a:spcPct val="130000"/>
              </a:lnSpc>
            </a:pPr>
            <a:r>
              <a:rPr lang="fa-IR" sz="2800" b="1">
                <a:solidFill>
                  <a:srgbClr val="FFFF99"/>
                </a:solidFill>
              </a:rPr>
              <a:t>ب .</a:t>
            </a:r>
            <a:r>
              <a:rPr lang="fa-IR" sz="2800" b="1"/>
              <a:t> هنگامی که فروش فعالیت تجاری بخشی از تجدید ساختار تلقی میشود:</a:t>
            </a:r>
          </a:p>
          <a:p>
            <a:pPr marL="914400" lvl="1" indent="-457200" algn="just">
              <a:lnSpc>
                <a:spcPct val="130000"/>
              </a:lnSpc>
              <a:buFontTx/>
              <a:buAutoNum type="arabicPeriod"/>
            </a:pPr>
            <a:r>
              <a:rPr lang="fa-IR" sz="2400" b="1"/>
              <a:t>داراییهای آن فعالیت از نظر کاهش ارزش بررسی میشود.</a:t>
            </a:r>
          </a:p>
          <a:p>
            <a:pPr marL="914400" lvl="1" indent="-457200" algn="just">
              <a:lnSpc>
                <a:spcPct val="130000"/>
              </a:lnSpc>
              <a:buFontTx/>
              <a:buAutoNum type="arabicPeriod"/>
            </a:pPr>
            <a:r>
              <a:rPr lang="fa-IR" sz="2400" b="1"/>
              <a:t>تعهد عرفی ممکن است از سایر بخشهای تجدیدساختار ناشی شود قبل از آنکه قرارداد فروش الزام آور منعقد گردد.</a:t>
            </a:r>
            <a:endParaRPr lang="en-US" sz="2400" b="1"/>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17389D1F-143A-4961-BC49-F513370581DF}" type="slidenum">
              <a:rPr lang="ar-SA"/>
              <a:pPr/>
              <a:t>44</a:t>
            </a:fld>
            <a:endParaRPr lang="en-US"/>
          </a:p>
        </p:txBody>
      </p:sp>
      <p:sp>
        <p:nvSpPr>
          <p:cNvPr id="114690" name="Rectangle 2"/>
          <p:cNvSpPr>
            <a:spLocks noGrp="1" noChangeArrowheads="1"/>
          </p:cNvSpPr>
          <p:nvPr>
            <p:ph type="title"/>
          </p:nvPr>
        </p:nvSpPr>
        <p:spPr/>
        <p:txBody>
          <a:bodyPr/>
          <a:lstStyle/>
          <a:p>
            <a:r>
              <a:rPr lang="fa-IR"/>
              <a:t>ذخیره تجدید ساختار</a:t>
            </a:r>
            <a:endParaRPr lang="en-US"/>
          </a:p>
        </p:txBody>
      </p:sp>
      <p:sp>
        <p:nvSpPr>
          <p:cNvPr id="114691" name="Rectangle 3"/>
          <p:cNvSpPr>
            <a:spLocks noGrp="1" noChangeArrowheads="1"/>
          </p:cNvSpPr>
          <p:nvPr>
            <p:ph type="body" idx="1"/>
          </p:nvPr>
        </p:nvSpPr>
        <p:spPr/>
        <p:txBody>
          <a:bodyPr/>
          <a:lstStyle/>
          <a:p>
            <a:pPr algn="just">
              <a:lnSpc>
                <a:spcPct val="130000"/>
              </a:lnSpc>
            </a:pPr>
            <a:r>
              <a:rPr lang="fa-IR" sz="3200" b="1"/>
              <a:t>ذخيره تجديد ساختار بايد تنها شامل مخارج مستقيم ناشي از تجديد ساختار باشد يعني آن مخارجي که هم براي تجديد ساختار ضروري است و هم به فعاليتهاي جاری واحد تجاري مربوط نباشد.</a:t>
            </a:r>
            <a:endParaRPr lang="en-US" sz="3200" b="1"/>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0C0D6A9F-2158-4368-AB0F-BB7986D96827}" type="slidenum">
              <a:rPr lang="ar-SA"/>
              <a:pPr/>
              <a:t>45</a:t>
            </a:fld>
            <a:endParaRPr lang="en-US"/>
          </a:p>
        </p:txBody>
      </p:sp>
      <p:sp>
        <p:nvSpPr>
          <p:cNvPr id="115715" name="Rectangle 3"/>
          <p:cNvSpPr>
            <a:spLocks noGrp="1" noChangeArrowheads="1"/>
          </p:cNvSpPr>
          <p:nvPr>
            <p:ph type="body" idx="1"/>
          </p:nvPr>
        </p:nvSpPr>
        <p:spPr>
          <a:xfrm>
            <a:off x="684213" y="2205038"/>
            <a:ext cx="7772400" cy="3816350"/>
          </a:xfrm>
        </p:spPr>
        <p:txBody>
          <a:bodyPr/>
          <a:lstStyle/>
          <a:p>
            <a:pPr algn="just">
              <a:lnSpc>
                <a:spcPct val="110000"/>
              </a:lnSpc>
            </a:pPr>
            <a:r>
              <a:rPr lang="fa-IR" sz="2800" b="1">
                <a:solidFill>
                  <a:srgbClr val="FFFF99"/>
                </a:solidFill>
              </a:rPr>
              <a:t>الف.</a:t>
            </a:r>
            <a:r>
              <a:rPr lang="fa-IR" sz="2800" b="1"/>
              <a:t> بازآموزي يا جابجايي کارکنان دائم،</a:t>
            </a:r>
          </a:p>
          <a:p>
            <a:pPr algn="just">
              <a:lnSpc>
                <a:spcPct val="110000"/>
              </a:lnSpc>
            </a:pPr>
            <a:r>
              <a:rPr lang="fa-IR" sz="2800" b="1">
                <a:solidFill>
                  <a:srgbClr val="FFFF99"/>
                </a:solidFill>
              </a:rPr>
              <a:t>ب</a:t>
            </a:r>
            <a:r>
              <a:rPr lang="en-US" sz="2800">
                <a:solidFill>
                  <a:srgbClr val="FFFF99"/>
                </a:solidFill>
              </a:rPr>
              <a:t>	</a:t>
            </a:r>
            <a:r>
              <a:rPr lang="fa-IR" sz="2800" b="1">
                <a:solidFill>
                  <a:srgbClr val="FFFF99"/>
                </a:solidFill>
              </a:rPr>
              <a:t>.</a:t>
            </a:r>
            <a:r>
              <a:rPr lang="fa-IR" sz="2800" b="1"/>
              <a:t> بازاريابي، يا</a:t>
            </a:r>
          </a:p>
          <a:p>
            <a:pPr algn="just">
              <a:lnSpc>
                <a:spcPct val="110000"/>
              </a:lnSpc>
            </a:pPr>
            <a:r>
              <a:rPr lang="fa-IR" sz="2800" b="1">
                <a:solidFill>
                  <a:srgbClr val="FFFF99"/>
                </a:solidFill>
              </a:rPr>
              <a:t>ج</a:t>
            </a:r>
            <a:r>
              <a:rPr lang="en-US" sz="2800">
                <a:solidFill>
                  <a:srgbClr val="FFFF99"/>
                </a:solidFill>
              </a:rPr>
              <a:t>	</a:t>
            </a:r>
            <a:r>
              <a:rPr lang="fa-IR" sz="2800" b="1">
                <a:solidFill>
                  <a:srgbClr val="FFFF99"/>
                </a:solidFill>
              </a:rPr>
              <a:t>.</a:t>
            </a:r>
            <a:r>
              <a:rPr lang="fa-IR" sz="2800" b="1"/>
              <a:t> سرمايه‌گذاري در سيستم‌ها و شبکه‌هاي توزيعي جديد.</a:t>
            </a:r>
          </a:p>
          <a:p>
            <a:pPr algn="just">
              <a:lnSpc>
                <a:spcPct val="110000"/>
              </a:lnSpc>
            </a:pPr>
            <a:r>
              <a:rPr lang="fa-IR" sz="2800" b="1"/>
              <a:t>اين مخارج با اداره فعاليتهاي تجاري در آينده مرتبط است و بدهي ناشی از تجديد ساختار در تاریخ ترازنامه نیست. چنين مخارجي مستقل از تجديد ساختار شناسايي مي‌شود.</a:t>
            </a:r>
            <a:endParaRPr lang="en-US" sz="2800" b="1"/>
          </a:p>
        </p:txBody>
      </p:sp>
      <p:sp>
        <p:nvSpPr>
          <p:cNvPr id="115716" name="Rectangle 4"/>
          <p:cNvSpPr>
            <a:spLocks noGrp="1" noChangeArrowheads="1"/>
          </p:cNvSpPr>
          <p:nvPr>
            <p:ph type="title"/>
          </p:nvPr>
        </p:nvSpPr>
        <p:spPr>
          <a:xfrm>
            <a:off x="468313" y="908050"/>
            <a:ext cx="8134350" cy="1143000"/>
          </a:xfrm>
        </p:spPr>
        <p:txBody>
          <a:bodyPr/>
          <a:lstStyle/>
          <a:p>
            <a:pPr algn="r"/>
            <a:r>
              <a:rPr lang="fa-IR" sz="2800" b="1"/>
              <a:t>ذخيره تجديد ساختار شامل مخارجي نظير موارد زير نيست:</a:t>
            </a:r>
            <a:endParaRPr lang="en-US" sz="2800" b="1"/>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5"/>
          <p:cNvSpPr>
            <a:spLocks noGrp="1"/>
          </p:cNvSpPr>
          <p:nvPr>
            <p:ph type="sldNum" sz="quarter" idx="12"/>
          </p:nvPr>
        </p:nvSpPr>
        <p:spPr/>
        <p:txBody>
          <a:bodyPr/>
          <a:lstStyle/>
          <a:p>
            <a:fld id="{F01F948B-08DF-4FCE-AE42-AF6E4580EFF4}" type="slidenum">
              <a:rPr lang="ar-SA"/>
              <a:pPr/>
              <a:t>46</a:t>
            </a:fld>
            <a:endParaRPr lang="en-US"/>
          </a:p>
        </p:txBody>
      </p:sp>
      <p:sp>
        <p:nvSpPr>
          <p:cNvPr id="116738" name="Rectangle 2"/>
          <p:cNvSpPr>
            <a:spLocks noGrp="1" noChangeArrowheads="1"/>
          </p:cNvSpPr>
          <p:nvPr>
            <p:ph type="title"/>
          </p:nvPr>
        </p:nvSpPr>
        <p:spPr>
          <a:xfrm>
            <a:off x="684213" y="404813"/>
            <a:ext cx="7772400" cy="1143000"/>
          </a:xfrm>
        </p:spPr>
        <p:txBody>
          <a:bodyPr/>
          <a:lstStyle/>
          <a:p>
            <a:r>
              <a:rPr lang="fa-IR" b="1"/>
              <a:t>زيانهاي عملياتي آتی</a:t>
            </a:r>
            <a:endParaRPr lang="en-US" b="1"/>
          </a:p>
        </p:txBody>
      </p:sp>
      <p:sp>
        <p:nvSpPr>
          <p:cNvPr id="116739" name="Rectangle 3"/>
          <p:cNvSpPr>
            <a:spLocks noGrp="1" noChangeArrowheads="1"/>
          </p:cNvSpPr>
          <p:nvPr>
            <p:ph type="body" idx="1"/>
          </p:nvPr>
        </p:nvSpPr>
        <p:spPr>
          <a:xfrm>
            <a:off x="684213" y="1700213"/>
            <a:ext cx="7772400" cy="1728787"/>
          </a:xfrm>
        </p:spPr>
        <p:txBody>
          <a:bodyPr/>
          <a:lstStyle/>
          <a:p>
            <a:pPr algn="just"/>
            <a:r>
              <a:rPr lang="fa-IR" sz="2800" b="1"/>
              <a:t>براي زيانهاي عملياتي آتی قابل تشخيص‌تا تاريخ تجديد ساختار ذخيره منظور نمي‌شود مگر اينکه مربوط به قراردادي زيانبار باشد.</a:t>
            </a:r>
            <a:endParaRPr lang="en-US" sz="2800" b="1"/>
          </a:p>
        </p:txBody>
      </p:sp>
      <p:sp>
        <p:nvSpPr>
          <p:cNvPr id="116740" name="Rectangle 4"/>
          <p:cNvSpPr>
            <a:spLocks noChangeArrowheads="1"/>
          </p:cNvSpPr>
          <p:nvPr/>
        </p:nvSpPr>
        <p:spPr bwMode="auto">
          <a:xfrm>
            <a:off x="1042988" y="3068638"/>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spcBef>
                <a:spcPct val="0"/>
              </a:spcBef>
              <a:defRPr sz="4400">
                <a:solidFill>
                  <a:schemeClr val="bg1"/>
                </a:solidFill>
                <a:latin typeface="Times New Roman" panose="02020603050405020304" pitchFamily="18" charset="0"/>
                <a:cs typeface="B Titr" panose="00000700000000000000" pitchFamily="2" charset="-78"/>
              </a:defRPr>
            </a:lvl1pPr>
            <a:lvl2pPr algn="ctr">
              <a:spcBef>
                <a:spcPct val="0"/>
              </a:spcBef>
              <a:defRPr sz="4400">
                <a:solidFill>
                  <a:schemeClr val="bg1"/>
                </a:solidFill>
                <a:latin typeface="Times New Roman" panose="02020603050405020304" pitchFamily="18" charset="0"/>
                <a:cs typeface="B Titr" panose="00000700000000000000" pitchFamily="2" charset="-78"/>
              </a:defRPr>
            </a:lvl2pPr>
            <a:lvl3pPr algn="ctr">
              <a:spcBef>
                <a:spcPct val="0"/>
              </a:spcBef>
              <a:defRPr sz="4400">
                <a:solidFill>
                  <a:schemeClr val="bg1"/>
                </a:solidFill>
                <a:latin typeface="Times New Roman" panose="02020603050405020304" pitchFamily="18" charset="0"/>
                <a:cs typeface="B Titr" panose="00000700000000000000" pitchFamily="2" charset="-78"/>
              </a:defRPr>
            </a:lvl3pPr>
            <a:lvl4pPr algn="ctr">
              <a:spcBef>
                <a:spcPct val="0"/>
              </a:spcBef>
              <a:defRPr sz="4400">
                <a:solidFill>
                  <a:schemeClr val="bg1"/>
                </a:solidFill>
                <a:latin typeface="Times New Roman" panose="02020603050405020304" pitchFamily="18" charset="0"/>
                <a:cs typeface="B Titr" panose="00000700000000000000" pitchFamily="2" charset="-78"/>
              </a:defRPr>
            </a:lvl4pPr>
            <a:lvl5pPr algn="ctr">
              <a:spcBef>
                <a:spcPct val="0"/>
              </a:spcBef>
              <a:defRPr sz="4400">
                <a:solidFill>
                  <a:schemeClr val="bg1"/>
                </a:solidFill>
                <a:latin typeface="Times New Roman" panose="02020603050405020304" pitchFamily="18" charset="0"/>
                <a:cs typeface="B Titr" panose="00000700000000000000" pitchFamily="2" charset="-78"/>
              </a:defRPr>
            </a:lvl5pPr>
            <a:lvl6pPr marL="457200" algn="ctr" fontAlgn="base">
              <a:spcBef>
                <a:spcPct val="0"/>
              </a:spcBef>
              <a:spcAft>
                <a:spcPct val="0"/>
              </a:spcAft>
              <a:defRPr sz="4400">
                <a:solidFill>
                  <a:schemeClr val="bg1"/>
                </a:solidFill>
                <a:latin typeface="Times New Roman" panose="02020603050405020304" pitchFamily="18" charset="0"/>
                <a:cs typeface="B Titr" panose="00000700000000000000" pitchFamily="2" charset="-78"/>
              </a:defRPr>
            </a:lvl6pPr>
            <a:lvl7pPr marL="914400" algn="ctr" fontAlgn="base">
              <a:spcBef>
                <a:spcPct val="0"/>
              </a:spcBef>
              <a:spcAft>
                <a:spcPct val="0"/>
              </a:spcAft>
              <a:defRPr sz="4400">
                <a:solidFill>
                  <a:schemeClr val="bg1"/>
                </a:solidFill>
                <a:latin typeface="Times New Roman" panose="02020603050405020304" pitchFamily="18" charset="0"/>
                <a:cs typeface="B Titr" panose="00000700000000000000" pitchFamily="2" charset="-78"/>
              </a:defRPr>
            </a:lvl7pPr>
            <a:lvl8pPr marL="1371600" algn="ctr" fontAlgn="base">
              <a:spcBef>
                <a:spcPct val="0"/>
              </a:spcBef>
              <a:spcAft>
                <a:spcPct val="0"/>
              </a:spcAft>
              <a:defRPr sz="4400">
                <a:solidFill>
                  <a:schemeClr val="bg1"/>
                </a:solidFill>
                <a:latin typeface="Times New Roman" panose="02020603050405020304" pitchFamily="18" charset="0"/>
                <a:cs typeface="B Titr" panose="00000700000000000000" pitchFamily="2" charset="-78"/>
              </a:defRPr>
            </a:lvl8pPr>
            <a:lvl9pPr marL="1828800" algn="ctr" fontAlgn="base">
              <a:spcBef>
                <a:spcPct val="0"/>
              </a:spcBef>
              <a:spcAft>
                <a:spcPct val="0"/>
              </a:spcAft>
              <a:defRPr sz="4400">
                <a:solidFill>
                  <a:schemeClr val="bg1"/>
                </a:solidFill>
                <a:latin typeface="Times New Roman" panose="02020603050405020304" pitchFamily="18" charset="0"/>
                <a:cs typeface="B Titr" panose="00000700000000000000" pitchFamily="2" charset="-78"/>
              </a:defRPr>
            </a:lvl9pPr>
          </a:lstStyle>
          <a:p>
            <a:r>
              <a:rPr lang="fa-IR" b="1"/>
              <a:t>سود حاصل از واگذاري داراييها</a:t>
            </a:r>
            <a:endParaRPr lang="en-US" b="1"/>
          </a:p>
        </p:txBody>
      </p:sp>
      <p:sp>
        <p:nvSpPr>
          <p:cNvPr id="116741" name="Rectangle 5"/>
          <p:cNvSpPr>
            <a:spLocks noChangeArrowheads="1"/>
          </p:cNvSpPr>
          <p:nvPr/>
        </p:nvSpPr>
        <p:spPr bwMode="auto">
          <a:xfrm>
            <a:off x="827088" y="4292600"/>
            <a:ext cx="7772400" cy="2089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defRPr sz="3600">
                <a:solidFill>
                  <a:srgbClr val="FFFFCC"/>
                </a:solidFill>
                <a:latin typeface="Times New Roman" panose="02020603050405020304" pitchFamily="18" charset="0"/>
                <a:cs typeface="B Zar" panose="00000400000000000000" pitchFamily="2" charset="-78"/>
              </a:defRPr>
            </a:lvl1pPr>
            <a:lvl2pPr marL="742950" indent="-285750">
              <a:defRPr sz="3200">
                <a:solidFill>
                  <a:srgbClr val="FFFFCC"/>
                </a:solidFill>
                <a:latin typeface="Times New Roman" panose="02020603050405020304" pitchFamily="18" charset="0"/>
                <a:cs typeface="B Zar" panose="00000400000000000000" pitchFamily="2" charset="-78"/>
              </a:defRPr>
            </a:lvl2pPr>
            <a:lvl3pPr marL="1143000" indent="-228600">
              <a:defRPr sz="2800">
                <a:solidFill>
                  <a:srgbClr val="FFFFCC"/>
                </a:solidFill>
                <a:latin typeface="Times New Roman" panose="02020603050405020304" pitchFamily="18" charset="0"/>
                <a:cs typeface="B Zar" panose="00000400000000000000" pitchFamily="2" charset="-78"/>
              </a:defRPr>
            </a:lvl3pPr>
            <a:lvl4pPr marL="1600200" indent="-228600">
              <a:defRPr sz="2400">
                <a:solidFill>
                  <a:srgbClr val="FFFFCC"/>
                </a:solidFill>
                <a:latin typeface="Times New Roman" panose="02020603050405020304" pitchFamily="18" charset="0"/>
                <a:cs typeface="B Zar" panose="00000400000000000000" pitchFamily="2" charset="-78"/>
              </a:defRPr>
            </a:lvl4pPr>
            <a:lvl5pPr marL="2057400" indent="-228600">
              <a:defRPr sz="2400">
                <a:solidFill>
                  <a:srgbClr val="FFFFCC"/>
                </a:solidFill>
                <a:latin typeface="Times New Roman" panose="02020603050405020304" pitchFamily="18" charset="0"/>
                <a:cs typeface="B Zar" panose="00000400000000000000" pitchFamily="2" charset="-78"/>
              </a:defRPr>
            </a:lvl5pPr>
            <a:lvl6pPr marL="2514600" indent="-228600" fontAlgn="base">
              <a:spcBef>
                <a:spcPct val="20000"/>
              </a:spcBef>
              <a:spcAft>
                <a:spcPct val="0"/>
              </a:spcAft>
              <a:defRPr sz="2400">
                <a:solidFill>
                  <a:srgbClr val="FFFFCC"/>
                </a:solidFill>
                <a:latin typeface="Times New Roman" panose="02020603050405020304" pitchFamily="18" charset="0"/>
                <a:cs typeface="B Zar" panose="00000400000000000000" pitchFamily="2" charset="-78"/>
              </a:defRPr>
            </a:lvl6pPr>
            <a:lvl7pPr marL="2971800" indent="-228600" fontAlgn="base">
              <a:spcBef>
                <a:spcPct val="20000"/>
              </a:spcBef>
              <a:spcAft>
                <a:spcPct val="0"/>
              </a:spcAft>
              <a:defRPr sz="2400">
                <a:solidFill>
                  <a:srgbClr val="FFFFCC"/>
                </a:solidFill>
                <a:latin typeface="Times New Roman" panose="02020603050405020304" pitchFamily="18" charset="0"/>
                <a:cs typeface="B Zar" panose="00000400000000000000" pitchFamily="2" charset="-78"/>
              </a:defRPr>
            </a:lvl7pPr>
            <a:lvl8pPr marL="3429000" indent="-228600" fontAlgn="base">
              <a:spcBef>
                <a:spcPct val="20000"/>
              </a:spcBef>
              <a:spcAft>
                <a:spcPct val="0"/>
              </a:spcAft>
              <a:defRPr sz="2400">
                <a:solidFill>
                  <a:srgbClr val="FFFFCC"/>
                </a:solidFill>
                <a:latin typeface="Times New Roman" panose="02020603050405020304" pitchFamily="18" charset="0"/>
                <a:cs typeface="B Zar" panose="00000400000000000000" pitchFamily="2" charset="-78"/>
              </a:defRPr>
            </a:lvl8pPr>
            <a:lvl9pPr marL="3886200" indent="-228600" fontAlgn="base">
              <a:spcBef>
                <a:spcPct val="20000"/>
              </a:spcBef>
              <a:spcAft>
                <a:spcPct val="0"/>
              </a:spcAft>
              <a:defRPr sz="2400">
                <a:solidFill>
                  <a:srgbClr val="FFFFCC"/>
                </a:solidFill>
                <a:latin typeface="Times New Roman" panose="02020603050405020304" pitchFamily="18" charset="0"/>
                <a:cs typeface="B Zar" panose="00000400000000000000" pitchFamily="2" charset="-78"/>
              </a:defRPr>
            </a:lvl9pPr>
          </a:lstStyle>
          <a:p>
            <a:pPr algn="just"/>
            <a:r>
              <a:rPr lang="fa-IR" sz="2800" b="1"/>
              <a:t>سود حاصل از واگذاري داراييها در اندازه‌گيري ذخيره تجديد ساختار در نظر گرفته نمي‌شود، حتي اگر فروش داراييها بخشي از تجديد ساختار تلقي شود.</a:t>
            </a:r>
            <a:endParaRPr lang="en-US" sz="2800" b="1"/>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129376A5-96EC-4E60-B137-7E6F05E0D5E6}" type="slidenum">
              <a:rPr lang="ar-SA"/>
              <a:pPr/>
              <a:t>47</a:t>
            </a:fld>
            <a:endParaRPr lang="en-US"/>
          </a:p>
        </p:txBody>
      </p:sp>
      <p:sp>
        <p:nvSpPr>
          <p:cNvPr id="117762" name="Rectangle 2"/>
          <p:cNvSpPr>
            <a:spLocks noGrp="1" noChangeArrowheads="1"/>
          </p:cNvSpPr>
          <p:nvPr>
            <p:ph type="title"/>
          </p:nvPr>
        </p:nvSpPr>
        <p:spPr/>
        <p:txBody>
          <a:bodyPr/>
          <a:lstStyle/>
          <a:p>
            <a:r>
              <a:rPr lang="fa-IR" b="1"/>
              <a:t>افشا</a:t>
            </a:r>
            <a:endParaRPr lang="en-US" b="1"/>
          </a:p>
        </p:txBody>
      </p:sp>
      <p:sp>
        <p:nvSpPr>
          <p:cNvPr id="117763" name="Rectangle 3"/>
          <p:cNvSpPr>
            <a:spLocks noGrp="1" noChangeArrowheads="1"/>
          </p:cNvSpPr>
          <p:nvPr>
            <p:ph type="body" idx="1"/>
          </p:nvPr>
        </p:nvSpPr>
        <p:spPr>
          <a:xfrm>
            <a:off x="539750" y="1700213"/>
            <a:ext cx="7918450" cy="4395787"/>
          </a:xfrm>
        </p:spPr>
        <p:txBody>
          <a:bodyPr/>
          <a:lstStyle/>
          <a:p>
            <a:r>
              <a:rPr lang="fa-IR" sz="2400" b="1"/>
              <a:t>واحد تجاري بايد گردش هر طبقه از ذخاير را به‌شرح زير افشا کند:</a:t>
            </a:r>
          </a:p>
          <a:p>
            <a:r>
              <a:rPr lang="fa-IR" sz="2400" b="1"/>
              <a:t>	</a:t>
            </a:r>
            <a:r>
              <a:rPr lang="fa-IR" sz="2400" b="1">
                <a:solidFill>
                  <a:srgbClr val="FFFF99"/>
                </a:solidFill>
              </a:rPr>
              <a:t>الف.</a:t>
            </a:r>
            <a:r>
              <a:rPr lang="fa-IR" sz="2400" b="1"/>
              <a:t> مبلغ دفتري ابتدا و پایان دوره،</a:t>
            </a:r>
          </a:p>
          <a:p>
            <a:r>
              <a:rPr lang="fa-IR" sz="2400" b="1"/>
              <a:t>	</a:t>
            </a:r>
            <a:r>
              <a:rPr lang="fa-IR" sz="2400" b="1">
                <a:solidFill>
                  <a:srgbClr val="FFFF99"/>
                </a:solidFill>
              </a:rPr>
              <a:t>ب .</a:t>
            </a:r>
            <a:r>
              <a:rPr lang="fa-IR" sz="2400" b="1"/>
              <a:t> ذخاير ايجاد شده طي دوره، شامل افزايش ذخاير موجود،</a:t>
            </a:r>
          </a:p>
          <a:p>
            <a:pPr lvl="1"/>
            <a:r>
              <a:rPr lang="fa-IR" sz="2400" b="1">
                <a:solidFill>
                  <a:srgbClr val="FFFF99"/>
                </a:solidFill>
              </a:rPr>
              <a:t>ج	.</a:t>
            </a:r>
            <a:r>
              <a:rPr lang="fa-IR" sz="2400" b="1"/>
              <a:t> مبالغ استفاده شده (مخارج تأمین شده از محل ذخیره) طی دوره،</a:t>
            </a:r>
          </a:p>
          <a:p>
            <a:pPr lvl="1"/>
            <a:r>
              <a:rPr lang="fa-IR" sz="2400" b="1">
                <a:solidFill>
                  <a:srgbClr val="FFFF99"/>
                </a:solidFill>
              </a:rPr>
              <a:t>د	.</a:t>
            </a:r>
            <a:r>
              <a:rPr lang="fa-IR" sz="2400" b="1"/>
              <a:t> مبالغ استفاده نشده برگشتي طي دوره، و</a:t>
            </a:r>
          </a:p>
          <a:p>
            <a:pPr lvl="1"/>
            <a:r>
              <a:rPr lang="fa-IR" sz="2400" b="1">
                <a:solidFill>
                  <a:srgbClr val="FFFF99"/>
                </a:solidFill>
              </a:rPr>
              <a:t>ﻫ 	.</a:t>
            </a:r>
            <a:r>
              <a:rPr lang="fa-IR" sz="2400" b="1"/>
              <a:t> افزايش مبالغ تنزيل شده طي دوره ناشي از گذشت زمان و اثر هرگونه تغيير در نرخ تنزيل.</a:t>
            </a:r>
          </a:p>
          <a:p>
            <a:pPr lvl="1"/>
            <a:r>
              <a:rPr lang="fa-IR" sz="2400" b="1"/>
              <a:t>ارائه اطلاعات مقايسه‌اي الزامی نیست.</a:t>
            </a:r>
            <a:endParaRPr lang="en-US" sz="2400" b="1"/>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2FA1E83E-DEF6-4E42-A703-5A35B68C5B90}" type="slidenum">
              <a:rPr lang="ar-SA"/>
              <a:pPr/>
              <a:t>48</a:t>
            </a:fld>
            <a:endParaRPr lang="en-US"/>
          </a:p>
        </p:txBody>
      </p:sp>
      <p:sp>
        <p:nvSpPr>
          <p:cNvPr id="118786" name="Rectangle 2"/>
          <p:cNvSpPr>
            <a:spLocks noGrp="1" noChangeArrowheads="1"/>
          </p:cNvSpPr>
          <p:nvPr>
            <p:ph type="title"/>
          </p:nvPr>
        </p:nvSpPr>
        <p:spPr/>
        <p:txBody>
          <a:bodyPr/>
          <a:lstStyle/>
          <a:p>
            <a:r>
              <a:rPr lang="fa-IR" b="1"/>
              <a:t>افشا</a:t>
            </a:r>
            <a:endParaRPr lang="en-US" b="1"/>
          </a:p>
        </p:txBody>
      </p:sp>
      <p:sp>
        <p:nvSpPr>
          <p:cNvPr id="118787" name="Rectangle 3"/>
          <p:cNvSpPr>
            <a:spLocks noGrp="1" noChangeArrowheads="1"/>
          </p:cNvSpPr>
          <p:nvPr>
            <p:ph type="body" idx="1"/>
          </p:nvPr>
        </p:nvSpPr>
        <p:spPr>
          <a:xfrm>
            <a:off x="685800" y="1773238"/>
            <a:ext cx="7772400" cy="4114800"/>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algn="just">
              <a:lnSpc>
                <a:spcPct val="120000"/>
              </a:lnSpc>
            </a:pPr>
            <a:r>
              <a:rPr lang="fa-IR" sz="2400" b="1"/>
              <a:t>واحد تجاري بايد براي هر طبقه از ذخاير موارد زير را افشا کند:</a:t>
            </a:r>
          </a:p>
          <a:p>
            <a:pPr algn="just">
              <a:lnSpc>
                <a:spcPct val="120000"/>
              </a:lnSpc>
            </a:pPr>
            <a:r>
              <a:rPr lang="fa-IR" sz="2400" b="1">
                <a:solidFill>
                  <a:srgbClr val="FFFF99"/>
                </a:solidFill>
              </a:rPr>
              <a:t>الف.</a:t>
            </a:r>
            <a:r>
              <a:rPr lang="fa-IR" sz="2400" b="1"/>
              <a:t> شرح مختصري از ماهيت تعهد و زمان‌بندي مورد انتظار براي خروج منافع اقتصادي،</a:t>
            </a:r>
          </a:p>
          <a:p>
            <a:pPr algn="just">
              <a:lnSpc>
                <a:spcPct val="120000"/>
              </a:lnSpc>
            </a:pPr>
            <a:r>
              <a:rPr lang="fa-IR" sz="2400" b="1">
                <a:solidFill>
                  <a:srgbClr val="FFFF99"/>
                </a:solidFill>
              </a:rPr>
              <a:t>ب	.</a:t>
            </a:r>
            <a:r>
              <a:rPr lang="fa-IR" sz="2400" b="1"/>
              <a:t> موارد ابهام مربوط به مبلغ يا زمان‌بندي خروج منافع اقتصادي و درصورت ضرورت، افشاي کافی در‌مورد مفروضات اصلي  مربوط به رویدادهای آتی، و</a:t>
            </a:r>
          </a:p>
          <a:p>
            <a:pPr algn="just">
              <a:lnSpc>
                <a:spcPct val="120000"/>
              </a:lnSpc>
            </a:pPr>
            <a:r>
              <a:rPr lang="fa-IR" sz="2400" b="1">
                <a:solidFill>
                  <a:srgbClr val="FFFF99"/>
                </a:solidFill>
              </a:rPr>
              <a:t>ج	.</a:t>
            </a:r>
            <a:r>
              <a:rPr lang="fa-IR" sz="2400" b="1"/>
              <a:t> مبلغ مخارج قابل جبران و دارایی شناسایی شده بابت جبران این مخارج.</a:t>
            </a:r>
            <a:endParaRPr lang="en-US" sz="2400" b="1"/>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31343BFC-5ECA-4991-A9B8-FCA068070D23}" type="slidenum">
              <a:rPr lang="ar-SA"/>
              <a:pPr/>
              <a:t>49</a:t>
            </a:fld>
            <a:endParaRPr lang="en-US"/>
          </a:p>
        </p:txBody>
      </p:sp>
      <p:sp>
        <p:nvSpPr>
          <p:cNvPr id="119810" name="Rectangle 2"/>
          <p:cNvSpPr>
            <a:spLocks noGrp="1" noChangeArrowheads="1"/>
          </p:cNvSpPr>
          <p:nvPr>
            <p:ph type="title"/>
          </p:nvPr>
        </p:nvSpPr>
        <p:spPr/>
        <p:txBody>
          <a:bodyPr/>
          <a:lstStyle/>
          <a:p>
            <a:r>
              <a:rPr lang="fa-IR" b="1"/>
              <a:t>افشا</a:t>
            </a:r>
            <a:endParaRPr lang="en-US" b="1"/>
          </a:p>
        </p:txBody>
      </p:sp>
      <p:sp>
        <p:nvSpPr>
          <p:cNvPr id="119811" name="Rectangle 3"/>
          <p:cNvSpPr>
            <a:spLocks noGrp="1" noChangeArrowheads="1"/>
          </p:cNvSpPr>
          <p:nvPr>
            <p:ph type="body" idx="1"/>
          </p:nvPr>
        </p:nvSpPr>
        <p:spPr>
          <a:xfrm>
            <a:off x="685800" y="1557338"/>
            <a:ext cx="7772400" cy="4538662"/>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algn="just">
              <a:lnSpc>
                <a:spcPct val="120000"/>
              </a:lnSpc>
            </a:pPr>
            <a:r>
              <a:rPr lang="fa-IR" sz="2400" b="1"/>
              <a:t>واحد تجاري بايد براي هر طبقه از بدهيهاي احتمالي در تاريخ ترازنامه، شرح مختصري از ماهيت بدهي احتمالي و موارد زیر را در صورت امکان افشا کند،  مگر اينکه امکان هرگونه خروج منافع اقتصادي براي تسويه بعيد باشد :</a:t>
            </a:r>
          </a:p>
          <a:p>
            <a:pPr algn="just">
              <a:lnSpc>
                <a:spcPct val="120000"/>
              </a:lnSpc>
            </a:pPr>
            <a:r>
              <a:rPr lang="fa-IR" sz="2400" b="1">
                <a:solidFill>
                  <a:srgbClr val="FFFF99"/>
                </a:solidFill>
              </a:rPr>
              <a:t>الف.</a:t>
            </a:r>
            <a:r>
              <a:rPr lang="fa-IR" sz="2400" b="1"/>
              <a:t> برآورد اثر مالي آن،</a:t>
            </a:r>
          </a:p>
          <a:p>
            <a:pPr algn="just">
              <a:lnSpc>
                <a:spcPct val="120000"/>
              </a:lnSpc>
            </a:pPr>
            <a:r>
              <a:rPr lang="fa-IR" sz="2400" b="1">
                <a:solidFill>
                  <a:srgbClr val="FFFF99"/>
                </a:solidFill>
              </a:rPr>
              <a:t>ب	.</a:t>
            </a:r>
            <a:r>
              <a:rPr lang="fa-IR" sz="2400" b="1"/>
              <a:t> موارد ابهام مربوط به مبلغ يا زمان‌بندي خروج منافع اقتصادي، و</a:t>
            </a:r>
          </a:p>
          <a:p>
            <a:pPr algn="just">
              <a:lnSpc>
                <a:spcPct val="120000"/>
              </a:lnSpc>
            </a:pPr>
            <a:r>
              <a:rPr lang="fa-IR" sz="2400" b="1">
                <a:solidFill>
                  <a:srgbClr val="FFFF99"/>
                </a:solidFill>
              </a:rPr>
              <a:t>ج	.</a:t>
            </a:r>
            <a:r>
              <a:rPr lang="fa-IR" sz="2400" b="1"/>
              <a:t> امکان هرگونه جبران مخارج.</a:t>
            </a:r>
            <a:endParaRPr lang="en-US" sz="2400" b="1"/>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DC41122C-1A37-44B0-86A3-BDDF051199F8}" type="slidenum">
              <a:rPr lang="ar-SA"/>
              <a:pPr/>
              <a:t>50</a:t>
            </a:fld>
            <a:endParaRPr lang="en-US"/>
          </a:p>
        </p:txBody>
      </p:sp>
      <p:sp>
        <p:nvSpPr>
          <p:cNvPr id="120834" name="Rectangle 2"/>
          <p:cNvSpPr>
            <a:spLocks noGrp="1" noChangeArrowheads="1"/>
          </p:cNvSpPr>
          <p:nvPr>
            <p:ph type="title"/>
          </p:nvPr>
        </p:nvSpPr>
        <p:spPr>
          <a:xfrm>
            <a:off x="684213" y="333375"/>
            <a:ext cx="7772400" cy="1143000"/>
          </a:xfrm>
        </p:spPr>
        <p:txBody>
          <a:bodyPr/>
          <a:lstStyle/>
          <a:p>
            <a:r>
              <a:rPr lang="fa-IR" b="1"/>
              <a:t>افشا</a:t>
            </a:r>
            <a:endParaRPr lang="en-US" b="1"/>
          </a:p>
        </p:txBody>
      </p:sp>
      <p:sp>
        <p:nvSpPr>
          <p:cNvPr id="120835" name="Rectangle 3"/>
          <p:cNvSpPr>
            <a:spLocks noGrp="1" noChangeArrowheads="1"/>
          </p:cNvSpPr>
          <p:nvPr>
            <p:ph type="body" idx="1"/>
          </p:nvPr>
        </p:nvSpPr>
        <p:spPr>
          <a:xfrm>
            <a:off x="684213" y="1484313"/>
            <a:ext cx="7772400" cy="3535362"/>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algn="just">
              <a:lnSpc>
                <a:spcPct val="150000"/>
              </a:lnSpc>
            </a:pPr>
            <a:r>
              <a:rPr lang="fa-IR" sz="2800" b="1"/>
              <a:t>	چنانچه ورود منافع اقتصادي محتمل باشد، واحد تجاري بايد شرح مختصري از ماهيت داراييهاي احتمالي در تاريخ ترازنامه و درصورت امکان، برآوردي از اثر مالي آنها که بااستفاده از اصول مربوط به ذخاير اندازه‌گيري شده‌اند را افشا نمايد.</a:t>
            </a:r>
            <a:endParaRPr lang="en-US" sz="2800" b="1"/>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p:txBody>
          <a:bodyPr/>
          <a:lstStyle/>
          <a:p>
            <a:fld id="{A1F9C2EB-A883-45D3-939C-A9CF3AA4E48C}" type="slidenum">
              <a:rPr lang="ar-SA"/>
              <a:pPr/>
              <a:t>51</a:t>
            </a:fld>
            <a:endParaRPr lang="en-US"/>
          </a:p>
        </p:txBody>
      </p:sp>
      <p:sp>
        <p:nvSpPr>
          <p:cNvPr id="121858" name="Rectangle 2"/>
          <p:cNvSpPr>
            <a:spLocks noGrp="1" noChangeArrowheads="1"/>
          </p:cNvSpPr>
          <p:nvPr>
            <p:ph type="title"/>
          </p:nvPr>
        </p:nvSpPr>
        <p:spPr/>
        <p:txBody>
          <a:bodyPr/>
          <a:lstStyle/>
          <a:p>
            <a:r>
              <a:rPr lang="fa-IR" b="1"/>
              <a:t>افشا</a:t>
            </a:r>
            <a:endParaRPr lang="en-US" b="1"/>
          </a:p>
        </p:txBody>
      </p:sp>
      <p:sp>
        <p:nvSpPr>
          <p:cNvPr id="121859" name="Rectangle 3"/>
          <p:cNvSpPr>
            <a:spLocks noGrp="1" noChangeArrowheads="1"/>
          </p:cNvSpPr>
          <p:nvPr>
            <p:ph type="body" idx="1"/>
          </p:nvPr>
        </p:nvSpPr>
        <p:spPr>
          <a:xfrm>
            <a:off x="685800" y="1628775"/>
            <a:ext cx="7772400" cy="4467225"/>
          </a:xfrm>
        </p:spPr>
        <p:txBody>
          <a:bodyPr/>
          <a:lstStyle/>
          <a:p>
            <a:pPr algn="just">
              <a:lnSpc>
                <a:spcPct val="120000"/>
              </a:lnSpc>
            </a:pPr>
            <a:r>
              <a:rPr lang="fa-IR" sz="2800" b="1"/>
              <a:t>در موارد بسيار نادر، افشاي تمام يا بخشي از اطلاعات درخصوص ذخيره، بدهي احتمالي يا دارايي احتمالي  مربوط به دعاوی له یا علیه واحد تجاری ممکن است به موقعيت واحد تجاري لطمه‌اي جدي وارد کند. در چنين مواردي، لازم نيست واحد تجاري اطلاعات یاد شده را  افشا کند، اما بايد ماهيت کلي اين دعاوي را همراه با دليل عدم افشاي اطلاعات بيان کند.</a:t>
            </a:r>
            <a:endParaRPr lang="en-US" sz="2800" b="1"/>
          </a:p>
        </p:txBody>
      </p:sp>
    </p:spTree>
  </p:cSld>
  <p:clrMapOvr>
    <a:masterClrMapping/>
  </p:clrMapOvr>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B Titr"/>
      </a:majorFont>
      <a:minorFont>
        <a:latin typeface="Times New Roman"/>
        <a:ea typeface=""/>
        <a:cs typeface="B Zar"/>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342900" marR="0" indent="-342900" algn="r" defTabSz="914400" rtl="1" eaLnBrk="1" fontAlgn="base" latinLnBrk="0" hangingPunct="1">
          <a:lnSpc>
            <a:spcPct val="100000"/>
          </a:lnSpc>
          <a:spcBef>
            <a:spcPct val="20000"/>
          </a:spcBef>
          <a:spcAft>
            <a:spcPct val="0"/>
          </a:spcAft>
          <a:buClrTx/>
          <a:buSzTx/>
          <a:buFontTx/>
          <a:buNone/>
          <a:tabLst/>
          <a:defRPr kumimoji="0" lang="en-US" sz="3600" b="0" i="0" u="none" strike="noStrike" cap="none" normalizeH="0" baseline="0" smtClean="0">
            <a:ln>
              <a:noFill/>
            </a:ln>
            <a:solidFill>
              <a:schemeClr val="tx1"/>
            </a:solidFill>
            <a:effectLst/>
            <a:latin typeface="Times New Roman" panose="02020603050405020304" pitchFamily="18" charset="0"/>
            <a:cs typeface="B Zar" panose="00000400000000000000" pitchFamily="2" charset="-78"/>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342900" marR="0" indent="-342900" algn="r" defTabSz="914400" rtl="1" eaLnBrk="1" fontAlgn="base" latinLnBrk="0" hangingPunct="1">
          <a:lnSpc>
            <a:spcPct val="100000"/>
          </a:lnSpc>
          <a:spcBef>
            <a:spcPct val="20000"/>
          </a:spcBef>
          <a:spcAft>
            <a:spcPct val="0"/>
          </a:spcAft>
          <a:buClrTx/>
          <a:buSzTx/>
          <a:buFontTx/>
          <a:buNone/>
          <a:tabLst/>
          <a:defRPr kumimoji="0" lang="en-US" sz="3600" b="0" i="0" u="none" strike="noStrike" cap="none" normalizeH="0" baseline="0" smtClean="0">
            <a:ln>
              <a:noFill/>
            </a:ln>
            <a:solidFill>
              <a:schemeClr val="tx1"/>
            </a:solidFill>
            <a:effectLst/>
            <a:latin typeface="Times New Roman" panose="02020603050405020304" pitchFamily="18" charset="0"/>
            <a:cs typeface="B Zar" panose="00000400000000000000" pitchFamily="2" charset="-78"/>
          </a:defRPr>
        </a:defPPr>
      </a:lst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799</TotalTime>
  <Words>1632</Words>
  <Application>Microsoft Office PowerPoint</Application>
  <PresentationFormat>On-screen Show (4:3)</PresentationFormat>
  <Paragraphs>239</Paragraphs>
  <Slides>51</Slides>
  <Notes>21</Notes>
  <HiddenSlides>0</HiddenSlides>
  <MMClips>0</MMClips>
  <ScaleCrop>false</ScaleCrop>
  <HeadingPairs>
    <vt:vector size="4" baseType="variant">
      <vt:variant>
        <vt:lpstr>Theme</vt:lpstr>
      </vt:variant>
      <vt:variant>
        <vt:i4>1</vt:i4>
      </vt:variant>
      <vt:variant>
        <vt:lpstr>Slide Titles</vt:lpstr>
      </vt:variant>
      <vt:variant>
        <vt:i4>51</vt:i4>
      </vt:variant>
    </vt:vector>
  </HeadingPairs>
  <TitlesOfParts>
    <vt:vector size="52" baseType="lpstr">
      <vt:lpstr>Default Design</vt:lpstr>
      <vt:lpstr>بنام خدا</vt:lpstr>
      <vt:lpstr>استاندارد حسابداري شماره 4 حسابداري ذخایر، بدهیهای احتمالی  و داراییهای احتمالی</vt:lpstr>
      <vt:lpstr>دامنه کاربرد</vt:lpstr>
      <vt:lpstr>ذخیره</vt:lpstr>
      <vt:lpstr>بدهی</vt:lpstr>
      <vt:lpstr>تعهد قانونی</vt:lpstr>
      <vt:lpstr>تعهد عرفی</vt:lpstr>
      <vt:lpstr>تفاوت ذخایر و سایر بدهیها</vt:lpstr>
      <vt:lpstr>تفاوت ذخایر و بدهیهای احتمالی</vt:lpstr>
      <vt:lpstr>شناخت ذخایر</vt:lpstr>
      <vt:lpstr>تعهد فعلی</vt:lpstr>
      <vt:lpstr>ابهام در مورد وجود تعهد فعلی</vt:lpstr>
      <vt:lpstr>رویداد تعهدآور</vt:lpstr>
      <vt:lpstr>شناسایی ذخیره</vt:lpstr>
      <vt:lpstr>تاثیر قوانین جدید یا اقدامات واحد تجاری بر ایجاد تعهد</vt:lpstr>
      <vt:lpstr>محتمل بودن خروج منافع اقتصادی</vt:lpstr>
      <vt:lpstr>برآورد اتکاپذیر تعهد</vt:lpstr>
      <vt:lpstr>بدهی احتمالی</vt:lpstr>
      <vt:lpstr>تعهد مشترک</vt:lpstr>
      <vt:lpstr>تغییر بعدی در وضعیت بدهی احتمالی</vt:lpstr>
      <vt:lpstr>دارایی احتمالی</vt:lpstr>
      <vt:lpstr>داراييهاي احتمالي</vt:lpstr>
      <vt:lpstr>اندازه‌گيري بهترين برآورد</vt:lpstr>
      <vt:lpstr>اندازه‌گيري بهترين برآورد</vt:lpstr>
      <vt:lpstr>اندازه‌گيري  ارزش مورد انتظار </vt:lpstr>
      <vt:lpstr>اندازه‌گيري ریسک و ابهام</vt:lpstr>
      <vt:lpstr>اندازه‌گيري  ارزش فعلي</vt:lpstr>
      <vt:lpstr>اندازه‌گيري  رويدادهاي آتي</vt:lpstr>
      <vt:lpstr>اندازه‌گيري  واگذاري مورد انتظار دارايیها</vt:lpstr>
      <vt:lpstr>جبران مخارج</vt:lpstr>
      <vt:lpstr>اندازه‌گيري  تغيير ذخاير</vt:lpstr>
      <vt:lpstr>اندازه‌گيري  استفاده از ذخاير</vt:lpstr>
      <vt:lpstr>بکارگيري قواعد شناخت و اندازه‌گيري زيانهاي عملياتي آتي</vt:lpstr>
      <vt:lpstr>قرارداد زیانبار</vt:lpstr>
      <vt:lpstr>بکارگيري قواعد شناخت و اندازه‌گيري قراردادهاي زيانبار</vt:lpstr>
      <vt:lpstr>تجدید ساختار</vt:lpstr>
      <vt:lpstr>نمونه‌هايي از رويدادهاي مشمول تعريف تجديد ساختار </vt:lpstr>
      <vt:lpstr>شناسایی ذخیره برای مخارج تجدید ساختار</vt:lpstr>
      <vt:lpstr>شرایط وجود تعهد عرفی در مورد تجدید ساختار</vt:lpstr>
      <vt:lpstr>برخی از شواهد لازم مبنی بر شروع طرح تجدید ساختار</vt:lpstr>
      <vt:lpstr>تجدید ساختار قبل از پایان دوره مالی</vt:lpstr>
      <vt:lpstr>تجدید ساختار قبل از پایان دوره مالی</vt:lpstr>
      <vt:lpstr>فروش تمام یا بخشی از فعالیت تجاری</vt:lpstr>
      <vt:lpstr>ذخیره تجدید ساختار</vt:lpstr>
      <vt:lpstr>ذخيره تجديد ساختار شامل مخارجي نظير موارد زير نيست:</vt:lpstr>
      <vt:lpstr>زيانهاي عملياتي آتی</vt:lpstr>
      <vt:lpstr>افشا</vt:lpstr>
      <vt:lpstr>افشا</vt:lpstr>
      <vt:lpstr>افشا</vt:lpstr>
      <vt:lpstr>افشا</vt:lpstr>
      <vt:lpstr>افشا</vt:lpstr>
    </vt:vector>
  </TitlesOfParts>
  <Company>iriao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استاندارد حسابداري شماره 4 حسابداري پيشامدهاي احتمالي</dc:title>
  <dc:creator>TS100</dc:creator>
  <cp:lastModifiedBy>Windows User</cp:lastModifiedBy>
  <cp:revision>164</cp:revision>
  <dcterms:created xsi:type="dcterms:W3CDTF">2004-10-21T04:51:53Z</dcterms:created>
  <dcterms:modified xsi:type="dcterms:W3CDTF">2020-05-17T01:09:14Z</dcterms:modified>
</cp:coreProperties>
</file>