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hzadpc" initials="b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E6C347-7E15-4772-942A-50185BE7DF47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CC2AF4-BE18-4802-A68C-A83BD81410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26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CC2AF4-BE18-4802-A68C-A83BD814108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407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337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10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668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59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637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126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980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601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6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28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50297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2511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03565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5323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3813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038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84716F-3551-4193-9887-E29DE474E59A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BBBCA29-2C94-48AA-A4F9-CA89850D3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32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477672"/>
            <a:ext cx="9144000" cy="859809"/>
          </a:xfrm>
        </p:spPr>
        <p:txBody>
          <a:bodyPr>
            <a:normAutofit fontScale="90000"/>
          </a:bodyPr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B Zar" panose="00000400000000000000" pitchFamily="2" charset="-78"/>
              </a:rPr>
              <a:t>به نام خدا</a:t>
            </a:r>
            <a:endParaRPr lang="en-US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3971500" y="2363338"/>
            <a:ext cx="4123898" cy="19357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a-IR" sz="3200" dirty="0" smtClean="0">
                <a:solidFill>
                  <a:schemeClr val="tx1"/>
                </a:solidFill>
                <a:cs typeface="B Zar" panose="00000400000000000000" pitchFamily="2" charset="-78"/>
              </a:rPr>
              <a:t>حسابداری دولتی پیشرفته</a:t>
            </a:r>
          </a:p>
          <a:p>
            <a:pPr algn="ctr"/>
            <a:endParaRPr lang="en-US" sz="3200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4717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1528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B Zar" pitchFamily="2" charset="-78"/>
              </a:rPr>
              <a:t>مقدمه</a:t>
            </a:r>
            <a:endParaRPr lang="en-US" dirty="0">
              <a:solidFill>
                <a:schemeClr val="tx1"/>
              </a:solidFill>
              <a:cs typeface="B Zar" pitchFamily="2" charset="-78"/>
            </a:endParaRPr>
          </a:p>
        </p:txBody>
      </p:sp>
      <p:sp>
        <p:nvSpPr>
          <p:cNvPr id="5" name="Round Diagonal Corner Rectangle 4"/>
          <p:cNvSpPr/>
          <p:nvPr/>
        </p:nvSpPr>
        <p:spPr>
          <a:xfrm>
            <a:off x="1910686" y="2932149"/>
            <a:ext cx="1719618" cy="1528727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B Zar" pitchFamily="2" charset="-78"/>
              </a:rPr>
              <a:t>نمایندگان منتخب</a:t>
            </a:r>
            <a:endParaRPr lang="en-US" dirty="0">
              <a:cs typeface="B Zar" pitchFamily="2" charset="-78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6293892" y="2932148"/>
            <a:ext cx="1719618" cy="1528727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B Zar" pitchFamily="2" charset="-78"/>
              </a:rPr>
              <a:t>شهروندان</a:t>
            </a:r>
            <a:endParaRPr lang="en-US" dirty="0">
              <a:cs typeface="B Zar" pitchFamily="2" charset="-78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>
            <a:off x="3630304" y="3710671"/>
            <a:ext cx="266358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3927160" y="3023396"/>
            <a:ext cx="22485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>
                <a:cs typeface="B Zar" pitchFamily="2" charset="-78"/>
              </a:rPr>
              <a:t>انتقال قدرت از طریق انتخابات به نمایندگان</a:t>
            </a:r>
            <a:endParaRPr lang="en-US" dirty="0">
              <a:cs typeface="B Zar" pitchFamily="2" charset="-78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927160" y="3791402"/>
            <a:ext cx="2248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dirty="0" smtClean="0">
                <a:cs typeface="B Zar" pitchFamily="2" charset="-78"/>
              </a:rPr>
              <a:t>مسئولیت پاسخگویی</a:t>
            </a:r>
            <a:endParaRPr lang="en-US" dirty="0">
              <a:cs typeface="B Zar" pitchFamily="2" charset="-78"/>
            </a:endParaRPr>
          </a:p>
        </p:txBody>
      </p:sp>
      <p:sp>
        <p:nvSpPr>
          <p:cNvPr id="54" name="Round Diagonal Corner Rectangle 53"/>
          <p:cNvSpPr/>
          <p:nvPr/>
        </p:nvSpPr>
        <p:spPr>
          <a:xfrm>
            <a:off x="3067351" y="4621422"/>
            <a:ext cx="1719618" cy="1528727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B Zar" pitchFamily="2" charset="-78"/>
              </a:rPr>
              <a:t>مسئولیت پاسخگویی عملیاتی</a:t>
            </a:r>
            <a:endParaRPr lang="en-US" dirty="0">
              <a:cs typeface="B Zar" pitchFamily="2" charset="-78"/>
            </a:endParaRPr>
          </a:p>
        </p:txBody>
      </p:sp>
      <p:sp>
        <p:nvSpPr>
          <p:cNvPr id="55" name="Round Diagonal Corner Rectangle 54"/>
          <p:cNvSpPr/>
          <p:nvPr/>
        </p:nvSpPr>
        <p:spPr>
          <a:xfrm>
            <a:off x="4962098" y="4607455"/>
            <a:ext cx="1719618" cy="1528727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B Zar" pitchFamily="2" charset="-78"/>
              </a:rPr>
              <a:t>مسئولیت پاسخگویی مالی</a:t>
            </a:r>
            <a:endParaRPr lang="en-US" dirty="0">
              <a:cs typeface="B Zar" pitchFamily="2" charset="-78"/>
            </a:endParaRPr>
          </a:p>
        </p:txBody>
      </p:sp>
      <p:sp>
        <p:nvSpPr>
          <p:cNvPr id="11" name="Subtitle 2"/>
          <p:cNvSpPr txBox="1">
            <a:spLocks noGrp="1"/>
          </p:cNvSpPr>
          <p:nvPr>
            <p:ph idx="1"/>
          </p:nvPr>
        </p:nvSpPr>
        <p:spPr>
          <a:xfrm>
            <a:off x="677690" y="1351128"/>
            <a:ext cx="8596312" cy="468947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 rtl="1"/>
            <a:r>
              <a:rPr lang="fa-IR" sz="2400" dirty="0" smtClean="0">
                <a:solidFill>
                  <a:schemeClr val="tx1"/>
                </a:solidFill>
                <a:cs typeface="B Zar" panose="00000400000000000000" pitchFamily="2" charset="-78"/>
              </a:rPr>
              <a:t>اصل 56 قانون اساسی: حاکمیت مطلق بر جهان و انسان از آن خداست و هم او، انسان را به سرنوشت اجتماعی خویش حاکم ساخته است. هیچ کس نمیتواند این حق الهی را از انسان سلب کند یا در خدمت منافع فرد یا گروهی خاص قرار دهد و ملت این حق خداداد را از طرقی که در اصول بعد می آید اعمال می کند.</a:t>
            </a:r>
          </a:p>
        </p:txBody>
      </p:sp>
    </p:spTree>
    <p:extLst>
      <p:ext uri="{BB962C8B-B14F-4D97-AF65-F5344CB8AC3E}">
        <p14:creationId xmlns:p14="http://schemas.microsoft.com/office/powerpoint/2010/main" val="405069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341195"/>
            <a:ext cx="8596669" cy="996286"/>
          </a:xfrm>
        </p:spPr>
        <p:txBody>
          <a:bodyPr>
            <a:noAutofit/>
          </a:bodyPr>
          <a:lstStyle/>
          <a:p>
            <a:pPr algn="ctr" rtl="1"/>
            <a:r>
              <a:rPr lang="fa-IR" sz="2800" dirty="0" smtClean="0">
                <a:solidFill>
                  <a:schemeClr val="tx1"/>
                </a:solidFill>
                <a:cs typeface="B Zar" pitchFamily="2" charset="-78"/>
              </a:rPr>
              <a:t>موارد مقایسه شده در بیانیه مفهومی شماره یک </a:t>
            </a:r>
            <a:r>
              <a:rPr lang="en-US" sz="2800" dirty="0" smtClean="0">
                <a:solidFill>
                  <a:schemeClr val="tx1"/>
                </a:solidFill>
                <a:cs typeface="B Zar" pitchFamily="2" charset="-78"/>
              </a:rPr>
              <a:t>IFAC</a:t>
            </a:r>
            <a:r>
              <a:rPr lang="fa-IR" sz="2800" dirty="0" smtClean="0">
                <a:solidFill>
                  <a:schemeClr val="tx1"/>
                </a:solidFill>
                <a:cs typeface="B Zar" pitchFamily="2" charset="-78"/>
              </a:rPr>
              <a:t>، شهرداریها و سازمان حسابرسی  </a:t>
            </a:r>
            <a:endParaRPr lang="en-US" sz="2800" dirty="0">
              <a:solidFill>
                <a:schemeClr val="tx1"/>
              </a:solidFill>
              <a:cs typeface="B Za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337480"/>
            <a:ext cx="8902765" cy="4954137"/>
          </a:xfrm>
        </p:spPr>
        <p:txBody>
          <a:bodyPr>
            <a:noAutofit/>
          </a:bodyPr>
          <a:lstStyle/>
          <a:p>
            <a:pPr algn="r" rtl="1">
              <a:buFont typeface="Wingdings" panose="05000000000000000000" pitchFamily="2" charset="2"/>
              <a:buChar char="q"/>
            </a:pPr>
            <a:r>
              <a:rPr lang="fa-IR" sz="2400" dirty="0" smtClean="0">
                <a:cs typeface="B Zar" pitchFamily="2" charset="-78"/>
              </a:rPr>
              <a:t>ویژگیهای محیطی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sz="2400" dirty="0" smtClean="0">
                <a:cs typeface="B Zar" pitchFamily="2" charset="-78"/>
              </a:rPr>
              <a:t>استفاده کنندگان از گزارشهای مالی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sz="2400" dirty="0" smtClean="0">
                <a:cs typeface="B Zar" pitchFamily="2" charset="-78"/>
              </a:rPr>
              <a:t>نیازهای اطلاعاتی استفاده کنندگان از گزارشهای مالی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sz="2400" dirty="0" smtClean="0">
                <a:cs typeface="B Zar" pitchFamily="2" charset="-78"/>
              </a:rPr>
              <a:t>هدف گزارشگری مالی بخش عمومی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sz="2400" dirty="0" smtClean="0">
                <a:cs typeface="B Zar" pitchFamily="2" charset="-78"/>
              </a:rPr>
              <a:t>گزارشهای مالی با مقاصد عام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sz="2400" dirty="0" smtClean="0">
                <a:cs typeface="B Zar" pitchFamily="2" charset="-78"/>
              </a:rPr>
              <a:t>محتوای گزارشگری مالی با مقاصد عام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sz="2400" dirty="0" smtClean="0">
                <a:cs typeface="B Zar" pitchFamily="2" charset="-78"/>
              </a:rPr>
              <a:t>ویژگی های کیفی اطلاعات مندرج در گزارشهای مالی با مقاصد عام</a:t>
            </a:r>
          </a:p>
          <a:p>
            <a:pPr algn="r" rtl="1">
              <a:buFont typeface="Wingdings" panose="05000000000000000000" pitchFamily="2" charset="2"/>
              <a:buChar char="q"/>
            </a:pPr>
            <a:r>
              <a:rPr lang="fa-IR" sz="2400" dirty="0" smtClean="0">
                <a:cs typeface="B Zar" pitchFamily="2" charset="-78"/>
              </a:rPr>
              <a:t>قیود حاکم بر اطلاعات مندرج در گزارشهای مالی با مقاصد عام </a:t>
            </a:r>
            <a:endParaRPr lang="en-US" sz="2400" dirty="0"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2265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55176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chemeClr val="tx1"/>
                </a:solidFill>
                <a:cs typeface="B Zar" pitchFamily="2" charset="-78"/>
              </a:rPr>
              <a:t>ویژگی های محیطی</a:t>
            </a:r>
            <a:endParaRPr lang="en-US" dirty="0">
              <a:solidFill>
                <a:schemeClr val="tx1"/>
              </a:solidFill>
              <a:cs typeface="B Zar" pitchFamily="2" charset="-78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177713"/>
              </p:ext>
            </p:extLst>
          </p:nvPr>
        </p:nvGraphicFramePr>
        <p:xfrm>
          <a:off x="677863" y="1365250"/>
          <a:ext cx="8596311" cy="458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5437"/>
                <a:gridCol w="2865437"/>
                <a:gridCol w="286543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IFAC 1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سازمان حسابرسی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1- غیرانتفاعی بودن نهادهای دولتی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1- تفکیک قوا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1-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فعالیتهای شهرداری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2-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وجود رویدادهای غیرمبادله ای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2- مسئولیت تامین امنیت و رفاه عمومی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2- ساختار قدرت و تفکیک قوا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3- تفکیک قوا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3- ماهیت فرآیند سیاسی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3- وضع عوارض و ارائه خدمات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justLow" rtl="1"/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4- ساختار تامین منابع مالی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4- بودجه بندی و کنترل بودجه ای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justLow" rtl="1"/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5- سرمایه گذاری زیربنایی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5- تنوع منابع مالی و محدودیت حاکم بر آنها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justLow" rtl="1"/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6- مسئولیت در برابر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رسانه های عمومی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justLow" rtl="1"/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7- اهمیت بودجه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6979225" y="1380259"/>
            <a:ext cx="1634837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B Zar" pitchFamily="2" charset="-78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1426247"/>
              </p:ext>
            </p:extLst>
          </p:nvPr>
        </p:nvGraphicFramePr>
        <p:xfrm>
          <a:off x="1375063" y="1213099"/>
          <a:ext cx="9441874" cy="53777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ysClr val="windowText" lastClr="000000"/>
                          </a:solidFill>
                        </a:rPr>
                        <a:t>IFAC 1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1- غیرانتفاعی بودن نهادهای دولتی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2-</a:t>
                      </a:r>
                      <a:r>
                        <a:rPr lang="fa-IR" sz="3200" b="1" baseline="0" dirty="0" smtClean="0">
                          <a:solidFill>
                            <a:sysClr val="windowText" lastClr="000000"/>
                          </a:solidFill>
                        </a:rPr>
                        <a:t> وجود رویدادهای غیرمبادله ای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3- تفکیک قوا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1302204"/>
              </p:ext>
            </p:extLst>
          </p:nvPr>
        </p:nvGraphicFramePr>
        <p:xfrm>
          <a:off x="1375063" y="1213099"/>
          <a:ext cx="9441874" cy="53777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424740">
                <a:tc>
                  <a:txBody>
                    <a:bodyPr/>
                    <a:lstStyle/>
                    <a:p>
                      <a:pPr algn="ctr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سازمان حسابرسی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1- تفکیک قوا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2- مسئولیت تامین امنیت و رفاه عمومی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3- ماهیت فرآیند سیاسی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4- ساختار تامین منابع مالی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5- سرمایه گذاری زیربنایی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6- مسئولیت در برابر</a:t>
                      </a:r>
                      <a:r>
                        <a:rPr lang="fa-IR" sz="3200" b="1" baseline="0" dirty="0" smtClean="0">
                          <a:solidFill>
                            <a:sysClr val="windowText" lastClr="000000"/>
                          </a:solidFill>
                        </a:rPr>
                        <a:t> رسانه های عمومی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7- اهمیت بودجه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312302"/>
              </p:ext>
            </p:extLst>
          </p:nvPr>
        </p:nvGraphicFramePr>
        <p:xfrm>
          <a:off x="1375063" y="1213099"/>
          <a:ext cx="9441874" cy="53777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1-</a:t>
                      </a:r>
                      <a:r>
                        <a:rPr lang="fa-IR" sz="3200" b="1" baseline="0" dirty="0" smtClean="0">
                          <a:solidFill>
                            <a:sysClr val="windowText" lastClr="000000"/>
                          </a:solidFill>
                        </a:rPr>
                        <a:t> فعالیتهای شهرداری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2- ساختار قدرت و تفکیک قوا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3- وضع عوارض و ارائه خدمات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4- بودجه بندی و کنترل بودجه ای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5- تنوع منابع مالی و محدودیت حاکم بر آنها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889259" y="139930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B Zar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55559" y="138025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9877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09767"/>
          </a:xfrm>
        </p:spPr>
        <p:txBody>
          <a:bodyPr>
            <a:normAutofit/>
          </a:bodyPr>
          <a:lstStyle/>
          <a:p>
            <a:pPr algn="ctr" rtl="1"/>
            <a:r>
              <a:rPr lang="fa-IR" dirty="0">
                <a:solidFill>
                  <a:schemeClr val="tx1"/>
                </a:solidFill>
              </a:rPr>
              <a:t>استفاده کنندگان از گزارشهای </a:t>
            </a:r>
            <a:r>
              <a:rPr lang="fa-IR" dirty="0" smtClean="0">
                <a:solidFill>
                  <a:schemeClr val="tx1"/>
                </a:solidFill>
              </a:rPr>
              <a:t>مالی</a:t>
            </a: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8515284"/>
              </p:ext>
            </p:extLst>
          </p:nvPr>
        </p:nvGraphicFramePr>
        <p:xfrm>
          <a:off x="677863" y="1542195"/>
          <a:ext cx="8695054" cy="46402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4180"/>
                <a:gridCol w="2865437"/>
                <a:gridCol w="2865437"/>
              </a:tblGrid>
              <a:tr h="56740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IFAC 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سازمان حسابرسی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شهرداریها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740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شهروندان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شهروندان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شهروندان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79347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تامین کنندگان منابع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شوراها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نمایندگان قانونی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</a:rPr>
                        <a:t> و نهادهای نظارتی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67400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قانون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</a:rPr>
                        <a:t> گذاران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مجلس شورای</a:t>
                      </a:r>
                      <a:r>
                        <a:rPr lang="fa-IR" baseline="0" dirty="0" smtClean="0">
                          <a:solidFill>
                            <a:schemeClr val="tx1"/>
                          </a:solidFill>
                        </a:rPr>
                        <a:t> اسلامی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دولت و واحدهای تابعه آن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79347"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دیگر گروههای استفاده کننده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رهبر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سرمایه گذاران و اعتبار دهندگان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79347"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مقامات اجرایی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chemeClr val="tx1"/>
                          </a:solidFill>
                        </a:rPr>
                        <a:t>مدیران و مقامات ارشد اجرایی شهرداریها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6979225" y="1569445"/>
            <a:ext cx="1634837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696632"/>
              </p:ext>
            </p:extLst>
          </p:nvPr>
        </p:nvGraphicFramePr>
        <p:xfrm>
          <a:off x="1375063" y="282934"/>
          <a:ext cx="9441874" cy="6292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solidFill>
                            <a:schemeClr val="tx1"/>
                          </a:solidFill>
                        </a:rPr>
                        <a:t>IFAC 1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3600" b="1" dirty="0" smtClean="0">
                          <a:solidFill>
                            <a:schemeClr val="tx1"/>
                          </a:solidFill>
                        </a:rPr>
                        <a:t>شهروندان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3600" b="1" dirty="0" smtClean="0">
                          <a:solidFill>
                            <a:schemeClr val="tx1"/>
                          </a:solidFill>
                        </a:rPr>
                        <a:t>تامین کنندگان منابع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3600" b="1" dirty="0" smtClean="0">
                          <a:solidFill>
                            <a:schemeClr val="tx1"/>
                          </a:solidFill>
                        </a:rPr>
                        <a:t>قانون</a:t>
                      </a:r>
                      <a:r>
                        <a:rPr lang="fa-IR" sz="3600" b="1" baseline="0" dirty="0" smtClean="0">
                          <a:solidFill>
                            <a:schemeClr val="tx1"/>
                          </a:solidFill>
                        </a:rPr>
                        <a:t> گذاران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3600" b="1" dirty="0" smtClean="0">
                          <a:solidFill>
                            <a:schemeClr val="tx1"/>
                          </a:solidFill>
                        </a:rPr>
                        <a:t>دیگر گروههای استفاده کننده</a:t>
                      </a:r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endParaRPr lang="en-US" sz="3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endParaRPr lang="en-US" sz="5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endParaRPr lang="en-US" sz="5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706178"/>
              </p:ext>
            </p:extLst>
          </p:nvPr>
        </p:nvGraphicFramePr>
        <p:xfrm>
          <a:off x="1375063" y="496294"/>
          <a:ext cx="9441874" cy="5865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424740">
                <a:tc>
                  <a:txBody>
                    <a:bodyPr/>
                    <a:lstStyle/>
                    <a:p>
                      <a:pPr algn="ctr"/>
                      <a:r>
                        <a:rPr lang="fa-IR" sz="3200" b="1" dirty="0" smtClean="0">
                          <a:solidFill>
                            <a:schemeClr val="tx1"/>
                          </a:solidFill>
                        </a:rPr>
                        <a:t>سازمان حسابرسی</a:t>
                      </a:r>
                      <a:endParaRPr lang="en-US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3200" b="1" dirty="0" smtClean="0">
                          <a:solidFill>
                            <a:schemeClr val="tx1"/>
                          </a:solidFill>
                        </a:rPr>
                        <a:t>شهروندان</a:t>
                      </a:r>
                      <a:endParaRPr lang="en-US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3200" b="1" dirty="0" smtClean="0">
                          <a:solidFill>
                            <a:schemeClr val="tx1"/>
                          </a:solidFill>
                        </a:rPr>
                        <a:t>شوراها</a:t>
                      </a:r>
                      <a:endParaRPr lang="en-US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3200" b="1" dirty="0" smtClean="0">
                          <a:solidFill>
                            <a:schemeClr val="tx1"/>
                          </a:solidFill>
                        </a:rPr>
                        <a:t>مجلس شورای</a:t>
                      </a:r>
                      <a:r>
                        <a:rPr lang="fa-IR" sz="3200" b="1" baseline="0" dirty="0" smtClean="0">
                          <a:solidFill>
                            <a:schemeClr val="tx1"/>
                          </a:solidFill>
                        </a:rPr>
                        <a:t> اسلامی</a:t>
                      </a:r>
                      <a:endParaRPr lang="en-US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3200" b="1" dirty="0" smtClean="0">
                          <a:solidFill>
                            <a:schemeClr val="tx1"/>
                          </a:solidFill>
                        </a:rPr>
                        <a:t>رهبر</a:t>
                      </a:r>
                      <a:endParaRPr lang="en-US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3200" b="1" dirty="0" smtClean="0">
                          <a:solidFill>
                            <a:schemeClr val="tx1"/>
                          </a:solidFill>
                        </a:rPr>
                        <a:t>مقامات اجرایی</a:t>
                      </a:r>
                      <a:endParaRPr lang="en-US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endParaRPr lang="en-US" sz="4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endParaRPr lang="en-US" sz="4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978976"/>
              </p:ext>
            </p:extLst>
          </p:nvPr>
        </p:nvGraphicFramePr>
        <p:xfrm>
          <a:off x="1375063" y="795836"/>
          <a:ext cx="9441874" cy="52663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chemeClr val="tx1"/>
                          </a:solidFill>
                        </a:rPr>
                        <a:t>شهرداریها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chemeClr val="tx1"/>
                          </a:solidFill>
                        </a:rPr>
                        <a:t>شهروندان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chemeClr val="tx1"/>
                          </a:solidFill>
                        </a:rPr>
                        <a:t>نمایندگان قانونی</a:t>
                      </a:r>
                      <a:r>
                        <a:rPr lang="fa-IR" sz="2400" b="1" baseline="0" dirty="0" smtClean="0">
                          <a:solidFill>
                            <a:schemeClr val="tx1"/>
                          </a:solidFill>
                        </a:rPr>
                        <a:t> و نهادهای نظارتی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chemeClr val="tx1"/>
                          </a:solidFill>
                        </a:rPr>
                        <a:t>دولت و واحدهای تابعه آن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chemeClr val="tx1"/>
                          </a:solidFill>
                        </a:rPr>
                        <a:t>سرمایه گذاران و اعتبار دهندگان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chemeClr val="tx1"/>
                          </a:solidFill>
                        </a:rPr>
                        <a:t>مدیران و مقامات ارشد اجرایی شهرداریها</a:t>
                      </a:r>
                      <a:endParaRPr 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889259" y="1588495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55559" y="1569445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32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2800" dirty="0">
                <a:solidFill>
                  <a:schemeClr val="tx1"/>
                </a:solidFill>
              </a:rPr>
              <a:t>نیازهای اطلاعاتی استفاده کنندگان از گزارشهای مالی</a:t>
            </a:r>
            <a:br>
              <a:rPr lang="fa-IR" sz="2800" dirty="0">
                <a:solidFill>
                  <a:schemeClr val="tx1"/>
                </a:solidFill>
              </a:rPr>
            </a:br>
            <a:endParaRPr lang="en-US" sz="2800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5912681"/>
              </p:ext>
            </p:extLst>
          </p:nvPr>
        </p:nvGraphicFramePr>
        <p:xfrm>
          <a:off x="677863" y="1214653"/>
          <a:ext cx="8596311" cy="5449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5437"/>
                <a:gridCol w="2865437"/>
                <a:gridCol w="2865437"/>
              </a:tblGrid>
              <a:tr h="431787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ysClr val="windowText" lastClr="000000"/>
                          </a:solidFill>
                        </a:rPr>
                        <a:t>IFAC 1</a:t>
                      </a:r>
                      <a:endParaRPr 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سازمان حسابرسی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16256">
                <a:tc>
                  <a:txBody>
                    <a:bodyPr/>
                    <a:lstStyle/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1-الف) فراهم کردن اظلاعاتی درباره وضعیت مالی، عملکرد مالی و جریان نقد</a:t>
                      </a:r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 یک شخصیت گزارشگر جهت تصمیم گیری ذینفعان در رابطه با تخصیص منابع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1- رعایت بودجه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1- اطلاعات مرتبط با رعایت الزامات قانونی و مقرراتی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73579">
                <a:tc rowSpan="4">
                  <a:txBody>
                    <a:bodyPr/>
                    <a:lstStyle/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1-ب) احراز مسئولیت پاسخگویی از طریق 1)تهیه اطلاعات در مورد منابع، تخصیص و مصرف منابع مالی </a:t>
                      </a:r>
                    </a:p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2) تهیه اطلاعات در مورد تامین نقدینگی واحد گزارشگر</a:t>
                      </a:r>
                    </a:p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3) تهیه اطلاعات مفید برای</a:t>
                      </a:r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 ارزیابی توانایی بازپرداخت تعهدات واحد گزارشگر</a:t>
                      </a:r>
                    </a:p>
                    <a:p>
                      <a:pPr algn="justLow" rtl="1"/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4)تهیه اطلاعات در مورد شرایط مالی واحد گزارشگر </a:t>
                      </a:r>
                    </a:p>
                    <a:p>
                      <a:pPr algn="justLow" rtl="1"/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5) تهیه اطلاعات در رابطه با ارزیابی عملکرد واحد گزارشگر</a:t>
                      </a:r>
                    </a:p>
                    <a:p>
                      <a:pPr algn="justLow" rtl="1"/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2- صورتهای مالی با هدف عمومی می تواند یک نقش پیش بینی ایفا کند و اطلاعاتی به شرح زیر برای ذینفعان فراهم آورد:</a:t>
                      </a:r>
                    </a:p>
                    <a:p>
                      <a:pPr algn="justLow" rtl="1"/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2-الف) آیا منابع بر طبق بودجه مصوب قانونی تحصیل و مصرف شده است؟</a:t>
                      </a:r>
                    </a:p>
                    <a:p>
                      <a:pPr algn="justLow" rtl="1"/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2-ب) آیا منابع طبق قوانین و مقررات مربوط شامل محدودیتهای حاکم و اختیارات قانونی تحصیل و مصرف شده است؟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2- ارزیابی وضعیت مالی و عملکرد مالی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2-</a:t>
                      </a:r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اطلاعات مرتبط با عملکرد</a:t>
                      </a:r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 و وضعیت مالی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1787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3- رعایت سایر قوانین و مقررات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3- سایر اطلاعات مورد نیاز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25873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4- ارزیابی کارایی، اثربخشی و صرفه اقتصادی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1787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5- </a:t>
                      </a:r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سایر اطلاعات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979225" y="1254131"/>
            <a:ext cx="1634837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923805"/>
              </p:ext>
            </p:extLst>
          </p:nvPr>
        </p:nvGraphicFramePr>
        <p:xfrm>
          <a:off x="676901" y="1395054"/>
          <a:ext cx="10838199" cy="5045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38199"/>
              </a:tblGrid>
              <a:tr h="692942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solidFill>
                            <a:sysClr val="windowText" lastClr="000000"/>
                          </a:solidFill>
                        </a:rPr>
                        <a:t>IFAC 1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53928">
                <a:tc>
                  <a:txBody>
                    <a:bodyPr/>
                    <a:lstStyle/>
                    <a:p>
                      <a:pPr algn="justLow" rtl="1"/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1-الف) فراهم کردن اظلاعاتی درباره وضعیت مالی، عملکرد مالی و جریان نقد</a:t>
                      </a:r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 یک شخصیت گزارشگر جهت تصمیم گیری ذینفعان در رابطه با تخصیص منابع</a:t>
                      </a:r>
                      <a:endParaRPr lang="en-US" sz="1800" b="1" baseline="0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justLow" rtl="1"/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1-ب) احراز مسئولیت پاسخگویی از طریق</a:t>
                      </a:r>
                      <a:endParaRPr lang="en-US" sz="1800" b="1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justLow" rtl="1"/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1)تهیه اطلاعات در مورد </a:t>
                      </a:r>
                      <a:r>
                        <a:rPr lang="fa-IR" sz="1800" b="1" u="sng" dirty="0" smtClean="0">
                          <a:solidFill>
                            <a:srgbClr val="FF0000"/>
                          </a:solidFill>
                        </a:rPr>
                        <a:t>منابع، تخصیص و مصرف </a:t>
                      </a:r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منابع مالی </a:t>
                      </a:r>
                    </a:p>
                    <a:p>
                      <a:pPr algn="justLow" rtl="1"/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2) تهیه اطلاعات در مورد </a:t>
                      </a:r>
                      <a:r>
                        <a:rPr lang="fa-IR" sz="1800" b="1" u="sng" dirty="0" smtClean="0">
                          <a:solidFill>
                            <a:srgbClr val="7030A0"/>
                          </a:solidFill>
                        </a:rPr>
                        <a:t>تامین نقدینگی </a:t>
                      </a:r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واحد گزارشگر</a:t>
                      </a:r>
                    </a:p>
                    <a:p>
                      <a:pPr algn="justLow" rtl="1"/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3) تهیه اطلاعات مفید برای</a:t>
                      </a:r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fa-IR" sz="1800" b="1" u="sng" baseline="0" dirty="0" smtClean="0">
                          <a:solidFill>
                            <a:schemeClr val="accent5"/>
                          </a:solidFill>
                        </a:rPr>
                        <a:t>ارزیابی توانایی بازپرداخت تعهدات </a:t>
                      </a:r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واحد گزارشگر</a:t>
                      </a:r>
                    </a:p>
                    <a:p>
                      <a:pPr algn="justLow" rtl="1"/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4)تهیه اطلاعات در مورد </a:t>
                      </a:r>
                      <a:r>
                        <a:rPr lang="fa-IR" sz="1800" b="1" u="sng" baseline="0" dirty="0" smtClean="0">
                          <a:solidFill>
                            <a:srgbClr val="0070C0"/>
                          </a:solidFill>
                        </a:rPr>
                        <a:t>شرایط مالی </a:t>
                      </a:r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واحد گزارشگر </a:t>
                      </a:r>
                    </a:p>
                    <a:p>
                      <a:pPr algn="justLow" rtl="1"/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5) تهیه اطلاعات در رابطه با </a:t>
                      </a:r>
                      <a:r>
                        <a:rPr lang="fa-IR" sz="1800" b="1" u="sng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ارزیابی عملکرد </a:t>
                      </a:r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واحد گزارشگر</a:t>
                      </a:r>
                    </a:p>
                  </a:txBody>
                  <a:tcPr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98514">
                <a:tc>
                  <a:txBody>
                    <a:bodyPr/>
                    <a:lstStyle/>
                    <a:p>
                      <a:pPr algn="justLow" rtl="1"/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2- صورتهای مالی با هدف عمومی می تواند یک نقش پیش بینی ایفا کند و اطلاعاتی به شرح زیر برای ذینفعان فراهم آورد:</a:t>
                      </a:r>
                    </a:p>
                    <a:p>
                      <a:pPr algn="justLow" rtl="1"/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2-الف) آیا منابع بر طبق بودجه مصوب قانونی تحصیل و مصرف شده است؟</a:t>
                      </a:r>
                    </a:p>
                    <a:p>
                      <a:pPr algn="justLow" rtl="1"/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2-ب) آیا منابع طبق قوانین و مقررات مربوط شامل محدودیتهای حاکم و اختیارات قانونی تحصیل و مصرف شده است؟</a:t>
                      </a:r>
                      <a:endParaRPr lang="en-US" sz="1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647296"/>
              </p:ext>
            </p:extLst>
          </p:nvPr>
        </p:nvGraphicFramePr>
        <p:xfrm>
          <a:off x="1375063" y="1849777"/>
          <a:ext cx="9441874" cy="41359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424740">
                <a:tc>
                  <a:txBody>
                    <a:bodyPr/>
                    <a:lstStyle/>
                    <a:p>
                      <a:pPr algn="ctr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سازمان حسابرسی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1- رعایت بودجه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2- ارزیابی وضعیت مالی و عملکرد مالی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3- رعایت سایر قوانین و مقررات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4- ارزیابی کارایی، اثربخشی و صرفه اقتصادی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5- </a:t>
                      </a:r>
                      <a:r>
                        <a:rPr lang="fa-IR" sz="2000" b="1" baseline="0" dirty="0" smtClean="0">
                          <a:solidFill>
                            <a:sysClr val="windowText" lastClr="000000"/>
                          </a:solidFill>
                        </a:rPr>
                        <a:t>سایر اطلاعات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7913259"/>
              </p:ext>
            </p:extLst>
          </p:nvPr>
        </p:nvGraphicFramePr>
        <p:xfrm>
          <a:off x="1375063" y="2401046"/>
          <a:ext cx="9441874" cy="3033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baseline="0" dirty="0" smtClean="0">
                          <a:solidFill>
                            <a:sysClr val="windowText" lastClr="000000"/>
                          </a:solidFill>
                        </a:rPr>
                        <a:t>1- اطلاعات مرتبط با رعایت الزامات قانونی و مقرراتی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2-</a:t>
                      </a:r>
                      <a:r>
                        <a:rPr lang="fa-IR" sz="2000" b="1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اطلاعات مرتبط با عملکرد</a:t>
                      </a:r>
                      <a:r>
                        <a:rPr lang="fa-IR" sz="2000" b="1" baseline="0" dirty="0" smtClean="0">
                          <a:solidFill>
                            <a:sysClr val="windowText" lastClr="000000"/>
                          </a:solidFill>
                        </a:rPr>
                        <a:t> و وضعیت مالی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3- سایر اطلاعات مورد نیاز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889259" y="124164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55559" y="1269897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85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>
                <a:solidFill>
                  <a:schemeClr val="tx1"/>
                </a:solidFill>
              </a:rPr>
              <a:t>هدف گزارشگری مالی بخش عمومی</a:t>
            </a:r>
            <a:br>
              <a:rPr lang="fa-IR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7603633"/>
              </p:ext>
            </p:extLst>
          </p:nvPr>
        </p:nvGraphicFramePr>
        <p:xfrm>
          <a:off x="677863" y="1433012"/>
          <a:ext cx="8596311" cy="4942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5437"/>
                <a:gridCol w="2865437"/>
                <a:gridCol w="2865437"/>
              </a:tblGrid>
              <a:tr h="461787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IFAC</a:t>
                      </a:r>
                      <a:r>
                        <a:rPr lang="en-US" baseline="0" dirty="0" smtClean="0">
                          <a:solidFill>
                            <a:sysClr val="windowText" lastClr="000000"/>
                          </a:solidFill>
                        </a:rPr>
                        <a:t> 1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سازمان حسابرسی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1787">
                <a:tc rowSpan="5">
                  <a:txBody>
                    <a:bodyPr/>
                    <a:lstStyle/>
                    <a:p>
                      <a:pPr marL="0" marR="0" indent="0" algn="justLow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dirty="0" smtClean="0">
                          <a:solidFill>
                            <a:sysClr val="windowText" lastClr="000000"/>
                          </a:solidFill>
                        </a:rPr>
                        <a:t>تهیه اطلاعات سودمند درباره شخصیت گزارشگر و برای ذینفعان گزارشگری مالی با هدف عمومی برای هدف های مسئولیت پاسخگویی و تصمیم گیریهای سیاسی، اجتماعی و تخصیص منابع است.</a:t>
                      </a:r>
                      <a:endParaRPr lang="en-US" sz="2400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justLow" rtl="1"/>
                      <a:endParaRPr lang="en-US" sz="24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1- کمک در راستای ایفای وظیفه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پاسخگویی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1- پاسخگویی در زمینه تحصیل منابع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1787">
                <a:tc vMerge="1">
                  <a:txBody>
                    <a:bodyPr/>
                    <a:lstStyle/>
                    <a:p>
                      <a:pPr algn="justLow" rtl="1"/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2- ارائه اطلاعات در زمینه کارآیی،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اثربخشی و صرفه اقتصادی تامین و مصرف منابع عمومی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2- پاسخگویی در زمینه مصرف منابع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1787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3- ایجاد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شفافیت و افزایش اعتماد عمومی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3- پاسخگویی در زمینه مصرف کارآمد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، اثربخش و اقتصادی منابع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1787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4- انتقال اطلاعات به استفاده کنندگان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4- گزارش وضعیت مالی و نتایج عملیات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61787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5- ارائه اطلاعات لازم برای تصمیم گیری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979225" y="1459089"/>
            <a:ext cx="1634837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267212"/>
              </p:ext>
            </p:extLst>
          </p:nvPr>
        </p:nvGraphicFramePr>
        <p:xfrm>
          <a:off x="1298863" y="1798320"/>
          <a:ext cx="9441874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solidFill>
                            <a:sysClr val="windowText" lastClr="000000"/>
                          </a:solidFill>
                        </a:rPr>
                        <a:t>IFAC</a:t>
                      </a:r>
                      <a:r>
                        <a:rPr lang="en-US" sz="3200" b="1" baseline="0" dirty="0" smtClean="0">
                          <a:solidFill>
                            <a:sysClr val="windowText" lastClr="000000"/>
                          </a:solidFill>
                        </a:rPr>
                        <a:t> 1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marL="0" marR="0" indent="0" algn="justLow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4000" b="1" dirty="0" smtClean="0">
                          <a:solidFill>
                            <a:sysClr val="windowText" lastClr="000000"/>
                          </a:solidFill>
                        </a:rPr>
                        <a:t>تهیه اطلاعات سودمند درباره شخصیت گزارشگر و برای ذینفعان گزارشگری مالی با هدف عمومی برای هدف های مسئولیت پاسخگویی و تصمیم گیریهای سیاسی، اجتماعی و تخصیص منابع است.</a:t>
                      </a:r>
                      <a:endParaRPr lang="en-US" sz="4000" b="1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398290"/>
              </p:ext>
            </p:extLst>
          </p:nvPr>
        </p:nvGraphicFramePr>
        <p:xfrm>
          <a:off x="1298863" y="2231025"/>
          <a:ext cx="9441874" cy="3462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424740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سازمان حسابرسی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1- کمک در راستای ایفای وظیفه</a:t>
                      </a:r>
                      <a:r>
                        <a:rPr lang="fa-IR" sz="2400" b="1" baseline="0" dirty="0" smtClean="0">
                          <a:solidFill>
                            <a:sysClr val="windowText" lastClr="000000"/>
                          </a:solidFill>
                        </a:rPr>
                        <a:t> پاسخگویی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2- ارائه اطلاعات در زمینه کارآیی،</a:t>
                      </a:r>
                      <a:r>
                        <a:rPr lang="fa-IR" sz="2400" b="1" baseline="0" dirty="0" smtClean="0">
                          <a:solidFill>
                            <a:sysClr val="windowText" lastClr="000000"/>
                          </a:solidFill>
                        </a:rPr>
                        <a:t> اثربخشی و صرفه اقتصادی تامین و مصرف منابع عمومی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3- ایجاد</a:t>
                      </a:r>
                      <a:r>
                        <a:rPr lang="fa-IR" sz="2400" b="1" baseline="0" dirty="0" smtClean="0">
                          <a:solidFill>
                            <a:sysClr val="windowText" lastClr="000000"/>
                          </a:solidFill>
                        </a:rPr>
                        <a:t> شفافیت و افزایش اعتماد عمومی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4- انتقال اطلاعات به استفاده کنندگان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01674"/>
              </p:ext>
            </p:extLst>
          </p:nvPr>
        </p:nvGraphicFramePr>
        <p:xfrm>
          <a:off x="1298863" y="1711551"/>
          <a:ext cx="9441874" cy="45016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1- پاسخگویی در زمینه تحصیل منابع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2- پاسخگویی در زمینه مصرف منابع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3- پاسخگویی در زمینه مصرف کارآمد</a:t>
                      </a:r>
                      <a:r>
                        <a:rPr lang="fa-IR" sz="2800" b="1" baseline="0" dirty="0" smtClean="0">
                          <a:solidFill>
                            <a:sysClr val="windowText" lastClr="000000"/>
                          </a:solidFill>
                        </a:rPr>
                        <a:t>، اثربخش و اقتصادی منابع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4- گزارش وضعیت مالی و نتایج عملیات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5- ارائه اطلاعات لازم برای تصمیم گیری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889259" y="147813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55559" y="145908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59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>
                <a:solidFill>
                  <a:schemeClr val="tx1"/>
                </a:solidFill>
              </a:rPr>
              <a:t>گزارشهای مالی با مقاصد عام</a:t>
            </a:r>
            <a:br>
              <a:rPr lang="fa-IR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9512825"/>
              </p:ext>
            </p:extLst>
          </p:nvPr>
        </p:nvGraphicFramePr>
        <p:xfrm>
          <a:off x="677863" y="1460310"/>
          <a:ext cx="8596311" cy="4545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5437"/>
                <a:gridCol w="2865437"/>
                <a:gridCol w="2865437"/>
              </a:tblGrid>
              <a:tr h="43837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IFAC 1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سازمان حسابرسی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53734"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صورتهای مالی اطلاعاتی درباره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داراییها، بدهیها، خالص داراییها، درآمدها، هزینه ها، سایر تغییرات در خالص داراییها و جریان وجوه نقد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صورتهای مالی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ضورتهای مالی، یادداشتهای همراه و اطلاعات مکمل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که حاوی اطلاعات مفید درباره گذشته، حال و آینده شهرداری است.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53734"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صورتهای غیرمالی به منظور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ارائه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تصویر قابل فهم از فعالیتهای شخصیت گزارشگر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اطلاعات مکمل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اطلاعات تکمیلی مالی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و غیرمالی مربوط به آینده:</a:t>
                      </a:r>
                      <a:b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</a:b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الف) تطبیق بودجه با عملکرد</a:t>
                      </a:r>
                      <a:b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</a:b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ب) رعایت قوانین و مقررات و سایر مقررات و الزامات بودجه ای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979225" y="1475509"/>
            <a:ext cx="1634837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15192"/>
              </p:ext>
            </p:extLst>
          </p:nvPr>
        </p:nvGraphicFramePr>
        <p:xfrm>
          <a:off x="1375063" y="2544263"/>
          <a:ext cx="9441874" cy="2874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solidFill>
                            <a:sysClr val="windowText" lastClr="000000"/>
                          </a:solidFill>
                        </a:rPr>
                        <a:t>IFAC 1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justLow" rtl="1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صورتهای مالی اطلاعاتی درباره</a:t>
                      </a:r>
                      <a:r>
                        <a:rPr lang="fa-IR" sz="2800" b="1" baseline="0" dirty="0" smtClean="0">
                          <a:solidFill>
                            <a:sysClr val="windowText" lastClr="000000"/>
                          </a:solidFill>
                        </a:rPr>
                        <a:t> داراییها، بدهیها، خالص داراییها، درآمدها، هزینه ها، سایر تغییرات در خالص داراییها و جریان وجوه نقد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justLow" rtl="1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صورتهای غیرمالی به منظور</a:t>
                      </a:r>
                      <a:r>
                        <a:rPr lang="fa-IR" sz="2800" b="1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ارائه</a:t>
                      </a:r>
                      <a:r>
                        <a:rPr lang="fa-IR" sz="2800" b="1" baseline="0" dirty="0" smtClean="0">
                          <a:solidFill>
                            <a:sysClr val="windowText" lastClr="000000"/>
                          </a:solidFill>
                        </a:rPr>
                        <a:t> تصویر قابل فهم از فعالیتهای شخصیت گزارشگر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25434"/>
              </p:ext>
            </p:extLst>
          </p:nvPr>
        </p:nvGraphicFramePr>
        <p:xfrm>
          <a:off x="1375063" y="2740384"/>
          <a:ext cx="9441874" cy="2482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424740">
                <a:tc>
                  <a:txBody>
                    <a:bodyPr/>
                    <a:lstStyle/>
                    <a:p>
                      <a:pPr algn="ctr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سازمان حسابرسی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صورتهای مالی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3200" b="1" dirty="0" smtClean="0">
                          <a:solidFill>
                            <a:sysClr val="windowText" lastClr="000000"/>
                          </a:solidFill>
                        </a:rPr>
                        <a:t>اطلاعات مکمل</a:t>
                      </a:r>
                      <a:endParaRPr lang="en-US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0345111"/>
              </p:ext>
            </p:extLst>
          </p:nvPr>
        </p:nvGraphicFramePr>
        <p:xfrm>
          <a:off x="399214" y="1916412"/>
          <a:ext cx="11393572" cy="41300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93572"/>
              </a:tblGrid>
              <a:tr h="611843"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22313">
                <a:tc>
                  <a:txBody>
                    <a:bodyPr/>
                    <a:lstStyle/>
                    <a:p>
                      <a:pPr algn="justLow" rtl="1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ضورتهای مالی، یادداشتهای همراه و اطلاعات مکمل</a:t>
                      </a:r>
                      <a:r>
                        <a:rPr lang="fa-IR" sz="2800" b="1" baseline="0" dirty="0" smtClean="0">
                          <a:solidFill>
                            <a:sysClr val="windowText" lastClr="000000"/>
                          </a:solidFill>
                        </a:rPr>
                        <a:t> که حاوی اطلاعات مفید درباره گذشته، حال و آینده شهرداری است.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95921">
                <a:tc>
                  <a:txBody>
                    <a:bodyPr/>
                    <a:lstStyle/>
                    <a:p>
                      <a:pPr algn="justLow" rtl="1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اطلاعات تکمیلی مالی</a:t>
                      </a:r>
                      <a:r>
                        <a:rPr lang="fa-IR" sz="2800" b="1" baseline="0" dirty="0" smtClean="0">
                          <a:solidFill>
                            <a:sysClr val="windowText" lastClr="000000"/>
                          </a:solidFill>
                        </a:rPr>
                        <a:t> و غیرمالی مربوط به آینده:</a:t>
                      </a:r>
                      <a:br>
                        <a:rPr lang="fa-IR" sz="2800" b="1" baseline="0" dirty="0" smtClean="0">
                          <a:solidFill>
                            <a:sysClr val="windowText" lastClr="000000"/>
                          </a:solidFill>
                        </a:rPr>
                      </a:br>
                      <a:r>
                        <a:rPr lang="fa-IR" sz="2800" b="1" baseline="0" dirty="0" smtClean="0">
                          <a:solidFill>
                            <a:sysClr val="windowText" lastClr="000000"/>
                          </a:solidFill>
                        </a:rPr>
                        <a:t>الف) تطبیق بودجه با عملکرد</a:t>
                      </a:r>
                      <a:endParaRPr lang="en-US" sz="2800" b="1" baseline="0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justLow" rtl="1"/>
                      <a:r>
                        <a:rPr lang="fa-IR" sz="2800" b="1" baseline="0" dirty="0" smtClean="0">
                          <a:solidFill>
                            <a:sysClr val="windowText" lastClr="000000"/>
                          </a:solidFill>
                        </a:rPr>
                        <a:t>ب) رعایت قوانین و مقررات و سایر مقررات و الزامات بودجه ای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889259" y="149455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55559" y="147550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28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>
                <a:solidFill>
                  <a:schemeClr val="tx1"/>
                </a:solidFill>
              </a:rPr>
              <a:t>محتوای گزارشگری مالی با مقاصد عام</a:t>
            </a:r>
            <a:br>
              <a:rPr lang="fa-IR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970477"/>
              </p:ext>
            </p:extLst>
          </p:nvPr>
        </p:nvGraphicFramePr>
        <p:xfrm>
          <a:off x="677863" y="1378424"/>
          <a:ext cx="8596311" cy="5070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5437"/>
                <a:gridCol w="2865437"/>
                <a:gridCol w="2865437"/>
              </a:tblGrid>
              <a:tr h="43677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IFAC 1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سازمان حسابرسی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8487">
                <a:tc>
                  <a:txBody>
                    <a:bodyPr/>
                    <a:lstStyle/>
                    <a:p>
                      <a:pPr algn="justLow" rtl="1"/>
                      <a:r>
                        <a:rPr lang="fa-IR" sz="1800" dirty="0" smtClean="0">
                          <a:solidFill>
                            <a:sysClr val="windowText" lastClr="000000"/>
                          </a:solidFill>
                        </a:rPr>
                        <a:t>1- اطلاعات غیرمالی</a:t>
                      </a:r>
                      <a:r>
                        <a:rPr lang="fa-IR" sz="1800" baseline="0" dirty="0" smtClean="0">
                          <a:solidFill>
                            <a:sysClr val="windowText" lastClr="000000"/>
                          </a:solidFill>
                        </a:rPr>
                        <a:t> و آینده نگر</a:t>
                      </a:r>
                      <a:endParaRPr 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1- اطلاعاتی در خصوص کفایت منابع هر سال برای مصارف همان سال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>
                          <a:solidFill>
                            <a:sysClr val="windowText" lastClr="000000"/>
                          </a:solidFill>
                        </a:rPr>
                        <a:t>1- منابع اقتصادی، حقوق نسبت به آن منابع و تغییرات در آن</a:t>
                      </a:r>
                      <a:endParaRPr lang="en-US" sz="1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53882">
                <a:tc>
                  <a:txBody>
                    <a:bodyPr/>
                    <a:lstStyle/>
                    <a:p>
                      <a:pPr algn="justLow" rtl="1"/>
                      <a:r>
                        <a:rPr lang="fa-IR" sz="1800" dirty="0" smtClean="0">
                          <a:solidFill>
                            <a:sysClr val="windowText" lastClr="000000"/>
                          </a:solidFill>
                        </a:rPr>
                        <a:t>2- هدف ارائه خدمات است نه کسب سود</a:t>
                      </a:r>
                      <a:endParaRPr 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2- اطلاعاتی در خصوص اینکه آیا کسب منابع مالی و مصرف آن طبق بودجه</a:t>
                      </a:r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 مصوب و سایر قوانین صورت گرفته یا خیر؟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2000" dirty="0" smtClean="0">
                          <a:solidFill>
                            <a:sysClr val="windowText" lastClr="000000"/>
                          </a:solidFill>
                        </a:rPr>
                        <a:t>2- گزارش تفریغ بودجه</a:t>
                      </a:r>
                      <a:endParaRPr lang="en-US" sz="2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69277">
                <a:tc>
                  <a:txBody>
                    <a:bodyPr/>
                    <a:lstStyle/>
                    <a:p>
                      <a:pPr algn="justLow" rtl="1"/>
                      <a:r>
                        <a:rPr lang="fa-IR" sz="1800" dirty="0" smtClean="0">
                          <a:solidFill>
                            <a:sysClr val="windowText" lastClr="000000"/>
                          </a:solidFill>
                        </a:rPr>
                        <a:t>3- تصمیمات دولت اثر معناداری بر سنوات آتی دارد.</a:t>
                      </a:r>
                      <a:endParaRPr 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200" dirty="0" smtClean="0">
                          <a:solidFill>
                            <a:sysClr val="windowText" lastClr="000000"/>
                          </a:solidFill>
                        </a:rPr>
                        <a:t>3- اطلاعات لازم برای ارزیابی نتایج حاصل از عملیات سالانه واحد گزارشگر شامل نحوه تامین منابع و</a:t>
                      </a:r>
                      <a:r>
                        <a:rPr lang="fa-IR" sz="1200" baseline="0" dirty="0" smtClean="0">
                          <a:solidFill>
                            <a:sysClr val="windowText" lastClr="000000"/>
                          </a:solidFill>
                        </a:rPr>
                        <a:t> نقدینگی و مصرف آن برای فعالیتهای مختلف</a:t>
                      </a:r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600" dirty="0" smtClean="0">
                          <a:solidFill>
                            <a:sysClr val="windowText" lastClr="000000"/>
                          </a:solidFill>
                        </a:rPr>
                        <a:t>3- دستیابی</a:t>
                      </a:r>
                      <a:r>
                        <a:rPr lang="fa-IR" sz="1600" baseline="0" dirty="0" smtClean="0">
                          <a:solidFill>
                            <a:sysClr val="windowText" lastClr="000000"/>
                          </a:solidFill>
                        </a:rPr>
                        <a:t> به هدف های ارائه خدمات</a:t>
                      </a:r>
                      <a:endParaRPr lang="en-US" sz="1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91694">
                <a:tc rowSpan="2">
                  <a:txBody>
                    <a:bodyPr/>
                    <a:lstStyle/>
                    <a:p>
                      <a:pPr algn="justLow" rtl="1"/>
                      <a:r>
                        <a:rPr lang="fa-IR" sz="1800" dirty="0" smtClean="0">
                          <a:solidFill>
                            <a:sysClr val="windowText" lastClr="000000"/>
                          </a:solidFill>
                        </a:rPr>
                        <a:t>4- شرکتهای دولتی</a:t>
                      </a:r>
                      <a:r>
                        <a:rPr lang="fa-IR" sz="1800" baseline="0" dirty="0" smtClean="0">
                          <a:solidFill>
                            <a:sysClr val="windowText" lastClr="000000"/>
                          </a:solidFill>
                        </a:rPr>
                        <a:t> از بودجه استفاده می کنند که بودجه ملاکی برای کنترل آنهاست و باید به شهروندان و نمایندگان منتخب آنها پاسخگو باشند.</a:t>
                      </a:r>
                      <a:endParaRPr 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justLow" rtl="1"/>
                      <a:r>
                        <a:rPr lang="fa-IR" sz="1300" dirty="0" smtClean="0">
                          <a:solidFill>
                            <a:sysClr val="windowText" lastClr="000000"/>
                          </a:solidFill>
                        </a:rPr>
                        <a:t>4- اطلاعات لازم برای ارزیابی توانایی واحد گزارشگر در تامین کالاها و ارائه خدمات و همچنین</a:t>
                      </a:r>
                      <a:r>
                        <a:rPr lang="fa-IR" sz="1300" baseline="0" dirty="0" smtClean="0">
                          <a:solidFill>
                            <a:sysClr val="windowText" lastClr="000000"/>
                          </a:solidFill>
                        </a:rPr>
                        <a:t> قدرت ایفای تعهدات در سررسید</a:t>
                      </a:r>
                      <a:br>
                        <a:rPr lang="fa-IR" sz="1300" baseline="0" dirty="0" smtClean="0">
                          <a:solidFill>
                            <a:sysClr val="windowText" lastClr="000000"/>
                          </a:solidFill>
                        </a:rPr>
                      </a:br>
                      <a:r>
                        <a:rPr lang="fa-IR" sz="1300" baseline="0" dirty="0" smtClean="0">
                          <a:solidFill>
                            <a:sysClr val="windowText" lastClr="000000"/>
                          </a:solidFill>
                        </a:rPr>
                        <a:t>الف) اطلاعات لازم در مورد وضعیت مالی واحد گزارشگر شامل اطلاعات مربوط به داراییها و بدهیها اعم از جاری و غیرجاری</a:t>
                      </a:r>
                      <a:br>
                        <a:rPr lang="fa-IR" sz="1300" baseline="0" dirty="0" smtClean="0">
                          <a:solidFill>
                            <a:sysClr val="windowText" lastClr="000000"/>
                          </a:solidFill>
                        </a:rPr>
                      </a:br>
                      <a:r>
                        <a:rPr lang="fa-IR" sz="1300" baseline="0" dirty="0" smtClean="0">
                          <a:solidFill>
                            <a:sysClr val="windowText" lastClr="000000"/>
                          </a:solidFill>
                        </a:rPr>
                        <a:t>ب) افشای محدودیتهای قانونی و قراردادی حاکم بر منابع و ریسکهای مربوط به آن منابع</a:t>
                      </a:r>
                      <a:endParaRPr lang="en-US" sz="13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2000" dirty="0" smtClean="0">
                          <a:solidFill>
                            <a:sysClr val="windowText" lastClr="000000"/>
                          </a:solidFill>
                        </a:rPr>
                        <a:t>4- اطلاعات مالی و غیرمالی آتی</a:t>
                      </a:r>
                      <a:endParaRPr lang="en-US" sz="2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6773">
                <a:tc vMerge="1">
                  <a:txBody>
                    <a:bodyPr/>
                    <a:lstStyle/>
                    <a:p>
                      <a:pPr algn="justLow" rtl="1"/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justLow" rtl="1"/>
                      <a:endParaRPr lang="en-US" sz="12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fa-IR" sz="1800" dirty="0" smtClean="0">
                          <a:solidFill>
                            <a:sysClr val="windowText" lastClr="000000"/>
                          </a:solidFill>
                        </a:rPr>
                        <a:t>5-</a:t>
                      </a:r>
                      <a:r>
                        <a:rPr lang="fa-IR" sz="1800" baseline="0" dirty="0" smtClean="0">
                          <a:solidFill>
                            <a:sysClr val="windowText" lastClr="000000"/>
                          </a:solidFill>
                        </a:rPr>
                        <a:t> اطلاعات توضیحی</a:t>
                      </a:r>
                      <a:endParaRPr lang="en-US" sz="1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979225" y="1418359"/>
            <a:ext cx="1634837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104345"/>
              </p:ext>
            </p:extLst>
          </p:nvPr>
        </p:nvGraphicFramePr>
        <p:xfrm>
          <a:off x="1260763" y="1836100"/>
          <a:ext cx="9441874" cy="4557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سازمان حسابرسی</a:t>
                      </a:r>
                      <a:endParaRPr lang="en-US" sz="1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justLow" rtl="1"/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1- اطلاعاتی در خصوص </a:t>
                      </a:r>
                      <a:r>
                        <a:rPr lang="fa-IR" sz="1800" b="1" u="sng" dirty="0" smtClean="0">
                          <a:solidFill>
                            <a:srgbClr val="00B0F0"/>
                          </a:solidFill>
                        </a:rPr>
                        <a:t>کفایت</a:t>
                      </a:r>
                      <a:r>
                        <a:rPr lang="fa-IR" sz="1800" b="1" dirty="0" smtClean="0">
                          <a:solidFill>
                            <a:srgbClr val="00B0F0"/>
                          </a:solidFill>
                        </a:rPr>
                        <a:t> </a:t>
                      </a:r>
                      <a:r>
                        <a:rPr lang="fa-IR" sz="1800" b="1" u="sng" dirty="0" smtClean="0">
                          <a:solidFill>
                            <a:srgbClr val="00B0F0"/>
                          </a:solidFill>
                        </a:rPr>
                        <a:t>منابع</a:t>
                      </a:r>
                      <a:r>
                        <a:rPr lang="fa-IR" sz="1800" b="1" dirty="0" smtClean="0">
                          <a:solidFill>
                            <a:srgbClr val="00B0F0"/>
                          </a:solidFill>
                        </a:rPr>
                        <a:t> </a:t>
                      </a:r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هر سال برای </a:t>
                      </a:r>
                      <a:r>
                        <a:rPr lang="fa-IR" sz="1800" b="1" u="sng" dirty="0" smtClean="0">
                          <a:solidFill>
                            <a:srgbClr val="00B0F0"/>
                          </a:solidFill>
                        </a:rPr>
                        <a:t>مصارف</a:t>
                      </a:r>
                      <a:r>
                        <a:rPr lang="fa-IR" sz="1800" b="1" dirty="0" smtClean="0">
                          <a:solidFill>
                            <a:srgbClr val="00B0F0"/>
                          </a:solidFill>
                        </a:rPr>
                        <a:t> </a:t>
                      </a:r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همان سال</a:t>
                      </a:r>
                      <a:endParaRPr lang="en-US" sz="1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justLow" rtl="1"/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2- اطلاعاتی در خصوص اینکه آیا کسب منابع مالی و مصرف آن </a:t>
                      </a:r>
                      <a:r>
                        <a:rPr lang="fa-IR" sz="1800" b="1" u="sng" dirty="0" smtClean="0">
                          <a:solidFill>
                            <a:srgbClr val="FF0000"/>
                          </a:solidFill>
                        </a:rPr>
                        <a:t>طبق بودجه</a:t>
                      </a:r>
                      <a:r>
                        <a:rPr lang="fa-IR" sz="1800" b="1" u="sng" baseline="0" dirty="0" smtClean="0">
                          <a:solidFill>
                            <a:srgbClr val="FF0000"/>
                          </a:solidFill>
                        </a:rPr>
                        <a:t> مصوب و سایر قوانین </a:t>
                      </a:r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صورت گرفته یا خیر؟</a:t>
                      </a:r>
                      <a:endParaRPr lang="en-US" sz="1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justLow" rtl="1"/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3- اطلاعات لازم برای ارزیابی نتایج حاصل از عملیات سالانه واحد گزارشگر شامل </a:t>
                      </a:r>
                      <a:r>
                        <a:rPr lang="fa-IR" sz="1800" b="1" u="sng" dirty="0" smtClean="0">
                          <a:solidFill>
                            <a:schemeClr val="accent4"/>
                          </a:solidFill>
                        </a:rPr>
                        <a:t>نحوه تامین منابع و</a:t>
                      </a:r>
                      <a:r>
                        <a:rPr lang="fa-IR" sz="1800" b="1" u="sng" baseline="0" dirty="0" smtClean="0">
                          <a:solidFill>
                            <a:schemeClr val="accent4"/>
                          </a:solidFill>
                        </a:rPr>
                        <a:t> نقدینگی و مصرف آن </a:t>
                      </a:r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برای فعالیتهای مختلف</a:t>
                      </a:r>
                      <a:endParaRPr lang="en-US" sz="1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justLow" rtl="1"/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4- اطلاعات لازم برای </a:t>
                      </a:r>
                      <a:r>
                        <a:rPr lang="fa-IR" sz="1800" b="1" u="sng" dirty="0" smtClean="0">
                          <a:solidFill>
                            <a:srgbClr val="7030A0"/>
                          </a:solidFill>
                        </a:rPr>
                        <a:t>ارزیابی توانایی واحد گزارشگر در تامین کالاها و ارائه خدمات </a:t>
                      </a:r>
                      <a:r>
                        <a:rPr lang="fa-IR" sz="1800" b="1" dirty="0" smtClean="0">
                          <a:solidFill>
                            <a:sysClr val="windowText" lastClr="000000"/>
                          </a:solidFill>
                        </a:rPr>
                        <a:t>و همچنین</a:t>
                      </a:r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 قدرت ایفای تعهدات در سررسید</a:t>
                      </a:r>
                      <a:endParaRPr lang="en-US" sz="1800" b="1" baseline="0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justLow" rtl="1"/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الف) اطلاعات لازم در مورد وضعیت مالی واحد گزارشگر شامل اطلاعات مربوط به داراییها و بدهیها اعم از جاری و غیرجاری</a:t>
                      </a:r>
                      <a:endParaRPr lang="en-US" sz="1800" b="1" baseline="0" dirty="0" smtClean="0">
                        <a:solidFill>
                          <a:sysClr val="windowText" lastClr="000000"/>
                        </a:solidFill>
                      </a:endParaRPr>
                    </a:p>
                    <a:p>
                      <a:pPr algn="justLow" rtl="1"/>
                      <a:r>
                        <a:rPr lang="fa-IR" sz="1800" b="1" baseline="0" dirty="0" smtClean="0">
                          <a:solidFill>
                            <a:sysClr val="windowText" lastClr="000000"/>
                          </a:solidFill>
                        </a:rPr>
                        <a:t>ب) افشای محدودیتهای قانونی و قراردادی حاکم بر منابع و ریسکهای مربوط به آن منابع</a:t>
                      </a:r>
                      <a:endParaRPr lang="en-US" sz="1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7034213"/>
              </p:ext>
            </p:extLst>
          </p:nvPr>
        </p:nvGraphicFramePr>
        <p:xfrm>
          <a:off x="1260763" y="2064700"/>
          <a:ext cx="9441874" cy="4100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4247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ysClr val="windowText" lastClr="000000"/>
                          </a:solidFill>
                        </a:rPr>
                        <a:t>IFAC 1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1- اطلاعات غیرمالی</a:t>
                      </a:r>
                      <a:r>
                        <a:rPr lang="fa-IR" sz="2400" b="1" baseline="0" dirty="0" smtClean="0">
                          <a:solidFill>
                            <a:sysClr val="windowText" lastClr="000000"/>
                          </a:solidFill>
                        </a:rPr>
                        <a:t> و آینده نگر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2- هدف ارائه خدمات است نه کسب سود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3- تصمیمات دولت اثر معناداری بر سنوات آتی دارد.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4- شرکتهای دولتی</a:t>
                      </a:r>
                      <a:r>
                        <a:rPr lang="fa-IR" sz="2400" b="1" baseline="0" dirty="0" smtClean="0">
                          <a:solidFill>
                            <a:sysClr val="windowText" lastClr="000000"/>
                          </a:solidFill>
                        </a:rPr>
                        <a:t> از بودجه استفاده می کنند که بودجه ملاکی برای کنترل آنهاست و باید به شهروندان و نمایندگان منتخب آنها پاسخگو باشند.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353672"/>
              </p:ext>
            </p:extLst>
          </p:nvPr>
        </p:nvGraphicFramePr>
        <p:xfrm>
          <a:off x="1260763" y="2060756"/>
          <a:ext cx="9441874" cy="4108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1- منابع اقتصادی، حقوق نسبت به آن منابع و تغییرات در آن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2- گزارش تفریغ بودجه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3- دستیابی</a:t>
                      </a:r>
                      <a:r>
                        <a:rPr lang="fa-IR" sz="2400" b="1" baseline="0" dirty="0" smtClean="0">
                          <a:solidFill>
                            <a:sysClr val="windowText" lastClr="000000"/>
                          </a:solidFill>
                        </a:rPr>
                        <a:t> به هدف های ارائه خدمات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4- اطلاعات مالی و غیرمالی آتی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 rtl="1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5-</a:t>
                      </a:r>
                      <a:r>
                        <a:rPr lang="fa-IR" sz="2400" b="1" baseline="0" dirty="0" smtClean="0">
                          <a:solidFill>
                            <a:sysClr val="windowText" lastClr="000000"/>
                          </a:solidFill>
                        </a:rPr>
                        <a:t> اطلاعات توضیحی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889259" y="143740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55559" y="141835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4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</a:rPr>
              <a:t>ویژگی های کیفی اطلاعات مندرج در گزارشهای مالی با مقاصد عام</a:t>
            </a:r>
            <a:br>
              <a:rPr lang="fa-IR" sz="2400" dirty="0">
                <a:solidFill>
                  <a:schemeClr val="tx1"/>
                </a:solidFill>
              </a:rPr>
            </a:br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6318849"/>
              </p:ext>
            </p:extLst>
          </p:nvPr>
        </p:nvGraphicFramePr>
        <p:xfrm>
          <a:off x="677863" y="1624084"/>
          <a:ext cx="8596311" cy="30653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5437"/>
                <a:gridCol w="2865437"/>
                <a:gridCol w="2865437"/>
              </a:tblGrid>
              <a:tr h="43790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ysClr val="windowText" lastClr="000000"/>
                          </a:solidFill>
                        </a:rPr>
                        <a:t>IFAC 1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سازمان حسابرسی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03"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مربوط بودن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محتوای اطلاعات: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مربوط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بودن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03"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سودمندی در ارائه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مربوط بودن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قابلیت اعتماد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03"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قابل فهم بودن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قابل اتکا بودن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قابل فهم</a:t>
                      </a:r>
                      <a:r>
                        <a:rPr lang="fa-IR" baseline="0" dirty="0" smtClean="0">
                          <a:solidFill>
                            <a:sysClr val="windowText" lastClr="000000"/>
                          </a:solidFill>
                        </a:rPr>
                        <a:t> بودن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03"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به موقع بودن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ارائه اطلاعات: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قابلیت مقایسه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03"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قابلیت مقایسه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قابل فهم بودن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37903">
                <a:tc>
                  <a:txBody>
                    <a:bodyPr/>
                    <a:lstStyle/>
                    <a:p>
                      <a:pPr algn="r"/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قابلیت تاییدکنندگی</a:t>
                      </a:r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dirty="0" smtClean="0">
                          <a:solidFill>
                            <a:sysClr val="windowText" lastClr="000000"/>
                          </a:solidFill>
                        </a:rPr>
                        <a:t>قابلیت مقایسه</a:t>
                      </a:r>
                      <a:endParaRPr lang="en-US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979225" y="1666009"/>
            <a:ext cx="1634837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54706"/>
              </p:ext>
            </p:extLst>
          </p:nvPr>
        </p:nvGraphicFramePr>
        <p:xfrm>
          <a:off x="1375063" y="1670822"/>
          <a:ext cx="9441874" cy="4659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solidFill>
                            <a:sysClr val="windowText" lastClr="000000"/>
                          </a:solidFill>
                        </a:rPr>
                        <a:t>IFAC 1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مربوط بودن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سودمندی در ارائه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قابل فهم بودن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به موقع بودن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قابلیت مقایسه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قابلیت تاییدکنندگی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64121"/>
              </p:ext>
            </p:extLst>
          </p:nvPr>
        </p:nvGraphicFramePr>
        <p:xfrm>
          <a:off x="1375063" y="1717856"/>
          <a:ext cx="9441874" cy="4565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424740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سازمان حسابرسی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محتوای اطلاعات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مربوط بودن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قابل اتکا بودن</a:t>
                      </a:r>
                      <a:endParaRPr lang="en-US" sz="2400" b="1" dirty="0"/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ارائه اطلاعات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قابل فهم بودن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قابلیت مقایسه</a:t>
                      </a:r>
                      <a:endParaRPr lang="en-US" sz="2400" b="1" dirty="0" smtClean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2203033"/>
              </p:ext>
            </p:extLst>
          </p:nvPr>
        </p:nvGraphicFramePr>
        <p:xfrm>
          <a:off x="1375063" y="2025775"/>
          <a:ext cx="9441874" cy="39494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مربوط</a:t>
                      </a:r>
                      <a:r>
                        <a:rPr lang="fa-IR" sz="2000" b="1" baseline="0" dirty="0" smtClean="0">
                          <a:solidFill>
                            <a:sysClr val="windowText" lastClr="000000"/>
                          </a:solidFill>
                        </a:rPr>
                        <a:t> بودن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قابلیت اعتماد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52220">
                <a:tc>
                  <a:txBody>
                    <a:bodyPr/>
                    <a:lstStyle/>
                    <a:p>
                      <a:pPr algn="ctr"/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قابل فهم</a:t>
                      </a:r>
                      <a:r>
                        <a:rPr lang="fa-IR" sz="2000" b="1" baseline="0" dirty="0" smtClean="0">
                          <a:solidFill>
                            <a:sysClr val="windowText" lastClr="000000"/>
                          </a:solidFill>
                        </a:rPr>
                        <a:t> بودن</a:t>
                      </a: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algn="ctr"/>
                      <a:r>
                        <a:rPr lang="fa-IR" sz="2000" b="1" dirty="0" smtClean="0">
                          <a:solidFill>
                            <a:sysClr val="windowText" lastClr="000000"/>
                          </a:solidFill>
                        </a:rPr>
                        <a:t>قابلیت مقایسه</a:t>
                      </a:r>
                      <a:endParaRPr lang="en-US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889259" y="168505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55559" y="166600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48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</a:rPr>
              <a:t>قیود حاکم بر اطلاعات مندرج در گزارشهای مالی با مقاصد عام</a:t>
            </a:r>
            <a:endParaRPr lang="en-US" sz="2400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1480562"/>
              </p:ext>
            </p:extLst>
          </p:nvPr>
        </p:nvGraphicFramePr>
        <p:xfrm>
          <a:off x="677863" y="2160588"/>
          <a:ext cx="8596311" cy="3407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5437"/>
                <a:gridCol w="2865437"/>
                <a:gridCol w="2865437"/>
              </a:tblGrid>
              <a:tr h="62503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ysClr val="windowText" lastClr="000000"/>
                          </a:solidFill>
                        </a:rPr>
                        <a:t>IFAC 1</a:t>
                      </a:r>
                      <a:endParaRPr lang="en-US" sz="2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ysClr val="windowText" lastClr="000000"/>
                          </a:solidFill>
                        </a:rPr>
                        <a:t>سازمان</a:t>
                      </a:r>
                      <a:r>
                        <a:rPr lang="fa-IR" sz="2000" baseline="0" dirty="0" smtClean="0">
                          <a:solidFill>
                            <a:sysClr val="windowText" lastClr="000000"/>
                          </a:solidFill>
                        </a:rPr>
                        <a:t> حسابرسی</a:t>
                      </a:r>
                      <a:endParaRPr lang="en-US" sz="2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000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sz="2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78819">
                <a:tc>
                  <a:txBody>
                    <a:bodyPr/>
                    <a:lstStyle/>
                    <a:p>
                      <a:pPr algn="ctr"/>
                      <a:r>
                        <a:rPr lang="fa-IR" b="0" dirty="0" smtClean="0"/>
                        <a:t>اهمیت</a:t>
                      </a:r>
                      <a:endParaRPr lang="en-US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0" dirty="0" smtClean="0"/>
                        <a:t>موازنه بین ویژگی های کیفی</a:t>
                      </a:r>
                      <a:endParaRPr lang="en-US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0" dirty="0" smtClean="0"/>
                        <a:t>اهمیت</a:t>
                      </a:r>
                      <a:endParaRPr lang="en-US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5030">
                <a:tc>
                  <a:txBody>
                    <a:bodyPr/>
                    <a:lstStyle/>
                    <a:p>
                      <a:pPr algn="ctr"/>
                      <a:r>
                        <a:rPr lang="fa-IR" b="0" dirty="0" smtClean="0"/>
                        <a:t>ملاحظات منفعت و هزینه</a:t>
                      </a:r>
                      <a:endParaRPr lang="en-US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0" dirty="0" smtClean="0"/>
                        <a:t>ملاحظات منفعت</a:t>
                      </a:r>
                      <a:r>
                        <a:rPr lang="fa-IR" b="0" baseline="0" dirty="0" smtClean="0"/>
                        <a:t> و هزینه</a:t>
                      </a:r>
                      <a:endParaRPr lang="en-US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b="0" dirty="0" smtClean="0"/>
                        <a:t>هزینه اطلاعات</a:t>
                      </a:r>
                      <a:endParaRPr lang="en-US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78819">
                <a:tc>
                  <a:txBody>
                    <a:bodyPr/>
                    <a:lstStyle/>
                    <a:p>
                      <a:pPr algn="ctr"/>
                      <a:r>
                        <a:rPr lang="fa-IR" b="0" dirty="0" smtClean="0"/>
                        <a:t>موازنه بین ویژگی های کیفی</a:t>
                      </a:r>
                      <a:endParaRPr lang="en-US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960175" y="2313709"/>
            <a:ext cx="1634837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942333"/>
              </p:ext>
            </p:extLst>
          </p:nvPr>
        </p:nvGraphicFramePr>
        <p:xfrm>
          <a:off x="1375063" y="3126375"/>
          <a:ext cx="9441874" cy="3005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ysClr val="windowText" lastClr="000000"/>
                          </a:solidFill>
                        </a:rPr>
                        <a:t>IFAC 1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اهمیت</a:t>
                      </a:r>
                      <a:endParaRPr lang="en-US" sz="2400" b="1" dirty="0"/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ملاحظات منفعت و هزینه</a:t>
                      </a:r>
                      <a:endParaRPr lang="en-US" sz="2400" b="1" dirty="0"/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موازنه بین ویژگی های کیفی</a:t>
                      </a:r>
                      <a:endParaRPr lang="en-US" sz="2400" b="1" dirty="0"/>
                    </a:p>
                  </a:txBody>
                  <a:tcPr anchor="ctr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16585"/>
              </p:ext>
            </p:extLst>
          </p:nvPr>
        </p:nvGraphicFramePr>
        <p:xfrm>
          <a:off x="1375063" y="3418564"/>
          <a:ext cx="9441874" cy="2421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424740"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 smtClean="0">
                          <a:solidFill>
                            <a:sysClr val="windowText" lastClr="000000"/>
                          </a:solidFill>
                        </a:rPr>
                        <a:t>سازمان</a:t>
                      </a:r>
                      <a:r>
                        <a:rPr lang="fa-IR" sz="2800" b="1" baseline="0" dirty="0" smtClean="0">
                          <a:solidFill>
                            <a:sysClr val="windowText" lastClr="000000"/>
                          </a:solidFill>
                        </a:rPr>
                        <a:t> حسابرسی</a:t>
                      </a:r>
                      <a:endParaRPr lang="en-US" sz="28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 smtClean="0"/>
                        <a:t>موازنه بین ویژگی های کیفی</a:t>
                      </a:r>
                      <a:endParaRPr lang="en-US" sz="2800" b="1" dirty="0"/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800" b="1" dirty="0" smtClean="0"/>
                        <a:t>ملاحظات منفعت</a:t>
                      </a:r>
                      <a:r>
                        <a:rPr lang="fa-IR" sz="2800" b="1" baseline="0" dirty="0" smtClean="0"/>
                        <a:t> و هزینه</a:t>
                      </a:r>
                      <a:endParaRPr lang="en-US" sz="2800" b="1" dirty="0"/>
                    </a:p>
                  </a:txBody>
                  <a:tcPr anchor="ctr">
                    <a:lnL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185150"/>
              </p:ext>
            </p:extLst>
          </p:nvPr>
        </p:nvGraphicFramePr>
        <p:xfrm>
          <a:off x="1375063" y="3402010"/>
          <a:ext cx="9441874" cy="24542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41874"/>
              </a:tblGrid>
              <a:tr h="551269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>
                          <a:solidFill>
                            <a:sysClr val="windowText" lastClr="000000"/>
                          </a:solidFill>
                        </a:rPr>
                        <a:t>شهرداریها</a:t>
                      </a:r>
                      <a:endParaRPr lang="en-US" sz="2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اهمیت</a:t>
                      </a:r>
                      <a:endParaRPr lang="en-US" sz="2400" b="1" dirty="0"/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1506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هزینه اطلاعات</a:t>
                      </a:r>
                      <a:endParaRPr lang="en-US" sz="2400" b="1" dirty="0"/>
                    </a:p>
                  </a:txBody>
                  <a:tcPr anchor="ctr">
                    <a:lnL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870209" y="233275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36509" y="2313709"/>
            <a:ext cx="2175968" cy="360218"/>
          </a:xfrm>
          <a:prstGeom prst="rect">
            <a:avLst/>
          </a:prstGeom>
          <a:solidFill>
            <a:schemeClr val="tx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04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accel="3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7165075"/>
          </a:xfrm>
        </p:spPr>
      </p:pic>
      <p:sp>
        <p:nvSpPr>
          <p:cNvPr id="17" name="TextBox 16"/>
          <p:cNvSpPr txBox="1"/>
          <p:nvPr/>
        </p:nvSpPr>
        <p:spPr>
          <a:xfrm>
            <a:off x="2988860" y="5909480"/>
            <a:ext cx="54318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400" dirty="0" smtClean="0"/>
              <a:t>با تشکر از توجه شما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87483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378</TotalTime>
  <Words>1751</Words>
  <Application>Microsoft Office PowerPoint</Application>
  <PresentationFormat>Custom</PresentationFormat>
  <Paragraphs>277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Facet</vt:lpstr>
      <vt:lpstr>به نام خدا</vt:lpstr>
      <vt:lpstr>مقدمه</vt:lpstr>
      <vt:lpstr>موارد مقایسه شده در بیانیه مفهومی شماره یک IFAC، شهرداریها و سازمان حسابرسی  </vt:lpstr>
      <vt:lpstr>ویژگی های محیطی</vt:lpstr>
      <vt:lpstr>استفاده کنندگان از گزارشهای مالی</vt:lpstr>
      <vt:lpstr>نیازهای اطلاعاتی استفاده کنندگان از گزارشهای مالی </vt:lpstr>
      <vt:lpstr>هدف گزارشگری مالی بخش عمومی  </vt:lpstr>
      <vt:lpstr>گزارشهای مالی با مقاصد عام </vt:lpstr>
      <vt:lpstr>محتوای گزارشگری مالی با مقاصد عام </vt:lpstr>
      <vt:lpstr>ویژگی های کیفی اطلاعات مندرج در گزارشهای مالی با مقاصد عام </vt:lpstr>
      <vt:lpstr>قیود حاکم بر اطلاعات مندرج در گزارشهای مالی با مقاصد عام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behzadpc</dc:creator>
  <cp:lastModifiedBy>Windows User</cp:lastModifiedBy>
  <cp:revision>42</cp:revision>
  <dcterms:created xsi:type="dcterms:W3CDTF">2015-10-26T19:12:29Z</dcterms:created>
  <dcterms:modified xsi:type="dcterms:W3CDTF">2020-05-21T14:52:53Z</dcterms:modified>
</cp:coreProperties>
</file>