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2"/>
  </p:notesMasterIdLst>
  <p:sldIdLst>
    <p:sldId id="261" r:id="rId2"/>
    <p:sldId id="296" r:id="rId3"/>
    <p:sldId id="260" r:id="rId4"/>
    <p:sldId id="278" r:id="rId5"/>
    <p:sldId id="259" r:id="rId6"/>
    <p:sldId id="277" r:id="rId7"/>
    <p:sldId id="279" r:id="rId8"/>
    <p:sldId id="284" r:id="rId9"/>
    <p:sldId id="281" r:id="rId10"/>
    <p:sldId id="282" r:id="rId11"/>
    <p:sldId id="283" r:id="rId12"/>
    <p:sldId id="285" r:id="rId13"/>
    <p:sldId id="286" r:id="rId14"/>
    <p:sldId id="287" r:id="rId15"/>
    <p:sldId id="288" r:id="rId16"/>
    <p:sldId id="289" r:id="rId17"/>
    <p:sldId id="290" r:id="rId18"/>
    <p:sldId id="291" r:id="rId19"/>
    <p:sldId id="295" r:id="rId20"/>
    <p:sldId id="301"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1C7EDF-9C3D-42F9-B467-B9DA90328F90}" type="datetimeFigureOut">
              <a:rPr lang="en-US" smtClean="0"/>
              <a:t>5/21/2020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FE692B-715A-4C9D-A218-927345122085}" type="slidenum">
              <a:rPr lang="en-US" smtClean="0"/>
              <a:t>‹#›</a:t>
            </a:fld>
            <a:endParaRPr lang="en-US"/>
          </a:p>
        </p:txBody>
      </p:sp>
    </p:spTree>
    <p:extLst>
      <p:ext uri="{BB962C8B-B14F-4D97-AF65-F5344CB8AC3E}">
        <p14:creationId xmlns:p14="http://schemas.microsoft.com/office/powerpoint/2010/main" val="3675493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11" name="Slide Number Placeholder 10"/>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5DED970-0270-46D1-936B-096B54C4D193}" type="slidenum">
              <a:rPr lang="en-US" smtClean="0"/>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BBF729B-7AC7-401D-A6FF-95A8E4EE52E6}" type="datetimeFigureOut">
              <a:rPr lang="en-US" smtClean="0"/>
              <a:t>5/21/2020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5DED970-0270-46D1-936B-096B54C4D19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5">
          <a:fgClr>
            <a:schemeClr val="accent1"/>
          </a:fgClr>
          <a:bgClr>
            <a:schemeClr val="tx2"/>
          </a:bgClr>
        </a:pattFill>
        <a:effectLst/>
      </p:bgPr>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8BBF729B-7AC7-401D-A6FF-95A8E4EE52E6}" type="datetimeFigureOut">
              <a:rPr lang="en-US" smtClean="0"/>
              <a:t>5/21/2020</a:t>
            </a:fld>
            <a:endParaRPr lang="en-US"/>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US"/>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35DED970-0270-46D1-936B-096B54C4D19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928662" y="2357430"/>
            <a:ext cx="7385248" cy="2404864"/>
          </a:xfrm>
          <a:prstGeom prst="rect">
            <a:avLst/>
          </a:prstGeom>
        </p:spPr>
        <p:txBody>
          <a:bodyPr vert="horz">
            <a:normAutofit/>
          </a:bodyPr>
          <a:lstStyle/>
          <a:p>
            <a:pPr marL="0" marR="0" lvl="0" indent="0" algn="ctr" defTabSz="914400" rtl="1" eaLnBrk="1" fontAlgn="auto" latinLnBrk="0" hangingPunct="1">
              <a:lnSpc>
                <a:spcPct val="100000"/>
              </a:lnSpc>
              <a:spcBef>
                <a:spcPts val="600"/>
              </a:spcBef>
              <a:spcAft>
                <a:spcPts val="0"/>
              </a:spcAft>
              <a:buClr>
                <a:schemeClr val="accent1"/>
              </a:buClr>
              <a:buSzPct val="70000"/>
              <a:buFont typeface="Wingdings"/>
              <a:buNone/>
              <a:tabLst/>
              <a:defRPr/>
            </a:pPr>
            <a:r>
              <a:rPr kumimoji="0" lang="fa-IR" sz="8800" i="0" u="none" strike="noStrike" kern="120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Black" pitchFamily="34" charset="0"/>
                <a:cs typeface="B Fantezy" pitchFamily="2" charset="-78"/>
              </a:rPr>
              <a:t>ب</a:t>
            </a:r>
            <a:r>
              <a:rPr lang="fa-IR" sz="8800" dirty="0">
                <a:ln w="18415" cmpd="sng">
                  <a:solidFill>
                    <a:schemeClr val="tx1">
                      <a:alpha val="22000"/>
                    </a:schemeClr>
                  </a:solidFill>
                  <a:prstDash val="solid"/>
                </a:ln>
                <a:solidFill>
                  <a:srgbClr val="FFFFFF"/>
                </a:solidFill>
                <a:effectLst>
                  <a:outerShdw blurRad="63500" dir="3600000" algn="tl" rotWithShape="0">
                    <a:srgbClr val="000000">
                      <a:alpha val="70000"/>
                    </a:srgbClr>
                  </a:outerShdw>
                </a:effectLst>
                <a:latin typeface="Arial Black" pitchFamily="34" charset="0"/>
                <a:cs typeface="B Fantezy" pitchFamily="2" charset="-78"/>
              </a:rPr>
              <a:t>سم</a:t>
            </a:r>
            <a:r>
              <a:rPr kumimoji="0" lang="fa-IR" sz="8800" i="0" u="none" strike="noStrike" kern="120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Black" pitchFamily="34" charset="0"/>
                <a:cs typeface="B Fantezy" pitchFamily="2" charset="-78"/>
              </a:rPr>
              <a:t> </a:t>
            </a:r>
            <a:r>
              <a:rPr kumimoji="0" lang="fa-IR" sz="8800" i="0" u="none" strike="noStrike" kern="1200" normalizeH="0" baseline="0" noProof="0" dirty="0" smtClean="0">
                <a:ln w="18415" cmpd="sng">
                  <a:solidFill>
                    <a:schemeClr val="tx1">
                      <a:alpha val="22000"/>
                    </a:schemeClr>
                  </a:solidFill>
                  <a:prstDash val="solid"/>
                </a:ln>
                <a:solidFill>
                  <a:srgbClr val="FFFFFF"/>
                </a:solidFill>
                <a:effectLst>
                  <a:outerShdw blurRad="63500" dir="3600000" algn="tl" rotWithShape="0">
                    <a:srgbClr val="000000">
                      <a:alpha val="70000"/>
                    </a:srgbClr>
                  </a:outerShdw>
                </a:effectLst>
                <a:uLnTx/>
                <a:uFillTx/>
                <a:latin typeface="Arial Black" pitchFamily="34" charset="0"/>
                <a:cs typeface="B Fantezy" pitchFamily="2" charset="-78"/>
              </a:rPr>
              <a:t>الله</a:t>
            </a:r>
            <a:r>
              <a:rPr kumimoji="0" lang="fa-IR" sz="8800" i="0" u="none" strike="noStrike" kern="120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Black" pitchFamily="34" charset="0"/>
                <a:cs typeface="B Fantezy" pitchFamily="2" charset="-78"/>
              </a:rPr>
              <a:t> </a:t>
            </a:r>
            <a:r>
              <a:rPr lang="fa-IR" sz="8800" dirty="0">
                <a:ln w="18415" cmpd="sng">
                  <a:solidFill>
                    <a:schemeClr val="tx1">
                      <a:alpha val="22000"/>
                    </a:schemeClr>
                  </a:solidFill>
                  <a:prstDash val="solid"/>
                </a:ln>
                <a:solidFill>
                  <a:srgbClr val="FFFFFF"/>
                </a:solidFill>
                <a:effectLst>
                  <a:outerShdw blurRad="63500" dir="3600000" algn="tl" rotWithShape="0">
                    <a:srgbClr val="000000">
                      <a:alpha val="70000"/>
                    </a:srgbClr>
                  </a:outerShdw>
                </a:effectLst>
                <a:latin typeface="Arial Black" pitchFamily="34" charset="0"/>
                <a:cs typeface="B Fantezy" pitchFamily="2" charset="-78"/>
              </a:rPr>
              <a:t>الرحمن الرحيم</a:t>
            </a:r>
            <a:endParaRPr lang="en-US" sz="8800" dirty="0">
              <a:ln w="18415" cmpd="sng">
                <a:solidFill>
                  <a:schemeClr val="tx1">
                    <a:alpha val="22000"/>
                  </a:schemeClr>
                </a:solidFill>
                <a:prstDash val="solid"/>
              </a:ln>
              <a:solidFill>
                <a:srgbClr val="FFFFFF"/>
              </a:solidFill>
              <a:effectLst>
                <a:outerShdw blurRad="63500" dir="3600000" algn="tl" rotWithShape="0">
                  <a:srgbClr val="000000">
                    <a:alpha val="70000"/>
                  </a:srgbClr>
                </a:outerShdw>
              </a:effectLst>
              <a:latin typeface="Arial Black" pitchFamily="34" charset="0"/>
              <a:cs typeface="B Fantezy" pitchFamily="2" charset="-78"/>
            </a:endParaRPr>
          </a:p>
          <a:p>
            <a:pPr marL="0" marR="0" lvl="0" indent="0" algn="ctr" defTabSz="914400" rtl="1" eaLnBrk="1" fontAlgn="auto" latinLnBrk="0" hangingPunct="1">
              <a:lnSpc>
                <a:spcPct val="100000"/>
              </a:lnSpc>
              <a:spcBef>
                <a:spcPts val="600"/>
              </a:spcBef>
              <a:spcAft>
                <a:spcPts val="0"/>
              </a:spcAft>
              <a:buClr>
                <a:schemeClr val="accent1"/>
              </a:buClr>
              <a:buSzPct val="70000"/>
              <a:buFont typeface="Wingdings"/>
              <a:buNone/>
              <a:tabLst/>
              <a:defRPr/>
            </a:pPr>
            <a:endParaRPr kumimoji="0" lang="fa-IR" sz="6600" i="0" u="none" strike="noStrike" kern="120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IranNastaliq" pitchFamily="18" charset="0"/>
              <a:ea typeface="+mn-ea"/>
              <a:cs typeface="IranNastaliq" pitchFamily="18" charset="0"/>
            </a:endParaRPr>
          </a:p>
        </p:txBody>
      </p:sp>
    </p:spTree>
    <p:extLst>
      <p:ext uri="{BB962C8B-B14F-4D97-AF65-F5344CB8AC3E}">
        <p14:creationId xmlns:p14="http://schemas.microsoft.com/office/powerpoint/2010/main" val="3024967149"/>
      </p:ext>
    </p:extLst>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a:lstStyle/>
          <a:p>
            <a:pPr marL="0" indent="0" algn="ctr">
              <a:buNone/>
            </a:pPr>
            <a:r>
              <a:rPr lang="fa-IR" b="1" dirty="0" smtClean="0">
                <a:cs typeface="B Nazanin" pitchFamily="2" charset="-78"/>
              </a:rPr>
              <a:t>ارائه درس حسابداری دولتی با موضوع :</a:t>
            </a:r>
          </a:p>
          <a:p>
            <a:pPr marL="0" indent="0" algn="ctr">
              <a:buNone/>
            </a:pPr>
            <a:endParaRPr lang="fa-IR" b="1" dirty="0">
              <a:cs typeface="B Nazanin" pitchFamily="2" charset="-78"/>
            </a:endParaRPr>
          </a:p>
          <a:p>
            <a:pPr marL="0" indent="0" algn="ctr">
              <a:buNone/>
            </a:pPr>
            <a:endParaRPr lang="en-US" sz="4000" b="1" dirty="0" smtClean="0">
              <a:cs typeface="B Nazanin" pitchFamily="2" charset="-78"/>
            </a:endParaRPr>
          </a:p>
          <a:p>
            <a:pPr marL="0" indent="0" algn="ctr">
              <a:buNone/>
            </a:pPr>
            <a:r>
              <a:rPr lang="fa-IR" sz="4000" b="1" dirty="0" smtClean="0">
                <a:cs typeface="B Nazanin" pitchFamily="2" charset="-78"/>
              </a:rPr>
              <a:t>حساب وجوه پروژه های سرمایه ای</a:t>
            </a:r>
          </a:p>
          <a:p>
            <a:pPr marL="0" indent="0" algn="ctr">
              <a:buNone/>
            </a:pPr>
            <a:endParaRPr lang="fa-IR" b="1" dirty="0">
              <a:cs typeface="B Nazanin" pitchFamily="2" charset="-78"/>
            </a:endParaRPr>
          </a:p>
          <a:p>
            <a:pPr marL="0" indent="0" algn="ctr">
              <a:buNone/>
            </a:pPr>
            <a:endParaRPr lang="en-US" b="1" dirty="0" smtClean="0">
              <a:cs typeface="B Nazanin" pitchFamily="2" charset="-78"/>
            </a:endParaRPr>
          </a:p>
          <a:p>
            <a:pPr marL="0" indent="0" algn="ctr">
              <a:buNone/>
            </a:pPr>
            <a:endParaRPr lang="en-US" b="1" dirty="0" smtClean="0">
              <a:cs typeface="B Nazanin" pitchFamily="2" charset="-78"/>
            </a:endParaRPr>
          </a:p>
        </p:txBody>
      </p:sp>
    </p:spTree>
    <p:extLst>
      <p:ext uri="{BB962C8B-B14F-4D97-AF65-F5344CB8AC3E}">
        <p14:creationId xmlns:p14="http://schemas.microsoft.com/office/powerpoint/2010/main" val="24970835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LE003.jpg"/>
          <p:cNvPicPr>
            <a:picLocks noChangeAspect="1"/>
          </p:cNvPicPr>
          <p:nvPr/>
        </p:nvPicPr>
        <p:blipFill>
          <a:blip r:embed="rId2"/>
          <a:stretch>
            <a:fillRect/>
          </a:stretch>
        </p:blipFill>
        <p:spPr>
          <a:xfrm>
            <a:off x="0" y="0"/>
            <a:ext cx="9144000" cy="6858000"/>
          </a:xfrm>
          <a:prstGeom prst="rect">
            <a:avLst/>
          </a:prstGeom>
        </p:spPr>
      </p:pic>
      <p:sp>
        <p:nvSpPr>
          <p:cNvPr id="4" name="Title 3"/>
          <p:cNvSpPr>
            <a:spLocks noGrp="1"/>
          </p:cNvSpPr>
          <p:nvPr>
            <p:ph type="title"/>
          </p:nvPr>
        </p:nvSpPr>
        <p:spPr>
          <a:xfrm>
            <a:off x="457200" y="1295400"/>
            <a:ext cx="8305800" cy="2901306"/>
          </a:xfrm>
        </p:spPr>
        <p:txBody>
          <a:bodyPr>
            <a:noAutofit/>
          </a:bodyPr>
          <a:lstStyle/>
          <a:p>
            <a:pPr algn="ctr"/>
            <a:r>
              <a:rPr lang="ar-SA" sz="4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حسابداری</a:t>
            </a:r>
            <a:r>
              <a:rPr lang="en-US"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 </a:t>
            </a:r>
            <a:r>
              <a:rPr lang="fa-IR"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تعریف </a:t>
            </a:r>
            <a:r>
              <a:rPr lang="ar-SA"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و</a:t>
            </a:r>
            <a:r>
              <a:rPr lang="en-US"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 </a:t>
            </a:r>
            <a:r>
              <a:rPr lang="fa-IR"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 </a:t>
            </a:r>
            <a:r>
              <a:rPr lang="ar-SA"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 ثبت عمليات</a:t>
            </a:r>
            <a:r>
              <a:rPr lang="en-US"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
            </a:r>
            <a:br>
              <a:rPr lang="en-US"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br>
            <a:r>
              <a:rPr lang="ar-SA"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 </a:t>
            </a:r>
            <a:r>
              <a:rPr lang="en-US"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
            </a:r>
            <a:br>
              <a:rPr lang="en-US"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br>
            <a:r>
              <a:rPr lang="fa-IR" sz="4800" b="0"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IranNastaliq" pitchFamily="18" charset="0"/>
                <a:cs typeface="B Titr" pitchFamily="2" charset="-78"/>
              </a:rPr>
              <a:t> حساب وجوه پروژه های سرمایه ای</a:t>
            </a:r>
            <a:endParaRPr lang="fa-IR" sz="4800" b="0" cap="none" dirty="0">
              <a:ln w="18415" cmpd="sng">
                <a:solidFill>
                  <a:srgbClr val="FFFFFF"/>
                </a:solidFill>
                <a:prstDash val="solid"/>
              </a:ln>
              <a:solidFill>
                <a:srgbClr val="FFFFFF"/>
              </a:solidFill>
              <a:effectLst>
                <a:outerShdw blurRad="63500" dir="3600000" algn="tl" rotWithShape="0">
                  <a:srgbClr val="000000">
                    <a:alpha val="70000"/>
                  </a:srgbClr>
                </a:outerShdw>
              </a:effectLst>
              <a:cs typeface="B Titr" pitchFamily="2" charset="-78"/>
            </a:endParaRPr>
          </a:p>
        </p:txBody>
      </p:sp>
    </p:spTree>
    <p:extLst>
      <p:ext uri="{BB962C8B-B14F-4D97-AF65-F5344CB8AC3E}">
        <p14:creationId xmlns:p14="http://schemas.microsoft.com/office/powerpoint/2010/main" val="1386190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r" rtl="1"/>
            <a:r>
              <a:rPr lang="fa-IR" b="1" dirty="0" smtClean="0">
                <a:cs typeface="B Nazanin" pitchFamily="2" charset="-78"/>
              </a:rPr>
              <a:t>انواع حسابهاي </a:t>
            </a:r>
            <a:r>
              <a:rPr lang="fa-IR" b="1" dirty="0">
                <a:cs typeface="B Nazanin" pitchFamily="2" charset="-78"/>
              </a:rPr>
              <a:t>مستقل </a:t>
            </a:r>
            <a:r>
              <a:rPr lang="fa-IR" b="1" dirty="0" smtClean="0">
                <a:cs typeface="B Nazanin" pitchFamily="2" charset="-78"/>
              </a:rPr>
              <a:t>:</a:t>
            </a:r>
          </a:p>
          <a:p>
            <a:pPr algn="r" rtl="1"/>
            <a:r>
              <a:rPr lang="fa-IR" dirty="0" smtClean="0">
                <a:cs typeface="B Nazanin" pitchFamily="2" charset="-78"/>
              </a:rPr>
              <a:t> </a:t>
            </a:r>
            <a:r>
              <a:rPr lang="fa-IR" dirty="0">
                <a:cs typeface="B Nazanin" pitchFamily="2" charset="-78"/>
              </a:rPr>
              <a:t>الف- وجوه دولتي ب- وجوه سرمايه اي ج- وجوه اماني</a:t>
            </a:r>
            <a:endParaRPr lang="fa-IR" dirty="0" smtClean="0">
              <a:effectLst/>
              <a:cs typeface="B Nazanin" pitchFamily="2" charset="-78"/>
            </a:endParaRPr>
          </a:p>
          <a:p>
            <a:pPr algn="r" rtl="1"/>
            <a:r>
              <a:rPr lang="fa-IR" dirty="0">
                <a:cs typeface="B Nazanin" pitchFamily="2" charset="-78"/>
              </a:rPr>
              <a:t> </a:t>
            </a:r>
            <a:endParaRPr lang="fa-IR" dirty="0" smtClean="0">
              <a:effectLst/>
              <a:cs typeface="B Nazanin" pitchFamily="2" charset="-78"/>
            </a:endParaRPr>
          </a:p>
          <a:p>
            <a:pPr algn="r" rtl="1"/>
            <a:r>
              <a:rPr lang="fa-IR" b="1" dirty="0">
                <a:cs typeface="B Nazanin" pitchFamily="2" charset="-78"/>
              </a:rPr>
              <a:t>حساب مستقل براي وجوه دولتي:</a:t>
            </a:r>
            <a:r>
              <a:rPr lang="fa-IR" dirty="0">
                <a:cs typeface="B Nazanin" pitchFamily="2" charset="-78"/>
              </a:rPr>
              <a:t> </a:t>
            </a:r>
            <a:endParaRPr lang="fa-IR" dirty="0" smtClean="0">
              <a:effectLst/>
              <a:cs typeface="B Nazanin" pitchFamily="2" charset="-78"/>
            </a:endParaRPr>
          </a:p>
          <a:p>
            <a:pPr algn="r" rtl="1"/>
            <a:r>
              <a:rPr lang="fa-IR" dirty="0">
                <a:cs typeface="B Nazanin" pitchFamily="2" charset="-78"/>
              </a:rPr>
              <a:t>معمولا شامل حسابهاي مستقل زير مي باشد:</a:t>
            </a:r>
            <a:endParaRPr lang="fa-IR" dirty="0" smtClean="0">
              <a:effectLst/>
              <a:cs typeface="B Nazanin" pitchFamily="2" charset="-78"/>
            </a:endParaRPr>
          </a:p>
          <a:p>
            <a:pPr algn="r" rtl="1"/>
            <a:r>
              <a:rPr lang="fa-IR" dirty="0">
                <a:cs typeface="B Nazanin" pitchFamily="2" charset="-78"/>
              </a:rPr>
              <a:t>1- حساب </a:t>
            </a:r>
            <a:r>
              <a:rPr lang="fa-IR" dirty="0" smtClean="0">
                <a:cs typeface="B Nazanin" pitchFamily="2" charset="-78"/>
              </a:rPr>
              <a:t>وجوه عمومي</a:t>
            </a:r>
            <a:endParaRPr lang="fa-IR" dirty="0" smtClean="0">
              <a:effectLst/>
              <a:cs typeface="B Nazanin" pitchFamily="2" charset="-78"/>
            </a:endParaRPr>
          </a:p>
          <a:p>
            <a:pPr algn="r" rtl="1"/>
            <a:r>
              <a:rPr lang="fa-IR" dirty="0" smtClean="0">
                <a:cs typeface="B Nazanin" pitchFamily="2" charset="-78"/>
              </a:rPr>
              <a:t>2- </a:t>
            </a:r>
            <a:r>
              <a:rPr lang="fa-IR" dirty="0">
                <a:cs typeface="B Nazanin" pitchFamily="2" charset="-78"/>
              </a:rPr>
              <a:t>حساب وجوه </a:t>
            </a:r>
            <a:r>
              <a:rPr lang="fa-IR" dirty="0" smtClean="0">
                <a:cs typeface="B Nazanin" pitchFamily="2" charset="-78"/>
              </a:rPr>
              <a:t>درآمد </a:t>
            </a:r>
            <a:r>
              <a:rPr lang="fa-IR" dirty="0">
                <a:cs typeface="B Nazanin" pitchFamily="2" charset="-78"/>
              </a:rPr>
              <a:t>اختصاصي</a:t>
            </a:r>
            <a:endParaRPr lang="fa-IR" dirty="0" smtClean="0">
              <a:effectLst/>
              <a:cs typeface="B Nazanin" pitchFamily="2" charset="-78"/>
            </a:endParaRPr>
          </a:p>
          <a:p>
            <a:pPr algn="r" rtl="1"/>
            <a:r>
              <a:rPr lang="fa-IR" dirty="0">
                <a:cs typeface="B Nazanin" pitchFamily="2" charset="-78"/>
              </a:rPr>
              <a:t>3- حساب وجوه پروژه هاي </a:t>
            </a:r>
            <a:r>
              <a:rPr lang="fa-IR" dirty="0" smtClean="0">
                <a:cs typeface="B Nazanin" pitchFamily="2" charset="-78"/>
              </a:rPr>
              <a:t>سرمایه ای</a:t>
            </a:r>
            <a:endParaRPr lang="fa-IR" dirty="0" smtClean="0">
              <a:effectLst/>
              <a:cs typeface="B Nazanin" pitchFamily="2" charset="-78"/>
            </a:endParaRPr>
          </a:p>
          <a:p>
            <a:pPr algn="r" rtl="1"/>
            <a:r>
              <a:rPr lang="fa-IR" dirty="0">
                <a:cs typeface="B Nazanin" pitchFamily="2" charset="-78"/>
              </a:rPr>
              <a:t>4- حساب وجوه </a:t>
            </a:r>
            <a:r>
              <a:rPr lang="fa-IR" dirty="0" smtClean="0">
                <a:cs typeface="B Nazanin" pitchFamily="2" charset="-78"/>
              </a:rPr>
              <a:t>بازپرداخت بدهی عمومی</a:t>
            </a:r>
            <a:endParaRPr lang="fa-IR" dirty="0" smtClean="0">
              <a:effectLst/>
              <a:cs typeface="B Nazanin" pitchFamily="2" charset="-78"/>
            </a:endParaRPr>
          </a:p>
          <a:p>
            <a:pPr algn="r"/>
            <a:endParaRPr lang="en-US" dirty="0">
              <a:cs typeface="B Nazanin" pitchFamily="2" charset="-78"/>
            </a:endParaRPr>
          </a:p>
        </p:txBody>
      </p:sp>
    </p:spTree>
    <p:extLst>
      <p:ext uri="{BB962C8B-B14F-4D97-AF65-F5344CB8AC3E}">
        <p14:creationId xmlns:p14="http://schemas.microsoft.com/office/powerpoint/2010/main" val="13854805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337048"/>
          </a:xfrm>
        </p:spPr>
        <p:txBody>
          <a:bodyPr>
            <a:normAutofit fontScale="77500" lnSpcReduction="20000"/>
          </a:bodyPr>
          <a:lstStyle/>
          <a:p>
            <a:pPr algn="r" rtl="1"/>
            <a:r>
              <a:rPr lang="fa-IR" b="1" dirty="0">
                <a:cs typeface="B Nazanin" pitchFamily="2" charset="-78"/>
              </a:rPr>
              <a:t>حساب وجوه پروژه هاي سرمایه ای</a:t>
            </a:r>
          </a:p>
          <a:p>
            <a:pPr algn="r" rtl="1"/>
            <a:r>
              <a:rPr lang="fa-IR" dirty="0" smtClean="0">
                <a:cs typeface="B Nazanin" pitchFamily="2" charset="-78"/>
              </a:rPr>
              <a:t>اين </a:t>
            </a:r>
            <a:r>
              <a:rPr lang="fa-IR" dirty="0">
                <a:cs typeface="B Nazanin" pitchFamily="2" charset="-78"/>
              </a:rPr>
              <a:t>حساب مستقل جهت ثبت فعاليتهاي مالي مربوط به وجوه و منابع مالي كه براي ايجاد يا خريد اموال، ماشين آلات و تجهيزات سرمايه اي اساسي به مصرف مي رسند نگهداري مي شود. بنابراين اين حساب مستقل شامل دريافتها و پرداختهاي حاصل از فروش اوراق قرضه عمومي صادره جهت خريد يا احداث اموال و تجهيزات سرمايه اي و كمكهاي دريافتي و وجوه انتقالي از ساير حسابهاي مستقل براي پروژه هاي عمراني مي باشد.</a:t>
            </a:r>
            <a:endParaRPr lang="fa-IR" dirty="0" smtClean="0">
              <a:effectLst/>
              <a:cs typeface="B Nazanin" pitchFamily="2" charset="-78"/>
            </a:endParaRPr>
          </a:p>
          <a:p>
            <a:pPr algn="r" rtl="1"/>
            <a:r>
              <a:rPr lang="fa-IR" dirty="0">
                <a:cs typeface="B Nazanin" pitchFamily="2" charset="-78"/>
              </a:rPr>
              <a:t>عمر اين حساب مستقل از تاريخ تصويب قانوني هر پروژه شروع و تا تاريخ تكميل پروژه و انتقال رسمي دارايي هاي سرمايه اي به سازمان دولتي ادامه مي يابد، ولي حسابهاي اسمي حساب مستقل مذكور جهت تسهيل در تهيه صورتهاي مالي سالانه معمولا در پايان سال بسته مي شوند.</a:t>
            </a:r>
            <a:endParaRPr lang="fa-IR" dirty="0" smtClean="0">
              <a:effectLst/>
              <a:cs typeface="B Nazanin" pitchFamily="2" charset="-78"/>
            </a:endParaRPr>
          </a:p>
          <a:p>
            <a:pPr algn="r" rtl="1"/>
            <a:r>
              <a:rPr lang="fa-IR" dirty="0">
                <a:cs typeface="B Nazanin" pitchFamily="2" charset="-78"/>
              </a:rPr>
              <a:t>دارايي هاي ثابت يا بدهي هاي بلندمدت </a:t>
            </a:r>
            <a:r>
              <a:rPr lang="fa-IR" dirty="0" smtClean="0">
                <a:cs typeface="B Nazanin" pitchFamily="2" charset="-78"/>
              </a:rPr>
              <a:t>ح</a:t>
            </a:r>
            <a:r>
              <a:rPr lang="fa-IR" dirty="0">
                <a:cs typeface="B Nazanin" pitchFamily="2" charset="-78"/>
              </a:rPr>
              <a:t>ا</a:t>
            </a:r>
            <a:r>
              <a:rPr lang="fa-IR" dirty="0" smtClean="0">
                <a:cs typeface="B Nazanin" pitchFamily="2" charset="-78"/>
              </a:rPr>
              <a:t>صل </a:t>
            </a:r>
            <a:r>
              <a:rPr lang="fa-IR" dirty="0">
                <a:cs typeface="B Nazanin" pitchFamily="2" charset="-78"/>
              </a:rPr>
              <a:t>از اجراي پروژه ها معمولا در حساب مستقل پروژه هاي عمراني ثبت نمي شود ولي دارايي هايي كه به وجه نقد تبديل و براي پروژه مصرف مي شوند در حساب مستقل مذكور منعكس </a:t>
            </a:r>
            <a:r>
              <a:rPr lang="fa-IR" dirty="0" smtClean="0">
                <a:cs typeface="B Nazanin" pitchFamily="2" charset="-78"/>
              </a:rPr>
              <a:t>ميگردند</a:t>
            </a:r>
            <a:r>
              <a:rPr lang="fa-IR" dirty="0">
                <a:cs typeface="B Nazanin" pitchFamily="2" charset="-78"/>
              </a:rPr>
              <a:t>. به همين ترتيب فقط بدهيهايي كه بايد از محل داراييهاي حساب مستقل </a:t>
            </a:r>
            <a:r>
              <a:rPr lang="fa-IR" dirty="0" smtClean="0">
                <a:cs typeface="B Nazanin" pitchFamily="2" charset="-78"/>
              </a:rPr>
              <a:t>پرداخت </a:t>
            </a:r>
            <a:r>
              <a:rPr lang="fa-IR" dirty="0">
                <a:cs typeface="B Nazanin" pitchFamily="2" charset="-78"/>
              </a:rPr>
              <a:t>شوند در اين حساب مستقل نگهداري مي شوند. در نتيجه مازاد اين حساب مستقل نمايانگر مابه التفاوت داراييهاي جاري با بدهي هاي جاري يا به عبارت ديگر نشان دهنده وجوه و منابع مالي موجود براي انجام هزينه هاي حساب مستقل مذكور مي باشد.</a:t>
            </a:r>
            <a:endParaRPr lang="fa-IR" dirty="0" smtClean="0">
              <a:effectLst/>
              <a:cs typeface="B Nazanin" pitchFamily="2" charset="-78"/>
            </a:endParaRPr>
          </a:p>
          <a:p>
            <a:pPr algn="r"/>
            <a:endParaRPr lang="en-US" dirty="0">
              <a:cs typeface="B Nazanin" pitchFamily="2" charset="-78"/>
            </a:endParaRPr>
          </a:p>
        </p:txBody>
      </p:sp>
    </p:spTree>
    <p:extLst>
      <p:ext uri="{BB962C8B-B14F-4D97-AF65-F5344CB8AC3E}">
        <p14:creationId xmlns:p14="http://schemas.microsoft.com/office/powerpoint/2010/main" val="9575755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81000"/>
            <a:ext cx="7772400" cy="5715000"/>
          </a:xfrm>
        </p:spPr>
        <p:txBody>
          <a:bodyPr>
            <a:noAutofit/>
          </a:bodyPr>
          <a:lstStyle/>
          <a:p>
            <a:pPr rtl="1"/>
            <a:r>
              <a:rPr lang="fa-IR" sz="1800" dirty="0">
                <a:solidFill>
                  <a:schemeClr val="tx1"/>
                </a:solidFill>
                <a:effectLst/>
                <a:latin typeface="+mn-lt"/>
                <a:ea typeface="+mn-ea"/>
                <a:cs typeface="B Nazanin" pitchFamily="2" charset="-78"/>
              </a:rPr>
              <a:t>خصوصيات مشترك حسابهاي مستقل براي وجوه دولتي:</a:t>
            </a:r>
            <a:br>
              <a:rPr lang="fa-IR" sz="1800" dirty="0">
                <a:solidFill>
                  <a:schemeClr val="tx1"/>
                </a:solidFill>
                <a:effectLst/>
                <a:latin typeface="+mn-lt"/>
                <a:ea typeface="+mn-ea"/>
                <a:cs typeface="B Nazanin" pitchFamily="2" charset="-78"/>
              </a:rPr>
            </a:br>
            <a:r>
              <a:rPr lang="fa-IR" sz="1800" dirty="0">
                <a:solidFill>
                  <a:schemeClr val="tx1"/>
                </a:solidFill>
                <a:effectLst/>
                <a:latin typeface="+mn-lt"/>
                <a:ea typeface="+mn-ea"/>
                <a:cs typeface="B Nazanin" pitchFamily="2" charset="-78"/>
              </a:rPr>
              <a:t>1- گردش و مصرف منابع مالي اساس حسابداري حسابهاي مستقل براي وجوه دولتي را تشكيل مي دهند</a:t>
            </a:r>
            <a:br>
              <a:rPr lang="fa-IR" sz="1800" dirty="0">
                <a:solidFill>
                  <a:schemeClr val="tx1"/>
                </a:solidFill>
                <a:effectLst/>
                <a:latin typeface="+mn-lt"/>
                <a:ea typeface="+mn-ea"/>
                <a:cs typeface="B Nazanin" pitchFamily="2" charset="-78"/>
              </a:rPr>
            </a:br>
            <a:r>
              <a:rPr lang="fa-IR" sz="1800" dirty="0">
                <a:solidFill>
                  <a:schemeClr val="tx1"/>
                </a:solidFill>
                <a:effectLst/>
                <a:latin typeface="+mn-lt"/>
                <a:ea typeface="+mn-ea"/>
                <a:cs typeface="B Nazanin" pitchFamily="2" charset="-78"/>
              </a:rPr>
              <a:t>2- درامدهاي حسابهاي مستقل براي وجوه دولتي معمولا با مبناي حسابداري نقدي يا تعهدي تعديل شده و هزينه هاي حسابهاي مستقل براي وجوه دولتي با حسابداري تعهدي يا نقدي تعديل شده در حسابها منعكس مي شود.</a:t>
            </a:r>
            <a:br>
              <a:rPr lang="fa-IR" sz="1800" dirty="0">
                <a:solidFill>
                  <a:schemeClr val="tx1"/>
                </a:solidFill>
                <a:effectLst/>
                <a:latin typeface="+mn-lt"/>
                <a:ea typeface="+mn-ea"/>
                <a:cs typeface="B Nazanin" pitchFamily="2" charset="-78"/>
              </a:rPr>
            </a:br>
            <a:r>
              <a:rPr lang="fa-IR" sz="1800" dirty="0">
                <a:solidFill>
                  <a:schemeClr val="tx1"/>
                </a:solidFill>
                <a:effectLst/>
                <a:latin typeface="+mn-lt"/>
                <a:ea typeface="+mn-ea"/>
                <a:cs typeface="B Nazanin" pitchFamily="2" charset="-78"/>
              </a:rPr>
              <a:t>3- وصول درامدها و انجام هزينه هاي حسابهاي مستقل براي وجوه دولتي تابع محدوديتها و مقررات بودجه اي و قانوني حسابهاي مستقل مذكور مي باشند. بنابراين سيستم حسابداري اين حسابهاي مستقل بايد كنترل بودجه اي مناسب به خصوص در م</a:t>
            </a:r>
            <a:r>
              <a:rPr lang="fa-IR" sz="1800" dirty="0" smtClean="0">
                <a:solidFill>
                  <a:schemeClr val="tx1"/>
                </a:solidFill>
                <a:effectLst/>
                <a:latin typeface="+mn-lt"/>
                <a:ea typeface="+mn-ea"/>
                <a:cs typeface="B Nazanin" pitchFamily="2" charset="-78"/>
              </a:rPr>
              <a:t>ورد </a:t>
            </a:r>
            <a:r>
              <a:rPr lang="fa-IR" sz="1800" dirty="0">
                <a:solidFill>
                  <a:schemeClr val="tx1"/>
                </a:solidFill>
                <a:effectLst/>
                <a:latin typeface="+mn-lt"/>
                <a:ea typeface="+mn-ea"/>
                <a:cs typeface="B Nazanin" pitchFamily="2" charset="-78"/>
              </a:rPr>
              <a:t>هزينه ها را ايجاد نمايد.</a:t>
            </a:r>
            <a:br>
              <a:rPr lang="fa-IR" sz="1800" dirty="0">
                <a:solidFill>
                  <a:schemeClr val="tx1"/>
                </a:solidFill>
                <a:effectLst/>
                <a:latin typeface="+mn-lt"/>
                <a:ea typeface="+mn-ea"/>
                <a:cs typeface="B Nazanin" pitchFamily="2" charset="-78"/>
              </a:rPr>
            </a:br>
            <a:r>
              <a:rPr lang="fa-IR" sz="1800" dirty="0">
                <a:solidFill>
                  <a:schemeClr val="tx1"/>
                </a:solidFill>
                <a:effectLst/>
                <a:latin typeface="+mn-lt"/>
                <a:ea typeface="+mn-ea"/>
                <a:cs typeface="B Nazanin" pitchFamily="2" charset="-78"/>
              </a:rPr>
              <a:t>4- فقط اقلامي به عنوان دارايي در حسابها و ترازنامه هاي حسابهاي مستقل براي وجوه دولتي ثبت مي شوند كه به صورت وجوه نقد يا قابل تبديل به وجوه نقد در عمليات عادي دوره جاري باشند. همچنين اقلامي به عنوان بدهي در ترازنامه هاي حسابهاي مستقل مذكور ثبت مي شوند كه از محل دارايي هاي جاري مورد بحث قابل پرداخت باشند. بنابراين موجودي اموال و دارايي هاي ثابت و بدهيهاي بلندمدت معمولا در حسابها و صورتهاي مالي حسابهاي مستقل براي وجوه دولتي نشان داده نمي شوند.</a:t>
            </a:r>
            <a:br>
              <a:rPr lang="fa-IR" sz="1800" dirty="0">
                <a:solidFill>
                  <a:schemeClr val="tx1"/>
                </a:solidFill>
                <a:effectLst/>
                <a:latin typeface="+mn-lt"/>
                <a:ea typeface="+mn-ea"/>
                <a:cs typeface="B Nazanin" pitchFamily="2" charset="-78"/>
              </a:rPr>
            </a:br>
            <a:r>
              <a:rPr lang="fa-IR" sz="1800" dirty="0">
                <a:solidFill>
                  <a:schemeClr val="tx1"/>
                </a:solidFill>
                <a:effectLst/>
                <a:latin typeface="+mn-lt"/>
                <a:ea typeface="+mn-ea"/>
                <a:cs typeface="B Nazanin" pitchFamily="2" charset="-78"/>
              </a:rPr>
              <a:t>5- در حسابهاي مستقل براي وجوه دولتي مابه التفوت ميان داراييها و بدهيها "ارزش ويژه حساب مستقل" ناميده مي شود. قسمتي از ارزش ويژه هر حساب مستقل ممكن است براي مصارف معين اختصاص داده نشده است " مازاد حساب مستقل" يا " مازاد تخصيص نيافته" ناميده مي شود.</a:t>
            </a:r>
            <a:br>
              <a:rPr lang="fa-IR" sz="1800" dirty="0">
                <a:solidFill>
                  <a:schemeClr val="tx1"/>
                </a:solidFill>
                <a:effectLst/>
                <a:latin typeface="+mn-lt"/>
                <a:ea typeface="+mn-ea"/>
                <a:cs typeface="B Nazanin" pitchFamily="2" charset="-78"/>
              </a:rPr>
            </a:br>
            <a:r>
              <a:rPr lang="fa-IR" sz="1800" dirty="0">
                <a:cs typeface="B Nazanin" pitchFamily="2" charset="-78"/>
              </a:rPr>
              <a:t> </a:t>
            </a:r>
            <a:r>
              <a:rPr lang="fa-IR" sz="1800" dirty="0" smtClean="0">
                <a:effectLst/>
                <a:cs typeface="B Nazanin" pitchFamily="2" charset="-78"/>
              </a:rPr>
              <a:t/>
            </a:r>
            <a:br>
              <a:rPr lang="fa-IR" sz="1800" dirty="0" smtClean="0">
                <a:effectLst/>
                <a:cs typeface="B Nazanin" pitchFamily="2" charset="-78"/>
              </a:rPr>
            </a:br>
            <a:endParaRPr lang="en-US" sz="1800" dirty="0">
              <a:cs typeface="B Nazanin" pitchFamily="2" charset="-78"/>
            </a:endParaRPr>
          </a:p>
        </p:txBody>
      </p:sp>
    </p:spTree>
    <p:extLst>
      <p:ext uri="{BB962C8B-B14F-4D97-AF65-F5344CB8AC3E}">
        <p14:creationId xmlns:p14="http://schemas.microsoft.com/office/powerpoint/2010/main" val="29611528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752600"/>
            <a:ext cx="8183880" cy="3733800"/>
          </a:xfrm>
        </p:spPr>
        <p:txBody>
          <a:bodyPr>
            <a:normAutofit/>
          </a:bodyPr>
          <a:lstStyle/>
          <a:p>
            <a:pPr algn="r" rtl="1"/>
            <a:r>
              <a:rPr lang="fa-IR" b="1" dirty="0">
                <a:cs typeface="B Nazanin" pitchFamily="2" charset="-78"/>
              </a:rPr>
              <a:t>مبنای حسابداری </a:t>
            </a:r>
            <a:endParaRPr lang="en-US" dirty="0">
              <a:cs typeface="B Nazanin" pitchFamily="2" charset="-78"/>
            </a:endParaRPr>
          </a:p>
          <a:p>
            <a:pPr algn="r" rtl="1"/>
            <a:r>
              <a:rPr lang="fa-IR" dirty="0">
                <a:cs typeface="B Nazanin" pitchFamily="2" charset="-78"/>
              </a:rPr>
              <a:t>حسابهای مستقل وجوه پروژه های سرمایه ای مانند حسابهای مستقل وجوه دولتی از مبنای حسابداری تعهدی تعدیل شده استفاده می کنند . وقتی درآمدها به ثبت می رسند که مبنای تعهدی را بپذیرند ( یعنی ، وقتی درآمدها افزایش می یابند که قابل اندازه گیری و قابل استفاده باشند . هزینه ها هنگامی ثبت می شوند که بدهی پرداخت شده باشد . </a:t>
            </a:r>
            <a:endParaRPr lang="en-US" dirty="0">
              <a:cs typeface="B Nazanin" pitchFamily="2" charset="-78"/>
            </a:endParaRPr>
          </a:p>
        </p:txBody>
      </p:sp>
    </p:spTree>
    <p:extLst>
      <p:ext uri="{BB962C8B-B14F-4D97-AF65-F5344CB8AC3E}">
        <p14:creationId xmlns:p14="http://schemas.microsoft.com/office/powerpoint/2010/main" val="21771176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fontScale="92500" lnSpcReduction="10000"/>
          </a:bodyPr>
          <a:lstStyle/>
          <a:p>
            <a:pPr algn="r" rtl="1"/>
            <a:r>
              <a:rPr lang="fa-IR" b="1" dirty="0">
                <a:cs typeface="B Nazanin" pitchFamily="2" charset="-78"/>
              </a:rPr>
              <a:t>( کانون ) تمرکز اندازه گیری </a:t>
            </a:r>
            <a:endParaRPr lang="en-US" b="1" dirty="0">
              <a:cs typeface="B Nazanin" pitchFamily="2" charset="-78"/>
            </a:endParaRPr>
          </a:p>
          <a:p>
            <a:pPr algn="r" rtl="1"/>
            <a:r>
              <a:rPr lang="fa-IR" b="1" dirty="0">
                <a:cs typeface="B Nazanin" pitchFamily="2" charset="-78"/>
              </a:rPr>
              <a:t>حسابهای مستقل وجوه پروژه های سرمایه ای مانند حسابهای مستقل وجوه دولتی از تمرکز </a:t>
            </a:r>
            <a:r>
              <a:rPr lang="fa-IR" b="1" dirty="0" smtClean="0">
                <a:cs typeface="B Nazanin" pitchFamily="2" charset="-78"/>
              </a:rPr>
              <a:t>اندازه </a:t>
            </a:r>
            <a:r>
              <a:rPr lang="fa-IR" b="1" dirty="0">
                <a:cs typeface="B Nazanin" pitchFamily="2" charset="-78"/>
              </a:rPr>
              <a:t>گیری منابع مالی جاری استفاده می کنند . صورت عملکرد حساب مستقل وجوه سرمایه ای ، افزایش و کاهش منابع قابل هزینه را گزارش می دهد . افزایش منابع قابل هزینه در صورت حساب عملکرد به عنوان « درآمدها » و « سایر منابع مالی » گزارش شده ، در حالی که کاهش منابع خرج کردنی به عنوان « هزینه ها » یا « سایر استفاده های مالی » گزارش شده است . همینطور شایان ذکر است که وقتی حسابهای مستقل وجوه پروژه های سرمایه ای برای محاسبه منابع کاربردی در پروژه های مهم تحصیل یا ساخت ( پیمانکاری ) استفاده می شوند . دارایی ها به عنوان دارایی های حسابهای مستقل وجوه پروژه های سرمایه ای گزارش نمی شوند . ترجیحاً ، این دارایی ها را فقط در صورت حسابهای مالی دولتی گزارش شده اند . حساب مستقل وجوه پروژه های سرمایه ای تحصیل و ساخت دارایی </a:t>
            </a:r>
            <a:r>
              <a:rPr lang="fa-IR" b="1" dirty="0" smtClean="0">
                <a:cs typeface="B Nazanin" pitchFamily="2" charset="-78"/>
              </a:rPr>
              <a:t>ها را مانند </a:t>
            </a:r>
            <a:r>
              <a:rPr lang="fa-IR" b="1" dirty="0">
                <a:cs typeface="B Nazanin" pitchFamily="2" charset="-78"/>
              </a:rPr>
              <a:t>هزینه ها محاسبه می </a:t>
            </a:r>
            <a:r>
              <a:rPr lang="fa-IR" b="1" dirty="0" smtClean="0">
                <a:cs typeface="B Nazanin" pitchFamily="2" charset="-78"/>
              </a:rPr>
              <a:t>کند </a:t>
            </a:r>
            <a:r>
              <a:rPr lang="fa-IR" b="1" dirty="0">
                <a:cs typeface="B Nazanin" pitchFamily="2" charset="-78"/>
              </a:rPr>
              <a:t>. </a:t>
            </a:r>
            <a:endParaRPr lang="en-US" b="1" dirty="0">
              <a:cs typeface="B Nazanin" pitchFamily="2" charset="-78"/>
            </a:endParaRPr>
          </a:p>
          <a:p>
            <a:pPr algn="r" rtl="1"/>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lnSpcReduction="10000"/>
          </a:bodyPr>
          <a:lstStyle/>
          <a:p>
            <a:pPr algn="r" rtl="1"/>
            <a:r>
              <a:rPr lang="fa-IR" b="1" dirty="0">
                <a:cs typeface="B Nazanin" pitchFamily="2" charset="-78"/>
              </a:rPr>
              <a:t>مواقع استفاده حسابهای مستقل وجوه پروژه های سرمایه ای :</a:t>
            </a:r>
            <a:endParaRPr lang="en-US" b="1" dirty="0">
              <a:cs typeface="B Nazanin" pitchFamily="2" charset="-78"/>
            </a:endParaRPr>
          </a:p>
          <a:p>
            <a:pPr algn="r" rtl="1"/>
            <a:r>
              <a:rPr lang="fa-IR" b="1" dirty="0">
                <a:cs typeface="B Nazanin" pitchFamily="2" charset="-78"/>
              </a:rPr>
              <a:t>در اکثر مواقع ، دولتها مجاز هستند ولی ملزم نیستند که برای محاسبه منابع و تحصیل و ساخت دارایی های عمده ، حسابهای مستقل وجوه پروژه های سرمایه ای ایجاد نمایند . اکثر دولتها برای محاسبه این فعالیتها از یک یا چند حساب مستقل وجوه پروژه های سرمایه ای استفاده می کنند . همانطور که در ادامه بحث متوجه خواهید شد ، اهمیت مبالغی که از طریق حساب مستقل وجوه پروژه های سرمایه ای به حساب مستقل وجوه عمومی واریز می شوند ممکن است باعث تحت الشعاع قرار دادن فعالیتهای عمومی دولتی گزارش شده در حساب مستقل وجوه عمومی گردد . حسابهای مستقل وجوه پروژه های سرمایه ای برای محاسبه درآمدهای خاص که به پروژه های سرمایه ای و هزینه های بهبود سرمایه تامین شده توسط ارزیابی های اختصاصی مربوط می شوند نیز مورد استفاده قرار می گیرند </a:t>
            </a:r>
            <a:endParaRPr lang="en-US" b="1" dirty="0">
              <a:cs typeface="B Nazanin" pitchFamily="2" charset="-78"/>
            </a:endParaRPr>
          </a:p>
          <a:p>
            <a:pPr algn="r" rtl="1"/>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lnSpcReduction="10000"/>
          </a:bodyPr>
          <a:lstStyle/>
          <a:p>
            <a:pPr algn="r" rtl="1"/>
            <a:r>
              <a:rPr lang="fa-IR" b="1" dirty="0">
                <a:cs typeface="B Nazanin" pitchFamily="2" charset="-78"/>
              </a:rPr>
              <a:t>وقتی دولت تعیین کرد که مایل به ایجاد حساب مستقل وجوه پروژه های سرمایه ای است ( یا </a:t>
            </a:r>
            <a:r>
              <a:rPr lang="en-US" b="1" dirty="0">
                <a:cs typeface="B Nazanin" pitchFamily="2" charset="-78"/>
              </a:rPr>
              <a:t>GAAP</a:t>
            </a:r>
            <a:r>
              <a:rPr lang="fa-IR" b="1" dirty="0">
                <a:cs typeface="B Nazanin" pitchFamily="2" charset="-78"/>
              </a:rPr>
              <a:t> لازم می داند که حساب مستقل وجوه پروژه های سرمایه ای ایجاد نمایند ) ، دولت باید تصمیم بگیرد که چند حساب مستقل وجوه پروژه های سرمایه ای ایجاد نماید . ممکن است دولت تعیین کند که می تواند با یک حساب مستقل وجوه پروژه های سرمایه ای ، پروژه های سرمایه ای اش را به قدر کافی محاسبه و اداره نماید . این به خلاصه کردن گزارشگری مالی کمک می کند و به دولت فرصت می دهد تا از سیستم حسابداری اش برای ردیابی و مدیریت پروژه های فردی در حساب مستقل وجوه پروژه های سرمایه ای استفاده نماید . از سوی دیگر ممکن است دولت تصمیم بگیرد که ایجاد چند حساب مستقل وجوه پروژه های سرمایه ای نیازهای مدیریت مالی و حسابدهی را بهتر برآورده می نماید . </a:t>
            </a:r>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fontScale="92500" lnSpcReduction="10000"/>
          </a:bodyPr>
          <a:lstStyle/>
          <a:p>
            <a:pPr algn="r" rtl="1"/>
            <a:r>
              <a:rPr lang="fa-IR" b="1" dirty="0">
                <a:cs typeface="B Nazanin" pitchFamily="2" charset="-78"/>
              </a:rPr>
              <a:t>درآمدها و سایر منابع مالی </a:t>
            </a:r>
            <a:endParaRPr lang="en-US" b="1" dirty="0">
              <a:cs typeface="B Nazanin" pitchFamily="2" charset="-78"/>
            </a:endParaRPr>
          </a:p>
          <a:p>
            <a:pPr algn="r" rtl="1"/>
            <a:r>
              <a:rPr lang="fa-IR" b="1" dirty="0">
                <a:cs typeface="B Nazanin" pitchFamily="2" charset="-78"/>
              </a:rPr>
              <a:t>تعداد گروه ها و انواع درآمدها و سایر منابع مالی که در حسابهای مستقل وجوه پروژه های </a:t>
            </a:r>
            <a:r>
              <a:rPr lang="fa-IR" b="1" dirty="0" smtClean="0">
                <a:cs typeface="B Nazanin" pitchFamily="2" charset="-78"/>
              </a:rPr>
              <a:t>سرمایه </a:t>
            </a:r>
            <a:r>
              <a:rPr lang="fa-IR" b="1" dirty="0">
                <a:cs typeface="B Nazanin" pitchFamily="2" charset="-78"/>
              </a:rPr>
              <a:t>ای مشخص شده اند معمولاً نسبت به آنهایی که در حساب مستقل درآمد اختصاصی و عمومی مشخص شده بسیار کمتر هستند . از آنجائی که دولت ها تحصیل و ساخت دارایی های سرمایه ای را با استفاده از بدهی تامین مالی می کنند ، انتشار بدهی مهمترین منبع برای حساب مستقل وجود پروژه های سرمایه ای به شمار می رود و تحت عنوان منبع « دیگر تامین مالی » گزارش شده است . </a:t>
            </a:r>
            <a:endParaRPr lang="en-US" b="1" dirty="0">
              <a:cs typeface="B Nazanin" pitchFamily="2" charset="-78"/>
            </a:endParaRPr>
          </a:p>
          <a:p>
            <a:pPr algn="r" rtl="1"/>
            <a:r>
              <a:rPr lang="fa-IR" b="1" dirty="0" smtClean="0">
                <a:cs typeface="B Nazanin" pitchFamily="2" charset="-78"/>
              </a:rPr>
              <a:t>بر خی از انواع </a:t>
            </a:r>
            <a:r>
              <a:rPr lang="fa-IR" b="1" dirty="0">
                <a:cs typeface="B Nazanin" pitchFamily="2" charset="-78"/>
              </a:rPr>
              <a:t>تامین مالی پروژه های سرمایه ای:</a:t>
            </a:r>
            <a:endParaRPr lang="en-US" b="1" dirty="0">
              <a:cs typeface="B Nazanin" pitchFamily="2" charset="-78"/>
            </a:endParaRPr>
          </a:p>
          <a:p>
            <a:pPr algn="r" rtl="1"/>
            <a:r>
              <a:rPr lang="fa-IR" b="1" dirty="0">
                <a:cs typeface="B Nazanin" pitchFamily="2" charset="-78"/>
              </a:rPr>
              <a:t>اوراق قرضه بلند مدت</a:t>
            </a:r>
            <a:endParaRPr lang="en-US" b="1" dirty="0">
              <a:cs typeface="B Nazanin" pitchFamily="2" charset="-78"/>
            </a:endParaRPr>
          </a:p>
          <a:p>
            <a:pPr algn="r" rtl="1"/>
            <a:r>
              <a:rPr lang="fa-IR" b="1" dirty="0">
                <a:cs typeface="B Nazanin" pitchFamily="2" charset="-78"/>
              </a:rPr>
              <a:t>اوراق قرضه کوتاه مدت</a:t>
            </a:r>
            <a:endParaRPr lang="en-US" b="1" dirty="0">
              <a:cs typeface="B Nazanin" pitchFamily="2" charset="-78"/>
            </a:endParaRPr>
          </a:p>
          <a:p>
            <a:pPr algn="r" rtl="1"/>
            <a:r>
              <a:rPr lang="fa-IR" b="1" dirty="0">
                <a:cs typeface="B Nazanin" pitchFamily="2" charset="-78"/>
              </a:rPr>
              <a:t>تامین مالی از محل عوارض مخصوص</a:t>
            </a:r>
            <a:endParaRPr lang="en-US" b="1" dirty="0">
              <a:cs typeface="B Nazanin" pitchFamily="2" charset="-78"/>
            </a:endParaRPr>
          </a:p>
          <a:p>
            <a:pPr algn="r" rtl="1"/>
            <a:r>
              <a:rPr lang="fa-IR" b="1" dirty="0">
                <a:cs typeface="B Nazanin" pitchFamily="2" charset="-78"/>
              </a:rPr>
              <a:t>اوراق قرضه عندالمطالبه</a:t>
            </a:r>
            <a:endParaRPr lang="en-US" b="1" dirty="0">
              <a:cs typeface="B Nazanin" pitchFamily="2" charset="-78"/>
            </a:endParaRPr>
          </a:p>
          <a:p>
            <a:pPr algn="r" rtl="1"/>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fontScale="92500" lnSpcReduction="20000"/>
          </a:bodyPr>
          <a:lstStyle/>
          <a:p>
            <a:pPr algn="r" rtl="1"/>
            <a:r>
              <a:rPr lang="fa-IR" b="1" dirty="0">
                <a:cs typeface="B Nazanin" pitchFamily="2" charset="-78"/>
              </a:rPr>
              <a:t>ثبت های روزنامه ای اوراق قرضه بلند مدت</a:t>
            </a:r>
            <a:endParaRPr lang="en-US" b="1" dirty="0">
              <a:cs typeface="B Nazanin" pitchFamily="2" charset="-78"/>
            </a:endParaRPr>
          </a:p>
          <a:p>
            <a:pPr algn="r" rtl="1"/>
            <a:r>
              <a:rPr lang="fa-IR" b="1" dirty="0">
                <a:cs typeface="B Nazanin" pitchFamily="2" charset="-78"/>
              </a:rPr>
              <a:t>عواید ناشی از فروش بدهی برای تامین مالی پروژه های محاسبه شده توسط حسابهای مستقل وجوه </a:t>
            </a:r>
            <a:r>
              <a:rPr lang="fa-IR" b="1" dirty="0" smtClean="0">
                <a:cs typeface="B Nazanin" pitchFamily="2" charset="-78"/>
              </a:rPr>
              <a:t>پروژه </a:t>
            </a:r>
            <a:r>
              <a:rPr lang="fa-IR" b="1" dirty="0">
                <a:cs typeface="B Nazanin" pitchFamily="2" charset="-78"/>
              </a:rPr>
              <a:t>های سرمایه ای باید به عنوان منبع مالی دیگر حساب مستقل پروژه های سرمایه ای به ثبت رسند . برای توصیف حسابداری مطلوب در حساب مستقل وجوه پروژه های سرمایه ای فرض کنید که دولت یک بدهی با مبلغ اسمی 100000 دلار انتشار نموده است . ثبت روزنامه ای اساسی ثبت شده به شرح زیر می باشد : </a:t>
            </a:r>
            <a:endParaRPr lang="en-US" b="1" dirty="0">
              <a:cs typeface="B Nazanin" pitchFamily="2" charset="-78"/>
            </a:endParaRPr>
          </a:p>
          <a:p>
            <a:pPr algn="r" rtl="1"/>
            <a:r>
              <a:rPr lang="fa-IR" b="1" dirty="0">
                <a:cs typeface="B Nazanin" pitchFamily="2" charset="-78"/>
              </a:rPr>
              <a:t>وجه نقد 	100000 </a:t>
            </a:r>
            <a:endParaRPr lang="en-US" b="1" dirty="0">
              <a:cs typeface="B Nazanin" pitchFamily="2" charset="-78"/>
            </a:endParaRPr>
          </a:p>
          <a:p>
            <a:pPr algn="r" rtl="1"/>
            <a:r>
              <a:rPr lang="fa-IR" b="1" dirty="0">
                <a:cs typeface="B Nazanin" pitchFamily="2" charset="-78"/>
              </a:rPr>
              <a:t>سرمایه منابع مالی ـ عواید ناشی از فروش اوراق قرضه 	100000 </a:t>
            </a:r>
            <a:endParaRPr lang="en-US" b="1" dirty="0">
              <a:cs typeface="B Nazanin" pitchFamily="2" charset="-78"/>
            </a:endParaRPr>
          </a:p>
          <a:p>
            <a:pPr algn="r" rtl="1"/>
            <a:r>
              <a:rPr lang="fa-IR" b="1" dirty="0">
                <a:cs typeface="B Nazanin" pitchFamily="2" charset="-78"/>
              </a:rPr>
              <a:t>ثبت فروش اوراق قرضه </a:t>
            </a:r>
            <a:endParaRPr lang="en-US" b="1" dirty="0">
              <a:cs typeface="B Nazanin" pitchFamily="2" charset="-78"/>
            </a:endParaRPr>
          </a:p>
          <a:p>
            <a:pPr algn="r" rtl="1"/>
            <a:r>
              <a:rPr lang="fa-IR" b="1" dirty="0">
                <a:cs typeface="B Nazanin" pitchFamily="2" charset="-78"/>
              </a:rPr>
              <a:t>در هر حال ، در عمل به ندرت با ثبت روزنامه ای ساده مانند فوق روبرو می شویم . برای مثال هنگام انتشار اوراق قرضه ، کارمزدهای کارگزار ، کارمزدهای وکیل ، و سایر هزینه ها از عواید اوراق قرضه کاسته می شوند . فرض کنید که این کارمزدها در مثال بالا 5000 دلار می باشند . </a:t>
            </a:r>
            <a:r>
              <a:rPr lang="fa-IR" b="1" dirty="0" smtClean="0">
                <a:cs typeface="B Nazanin" pitchFamily="2" charset="-78"/>
              </a:rPr>
              <a:t>ثبت </a:t>
            </a:r>
            <a:r>
              <a:rPr lang="fa-IR" b="1" dirty="0">
                <a:cs typeface="B Nazanin" pitchFamily="2" charset="-78"/>
              </a:rPr>
              <a:t>روزنامه ای زیر به ثبت خواهد رسید : </a:t>
            </a:r>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fontScale="77500" lnSpcReduction="20000"/>
          </a:bodyPr>
          <a:lstStyle/>
          <a:p>
            <a:pPr algn="r" rtl="1"/>
            <a:r>
              <a:rPr lang="fa-IR" b="1" dirty="0">
                <a:cs typeface="B Nazanin" pitchFamily="2" charset="-78"/>
              </a:rPr>
              <a:t>وجه نقد 	</a:t>
            </a:r>
            <a:r>
              <a:rPr lang="fa-IR" b="1" dirty="0" smtClean="0">
                <a:cs typeface="B Nazanin" pitchFamily="2" charset="-78"/>
              </a:rPr>
              <a:t>                               </a:t>
            </a:r>
            <a:r>
              <a:rPr lang="fa-IR" b="1" dirty="0">
                <a:cs typeface="B Nazanin" pitchFamily="2" charset="-78"/>
              </a:rPr>
              <a:t>	</a:t>
            </a:r>
            <a:r>
              <a:rPr lang="fa-IR" b="1" dirty="0" smtClean="0">
                <a:cs typeface="B Nazanin" pitchFamily="2" charset="-78"/>
              </a:rPr>
              <a:t>95000</a:t>
            </a:r>
            <a:endParaRPr lang="en-US" b="1" dirty="0">
              <a:cs typeface="B Nazanin" pitchFamily="2" charset="-78"/>
            </a:endParaRPr>
          </a:p>
          <a:p>
            <a:pPr algn="r" rtl="1"/>
            <a:r>
              <a:rPr lang="fa-IR" b="1" dirty="0">
                <a:cs typeface="B Nazanin" pitchFamily="2" charset="-78"/>
              </a:rPr>
              <a:t>مخارج ـ هزینه های انتشار اوراق قرضه 	5000 </a:t>
            </a:r>
            <a:endParaRPr lang="en-US" b="1" dirty="0">
              <a:cs typeface="B Nazanin" pitchFamily="2" charset="-78"/>
            </a:endParaRPr>
          </a:p>
          <a:p>
            <a:pPr algn="r" rtl="1"/>
            <a:r>
              <a:rPr lang="fa-IR" b="1" dirty="0">
                <a:cs typeface="B Nazanin" pitchFamily="2" charset="-78"/>
              </a:rPr>
              <a:t>سایر منابع مالی ـ عواید ناشی از فروش اوراق قرضه 		100000 </a:t>
            </a:r>
            <a:endParaRPr lang="en-US" b="1" dirty="0">
              <a:cs typeface="B Nazanin" pitchFamily="2" charset="-78"/>
            </a:endParaRPr>
          </a:p>
          <a:p>
            <a:pPr algn="r" rtl="1"/>
            <a:r>
              <a:rPr lang="fa-IR" b="1" dirty="0">
                <a:cs typeface="B Nazanin" pitchFamily="2" charset="-78"/>
              </a:rPr>
              <a:t>ثبت انتشار اوراق قرضه و پرداخت هزینه های انتشار اوراق قرضه </a:t>
            </a:r>
            <a:r>
              <a:rPr lang="fa-IR" b="1" dirty="0" smtClean="0">
                <a:cs typeface="B Nazanin" pitchFamily="2" charset="-78"/>
              </a:rPr>
              <a:t>:</a:t>
            </a:r>
            <a:endParaRPr lang="en-US" b="1" dirty="0">
              <a:cs typeface="B Nazanin" pitchFamily="2" charset="-78"/>
            </a:endParaRPr>
          </a:p>
          <a:p>
            <a:pPr algn="r" rtl="1"/>
            <a:r>
              <a:rPr lang="fa-IR" b="1" dirty="0">
                <a:cs typeface="B Nazanin" pitchFamily="2" charset="-78"/>
              </a:rPr>
              <a:t>اگر دولت مجبور به ثبت عواید ناشی از انتشار اوراق قرضه ، خالص هزینه ها و مخارج انتشار گردد ، ثبت روزنامه ای زیر به ثبت خواهد رسید : </a:t>
            </a:r>
            <a:endParaRPr lang="en-US" b="1" dirty="0">
              <a:cs typeface="B Nazanin" pitchFamily="2" charset="-78"/>
            </a:endParaRPr>
          </a:p>
          <a:p>
            <a:pPr algn="r" rtl="1"/>
            <a:r>
              <a:rPr lang="fa-IR" b="1" dirty="0">
                <a:cs typeface="B Nazanin" pitchFamily="2" charset="-78"/>
              </a:rPr>
              <a:t>وجه نقد 		95000 </a:t>
            </a:r>
            <a:endParaRPr lang="en-US" b="1" dirty="0">
              <a:cs typeface="B Nazanin" pitchFamily="2" charset="-78"/>
            </a:endParaRPr>
          </a:p>
          <a:p>
            <a:pPr algn="r" rtl="1"/>
            <a:r>
              <a:rPr lang="fa-IR" b="1" dirty="0">
                <a:cs typeface="B Nazanin" pitchFamily="2" charset="-78"/>
              </a:rPr>
              <a:t>سایر منابع مالی ـ عواید ناشی از فروش اوراق قرضه 		95000 </a:t>
            </a:r>
            <a:endParaRPr lang="en-US" b="1" dirty="0">
              <a:cs typeface="B Nazanin" pitchFamily="2" charset="-78"/>
            </a:endParaRPr>
          </a:p>
          <a:p>
            <a:pPr algn="r" rtl="1"/>
            <a:r>
              <a:rPr lang="fa-IR" b="1" dirty="0">
                <a:cs typeface="B Nazanin" pitchFamily="2" charset="-78"/>
              </a:rPr>
              <a:t>ثبت عواید ناشی از فروش اوراق قرضه ، خالص هزینه های انتشار </a:t>
            </a:r>
            <a:endParaRPr lang="en-US" b="1" dirty="0">
              <a:cs typeface="B Nazanin" pitchFamily="2" charset="-78"/>
            </a:endParaRPr>
          </a:p>
          <a:p>
            <a:pPr algn="r" rtl="1"/>
            <a:r>
              <a:rPr lang="fa-IR" b="1" dirty="0">
                <a:cs typeface="B Nazanin" pitchFamily="2" charset="-78"/>
              </a:rPr>
              <a:t>دو نمونه دیگر وجود دارند که انحراف از اولین ثبت روزنامه ای ساده را که در بالا ارائه شده ، نشان می دهند . این نمونه ها هنگام انتشار اوراق قرضه با تخفیف یا با جایزه منتشر می شوند . وقتی نرخ بهره بازار در زمان انتشار بیشتر از نرخ بهره کوپنها یا نرخ بهره قید شده برای اوراق قرضه خاص صادره باشد ، اوراق قرضه با تخفیف منتشر می شود . در صورتی که اوراق قرضه با مبلغ اسمی 100000 دلار در واقع 97500 دلار فروخته شده و هنوز 5000 دلار هزینه انتشار وجود دارد ، ثبت روزنامه ای توصیه شده عبارتست از : </a:t>
            </a:r>
            <a:endParaRPr lang="en-US" b="1" dirty="0">
              <a:cs typeface="B Nazanin" pitchFamily="2" charset="-78"/>
            </a:endParaRPr>
          </a:p>
          <a:p>
            <a:pPr algn="r" rtl="1"/>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fontScale="92500" lnSpcReduction="10000"/>
          </a:bodyPr>
          <a:lstStyle/>
          <a:p>
            <a:pPr algn="r" rtl="1"/>
            <a:r>
              <a:rPr lang="fa-IR" b="1" dirty="0">
                <a:cs typeface="B Nazanin" pitchFamily="2" charset="-78"/>
              </a:rPr>
              <a:t>وجه نقد 				</a:t>
            </a:r>
            <a:r>
              <a:rPr lang="fa-IR" b="1" dirty="0" smtClean="0">
                <a:cs typeface="B Nazanin" pitchFamily="2" charset="-78"/>
              </a:rPr>
              <a:t>92500</a:t>
            </a:r>
            <a:endParaRPr lang="en-US" b="1" dirty="0">
              <a:cs typeface="B Nazanin" pitchFamily="2" charset="-78"/>
            </a:endParaRPr>
          </a:p>
          <a:p>
            <a:pPr algn="r" rtl="1"/>
            <a:r>
              <a:rPr lang="fa-IR" b="1" dirty="0">
                <a:cs typeface="B Nazanin" pitchFamily="2" charset="-78"/>
              </a:rPr>
              <a:t>مخارج ـ هزینه های انتشار اوراق قرضه </a:t>
            </a:r>
            <a:r>
              <a:rPr lang="fa-IR" b="1" dirty="0" smtClean="0">
                <a:cs typeface="B Nazanin" pitchFamily="2" charset="-78"/>
              </a:rPr>
              <a:t>5000 </a:t>
            </a:r>
            <a:endParaRPr lang="en-US" b="1" dirty="0">
              <a:cs typeface="B Nazanin" pitchFamily="2" charset="-78"/>
            </a:endParaRPr>
          </a:p>
          <a:p>
            <a:pPr algn="r" rtl="1"/>
            <a:r>
              <a:rPr lang="fa-IR" b="1" dirty="0">
                <a:cs typeface="B Nazanin" pitchFamily="2" charset="-78"/>
              </a:rPr>
              <a:t>سایر منابع مالی ـ عواید ناشی از فروش اوراق قرضه 	 97500 	</a:t>
            </a:r>
            <a:endParaRPr lang="en-US" b="1" dirty="0">
              <a:cs typeface="B Nazanin" pitchFamily="2" charset="-78"/>
            </a:endParaRPr>
          </a:p>
          <a:p>
            <a:pPr algn="r" rtl="1"/>
            <a:r>
              <a:rPr lang="fa-IR" b="1" dirty="0">
                <a:cs typeface="B Nazanin" pitchFamily="2" charset="-78"/>
              </a:rPr>
              <a:t>ثبت فروش اوراق قرضه با تخفیف ، خالص هزینه ها و کارمزدهای انتشار در صورتی که نرخ بهره رایج بازار کمتر از نرخ بهره کوپنها یا نرخ بهره قید شده اوراق قرضه خاص منتشر شده باشد ، اوراق قرضه با جایزه فروخته خواهد شد . با فرض حقایق مشابه ثبت روزنامه ای قبلی ، انتظار می رود که </a:t>
            </a:r>
            <a:br>
              <a:rPr lang="fa-IR" b="1" dirty="0">
                <a:cs typeface="B Nazanin" pitchFamily="2" charset="-78"/>
              </a:rPr>
            </a:br>
            <a:r>
              <a:rPr lang="fa-IR" b="1" dirty="0">
                <a:cs typeface="B Nazanin" pitchFamily="2" charset="-78"/>
              </a:rPr>
              <a:t>اوراق قرضه با جایزه 2500 دلار به جای تخفیف 2500 دلار فروخته شوند ، ثبت روزنامه ای به صورت زیر به ثبت خواهد رسید : </a:t>
            </a:r>
            <a:endParaRPr lang="en-US" b="1" dirty="0">
              <a:cs typeface="B Nazanin" pitchFamily="2" charset="-78"/>
            </a:endParaRPr>
          </a:p>
          <a:p>
            <a:pPr algn="r" rtl="1"/>
            <a:r>
              <a:rPr lang="fa-IR" b="1" dirty="0">
                <a:cs typeface="B Nazanin" pitchFamily="2" charset="-78"/>
              </a:rPr>
              <a:t>وجه نقد 					</a:t>
            </a:r>
            <a:r>
              <a:rPr lang="fa-IR" b="1" dirty="0" smtClean="0">
                <a:cs typeface="B Nazanin" pitchFamily="2" charset="-78"/>
              </a:rPr>
              <a:t>97500</a:t>
            </a:r>
            <a:endParaRPr lang="en-US" b="1" dirty="0">
              <a:cs typeface="B Nazanin" pitchFamily="2" charset="-78"/>
            </a:endParaRPr>
          </a:p>
          <a:p>
            <a:pPr algn="r" rtl="1"/>
            <a:r>
              <a:rPr lang="fa-IR" b="1" dirty="0">
                <a:cs typeface="B Nazanin" pitchFamily="2" charset="-78"/>
              </a:rPr>
              <a:t>مخارج ـ هزینه های انتشار اوراق قرضه 	</a:t>
            </a:r>
            <a:r>
              <a:rPr lang="fa-IR" b="1" dirty="0" smtClean="0">
                <a:cs typeface="B Nazanin" pitchFamily="2" charset="-78"/>
              </a:rPr>
              <a:t>5000 </a:t>
            </a:r>
            <a:endParaRPr lang="en-US" b="1" dirty="0">
              <a:cs typeface="B Nazanin" pitchFamily="2" charset="-78"/>
            </a:endParaRPr>
          </a:p>
          <a:p>
            <a:pPr algn="r" rtl="1"/>
            <a:r>
              <a:rPr lang="fa-IR" b="1" dirty="0">
                <a:cs typeface="B Nazanin" pitchFamily="2" charset="-78"/>
              </a:rPr>
              <a:t>سایر منابع مالی ـ عواید ناشی از فروش اوراق قرضه 	102500 </a:t>
            </a:r>
            <a:endParaRPr lang="en-US" b="1" dirty="0">
              <a:cs typeface="B Nazanin" pitchFamily="2" charset="-78"/>
            </a:endParaRPr>
          </a:p>
          <a:p>
            <a:pPr algn="r" rtl="1"/>
            <a:r>
              <a:rPr lang="fa-IR" b="1" dirty="0">
                <a:cs typeface="B Nazanin" pitchFamily="2" charset="-78"/>
              </a:rPr>
              <a:t>ثبت فروش اوراق قرضه با مبلغ اسمی 100000 دلار با سود ، خالص هزینه ها و کارمزدهای انتشار اوراق قرضه . </a:t>
            </a:r>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a:bodyPr>
          <a:lstStyle/>
          <a:p>
            <a:pPr algn="r" rtl="1"/>
            <a:r>
              <a:rPr lang="fa-IR" b="1" dirty="0">
                <a:cs typeface="B Nazanin" pitchFamily="2" charset="-78"/>
              </a:rPr>
              <a:t>اوراق قرضه کوتاه مدت </a:t>
            </a:r>
            <a:endParaRPr lang="en-US" b="1" dirty="0">
              <a:cs typeface="B Nazanin" pitchFamily="2" charset="-78"/>
            </a:endParaRPr>
          </a:p>
          <a:p>
            <a:pPr algn="r" rtl="1"/>
            <a:r>
              <a:rPr lang="fa-IR" b="1" dirty="0">
                <a:cs typeface="B Nazanin" pitchFamily="2" charset="-78"/>
              </a:rPr>
              <a:t>اوراق قرضه کوتاه مدت مکانیزمی برای وزارتخانه ها جهت کسب منابع مالی به صورت سندی کوتاه مدت به شمار می روند که مایل هستند به صورت عواید اوراق قرضه بلند مدت بازپرداخت نماید . انتظار می رود که این اسناد از طریق مجموعه ای از درآمدهای مالیاتی آینده غالباً مالیاتهای مستغلات یا سایر منابع </a:t>
            </a:r>
            <a:r>
              <a:rPr lang="fa-IR" b="1" dirty="0" smtClean="0">
                <a:cs typeface="B Nazanin" pitchFamily="2" charset="-78"/>
              </a:rPr>
              <a:t>درآمد، </a:t>
            </a:r>
            <a:r>
              <a:rPr lang="fa-IR" b="1" dirty="0">
                <a:cs typeface="B Nazanin" pitchFamily="2" charset="-78"/>
              </a:rPr>
              <a:t>کمک های طبقه بندی شده دولت مرکزی پرداخت شوند . حسابداری معاملات حساب مستقل وجوه پروژه های سرمایه ای اکثراً به اوراق قرضه کوتاه مدت مربوط می شوند چون اوراق قرضه به احتمال زیاد منبع عوایدی هستند که پروژه های </a:t>
            </a:r>
            <a:br>
              <a:rPr lang="fa-IR" b="1" dirty="0">
                <a:cs typeface="B Nazanin" pitchFamily="2" charset="-78"/>
              </a:rPr>
            </a:br>
            <a:r>
              <a:rPr lang="fa-IR" b="1" dirty="0">
                <a:cs typeface="B Nazanin" pitchFamily="2" charset="-78"/>
              </a:rPr>
              <a:t>سرمایه ای محاسبه شده توسط حساب مستقل وجوه پروژه های سرمایه ای را تامین مالی می کنند . </a:t>
            </a:r>
            <a:endParaRPr lang="en-US" b="1" dirty="0">
              <a:cs typeface="B Nazanin" pitchFamily="2" charset="-78"/>
            </a:endParaRPr>
          </a:p>
          <a:p>
            <a:pPr algn="r" rtl="1"/>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fontScale="92500"/>
          </a:bodyPr>
          <a:lstStyle/>
          <a:p>
            <a:pPr algn="r" rtl="1"/>
            <a:r>
              <a:rPr lang="fa-IR" b="1" dirty="0">
                <a:cs typeface="B Nazanin" pitchFamily="2" charset="-78"/>
              </a:rPr>
              <a:t>چگونگی انعکاس اوراق قرضه کوتاه مدت درآمد و مالیات در صورتحساب های مالی دولت به ویژه چگونگی محاسبه آنها توسط حسابهای مستقل وجوه دولتی </a:t>
            </a:r>
            <a:endParaRPr lang="en-US" b="1" dirty="0">
              <a:cs typeface="B Nazanin" pitchFamily="2" charset="-78"/>
            </a:endParaRPr>
          </a:p>
          <a:p>
            <a:pPr algn="r" rtl="1"/>
            <a:r>
              <a:rPr lang="en-US" b="1" dirty="0">
                <a:cs typeface="B Nazanin" pitchFamily="2" charset="-78"/>
              </a:rPr>
              <a:t>NCGAI 9</a:t>
            </a:r>
            <a:r>
              <a:rPr lang="fa-IR" b="1" dirty="0">
                <a:cs typeface="B Nazanin" pitchFamily="2" charset="-78"/>
              </a:rPr>
              <a:t> تعیین نموده که اگر تمام مراحل قانونی برای تامین مالی اوراق قرضه کوتاه مدت طی شده باشد و بهره بر حسب توان انجام تامین مالی اسناد کوتاه مدت بر مبنای طولانی مدت مطابق با معیارهای مطرح شده در بیانیه شماره </a:t>
            </a:r>
            <a:r>
              <a:rPr lang="en-US" b="1" dirty="0">
                <a:cs typeface="B Nazanin" pitchFamily="2" charset="-78"/>
              </a:rPr>
              <a:t>FASB 6 (SFAS6) </a:t>
            </a:r>
            <a:r>
              <a:rPr lang="fa-IR" b="1" dirty="0">
                <a:cs typeface="B Nazanin" pitchFamily="2" charset="-78"/>
              </a:rPr>
              <a:t>« طبقه بندی تعهدات پیش بینی شده برای تامین مالی مجدد » را حمایت </a:t>
            </a:r>
            <a:r>
              <a:rPr lang="fa-IR" b="1" dirty="0" smtClean="0">
                <a:cs typeface="B Nazanin" pitchFamily="2" charset="-78"/>
              </a:rPr>
              <a:t>کند </a:t>
            </a:r>
            <a:r>
              <a:rPr lang="fa-IR" b="1" dirty="0">
                <a:cs typeface="B Nazanin" pitchFamily="2" charset="-78"/>
              </a:rPr>
              <a:t>، نباید به عنوان بدهی حساب مستقل نشان داده شوند ، گرچه به عنوان بدهی در صورتحساب دولتی دارایی های خالص ثبت خواهند شد . در هر حال ، اگر مراحل قانونی ضروری و توان انجام معیارهای تامین مالی مطابق بیانه شماره </a:t>
            </a:r>
            <a:r>
              <a:rPr lang="en-US" b="1" dirty="0">
                <a:cs typeface="B Nazanin" pitchFamily="2" charset="-78"/>
              </a:rPr>
              <a:t>FASB 6 (SFAS6) </a:t>
            </a:r>
            <a:r>
              <a:rPr lang="fa-IR" b="1" dirty="0">
                <a:cs typeface="B Nazanin" pitchFamily="2" charset="-78"/>
              </a:rPr>
              <a:t>انجام نگرفته باشد ، اوراق قرضه کوتاه مدت باید به عنوان بدهی حساب مستقل در عواید دریافتی حساب مستقل گزارش شوند . </a:t>
            </a:r>
            <a:endParaRPr lang="en-US" b="1" dirty="0">
              <a:cs typeface="B Nazanin" pitchFamily="2" charset="-78"/>
            </a:endParaRPr>
          </a:p>
          <a:p>
            <a:pPr algn="r" rtl="1"/>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fontScale="77500" lnSpcReduction="20000"/>
          </a:bodyPr>
          <a:lstStyle/>
          <a:p>
            <a:pPr algn="r" rtl="1"/>
            <a:r>
              <a:rPr lang="en-US" b="1" dirty="0">
                <a:cs typeface="B Nazanin" pitchFamily="2" charset="-78"/>
              </a:rPr>
              <a:t> </a:t>
            </a:r>
            <a:r>
              <a:rPr lang="fa-IR" b="1" dirty="0">
                <a:cs typeface="B Nazanin" pitchFamily="2" charset="-78"/>
              </a:rPr>
              <a:t>ثبت های روزنامه ای اوراق قرضه کوتاه مدت</a:t>
            </a:r>
            <a:endParaRPr lang="en-US" b="1" dirty="0">
              <a:cs typeface="B Nazanin" pitchFamily="2" charset="-78"/>
            </a:endParaRPr>
          </a:p>
          <a:p>
            <a:pPr algn="r" rtl="1"/>
            <a:r>
              <a:rPr lang="fa-IR" b="1" dirty="0">
                <a:cs typeface="B Nazanin" pitchFamily="2" charset="-78"/>
              </a:rPr>
              <a:t>ثبت (1) : مراحل قانونی بر اساس معیار بیانیه </a:t>
            </a:r>
            <a:r>
              <a:rPr lang="en-US" b="1" dirty="0">
                <a:cs typeface="B Nazanin" pitchFamily="2" charset="-78"/>
              </a:rPr>
              <a:t>FASB 6 (SFAS6)</a:t>
            </a:r>
            <a:r>
              <a:rPr lang="fa-IR" b="1" dirty="0">
                <a:cs typeface="B Nazanin" pitchFamily="2" charset="-78"/>
              </a:rPr>
              <a:t> انجام شده باشد</a:t>
            </a:r>
            <a:endParaRPr lang="en-US" b="1" dirty="0">
              <a:cs typeface="B Nazanin" pitchFamily="2" charset="-78"/>
            </a:endParaRPr>
          </a:p>
          <a:p>
            <a:pPr algn="r" rtl="1"/>
            <a:r>
              <a:rPr lang="fa-IR" b="1" dirty="0">
                <a:cs typeface="B Nazanin" pitchFamily="2" charset="-78"/>
              </a:rPr>
              <a:t>ثبت های روزنامه ای زیر حسابداری اوراق قرضه کوتاه مدت را نشان می دهد . فرض نمایید که در شهری 1000000 دلار اوراق قرضه کوتاه مدت منتشر شده است . معیارهای تثبیت شده توسط </a:t>
            </a:r>
            <a:r>
              <a:rPr lang="en-US" b="1" dirty="0">
                <a:cs typeface="B Nazanin" pitchFamily="2" charset="-78"/>
              </a:rPr>
              <a:t>SFAS6</a:t>
            </a:r>
            <a:r>
              <a:rPr lang="fa-IR" b="1" dirty="0">
                <a:cs typeface="B Nazanin" pitchFamily="2" charset="-78"/>
              </a:rPr>
              <a:t> مورد تایید قرار گرفته اند به طوریکه مسئولیت بدهی در صورت حسابهای دولتی دارایی های خالص به جای حساب مستقل وجوه پروژه های سرمایه ای گنجانده شده است . وقتی اوراق قرضه کوتاه مدت منتشر می شوند ، ثبت های روزنامه ای زیر به ثبت می رسند : </a:t>
            </a:r>
            <a:endParaRPr lang="en-US" b="1" dirty="0">
              <a:cs typeface="B Nazanin" pitchFamily="2" charset="-78"/>
            </a:endParaRPr>
          </a:p>
          <a:p>
            <a:pPr algn="r" rtl="1"/>
            <a:r>
              <a:rPr lang="fa-IR" b="1" dirty="0">
                <a:cs typeface="B Nazanin" pitchFamily="2" charset="-78"/>
              </a:rPr>
              <a:t>حساب مستقل وجوه پروژه های سرمایه ای : </a:t>
            </a:r>
            <a:endParaRPr lang="en-US" b="1" dirty="0">
              <a:cs typeface="B Nazanin" pitchFamily="2" charset="-78"/>
            </a:endParaRPr>
          </a:p>
          <a:p>
            <a:pPr algn="r" rtl="1"/>
            <a:r>
              <a:rPr lang="fa-IR" b="1" dirty="0">
                <a:cs typeface="B Nazanin" pitchFamily="2" charset="-78"/>
              </a:rPr>
              <a:t>وجه نقد 		1000000 </a:t>
            </a:r>
            <a:endParaRPr lang="en-US" b="1" dirty="0">
              <a:cs typeface="B Nazanin" pitchFamily="2" charset="-78"/>
            </a:endParaRPr>
          </a:p>
          <a:p>
            <a:pPr algn="r" rtl="1"/>
            <a:r>
              <a:rPr lang="fa-IR" b="1" dirty="0">
                <a:cs typeface="B Nazanin" pitchFamily="2" charset="-78"/>
              </a:rPr>
              <a:t>سایر منابع مالی ـ عواید ناشی از انتشار اوراق قرضه کوتاه مدت 		1000000 </a:t>
            </a:r>
            <a:endParaRPr lang="en-US" b="1" dirty="0">
              <a:cs typeface="B Nazanin" pitchFamily="2" charset="-78"/>
            </a:endParaRPr>
          </a:p>
          <a:p>
            <a:pPr algn="r" rtl="1"/>
            <a:r>
              <a:rPr lang="fa-IR" b="1" dirty="0">
                <a:cs typeface="B Nazanin" pitchFamily="2" charset="-78"/>
              </a:rPr>
              <a:t>ثبت دریافت وجوه نقد از طریق انتشار اوراق قرضه کوتاه مدت </a:t>
            </a:r>
            <a:endParaRPr lang="en-US" b="1" dirty="0">
              <a:cs typeface="B Nazanin" pitchFamily="2" charset="-78"/>
            </a:endParaRPr>
          </a:p>
          <a:p>
            <a:pPr algn="r" rtl="1"/>
            <a:r>
              <a:rPr lang="fa-IR" b="1" dirty="0">
                <a:cs typeface="B Nazanin" pitchFamily="2" charset="-78"/>
              </a:rPr>
              <a:t> </a:t>
            </a:r>
            <a:endParaRPr lang="en-US" b="1" dirty="0">
              <a:cs typeface="B Nazanin" pitchFamily="2" charset="-78"/>
            </a:endParaRPr>
          </a:p>
          <a:p>
            <a:pPr algn="r" rtl="1"/>
            <a:r>
              <a:rPr lang="fa-IR" b="1" dirty="0">
                <a:cs typeface="B Nazanin" pitchFamily="2" charset="-78"/>
              </a:rPr>
              <a:t>صورتحسابهای مالی دولتی : </a:t>
            </a:r>
            <a:endParaRPr lang="en-US" b="1" dirty="0">
              <a:cs typeface="B Nazanin" pitchFamily="2" charset="-78"/>
            </a:endParaRPr>
          </a:p>
          <a:p>
            <a:pPr algn="r" rtl="1"/>
            <a:r>
              <a:rPr lang="fa-IR" b="1" dirty="0">
                <a:cs typeface="B Nazanin" pitchFamily="2" charset="-78"/>
              </a:rPr>
              <a:t>وجه نقد 		1000000 </a:t>
            </a:r>
            <a:endParaRPr lang="en-US" b="1" dirty="0">
              <a:cs typeface="B Nazanin" pitchFamily="2" charset="-78"/>
            </a:endParaRPr>
          </a:p>
          <a:p>
            <a:pPr algn="r" rtl="1"/>
            <a:r>
              <a:rPr lang="fa-IR" b="1" dirty="0">
                <a:cs typeface="B Nazanin" pitchFamily="2" charset="-78"/>
              </a:rPr>
              <a:t>اوراق قرضه پرداختنی کوتاه مدت 		1000000 </a:t>
            </a:r>
            <a:endParaRPr lang="en-US" b="1" dirty="0">
              <a:cs typeface="B Nazanin" pitchFamily="2" charset="-78"/>
            </a:endParaRPr>
          </a:p>
          <a:p>
            <a:pPr algn="r" rtl="1"/>
            <a:r>
              <a:rPr lang="fa-IR" b="1" dirty="0">
                <a:cs typeface="B Nazanin" pitchFamily="2" charset="-78"/>
              </a:rPr>
              <a:t>ثبت انتشار اوراق قرضه کوتاه مدت </a:t>
            </a:r>
            <a:endParaRPr lang="en-US" b="1" dirty="0">
              <a:cs typeface="B Nazanin" pitchFamily="2" charset="-78"/>
            </a:endParaRPr>
          </a:p>
        </p:txBody>
      </p:sp>
    </p:spTree>
    <p:extLst>
      <p:ext uri="{BB962C8B-B14F-4D97-AF65-F5344CB8AC3E}">
        <p14:creationId xmlns:p14="http://schemas.microsoft.com/office/powerpoint/2010/main" val="37277652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fontScale="92500" lnSpcReduction="20000"/>
          </a:bodyPr>
          <a:lstStyle/>
          <a:p>
            <a:pPr algn="r" rtl="1"/>
            <a:endParaRPr lang="en-US" b="1" dirty="0">
              <a:cs typeface="B Nazanin" pitchFamily="2" charset="-78"/>
            </a:endParaRPr>
          </a:p>
          <a:p>
            <a:pPr algn="r" rtl="1"/>
            <a:r>
              <a:rPr lang="fa-IR" b="1" dirty="0">
                <a:cs typeface="B Nazanin" pitchFamily="2" charset="-78"/>
              </a:rPr>
              <a:t> </a:t>
            </a:r>
            <a:endParaRPr lang="en-US" b="1" dirty="0">
              <a:cs typeface="B Nazanin" pitchFamily="2" charset="-78"/>
            </a:endParaRPr>
          </a:p>
          <a:p>
            <a:pPr algn="r" rtl="1"/>
            <a:r>
              <a:rPr lang="fa-IR" b="1" dirty="0">
                <a:cs typeface="B Nazanin" pitchFamily="2" charset="-78"/>
              </a:rPr>
              <a:t>ثبت (2) : مراحل قانونی بر اساس معیار بیانیه </a:t>
            </a:r>
            <a:r>
              <a:rPr lang="en-US" b="1" dirty="0">
                <a:cs typeface="B Nazanin" pitchFamily="2" charset="-78"/>
              </a:rPr>
              <a:t>FASB 6 (SFAS6)</a:t>
            </a:r>
            <a:r>
              <a:rPr lang="fa-IR" b="1" dirty="0">
                <a:cs typeface="B Nazanin" pitchFamily="2" charset="-78"/>
              </a:rPr>
              <a:t> انجام نشده باشد</a:t>
            </a:r>
            <a:endParaRPr lang="en-US" b="1" dirty="0">
              <a:cs typeface="B Nazanin" pitchFamily="2" charset="-78"/>
            </a:endParaRPr>
          </a:p>
          <a:p>
            <a:pPr algn="r" rtl="1"/>
            <a:r>
              <a:rPr lang="fa-IR" b="1" dirty="0">
                <a:cs typeface="B Nazanin" pitchFamily="2" charset="-78"/>
              </a:rPr>
              <a:t>همان حقایق موجود در ثبت وضع حسابها (1) را تصور نمایید ، معیارهای </a:t>
            </a:r>
            <a:r>
              <a:rPr lang="en-US" b="1" dirty="0">
                <a:cs typeface="B Nazanin" pitchFamily="2" charset="-78"/>
              </a:rPr>
              <a:t>SFAS6</a:t>
            </a:r>
            <a:r>
              <a:rPr lang="fa-IR" b="1" dirty="0">
                <a:cs typeface="B Nazanin" pitchFamily="2" charset="-78"/>
              </a:rPr>
              <a:t> را تایید نشده باشد و باید اسناد اوراق قرضه کوتاه مدت را به عنوان بدهی حساب مستقل ثبت نماید . </a:t>
            </a:r>
            <a:endParaRPr lang="en-US" b="1" dirty="0">
              <a:cs typeface="B Nazanin" pitchFamily="2" charset="-78"/>
            </a:endParaRPr>
          </a:p>
          <a:p>
            <a:pPr algn="r" rtl="1"/>
            <a:r>
              <a:rPr lang="fa-IR" b="1" dirty="0">
                <a:cs typeface="B Nazanin" pitchFamily="2" charset="-78"/>
              </a:rPr>
              <a:t>ثبت های روزنامه ای زیر در هنگام انتشارات در اوراق قرضه کوتاه مدت ثبت شده اند : </a:t>
            </a:r>
            <a:endParaRPr lang="en-US" b="1" dirty="0">
              <a:cs typeface="B Nazanin" pitchFamily="2" charset="-78"/>
            </a:endParaRPr>
          </a:p>
          <a:p>
            <a:pPr algn="r" rtl="1"/>
            <a:r>
              <a:rPr lang="fa-IR" b="1" dirty="0">
                <a:cs typeface="B Nazanin" pitchFamily="2" charset="-78"/>
              </a:rPr>
              <a:t>حساب مستقل وجوه پروژه های سرمایه ای : </a:t>
            </a:r>
            <a:endParaRPr lang="en-US" b="1" dirty="0">
              <a:cs typeface="B Nazanin" pitchFamily="2" charset="-78"/>
            </a:endParaRPr>
          </a:p>
          <a:p>
            <a:pPr algn="r" rtl="1"/>
            <a:r>
              <a:rPr lang="fa-IR" b="1" dirty="0">
                <a:cs typeface="B Nazanin" pitchFamily="2" charset="-78"/>
              </a:rPr>
              <a:t>وجه نقد 		1000000 </a:t>
            </a:r>
            <a:endParaRPr lang="en-US" b="1" dirty="0">
              <a:cs typeface="B Nazanin" pitchFamily="2" charset="-78"/>
            </a:endParaRPr>
          </a:p>
          <a:p>
            <a:pPr algn="r" rtl="1"/>
            <a:r>
              <a:rPr lang="fa-IR" b="1" dirty="0">
                <a:cs typeface="B Nazanin" pitchFamily="2" charset="-78"/>
              </a:rPr>
              <a:t>اوراق قرضه کوتاه مدت پرداختنی 		1000000 </a:t>
            </a:r>
            <a:endParaRPr lang="en-US" b="1" dirty="0">
              <a:cs typeface="B Nazanin" pitchFamily="2" charset="-78"/>
            </a:endParaRPr>
          </a:p>
          <a:p>
            <a:pPr algn="r" rtl="1"/>
            <a:r>
              <a:rPr lang="fa-IR" b="1" dirty="0">
                <a:cs typeface="B Nazanin" pitchFamily="2" charset="-78"/>
              </a:rPr>
              <a:t>ثبت انتشار اوراق قرضه کوتاه مدت </a:t>
            </a:r>
            <a:endParaRPr lang="en-US" b="1" dirty="0">
              <a:cs typeface="B Nazanin" pitchFamily="2" charset="-78"/>
            </a:endParaRPr>
          </a:p>
          <a:p>
            <a:pPr algn="r" rtl="1"/>
            <a:r>
              <a:rPr lang="fa-IR" b="1" dirty="0">
                <a:cs typeface="B Nazanin" pitchFamily="2" charset="-78"/>
              </a:rPr>
              <a:t>صورتحساب های مالی دولتی </a:t>
            </a:r>
            <a:endParaRPr lang="en-US" b="1" dirty="0">
              <a:cs typeface="B Nazanin" pitchFamily="2" charset="-78"/>
            </a:endParaRPr>
          </a:p>
          <a:p>
            <a:pPr algn="r" rtl="1"/>
            <a:r>
              <a:rPr lang="fa-IR" b="1" dirty="0">
                <a:cs typeface="B Nazanin" pitchFamily="2" charset="-78"/>
              </a:rPr>
              <a:t>همان ثبت های فوق . </a:t>
            </a:r>
            <a:endParaRPr lang="en-US" b="1" dirty="0">
              <a:cs typeface="B Nazanin" pitchFamily="2" charset="-78"/>
            </a:endParaRPr>
          </a:p>
          <a:p>
            <a:pPr algn="r" rtl="1"/>
            <a:endParaRPr lang="en-US" b="1" dirty="0">
              <a:cs typeface="B Nazanin" pitchFamily="2" charset="-78"/>
            </a:endParaRPr>
          </a:p>
        </p:txBody>
      </p:sp>
    </p:spTree>
    <p:extLst>
      <p:ext uri="{BB962C8B-B14F-4D97-AF65-F5344CB8AC3E}">
        <p14:creationId xmlns:p14="http://schemas.microsoft.com/office/powerpoint/2010/main" val="24970835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vert="horz" lIns="182880" tIns="91440">
            <a:normAutofit fontScale="85000" lnSpcReduction="20000"/>
          </a:bodyPr>
          <a:lstStyle/>
          <a:p>
            <a:pPr algn="r" rtl="1"/>
            <a:r>
              <a:rPr lang="fa-IR" b="1" dirty="0">
                <a:cs typeface="B Nazanin" pitchFamily="2" charset="-78"/>
              </a:rPr>
              <a:t>باز پرداخت اوراق قرضه کوتاه مدت از محل انتشار اوراق قرضه بلند مدت</a:t>
            </a:r>
            <a:endParaRPr lang="en-US" b="1" dirty="0">
              <a:cs typeface="B Nazanin" pitchFamily="2" charset="-78"/>
            </a:endParaRPr>
          </a:p>
          <a:p>
            <a:pPr algn="r" rtl="1"/>
            <a:r>
              <a:rPr lang="fa-IR" b="1" dirty="0">
                <a:cs typeface="B Nazanin" pitchFamily="2" charset="-78"/>
              </a:rPr>
              <a:t>فرض نمایید وزارتخانه اوراق قرضه بلند مدت را منتشر نموده ( فرض نموده عواید مستقیماً از طریق حساب مستقل وجوه پروژه های سرمایه ای دریافت شده اند ) و اوراق قرضه کوتاه مدت را بازپرداخت می کند . </a:t>
            </a:r>
            <a:endParaRPr lang="en-US" b="1" dirty="0">
              <a:cs typeface="B Nazanin" pitchFamily="2" charset="-78"/>
            </a:endParaRPr>
          </a:p>
          <a:p>
            <a:pPr algn="r" rtl="1"/>
            <a:r>
              <a:rPr lang="fa-IR" b="1" dirty="0">
                <a:cs typeface="B Nazanin" pitchFamily="2" charset="-78"/>
              </a:rPr>
              <a:t>حساب مستقل وجوه پروژه های سرمایه ای : </a:t>
            </a:r>
            <a:endParaRPr lang="en-US" b="1" dirty="0">
              <a:cs typeface="B Nazanin" pitchFamily="2" charset="-78"/>
            </a:endParaRPr>
          </a:p>
          <a:p>
            <a:pPr algn="r" rtl="1"/>
            <a:r>
              <a:rPr lang="fa-IR" b="1" dirty="0">
                <a:cs typeface="B Nazanin" pitchFamily="2" charset="-78"/>
              </a:rPr>
              <a:t>وجه نقد 		1000000 </a:t>
            </a:r>
            <a:endParaRPr lang="en-US" b="1" dirty="0">
              <a:cs typeface="B Nazanin" pitchFamily="2" charset="-78"/>
            </a:endParaRPr>
          </a:p>
          <a:p>
            <a:pPr algn="r" rtl="1"/>
            <a:r>
              <a:rPr lang="fa-IR" b="1" dirty="0">
                <a:cs typeface="B Nazanin" pitchFamily="2" charset="-78"/>
              </a:rPr>
              <a:t>سایر منابع مالی ـ عواید ناشی از فروش اوراق قرضه 	</a:t>
            </a:r>
            <a:r>
              <a:rPr lang="fa-IR" b="1" dirty="0" smtClean="0">
                <a:cs typeface="B Nazanin" pitchFamily="2" charset="-78"/>
              </a:rPr>
              <a:t>1000000</a:t>
            </a:r>
            <a:r>
              <a:rPr lang="fa-IR" b="1" dirty="0">
                <a:cs typeface="B Nazanin" pitchFamily="2" charset="-78"/>
              </a:rPr>
              <a:t>	</a:t>
            </a:r>
            <a:endParaRPr lang="en-US" b="1" dirty="0">
              <a:cs typeface="B Nazanin" pitchFamily="2" charset="-78"/>
            </a:endParaRPr>
          </a:p>
          <a:p>
            <a:pPr algn="r" rtl="1"/>
            <a:r>
              <a:rPr lang="fa-IR" b="1" dirty="0">
                <a:cs typeface="B Nazanin" pitchFamily="2" charset="-78"/>
              </a:rPr>
              <a:t>ثبت انتشار اوراق قرضه بلند مدت </a:t>
            </a:r>
            <a:endParaRPr lang="en-US" b="1" dirty="0">
              <a:cs typeface="B Nazanin" pitchFamily="2" charset="-78"/>
            </a:endParaRPr>
          </a:p>
          <a:p>
            <a:pPr algn="r" rtl="1"/>
            <a:r>
              <a:rPr lang="fa-IR" b="1" dirty="0">
                <a:cs typeface="B Nazanin" pitchFamily="2" charset="-78"/>
              </a:rPr>
              <a:t>اوراق قرضه کوتاه مدت پرداختنی </a:t>
            </a:r>
            <a:r>
              <a:rPr lang="fa-IR" b="1" dirty="0" smtClean="0">
                <a:cs typeface="B Nazanin" pitchFamily="2" charset="-78"/>
              </a:rPr>
              <a:t>1000000 </a:t>
            </a:r>
            <a:endParaRPr lang="en-US" b="1" dirty="0">
              <a:cs typeface="B Nazanin" pitchFamily="2" charset="-78"/>
            </a:endParaRPr>
          </a:p>
          <a:p>
            <a:pPr algn="r" rtl="1"/>
            <a:r>
              <a:rPr lang="fa-IR" b="1" dirty="0">
                <a:cs typeface="B Nazanin" pitchFamily="2" charset="-78"/>
              </a:rPr>
              <a:t>وجه نقد 	</a:t>
            </a:r>
            <a:r>
              <a:rPr lang="fa-IR" b="1" dirty="0" smtClean="0">
                <a:cs typeface="B Nazanin" pitchFamily="2" charset="-78"/>
              </a:rPr>
              <a:t>                                                   </a:t>
            </a:r>
            <a:r>
              <a:rPr lang="fa-IR" b="1" dirty="0">
                <a:cs typeface="B Nazanin" pitchFamily="2" charset="-78"/>
              </a:rPr>
              <a:t>	1000000</a:t>
            </a:r>
            <a:endParaRPr lang="en-US" b="1" dirty="0">
              <a:cs typeface="B Nazanin" pitchFamily="2" charset="-78"/>
            </a:endParaRPr>
          </a:p>
          <a:p>
            <a:pPr algn="r" rtl="1"/>
            <a:r>
              <a:rPr lang="fa-IR" b="1" dirty="0">
                <a:cs typeface="B Nazanin" pitchFamily="2" charset="-78"/>
              </a:rPr>
              <a:t>ثبت بازپرداخت اوراق قرضه کوتاه مدت </a:t>
            </a:r>
            <a:endParaRPr lang="en-US" b="1" dirty="0">
              <a:cs typeface="B Nazanin" pitchFamily="2" charset="-78"/>
            </a:endParaRPr>
          </a:p>
          <a:p>
            <a:pPr algn="r" rtl="1"/>
            <a:r>
              <a:rPr lang="fa-IR" b="1" dirty="0">
                <a:cs typeface="B Nazanin" pitchFamily="2" charset="-78"/>
              </a:rPr>
              <a:t>صورت حساب های مالی دولتی : </a:t>
            </a:r>
            <a:endParaRPr lang="en-US" b="1" dirty="0">
              <a:cs typeface="B Nazanin" pitchFamily="2" charset="-78"/>
            </a:endParaRPr>
          </a:p>
          <a:p>
            <a:pPr algn="r" rtl="1"/>
            <a:r>
              <a:rPr lang="fa-IR" b="1" dirty="0">
                <a:cs typeface="B Nazanin" pitchFamily="2" charset="-78"/>
              </a:rPr>
              <a:t>اوراق قرضه کوتاه مدت پرداختنی </a:t>
            </a:r>
            <a:r>
              <a:rPr lang="fa-IR" b="1" dirty="0" smtClean="0">
                <a:cs typeface="B Nazanin" pitchFamily="2" charset="-78"/>
              </a:rPr>
              <a:t>1000000 </a:t>
            </a:r>
            <a:endParaRPr lang="en-US" b="1" dirty="0">
              <a:cs typeface="B Nazanin" pitchFamily="2" charset="-78"/>
            </a:endParaRPr>
          </a:p>
          <a:p>
            <a:pPr algn="r" rtl="1"/>
            <a:r>
              <a:rPr lang="fa-IR" b="1" dirty="0">
                <a:cs typeface="B Nazanin" pitchFamily="2" charset="-78"/>
              </a:rPr>
              <a:t>اوراق قرضه پرداختنی 	</a:t>
            </a:r>
            <a:r>
              <a:rPr lang="fa-IR" b="1" dirty="0" smtClean="0">
                <a:cs typeface="B Nazanin" pitchFamily="2" charset="-78"/>
              </a:rPr>
              <a:t>                                          </a:t>
            </a:r>
            <a:r>
              <a:rPr lang="fa-IR" b="1" dirty="0">
                <a:cs typeface="B Nazanin" pitchFamily="2" charset="-78"/>
              </a:rPr>
              <a:t>	1000000 </a:t>
            </a:r>
            <a:endParaRPr lang="en-US" b="1" dirty="0">
              <a:cs typeface="B Nazanin" pitchFamily="2" charset="-78"/>
            </a:endParaRPr>
          </a:p>
          <a:p>
            <a:pPr algn="r" rtl="1"/>
            <a:r>
              <a:rPr lang="fa-IR" b="1" dirty="0">
                <a:cs typeface="B Nazanin" pitchFamily="2" charset="-78"/>
              </a:rPr>
              <a:t>ثبت انتشار اوراق قرضه بلند مدت </a:t>
            </a:r>
            <a:endParaRPr lang="en-US" b="1" dirty="0">
              <a:cs typeface="B Nazanin" pitchFamily="2" charset="-78"/>
            </a:endParaRPr>
          </a:p>
          <a:p>
            <a:pPr algn="r" rtl="1"/>
            <a:r>
              <a:rPr lang="fa-IR" b="1" dirty="0">
                <a:cs typeface="B Nazanin" pitchFamily="2" charset="-78"/>
              </a:rPr>
              <a:t> </a:t>
            </a:r>
            <a:endParaRPr lang="en-US" b="1" dirty="0">
              <a:cs typeface="B Nazanin" pitchFamily="2" charset="-78"/>
            </a:endParaRPr>
          </a:p>
          <a:p>
            <a:pPr algn="r" rtl="1"/>
            <a:endParaRPr lang="en-US" b="1" dirty="0">
              <a:cs typeface="B Nazanin" pitchFamily="2" charset="-78"/>
            </a:endParaRPr>
          </a:p>
        </p:txBody>
      </p:sp>
    </p:spTree>
    <p:extLst>
      <p:ext uri="{BB962C8B-B14F-4D97-AF65-F5344CB8AC3E}">
        <p14:creationId xmlns:p14="http://schemas.microsoft.com/office/powerpoint/2010/main" val="24970835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794248"/>
          </a:xfrm>
        </p:spPr>
        <p:txBody>
          <a:bodyPr>
            <a:normAutofit/>
          </a:bodyPr>
          <a:lstStyle/>
          <a:p>
            <a:pPr marL="0" indent="0" algn="r">
              <a:buNone/>
            </a:pPr>
            <a:endParaRPr lang="fa-IR" sz="3900" dirty="0" smtClean="0">
              <a:cs typeface="B Nazanin" panose="00000400000000000000" pitchFamily="2" charset="-78"/>
            </a:endParaRPr>
          </a:p>
          <a:p>
            <a:pPr marL="0" indent="0" algn="r">
              <a:buNone/>
            </a:pPr>
            <a:endParaRPr lang="fa-IR" sz="3900" dirty="0">
              <a:cs typeface="B Nazanin" panose="00000400000000000000" pitchFamily="2" charset="-78"/>
            </a:endParaRPr>
          </a:p>
          <a:p>
            <a:pPr marL="0" indent="0" algn="ctr">
              <a:buNone/>
            </a:pPr>
            <a:endParaRPr lang="fa-IR" sz="3900" dirty="0">
              <a:cs typeface="B Nazanin" panose="00000400000000000000" pitchFamily="2" charset="-78"/>
            </a:endParaRPr>
          </a:p>
          <a:p>
            <a:pPr marL="0" indent="0" algn="ctr">
              <a:buNone/>
            </a:pPr>
            <a:endParaRPr lang="fa-IR" sz="3900" dirty="0" smtClean="0">
              <a:cs typeface="B Nazanin" panose="00000400000000000000" pitchFamily="2" charset="-78"/>
            </a:endParaRPr>
          </a:p>
          <a:p>
            <a:pPr marL="0" indent="0" algn="ctr">
              <a:buNone/>
            </a:pPr>
            <a:endParaRPr lang="fa-IR" sz="3900" dirty="0">
              <a:cs typeface="B Nazanin" panose="00000400000000000000" pitchFamily="2" charset="-78"/>
            </a:endParaRPr>
          </a:p>
          <a:p>
            <a:pPr marL="0" indent="0" algn="ctr">
              <a:buNone/>
            </a:pPr>
            <a:r>
              <a:rPr lang="fa-IR" sz="3900" dirty="0" smtClean="0">
                <a:cs typeface="B Nazanin" panose="00000400000000000000" pitchFamily="2" charset="-78"/>
              </a:rPr>
              <a:t>پایان</a:t>
            </a:r>
            <a:endParaRPr lang="en-US" sz="3900" dirty="0" smtClean="0">
              <a:cs typeface="B Nazanin" panose="00000400000000000000" pitchFamily="2" charset="-78"/>
            </a:endParaRPr>
          </a:p>
        </p:txBody>
      </p:sp>
    </p:spTree>
    <p:extLst>
      <p:ext uri="{BB962C8B-B14F-4D97-AF65-F5344CB8AC3E}">
        <p14:creationId xmlns:p14="http://schemas.microsoft.com/office/powerpoint/2010/main" val="249708351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160</TotalTime>
  <Words>1462</Words>
  <Application>Microsoft Office PowerPoint</Application>
  <PresentationFormat>On-screen Show (4:3)</PresentationFormat>
  <Paragraphs>105</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Aspect</vt:lpstr>
      <vt:lpstr>PowerPoint Presentation</vt:lpstr>
      <vt:lpstr>PowerPoint Presentation</vt:lpstr>
      <vt:lpstr>حسابداری تعریف و   ثبت عمليات    حساب وجوه پروژه های سرمایه ای</vt:lpstr>
      <vt:lpstr>PowerPoint Presentation</vt:lpstr>
      <vt:lpstr>PowerPoint Presentation</vt:lpstr>
      <vt:lpstr>خصوصيات مشترك حسابهاي مستقل براي وجوه دولتي: 1- گردش و مصرف منابع مالي اساس حسابداري حسابهاي مستقل براي وجوه دولتي را تشكيل مي دهند 2- درامدهاي حسابهاي مستقل براي وجوه دولتي معمولا با مبناي حسابداري نقدي يا تعهدي تعديل شده و هزينه هاي حسابهاي مستقل براي وجوه دولتي با حسابداري تعهدي يا نقدي تعديل شده در حسابها منعكس مي شود. 3- وصول درامدها و انجام هزينه هاي حسابهاي مستقل براي وجوه دولتي تابع محدوديتها و مقررات بودجه اي و قانوني حسابهاي مستقل مذكور مي باشند. بنابراين سيستم حسابداري اين حسابهاي مستقل بايد كنترل بودجه اي مناسب به خصوص در مورد هزينه ها را ايجاد نمايد. 4- فقط اقلامي به عنوان دارايي در حسابها و ترازنامه هاي حسابهاي مستقل براي وجوه دولتي ثبت مي شوند كه به صورت وجوه نقد يا قابل تبديل به وجوه نقد در عمليات عادي دوره جاري باشند. همچنين اقلامي به عنوان بدهي در ترازنامه هاي حسابهاي مستقل مذكور ثبت مي شوند كه از محل دارايي هاي جاري مورد بحث قابل پرداخت باشند. بنابراين موجودي اموال و دارايي هاي ثابت و بدهيهاي بلندمدت معمولا در حسابها و صورتهاي مالي حسابهاي مستقل براي وجوه دولتي نشان داده نمي شوند. 5- در حسابهاي مستقل براي وجوه دولتي مابه التفوت ميان داراييها و بدهيها "ارزش ويژه حساب مستقل" ناميده مي شود. قسمتي از ارزش ويژه هر حساب مستقل ممكن است براي مصارف معين اختصاص داده نشده است " مازاد حساب مستقل" يا " مازاد تخصيص نيافته" ناميده مي شود.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حساب مستقل پروژه هاي عمراني: اين حساب مستقل جهت ثبت فعاليتهاي مالي مربوط به وجوه و منابع مالي كه براي ايجاد يا خريد اموال، ماشين آلات و تجهيزات سرمايه اي اساسي به مصرف مي رسند نگهداري مي شود. بنابراين اين حساب مستقل شامل دريافتها و پرداختهاي حاصل از فروش اوراق قرضه عمومي صادره جهت خريد يا احداث اموال و تجهيزات سرمايه اي و كمكهاي دريافتي و وجوه انتقالي از ساير حسابهاي مستقل براي پروژه هاي عمراني مي باشد.</dc:title>
  <dc:creator>Naeen System</dc:creator>
  <cp:lastModifiedBy>Windows User</cp:lastModifiedBy>
  <cp:revision>15</cp:revision>
  <dcterms:created xsi:type="dcterms:W3CDTF">2017-11-23T16:26:15Z</dcterms:created>
  <dcterms:modified xsi:type="dcterms:W3CDTF">2020-05-21T01:35:09Z</dcterms:modified>
</cp:coreProperties>
</file>