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5" r:id="rId10"/>
    <p:sldId id="263" r:id="rId11"/>
    <p:sldId id="266" r:id="rId12"/>
    <p:sldId id="267" r:id="rId13"/>
    <p:sldId id="268"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7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12/23/2017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u"/>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10000" dirty="0" smtClean="0">
                <a:cs typeface="B Titr" pitchFamily="2" charset="-78"/>
              </a:rPr>
              <a:t>حرکت</a:t>
            </a:r>
            <a:endParaRPr lang="fa-IR" sz="10000" dirty="0">
              <a:cs typeface="B Titr" pitchFamily="2" charset="-78"/>
            </a:endParaRPr>
          </a:p>
        </p:txBody>
      </p:sp>
      <p:sp>
        <p:nvSpPr>
          <p:cNvPr id="3" name="Subtitle 2"/>
          <p:cNvSpPr>
            <a:spLocks noGrp="1"/>
          </p:cNvSpPr>
          <p:nvPr>
            <p:ph type="subTitle" idx="1"/>
          </p:nvPr>
        </p:nvSpPr>
        <p:spPr>
          <a:xfrm>
            <a:off x="228600" y="5029200"/>
            <a:ext cx="7854696" cy="657664"/>
          </a:xfrm>
        </p:spPr>
        <p:txBody>
          <a:bodyPr/>
          <a:lstStyle/>
          <a:p>
            <a:pPr algn="l"/>
            <a:r>
              <a:rPr lang="fa-IR" dirty="0" smtClean="0"/>
              <a:t>فیزیک  صفحه 33</a:t>
            </a:r>
            <a:endParaRPr lang="fa-IR" dirty="0"/>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همه چیز در حال حرکت</a:t>
            </a:r>
            <a:endParaRPr lang="fa-IR" dirty="0">
              <a:cs typeface="B Titr" pitchFamily="2" charset="-78"/>
            </a:endParaRPr>
          </a:p>
        </p:txBody>
      </p:sp>
      <p:sp>
        <p:nvSpPr>
          <p:cNvPr id="3" name="Content Placeholder 2"/>
          <p:cNvSpPr>
            <a:spLocks noGrp="1"/>
          </p:cNvSpPr>
          <p:nvPr>
            <p:ph idx="1"/>
          </p:nvPr>
        </p:nvSpPr>
        <p:spPr/>
        <p:txBody>
          <a:bodyPr>
            <a:normAutofit/>
          </a:bodyPr>
          <a:lstStyle/>
          <a:p>
            <a:r>
              <a:rPr lang="fa-IR" sz="3200" dirty="0" smtClean="0">
                <a:cs typeface="B Titr" pitchFamily="2" charset="-78"/>
              </a:rPr>
              <a:t>حرکت زمین به دور خود و به دور خورشید</a:t>
            </a:r>
          </a:p>
          <a:p>
            <a:r>
              <a:rPr lang="fa-IR" sz="3200" dirty="0" smtClean="0">
                <a:cs typeface="B Titr" pitchFamily="2" charset="-78"/>
              </a:rPr>
              <a:t>حرکت خورشید به دور کهکشان</a:t>
            </a:r>
          </a:p>
          <a:p>
            <a:r>
              <a:rPr lang="fa-IR" sz="3200" dirty="0" smtClean="0">
                <a:cs typeface="B Titr" pitchFamily="2" charset="-78"/>
              </a:rPr>
              <a:t>حرکت کهکشان ها</a:t>
            </a:r>
          </a:p>
          <a:p>
            <a:r>
              <a:rPr lang="fa-IR" sz="3200" dirty="0" smtClean="0">
                <a:cs typeface="B Titr" pitchFamily="2" charset="-78"/>
              </a:rPr>
              <a:t>جنبش ذرات جامد و لغزش ذرات مایع و چرخش ذرات گاز ها</a:t>
            </a:r>
          </a:p>
          <a:p>
            <a:r>
              <a:rPr lang="fa-IR" sz="3200" dirty="0" smtClean="0">
                <a:cs typeface="B Titr" pitchFamily="2" charset="-78"/>
              </a:rPr>
              <a:t>حرکت بسیار سریع الکترون ها به دور هسته</a:t>
            </a:r>
          </a:p>
          <a:p>
            <a:r>
              <a:rPr lang="fa-IR" sz="3200" dirty="0" smtClean="0">
                <a:cs typeface="B Titr" pitchFamily="2" charset="-78"/>
              </a:rPr>
              <a:t>......</a:t>
            </a:r>
            <a:endParaRPr lang="fa-IR" sz="3200"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box(in)">
                                      <p:cBhvr>
                                        <p:cTn id="32" dur="500"/>
                                        <p:tgtEl>
                                          <p:spTgt spid="3">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blinds(horizontal)">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additive="base">
                                        <p:cTn id="4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p:cTn id="4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4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5" presetClass="entr" presetSubtype="0" fill="hold"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5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57" dur="10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box(in)">
                                      <p:cBhvr>
                                        <p:cTn id="6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solidFill>
                  <a:srgbClr val="FF0000"/>
                </a:solidFill>
                <a:cs typeface="B Titr" pitchFamily="2" charset="-78"/>
              </a:rPr>
              <a:t>مسافت</a:t>
            </a:r>
            <a:endParaRPr lang="fa-IR" sz="5400" dirty="0">
              <a:solidFill>
                <a:srgbClr val="FF0000"/>
              </a:solidFill>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مجموعه طول های پیموده شده از مبدا تا مقصد را </a:t>
            </a:r>
            <a:r>
              <a:rPr lang="fa-IR" dirty="0" smtClean="0">
                <a:solidFill>
                  <a:srgbClr val="FF0000"/>
                </a:solidFill>
                <a:cs typeface="B Titr" pitchFamily="2" charset="-78"/>
              </a:rPr>
              <a:t>مسافت</a:t>
            </a:r>
            <a:r>
              <a:rPr lang="fa-IR" dirty="0" smtClean="0">
                <a:cs typeface="B Titr" pitchFamily="2" charset="-78"/>
              </a:rPr>
              <a:t> گویند  </a:t>
            </a:r>
            <a:endParaRPr lang="fa-IR" dirty="0">
              <a:cs typeface="B Titr" pitchFamily="2" charset="-78"/>
            </a:endParaRPr>
          </a:p>
        </p:txBody>
      </p:sp>
      <p:pic>
        <p:nvPicPr>
          <p:cNvPr id="5" name="Picture 4" descr="1.bmp"/>
          <p:cNvPicPr>
            <a:picLocks noChangeAspect="1"/>
          </p:cNvPicPr>
          <p:nvPr/>
        </p:nvPicPr>
        <p:blipFill>
          <a:blip r:embed="rId2"/>
          <a:stretch>
            <a:fillRect/>
          </a:stretch>
        </p:blipFill>
        <p:spPr>
          <a:xfrm>
            <a:off x="1447800" y="2743200"/>
            <a:ext cx="6353175" cy="3724275"/>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ox(i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بردار</a:t>
            </a:r>
            <a:endParaRPr lang="fa-IR" dirty="0">
              <a:cs typeface="B Titr" pitchFamily="2" charset="-78"/>
            </a:endParaRPr>
          </a:p>
        </p:txBody>
      </p:sp>
      <p:sp>
        <p:nvSpPr>
          <p:cNvPr id="3" name="Content Placeholder 2"/>
          <p:cNvSpPr>
            <a:spLocks noGrp="1"/>
          </p:cNvSpPr>
          <p:nvPr>
            <p:ph idx="1"/>
          </p:nvPr>
        </p:nvSpPr>
        <p:spPr>
          <a:xfrm>
            <a:off x="457200" y="2468880"/>
            <a:ext cx="8229600" cy="4389120"/>
          </a:xfrm>
        </p:spPr>
        <p:txBody>
          <a:bodyPr>
            <a:normAutofit/>
          </a:bodyPr>
          <a:lstStyle/>
          <a:p>
            <a:r>
              <a:rPr lang="fa-IR" sz="2800" dirty="0" smtClean="0">
                <a:cs typeface="B Titr" pitchFamily="2" charset="-78"/>
              </a:rPr>
              <a:t>پاره خطی که دارای جهت باشد بردار نام دارد</a:t>
            </a:r>
          </a:p>
          <a:p>
            <a:r>
              <a:rPr lang="fa-IR" sz="2800" dirty="0" smtClean="0">
                <a:cs typeface="B Titr" pitchFamily="2" charset="-78"/>
              </a:rPr>
              <a:t>بردار دارای دو مشخصه است 1) جهت 2) اندازه یا مقدار</a:t>
            </a:r>
          </a:p>
          <a:p>
            <a:r>
              <a:rPr lang="fa-IR" sz="2800" dirty="0" smtClean="0">
                <a:cs typeface="B Titr" pitchFamily="2" charset="-78"/>
              </a:rPr>
              <a:t>مثل بردار</a:t>
            </a:r>
          </a:p>
          <a:p>
            <a:endParaRPr lang="fa-IR" sz="2800" dirty="0">
              <a:cs typeface="B Titr" pitchFamily="2" charset="-78"/>
            </a:endParaRPr>
          </a:p>
        </p:txBody>
      </p:sp>
      <p:pic>
        <p:nvPicPr>
          <p:cNvPr id="4" name="Picture 3" descr="2.bmp"/>
          <p:cNvPicPr>
            <a:picLocks noChangeAspect="1"/>
          </p:cNvPicPr>
          <p:nvPr/>
        </p:nvPicPr>
        <p:blipFill>
          <a:blip r:embed="rId2"/>
          <a:stretch>
            <a:fillRect/>
          </a:stretch>
        </p:blipFill>
        <p:spPr>
          <a:xfrm>
            <a:off x="3581400" y="4191000"/>
            <a:ext cx="2057400" cy="100965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linds(horizont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Titr" pitchFamily="2" charset="-78"/>
              </a:rPr>
              <a:t>بردار جابجایی</a:t>
            </a:r>
            <a:endParaRPr lang="fa-IR" dirty="0">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برداری که نقطه شروع حرکت را به نقطه پایان حرکت وصل می کند </a:t>
            </a:r>
            <a:r>
              <a:rPr lang="fa-IR" dirty="0" smtClean="0">
                <a:solidFill>
                  <a:srgbClr val="FF0000"/>
                </a:solidFill>
                <a:cs typeface="B Titr" pitchFamily="2" charset="-78"/>
              </a:rPr>
              <a:t>بردار جابجایی </a:t>
            </a:r>
            <a:r>
              <a:rPr lang="fa-IR" dirty="0" smtClean="0">
                <a:cs typeface="B Titr" pitchFamily="2" charset="-78"/>
              </a:rPr>
              <a:t>می گویند</a:t>
            </a:r>
          </a:p>
          <a:p>
            <a:r>
              <a:rPr lang="fa-IR" dirty="0" smtClean="0">
                <a:cs typeface="B Titr" pitchFamily="2" charset="-78"/>
              </a:rPr>
              <a:t>بردار جابجایی را به اختصار </a:t>
            </a:r>
            <a:r>
              <a:rPr lang="fa-IR" dirty="0" smtClean="0">
                <a:solidFill>
                  <a:srgbClr val="FFC000"/>
                </a:solidFill>
                <a:cs typeface="B Titr" pitchFamily="2" charset="-78"/>
              </a:rPr>
              <a:t>جابجایی</a:t>
            </a:r>
            <a:r>
              <a:rPr lang="fa-IR" dirty="0" smtClean="0">
                <a:cs typeface="B Titr" pitchFamily="2" charset="-78"/>
              </a:rPr>
              <a:t> می گویند</a:t>
            </a:r>
            <a:endParaRPr lang="fa-IR" dirty="0">
              <a:cs typeface="B Titr" pitchFamily="2" charset="-78"/>
            </a:endParaRPr>
          </a:p>
        </p:txBody>
      </p:sp>
      <p:pic>
        <p:nvPicPr>
          <p:cNvPr id="4" name="Picture 3" descr="3.bmp"/>
          <p:cNvPicPr>
            <a:picLocks noChangeAspect="1"/>
          </p:cNvPicPr>
          <p:nvPr/>
        </p:nvPicPr>
        <p:blipFill>
          <a:blip r:embed="rId2"/>
          <a:stretch>
            <a:fillRect/>
          </a:stretch>
        </p:blipFill>
        <p:spPr>
          <a:xfrm>
            <a:off x="1295400" y="3352800"/>
            <a:ext cx="5334000" cy="3126828"/>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ox(i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dirty="0" smtClean="0">
                <a:cs typeface="B Titr" pitchFamily="2" charset="-78"/>
              </a:rPr>
              <a:t>واحد اندازه گیری طول</a:t>
            </a:r>
            <a:endParaRPr lang="fa-IR" sz="4000" dirty="0">
              <a:cs typeface="B Titr" pitchFamily="2" charset="-78"/>
            </a:endParaRPr>
          </a:p>
        </p:txBody>
      </p:sp>
      <p:sp>
        <p:nvSpPr>
          <p:cNvPr id="3" name="Content Placeholder 2"/>
          <p:cNvSpPr>
            <a:spLocks noGrp="1"/>
          </p:cNvSpPr>
          <p:nvPr>
            <p:ph idx="1"/>
          </p:nvPr>
        </p:nvSpPr>
        <p:spPr>
          <a:xfrm>
            <a:off x="609600" y="3048000"/>
            <a:ext cx="8229600" cy="4389120"/>
          </a:xfrm>
        </p:spPr>
        <p:txBody>
          <a:bodyPr/>
          <a:lstStyle/>
          <a:p>
            <a:r>
              <a:rPr lang="fa-IR" dirty="0" smtClean="0">
                <a:cs typeface="B Titr" pitchFamily="2" charset="-78"/>
              </a:rPr>
              <a:t>واحد اصلی اندازه گیری طول </a:t>
            </a:r>
            <a:r>
              <a:rPr lang="fa-IR" dirty="0" smtClean="0">
                <a:solidFill>
                  <a:srgbClr val="FF0000"/>
                </a:solidFill>
                <a:cs typeface="B Titr" pitchFamily="2" charset="-78"/>
              </a:rPr>
              <a:t>متر(</a:t>
            </a:r>
            <a:r>
              <a:rPr lang="en-US" dirty="0" smtClean="0">
                <a:solidFill>
                  <a:srgbClr val="FF0000"/>
                </a:solidFill>
                <a:cs typeface="B Titr" pitchFamily="2" charset="-78"/>
              </a:rPr>
              <a:t>m</a:t>
            </a:r>
            <a:r>
              <a:rPr lang="fa-IR" dirty="0" smtClean="0">
                <a:solidFill>
                  <a:srgbClr val="FF0000"/>
                </a:solidFill>
                <a:cs typeface="B Titr" pitchFamily="2" charset="-78"/>
              </a:rPr>
              <a:t>)</a:t>
            </a:r>
            <a:r>
              <a:rPr lang="fa-IR" dirty="0" smtClean="0">
                <a:cs typeface="B Titr" pitchFamily="2" charset="-78"/>
              </a:rPr>
              <a:t> است.</a:t>
            </a:r>
          </a:p>
          <a:p>
            <a:r>
              <a:rPr lang="fa-IR" dirty="0" smtClean="0">
                <a:cs typeface="B Titr" pitchFamily="2" charset="-78"/>
              </a:rPr>
              <a:t>در محاسبات و فرمول ها از واحد اصلی </a:t>
            </a:r>
            <a:r>
              <a:rPr lang="fa-IR" dirty="0" smtClean="0">
                <a:solidFill>
                  <a:srgbClr val="FF0000"/>
                </a:solidFill>
                <a:cs typeface="B Titr" pitchFamily="2" charset="-78"/>
              </a:rPr>
              <a:t>متر(</a:t>
            </a:r>
            <a:r>
              <a:rPr lang="en-US" dirty="0" smtClean="0">
                <a:solidFill>
                  <a:srgbClr val="FF0000"/>
                </a:solidFill>
                <a:cs typeface="B Titr" pitchFamily="2" charset="-78"/>
              </a:rPr>
              <a:t>m</a:t>
            </a:r>
            <a:r>
              <a:rPr lang="fa-IR" dirty="0" smtClean="0">
                <a:solidFill>
                  <a:srgbClr val="FF0000"/>
                </a:solidFill>
                <a:cs typeface="B Titr" pitchFamily="2" charset="-78"/>
              </a:rPr>
              <a:t>)</a:t>
            </a:r>
            <a:r>
              <a:rPr lang="fa-IR" dirty="0" smtClean="0">
                <a:cs typeface="B Titr" pitchFamily="2" charset="-78"/>
              </a:rPr>
              <a:t> استفاده می شود</a:t>
            </a:r>
          </a:p>
          <a:p>
            <a:r>
              <a:rPr lang="fa-IR" dirty="0" smtClean="0">
                <a:cs typeface="B Titr" pitchFamily="2" charset="-78"/>
              </a:rPr>
              <a:t>واحد های فرعی آن عبارتند از </a:t>
            </a:r>
          </a:p>
          <a:p>
            <a:r>
              <a:rPr lang="fa-IR" dirty="0" smtClean="0">
                <a:cs typeface="B Titr" pitchFamily="2" charset="-78"/>
              </a:rPr>
              <a:t>میلی متر/سانتی متر/دسی متر / کیلو متر </a:t>
            </a:r>
            <a:endParaRPr lang="fa-IR"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blinds(horizontal)">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229600" cy="1143000"/>
          </a:xfrm>
        </p:spPr>
        <p:txBody>
          <a:bodyPr>
            <a:normAutofit/>
          </a:bodyPr>
          <a:lstStyle/>
          <a:p>
            <a:pPr algn="ctr"/>
            <a:r>
              <a:rPr lang="fa-IR" sz="4000" dirty="0" smtClean="0">
                <a:cs typeface="B Titr" pitchFamily="2" charset="-78"/>
              </a:rPr>
              <a:t>تندی متوسط</a:t>
            </a:r>
            <a:endParaRPr lang="fa-IR" sz="4000" dirty="0">
              <a:cs typeface="B Titr" pitchFamily="2" charset="-78"/>
            </a:endParaRPr>
          </a:p>
        </p:txBody>
      </p:sp>
      <p:sp>
        <p:nvSpPr>
          <p:cNvPr id="3" name="Content Placeholder 2"/>
          <p:cNvSpPr>
            <a:spLocks noGrp="1"/>
          </p:cNvSpPr>
          <p:nvPr>
            <p:ph idx="1"/>
          </p:nvPr>
        </p:nvSpPr>
        <p:spPr/>
        <p:txBody>
          <a:bodyPr/>
          <a:lstStyle/>
          <a:p>
            <a:r>
              <a:rPr lang="fa-IR" dirty="0" smtClean="0">
                <a:cs typeface="B Titr" pitchFamily="2" charset="-78"/>
              </a:rPr>
              <a:t>تندی متوسط یک متحرک را از  </a:t>
            </a:r>
            <a:r>
              <a:rPr lang="fa-IR" dirty="0" smtClean="0">
                <a:solidFill>
                  <a:srgbClr val="FF0000"/>
                </a:solidFill>
                <a:cs typeface="B Titr" pitchFamily="2" charset="-78"/>
              </a:rPr>
              <a:t>مسافت</a:t>
            </a:r>
            <a:r>
              <a:rPr lang="fa-IR" dirty="0" smtClean="0">
                <a:cs typeface="B Titr" pitchFamily="2" charset="-78"/>
              </a:rPr>
              <a:t> پیموده شده آن متحرک بر </a:t>
            </a:r>
            <a:r>
              <a:rPr lang="fa-IR" dirty="0" smtClean="0">
                <a:solidFill>
                  <a:srgbClr val="FF0000"/>
                </a:solidFill>
                <a:cs typeface="B Titr" pitchFamily="2" charset="-78"/>
              </a:rPr>
              <a:t>زمان</a:t>
            </a:r>
            <a:r>
              <a:rPr lang="fa-IR" dirty="0" smtClean="0">
                <a:cs typeface="B Titr" pitchFamily="2" charset="-78"/>
              </a:rPr>
              <a:t> مصرف شده بدست می آورند</a:t>
            </a:r>
          </a:p>
          <a:p>
            <a:endParaRPr lang="fa-IR" dirty="0">
              <a:cs typeface="B Titr" pitchFamily="2" charset="-78"/>
            </a:endParaRPr>
          </a:p>
        </p:txBody>
      </p:sp>
      <p:pic>
        <p:nvPicPr>
          <p:cNvPr id="6" name="Picture 5" descr="4.bmp"/>
          <p:cNvPicPr>
            <a:picLocks noChangeAspect="1"/>
          </p:cNvPicPr>
          <p:nvPr/>
        </p:nvPicPr>
        <p:blipFill>
          <a:blip r:embed="rId2"/>
          <a:stretch>
            <a:fillRect/>
          </a:stretch>
        </p:blipFill>
        <p:spPr>
          <a:xfrm>
            <a:off x="1524000" y="3200400"/>
            <a:ext cx="6296025" cy="245745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cs typeface="B Titr" pitchFamily="2" charset="-78"/>
              </a:rPr>
              <a:t>واحد یا یکای اندازه گیری تندی متوسط</a:t>
            </a:r>
            <a:endParaRPr lang="fa-IR" dirty="0">
              <a:cs typeface="B Titr" pitchFamily="2" charset="-78"/>
            </a:endParaRPr>
          </a:p>
        </p:txBody>
      </p:sp>
      <p:sp>
        <p:nvSpPr>
          <p:cNvPr id="3" name="Content Placeholder 2"/>
          <p:cNvSpPr>
            <a:spLocks noGrp="1"/>
          </p:cNvSpPr>
          <p:nvPr>
            <p:ph idx="1"/>
          </p:nvPr>
        </p:nvSpPr>
        <p:spPr/>
        <p:txBody>
          <a:bodyPr>
            <a:normAutofit/>
          </a:bodyPr>
          <a:lstStyle/>
          <a:p>
            <a:r>
              <a:rPr lang="fa-IR" sz="3600" dirty="0" smtClean="0">
                <a:cs typeface="B Titr" pitchFamily="2" charset="-78"/>
              </a:rPr>
              <a:t>واحد اصلی تندی متوسط </a:t>
            </a:r>
            <a:r>
              <a:rPr lang="fa-IR" sz="3600" dirty="0" smtClean="0">
                <a:solidFill>
                  <a:srgbClr val="0070C0"/>
                </a:solidFill>
                <a:cs typeface="B Titr" pitchFamily="2" charset="-78"/>
              </a:rPr>
              <a:t>متر بر ثانیه</a:t>
            </a:r>
            <a:r>
              <a:rPr lang="en-US" sz="3600" dirty="0" smtClean="0">
                <a:solidFill>
                  <a:srgbClr val="FF0000"/>
                </a:solidFill>
                <a:cs typeface="B Titr" pitchFamily="2" charset="-78"/>
              </a:rPr>
              <a:t>m/s </a:t>
            </a:r>
            <a:r>
              <a:rPr lang="fa-IR" sz="3600" dirty="0" smtClean="0">
                <a:cs typeface="B Titr" pitchFamily="2" charset="-78"/>
              </a:rPr>
              <a:t> است</a:t>
            </a:r>
          </a:p>
          <a:p>
            <a:r>
              <a:rPr lang="fa-IR" sz="3600" dirty="0" smtClean="0">
                <a:cs typeface="B Titr" pitchFamily="2" charset="-78"/>
              </a:rPr>
              <a:t>برای وسایل نقلیه موتوری از واحد  </a:t>
            </a:r>
            <a:r>
              <a:rPr lang="fa-IR" sz="3600" dirty="0" smtClean="0">
                <a:solidFill>
                  <a:srgbClr val="0070C0"/>
                </a:solidFill>
                <a:cs typeface="B Titr" pitchFamily="2" charset="-78"/>
              </a:rPr>
              <a:t>کیلو متر بر ساعت</a:t>
            </a:r>
            <a:r>
              <a:rPr lang="en-US" sz="3600" dirty="0" smtClean="0">
                <a:solidFill>
                  <a:srgbClr val="FF0000"/>
                </a:solidFill>
                <a:cs typeface="B Titr" pitchFamily="2" charset="-78"/>
              </a:rPr>
              <a:t>km/h </a:t>
            </a:r>
            <a:r>
              <a:rPr lang="fa-IR" sz="3600" dirty="0" smtClean="0">
                <a:cs typeface="B Titr" pitchFamily="2" charset="-78"/>
              </a:rPr>
              <a:t> استفاده می شود</a:t>
            </a:r>
            <a:endParaRPr lang="fa-IR" sz="3600" dirty="0">
              <a:cs typeface="B Titr" pitchFamily="2" charset="-78"/>
            </a:endParaRP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dirty="0" smtClean="0">
                <a:cs typeface="B Titr" pitchFamily="2" charset="-78"/>
              </a:rPr>
              <a:t>روش تبدیل واحد های تندی متوسط</a:t>
            </a:r>
            <a:endParaRPr lang="fa-IR" sz="4000" dirty="0">
              <a:cs typeface="B Titr" pitchFamily="2" charset="-78"/>
            </a:endParaRPr>
          </a:p>
        </p:txBody>
      </p:sp>
      <p:pic>
        <p:nvPicPr>
          <p:cNvPr id="6" name="Content Placeholder 5" descr="6.bmp"/>
          <p:cNvPicPr>
            <a:picLocks noGrp="1" noChangeAspect="1"/>
          </p:cNvPicPr>
          <p:nvPr>
            <p:ph idx="1"/>
          </p:nvPr>
        </p:nvPicPr>
        <p:blipFill>
          <a:blip r:embed="rId2"/>
          <a:stretch>
            <a:fillRect/>
          </a:stretch>
        </p:blipFill>
        <p:spPr>
          <a:xfrm>
            <a:off x="381000" y="2133600"/>
            <a:ext cx="8262515" cy="3225006"/>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400" dirty="0" smtClean="0">
                <a:cs typeface="B Titr" pitchFamily="2" charset="-78"/>
              </a:rPr>
              <a:t>محاسبه مثالی از تندی متوسط</a:t>
            </a:r>
            <a:endParaRPr lang="fa-IR" sz="4400" dirty="0">
              <a:cs typeface="B Titr" pitchFamily="2" charset="-78"/>
            </a:endParaRPr>
          </a:p>
        </p:txBody>
      </p:sp>
      <p:pic>
        <p:nvPicPr>
          <p:cNvPr id="6" name="Content Placeholder 5" descr="5.bmp"/>
          <p:cNvPicPr>
            <a:picLocks noGrp="1" noChangeAspect="1"/>
          </p:cNvPicPr>
          <p:nvPr>
            <p:ph idx="1"/>
          </p:nvPr>
        </p:nvPicPr>
        <p:blipFill>
          <a:blip r:embed="rId2"/>
          <a:stretch>
            <a:fillRect/>
          </a:stretch>
        </p:blipFill>
        <p:spPr>
          <a:xfrm>
            <a:off x="1423987" y="2901156"/>
            <a:ext cx="6296025" cy="2457450"/>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200" dirty="0" smtClean="0">
                <a:cs typeface="B Titr" pitchFamily="2" charset="-78"/>
              </a:rPr>
              <a:t>با توجه به این که تندی متوسط آهو 21 متر بر ثانیه است</a:t>
            </a:r>
            <a:endParaRPr lang="fa-IR" sz="3200" dirty="0">
              <a:cs typeface="B Titr" pitchFamily="2" charset="-78"/>
            </a:endParaRPr>
          </a:p>
        </p:txBody>
      </p:sp>
      <p:sp>
        <p:nvSpPr>
          <p:cNvPr id="3" name="Content Placeholder 2"/>
          <p:cNvSpPr>
            <a:spLocks noGrp="1"/>
          </p:cNvSpPr>
          <p:nvPr>
            <p:ph idx="1"/>
          </p:nvPr>
        </p:nvSpPr>
        <p:spPr/>
        <p:txBody>
          <a:bodyPr/>
          <a:lstStyle/>
          <a:p>
            <a:r>
              <a:rPr lang="fa-IR" dirty="0" smtClean="0">
                <a:solidFill>
                  <a:srgbClr val="7030A0"/>
                </a:solidFill>
                <a:cs typeface="B Titr" pitchFamily="2" charset="-78"/>
              </a:rPr>
              <a:t>تندی متوسط آهو چند کیلو متر بر ساعت است؟</a:t>
            </a:r>
          </a:p>
          <a:p>
            <a:endParaRPr lang="fa-IR" dirty="0">
              <a:solidFill>
                <a:srgbClr val="7030A0"/>
              </a:solidFill>
              <a:cs typeface="B Titr" pitchFamily="2" charset="-78"/>
            </a:endParaRPr>
          </a:p>
        </p:txBody>
      </p:sp>
      <p:pic>
        <p:nvPicPr>
          <p:cNvPr id="4" name="Picture 3" descr="7.bmp"/>
          <p:cNvPicPr>
            <a:picLocks noChangeAspect="1"/>
          </p:cNvPicPr>
          <p:nvPr/>
        </p:nvPicPr>
        <p:blipFill>
          <a:blip r:embed="rId2"/>
          <a:stretch>
            <a:fillRect/>
          </a:stretch>
        </p:blipFill>
        <p:spPr>
          <a:xfrm>
            <a:off x="1981200" y="2895600"/>
            <a:ext cx="6590109" cy="20574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i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143000"/>
          </a:xfrm>
        </p:spPr>
        <p:txBody>
          <a:bodyPr/>
          <a:lstStyle/>
          <a:p>
            <a:pPr algn="ctr"/>
            <a:r>
              <a:rPr lang="fa-IR" dirty="0" smtClean="0">
                <a:solidFill>
                  <a:srgbClr val="00B050"/>
                </a:solidFill>
                <a:cs typeface="B Titr" pitchFamily="2" charset="-78"/>
              </a:rPr>
              <a:t>تندی لحظه ای</a:t>
            </a:r>
            <a:endParaRPr lang="fa-IR" dirty="0">
              <a:solidFill>
                <a:srgbClr val="00B050"/>
              </a:solidFill>
              <a:cs typeface="B Titr" pitchFamily="2" charset="-78"/>
            </a:endParaRPr>
          </a:p>
        </p:txBody>
      </p:sp>
      <p:sp>
        <p:nvSpPr>
          <p:cNvPr id="3" name="Content Placeholder 2"/>
          <p:cNvSpPr>
            <a:spLocks noGrp="1"/>
          </p:cNvSpPr>
          <p:nvPr>
            <p:ph idx="1"/>
          </p:nvPr>
        </p:nvSpPr>
        <p:spPr>
          <a:xfrm>
            <a:off x="228600" y="1935480"/>
            <a:ext cx="8686800" cy="4389120"/>
          </a:xfrm>
        </p:spPr>
        <p:txBody>
          <a:bodyPr>
            <a:normAutofit lnSpcReduction="10000"/>
          </a:bodyPr>
          <a:lstStyle/>
          <a:p>
            <a:r>
              <a:rPr lang="fa-IR" sz="3600" dirty="0" smtClean="0">
                <a:cs typeface="B Titr" pitchFamily="2" charset="-78"/>
              </a:rPr>
              <a:t>گاهی حرکت متحرک کند یا تند است و در زمان توقف صفر است</a:t>
            </a:r>
          </a:p>
          <a:p>
            <a:r>
              <a:rPr lang="fa-IR" sz="3600" dirty="0" smtClean="0">
                <a:cs typeface="B Titr" pitchFamily="2" charset="-78"/>
              </a:rPr>
              <a:t>به تندی </a:t>
            </a:r>
            <a:r>
              <a:rPr lang="fa-IR" sz="3600" dirty="0" smtClean="0">
                <a:solidFill>
                  <a:srgbClr val="7030A0"/>
                </a:solidFill>
                <a:cs typeface="B Titr" pitchFamily="2" charset="-78"/>
              </a:rPr>
              <a:t>متحرک</a:t>
            </a:r>
            <a:r>
              <a:rPr lang="fa-IR" sz="3600" dirty="0" smtClean="0">
                <a:cs typeface="B Titr" pitchFamily="2" charset="-78"/>
              </a:rPr>
              <a:t> در هر لحظه </a:t>
            </a:r>
            <a:r>
              <a:rPr lang="fa-IR" sz="3600" dirty="0" smtClean="0">
                <a:solidFill>
                  <a:srgbClr val="7030A0"/>
                </a:solidFill>
                <a:cs typeface="B Titr" pitchFamily="2" charset="-78"/>
              </a:rPr>
              <a:t>تندی لحظه ای</a:t>
            </a:r>
          </a:p>
          <a:p>
            <a:pPr>
              <a:buNone/>
            </a:pPr>
            <a:r>
              <a:rPr lang="fa-IR" sz="3600" dirty="0" smtClean="0">
                <a:solidFill>
                  <a:srgbClr val="7030A0"/>
                </a:solidFill>
                <a:cs typeface="B Titr" pitchFamily="2" charset="-78"/>
              </a:rPr>
              <a:t> </a:t>
            </a:r>
            <a:r>
              <a:rPr lang="fa-IR" sz="3600" dirty="0" smtClean="0">
                <a:cs typeface="B Titr" pitchFamily="2" charset="-78"/>
              </a:rPr>
              <a:t>می گویند</a:t>
            </a:r>
          </a:p>
          <a:p>
            <a:endParaRPr lang="fa-IR" sz="3600" dirty="0" smtClean="0">
              <a:cs typeface="B Titr" pitchFamily="2" charset="-78"/>
            </a:endParaRPr>
          </a:p>
          <a:p>
            <a:r>
              <a:rPr lang="fa-IR" sz="3600" dirty="0" smtClean="0">
                <a:cs typeface="B Titr" pitchFamily="2" charset="-78"/>
              </a:rPr>
              <a:t>برای سادگی کار به </a:t>
            </a:r>
            <a:r>
              <a:rPr lang="fa-IR" sz="3600" dirty="0" smtClean="0">
                <a:solidFill>
                  <a:srgbClr val="7030A0"/>
                </a:solidFill>
                <a:cs typeface="B Titr" pitchFamily="2" charset="-78"/>
              </a:rPr>
              <a:t>تندی لحظه ای ، </a:t>
            </a:r>
            <a:r>
              <a:rPr lang="fa-IR" sz="3600" dirty="0" smtClean="0">
                <a:solidFill>
                  <a:srgbClr val="FF0000"/>
                </a:solidFill>
                <a:cs typeface="B Titr" pitchFamily="2" charset="-78"/>
              </a:rPr>
              <a:t>تندی</a:t>
            </a:r>
          </a:p>
          <a:p>
            <a:pPr>
              <a:buNone/>
            </a:pPr>
            <a:r>
              <a:rPr lang="fa-IR" sz="3600" dirty="0" smtClean="0">
                <a:cs typeface="B Titr" pitchFamily="2" charset="-78"/>
              </a:rPr>
              <a:t> می گویند</a:t>
            </a:r>
            <a:endParaRPr lang="fa-IR" sz="3600" dirty="0">
              <a:cs typeface="B Titr" pitchFamily="2" charset="-78"/>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ox(i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diamond(in)">
                                      <p:cBhvr>
                                        <p:cTn id="20" dur="20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diamond(in)">
                                      <p:cBhvr>
                                        <p:cTn id="25" dur="20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linds(horizontal)">
                                      <p:cBhvr>
                                        <p:cTn id="30" dur="500"/>
                                        <p:tgtEl>
                                          <p:spTgt spid="3">
                                            <p:txEl>
                                              <p:pRg st="4" end="4"/>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linds(horizontal)">
                                      <p:cBhvr>
                                        <p:cTn id="3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fa-IR" dirty="0" smtClean="0">
                <a:cs typeface="B Titr" pitchFamily="2" charset="-78"/>
              </a:rPr>
              <a:t>حرکت یکنواخت بر روی خط راست</a:t>
            </a:r>
            <a:endParaRPr lang="fa-IR" dirty="0">
              <a:cs typeface="B Titr" pitchFamily="2" charset="-78"/>
            </a:endParaRPr>
          </a:p>
        </p:txBody>
      </p:sp>
      <p:sp>
        <p:nvSpPr>
          <p:cNvPr id="3" name="Content Placeholder 2"/>
          <p:cNvSpPr>
            <a:spLocks noGrp="1"/>
          </p:cNvSpPr>
          <p:nvPr>
            <p:ph idx="1"/>
          </p:nvPr>
        </p:nvSpPr>
        <p:spPr/>
        <p:txBody>
          <a:bodyPr/>
          <a:lstStyle/>
          <a:p>
            <a:r>
              <a:rPr lang="fa-IR" dirty="0" smtClean="0">
                <a:solidFill>
                  <a:srgbClr val="7030A0"/>
                </a:solidFill>
                <a:cs typeface="B Titr" pitchFamily="2" charset="-78"/>
              </a:rPr>
              <a:t>اگر تندی متحرکی در امتداد مسیر مستقیم مثلا از </a:t>
            </a:r>
            <a:r>
              <a:rPr lang="en-US" dirty="0" smtClean="0">
                <a:solidFill>
                  <a:srgbClr val="7030A0"/>
                </a:solidFill>
                <a:cs typeface="B Titr" pitchFamily="2" charset="-78"/>
              </a:rPr>
              <a:t>A</a:t>
            </a:r>
            <a:r>
              <a:rPr lang="fa-IR" dirty="0" smtClean="0">
                <a:solidFill>
                  <a:srgbClr val="7030A0"/>
                </a:solidFill>
                <a:cs typeface="B Titr" pitchFamily="2" charset="-78"/>
              </a:rPr>
              <a:t> تا </a:t>
            </a:r>
            <a:r>
              <a:rPr lang="en-US" dirty="0" smtClean="0">
                <a:solidFill>
                  <a:srgbClr val="7030A0"/>
                </a:solidFill>
                <a:cs typeface="B Titr" pitchFamily="2" charset="-78"/>
              </a:rPr>
              <a:t>B </a:t>
            </a:r>
            <a:r>
              <a:rPr lang="fa-IR" dirty="0" smtClean="0">
                <a:solidFill>
                  <a:srgbClr val="7030A0"/>
                </a:solidFill>
                <a:cs typeface="B Titr" pitchFamily="2" charset="-78"/>
              </a:rPr>
              <a:t> تغییر نکرده و ثابت باشد نوع حرکت آن حرکت یکنواخت بر روی خط راست است</a:t>
            </a:r>
            <a:endParaRPr lang="fa-IR" dirty="0">
              <a:solidFill>
                <a:srgbClr val="7030A0"/>
              </a:solidFill>
              <a:cs typeface="B Titr" pitchFamily="2" charset="-78"/>
            </a:endParaRPr>
          </a:p>
        </p:txBody>
      </p:sp>
      <p:pic>
        <p:nvPicPr>
          <p:cNvPr id="4" name="Picture 3" descr="9.bmp"/>
          <p:cNvPicPr>
            <a:picLocks noChangeAspect="1"/>
          </p:cNvPicPr>
          <p:nvPr/>
        </p:nvPicPr>
        <p:blipFill>
          <a:blip r:embed="rId2"/>
          <a:stretch>
            <a:fillRect/>
          </a:stretch>
        </p:blipFill>
        <p:spPr>
          <a:xfrm>
            <a:off x="434662" y="3352800"/>
            <a:ext cx="8328338" cy="22098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تفاوت سرعت و تندی</a:t>
            </a:r>
            <a:endParaRPr lang="fa-IR" dirty="0"/>
          </a:p>
        </p:txBody>
      </p:sp>
      <p:sp>
        <p:nvSpPr>
          <p:cNvPr id="3" name="Content Placeholder 2"/>
          <p:cNvSpPr>
            <a:spLocks noGrp="1"/>
          </p:cNvSpPr>
          <p:nvPr>
            <p:ph idx="1"/>
          </p:nvPr>
        </p:nvSpPr>
        <p:spPr/>
        <p:txBody>
          <a:bodyPr>
            <a:normAutofit/>
          </a:bodyPr>
          <a:lstStyle/>
          <a:p>
            <a:r>
              <a:rPr lang="fa-IR" sz="3600" dirty="0" smtClean="0">
                <a:solidFill>
                  <a:srgbClr val="7030A0"/>
                </a:solidFill>
                <a:cs typeface="B Titr" pitchFamily="2" charset="-78"/>
              </a:rPr>
              <a:t>تندی یک کمیت نرده ی یا اسکالر </a:t>
            </a:r>
            <a:r>
              <a:rPr lang="fa-IR" sz="3600" dirty="0" smtClean="0">
                <a:cs typeface="B Titr" pitchFamily="2" charset="-78"/>
              </a:rPr>
              <a:t>و </a:t>
            </a:r>
            <a:r>
              <a:rPr lang="fa-IR" sz="3600" dirty="0" smtClean="0">
                <a:solidFill>
                  <a:srgbClr val="FF0000"/>
                </a:solidFill>
                <a:cs typeface="B Titr" pitchFamily="2" charset="-78"/>
              </a:rPr>
              <a:t>سرعت کمیت برداری است </a:t>
            </a:r>
            <a:r>
              <a:rPr lang="fa-IR" sz="3600" dirty="0" smtClean="0">
                <a:cs typeface="B Titr" pitchFamily="2" charset="-78"/>
              </a:rPr>
              <a:t>وقتی از سرعت متحرک صحبت می کنیم جهت حرکت آن را نیز مشخص می کنیم مثلا سرعت اتومبیلی 20 متر بر ثانیه از نقطه الف به طرف جنوب است ولی در برای محاسبه تندی از مجموعه مسافت ها نسبت به زمان استفاده می کنیم و جهت مطرح نیست.</a:t>
            </a:r>
          </a:p>
          <a:p>
            <a:endParaRPr lang="fa-IR" sz="3600" dirty="0">
              <a:cs typeface="B Titr" pitchFamily="2" charset="-78"/>
            </a:endParaRPr>
          </a:p>
        </p:txBody>
      </p:sp>
    </p:spTree>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290</TotalTime>
  <Words>375</Words>
  <Application>Microsoft Office PowerPoint</Application>
  <PresentationFormat>On-screen Show (4:3)</PresentationFormat>
  <Paragraphs>43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حرکت</vt:lpstr>
      <vt:lpstr>همه چیز در حال حرکت</vt:lpstr>
      <vt:lpstr>مسافت</vt:lpstr>
      <vt:lpstr>بردار</vt:lpstr>
      <vt:lpstr>بردار جابجایی</vt:lpstr>
      <vt:lpstr>واحد اندازه گیری طول</vt:lpstr>
      <vt:lpstr>تندی متوسط</vt:lpstr>
      <vt:lpstr>واحد یا یکای اندازه گیری تندی متوسط</vt:lpstr>
      <vt:lpstr>روش تبدیل واحد های تندی متوسط</vt:lpstr>
      <vt:lpstr>محاسبه مثالی از تندی متوسط</vt:lpstr>
      <vt:lpstr>با توجه به این که تندی متوسط آهو 21 متر بر ثانیه است</vt:lpstr>
      <vt:lpstr>تندی لحظه ای</vt:lpstr>
      <vt:lpstr>حرکت یکنواخت بر روی خط راست</vt:lpstr>
      <vt:lpstr>تفاوت سرعت و تندی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حرکت</dc:title>
  <dc:creator/>
  <cp:lastModifiedBy>Majid</cp:lastModifiedBy>
  <cp:revision>38</cp:revision>
  <dcterms:created xsi:type="dcterms:W3CDTF">2006-08-16T00:00:00Z</dcterms:created>
  <dcterms:modified xsi:type="dcterms:W3CDTF">2017-12-23T20:28:42Z</dcterms:modified>
</cp:coreProperties>
</file>