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73" r:id="rId2"/>
    <p:sldMasterId id="2147483660" r:id="rId3"/>
  </p:sldMasterIdLst>
  <p:notesMasterIdLst>
    <p:notesMasterId r:id="rId29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4" r:id="rId20"/>
    <p:sldId id="272" r:id="rId21"/>
    <p:sldId id="273" r:id="rId22"/>
    <p:sldId id="276" r:id="rId23"/>
    <p:sldId id="275" r:id="rId24"/>
    <p:sldId id="277" r:id="rId25"/>
    <p:sldId id="278" r:id="rId26"/>
    <p:sldId id="279" r:id="rId27"/>
    <p:sldId id="280" r:id="rId2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5407" autoAdjust="0"/>
  </p:normalViewPr>
  <p:slideViewPr>
    <p:cSldViewPr>
      <p:cViewPr varScale="1">
        <p:scale>
          <a:sx n="90" d="100"/>
          <a:sy n="90" d="100"/>
        </p:scale>
        <p:origin x="14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8E9FDE1-7542-4CAF-8A99-E82AFB38BBDF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EB16709-9A97-4A63-AE24-1BE5655F178D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B0850-81A8-4F98-A9F3-FAA987D6A897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69313-D8DA-462B-99B4-91A97E57FD5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FCC15-5339-4EB4-8D3F-62F5C75041CC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8B273-9519-4EEA-83BC-AB8B531117D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C4D62-0972-4844-8A74-8F0C48EE0570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B8A83-7BFB-4D23-A0AF-DC02B4FDB62E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57201"/>
            <a:ext cx="7772400" cy="914400"/>
          </a:xfrm>
        </p:spPr>
        <p:txBody>
          <a:bodyPr>
            <a:normAutofit/>
          </a:bodyPr>
          <a:lstStyle/>
          <a:p>
            <a:r>
              <a:rPr lang="fa-IR" sz="1800" dirty="0">
                <a:cs typeface="2  Nazanin" pitchFamily="2" charset="-78"/>
              </a:rPr>
              <a:t>حرکت اروپای شرقی به سمت اقتصاد بازار و آثار ان بر مدیریت منابع انسانی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371600"/>
            <a:ext cx="6705600" cy="4953000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cs typeface="2  Nazanin" pitchFamily="2" charset="-78"/>
              </a:rPr>
              <a:t>وظایف سنتی مدیریت در اروپای شرقی</a:t>
            </a:r>
          </a:p>
          <a:p>
            <a:pPr algn="just"/>
            <a:r>
              <a:rPr lang="fa-IR" sz="1800" dirty="0">
                <a:cs typeface="2  Nazanin" pitchFamily="2" charset="-78"/>
              </a:rPr>
              <a:t>تجربه سوسیالیسمِ بزرگ که در سال 1917 در روسیه آغاز شد و بعد از ان در سال 1945 در کشورهای اروپای شرقی رواج یا.</a:t>
            </a:r>
            <a:r>
              <a:rPr lang="fa-IR" sz="1800" dirty="0" err="1">
                <a:cs typeface="2  Nazanin" pitchFamily="2" charset="-78"/>
              </a:rPr>
              <a:t>فت</a:t>
            </a:r>
            <a:r>
              <a:rPr lang="fa-IR" sz="1800" dirty="0">
                <a:cs typeface="2  Nazanin" pitchFamily="2" charset="-78"/>
              </a:rPr>
              <a:t> با شکست روبرو شده است . اقتصاد فقیر، اوضاع اجتماعی نابسامان ، عدم ثبات سیاسی ، جدایی طلبی و کمبود منابع و کالاهای مصرفی مشکلات و آشفتگی هایی را در راهبرد ها و وظایف مدیریت منابع انسانی به وجود </a:t>
            </a:r>
            <a:r>
              <a:rPr lang="fa-IR" sz="1800" dirty="0" err="1">
                <a:cs typeface="2  Nazanin" pitchFamily="2" charset="-78"/>
              </a:rPr>
              <a:t>اورده</a:t>
            </a:r>
            <a:r>
              <a:rPr lang="fa-IR" sz="1800" dirty="0">
                <a:cs typeface="2  Nazanin" pitchFamily="2" charset="-78"/>
              </a:rPr>
              <a:t> است.</a:t>
            </a:r>
          </a:p>
          <a:p>
            <a:pPr algn="just"/>
            <a:r>
              <a:rPr lang="fa-IR" sz="1800" dirty="0">
                <a:cs typeface="2  Nazanin" pitchFamily="2" charset="-78"/>
              </a:rPr>
              <a:t>در اکثر مواقع مدیر سوسیالیست اجرای برنامه های از پیش تعیین شده را برعهده دارد .کیفیت ، هزینه و زمانبندی در این کشور ها هنوز معیار و ملاک مهمی تلقی نمی شود.و تصمیمات کلیدی به شدت تحت تاثیر مقامات حزبی و دولتی بود.</a:t>
            </a:r>
          </a:p>
          <a:p>
            <a:pPr algn="just"/>
            <a:r>
              <a:rPr lang="fa-IR" sz="1800" dirty="0">
                <a:cs typeface="2  Nazanin" pitchFamily="2" charset="-78"/>
              </a:rPr>
              <a:t>هنوز نسبت به ثروت آفرین بودن مدیریت منابع انسانی شک و تردید و جود دارد.گرایش به فعالیت در محیط بدون ریسک همچنان در بین مدیران اروپای شرقی معمول است.</a:t>
            </a:r>
          </a:p>
          <a:p>
            <a:pPr algn="just"/>
            <a:r>
              <a:rPr lang="fa-IR" sz="1800" dirty="0">
                <a:cs typeface="2  Nazanin" pitchFamily="2" charset="-78"/>
              </a:rPr>
              <a:t>طرح </a:t>
            </a:r>
            <a:r>
              <a:rPr lang="fa-IR" sz="1800" dirty="0" err="1">
                <a:cs typeface="2  Nazanin" pitchFamily="2" charset="-78"/>
              </a:rPr>
              <a:t>پرسترویکا</a:t>
            </a:r>
            <a:r>
              <a:rPr lang="fa-IR" sz="1800" dirty="0">
                <a:cs typeface="2  Nazanin" pitchFamily="2" charset="-78"/>
              </a:rPr>
              <a:t> تغییرات اساسی در مشاغل این مدیران ایجاد کرده است و در حال حاضر آنها انتظار مدیریت در محیطی رقابتی و بازار گرا را دارند.آنها باید بتوانند پیچیدگی های اجتماعی ، سیاسی و فرهنگی ، تعاملات بازار، دشواری رقابت کردن ، دموکراسی و جنبه های حقوق بشر را تشخیص دهند.انها همچنین در حال </a:t>
            </a:r>
            <a:r>
              <a:rPr lang="fa-IR" sz="1800" dirty="0" err="1">
                <a:cs typeface="2  Nazanin" pitchFamily="2" charset="-78"/>
              </a:rPr>
              <a:t>تغییرعقاید</a:t>
            </a:r>
            <a:r>
              <a:rPr lang="fa-IR" sz="1800" dirty="0">
                <a:cs typeface="2  Nazanin" pitchFamily="2" charset="-78"/>
              </a:rPr>
              <a:t> درباره رویه های پرسنلی هستند.</a:t>
            </a:r>
          </a:p>
          <a:p>
            <a:pPr algn="just"/>
            <a:endParaRPr lang="fa-IR" sz="1800" dirty="0">
              <a:cs typeface="2  Nazanin" pitchFamily="2" charset="-78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1400" dirty="0">
                <a:cs typeface="2  Nazanin" pitchFamily="2" charset="-78"/>
              </a:rPr>
              <a:t>مفاهیم و رویه های مدیریت منابع انسانی در اروپای شرقی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fa-IR" sz="2000" dirty="0">
                <a:cs typeface="2  Nazanin" pitchFamily="2" charset="-78"/>
              </a:rPr>
              <a:t>اساس مدیریت منابع انسانی این است که کارکنان به عنوان یک منبع رقابتی باید هدایت ، برانگیخته ، توسعه و بکارگرفته شوند تا به همراه سایر منابع سازمان به طور مستقیم امکان تحقق اهداف راهبردی سازمان را فراهم کنند. مدیریت منابع انسانی در اصل بازتاب فرهنگ شرکت و به نوعی بخشی از فرهنگ شرکت تلقی میشود.</a:t>
            </a:r>
          </a:p>
          <a:p>
            <a:pPr algn="just">
              <a:buNone/>
            </a:pPr>
            <a:r>
              <a:rPr lang="fa-IR" sz="2000" dirty="0">
                <a:cs typeface="2  Nazanin" pitchFamily="2" charset="-78"/>
              </a:rPr>
              <a:t>مقایسه مرحله تکامل مدیریت منابع انسانی در غرب با آنچه در شرق است دشوار است زیرا موضوع به تفاوت های ماهیتی میان کشورها و شرکت ها در غرب و شرق باز می گردد . با این حال با استفاده از </a:t>
            </a:r>
            <a:r>
              <a:rPr lang="fa-IR" sz="2000" dirty="0" err="1">
                <a:cs typeface="2  Nazanin" pitchFamily="2" charset="-78"/>
              </a:rPr>
              <a:t>ماتریس</a:t>
            </a:r>
            <a:r>
              <a:rPr lang="fa-IR" sz="2000" dirty="0">
                <a:cs typeface="2  Nazanin" pitchFamily="2" charset="-78"/>
              </a:rPr>
              <a:t> تطبیقی مدیریت منابع انسانی </a:t>
            </a:r>
            <a:r>
              <a:rPr lang="fa-IR" sz="2000" dirty="0" err="1">
                <a:cs typeface="2  Nazanin" pitchFamily="2" charset="-78"/>
              </a:rPr>
              <a:t>مشولام</a:t>
            </a:r>
            <a:r>
              <a:rPr lang="fa-IR" sz="2000" dirty="0">
                <a:cs typeface="2  Nazanin" pitchFamily="2" charset="-78"/>
              </a:rPr>
              <a:t> </a:t>
            </a:r>
            <a:r>
              <a:rPr lang="fa-IR" sz="2000" dirty="0" err="1">
                <a:cs typeface="2  Nazanin" pitchFamily="2" charset="-78"/>
              </a:rPr>
              <a:t>وبرد</a:t>
            </a:r>
            <a:r>
              <a:rPr lang="fa-IR" sz="2000" dirty="0">
                <a:cs typeface="2  Nazanin" pitchFamily="2" charset="-78"/>
              </a:rPr>
              <a:t>(1987) که رابطه میان مراحل مدیریت منابع انسانی (بیانگر سطح بلوغ آن در شرکت ) و </a:t>
            </a:r>
            <a:r>
              <a:rPr lang="fa-IR" sz="2000" dirty="0" err="1">
                <a:cs typeface="2  Nazanin" pitchFamily="2" charset="-78"/>
              </a:rPr>
              <a:t>مولفه</a:t>
            </a:r>
            <a:r>
              <a:rPr lang="fa-IR" sz="2000" dirty="0">
                <a:cs typeface="2  Nazanin" pitchFamily="2" charset="-78"/>
              </a:rPr>
              <a:t> های آن را نشان می دهد می توان زمینه های اصلی تفاوت میان شرکتهای شرقی و غربی را تبین کرد.</a:t>
            </a:r>
          </a:p>
          <a:p>
            <a:pPr algn="just">
              <a:buNone/>
            </a:pPr>
            <a:r>
              <a:rPr lang="fa-IR" sz="2000" dirty="0">
                <a:cs typeface="2  Nazanin" pitchFamily="2" charset="-78"/>
              </a:rPr>
              <a:t>با توجه به برنامه های خصوصی سازی و پیامدهای ان باید منتظر تغییر نگرش مدیران عالی در این زمینه بود به طوری که به جای در نظر گرفتن کارکنان به عنوان عامل تولید و هزینه مدیران به انها به عنوان یک منبع خلاق و حیاتی برای تحقق انتظارات مشتریان (همانند یک منبع </a:t>
            </a:r>
            <a:r>
              <a:rPr lang="fa-IR" sz="2000" dirty="0" err="1">
                <a:cs typeface="2  Nazanin" pitchFamily="2" charset="-78"/>
              </a:rPr>
              <a:t>درامد</a:t>
            </a:r>
            <a:r>
              <a:rPr lang="fa-IR" sz="2000" dirty="0">
                <a:cs typeface="2  Nazanin" pitchFamily="2" charset="-78"/>
              </a:rPr>
              <a:t> ) خواهند نگریست.</a:t>
            </a:r>
          </a:p>
          <a:p>
            <a:pPr algn="just">
              <a:buNone/>
            </a:pPr>
            <a:endParaRPr lang="fa-IR" sz="2000" dirty="0">
              <a:cs typeface="2  Nazanin" pitchFamily="2" charset="-78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/>
          </a:bodyPr>
          <a:lstStyle/>
          <a:p>
            <a:r>
              <a:rPr lang="fa-IR" sz="1400" dirty="0">
                <a:cs typeface="2  Nazanin" pitchFamily="2" charset="-78"/>
              </a:rPr>
              <a:t>تفکیک میان سطوح بلوغ مدیریت منابع انسانی در شرکتهای اروپای شرقی و غربی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762000"/>
          <a:ext cx="8229600" cy="5852160"/>
        </p:xfrm>
        <a:graphic>
          <a:graphicData uri="http://schemas.openxmlformats.org/drawingml/2006/table">
            <a:tbl>
              <a:tblPr rtl="1" firstRow="1" bandRow="1">
                <a:tableStyleId>{93296810-A885-4BE3-A3E7-6D5BEEA58F35}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مرحله 5</a:t>
                      </a:r>
                    </a:p>
                    <a:p>
                      <a:pPr rtl="1"/>
                      <a:r>
                        <a:rPr lang="fa-IR" dirty="0"/>
                        <a:t>یکپارچه</a:t>
                      </a:r>
                      <a:r>
                        <a:rPr lang="fa-IR" baseline="0" dirty="0"/>
                        <a:t> سازی راهبردی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مرحله 4</a:t>
                      </a:r>
                    </a:p>
                    <a:p>
                      <a:pPr rtl="1"/>
                      <a:r>
                        <a:rPr lang="fa-IR" dirty="0"/>
                        <a:t>یکپارچه</a:t>
                      </a:r>
                      <a:r>
                        <a:rPr lang="fa-IR" baseline="0" dirty="0"/>
                        <a:t> سازی وظایف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مرحله 3 </a:t>
                      </a:r>
                    </a:p>
                    <a:p>
                      <a:pPr rtl="1"/>
                      <a:r>
                        <a:rPr lang="fa-IR" dirty="0"/>
                        <a:t>رشد کنترل</a:t>
                      </a:r>
                      <a:r>
                        <a:rPr lang="fa-IR" baseline="0" dirty="0"/>
                        <a:t> شده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مرحله 2</a:t>
                      </a:r>
                    </a:p>
                    <a:p>
                      <a:pPr rtl="1"/>
                      <a:r>
                        <a:rPr lang="fa-IR" dirty="0"/>
                        <a:t>توسعه وظایف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مرحله 1</a:t>
                      </a:r>
                    </a:p>
                    <a:p>
                      <a:pPr rtl="1"/>
                      <a:r>
                        <a:rPr lang="fa-IR" dirty="0"/>
                        <a:t>آشنایی اولیه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مراحل – </a:t>
                      </a:r>
                      <a:r>
                        <a:rPr lang="fa-IR" dirty="0" err="1"/>
                        <a:t>مولفه</a:t>
                      </a:r>
                      <a:r>
                        <a:rPr lang="fa-IR" dirty="0"/>
                        <a:t> ها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یکپارچه</a:t>
                      </a:r>
                      <a:r>
                        <a:rPr lang="fa-IR" baseline="0" dirty="0"/>
                        <a:t> سازی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دخالت و مشارکت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وجود</a:t>
                      </a:r>
                      <a:r>
                        <a:rPr lang="fa-IR" baseline="0" dirty="0"/>
                        <a:t> </a:t>
                      </a:r>
                      <a:r>
                        <a:rPr lang="fa-IR" baseline="0" dirty="0" err="1"/>
                        <a:t>اگاهی</a:t>
                      </a:r>
                      <a:r>
                        <a:rPr lang="fa-IR" baseline="0" dirty="0"/>
                        <a:t> اما </a:t>
                      </a:r>
                      <a:r>
                        <a:rPr lang="fa-IR" baseline="0" dirty="0" err="1"/>
                        <a:t>ناموق</a:t>
                      </a:r>
                      <a:r>
                        <a:rPr lang="fa-IR" baseline="0" dirty="0"/>
                        <a:t> از تجربه و تحلیل ان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اگاهی</a:t>
                      </a:r>
                      <a:r>
                        <a:rPr lang="fa-IR" dirty="0"/>
                        <a:t> از نقش</a:t>
                      </a:r>
                      <a:r>
                        <a:rPr lang="fa-IR" baseline="0" dirty="0"/>
                        <a:t> گسترده وظایف اما بدون تعهد به اجرای ان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اگاهی</a:t>
                      </a:r>
                      <a:r>
                        <a:rPr lang="fa-IR" dirty="0"/>
                        <a:t> اولیه از نقش و وظایف</a:t>
                      </a:r>
                      <a:r>
                        <a:rPr lang="fa-IR" baseline="0" dirty="0"/>
                        <a:t> مدیریت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اگاهی</a:t>
                      </a:r>
                      <a:r>
                        <a:rPr lang="fa-IR" dirty="0"/>
                        <a:t> مدیریت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یکپارچه</a:t>
                      </a:r>
                      <a:r>
                        <a:rPr lang="fa-IR" baseline="0" dirty="0"/>
                        <a:t> سازی سازمان، ایجاد سازگاری و هماهنگی در </a:t>
                      </a:r>
                      <a:r>
                        <a:rPr lang="fa-IR" baseline="0" dirty="0" err="1"/>
                        <a:t>راهبردها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وظیفه مداری ، برنامه ریزی </a:t>
                      </a:r>
                      <a:r>
                        <a:rPr lang="fa-IR" dirty="0" err="1"/>
                        <a:t>بلندمدت</a:t>
                      </a:r>
                      <a:r>
                        <a:rPr lang="fa-IR" dirty="0"/>
                        <a:t> و رابطه</a:t>
                      </a:r>
                      <a:r>
                        <a:rPr lang="fa-IR" baseline="0" dirty="0"/>
                        <a:t> همکاری و تعاون میان صف و ستاد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مدیر</a:t>
                      </a:r>
                      <a:r>
                        <a:rPr lang="fa-IR" baseline="0" dirty="0"/>
                        <a:t> پرسنلی ، تجارت گرایی ، سنجش میزان موفقیت و </a:t>
                      </a:r>
                      <a:r>
                        <a:rPr lang="fa-IR" baseline="0" dirty="0" err="1"/>
                        <a:t>خدمتگذاری</a:t>
                      </a:r>
                      <a:r>
                        <a:rPr lang="fa-IR" baseline="0" dirty="0"/>
                        <a:t>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مدیرپرسنلی</a:t>
                      </a:r>
                      <a:r>
                        <a:rPr lang="fa-IR" baseline="0" dirty="0"/>
                        <a:t> ، برنامه مداری ، </a:t>
                      </a:r>
                      <a:r>
                        <a:rPr lang="fa-IR" baseline="0" dirty="0" err="1"/>
                        <a:t>میریت</a:t>
                      </a:r>
                      <a:r>
                        <a:rPr lang="fa-IR" baseline="0" dirty="0"/>
                        <a:t> تعارفات در </a:t>
                      </a:r>
                      <a:r>
                        <a:rPr lang="fa-IR" baseline="0" dirty="0" err="1"/>
                        <a:t>تجرای</a:t>
                      </a:r>
                      <a:r>
                        <a:rPr lang="fa-IR" baseline="0" dirty="0"/>
                        <a:t> وظایف فرعی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غیر رسمی ، نامنظم و اغلب</a:t>
                      </a:r>
                      <a:r>
                        <a:rPr lang="fa-IR" baseline="0" dirty="0"/>
                        <a:t> هیچگاه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مدییریت</a:t>
                      </a:r>
                      <a:r>
                        <a:rPr lang="fa-IR" baseline="0" dirty="0"/>
                        <a:t> وظایف پرسنلی</a:t>
                      </a:r>
                      <a:endParaRPr lang="fa-IR" dirty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وجود برنامه های</a:t>
                      </a:r>
                      <a:r>
                        <a:rPr lang="fa-IR" baseline="0" dirty="0"/>
                        <a:t> </a:t>
                      </a:r>
                      <a:r>
                        <a:rPr lang="fa-IR" baseline="0" dirty="0" err="1"/>
                        <a:t>بلندمدت</a:t>
                      </a:r>
                      <a:r>
                        <a:rPr lang="fa-IR" baseline="0" dirty="0"/>
                        <a:t> برای شناخت ویژگیهای محیطی و فرهنگی با تاکید بر اثربخشی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طراحی برنامه های</a:t>
                      </a:r>
                      <a:r>
                        <a:rPr lang="fa-IR" baseline="0" dirty="0"/>
                        <a:t> بین حوزه ای ، تمرکز بر اهداف بهره </a:t>
                      </a:r>
                      <a:r>
                        <a:rPr lang="fa-IR" baseline="0" dirty="0" err="1"/>
                        <a:t>وری</a:t>
                      </a:r>
                      <a:r>
                        <a:rPr lang="fa-IR" baseline="0" dirty="0"/>
                        <a:t>، مدیریت تحول ، برنامه ریزی منعطف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کنترل مدیریت</a:t>
                      </a:r>
                      <a:r>
                        <a:rPr lang="fa-IR" baseline="0" dirty="0"/>
                        <a:t> و بودجه ، ارزیابی مجدد داراییها ، طراحی نظام های حقوق و دستمزد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وجود برنامه</a:t>
                      </a:r>
                      <a:r>
                        <a:rPr lang="fa-IR" baseline="0" dirty="0"/>
                        <a:t> های نسبتاً مفصل و جزیی برای پاسخ به نیاز های کسب و کار و تجدید نظر در برنامه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مدیریت حقوق و دستمزد</a:t>
                      </a:r>
                      <a:r>
                        <a:rPr lang="fa-IR" baseline="0" dirty="0"/>
                        <a:t> و مزایا ، ثبت و ضبط مدارک و مستندات مربوط به کارکنان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مجموعه برنامه های</a:t>
                      </a:r>
                      <a:r>
                        <a:rPr lang="fa-IR" baseline="0" dirty="0"/>
                        <a:t> عملیاتی</a:t>
                      </a:r>
                      <a:endParaRPr lang="fa-IR" dirty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fa-IR" sz="1800" dirty="0">
                <a:cs typeface="2  Nazanin" pitchFamily="2" charset="-78"/>
              </a:rPr>
              <a:t>ادامه جدول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853440"/>
          <a:ext cx="8229600" cy="6309360"/>
        </p:xfrm>
        <a:graphic>
          <a:graphicData uri="http://schemas.openxmlformats.org/drawingml/2006/table">
            <a:tbl>
              <a:tblPr rtl="1" firstRow="1" bandRow="1">
                <a:tableStyleId>{93296810-A885-4BE3-A3E7-6D5BEEA58F35}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6868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  <a:p>
                      <a:pPr rtl="1"/>
                      <a:r>
                        <a:rPr lang="fa-IR" dirty="0"/>
                        <a:t>برنامه</a:t>
                      </a:r>
                      <a:r>
                        <a:rPr lang="fa-IR" baseline="0" dirty="0"/>
                        <a:t> های بلند مدت ، ارتباط برنامه های بلند مدت با برنامه ریزی نیروی انسانی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استفاده از رایانه برای</a:t>
                      </a:r>
                      <a:r>
                        <a:rPr lang="fa-IR" baseline="0" dirty="0"/>
                        <a:t> برنامه ریزی و ارزیابی و تجزیه و تحلیل طرح ها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ماشینی شدن</a:t>
                      </a:r>
                      <a:r>
                        <a:rPr lang="fa-IR" baseline="0" dirty="0"/>
                        <a:t> کارها، وجود آمار و اطلاعات اساسی و پایه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نظام های حقوق</a:t>
                      </a:r>
                      <a:r>
                        <a:rPr lang="fa-IR" baseline="0" dirty="0"/>
                        <a:t> و دستمزد پیشرفته ، نگهداری اسناد و مدارک به شیوه های نوین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تشریح وضعیت کارکنان ،</a:t>
                      </a:r>
                      <a:r>
                        <a:rPr lang="fa-IR" baseline="0" dirty="0"/>
                        <a:t> نگهداری و ثبت و ضبط اسناد و مدارک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فناوری اطلاعات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تفویض</a:t>
                      </a:r>
                      <a:r>
                        <a:rPr lang="fa-IR" baseline="0" dirty="0"/>
                        <a:t> اختیار و مشارکت جدی کارکنان در مدیریت سازمان</a:t>
                      </a:r>
                      <a:endParaRPr lang="fa-IR" dirty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یکپارچه سازی فعالیتها و مهارتها</a:t>
                      </a:r>
                      <a:r>
                        <a:rPr lang="fa-IR" baseline="0" dirty="0"/>
                        <a:t> در نظام های برنامه ریزی و تجزیه و تحلیل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تخصص گرایی</a:t>
                      </a:r>
                      <a:r>
                        <a:rPr lang="fa-IR" baseline="0" dirty="0"/>
                        <a:t> د </a:t>
                      </a:r>
                      <a:r>
                        <a:rPr lang="fa-IR" baseline="0" dirty="0" err="1"/>
                        <a:t>رانجام</a:t>
                      </a:r>
                      <a:r>
                        <a:rPr lang="fa-IR" baseline="0" dirty="0"/>
                        <a:t> وظایف  و مهارتهای مدیریتی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متخصصان وظیفه ای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انجام امور روزمره</a:t>
                      </a:r>
                      <a:r>
                        <a:rPr lang="fa-IR" baseline="0" dirty="0"/>
                        <a:t> و عادی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مهارتهای کارکنان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کاوش نظام </a:t>
                      </a:r>
                      <a:r>
                        <a:rPr lang="fa-IR" dirty="0" err="1"/>
                        <a:t>یافلته</a:t>
                      </a:r>
                      <a:r>
                        <a:rPr lang="fa-IR" dirty="0"/>
                        <a:t>،</a:t>
                      </a:r>
                      <a:r>
                        <a:rPr lang="fa-IR" baseline="0" dirty="0"/>
                        <a:t> </a:t>
                      </a:r>
                      <a:r>
                        <a:rPr lang="fa-IR" baseline="0" dirty="0" err="1"/>
                        <a:t>شناسسایی</a:t>
                      </a:r>
                      <a:r>
                        <a:rPr lang="fa-IR" baseline="0" dirty="0"/>
                        <a:t> اثرات محیطی ، ایفای نقش فعال تر در </a:t>
                      </a:r>
                      <a:r>
                        <a:rPr lang="fa-IR" baseline="0" dirty="0" err="1"/>
                        <a:t>فرایندهای</a:t>
                      </a:r>
                      <a:r>
                        <a:rPr lang="fa-IR" baseline="0" dirty="0"/>
                        <a:t> تصمیم گیری</a:t>
                      </a:r>
                      <a:endParaRPr lang="fa-IR" dirty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اگاهی</a:t>
                      </a:r>
                      <a:r>
                        <a:rPr lang="fa-IR" dirty="0"/>
                        <a:t> نسبت به محیط</a:t>
                      </a:r>
                      <a:r>
                        <a:rPr lang="fa-IR" baseline="0" dirty="0"/>
                        <a:t> و تاثیرات آن و تلاش برای انطباق با محیط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مطلع از مخاطرات و </a:t>
                      </a:r>
                      <a:r>
                        <a:rPr lang="fa-IR" dirty="0" err="1"/>
                        <a:t>فرصتهای</a:t>
                      </a:r>
                      <a:r>
                        <a:rPr lang="fa-IR" dirty="0"/>
                        <a:t> محیطی و استفاده از آنها</a:t>
                      </a:r>
                      <a:r>
                        <a:rPr lang="fa-IR" baseline="0" dirty="0"/>
                        <a:t> در مدیریت برنامه ریزی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باخبر از فرهنگ</a:t>
                      </a:r>
                      <a:r>
                        <a:rPr lang="fa-IR" baseline="0" dirty="0"/>
                        <a:t> ، شرکت و محیط ، اما در انجام وظایف آنها را مورد توجه قرار نمی دهد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بی خبر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اگاهی</a:t>
                      </a:r>
                      <a:r>
                        <a:rPr lang="fa-IR" dirty="0"/>
                        <a:t> از محیط</a:t>
                      </a:r>
                      <a:r>
                        <a:rPr lang="fa-IR" baseline="0" dirty="0"/>
                        <a:t> داخلی و خارجی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1600" dirty="0">
                <a:cs typeface="2  Nazanin" pitchFamily="2" charset="-78"/>
              </a:rPr>
              <a:t>وظایف مدیریت منابع انسانی در اروپای شرقی و ویژگیهای آن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2837"/>
            <a:ext cx="8229600" cy="5440363"/>
          </a:xfrm>
        </p:spPr>
        <p:txBody>
          <a:bodyPr>
            <a:noAutofit/>
          </a:bodyPr>
          <a:lstStyle/>
          <a:p>
            <a:r>
              <a:rPr lang="fa-IR" sz="1800" dirty="0">
                <a:cs typeface="2  Nazanin" pitchFamily="2" charset="-78"/>
              </a:rPr>
              <a:t>روندهای جهانی شدن موقعیت و زمینه های لازم را برای تغییر نظام مدیریت منابع انسانی در شرکتهای غربی و شرقی فراهم کرده است .</a:t>
            </a:r>
          </a:p>
          <a:p>
            <a:r>
              <a:rPr lang="fa-IR" sz="1800" dirty="0">
                <a:cs typeface="2  Nazanin" pitchFamily="2" charset="-78"/>
              </a:rPr>
              <a:t>انتخاب و ورود:</a:t>
            </a:r>
          </a:p>
          <a:p>
            <a:r>
              <a:rPr lang="fa-IR" sz="1800" dirty="0">
                <a:cs typeface="2  Nazanin" pitchFamily="2" charset="-78"/>
              </a:rPr>
              <a:t>به طور سنتی فرایند انتخاب کارکنان در بیشتر کشورهای اروپای شرقی </a:t>
            </a:r>
            <a:r>
              <a:rPr lang="fa-IR" sz="1800" dirty="0" err="1">
                <a:cs typeface="2  Nazanin" pitchFamily="2" charset="-78"/>
              </a:rPr>
              <a:t>منفعلانه</a:t>
            </a:r>
            <a:r>
              <a:rPr lang="fa-IR" sz="1800" dirty="0">
                <a:cs typeface="2  Nazanin" pitchFamily="2" charset="-78"/>
              </a:rPr>
              <a:t> بود . کارکنان و تکنسین ها از طریق </a:t>
            </a:r>
            <a:r>
              <a:rPr lang="fa-IR" sz="1800" dirty="0" err="1">
                <a:cs typeface="2  Nazanin" pitchFamily="2" charset="-78"/>
              </a:rPr>
              <a:t>اگهی</a:t>
            </a:r>
            <a:r>
              <a:rPr lang="fa-IR" sz="1800" dirty="0">
                <a:cs typeface="2  Nazanin" pitchFamily="2" charset="-78"/>
              </a:rPr>
              <a:t> استخدام و مدیران از طریق </a:t>
            </a:r>
            <a:r>
              <a:rPr lang="fa-IR" sz="1800" dirty="0" err="1">
                <a:cs typeface="2  Nazanin" pitchFamily="2" charset="-78"/>
              </a:rPr>
              <a:t>ترقبع</a:t>
            </a:r>
            <a:r>
              <a:rPr lang="fa-IR" sz="1800" dirty="0">
                <a:cs typeface="2  Nazanin" pitchFamily="2" charset="-78"/>
              </a:rPr>
              <a:t> از درون شرکت یا معرفی کمیته های جذب استخدام می شدند و به کارگیری </a:t>
            </a:r>
            <a:r>
              <a:rPr lang="fa-IR" sz="1800" dirty="0" err="1">
                <a:cs typeface="2  Nazanin" pitchFamily="2" charset="-78"/>
              </a:rPr>
              <a:t>سازو</a:t>
            </a:r>
            <a:r>
              <a:rPr lang="fa-IR" sz="1800" dirty="0">
                <a:cs typeface="2  Nazanin" pitchFamily="2" charset="-78"/>
              </a:rPr>
              <a:t> کارهای </a:t>
            </a:r>
            <a:r>
              <a:rPr lang="fa-IR" sz="1800" dirty="0" err="1">
                <a:cs typeface="2  Nazanin" pitchFamily="2" charset="-78"/>
              </a:rPr>
              <a:t>بازرا</a:t>
            </a:r>
            <a:r>
              <a:rPr lang="fa-IR" sz="1800" dirty="0">
                <a:cs typeface="2  Nazanin" pitchFamily="2" charset="-78"/>
              </a:rPr>
              <a:t> برای جذب استفاده نمی شد.</a:t>
            </a:r>
          </a:p>
          <a:p>
            <a:r>
              <a:rPr lang="fa-IR" sz="1800" dirty="0">
                <a:cs typeface="2  Nazanin" pitchFamily="2" charset="-78"/>
              </a:rPr>
              <a:t>در طول چند سال گذشته وضعیت دچار تغییرات بنیادین شده است چند سازمان دولتی و خصوصی به وجود </a:t>
            </a:r>
            <a:r>
              <a:rPr lang="fa-IR" sz="1800" dirty="0" err="1">
                <a:cs typeface="2  Nazanin" pitchFamily="2" charset="-78"/>
              </a:rPr>
              <a:t>امده</a:t>
            </a:r>
            <a:r>
              <a:rPr lang="fa-IR" sz="1800" dirty="0">
                <a:cs typeface="2  Nazanin" pitchFamily="2" charset="-78"/>
              </a:rPr>
              <a:t> است که به </a:t>
            </a:r>
            <a:r>
              <a:rPr lang="fa-IR" sz="1800" dirty="0" err="1">
                <a:cs typeface="2  Nazanin" pitchFamily="2" charset="-78"/>
              </a:rPr>
              <a:t>کارمندیابی</a:t>
            </a:r>
            <a:r>
              <a:rPr lang="fa-IR" sz="1800" dirty="0">
                <a:cs typeface="2  Nazanin" pitchFamily="2" charset="-78"/>
              </a:rPr>
              <a:t> برای سایر سازمانها می پردازند . استخدام کارکنان و مهندسان چندان دشوار نیست.زیرا بازار وسیعی برای کارکنان </a:t>
            </a:r>
            <a:r>
              <a:rPr lang="fa-IR" sz="1800" dirty="0" err="1">
                <a:cs typeface="2  Nazanin" pitchFamily="2" charset="-78"/>
              </a:rPr>
              <a:t>اموزش</a:t>
            </a:r>
            <a:r>
              <a:rPr lang="fa-IR" sz="1800" dirty="0">
                <a:cs typeface="2  Nazanin" pitchFamily="2" charset="-78"/>
              </a:rPr>
              <a:t> دیده و ماهر وجود دارد.</a:t>
            </a:r>
          </a:p>
          <a:p>
            <a:r>
              <a:rPr lang="fa-IR" sz="1800" dirty="0">
                <a:cs typeface="2  Nazanin" pitchFamily="2" charset="-78"/>
              </a:rPr>
              <a:t>ولی در زمینه مدیران حرفه ای ، باتجربه و بازار گرا به دو دلیل کمبود دیده می شود:</a:t>
            </a:r>
          </a:p>
          <a:p>
            <a:r>
              <a:rPr lang="fa-IR" sz="1800" dirty="0">
                <a:cs typeface="2  Nazanin" pitchFamily="2" charset="-78"/>
              </a:rPr>
              <a:t>1- موسسات و مراکز آموزشی مدیران زیادی تربیت می کنند که اغلب آنها بازار گرا نیستند </a:t>
            </a:r>
          </a:p>
          <a:p>
            <a:r>
              <a:rPr lang="fa-IR" sz="1800" dirty="0">
                <a:cs typeface="2  Nazanin" pitchFamily="2" charset="-78"/>
              </a:rPr>
              <a:t>2- مدیران موفقی که خود صاحب امتیاز و مالک شرکت خود هستند ترجیح می دهند که به تنهایی کار </a:t>
            </a:r>
            <a:r>
              <a:rPr lang="fa-IR" sz="1800" dirty="0" err="1">
                <a:cs typeface="2  Nazanin" pitchFamily="2" charset="-78"/>
              </a:rPr>
              <a:t>کنندو</a:t>
            </a:r>
            <a:r>
              <a:rPr lang="fa-IR" sz="1800" dirty="0">
                <a:cs typeface="2  Nazanin" pitchFamily="2" charset="-78"/>
              </a:rPr>
              <a:t> به همکاری با شرکتهای بزرگ که معمولا دولتی هستند علاقه ای ندارند.</a:t>
            </a:r>
          </a:p>
          <a:p>
            <a:r>
              <a:rPr lang="fa-IR" sz="1800" dirty="0" err="1">
                <a:cs typeface="2  Nazanin" pitchFamily="2" charset="-78"/>
              </a:rPr>
              <a:t>مهترین</a:t>
            </a:r>
            <a:r>
              <a:rPr lang="fa-IR" sz="1800" dirty="0">
                <a:cs typeface="2  Nazanin" pitchFamily="2" charset="-78"/>
              </a:rPr>
              <a:t> معیار در حال حاضر برای شرکتهای خصوصی و دولتی ( دارای استقلال زیاد ) صلاحیت ، تجربه و </a:t>
            </a:r>
            <a:r>
              <a:rPr lang="fa-IR" sz="1800" dirty="0" err="1">
                <a:cs typeface="2  Nazanin" pitchFamily="2" charset="-78"/>
              </a:rPr>
              <a:t>کارآزمودگی</a:t>
            </a:r>
            <a:r>
              <a:rPr lang="fa-IR" sz="1800" dirty="0">
                <a:cs typeface="2  Nazanin" pitchFamily="2" charset="-78"/>
              </a:rPr>
              <a:t> است که جایگزین روابط قویی فردی یا گروهی شده است.</a:t>
            </a: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  <a:p>
            <a:endParaRPr lang="fa-IR" sz="1800" dirty="0">
              <a:cs typeface="2  Nazanin" pitchFamily="2" charset="-78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/>
              <a:t>تفاوتها در اهداف و رویه های منابع انسانی در سازمانهای دولتی و خصوصی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01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6800">
                <a:tc>
                  <a:txBody>
                    <a:bodyPr/>
                    <a:lstStyle/>
                    <a:p>
                      <a:pPr rtl="1"/>
                      <a:endParaRPr lang="fa-IR" sz="2000" dirty="0">
                        <a:cs typeface="2  Nazanin" pitchFamily="2" charset="-78"/>
                      </a:endParaRPr>
                    </a:p>
                    <a:p>
                      <a:pPr rtl="1"/>
                      <a:r>
                        <a:rPr lang="fa-IR" sz="2000" dirty="0">
                          <a:cs typeface="2  Nazanin" pitchFamily="2" charset="-78"/>
                        </a:rPr>
                        <a:t>سازمانهای</a:t>
                      </a:r>
                      <a:r>
                        <a:rPr lang="fa-IR" sz="2000" baseline="0" dirty="0">
                          <a:cs typeface="2  Nazanin" pitchFamily="2" charset="-78"/>
                        </a:rPr>
                        <a:t> خصوصی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>
                          <a:cs typeface="2  Nazanin" pitchFamily="2" charset="-78"/>
                        </a:rPr>
                        <a:t>سازمانهای دولتی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>
                          <a:cs typeface="2  Nazanin" pitchFamily="2" charset="-78"/>
                        </a:rPr>
                        <a:t>هدف اطمینان از در اختیار داشتن نیروی انسانی مناسب(از لحاظ تواناییها</a:t>
                      </a:r>
                      <a:r>
                        <a:rPr lang="fa-IR" sz="2000" baseline="0" dirty="0">
                          <a:cs typeface="2  Nazanin" pitchFamily="2" charset="-78"/>
                        </a:rPr>
                        <a:t> و مهارتها) برای تحقق اهداف </a:t>
                      </a:r>
                      <a:r>
                        <a:rPr lang="fa-IR" sz="2000" baseline="0" dirty="0" err="1">
                          <a:cs typeface="2  Nazanin" pitchFamily="2" charset="-78"/>
                        </a:rPr>
                        <a:t>وماموریت</a:t>
                      </a:r>
                      <a:r>
                        <a:rPr lang="fa-IR" sz="2000" baseline="0" dirty="0">
                          <a:cs typeface="2  Nazanin" pitchFamily="2" charset="-78"/>
                        </a:rPr>
                        <a:t> های شرکت است.</a:t>
                      </a:r>
                    </a:p>
                    <a:p>
                      <a:pPr rtl="1"/>
                      <a:r>
                        <a:rPr lang="fa-IR" sz="2000" baseline="0" dirty="0">
                          <a:cs typeface="2  Nazanin" pitchFamily="2" charset="-78"/>
                        </a:rPr>
                        <a:t>هدف از سیاستهای منابع انسانی توسعه فرهنگ همکاری و ایجاد توازن میان نیازهای حال و </a:t>
                      </a:r>
                      <a:r>
                        <a:rPr lang="fa-IR" sz="2000" baseline="0" dirty="0" err="1">
                          <a:cs typeface="2  Nazanin" pitchFamily="2" charset="-78"/>
                        </a:rPr>
                        <a:t>اینده</a:t>
                      </a:r>
                      <a:r>
                        <a:rPr lang="fa-IR" sz="2000" baseline="0" dirty="0">
                          <a:cs typeface="2  Nazanin" pitchFamily="2" charset="-78"/>
                        </a:rPr>
                        <a:t> است.</a:t>
                      </a:r>
                      <a:endParaRPr lang="fa-IR" sz="2000" dirty="0">
                        <a:cs typeface="2  Nazanin" pitchFamily="2" charset="-78"/>
                      </a:endParaRPr>
                    </a:p>
                    <a:p>
                      <a:pPr rtl="1"/>
                      <a:endParaRPr lang="fa-IR" sz="2000" dirty="0">
                        <a:cs typeface="2  Nazanin" pitchFamily="2" charset="-78"/>
                      </a:endParaRPr>
                    </a:p>
                    <a:p>
                      <a:pPr rtl="1"/>
                      <a:endParaRPr lang="fa-IR" sz="2000" dirty="0">
                        <a:cs typeface="2 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>
                          <a:cs typeface="2  Nazanin" pitchFamily="2" charset="-78"/>
                        </a:rPr>
                        <a:t>هدف اطمینان</a:t>
                      </a:r>
                      <a:r>
                        <a:rPr lang="fa-IR" sz="2000" baseline="0" dirty="0">
                          <a:cs typeface="2  Nazanin" pitchFamily="2" charset="-78"/>
                        </a:rPr>
                        <a:t> از واگذاری مشاغل به افراد واجد صلاحیت در زمان مناسب است</a:t>
                      </a:r>
                    </a:p>
                    <a:p>
                      <a:pPr rtl="1"/>
                      <a:r>
                        <a:rPr lang="fa-IR" sz="2000" baseline="0" dirty="0">
                          <a:cs typeface="2  Nazanin" pitchFamily="2" charset="-78"/>
                        </a:rPr>
                        <a:t>هدف از سیاستهای پرسنلی برقراری توازن میان اهداف اقتصادی و اجتماعی است.</a:t>
                      </a:r>
                      <a:endParaRPr lang="fa-IR" sz="2000" dirty="0">
                        <a:cs typeface="2 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000" dirty="0">
                <a:cs typeface="2  Nazanin" pitchFamily="2" charset="-78"/>
              </a:rPr>
              <a:t>انگیزش و پاداش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1800" dirty="0">
                <a:cs typeface="2  Nazanin" pitchFamily="2" charset="-78"/>
              </a:rPr>
              <a:t>فقدان انگیزه های مناسب برای دستیابی به سطح بالای عملکرد (بهره </a:t>
            </a:r>
            <a:r>
              <a:rPr lang="fa-IR" sz="1800" dirty="0" err="1">
                <a:cs typeface="2  Nazanin" pitchFamily="2" charset="-78"/>
              </a:rPr>
              <a:t>وری</a:t>
            </a:r>
            <a:r>
              <a:rPr lang="fa-IR" sz="1800" dirty="0">
                <a:cs typeface="2  Nazanin" pitchFamily="2" charset="-78"/>
              </a:rPr>
              <a:t> و کیفیت) و </a:t>
            </a:r>
            <a:r>
              <a:rPr lang="fa-IR" sz="1800" dirty="0" err="1">
                <a:cs typeface="2  Nazanin" pitchFamily="2" charset="-78"/>
              </a:rPr>
              <a:t>یژگی</a:t>
            </a:r>
            <a:r>
              <a:rPr lang="fa-IR" sz="1800" dirty="0">
                <a:cs typeface="2  Nazanin" pitchFamily="2" charset="-78"/>
              </a:rPr>
              <a:t> خاص سازمانهای دولتی است .در دوره گذار ، مشکلات ناشی از انگیزش کارکنان و همچنین انتظارات آنها از کار در اروپای شرقی را به خوبی می توان دریافت . در این رابطه سه گروه بزرگ را می توان مشاهده کرد: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1- گروه اول: </a:t>
            </a:r>
            <a:r>
              <a:rPr lang="fa-IR" sz="1800" dirty="0" err="1">
                <a:cs typeface="2  Nazanin" pitchFamily="2" charset="-78"/>
              </a:rPr>
              <a:t>برقرای</a:t>
            </a:r>
            <a:r>
              <a:rPr lang="fa-IR" sz="1800" dirty="0">
                <a:cs typeface="2  Nazanin" pitchFamily="2" charset="-78"/>
              </a:rPr>
              <a:t> نظم و انضباط ، هدایت مستقیم ، به کارگیری سبک های آمرانه و سنتی و برخورداری از حمیت های اجتماعی و پدرانه را از سوی دولت انتظار دارند.این گروه دارای سطح تحصیلات عالی نبوده و بلند پرواز نیستند و صرفا به وجود نظام مدیریت منابع انسانی نسبتاً سنتی که هدف اصلی آن تامین امنیت شغلی و </a:t>
            </a:r>
            <a:r>
              <a:rPr lang="fa-IR" sz="1800" dirty="0" err="1">
                <a:cs typeface="2  Nazanin" pitchFamily="2" charset="-78"/>
              </a:rPr>
              <a:t>جمایت</a:t>
            </a:r>
            <a:r>
              <a:rPr lang="fa-IR" sz="1800" dirty="0">
                <a:cs typeface="2  Nazanin" pitchFamily="2" charset="-78"/>
              </a:rPr>
              <a:t> های اجتماعی از کارکنان است رضایت می دهند..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2- گروه دوم:معتقد به اقتصاد بازار هستند و تنها را ه پیشرفت اقتصادی می دانند . نوآوری و خلاقیت ، مشارکت در نظام تصمیم گیری ،پرداخت بر مبنای عملکرد و دموکراسی فراگیر همواره مورد توجه </a:t>
            </a:r>
            <a:r>
              <a:rPr lang="fa-IR" sz="1800" dirty="0" err="1">
                <a:cs typeface="2  Nazanin" pitchFamily="2" charset="-78"/>
              </a:rPr>
              <a:t>انهاست</a:t>
            </a:r>
            <a:r>
              <a:rPr lang="fa-IR" sz="1800" dirty="0">
                <a:cs typeface="2  Nazanin" pitchFamily="2" charset="-78"/>
              </a:rPr>
              <a:t>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3- گروه سوم:به تعادل میان انتظارات گروه اول و گروه دوم یعنی اقتصاد متنی بر بازار با دخالت گسترده دولت اعتقاد دارند.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که تحولات عظیمی در انتظارات این سه گروه روی داده است که بررسی می کنیم.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			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استخدام تمام وقت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400" dirty="0">
                <a:cs typeface="2  Nazanin" pitchFamily="2" charset="-78"/>
              </a:rPr>
              <a:t>به طور سنتی استخدام تمام وقت به عنوان یک هدف اصلی از ویژگیهای اقتصادهای متمرکز بوده است . که این هدف با استفاده از سیاست های نظیر پرداخت های سطح پایین ، نرخ بالای سرمایه گذاری ثابت ، نوع و میزان تولید از پیش تعیین شده که نیروی انسانی بیشتری را می طلبد محقق می شود.</a:t>
            </a:r>
          </a:p>
          <a:p>
            <a:pPr>
              <a:buNone/>
            </a:pPr>
            <a:r>
              <a:rPr lang="fa-IR" sz="2400" dirty="0">
                <a:cs typeface="2  Nazanin" pitchFamily="2" charset="-78"/>
              </a:rPr>
              <a:t>ولی انتظار می رود که اصلاحات اقتصادی این روند معکوس کند ، حذف یارانه ها ، آزادسازی قیمت ها و یکسان سازی نرخ ارز برای صنایع و تولیدات از جمله اصلاحات اقتصادی است.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نظام های انگیزش و پاداش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1800" dirty="0">
                <a:cs typeface="2  Nazanin" pitchFamily="2" charset="-78"/>
              </a:rPr>
              <a:t>رواج فرهنگ یکسان نگری به عملکرد کارکنان بازتاب نظام های انگیزش و پاداش است که برابری اعطای پاداش به کارکنان ماهر و بدون مهارت صرفنظر از عملکرد فردی اعتقاد دارند.که این امر باعث کاهش انگیزش می شود.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در اقتصادهای متمرکز با فرض تقاضای زیاد برای نیروی کار و نرخ بالای بقا و دوام شرکتها احتمال اخراج کارگران با عنوان نیروی مازاد همیشه ممکن نیست زیرا وجود موقعیتهای قوی چانه زنی با </a:t>
            </a:r>
            <a:r>
              <a:rPr lang="fa-IR" sz="1800" dirty="0" err="1">
                <a:cs typeface="2  Nazanin" pitchFamily="2" charset="-78"/>
              </a:rPr>
              <a:t>کارفرمایان</a:t>
            </a:r>
            <a:r>
              <a:rPr lang="fa-IR" sz="1800" dirty="0">
                <a:cs typeface="2  Nazanin" pitchFamily="2" charset="-78"/>
              </a:rPr>
              <a:t> امکان چنین حرکتهایی را سخت می کند. 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تنها در این اواخر بوده است که تعدادی از موسسات دولتی و خصوصی تخصیص و پرداخت پاداش را به ویژه در مورد مدیران اجرایی با </a:t>
            </a:r>
            <a:r>
              <a:rPr lang="fa-IR" sz="1800" dirty="0" err="1">
                <a:cs typeface="2  Nazanin" pitchFamily="2" charset="-78"/>
              </a:rPr>
              <a:t>درامد</a:t>
            </a:r>
            <a:r>
              <a:rPr lang="fa-IR" sz="1800" dirty="0">
                <a:cs typeface="2  Nazanin" pitchFamily="2" charset="-78"/>
              </a:rPr>
              <a:t> های  شرکت و ارزیابی عملکرد آنها هماهنگ کرده اند.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در اروپای شرقی به دلیل کمبود کالاهای مصرفی علاوه بر پرداخت حقوق مزایا نیز رایج است. بعلاوه از انواع پاداش ها نظیر انعام  جایزه ، پرداخت حق اولاد و بهره گیری از امکانات رفاهی ، تفریحی و مسافرتی نیز می توان یاد کرد.</a:t>
            </a:r>
          </a:p>
          <a:p>
            <a:pPr>
              <a:buNone/>
            </a:pPr>
            <a:r>
              <a:rPr lang="fa-IR" sz="1800" dirty="0">
                <a:cs typeface="2  Nazanin" pitchFamily="2" charset="-78"/>
              </a:rPr>
              <a:t>یکی دیگر از سیاست های معروف که مختص اروپای شرقی است به مدیریت از طریق داشتن اختیارات ویژه معروف است . در این روش مدیر به کارکنان اجازه می دهد که از قانون تخطی کنند و به نحوی سو استفاده کارکنان از امکانات و منابع سازمانی برای تامین منافع شخصی را نادیده می گیرد.</a:t>
            </a:r>
          </a:p>
          <a:p>
            <a:pPr>
              <a:buNone/>
            </a:pPr>
            <a:endParaRPr lang="fa-IR" sz="1800" dirty="0">
              <a:cs typeface="2  Nazanin" pitchFamily="2" charset="-78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>
                <a:cs typeface="2  Nazanin" pitchFamily="2" charset="-78"/>
              </a:rPr>
              <a:t>ارزیابی عملکرد و ارتقا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1800" dirty="0">
                <a:cs typeface="2  Nazanin" pitchFamily="2" charset="-78"/>
              </a:rPr>
              <a:t>نظام ارزیابی عملکرد در شرکتهای اروپای شرقی معمولا در قالب رعایت تشریفات اداری، کاغذ بازی و تاکید بر آن به عنوان یک عمل اداری شناخته شده است .کسانی که ارزیابی  می شوند به ندرت آن را ابزاری محرک و برانگیزنده می </a:t>
            </a:r>
            <a:r>
              <a:rPr lang="fa-IR" sz="1800" dirty="0" err="1">
                <a:cs typeface="2  Nazanin" pitchFamily="2" charset="-78"/>
              </a:rPr>
              <a:t>شمارند</a:t>
            </a:r>
            <a:r>
              <a:rPr lang="fa-IR" sz="1800" dirty="0">
                <a:cs typeface="2  Nazanin" pitchFamily="2" charset="-78"/>
              </a:rPr>
              <a:t> و معمولا </a:t>
            </a:r>
            <a:r>
              <a:rPr lang="fa-IR" sz="1800" dirty="0" err="1">
                <a:cs typeface="2  Nazanin" pitchFamily="2" charset="-78"/>
              </a:rPr>
              <a:t>هیج</a:t>
            </a:r>
            <a:r>
              <a:rPr lang="fa-IR" sz="1800" dirty="0">
                <a:cs typeface="2  Nazanin" pitchFamily="2" charset="-78"/>
              </a:rPr>
              <a:t> ارتباط روشنی میان ارزیابی و بهبود عملکرد ، نظام </a:t>
            </a:r>
            <a:r>
              <a:rPr lang="fa-IR" sz="1800" dirty="0" err="1">
                <a:cs typeface="2  Nazanin" pitchFamily="2" charset="-78"/>
              </a:rPr>
              <a:t>پرداختها</a:t>
            </a:r>
            <a:r>
              <a:rPr lang="fa-IR" sz="1800" dirty="0">
                <a:cs typeface="2  Nazanin" pitchFamily="2" charset="-78"/>
              </a:rPr>
              <a:t> و ارتقای ارزیابی شوندگان وجود ندارد.</a:t>
            </a:r>
          </a:p>
          <a:p>
            <a:r>
              <a:rPr lang="fa-IR" sz="1800" dirty="0">
                <a:cs typeface="2  Nazanin" pitchFamily="2" charset="-78"/>
              </a:rPr>
              <a:t>ارتقای کارکنان در کشور های اروپای شرقی بیشتر بر مبنای ملاحظات سیاسی و </a:t>
            </a:r>
            <a:r>
              <a:rPr lang="fa-IR" sz="1800" dirty="0" err="1">
                <a:cs typeface="2  Nazanin" pitchFamily="2" charset="-78"/>
              </a:rPr>
              <a:t>وفاداری</a:t>
            </a:r>
            <a:r>
              <a:rPr lang="fa-IR" sz="1800" dirty="0">
                <a:cs typeface="2  Nazanin" pitchFamily="2" charset="-78"/>
              </a:rPr>
              <a:t> به احزاب به جای شایستگی ، تجربه و توانایی های فرد تعیین می شود .البته نمی توان گفت که ارتقا تحت هیچ شرایطی مبتنی بر شایستگی نیست ولی </a:t>
            </a:r>
            <a:r>
              <a:rPr lang="fa-IR" sz="1800" dirty="0" err="1">
                <a:cs typeface="2  Nazanin" pitchFamily="2" charset="-78"/>
              </a:rPr>
              <a:t>مکرراً</a:t>
            </a:r>
            <a:r>
              <a:rPr lang="fa-IR" sz="1800" dirty="0">
                <a:cs typeface="2  Nazanin" pitchFamily="2" charset="-78"/>
              </a:rPr>
              <a:t> می توان ارتقا براساس روابط سیاسی و گروهی را مشاهده کرد.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تحولات در ارزشها و نگرشها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با تجزیه و تحلیل دقیق ارزشها و نگرشها بهتر می توان به ارزیابی رویه های مدیریت منابع انسانی اقدام کرد.ارزشهای مدیریت به طور طبیعی حاصل ترکیب و تعامل پیچیده میان فرهنگ سنتی و سازمانی است.فرهنگ سنتی یک پدیده بلند مدت است که به تدریج تغییر می پذیرد در حالیکه فرهنگ سازمان عاملی است که می تواند به صورت پو.یا و حتی در درون یک فرهنگ سنتی تغییر ناپذیر بر مدیریت اثر گذار باشد. از این دیدگاه است که رویه های مدیریتی در بنگاههای خصوصی کوچک و با مالکیت شخصی سریعتر از سازمانهای بزرگ ، سلسله </a:t>
            </a:r>
            <a:r>
              <a:rPr lang="fa-IR" sz="2400" dirty="0" err="1">
                <a:cs typeface="2  Nazanin" pitchFamily="2" charset="-78"/>
              </a:rPr>
              <a:t>مراتبی</a:t>
            </a:r>
            <a:r>
              <a:rPr lang="fa-IR" sz="2400" dirty="0">
                <a:cs typeface="2  Nazanin" pitchFamily="2" charset="-78"/>
              </a:rPr>
              <a:t> و بوروکراتیک دولتی می توانند تغییر کنند.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2  Nazanin" pitchFamily="2" charset="-78"/>
              </a:rPr>
              <a:t>اولویت ها در سازمانهای </a:t>
            </a:r>
            <a:r>
              <a:rPr lang="fa-IR" sz="3600" dirty="0" err="1">
                <a:cs typeface="2  Nazanin" pitchFamily="2" charset="-78"/>
              </a:rPr>
              <a:t>بورکراتیک</a:t>
            </a:r>
            <a:r>
              <a:rPr lang="fa-IR" sz="3600" dirty="0">
                <a:cs typeface="2  Nazanin" pitchFamily="2" charset="-78"/>
              </a:rPr>
              <a:t> و </a:t>
            </a:r>
            <a:r>
              <a:rPr lang="fa-IR" sz="3600" dirty="0" err="1">
                <a:cs typeface="2  Nazanin" pitchFamily="2" charset="-78"/>
              </a:rPr>
              <a:t>کارآفرین</a:t>
            </a:r>
            <a:endParaRPr lang="fa-IR" sz="3600" dirty="0">
              <a:cs typeface="2  Nazanin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اولویت</a:t>
                      </a:r>
                      <a:r>
                        <a:rPr lang="fa-IR" baseline="0" dirty="0"/>
                        <a:t>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نظام</a:t>
                      </a:r>
                      <a:r>
                        <a:rPr lang="fa-IR" baseline="0" dirty="0"/>
                        <a:t> </a:t>
                      </a:r>
                      <a:r>
                        <a:rPr lang="fa-IR" baseline="0" dirty="0" err="1"/>
                        <a:t>بروکراتیک</a:t>
                      </a:r>
                      <a:r>
                        <a:rPr lang="fa-IR" baseline="0" dirty="0"/>
                        <a:t> (شرق)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نظام </a:t>
                      </a:r>
                      <a:r>
                        <a:rPr lang="fa-IR" dirty="0" err="1"/>
                        <a:t>کارافرین</a:t>
                      </a:r>
                      <a:r>
                        <a:rPr lang="fa-IR" baseline="0" dirty="0" err="1"/>
                        <a:t>ی</a:t>
                      </a:r>
                      <a:r>
                        <a:rPr lang="fa-IR" baseline="0" dirty="0"/>
                        <a:t> (غرب)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مدیران</a:t>
                      </a:r>
                      <a:r>
                        <a:rPr lang="fa-IR" baseline="0" dirty="0"/>
                        <a:t>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مشتریان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کارکنان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سهامدارن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err="1"/>
                        <a:t>سهامدارن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کارکنان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مشتریان</a:t>
                      </a:r>
                      <a:r>
                        <a:rPr lang="fa-IR" baseline="0" dirty="0"/>
                        <a:t>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مدیران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نظام های ارزشی در شرق </a:t>
            </a:r>
            <a:r>
              <a:rPr lang="fa-IR" dirty="0" err="1"/>
              <a:t>وغرب</a:t>
            </a:r>
            <a:endParaRPr lang="fa-IR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845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شرق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غرب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عدالت مهمتر از ثروت</a:t>
                      </a:r>
                      <a:r>
                        <a:rPr lang="fa-IR" baseline="0" dirty="0"/>
                        <a:t> است </a:t>
                      </a:r>
                      <a:endParaRPr lang="fa-IR" dirty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ثروت مهمتر از عدالت است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اتحاد گروهی برای</a:t>
                      </a:r>
                      <a:r>
                        <a:rPr lang="fa-IR" baseline="0" dirty="0"/>
                        <a:t> انگیزش بیشتر مورد تاکید قرار می گیرد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فردگرایی برای</a:t>
                      </a:r>
                      <a:r>
                        <a:rPr lang="fa-IR" baseline="0" dirty="0"/>
                        <a:t> انگیزش بیشتر مورد تاکید قرار می گیرد.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تحصیل وسیله برای</a:t>
                      </a:r>
                      <a:r>
                        <a:rPr lang="fa-IR" baseline="0" dirty="0"/>
                        <a:t> اعتبار اجتماعی است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تحصیل وسیله</a:t>
                      </a:r>
                      <a:r>
                        <a:rPr lang="fa-IR" baseline="0" dirty="0"/>
                        <a:t> ای برای موفقیت شغلی و پیشرفت شخصی است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توافق نامه ها ، شان و جایگاه افراد مهم تلقی می شوند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غیر رسمی بودن و شایستگی مهم تلقی می شوند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از </a:t>
                      </a:r>
                      <a:r>
                        <a:rPr lang="fa-IR" dirty="0" err="1"/>
                        <a:t>تصادهای</a:t>
                      </a:r>
                      <a:r>
                        <a:rPr lang="fa-IR" dirty="0"/>
                        <a:t> کارکنان باید </a:t>
                      </a:r>
                      <a:r>
                        <a:rPr lang="fa-IR" dirty="0" err="1"/>
                        <a:t>حلوگیری</a:t>
                      </a:r>
                      <a:r>
                        <a:rPr lang="fa-IR" dirty="0"/>
                        <a:t> کرد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تضاد </a:t>
                      </a:r>
                      <a:r>
                        <a:rPr lang="fa-IR" dirty="0" err="1"/>
                        <a:t>انژی</a:t>
                      </a:r>
                      <a:r>
                        <a:rPr lang="fa-IR" dirty="0"/>
                        <a:t> </a:t>
                      </a:r>
                      <a:r>
                        <a:rPr lang="fa-IR" baseline="0" dirty="0" err="1"/>
                        <a:t>خلاقی</a:t>
                      </a:r>
                      <a:r>
                        <a:rPr lang="fa-IR" baseline="0" dirty="0"/>
                        <a:t> است که به مدیریت شود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رویه های مدیریت منابع انسانی در اروپای شرقی به طور گسترده ای با ابهام و عدم پذیرش مسئولیت مواجه است و از قبول مخاطره دوری می شود.</a:t>
            </a:r>
          </a:p>
          <a:p>
            <a:r>
              <a:rPr lang="fa-IR" dirty="0"/>
              <a:t>روابط مبهم و در سطح پایین نه تنها موجب محدودیت های فزاینده ای برای اصلاحات ساختاری شده بلکه معرفی رویه های مدیریت منابع انسانی را با مشکل مواجه کرده است.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>
                <a:cs typeface="2  Nazanin" pitchFamily="2" charset="-78"/>
              </a:rPr>
              <a:t>اتحادیه های جدید کارگری در اروپای شرقی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قبل از موج جدید اصلاحات ساختاری اکثر اتحادیه های کارگری در بدنه سازمانهای دولتی سازماندهی شده بودند و مستقل نبودند. در این شرایط اتحادیه های کارگری دو نقش اساسی ولی متضاد یعنی غریب برای دستیابی به تولید بیشتر از یک سو و تامین منافع کارکنان از سوی دیگر را ایفا می کردند که خود منبع تنش بود.اصلاحات سیاسی و اقتصادی موجب شد که اتحادیه های کارگری خود را از حزب و دولت جدا کرده و </a:t>
            </a:r>
            <a:r>
              <a:rPr lang="fa-IR" sz="2400" dirty="0" err="1">
                <a:cs typeface="2  Nazanin" pitchFamily="2" charset="-78"/>
              </a:rPr>
              <a:t>تاحدی</a:t>
            </a:r>
            <a:r>
              <a:rPr lang="fa-IR" sz="2400" dirty="0">
                <a:cs typeface="2  Nazanin" pitchFamily="2" charset="-78"/>
              </a:rPr>
              <a:t> مستقل شوند و نقش اصلی تامین منافع کارکنان را دنبال کنند.</a:t>
            </a:r>
          </a:p>
          <a:p>
            <a:r>
              <a:rPr lang="fa-IR" sz="2400" dirty="0">
                <a:cs typeface="2  Nazanin" pitchFamily="2" charset="-78"/>
              </a:rPr>
              <a:t>فراهم کردن فرصت برای مذاکره و تعیین جایگاه واقعی مذاکرات دسته جمعی موجب شده است که اتحادیه ها نسبت به طراحی و توسعه مجاری ارتباطی اقدام کرده و امکان ارتباط افراد سطوح پایین و بالای سازمان را مهیا سازند.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نیازهای آموزشی مدیریت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پدیده جهانی شدن و بین </a:t>
            </a:r>
            <a:r>
              <a:rPr lang="fa-IR" sz="2400" dirty="0" err="1">
                <a:cs typeface="2  Nazanin" pitchFamily="2" charset="-78"/>
              </a:rPr>
              <a:t>المللی</a:t>
            </a:r>
            <a:r>
              <a:rPr lang="fa-IR" sz="2400" dirty="0">
                <a:cs typeface="2  Nazanin" pitchFamily="2" charset="-78"/>
              </a:rPr>
              <a:t> شدن اقتصاد ها را به هم وابسته کرده است .بسیاری از مدیران اروپای شرقی مجبور خواهند بود که برخی ملاحظات و علایق سازمانی را به خاطر راهبردهای جهانی نادیده بگیرند و در صورت امکان فعالیت های خود را در جهت کنار آمدن با مسایل و مشکلات جهانی و رشد و بقا در محیط های فرهنگی چند گانه یکپارچه و منسجم کنند.</a:t>
            </a:r>
          </a:p>
          <a:p>
            <a:r>
              <a:rPr lang="fa-IR" sz="2400" dirty="0">
                <a:cs typeface="2  Nazanin" pitchFamily="2" charset="-78"/>
              </a:rPr>
              <a:t>در این میان قویترین ابزار تغییر مسیر مدیریت از بوروکراسی به سوی کار آفرینی است 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>
                <a:cs typeface="2  Nazanin" pitchFamily="2" charset="-78"/>
              </a:rPr>
              <a:t>مشخصات مدیریت </a:t>
            </a:r>
            <a:r>
              <a:rPr lang="fa-IR" dirty="0" err="1">
                <a:cs typeface="2  Nazanin" pitchFamily="2" charset="-78"/>
              </a:rPr>
              <a:t>کارآفرین</a:t>
            </a:r>
            <a:r>
              <a:rPr lang="fa-IR" dirty="0">
                <a:cs typeface="2  Nazanin" pitchFamily="2" charset="-78"/>
              </a:rPr>
              <a:t> و بوروکراتیک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195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0" dirty="0"/>
                        <a:t>مدیریت </a:t>
                      </a:r>
                      <a:r>
                        <a:rPr lang="fa-IR" sz="2000" b="0" dirty="0" err="1"/>
                        <a:t>کارآفرین</a:t>
                      </a:r>
                      <a:endParaRPr lang="fa-IR" sz="2000" b="0" dirty="0"/>
                    </a:p>
                    <a:p>
                      <a:pPr rtl="1"/>
                      <a:endParaRPr lang="fa-IR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>
                          <a:cs typeface="2  Nazanin" pitchFamily="2" charset="-78"/>
                        </a:rPr>
                        <a:t>مدیریت </a:t>
                      </a:r>
                      <a:r>
                        <a:rPr lang="fa-IR" sz="2000" dirty="0" err="1">
                          <a:cs typeface="2  Nazanin" pitchFamily="2" charset="-78"/>
                        </a:rPr>
                        <a:t>بروکراتیک</a:t>
                      </a:r>
                      <a:endParaRPr lang="fa-IR" sz="2000" dirty="0">
                        <a:cs typeface="2 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رفتار خلاق و ابتکاری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رفتار تکراری</a:t>
                      </a:r>
                      <a:r>
                        <a:rPr lang="fa-IR" baseline="0" dirty="0"/>
                        <a:t> و از روی عادت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تمرکز بر بلند</a:t>
                      </a:r>
                      <a:r>
                        <a:rPr lang="fa-IR" baseline="0" dirty="0"/>
                        <a:t> مدت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تمرکز بر کوتاه</a:t>
                      </a:r>
                      <a:r>
                        <a:rPr lang="fa-IR" baseline="0" dirty="0"/>
                        <a:t> مدت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در جستجوی ثروت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در</a:t>
                      </a:r>
                      <a:r>
                        <a:rPr lang="fa-IR" baseline="0" dirty="0"/>
                        <a:t> جستجوی معاش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دارای قدرت شهود و تشخیص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محافظه</a:t>
                      </a:r>
                      <a:r>
                        <a:rPr lang="fa-IR" baseline="0" dirty="0"/>
                        <a:t> کار و مخاطره گریز و حسابگر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تاکید</a:t>
                      </a:r>
                      <a:r>
                        <a:rPr lang="fa-IR" baseline="0" dirty="0"/>
                        <a:t> بر اثربخشی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تاکید بر کارایی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توجه بسیار</a:t>
                      </a:r>
                      <a:r>
                        <a:rPr lang="fa-IR" baseline="0" dirty="0"/>
                        <a:t> به کیفیت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/>
                        <a:t>کم توجه</a:t>
                      </a:r>
                      <a:r>
                        <a:rPr lang="fa-IR" baseline="0" dirty="0"/>
                        <a:t> به کیفیت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>
                <a:cs typeface="2  Nazanin" pitchFamily="2" charset="-78"/>
              </a:rPr>
              <a:t>روش </a:t>
            </a:r>
            <a:r>
              <a:rPr lang="fa-IR" dirty="0" err="1">
                <a:cs typeface="2  Nazanin" pitchFamily="2" charset="-78"/>
              </a:rPr>
              <a:t>شناسی</a:t>
            </a:r>
            <a:r>
              <a:rPr lang="fa-IR" dirty="0">
                <a:cs typeface="2  Nazanin" pitchFamily="2" charset="-78"/>
              </a:rPr>
              <a:t> و رهیافت های آموزش :چشم اندازها و مشکلات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توسعه و بهبود مدیریت در اروپای شرقی بیشتر بر آموزش از طریق حفظ کردن و امتحان دادن به جای تاکید بر یکپارچه سازی مهارتها، رفتارها و نگرش های نوین مدیریت و آموزش های عملی مبتنی است.این نشانگر توسعه مدیریت کماکان بسیار متمرکز است که سازمانها خود را مسئول بهبود تواناییهای بالقوه مدیران نمی دانند.</a:t>
            </a:r>
          </a:p>
          <a:p>
            <a:r>
              <a:rPr lang="fa-IR" sz="2400" dirty="0">
                <a:cs typeface="2  Nazanin" pitchFamily="2" charset="-78"/>
              </a:rPr>
              <a:t>مسئله راهبردی و مهم دیگری که باید حل شود ایجاد نوعی توازن میان آموزش های بلند مدت مدیریت و برنامه های آموزشی عملی کوتاه مدت برای مدیران فعلی است.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err="1">
                <a:cs typeface="2  Nazanin" pitchFamily="2" charset="-78"/>
              </a:rPr>
              <a:t>پیشنهادهایی</a:t>
            </a:r>
            <a:r>
              <a:rPr lang="fa-IR" dirty="0">
                <a:cs typeface="2  Nazanin" pitchFamily="2" charset="-78"/>
              </a:rPr>
              <a:t> برای </a:t>
            </a:r>
            <a:r>
              <a:rPr lang="fa-IR" dirty="0" err="1">
                <a:cs typeface="2  Nazanin" pitchFamily="2" charset="-78"/>
              </a:rPr>
              <a:t>راهبردها</a:t>
            </a:r>
            <a:r>
              <a:rPr lang="fa-IR" dirty="0">
                <a:cs typeface="2  Nazanin" pitchFamily="2" charset="-78"/>
              </a:rPr>
              <a:t> و سیاست ها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a-IR" dirty="0">
                <a:cs typeface="2  Nazanin" pitchFamily="2" charset="-78"/>
              </a:rPr>
              <a:t>ارایه آموزشهای مدیریت مبتنی بر شناخت و توانایی ظرفیت های محلی : این امر مستلزم تاسیس مراکز و موسسات آموزشی پیشرفته ، آموزش مربیان در خارج از کشور </a:t>
            </a:r>
          </a:p>
          <a:p>
            <a:r>
              <a:rPr lang="fa-IR" dirty="0">
                <a:cs typeface="2  Nazanin" pitchFamily="2" charset="-78"/>
              </a:rPr>
              <a:t>تمرکز بر توسعه و بهبود مدیریت در کشورهای مبدا به جای آموزش مدیران در خارج از کشور</a:t>
            </a:r>
          </a:p>
          <a:p>
            <a:r>
              <a:rPr lang="fa-IR" dirty="0">
                <a:cs typeface="2  Nazanin" pitchFamily="2" charset="-78"/>
              </a:rPr>
              <a:t>ارایه و توسعه روش های آموزشی ،مطالب و برنامه ها از طریق تلاشهای توام و مشترک متخصصان محلی و غربی</a:t>
            </a:r>
          </a:p>
          <a:p>
            <a:r>
              <a:rPr lang="fa-IR" dirty="0">
                <a:cs typeface="2  Nazanin" pitchFamily="2" charset="-78"/>
              </a:rPr>
              <a:t>فراهم کردن برنامه های متنوع آموزشی مدیریت با مشارکت مدیران شرقی و غربی: که می تواند منجر به ایجاد شرایط بهتر یادگیری و یکپارچه سازی فرهنگی شود</a:t>
            </a:r>
          </a:p>
          <a:p>
            <a:r>
              <a:rPr lang="fa-IR" dirty="0">
                <a:cs typeface="2  Nazanin" pitchFamily="2" charset="-78"/>
              </a:rPr>
              <a:t>به رسمیت شناختن آموزش های پایه ای مدیریت به عنوان هدف راهبری و بلند مدت سیاست مدیریت منابع انسانی</a:t>
            </a:r>
          </a:p>
          <a:p>
            <a:r>
              <a:rPr lang="fa-IR" dirty="0">
                <a:cs typeface="2  Nazanin" pitchFamily="2" charset="-78"/>
              </a:rPr>
              <a:t>تاکید بر آموزش زبان به عنوان یک ابزار شروع انتقال مفاهیم و تجربیات مدیران غربی 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چشم انداز آینده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نرخ بیکاری پایین بوده است ولی از آن جایی که شرکت های دولتی ناکارآمد مجبور به تعطیل شده اند انتظار می رود که نرخ افزایش یابد</a:t>
            </a:r>
          </a:p>
          <a:p>
            <a:r>
              <a:rPr lang="fa-IR" sz="2400" dirty="0">
                <a:cs typeface="2  Nazanin" pitchFamily="2" charset="-78"/>
              </a:rPr>
              <a:t>کمبود تخصص ها و مهارتها به خصوص مهارتهای مدیریتی و حرفه ای مشکل فراگیر در سراسر اروپای شرقی است </a:t>
            </a:r>
          </a:p>
          <a:p>
            <a:r>
              <a:rPr lang="fa-IR" sz="2400" dirty="0">
                <a:cs typeface="2  Nazanin" pitchFamily="2" charset="-78"/>
              </a:rPr>
              <a:t>علی رغم سطح بالای آموزش عمومی مشکل اساسی در رابطه با اصلاح و بازآموزی دیدگاه افراد و تاکید مجدد بر خصوصی سازی در شرکت های دولتی و صنایع نظامی همچنان به قوت خود باقی است.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2  Nazanin" pitchFamily="2" charset="-78"/>
              </a:rPr>
              <a:t>انتقال دانش مدیریت به اروپای شرقی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000" dirty="0">
                <a:cs typeface="2  Nazanin" pitchFamily="2" charset="-78"/>
              </a:rPr>
              <a:t>یادگیری مدیریت اثر بخش و انتقال دانش فنی:</a:t>
            </a:r>
          </a:p>
          <a:p>
            <a:r>
              <a:rPr lang="fa-IR" sz="2000" dirty="0">
                <a:cs typeface="2  Nazanin" pitchFamily="2" charset="-78"/>
              </a:rPr>
              <a:t>در بیست سال گذشته متخصصان توسعه مدیریت وقت زیادی را برای تجزیه  تحلیل فرآیندهای یادگیری مدیریت صرف کرده اند . به ویژه تغییراتی در برنامه های توسعه مدیریت که به مدیران یاد می دهد چگونه فکر و رفتار کنند به سوی برنامه </a:t>
            </a:r>
            <a:r>
              <a:rPr lang="fa-IR" sz="2000" dirty="0" err="1">
                <a:cs typeface="2  Nazanin" pitchFamily="2" charset="-78"/>
              </a:rPr>
              <a:t>هیایی</a:t>
            </a:r>
            <a:r>
              <a:rPr lang="fa-IR" sz="2000" dirty="0">
                <a:cs typeface="2  Nazanin" pitchFamily="2" charset="-78"/>
              </a:rPr>
              <a:t> که به مدیران کمک می کند تا از تجربیات شان بیاموزند ایجاد شده است</a:t>
            </a:r>
          </a:p>
          <a:p>
            <a:r>
              <a:rPr lang="fa-IR" sz="2000" dirty="0">
                <a:cs typeface="2  Nazanin" pitchFamily="2" charset="-78"/>
              </a:rPr>
              <a:t>انتقال یادگیری بوسیله عوامل زیر تسهیل و بهبود می یابد:</a:t>
            </a:r>
          </a:p>
          <a:p>
            <a:r>
              <a:rPr lang="fa-IR" sz="2000" dirty="0">
                <a:cs typeface="2  Nazanin" pitchFamily="2" charset="-78"/>
              </a:rPr>
              <a:t>اجتناب از یادگیری سطحی (طوطی </a:t>
            </a:r>
            <a:r>
              <a:rPr lang="fa-IR" sz="2000" dirty="0" err="1">
                <a:cs typeface="2  Nazanin" pitchFamily="2" charset="-78"/>
              </a:rPr>
              <a:t>وار</a:t>
            </a:r>
            <a:r>
              <a:rPr lang="fa-IR" sz="2000" dirty="0">
                <a:cs typeface="2  Nazanin" pitchFamily="2" charset="-78"/>
              </a:rPr>
              <a:t>)</a:t>
            </a:r>
          </a:p>
          <a:p>
            <a:r>
              <a:rPr lang="fa-IR" sz="2000" dirty="0">
                <a:cs typeface="2  Nazanin" pitchFamily="2" charset="-78"/>
              </a:rPr>
              <a:t>تقویت آموخته هایی که برای یاد گیرنده مهم هستند</a:t>
            </a:r>
          </a:p>
          <a:p>
            <a:r>
              <a:rPr lang="fa-IR" sz="2000" dirty="0">
                <a:cs typeface="2  Nazanin" pitchFamily="2" charset="-78"/>
              </a:rPr>
              <a:t>استفاده از تواناییهای موجود یاد گیرنده </a:t>
            </a:r>
          </a:p>
          <a:p>
            <a:r>
              <a:rPr lang="fa-IR" sz="2000" dirty="0">
                <a:cs typeface="2  Nazanin" pitchFamily="2" charset="-78"/>
              </a:rPr>
              <a:t>ارتباط موضوع و محتوای آموزش با شغل فرد</a:t>
            </a:r>
          </a:p>
          <a:p>
            <a:r>
              <a:rPr lang="fa-IR" sz="2000" dirty="0">
                <a:cs typeface="2  Nazanin" pitchFamily="2" charset="-78"/>
              </a:rPr>
              <a:t>ادغام و ترکیب نظریه با عمل</a:t>
            </a:r>
          </a:p>
          <a:p>
            <a:r>
              <a:rPr lang="fa-IR" sz="2000" dirty="0">
                <a:cs typeface="2  Nazanin" pitchFamily="2" charset="-78"/>
              </a:rPr>
              <a:t>استفاده از مثالها و تجربیات متنوع در آموزش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a-IR" dirty="0"/>
              <a:t>آموزش مدیریت : </a:t>
            </a:r>
          </a:p>
          <a:p>
            <a:r>
              <a:rPr lang="fa-IR" dirty="0"/>
              <a:t>عبارت است از فرآیندی که مدیران به وسیله آن به دانش و مهارتهای مورد نیاز و مرتبط با نیازهای شغلی از طریق ساختار رسمی یا استفاده از مفاهیم راهنما دست می یابند</a:t>
            </a:r>
          </a:p>
          <a:p>
            <a:r>
              <a:rPr lang="fa-IR" dirty="0"/>
              <a:t>توسعه و پرورش مدیریت :</a:t>
            </a:r>
          </a:p>
          <a:p>
            <a:r>
              <a:rPr lang="fa-IR" dirty="0"/>
              <a:t>عبارت است از فرایند یادگیری رسمی که اغلب به وسیله دانشکده ها و مراکز آموزشی ارایه می شود ولی توسعه و بهبود مدیریت مفهوم وسیع تری دارد.</a:t>
            </a:r>
          </a:p>
          <a:p>
            <a:r>
              <a:rPr lang="fa-IR" dirty="0"/>
              <a:t>که به جای یادگیری مهارتهای معین و التزامی به توسعه فردی تاکید دارد به عبارتی </a:t>
            </a:r>
            <a:r>
              <a:rPr lang="fa-IR" dirty="0" err="1"/>
              <a:t>فرایندی</a:t>
            </a:r>
            <a:r>
              <a:rPr lang="fa-IR" dirty="0"/>
              <a:t> است که نتیجه تعامل تجربه شغلی رسمی و غیررسمی محسوب می شود</a:t>
            </a:r>
          </a:p>
          <a:p>
            <a:r>
              <a:rPr lang="fa-IR" dirty="0"/>
              <a:t>این سه عامل آموزش ، پرورش و توسعه مدیریت مجموعاً نشان دهنده نوع تفکر رایج درباره چگونگی حمایت غرب از فرایند یادگیری مدیریت است</a:t>
            </a:r>
          </a:p>
          <a:p>
            <a:endParaRPr lang="fa-IR" dirty="0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>
                <a:cs typeface="2  Nazanin" pitchFamily="2" charset="-78"/>
              </a:rPr>
              <a:t>شیوه های آموزش ، پرورش و توسعه مدیریت در لهستان و مجارستان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>
                <a:cs typeface="2  Nazanin" pitchFamily="2" charset="-78"/>
              </a:rPr>
              <a:t>بیشتر طرح هایی که برای سرمایه گذاری در زمینه خلق و توسعه دانش فنی تامین اعتبار می شود بر ارایه دوره های رسمی مدیریت از طریق موسسات آموزش عالی و یا مشارکت دانشگاههای غربی که به دریافت مدرک مورد تایید دولت منجر می شود تاکید زیادی دارند.این روند </a:t>
            </a:r>
            <a:r>
              <a:rPr lang="fa-IR" sz="2400" dirty="0" err="1">
                <a:cs typeface="2  Nazanin" pitchFamily="2" charset="-78"/>
              </a:rPr>
              <a:t>تاحد</a:t>
            </a:r>
            <a:r>
              <a:rPr lang="fa-IR" sz="2400" dirty="0">
                <a:cs typeface="2  Nazanin" pitchFamily="2" charset="-78"/>
              </a:rPr>
              <a:t> زیادی به وسیله ارزشهای متداول در کشور میزبان جایی که دارنده مدرک کارشناسی ارشد مدیریت بازرگانی با توجه به آشنایی با معیارهای سرمایه گذاری و قوانین شرکت می تواند کسب </a:t>
            </a:r>
            <a:r>
              <a:rPr lang="fa-IR" sz="2400" dirty="0" err="1">
                <a:cs typeface="2  Nazanin" pitchFamily="2" charset="-78"/>
              </a:rPr>
              <a:t>پرسودی</a:t>
            </a:r>
            <a:r>
              <a:rPr lang="fa-IR" sz="2400" dirty="0">
                <a:cs typeface="2  Nazanin" pitchFamily="2" charset="-78"/>
              </a:rPr>
              <a:t> را برای شرکت های دیگر به عنوان مشاور به ارمغان بیاورد نیز حاکم است.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>
                <a:cs typeface="2  Nazanin" pitchFamily="2" charset="-78"/>
              </a:rPr>
              <a:t>تمرکز اصلی باید بر روی انتقال دانش و یافته ها باشد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fa-IR" dirty="0">
                <a:cs typeface="2  Nazanin" pitchFamily="2" charset="-78"/>
              </a:rPr>
              <a:t>این تمرکز در رابطه با توسعه و بهبود شایستگی برای انتقال مهارتها به محیط کار باید تفکیک شود . این نگرانی کلی در انگلستان وجود دارد و قاعدتا باید در اروپای شرقی و مرکزی هم وجود داشته باشد بنابراین روش آموزشی مناسب برای تغییر نگرش آنها روش آموزشهای عملی و خود توانا سازی است.</a:t>
            </a:r>
          </a:p>
          <a:p>
            <a:pPr algn="just"/>
            <a:r>
              <a:rPr lang="fa-IR" dirty="0">
                <a:cs typeface="2  Nazanin" pitchFamily="2" charset="-78"/>
              </a:rPr>
              <a:t>به فرایند یادگیری کمتر توجه شده است:</a:t>
            </a:r>
          </a:p>
          <a:p>
            <a:pPr algn="just"/>
            <a:r>
              <a:rPr lang="fa-IR" dirty="0">
                <a:cs typeface="2  Nazanin" pitchFamily="2" charset="-78"/>
              </a:rPr>
              <a:t>فرهنگ یادگیری </a:t>
            </a:r>
            <a:r>
              <a:rPr lang="fa-IR" dirty="0" err="1">
                <a:cs typeface="2  Nazanin" pitchFamily="2" charset="-78"/>
              </a:rPr>
              <a:t>منفعلانه</a:t>
            </a:r>
            <a:r>
              <a:rPr lang="fa-IR" dirty="0">
                <a:cs typeface="2  Nazanin" pitchFamily="2" charset="-78"/>
              </a:rPr>
              <a:t> به خوبی در اذهان جوامع سوسیالیست و دولتهای سابق اروپای مرکزی و شرقی جای گرفته و این نگرش به وسیله سخنرانی های رسمی و مراکز آموزش عالی مدیریت دهه 60 تقویت شده است . حرکت به سوی دانشجو محوری فرهنگ یادگیری را به آسانی تغییر نخواهد کرد با این وجود متخصصان توسعه و بهبود مدیریت تایید کرده اند که ارزیابی و انتخاب شیوه ها و رویه </a:t>
            </a:r>
            <a:r>
              <a:rPr lang="fa-IR" dirty="0" err="1">
                <a:cs typeface="2  Nazanin" pitchFamily="2" charset="-78"/>
              </a:rPr>
              <a:t>هیا</a:t>
            </a:r>
            <a:r>
              <a:rPr lang="fa-IR" dirty="0">
                <a:cs typeface="2  Nazanin" pitchFamily="2" charset="-78"/>
              </a:rPr>
              <a:t> مناسب توسعه مدیریت باید با کاربرد نظریه های مقبول در زمینه فرایند یادگیری همراه باشد.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a-IR" dirty="0"/>
          </a:p>
          <a:p>
            <a:pPr algn="ctr"/>
            <a:endParaRPr lang="fa-IR" dirty="0"/>
          </a:p>
          <a:p>
            <a:pPr algn="ctr">
              <a:buNone/>
            </a:pPr>
            <a:r>
              <a:rPr lang="fa-IR" dirty="0">
                <a:cs typeface="2  Nazanin" pitchFamily="2" charset="-78"/>
              </a:rPr>
              <a:t>با تشکر از توجه شما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3250</Words>
  <Application>Microsoft Office PowerPoint</Application>
  <PresentationFormat>On-screen Show (4:3)</PresentationFormat>
  <Paragraphs>199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2  Nazanin</vt:lpstr>
      <vt:lpstr>Arial</vt:lpstr>
      <vt:lpstr>Calibri</vt:lpstr>
      <vt:lpstr>Office Theme</vt:lpstr>
      <vt:lpstr>1_Custom Design</vt:lpstr>
      <vt:lpstr>Custom Design</vt:lpstr>
      <vt:lpstr>حرکت اروپای شرقی به سمت اقتصاد بازار و آثار ان بر مدیریت منابع انسانی </vt:lpstr>
      <vt:lpstr>مفاهیم و رویه های مدیریت منابع انسانی در اروپای شرقی</vt:lpstr>
      <vt:lpstr>تفکیک میان سطوح بلوغ مدیریت منابع انسانی در شرکتهای اروپای شرقی و غربی</vt:lpstr>
      <vt:lpstr>ادامه جدول</vt:lpstr>
      <vt:lpstr>وظایف مدیریت منابع انسانی در اروپای شرقی و ویژگیهای آن</vt:lpstr>
      <vt:lpstr>تفاوتها در اهداف و رویه های منابع انسانی در سازمانهای دولتی و خصوصی</vt:lpstr>
      <vt:lpstr>انگیزش و پاداش</vt:lpstr>
      <vt:lpstr>استخدام تمام وقت</vt:lpstr>
      <vt:lpstr>نظام های انگیزش و پاداش</vt:lpstr>
      <vt:lpstr>ارزیابی عملکرد و ارتقا</vt:lpstr>
      <vt:lpstr>تحولات در ارزشها و نگرشها</vt:lpstr>
      <vt:lpstr>اولویت ها در سازمانهای بورکراتیک و کارآفرین</vt:lpstr>
      <vt:lpstr>نظام های ارزشی در شرق وغرب</vt:lpstr>
      <vt:lpstr>PowerPoint Presentation</vt:lpstr>
      <vt:lpstr>اتحادیه های جدید کارگری در اروپای شرقی</vt:lpstr>
      <vt:lpstr>نیازهای آموزشی مدیریت</vt:lpstr>
      <vt:lpstr>مشخصات مدیریت کارآفرین و بوروکراتیک</vt:lpstr>
      <vt:lpstr>روش شناسی و رهیافت های آموزش :چشم اندازها و مشکلات</vt:lpstr>
      <vt:lpstr>پیشنهادهایی برای راهبردها و سیاست ها </vt:lpstr>
      <vt:lpstr>چشم انداز آینده</vt:lpstr>
      <vt:lpstr>انتقال دانش مدیریت به اروپای شرقی</vt:lpstr>
      <vt:lpstr>PowerPoint Presentation</vt:lpstr>
      <vt:lpstr>شیوه های آموزش ، پرورش و توسعه مدیریت در لهستان و مجارستان</vt:lpstr>
      <vt:lpstr>تمرکز اصلی باید بر روی انتقال دانش و یافته ها باشد</vt:lpstr>
      <vt:lpstr>PowerPoint Presentation</vt:lpstr>
    </vt:vector>
  </TitlesOfParts>
  <Company>Office07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حرکت اروپای شرقی به سمت اقتصاد بازار و آثار ان بر مدیریت منابع انسانی </dc:title>
  <dc:creator>esrafil</dc:creator>
  <cp:lastModifiedBy>ali piroozi</cp:lastModifiedBy>
  <cp:revision>6</cp:revision>
  <dcterms:created xsi:type="dcterms:W3CDTF">2012-04-04T13:08:23Z</dcterms:created>
  <dcterms:modified xsi:type="dcterms:W3CDTF">2026-08-24T22:39:56Z</dcterms:modified>
</cp:coreProperties>
</file>