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35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</p:sldIdLst>
  <p:sldSz cx="9144000" cy="6858000" type="screen4x3"/>
  <p:notesSz cx="6858000" cy="9144000"/>
  <p:defaultTextStyle>
    <a:defPPr>
      <a:defRPr lang="fa-IR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/>
            </a:lvl1pPr>
          </a:lstStyle>
          <a:p>
            <a:fld id="{A7425FB4-0412-4C37-90EF-61855EB25FC3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6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>
              <a:defRPr sz="1300">
                <a:solidFill>
                  <a:srgbClr val="FFFFFF"/>
                </a:solidFill>
              </a:defRPr>
            </a:lvl1pPr>
          </a:lstStyle>
          <a:p>
            <a:fld id="{7D169E20-7343-4F8F-805D-AAD0B37674C5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062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fld id="{886728AE-74F3-4275-9253-59DAD3DBE73A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C62888-7133-4E5E-BFF5-7530EDC5DD28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095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Isosceles Triangle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C8EE5AF3-013B-43C8-8865-B339D9E21E17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fld id="{6597312D-39F1-49B4-B3BA-C8A945090A83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5020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9BD35F-EA82-4921-AA9E-67F7F7C9F80B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3977FF-74B2-468A-9A89-DFA8399190F1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690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fld id="{A8496ACB-F808-42BB-9B32-FA3E754FC65E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>
              <a:defRPr/>
            </a:lvl1pPr>
          </a:lstStyle>
          <a:p>
            <a:fld id="{6CFAE0C8-2BFA-4485-BE0E-E3C30D0490F4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5987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50566F-F190-4EA9-A93A-7E7241D19A10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FF10D-AE22-4EA5-859A-8FA9F7151E5D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488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4FC5D0-101F-427E-A4BA-ACC51CCE5B31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A6197-43BE-48B8-8F2E-09BEA1D52023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989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fld id="{E754AB78-BAAF-4A53-9DFC-98C1A1455C91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fld id="{22F95C09-F77A-4FFF-959F-B42F69A6FFD4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3593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fld id="{3DF87767-103B-4B8F-BF15-40316972B4B2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>
              <a:defRPr sz="900"/>
            </a:lvl1pPr>
          </a:lstStyle>
          <a:p>
            <a:fld id="{7735B091-A9EB-4DFB-97B5-34765178F9F9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9971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7DCD18-559A-4B92-B3AE-EAAB820787F1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084DB-FB81-4480-86D1-51908B635A5C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938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C23937-3E18-4C05-A29B-CDBE3DA855EF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DBC5C9-7004-4B3B-8632-A7589EF1924D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892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74747"/>
            </a:gs>
            <a:gs pos="60001">
              <a:srgbClr val="626262"/>
            </a:gs>
            <a:gs pos="100000">
              <a:srgbClr val="8C8C8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000">
                <a:latin typeface="Century Gothic" panose="020B0502020202020204" pitchFamily="34" charset="0"/>
              </a:defRPr>
            </a:lvl1pPr>
          </a:lstStyle>
          <a:p>
            <a:fld id="{569C8A08-D151-4349-ADD4-9E1C3B8BBC5A}" type="datetimeFigureOut">
              <a:rPr lang="fa-IR" altLang="en-US"/>
              <a:pPr/>
              <a:t>12/11/1444</a:t>
            </a:fld>
            <a:endParaRPr lang="fa-IR" altLang="en-US">
              <a:cs typeface="Tahoma" panose="020B060403050404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Century Gothic" panose="020B0502020202020204" pitchFamily="34" charset="0"/>
              </a:defRPr>
            </a:lvl1pPr>
          </a:lstStyle>
          <a:p>
            <a:fld id="{45276569-6D5F-4A9A-B19D-28FA6FA2B9D8}" type="slidenum">
              <a:rPr lang="fa-IR" altLang="en-US"/>
              <a:pPr/>
              <a:t>‹#›</a:t>
            </a:fld>
            <a:endParaRPr lang="fa-IR" altLang="en-US">
              <a:cs typeface="Tahoma" panose="020B0604030504040204" pitchFamily="34" charset="0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0" r:id="rId4"/>
    <p:sldLayoutId id="2147483704" r:id="rId5"/>
    <p:sldLayoutId id="2147483699" r:id="rId6"/>
    <p:sldLayoutId id="2147483698" r:id="rId7"/>
    <p:sldLayoutId id="2147483705" r:id="rId8"/>
    <p:sldLayoutId id="2147483706" r:id="rId9"/>
    <p:sldLayoutId id="2147483697" r:id="rId10"/>
    <p:sldLayoutId id="2147483696" r:id="rId11"/>
  </p:sldLayoutIdLst>
  <p:txStyles>
    <p:titleStyle>
      <a:lvl1pPr marL="484188" indent="-484188" algn="l" rtl="1" eaLnBrk="1" fontAlgn="base" hangingPunct="1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1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Tahoma" pitchFamily="34" charset="0"/>
        </a:defRPr>
      </a:lvl2pPr>
      <a:lvl3pPr marL="484188" indent="-484188" algn="l" rtl="1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Tahoma" pitchFamily="34" charset="0"/>
        </a:defRPr>
      </a:lvl3pPr>
      <a:lvl4pPr marL="484188" indent="-484188" algn="l" rtl="1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Tahoma" pitchFamily="34" charset="0"/>
        </a:defRPr>
      </a:lvl4pPr>
      <a:lvl5pPr marL="484188" indent="-484188" algn="l" rtl="1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Tahoma" pitchFamily="34" charset="0"/>
        </a:defRPr>
      </a:lvl5pPr>
      <a:lvl6pPr marL="941388" indent="-484188" algn="l" rtl="1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Tahoma" pitchFamily="34" charset="0"/>
        </a:defRPr>
      </a:lvl6pPr>
      <a:lvl7pPr marL="1398588" indent="-484188" algn="l" rtl="1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Tahoma" pitchFamily="34" charset="0"/>
        </a:defRPr>
      </a:lvl7pPr>
      <a:lvl8pPr marL="1855788" indent="-484188" algn="l" rtl="1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Tahoma" pitchFamily="34" charset="0"/>
        </a:defRPr>
      </a:lvl8pPr>
      <a:lvl9pPr marL="2312988" indent="-484188" algn="l" rtl="1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Tahoma" pitchFamily="34" charset="0"/>
        </a:defRPr>
      </a:lvl9pPr>
    </p:titleStyle>
    <p:bodyStyle>
      <a:lvl1pPr marL="447675" indent="-382588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anose="020B0604030504040204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r" rtl="1" eaLnBrk="1" fontAlgn="base" hangingPunct="1">
        <a:spcBef>
          <a:spcPct val="20000"/>
        </a:spcBef>
        <a:spcAft>
          <a:spcPct val="0"/>
        </a:spcAft>
        <a:buClr>
          <a:srgbClr val="FF90B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39750" y="1484313"/>
            <a:ext cx="8061325" cy="14700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L="0" indent="484188" algn="ctr" eaLnBrk="1" hangingPunct="1"/>
            <a:r>
              <a:rPr lang="fa-IR" altLang="en-US" sz="4000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/>
            </a:r>
            <a:br>
              <a:rPr lang="fa-IR" altLang="en-US" sz="4000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</a:br>
            <a:r>
              <a:rPr lang="fa-IR" altLang="en-US" sz="4000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>چهارچوب شایستگی های مدیران پروژه از دید انجمن بین المللی مدیریت پروژه</a:t>
            </a:r>
            <a:br>
              <a:rPr lang="fa-IR" altLang="en-US" sz="4000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</a:br>
            <a:r>
              <a:rPr lang="en-US" altLang="en-US" sz="4000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>Version </a:t>
            </a:r>
            <a:r>
              <a:rPr lang="en-US" altLang="en-US" sz="4000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>3.0</a:t>
            </a:r>
            <a:endParaRPr lang="fa-IR" altLang="en-US" sz="4000" dirty="0" smtClean="0">
              <a:ln>
                <a:noFill/>
              </a:ln>
              <a:effectLst>
                <a:outerShdw blurRad="38100" dist="38100" dir="2700000" algn="tl">
                  <a:srgbClr val="000000"/>
                </a:outerShdw>
              </a:effectLst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algn="r"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مفاهیم اولیه</a:t>
            </a:r>
            <a:endParaRPr lang="fa-IR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>
            <a:normAutofit fontScale="775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شایستگی توانایی به کار گیری دانش و مهارت در موارد مرتبط ویژگی های شخصیتی است.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گواهینامه شامل التزامات منحصر به گروه خاصی از افراد است که قوانین، استانداردها و رویه های یکسانی در مورد آنها موضوعیت دارد.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فرآیند صدور گواهینامه دربرگیرنده تمامی فعالیت هایی است که هیئت گواهی دهنده توسط آنها اطمینان حاصل می نماید که فرد الزامات خاص مربوط به صلاحیت را از خود نشان میدهد.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ارزیابی سازوکاری است که شایستگی داوطلب را از ییک یا چند طریق کتبی، شفاهی، عملی و مشاهده ای تعیین مینماید.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احراز شایستگی بیانگر ویژگی های شخصیتی، تحصیلات، تمرین ها و/یا تجارب کاری هر شخص است.</a:t>
            </a:r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algn="r"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شایستگی</a:t>
            </a:r>
            <a:endParaRPr lang="fa-IR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fa-IR" altLang="en-US" smtClean="0"/>
              <a:t>شایستگی مجموعه ای از دانش، ویژگی های شخصیتی، مهارت ها و تجارب مرتبط برای موفقیت در یک فعالیت خاص است.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fa-IR" altLang="en-US" smtClean="0"/>
              <a:t>به منظور کمک به مسئولین ارزیابی در قضاوت نسبت به شایستگی داوطلبین، صلاحیت ها به گستره ای از صلاحیت ها تفکیک شده اند.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algn="r"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دامنه شایستگی ها</a:t>
            </a:r>
            <a:endParaRPr lang="fa-IR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>
            <a:normAutofit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در نسخه سوم </a:t>
            </a:r>
            <a:r>
              <a:rPr lang="en-US" dirty="0" smtClean="0"/>
              <a:t>ICB</a:t>
            </a:r>
            <a:r>
              <a:rPr lang="fa-IR" dirty="0" smtClean="0"/>
              <a:t>، مدیریت پروژه ذی صلاح در سه حیطه توصیف شده است: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حیطه شایستگی های فنی شامل 20 جزئ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حیطه شایستگی های رفتاری شامل 15 جزئ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حیطه شایستگی های کالبدی شامل 11 جزئ</a:t>
            </a:r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algn="r"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درجه ی شایستگی</a:t>
            </a:r>
            <a:endParaRPr lang="fa-IR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>
            <a:normAutofit fontScale="925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IPMA</a:t>
            </a:r>
            <a:r>
              <a:rPr lang="fa-IR" dirty="0" smtClean="0"/>
              <a:t> چهار درجه شایستگی تعریف کرده است: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درجه </a:t>
            </a:r>
            <a:r>
              <a:rPr lang="en-US" dirty="0" smtClean="0"/>
              <a:t>A</a:t>
            </a:r>
            <a:r>
              <a:rPr lang="fa-IR" dirty="0" smtClean="0"/>
              <a:t>: داوطلب استفاده موفق از المان های شایستگی را در هماهنگی برنامه ها و سبد های پروژه ازخود نشان داده است.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درجه </a:t>
            </a:r>
            <a:r>
              <a:rPr lang="en-US" dirty="0" smtClean="0"/>
              <a:t>B</a:t>
            </a:r>
            <a:r>
              <a:rPr lang="fa-IR" dirty="0" smtClean="0"/>
              <a:t>: داوطلب استفاده موفق از المان های شایستگی را در شرایط پیچیده از خود نشان داده است.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درجه </a:t>
            </a:r>
            <a:r>
              <a:rPr lang="en-US" dirty="0" smtClean="0"/>
              <a:t>C</a:t>
            </a:r>
            <a:r>
              <a:rPr lang="fa-IR" dirty="0" smtClean="0"/>
              <a:t>: داوطلب استفاده موفق از المان های شایستگی را در شرایط با پیچیدگی محدود از خود نشان داده است.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درجه </a:t>
            </a:r>
            <a:r>
              <a:rPr lang="en-US" dirty="0" smtClean="0"/>
              <a:t>D</a:t>
            </a:r>
            <a:r>
              <a:rPr lang="fa-IR" dirty="0" smtClean="0"/>
              <a:t>: تنها دانش مرتبط با المان های شایستگی ارزیابی می شود.</a:t>
            </a:r>
            <a:endParaRPr lang="fa-I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ph idx="4294967295"/>
          </p:nvPr>
        </p:nvGraphicFramePr>
        <p:xfrm>
          <a:off x="457200" y="1882775"/>
          <a:ext cx="8229600" cy="4572000"/>
        </p:xfrm>
        <a:graphic>
          <a:graphicData uri="http://schemas.openxmlformats.org/drawingml/2006/table">
            <a:tbl>
              <a:tblPr rtl="1"/>
              <a:tblGrid>
                <a:gridCol w="1116012"/>
                <a:gridCol w="1116013"/>
                <a:gridCol w="1354137"/>
                <a:gridCol w="666750"/>
                <a:gridCol w="2211388"/>
                <a:gridCol w="1765300"/>
              </a:tblGrid>
              <a:tr h="579438"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اعتبار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فرآيند اعطاي گواهينامه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توانايي‌ها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عنوان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  <a:tr h="7969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مرحله 3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مرحله 2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مرحله 1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7038"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پنج سال</a:t>
                      </a:r>
                      <a:endParaRPr kumimoji="0" lang="en-US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مصاحبه</a:t>
                      </a:r>
                      <a:endParaRPr kumimoji="0" lang="en-US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گزارش راهبري طرح </a:t>
                      </a:r>
                    </a:p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يا سبد پروژه</a:t>
                      </a:r>
                      <a:endParaRPr kumimoji="0" lang="en-US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itchFamily="2" charset="-78"/>
                      </a:endParaRPr>
                    </a:p>
                  </a:txBody>
                  <a:tcPr marL="56200" marR="562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راهبر پروژه- سطح</a:t>
                      </a: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A</a:t>
                      </a: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گزارش پروژه</a:t>
                      </a:r>
                      <a:endParaRPr kumimoji="0" lang="en-US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مدير ارشد پروژه- سطح </a:t>
                      </a: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B</a:t>
                      </a: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01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آزمون كتبي گزينه‌ها: كارگاه گزارش پروژه كوتاه</a:t>
                      </a:r>
                      <a:endParaRPr kumimoji="0" lang="en-US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مدير پروژه</a:t>
                      </a:r>
                    </a:p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 سطح </a:t>
                      </a: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C</a:t>
                      </a: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07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محدوديت ندارد.</a:t>
                      </a:r>
                      <a:endParaRPr kumimoji="0" lang="en-US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پيشنهاد: 10 سال</a:t>
                      </a:r>
                      <a:endParaRPr kumimoji="0" lang="en-US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آزمون كتبي</a:t>
                      </a:r>
                      <a:endParaRPr kumimoji="0" lang="en-US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Titr" pitchFamily="2" charset="-78"/>
                      </a:endParaRP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5000"/>
                        <a:buFont typeface="Verdana" panose="020B0604030504040204" pitchFamily="34" charset="0"/>
                        <a:defRPr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0B2"/>
                        </a:buClr>
                        <a:buFont typeface="Wingdings 2" panose="05020102010507070707" pitchFamily="18" charset="2"/>
                        <a:defRPr sz="17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دستيار مديريت پروژه</a:t>
                      </a:r>
                    </a:p>
                    <a:p>
                      <a:pPr marL="0" marR="0" lvl="0" indent="0" algn="ctr" defTabSz="914400" rtl="1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 سطح </a:t>
                      </a: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B Titr" pitchFamily="2" charset="-78"/>
                        </a:rPr>
                        <a:t>D</a:t>
                      </a:r>
                    </a:p>
                  </a:txBody>
                  <a:tcPr marL="56200" marR="562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</a:rPr>
              <a:t>سطوح نظام اعطاي گواهي‌نامه بر مبناي </a:t>
            </a:r>
            <a:r>
              <a:rPr lang="en-US" altLang="en-US" smtClean="0">
                <a:ln>
                  <a:noFill/>
                </a:ln>
                <a:effectLst/>
                <a:cs typeface="Tahoma" panose="020B0604030504040204" pitchFamily="34" charset="0"/>
              </a:rPr>
              <a:t>ICB</a:t>
            </a:r>
            <a:endParaRPr lang="fa-IR" altLang="en-US" smtClean="0">
              <a:ln>
                <a:noFill/>
              </a:ln>
              <a:effectLst/>
            </a:endParaRPr>
          </a:p>
        </p:txBody>
      </p:sp>
      <p:grpSp>
        <p:nvGrpSpPr>
          <p:cNvPr id="117802" name="Group 21"/>
          <p:cNvGrpSpPr>
            <a:grpSpLocks noChangeAspect="1"/>
          </p:cNvGrpSpPr>
          <p:nvPr/>
        </p:nvGrpSpPr>
        <p:grpSpPr bwMode="auto">
          <a:xfrm>
            <a:off x="2484438" y="3068638"/>
            <a:ext cx="2328862" cy="3368675"/>
            <a:chOff x="2366" y="9634"/>
            <a:chExt cx="3667" cy="5665"/>
          </a:xfrm>
        </p:grpSpPr>
        <p:sp>
          <p:nvSpPr>
            <p:cNvPr id="117803" name="AutoShape 31"/>
            <p:cNvSpPr>
              <a:spLocks noChangeAspect="1" noChangeArrowheads="1" noTextEdit="1"/>
            </p:cNvSpPr>
            <p:nvPr/>
          </p:nvSpPr>
          <p:spPr bwMode="auto">
            <a:xfrm>
              <a:off x="2366" y="9634"/>
              <a:ext cx="3667" cy="5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804" name="Rectangle 30"/>
            <p:cNvSpPr>
              <a:spLocks noChangeArrowheads="1"/>
            </p:cNvSpPr>
            <p:nvPr/>
          </p:nvSpPr>
          <p:spPr bwMode="auto">
            <a:xfrm>
              <a:off x="3078" y="13415"/>
              <a:ext cx="1805" cy="188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a-IR" altLang="en-US" sz="2400">
                  <a:ea typeface="Times New Roman" panose="02020603050405020304" pitchFamily="18" charset="0"/>
                  <a:cs typeface="B Mitra" pitchFamily="2" charset="-78"/>
                </a:rPr>
                <a:t>D</a:t>
              </a:r>
            </a:p>
            <a:p>
              <a:pPr algn="l" rtl="0"/>
              <a:endParaRPr lang="fa-IR" altLang="en-US">
                <a:ea typeface="Times New Roman" panose="02020603050405020304" pitchFamily="18" charset="0"/>
                <a:cs typeface="B Mitra" pitchFamily="2" charset="-78"/>
              </a:endParaRPr>
            </a:p>
          </p:txBody>
        </p:sp>
        <p:sp>
          <p:nvSpPr>
            <p:cNvPr id="117805" name="Rectangle 29"/>
            <p:cNvSpPr>
              <a:spLocks noChangeArrowheads="1"/>
            </p:cNvSpPr>
            <p:nvPr/>
          </p:nvSpPr>
          <p:spPr bwMode="auto">
            <a:xfrm>
              <a:off x="3490" y="11637"/>
              <a:ext cx="997" cy="177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a-IR" altLang="en-US" sz="2400" b="1">
                  <a:ea typeface="Times New Roman" panose="02020603050405020304" pitchFamily="18" charset="0"/>
                  <a:cs typeface="B Mitra" pitchFamily="2" charset="-78"/>
                </a:rPr>
                <a:t>C</a:t>
              </a:r>
              <a:endParaRPr lang="fa-IR" altLang="en-US" sz="2400">
                <a:ea typeface="Times New Roman" panose="02020603050405020304" pitchFamily="18" charset="0"/>
                <a:cs typeface="B Mitra" pitchFamily="2" charset="-78"/>
              </a:endParaRPr>
            </a:p>
          </p:txBody>
        </p:sp>
        <p:sp>
          <p:nvSpPr>
            <p:cNvPr id="117806" name="Rectangle 28"/>
            <p:cNvSpPr>
              <a:spLocks noChangeArrowheads="1"/>
            </p:cNvSpPr>
            <p:nvPr/>
          </p:nvSpPr>
          <p:spPr bwMode="auto">
            <a:xfrm>
              <a:off x="3655" y="10479"/>
              <a:ext cx="703" cy="115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a-IR" altLang="en-US" sz="2400" b="1">
                  <a:ea typeface="Times New Roman" panose="02020603050405020304" pitchFamily="18" charset="0"/>
                  <a:cs typeface="B Mitra" pitchFamily="2" charset="-78"/>
                </a:rPr>
                <a:t>B</a:t>
              </a:r>
              <a:endParaRPr lang="fa-IR" altLang="en-US" sz="2400">
                <a:ea typeface="Times New Roman" panose="02020603050405020304" pitchFamily="18" charset="0"/>
                <a:cs typeface="B Mitra" pitchFamily="2" charset="-78"/>
              </a:endParaRPr>
            </a:p>
          </p:txBody>
        </p:sp>
        <p:sp>
          <p:nvSpPr>
            <p:cNvPr id="117807" name="Rectangle 27"/>
            <p:cNvSpPr>
              <a:spLocks noChangeArrowheads="1"/>
            </p:cNvSpPr>
            <p:nvPr/>
          </p:nvSpPr>
          <p:spPr bwMode="auto">
            <a:xfrm>
              <a:off x="3773" y="9634"/>
              <a:ext cx="435" cy="8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a-IR" altLang="en-US" sz="2400" b="1">
                  <a:ea typeface="Times New Roman" panose="02020603050405020304" pitchFamily="18" charset="0"/>
                  <a:cs typeface="B Mitra" pitchFamily="2" charset="-78"/>
                </a:rPr>
                <a:t>A</a:t>
              </a:r>
              <a:endParaRPr lang="fa-IR" altLang="en-US" sz="2400">
                <a:ea typeface="Times New Roman" panose="02020603050405020304" pitchFamily="18" charset="0"/>
                <a:cs typeface="B Mitra" pitchFamily="2" charset="-78"/>
              </a:endParaRPr>
            </a:p>
          </p:txBody>
        </p:sp>
        <p:sp>
          <p:nvSpPr>
            <p:cNvPr id="117808" name="Rectangle 26"/>
            <p:cNvSpPr>
              <a:spLocks noChangeArrowheads="1"/>
            </p:cNvSpPr>
            <p:nvPr/>
          </p:nvSpPr>
          <p:spPr bwMode="auto">
            <a:xfrm>
              <a:off x="2377" y="10548"/>
              <a:ext cx="1249" cy="1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a-IR" altLang="en-US" sz="1000">
                  <a:ea typeface="Times New Roman" panose="02020603050405020304" pitchFamily="18" charset="0"/>
                  <a:cs typeface="B Titr" pitchFamily="2" charset="-78"/>
                </a:rPr>
                <a:t>شايستگي برابر با معلومات و تجربه است.</a:t>
              </a:r>
              <a:endParaRPr lang="fa-IR" altLang="en-US">
                <a:ea typeface="Times New Roman" panose="02020603050405020304" pitchFamily="18" charset="0"/>
                <a:cs typeface="B Titr" pitchFamily="2" charset="-78"/>
              </a:endParaRPr>
            </a:p>
          </p:txBody>
        </p:sp>
        <p:sp>
          <p:nvSpPr>
            <p:cNvPr id="117809" name="Rectangle 25"/>
            <p:cNvSpPr>
              <a:spLocks noChangeArrowheads="1"/>
            </p:cNvSpPr>
            <p:nvPr/>
          </p:nvSpPr>
          <p:spPr bwMode="auto">
            <a:xfrm>
              <a:off x="2377" y="14019"/>
              <a:ext cx="698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a-IR" altLang="en-US" sz="1000">
                  <a:ea typeface="Times New Roman" panose="02020603050405020304" pitchFamily="18" charset="0"/>
                  <a:cs typeface="B Titr" pitchFamily="2" charset="-78"/>
                </a:rPr>
                <a:t>دانش</a:t>
              </a:r>
              <a:endParaRPr lang="fa-IR" altLang="en-US">
                <a:ea typeface="Times New Roman" panose="02020603050405020304" pitchFamily="18" charset="0"/>
                <a:cs typeface="B Titr" pitchFamily="2" charset="-78"/>
              </a:endParaRPr>
            </a:p>
          </p:txBody>
        </p:sp>
        <p:sp>
          <p:nvSpPr>
            <p:cNvPr id="117810" name="Rectangle 24"/>
            <p:cNvSpPr>
              <a:spLocks noChangeArrowheads="1"/>
            </p:cNvSpPr>
            <p:nvPr/>
          </p:nvSpPr>
          <p:spPr bwMode="auto">
            <a:xfrm>
              <a:off x="4358" y="9852"/>
              <a:ext cx="1486" cy="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a-IR" altLang="en-US" sz="900">
                  <a:ea typeface="Times New Roman" panose="02020603050405020304" pitchFamily="18" charset="0"/>
                  <a:cs typeface="B Titr" pitchFamily="2" charset="-78"/>
                </a:rPr>
                <a:t>تقاضا براي گواهينامه</a:t>
              </a:r>
              <a:endParaRPr lang="fa-IR" altLang="en-US">
                <a:ea typeface="Times New Roman" panose="02020603050405020304" pitchFamily="18" charset="0"/>
                <a:cs typeface="B Titr" pitchFamily="2" charset="-78"/>
              </a:endParaRPr>
            </a:p>
          </p:txBody>
        </p:sp>
        <p:sp>
          <p:nvSpPr>
            <p:cNvPr id="117811" name="Rectangle 23"/>
            <p:cNvSpPr>
              <a:spLocks noChangeArrowheads="1"/>
            </p:cNvSpPr>
            <p:nvPr/>
          </p:nvSpPr>
          <p:spPr bwMode="auto">
            <a:xfrm>
              <a:off x="4582" y="10693"/>
              <a:ext cx="1245" cy="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a-IR" altLang="en-US" sz="900">
                  <a:ea typeface="Times New Roman" panose="02020603050405020304" pitchFamily="18" charset="0"/>
                  <a:cs typeface="B Titr" pitchFamily="2" charset="-78"/>
                </a:rPr>
                <a:t>سوابق  شغلي و تحصيلي پروژه‌ها</a:t>
              </a:r>
              <a:endParaRPr lang="fa-IR" altLang="en-US">
                <a:ea typeface="Times New Roman" panose="02020603050405020304" pitchFamily="18" charset="0"/>
                <a:cs typeface="B Titr" pitchFamily="2" charset="-78"/>
              </a:endParaRPr>
            </a:p>
          </p:txBody>
        </p:sp>
        <p:sp>
          <p:nvSpPr>
            <p:cNvPr id="117812" name="Rectangle 22"/>
            <p:cNvSpPr>
              <a:spLocks noChangeArrowheads="1"/>
            </p:cNvSpPr>
            <p:nvPr/>
          </p:nvSpPr>
          <p:spPr bwMode="auto">
            <a:xfrm>
              <a:off x="4514" y="11994"/>
              <a:ext cx="1340" cy="10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a-IR" altLang="en-US" sz="900">
                  <a:ea typeface="Times New Roman" panose="02020603050405020304" pitchFamily="18" charset="0"/>
                  <a:cs typeface="B Titr" pitchFamily="2" charset="-78"/>
                </a:rPr>
                <a:t>تاييديه از افراد و سازمان‌هاي مرتبط خودارزيابي</a:t>
              </a:r>
              <a:endParaRPr lang="fa-IR" altLang="en-US">
                <a:ea typeface="Times New Roman" panose="02020603050405020304" pitchFamily="18" charset="0"/>
                <a:cs typeface="B Titr" pitchFamily="2" charset="-7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589738"/>
          </a:xfrm>
        </p:spPr>
        <p:txBody>
          <a:bodyPr>
            <a:normAutofit fontScale="90000"/>
          </a:bodyPr>
          <a:lstStyle/>
          <a:p>
            <a:pPr marL="484632" indent="0" algn="r"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تشریح اجزا</a:t>
            </a:r>
            <a:endParaRPr lang="fa-IR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643563"/>
          </a:xfrm>
        </p:spPr>
        <p:txBody>
          <a:bodyPr>
            <a:normAutofit fontScale="550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شایستگی های فنی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موفقیت در مدیریت پروژه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گروه های ذی نفع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خواسته ها و مقاصد پروژه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ریسک ها و فرصت ها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کیفیت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سازماندهی پروژه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کار گروهی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حل و فصل مشکلات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ساختار های پروژه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افق دید و انتظارات (موارد قابل تحویل)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مراحل زمان و پروژه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منابع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هزینه ها و منابع مالی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تدارکات و قراردادها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تغییرات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بازرسی و گزارش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اطلاعات و مستدسازی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ارتباطات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شروع پروژه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ختم پروژه</a:t>
            </a:r>
            <a:endParaRPr lang="fa-I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88"/>
            <a:ext cx="8229600" cy="609758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fa-IR" altLang="en-US" sz="2300" smtClean="0"/>
              <a:t>شایستگی های رفتاری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رهبری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انگیزش و تعهد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خویشتن داری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جرات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آرامش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صراحت بیان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خلاقیت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جهت دهی به نتایج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کارایی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مشاوره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مذاکره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ناسازگاری و بحران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قابلیت اطمینان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>
                <a:cs typeface="Arial" panose="020B0604020202020204" pitchFamily="34" charset="0"/>
              </a:rPr>
              <a:t>بها دان به</a:t>
            </a:r>
            <a:r>
              <a:rPr lang="fa-IR" altLang="en-US" sz="2300" smtClean="0"/>
              <a:t> ارزش ها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r>
              <a:rPr lang="fa-IR" altLang="en-US" sz="2300" smtClean="0"/>
              <a:t>اخلاق</a:t>
            </a:r>
          </a:p>
          <a:p>
            <a:pPr eaLnBrk="1" hangingPunct="1">
              <a:lnSpc>
                <a:spcPct val="80000"/>
              </a:lnSpc>
              <a:buFont typeface="Century Gothic" panose="020B0502020202020204" pitchFamily="34" charset="0"/>
              <a:buAutoNum type="arabicPeriod"/>
            </a:pPr>
            <a:endParaRPr lang="fa-IR" altLang="en-US" sz="23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88"/>
            <a:ext cx="8229600" cy="6097587"/>
          </a:xfrm>
        </p:spPr>
        <p:txBody>
          <a:bodyPr>
            <a:normAutofit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fa-IR" dirty="0" smtClean="0"/>
              <a:t>شایستگی های کالبدی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جهت دهی به پروژه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جهت دهی به برنامه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جهت دهی به سبد پروژه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پیاده سازی پروژه، برنامه و سبد پروژه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سازماندهی ماندگار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بازرگانی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سیستم ها، محصولات و فن آوری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مدیریت نیروی انسانی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سلامت، امنیت و محیط زیست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تامین مالی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fa-IR" dirty="0" smtClean="0"/>
              <a:t>ن</a:t>
            </a:r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endParaRPr lang="fa-IR" dirty="0" smtClean="0"/>
          </a:p>
          <a:p>
            <a:pPr marL="578358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endParaRPr lang="fa-IR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6090464"/>
          </a:xfrm>
        </p:spPr>
        <p:txBody>
          <a:bodyPr/>
          <a:lstStyle/>
          <a:p>
            <a:pPr marL="484632" indent="0" algn="ctr"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شایستگی های فنی</a:t>
            </a:r>
            <a:endParaRPr lang="fa-IR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algn="r"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موفقیت در مدیریت پروژه</a:t>
            </a:r>
            <a:endParaRPr lang="fa-IR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endParaRPr lang="fa-IR" altLang="en-US" smtClean="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fa-IR" altLang="en-US" smtClean="0"/>
              <a:t>منظور بهادادن به نتایج مدیریت پروژه از جانب گروه های ذی نفع است.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571504"/>
          </a:xfrm>
        </p:spPr>
        <p:txBody>
          <a:bodyPr>
            <a:normAutofit fontScale="90000"/>
          </a:bodyPr>
          <a:lstStyle/>
          <a:p>
            <a:pPr marL="484632" indent="0" algn="r"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گام های احتمالی</a:t>
            </a:r>
            <a:endParaRPr lang="fa-IR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28625" y="928688"/>
            <a:ext cx="8229600" cy="5668962"/>
          </a:xfrm>
        </p:spPr>
        <p:txBody>
          <a:bodyPr/>
          <a:lstStyle/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پروژه و مفاد آن را تحلیل کنید.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یک روش اجرای مدیریت پروژه در نظر گرفته و در قرارداد مدیریت پروژه با مشتری به توافق برسید.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برنامه ها و تغییرات مدیریت پروژه را اجرا و کنترل کنید، عملکرد مدیریت پروژه را گزارش کنید.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نتایج بدست آمده را گرد آوری و در اختیار گروه های ذینفع قرار دهید.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موفقیت و یا شکست مدیریت پروژه را ارزیابی و تجربیات کسب شده را در پروژه های آتی به کار بندید.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endParaRPr lang="fa-IR" altLang="en-US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fa-IR" dirty="0" smtClean="0"/>
              <a:t>گروه های ذینفع</a:t>
            </a:r>
            <a:endParaRPr lang="fa-IR" dirty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fa-IR" altLang="en-US" smtClean="0"/>
              <a:t>  افراد یا گروههای هستند که در عملکرد و شکست یا موفقیت پروژه ذینفع بوده و یا توسط پروژه مقید شده اند.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589738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fa-IR" dirty="0" smtClean="0"/>
              <a:t>گام های احتمالی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715000"/>
          </a:xfrm>
        </p:spPr>
        <p:txBody>
          <a:bodyPr>
            <a:normAutofit fontScale="92500" lnSpcReduction="20000"/>
          </a:bodyPr>
          <a:lstStyle/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منافع گروه های ذینفع را مشخص و اولویت بندی کنید.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گروه های ذینفع را در جریان خواسته هایی از آنها که توسط پروژه برآورده خواهد شد و یا نخواهد شد قرار دهید.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منافع و انتظارات گروه های ذینفع را در خواسته ها، مقاصد، افق دید، موارد تحویلی، برنامه زمانی و هزینه های برنامه پروژه وارد کنید.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از رضایت گروههای ذینع در هر مرحله از پروژه اطمینان حاصل نمایید.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تغییرات در برنامه را اجرا، به گروهها منتقل و مدیریت کنید.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تجربیات بدست آمده را مستند کرده و در پروژه های آتی به کار بندید.</a:t>
            </a:r>
            <a:endParaRPr lang="fa-I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fa-IR" dirty="0" smtClean="0"/>
              <a:t>خواسته ها و مقاصد پروژه</a:t>
            </a:r>
            <a:endParaRPr lang="fa-IR" dirty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fa-IR" altLang="en-US" smtClean="0"/>
              <a:t>  خواسته ها و مقاصد پروژه برگرفته از نیازهای مشتری بوده و توسط فرصت ها و تهدیدها هدایت می شوند.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fa-IR" altLang="en-US" smtClean="0"/>
              <a:t>  مقاصد پروژه دسته ای از اهداف هستند که مدیر پروژه، برنامه و سبد پروژه باید به منظور رساندن منافع انتظار رفته به گروههای منتفع بدانها دست یابد.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571504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fa-IR" dirty="0" smtClean="0"/>
              <a:t>گام های احتمالی</a:t>
            </a:r>
            <a:endParaRPr lang="fa-IR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57200" y="785813"/>
            <a:ext cx="8229600" cy="5857875"/>
          </a:xfrm>
        </p:spPr>
        <p:txBody>
          <a:bodyPr/>
          <a:lstStyle/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خوسته های پروژه را گردآوری، مستندسازی و در موردشان به توافق برسید.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مقاصد پروژه را تعریف کرده و یک برنامه پروژه ترتیب دهید.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پیشرفت و تغییرات را منتقل کنید.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خوسته های پروژه را در نقاط دهیدی در طول عمر پروژه تایید اعتبار کنید.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فرآیند بازبینی پروژه را تشکیل دهید.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تجربیات کسب شده را مستند سازی و در پروژه های آتی به کار بندید.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fa-IR" dirty="0" smtClean="0"/>
              <a:t>ریسکها و فرصت ها</a:t>
            </a:r>
            <a:endParaRPr lang="fa-IR" dirty="0"/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/>
            <a:r>
              <a:rPr lang="fa-IR" altLang="en-US" smtClean="0"/>
              <a:t>ارزیابی کیفی ریسکها و فرصتها بر مبنای اهمیتشان و و به عنوان تابعی از تاثیر و احتمال وقوعشان رتبه بندی می کند.</a:t>
            </a:r>
          </a:p>
          <a:p>
            <a:pPr eaLnBrk="1" hangingPunct="1"/>
            <a:r>
              <a:rPr lang="fa-IR" altLang="en-US" smtClean="0"/>
              <a:t>ارزیابی کمی ریسکها و فرصتها یک مقدار عددی که اثرات ناشی از ریسک و فرصت را اندازه گیری می کند بدست میدهد.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589738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fa-IR" dirty="0" smtClean="0"/>
              <a:t>گام های احتمالی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715000"/>
          </a:xfrm>
        </p:spPr>
        <p:txBody>
          <a:bodyPr>
            <a:normAutofit lnSpcReduction="10000"/>
          </a:bodyPr>
          <a:lstStyle/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ریسکها و فرصتها را مشخص و ارزیابی کنید.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یک برنامه پاسخ گویی به ریسکها و فرصتها تهیه کرده و آنرا منتقل و به تایید برسانید.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برنامه های پروژه مختلف را که از ریسکها و فرصتهای به تایید رسیده تاثیر می پذیرند بروزرسانی کنید.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مستمرا ریسکهای جدید و پاسخ هی برنامه را شناسایی کنید و برنامه پروژه را بهبود بخشید.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برنامه پاسخ به ریسکها و فرصتها را کنترل نمایید.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تجربیات بدست آمده را مستندسازی کرده و در پروژه های آتی به کار بندید.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fa-IR" dirty="0" smtClean="0"/>
              <a:t>کیفیت</a:t>
            </a:r>
            <a:endParaRPr lang="fa-IR" dirty="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smtClean="0">
                <a:cs typeface="Tahoma" panose="020B0604030504040204" pitchFamily="34" charset="0"/>
              </a:rPr>
              <a:t> </a:t>
            </a:r>
            <a:r>
              <a:rPr lang="fa-IR" altLang="en-US" smtClean="0"/>
              <a:t> میزانی است که مجموعه ویژگی های اصلی پروژه خواسته های آنرا برآورده می کند. کیفیت موفقیت طولانی مدت بنگاه را از طریق رضایتمند ساختن مشتری تضمین می کند.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46862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fa-IR" dirty="0" smtClean="0"/>
              <a:t>گام های احتمالی</a:t>
            </a:r>
            <a:endParaRPr lang="fa-IR" dirty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57200" y="785813"/>
            <a:ext cx="8229600" cy="5857875"/>
          </a:xfrm>
        </p:spPr>
        <p:txBody>
          <a:bodyPr/>
          <a:lstStyle/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برنامه کیفیت را طرح ریزی کنید.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انتخاب کنید، بسازید و آزمایش کنید. (مدل های نمونه/نسخه ها و مستندسازی)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نسخه نهایی را به تایید رسنده و آنرا ساخته و آزمایش کنید.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تضمین کیفیت را انجام داده و کنترل کنید.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عملیات اصلاحی برای حذف نواقص انجام دهید.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تجربیات بدست آمده را مستند سازی و در پروژ های آتی به کار بندید.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fa-IR" dirty="0" smtClean="0"/>
              <a:t>سازمان پروژه</a:t>
            </a:r>
            <a:endParaRPr lang="fa-IR" dirty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fa-IR" altLang="en-US" smtClean="0"/>
              <a:t>  گروهی از افراد و زیرساخت وابسته با آرایشی از مسئولین، ارتباطات و مسئولیت هاست که با فرآیندها و عملیات بنگاه تطبیق داده شده اند.   این عنصر شایستگی طراحی و حفظ نقش های مناسب، ساختارهای سازماندهی شده، مسئولیت ها و توانمندی های پروژه را در برمیگیرد.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518300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fa-IR" dirty="0" smtClean="0"/>
              <a:t>گام های احتمالی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813"/>
            <a:ext cx="8229600" cy="5668962"/>
          </a:xfrm>
        </p:spPr>
        <p:txBody>
          <a:bodyPr>
            <a:normAutofit lnSpcReduction="10000"/>
          </a:bodyPr>
          <a:lstStyle/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مشخص کنید که چه منابع و چه نوع سازمان پروژه مورد نیاز است.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تمامی واحهای سازمان را که منابع پروژه را تامیین می کنند معین کنید.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نقش ها، مسئولیت ها، واسطه ها و مراتب مقامی را تعریف کنید.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تصمیمات را م.نتقل و سازمان پروژه را رهبری کنید.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سازمان پروژه را در يول عمر پروژه حفظ، بروز رسانی و در صورت لزوم تغییر دهید.</a:t>
            </a:r>
          </a:p>
          <a:p>
            <a:pPr marL="579437" indent="-514350" eaLnBrk="1" hangingPunct="1">
              <a:buFont typeface="+mj-lt"/>
              <a:buAutoNum type="arabicPeriod"/>
              <a:defRPr/>
            </a:pPr>
            <a:r>
              <a:rPr lang="fa-IR" dirty="0" smtClean="0"/>
              <a:t>تجربیات کسب شده را مستندسازی و در پروژه های آتی به کار بندید.</a:t>
            </a:r>
            <a:endParaRPr lang="fa-I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fa-IR" dirty="0" smtClean="0"/>
              <a:t>کار گروهی</a:t>
            </a:r>
            <a:endParaRPr lang="fa-IR" dirty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fa-IR" altLang="en-US" smtClean="0"/>
              <a:t> گروه دسته ای از افراد است که به منظور نیل به مقاصد مشخصی با همکاری می کنند.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fa-IR" altLang="en-US" smtClean="0"/>
              <a:t> گار گروهی رهبری و مدیریت گروه، فعالیت در گروه و پویایی تیمی را دربرمی گیرد.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589738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fa-IR" dirty="0" smtClean="0"/>
              <a:t>گام های احتمالی</a:t>
            </a:r>
            <a:endParaRPr lang="fa-IR" dirty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526087"/>
          </a:xfrm>
        </p:spPr>
        <p:txBody>
          <a:bodyPr/>
          <a:lstStyle/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>
                <a:latin typeface="Arial" panose="020B0604020202020204" pitchFamily="34" charset="0"/>
              </a:rPr>
              <a:t>ایجاد=حس مشترکی از هدف، احساس تعلق و تعهد ایجاد کنید.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/>
              <a:t>کولاک=</a:t>
            </a:r>
            <a:r>
              <a:rPr lang="fa-IR" altLang="en-US" smtClean="0">
                <a:cs typeface="Arial" panose="020B0604020202020204" pitchFamily="34" charset="0"/>
              </a:rPr>
              <a:t>نقش ها، مسئولیت ها و فعالیت ها را به افراد تخصیص دهید.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نرم (هنجار)=آزادی در چگونگی همکاری اعضای گروه با یکدیگر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اجرا=ایجاد وابستگی متقابل جهت حصول بیشینه نتایج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در پایان پروژه گروه را تجزیه کنید.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 کرده و در پروژه های آتی از آنها بهره بگیرید.</a:t>
            </a:r>
          </a:p>
          <a:p>
            <a:pPr marL="577850" indent="-514350" eaLnBrk="1" hangingPunct="1">
              <a:buFont typeface="Century Gothic" panose="020B0502020202020204" pitchFamily="34" charset="0"/>
              <a:buAutoNum type="arabicPeriod"/>
            </a:pPr>
            <a:endParaRPr lang="fa-IR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حل مشکلات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4505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اغلب مشکلاتی که ظاهر می شوند مربوط به چهارچوب زمانی، هزینه ها، ریسک و موارد تحویلی و یا تعامل بین این چهار عامل می شوند.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گزینه های حل مشکلات می توانند کاهش گستره اقلام تحویلی، گسترش چهارچوب زمانی و یا تامین منابع بیشتر باشند.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568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46083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484313"/>
            <a:ext cx="8229600" cy="4572000"/>
          </a:xfrm>
        </p:spPr>
        <p:txBody>
          <a:bodyPr/>
          <a:lstStyle/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روش هایی برای ردیابی اشکالات در برنامه پروژه اتخاذ نمایید.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مشکل را تحلیل و علت ریشه ای آنرا شناسایی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از روش های ابتکاری برای دستیابی به ایده ای حل مشکل استفاده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ایده ها را ارزیابی و گزینه ترجیحی (برتر) را انتخاب کنید. گزینه انتخابی را پیاده سازی و اثربخشی آنرا بازبینی و تنظیمات لازم را انجام دهید.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مستندسازی و در پروژه های آتی به کار بندید.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None/>
            </a:pP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ساختارهای پروژه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4710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پروژه ها می توانند از نقطه دید های مختلف به اجزای تشکیل دهنده خود شکسته شوند. برای مثال فعالیت ها، سازمان پروژه، هزینه پروژه، اطلاعات و ساختار مستندات.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ساختارهای پروژه مکانیزمی کلیدی در پدید آوردن نظم در داخل پروژه می باشند.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6397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4813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81075"/>
            <a:ext cx="8229600" cy="5473700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پروژه، برنامه پروژه و یا سبد پروژه را تحلیل و ساختارهای مناسب مختلف را تعریف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نیازهای هر ساختار و چگونگی کارکرد هر یک را تعریف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وسیله ای برای نمایش این ساختارها تهیه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ساختارها را تشریح، تحلیل و انتخاب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ساختارهای پروژه را منتقل و کنترل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ساختارها را حفظ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 و در پروژه های آتی به کار بندید. 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افق دید و اقلام تحویلی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491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a-IR" altLang="en-US" smtClean="0">
                <a:cs typeface="Arial" panose="020B0604020202020204" pitchFamily="34" charset="0"/>
              </a:rPr>
              <a:t>افق دید پروژه مرزهای پروژه زا تعریف می کند. افق دید تمامیت همه اقلام تحویلی پروژه را دربرمی گیرد.</a:t>
            </a:r>
          </a:p>
          <a:p>
            <a:endParaRPr lang="fa-IR" altLang="en-US" smtClean="0">
              <a:cs typeface="Arial" panose="020B0604020202020204" pitchFamily="34" charset="0"/>
            </a:endParaRPr>
          </a:p>
          <a:p>
            <a:r>
              <a:rPr lang="fa-IR" altLang="en-US" smtClean="0">
                <a:cs typeface="Arial" panose="020B0604020202020204" pitchFamily="34" charset="0"/>
              </a:rPr>
              <a:t>اقلام تحویلی پروژه دارایی های ملموس و ناملموس ایجاد شده توسط پروژه برای مشتری هستند.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5017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229600" cy="51863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درخواست ها و مقاصد گروه های ذینفع در پروژه را تعریف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بر روی اقلام تحویلی مناسب با گروه های منتفع به توافق برسید.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حدود پروژه را مشخص و آنرا در تمامی مراحل پروژه کنترل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هنگامی که بر سر تغییرات با گروه های منتفع به توافق رسیدید موارد تحویلی و حدود پروژه را بروز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کیفیت اقلام تحویل شده را کنترل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به صورت رسمی اقلام تحویلی زا به گروه های منتفع ارائه (تحویل)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تجربیات کسب شده را مستندسازی و در پروژه های آتی به کار بندید.</a:t>
            </a:r>
            <a:endParaRPr lang="en-US" altLang="en-US" sz="26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زمان و مراحل پروژه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5120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a-IR" altLang="en-US" smtClean="0">
                <a:cs typeface="Arial" panose="020B0604020202020204" pitchFamily="34" charset="0"/>
              </a:rPr>
              <a:t>زمان ساختاربندی،توالی، طول مدت، برآورد، و برنامه ریزی فعالیت ها و بسته های کاری شامل تخصیص منابع به فعالیت ها ، مشخص کردن مهلت زمانی پروژه و بررسی و کنترل اجرای به موقع آنها را دربرمی گیرد.</a:t>
            </a:r>
          </a:p>
          <a:p>
            <a:r>
              <a:rPr lang="fa-IR" altLang="en-US" smtClean="0">
                <a:cs typeface="Arial" panose="020B0604020202020204" pitchFamily="34" charset="0"/>
              </a:rPr>
              <a:t>یک مرحله از پروژه یک برهه زمانی مشخص در تئالی زمانی پروژه است که به صورت واضحی از دیگر بخش ها جدا شده 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5222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فعالیت ها و بسته های کاری را تهریف و توالی آنها را مشخص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طول مدت آنها را تعیین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پروژه یا مرحله از پروژه را برنامه ریزی زمانی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منابع را تخصیص و تسطیح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تاریخ های هدف، مورد انتظار و کنونی را مقایسه و در صورت لزوم پیش بینی ها را بروز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برنامه های زمانی زا با توجه به تغییرات کنترل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مستندسازی و در پروژه های آتی به کار بندید.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منابع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5325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مدیریت منابع متشکل از برنامه ریزی منابع در شناسایی و تخصیص منابع مناسب می باشد.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همچنین بهینه سیازی روش های مصرف منابع در برنامه زمانی و نیز برسی و کنترل منابع را دربرمی گیرد.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568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5427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546725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منابع مورد نیاز را شناسایی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منابع را برنامه ریزی زمانی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 سر تخصیص منابع پروژه با مدیر خط به توافق برسید.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منابع را به توجه به تغییرات کنترل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پایگاه داده های برآورد شده و واقعا مصرف شده را در پایان پروژه بهبود بخشید.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مستندسازی و در پروژه های آتی به کار بندید.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هزینه ها و تامین 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5529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r>
              <a:rPr lang="fa-IR" altLang="en-US" smtClean="0">
                <a:cs typeface="Arial" panose="020B0604020202020204" pitchFamily="34" charset="0"/>
              </a:rPr>
              <a:t>مدیریت هزینه های پروژه، هزینه هر بسته کاری، هر قسمت از پروژه و کل پروژه را برآورد و بودجه لازم برای پروژه را مشخص می کند.</a:t>
            </a:r>
          </a:p>
          <a:p>
            <a:r>
              <a:rPr lang="fa-IR" altLang="en-US" smtClean="0">
                <a:cs typeface="Arial" panose="020B0604020202020204" pitchFamily="34" charset="0"/>
              </a:rPr>
              <a:t>مدیریت تامین مالی پروژه متضمن می شود که در تمام مراحل پروژه مدیر پروژه از منابع مالی مورد نیاز در هر بازه زمانی مطلع باشد.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238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 در فرآیند مدیریت هزینه ها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56323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765175"/>
            <a:ext cx="8229600" cy="5689600"/>
          </a:xfrm>
        </p:spPr>
        <p:txBody>
          <a:bodyPr/>
          <a:lstStyle/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 سیستم مدیریت هزینه ها را تحلیل و در مورد آن تصمیم گیری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هزینه های هر بسته کاری به همرا هزینه های بالاسری آن را برآورد و ارزیابی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عناصر بازرسی و کنترل را ایجاد نمیید.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هزینه های هدف را تعریف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مصرف و هزینه های کنونی منابع را محاسبه نمایید.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همه تغییرات را در محاسبات وارد نمایید.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علل و انحراف معیار را تحلیل کنید. هزینه های واقعی را در مقایسه با هزینه های مورد انتظار تحلیل نمایید.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جهت هزینه ها و هزینه های نهایی را پیش بینی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اقدامات اصلاحی ترتیب و اجرا نمایید.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برآورد هزینه را با توجه به تغییرات بروز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تجربیات کسب شده را مستندسازی و در پروژه های آتی به کار بندید.</a:t>
            </a:r>
            <a:endParaRPr lang="en-US" altLang="en-US" sz="26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352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 فرآیند مدیریت تامین 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5734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765175"/>
            <a:ext cx="8229600" cy="5689600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گزینه های تامین منابع مالی را تحلیل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با منابع مالی ممکن مذاکره و از شرایط حصول آنها مطمئن شوید.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منبع تامین مالی پروژه را انتخاب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به اقلام هزینه بر بودجه اختصاص داده و پرداخت های را از پیش تحلیل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مصرف منابع مالی و ورودی ها و خروجی های مالی پروژه را محاسبه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سیستم های سنجش مالی و ثبت اطلاعات را ایجاد و کنترل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تدارکات و قراردادها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5837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a-IR" altLang="en-US" smtClean="0">
                <a:cs typeface="Arial" panose="020B0604020202020204" pitchFamily="34" charset="0"/>
              </a:rPr>
              <a:t>تدارکات شامل بدست آوردن بهترین ارزش در قبال پول از طرف تامیین کننده های محصولات و خدمات برای پروژه است.</a:t>
            </a:r>
          </a:p>
          <a:p>
            <a:r>
              <a:rPr lang="fa-IR" altLang="en-US" smtClean="0">
                <a:cs typeface="Arial" panose="020B0604020202020204" pitchFamily="34" charset="0"/>
              </a:rPr>
              <a:t>یک قرارداد یک توافق حقوقی ارتباط دهنده بین دو یا سه گروه برای انجام کار یا تامین کالا و خدمات تحت شرایط مشخص 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5939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آنچه که باید تدارک دیده شود شناسایی و تعریف کنید و مناقصه برگزار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تامیین کننده ها را انتخاب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مدیریت قرار را ترتیب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قرارداد را اجرا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تغییرات را مدیریت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تکمیل قرارداد را بپذیرید.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قراداد را خاتمه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 و در پروژه های آتی به کار بندید.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تغییرات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در اغلب اوقات تغییرات به خاطر اتفتقات پیش بینی نشده ضرورت می یابد.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تغییرات باید بر مبنای اهداف و مقاصد اولیه بررسی شوند.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568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61443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در مورد فرآیند و سیاست مدیریت تغییرات تصمیم گیری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تمام تغییرات پیشنهادی را شناسایی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پیامدهای آنها را بر پروژه تحلیل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تغییرات را تایید و یا رد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تغییرات تایید شده را برنامه ریزی، اجرا، کنترل و خاتمه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تاثیر تغییرات را نسبت به خط مشی پروژه بررسی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 و در پروژه های آتی به کار بندید.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کنترل و گزارش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6246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a-IR" altLang="en-US" smtClean="0">
                <a:cs typeface="Arial" panose="020B0604020202020204" pitchFamily="34" charset="0"/>
              </a:rPr>
              <a:t>کنترل پیشرفت و عملکرد فعلی پروژه را اندازه گیری و با خط مشی مقایسه کرده و اقدامات اصلاحی لازم را انجام می دهد. </a:t>
            </a:r>
          </a:p>
          <a:p>
            <a:r>
              <a:rPr lang="fa-IR" altLang="en-US" smtClean="0">
                <a:cs typeface="Arial" panose="020B0604020202020204" pitchFamily="34" charset="0"/>
              </a:rPr>
              <a:t>گزارش اطلاعات و ارتباطات راجع به وضعیت کار را تامین و پیشرفت پروژه را تا به آخر پیش بینی می کند. 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6349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یک سیستم گزارش دهی کارآمد اختیار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در تاریخ های معینی وضعیت و عملکرد پروژه را بررسی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مقاصد و طرح ها را تحلیل و هر گونه انحراف را شناسایی کنید. در مورد جهت احتمالی حرکت پیش بینی بعمل ورید.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اقدامات اصلاحی ترتیب و اجرا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نهایتا مقاصد پروژه را تنظیم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 و در پروژه های آتی به کار بندید.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اطلاعات و مستندسازی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6451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a-IR" altLang="en-US" smtClean="0">
                <a:cs typeface="Arial" panose="020B0604020202020204" pitchFamily="34" charset="0"/>
              </a:rPr>
              <a:t>مدیریت اطلاعات شامل مدل سازی، گردآوری، انتخاب، ذخیره سازی و بازیابی داده هاست.</a:t>
            </a:r>
          </a:p>
          <a:p>
            <a:r>
              <a:rPr lang="fa-IR" altLang="en-US" smtClean="0">
                <a:cs typeface="Arial" panose="020B0604020202020204" pitchFamily="34" charset="0"/>
              </a:rPr>
              <a:t>مستندسازی تمامی داده ها، اطلاعات، دانش و دانایی (تجربه) که در طول عمر پروژه انباشته می شود در برمی گیرد.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238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 مرتبط با اطلاعات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6553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765175"/>
            <a:ext cx="8229600" cy="5689600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سیستم مدیریت اطلاعات پروژه را طرح ریزی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سیتم مدیریت اطلاعات پروژه را پیاده سازی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سیستم مدیریت اطلاعات پروژه را سنجش و کنترا کنید.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238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 مرتبط با مستندسازی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66563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یک برنامه مدیریت بر مستندسازی ترتیب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مستندات را کلاسه بندی کنید. (طبقه بندی کنید.)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مستندات را منتشر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مستندات را ذخیره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بروزرسانی مستندات و نسخه های آنرا کنترل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مستندات را بایگانی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ارتباط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675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مبادله و فهم صحیح اطلاعات را بین گروه ها شامل می شود.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568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 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6861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546725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برنامه ارتباط را آغاز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جمعیت هدف برای ارتباط و موقعیت آنها را شناسایی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آنچه که باید منتقل شود و مفاد آنرا معین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مکان، زمان، مدت و وسیله ارتباطی را انتخاب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فرآیند ارتباط را طرح ریزی و مطالب را آماده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ارسال و دریافت ارتباطی را چک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به دنبال بازخورد پیرامون اثربخشی ارتباط باشید.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ارزیابی کرده و اقدامات لازم را انجام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 و در پروژه های آتی به کار بندید.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800100" indent="-800100"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شروع پروژه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6963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a-IR" altLang="en-US" smtClean="0">
                <a:cs typeface="Arial" panose="020B0604020202020204" pitchFamily="34" charset="0"/>
              </a:rPr>
              <a:t>کارگاه شروع پروژه بر روی ایجاد جدول پروژه، آماده سازی برنامه پروژه و تعیین نقش ها و مسیر بحرانی تمرکز می کند.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7065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فرآیند شروع پروژه را اغاز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مقاصد پروژه و مفاد آنرا منتقل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یک دیدگاه و ماموریت مشترک برای برنامه پروژه یا پروژه خلق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یک برنامه مدیریت پروژه حاوی جزئیات تدارک ببینید.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تیم پروژه را به سموی همکاریی با هم راهنمایی کنید و بر روی هدف پروژه تمرکز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منابع، تامین مالی، تجهیزات و امکانات را تهیه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از کامل بودن مرحله شروع پروژه اطمینان حاصل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برنامه مدیریت پروژه را در هر مرحله بازبینی و در صورت لزوم بهبود بخشید.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تجربیات کسب شده را مستند و در پروژه های آتی به کار بندید.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endParaRPr lang="fa-IR" altLang="en-US" sz="2600" smtClean="0">
              <a:cs typeface="Arial" panose="020B0604020202020204" pitchFamily="34" charset="0"/>
            </a:endParaRP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endParaRPr lang="fa-IR" altLang="en-US" sz="2600" smtClean="0">
              <a:cs typeface="Arial" panose="020B0604020202020204" pitchFamily="34" charset="0"/>
            </a:endParaRP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endParaRPr lang="en-US" altLang="en-US" sz="26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ختم پروژه 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716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به تکمیل پروژه و یا مرحله ای از پروژه پس از تحویل نتایج پروژه و یا آن مرحله از پروژه اطلاق می شود.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7270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فرآیند ختم پروژه را رسمی کرده، مدارک انتخابی را تحویل داده و بر سر فرآیند حل موضوعات باقی مانده به توافق برسید.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از مشتری بازخورد بدست آورید.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بر روی خدمات مبتنی بر اقلام تحویلی توافق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در مورد شرایط ضمانت توافق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قرادادهای خود را با طرف های قرارداد و تامیین کننده ها خاتمه دهید.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تمام معاملات مالی را متوقف کرده و هزینه های نهایی را بروز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یک قرار ملاقات ختم پروژه ترتیب دهید.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نیروهای انسانی و سایر داراییها را مرخص نمایید.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سوابق پروژه را بایگانی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گزارش نهایی را منتشر نمایید.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تجربیات کسب شده را مستند و در پروژه های آتی به کار بندید.</a:t>
            </a:r>
            <a:endParaRPr lang="en-US" altLang="en-US" sz="26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6113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شایستگی های رفتاری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رهبری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747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شامل جهت دهی و ایجاد انگیزه در دیگران در نقش یا فعالیتشان و به منظور نیل به اهداف پروژه 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238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7577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81075"/>
            <a:ext cx="8229600" cy="5473700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مدل رهبری مناسب مناسب برای موقعیت موجود را مشخص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از سازگاری آن با خود و توانمندی هایتان اطمینان حاصل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مدل رهبری انتخاب شده را به کار بندید.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عملکرد را بازبینی و بازخوردگیری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مستندسازی و در پروژه های آتی به کار بندید.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تعهد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7680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باعث اعتقاد افراد به پروژه و علاقه مندی آنها برای قبول نقش در آن می گردد.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7782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از درخواست های گروه های ذینفع و منافع اشخاص در پروژه مطلع شوید.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امکان درنظرگرفتن منافع تمام گروه ها را بیازمایید. بردها و پاداش های آنی را نیز لحاظ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موفقیت ها را به سرعت و به اندازه کافی تقدیر و منتقل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برای فرهنگی که موفقیت های پروژه و تیم آنرا افتخار می داند بسترسازی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از تغییرات احتمالی در گروه های ذینفع آگاه باشید.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کسب شده را مستندسازی و در پروژه های آتی به کار بندید.</a:t>
            </a:r>
            <a:endParaRPr lang="en-US" altLang="en-US" smtClean="0">
              <a:cs typeface="Arial" panose="020B0604020202020204" pitchFamily="34" charset="0"/>
            </a:endParaRP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خویشتن داری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7885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یا مدیریت بر خود یک روش برنامه ریزی شده و سیستماتیک برای مقابله با کار روزانه، درخواست های متغیر و شرایط استرس زاست.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7987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شرایط استرس زا را تحلیل کنید: کجا و چرا</a:t>
            </a:r>
          </a:p>
          <a:p>
            <a:pPr marL="636588" indent="-571500">
              <a:buFont typeface="Wingdings 2" panose="05020102010507070707" pitchFamily="18" charset="2"/>
              <a:buNone/>
            </a:pPr>
            <a:r>
              <a:rPr lang="fa-IR" altLang="en-US" sz="2600" smtClean="0">
                <a:cs typeface="Arial" panose="020B0604020202020204" pitchFamily="34" charset="0"/>
              </a:rPr>
              <a:t>     رفتار کاری خود را تشریح کنید و معین کنید چه چیزی باهث از دادن خوشتنداری شما شده است.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تحلیلی از نقاط ضعف و قدرت اعضای تیم بعمل آورده و به اهداف افراد جهت بدهید.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اقدامات کاهش استرس را شناسایی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با افراد ذیربط صادقانه و آزادانه برای کاهش استرس گفتگو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بخشی از کارهه و مسئولیت های خود را تقسیم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منظم باشید.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از شرایط استرس زا و عدم موفقیت در خویشتنداری تجربه کسب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endParaRPr lang="fa-IR" altLang="en-US" sz="2600" smtClean="0">
              <a:cs typeface="Arial" panose="020B0604020202020204" pitchFamily="34" charset="0"/>
            </a:endParaRP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endParaRPr lang="en-US" altLang="en-US" sz="26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جسارت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8089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توانایی ابراز نظرات خود به صورت مجاب کننده است تا تصمیمات موثر بر پروژه با آگاهی از پیامدهای آن اتخاذ شوند.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81923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546725"/>
          </a:xfrm>
        </p:spPr>
        <p:txBody>
          <a:bodyPr/>
          <a:lstStyle/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مقاصد، نتایج و اهدافی که باید در پروژه محقق شوند مشخص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شرایط فعلی را تحلیل کنید، موضوعات بحث برانگیز و پیامدهای احتمالی آنها را مشخص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افراد درگیر در بحث، نقطه نظر احتمالی آنها، منافع و ارتباطاتشان را ارزیابی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مورد خود را با آرامش و اعتماد به نفس مطرح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از افراد شرکت کندده در نشست قدردانی کرده و به گفته هایشان بها دهید.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روابط مندگار با گروههای ذینع برقرار سازید.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از تجارب خود در آینده بهره ببرید.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آرمش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8294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توانایی تسکین تنش ها در شرایط دشوار 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568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8397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81075"/>
            <a:ext cx="8229600" cy="5473700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تنش و یا خستگی زا در تیم پروژه شناسایی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در کشف علت تنشها و خستگی ها و از بین بردن مسبب ها کوشا باشید.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برای کمینه کردن مشکل بلافاصله دست به اقدام بزنید.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به صورت منظم چنین شرایطی را پیگیری کرده و افراد تیم را در اقدامات بعمل آمده دخیل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از تجارب خود در آینده بهره ببرید.</a:t>
            </a:r>
            <a:endParaRPr lang="en-US" altLang="en-US" smtClean="0">
              <a:cs typeface="Arial" panose="020B0604020202020204" pitchFamily="34" charset="0"/>
            </a:endParaRPr>
          </a:p>
          <a:p>
            <a:pPr marL="636588" indent="-571500">
              <a:buFont typeface="Wingdings 2" panose="05020102010507070707" pitchFamily="18" charset="2"/>
              <a:buNone/>
            </a:pP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صراحت بیان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8499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توانایی ایجاد این احساس در دیگران است که اظهار نظراتشان مورد استقبال قرار می گیرد.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568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8601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546725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سیاستی را در ارتباط با صراحت بیان در پی گیرید.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از اطلاعای که دریافت می دارید استقبال کرده و نظرات خود را پیرامون موضوعات بحث ابراز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پرسش های صریح (مستقیم) مطرح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فرصت هایی برای تقویت صراحت بیان در تیم پدید آورید.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هنگامی که اطلاعات مثبتی دریافت می دارید، فرد ارائه دهنده را تشئیق کنید تا همه بدانند از این مسئله قدردانی می شود.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در هر شرایط تجربه کسب کنید و به بهبود روش های خود ادامه دهید.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خلاقیت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8704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توانایی تفکر و عمل به صورت بدیع و از طرق انتزاعی 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8806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شرایطی که نیاز به حل یک مشکل، مقابله با یک چالش و استفاده از یک روش خلاق می باشد تشخیص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معین کنید که چه کسی می تواند به یافتن یک راه حل ابتکاری کمک کند، خواه از افراد تیم و یا خارج از سازمان پروژه.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از گروه انتخابی بخواهید یک گردهمایی تشکیل داده، مشکل را مطرح کنید و از آنها بخواهید از تخیل خود در ارائه ایده بهره ببرند.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به تعداد ایده های ممکن ”طوفان مغزی“ ایجاد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ارزش های هر ایده را ارزیابی و آنها را اولویت بندی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در مورد امکان پیادهسازی ایده های گزیده بحث و یکی را برای پیگیری انتخاب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راه حل انتخابی را برنامه ریزی کرده و پیش گیرید.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z="2600" smtClean="0">
                <a:cs typeface="Arial" panose="020B0604020202020204" pitchFamily="34" charset="0"/>
              </a:rPr>
              <a:t>تجارب کسب شده را مستند کنید. </a:t>
            </a:r>
            <a:endParaRPr lang="en-US" altLang="en-US" sz="26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جهت دهی به نتایج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8909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36588" indent="-571500"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منظور تمرکز توجه تیم بر روی مقاصد کلیدی است تا از این طریق بیشترین نتیجه برای تمام گرئه های درگیر حاصل آید.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238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90115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765175"/>
            <a:ext cx="8229600" cy="5580063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نتایج پروژه (مقاصد و محولات) را بدون هیچ ابهامی تعریف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مسیر بحرانی برای پروژه را مشخص، آنرا به گروههای منتفع منتقل و به تایید برسانید.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این گام ها را با هدف مدیریت بر ریسک، فرصت ها، تغییرات و انتظارات تکرار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گروههای ذیربط را در جریان عملکرد خوب و نتایج پروژ] قرار دهید.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کارایی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9113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توانایی استفاده از زمان و منابع به صورت اثربخش به منظور تولید اقلام تحویلی توافق شده و برآوردن انتظارات گروه های منتفع 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568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92163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765175"/>
            <a:ext cx="8229600" cy="5689600"/>
          </a:xfrm>
        </p:spPr>
        <p:txBody>
          <a:bodyPr/>
          <a:lstStyle/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به صورت فعال بدنبال ارتقائ روش ها، فرآیندها و ساختارهای موجود مرتبط با پروژه باشید.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در مورد اولویت ها و انحرافات زمان، هزینه و کارقابل قبول تصمیم بگیرید.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اجرای کار را مدیریت کرده و به طور پیوسته در جستجوی روش های کاهش هزینه بدون تاثیر برکیفیت باشید.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کارهای انجام شده و منابع مصرف شده را بررسی و با برنامه پروژه مقایسه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در صورت ناکافی بودن منابع گزارش داده و در صدد چاره باشید.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نتایج را برای سایر پروژه ها و سایر مراحل همان پروژه مستندسازی کنید.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مشاوره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931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en-US" smtClean="0">
                <a:cs typeface="Tahoma" panose="020B0604030504040204" pitchFamily="34" charset="0"/>
              </a:rPr>
              <a:t>  </a:t>
            </a:r>
            <a:r>
              <a:rPr lang="fa-IR" altLang="en-US" smtClean="0">
                <a:cs typeface="Arial" panose="020B0604020202020204" pitchFamily="34" charset="0"/>
              </a:rPr>
              <a:t>  شایستگی استدلال، مطرح کردن بحث های منطقی، گوش کردن به نظرات بقیه و یافتن راه حل می باشد.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238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9421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692150"/>
            <a:ext cx="8229600" cy="5762625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وضع موجود و ساختار آنرا تحلیل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اهداف و گزینه ها را مشخص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به بحث دیگران گوش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مشترکات و تفاوت ها را مشخص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مشکل را شناسایی کرده، راه حل ها را مشخص کرده و اقدام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پیامد ها را در نظر داشته باشید.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مذاکره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9523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وسیله ای برای حل اختلاف بین گروه ها پیرامون موضوعات مربوط به پروژه و تا رسیدن به یک راه حل رضایت بخش دو متقابل 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9625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در مورد حداقل نتیجه مطلوب و کمترین موضع قابل قبول تصمیم گیری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استراتژی مذاکره را تعیین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گزینه هایی برای مطرح کردن موضوعات معرفی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گزینه های ممکن برای شرایط برد دو طرف را در نظر داشته باشید.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 روی حیطه هایی که به طرف دیگر موافق و ارتباط مثبتی با آنها دارید تمرکز کنید.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پاسخ های یکدیگر را بحث و ارزیابی کنید، گام ها را تا رسیدن به نتیجه گیری تکرار نمایید.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تجارب خود را مستند کنید.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ناسازگاری و بحران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972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a-IR" altLang="en-US" smtClean="0">
                <a:cs typeface="Arial" panose="020B0604020202020204" pitchFamily="34" charset="0"/>
              </a:rPr>
              <a:t>ناسازگاری برخورد منافع معارض و یا شخصیت های ناهمگون است که ممکن است موفقیت پروژه را تهدید کند.</a:t>
            </a:r>
          </a:p>
          <a:p>
            <a:r>
              <a:rPr lang="fa-IR" altLang="en-US" smtClean="0">
                <a:cs typeface="Arial" panose="020B0604020202020204" pitchFamily="34" charset="0"/>
              </a:rPr>
              <a:t>بحران می تواند به صورت یک دوره دشوار مقطعی توصیف گردد که بیش از نتیجه تنها یک ناسازگاری 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9830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546725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ناسازگاری یا بحران را از دید تمام گروه ها در نظر بگیرید.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روش مناسب برای حل اختلاف و یا جستجوی یک گروه ثالث برای میانجیگری را در نظر بگیرید.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گزینه های حل مشکل را که منافع همه گروه ها را تعدیل می کند در نظر آورید.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در مورد راه حل توافق شده را بحث و تصمیم گیری کرده و آنرا منتقل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تجارب کسب شده را مستند کنید.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قابلیت اعتماد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9933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به معنای تحویل آنچه تعهد کرده اید در زمان و با کیفیت توافق شده و در حوزه ویژگی های پروژه 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6397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0035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052513"/>
            <a:ext cx="8229600" cy="5402262"/>
          </a:xfrm>
        </p:spPr>
        <p:txBody>
          <a:bodyPr/>
          <a:lstStyle/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منظم است، از روش های برنامه ریزی مناسب بهره می برد و ارتباط کافی با گروهها را حفظ می کند.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راجع به منافع مختلف گروه های مرتبط با پروژه اطلاعات گردآوری کرده و قابلیت اعتماد به آنها را در سطح کاری و شخصی ارزیابی می کند.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صادق بوده و صراحت بیان را با اشخاص و گروه های مرتبط با پروژه رعایت می کند.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 روی راه حل ها توافق جلب می کند.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کارهای اجرا شده را به صورت نظام مند انجام داده و کنترل می نماید.</a:t>
            </a:r>
          </a:p>
          <a:p>
            <a:pPr marL="636588" indent="-571500">
              <a:lnSpc>
                <a:spcPct val="90000"/>
              </a:lnSpc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از تجربیات خود بازخورد می گیرد.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بها دادن به ارزش ها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0137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توانایی درک ویژگی های مثبت باطنی در افراد و فهم نقطه نظر آنهاست.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02403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اطمینان حاصل کنید که آن قسمت از ارزش های شما که در ارتباط با پروژه است توسط همه گرئه ها به درستی فهمیده می شود.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ارزش ها، نظرات، اخلاقیات و منافع گروه های مختلف  که  در داخل سازمان و یا خارج آن تاثیر سیاسی و اجتماعی دارند در نظر داشته باشید.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در شرایط مناسب نقطه نظر جایگزینی را فهمیده و اختیار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به نظرات دیگر احترامگذاشته و به آنها بها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تجربیات خود را در پروژه های آتی به کار برید.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62563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شایستگی های کالبدی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جهت دهی به پروژه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0445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اصطلاحی است که برای توصیف جهت دهی سازمان به سمت پروژه و ارتقای صلاحیت مدیریت پروژه به کار می رود.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6397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0547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81075"/>
            <a:ext cx="8229600" cy="5473700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نیاز سازمان را برای اجرای پروژه ارزیابی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سازمان و فرآیندها و فرهنگش را در ارتباط با پروژه ها لحاظ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به پیاده سازی جهت دهی به پروژه از نظر بنگاه موضوعیت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 پیشرفت را نظارت کرده و از آموخته ها و تجربیات خود استفاده کنید.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جهت دهی به برنامه پروژه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0649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en-US" smtClean="0">
                <a:cs typeface="Tahoma" panose="020B0604030504040204" pitchFamily="34" charset="0"/>
              </a:rPr>
              <a:t> </a:t>
            </a:r>
            <a:r>
              <a:rPr lang="fa-IR" altLang="en-US" smtClean="0">
                <a:cs typeface="Arial" panose="020B0604020202020204" pitchFamily="34" charset="0"/>
              </a:rPr>
              <a:t>  تصمیم بر اجرا و مدیریت بر مفهوم پروژه ها و ارتقای این شایستگی در مدیریت پروژه است.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07523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546725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ابتکارات بهبود بنگاه را فهزست بندی و اولویت دهی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تایید کنید که یک مورد برای بنگاه جهت به کارگیری مدیریت پروژه وجود دارد.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برنامه ها و منافع لازم را با اهداف استرتژیک سازمان مرتبط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نتایج را بازبینی کرده و تصمیمات را اتخاذ و منتقل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برنامه مربوطه را آغاز نمایید.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 پیشرفت نظارت و از هر برنامه تجربه کسب کنید.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جهت دهی به سبد پروژه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0854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به اولویت بندی پروژه ها داخل سازمان و بیشینه سازی کمک پروژه ها به استراتژی کلی سازمان می پردازد.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496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0957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برنامه ها و پروژه ها را در راستای استرتژی ها و اهداف سازمان اولویت بندی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به سبد پروژه منابه را تخصیص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 پروژه ها/برنامه ها نظارت کرده و آنها را کنترل کنید. اقذامات اصلاحی را انجام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چنانچه برنامه ها/پروژه ها دیگر مرتبط نباشند (با استراتژی کلی سلزمان)، آنها را  از سبد پروژه ها حذف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برنامه ها/پروژه های جدیدی را انتخاب و به سید اضافه کنید.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پیاده سازی پروژه ها، برنامه ها و سبدهای پروژه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1059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به فرآیند ایجاد و بهبود پیوسته مدیریت پروژه، برنامه و سبد پروژه در سازمان می پردازد.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568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1161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546725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  وضعیت مدیریت پروژه، برنامه و سبد پروژه را در مقایسه با شرایط بازار و بهترین مورد انجام شده مشخص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امکان اجرایی را از طریق اجرای پروژه، برنامه و سبد پروژه آزمایشی نشان دهید.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نتایج اجرای آزمایشی را بررسی کرده و در صورت موفقیت یک برنامه پیاده سازی تدوین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مستمرا با تکرار گام های فرآیند و پیاده یازی تجربیات کسب شده پیشرفت کنید.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r"/>
            <a:r>
              <a:rPr lang="fa-IR" altLang="en-US" smtClean="0">
                <a:ln>
                  <a:noFill/>
                </a:ln>
                <a:effectLst/>
                <a:cs typeface="Arial" panose="020B0604020202020204" pitchFamily="34" charset="0"/>
              </a:rPr>
              <a:t>سازمان دائمی</a:t>
            </a:r>
            <a:endParaRPr lang="en-US" altLang="en-US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1264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fa-IR" altLang="en-US" smtClean="0">
                <a:cs typeface="Arial" panose="020B0604020202020204" pitchFamily="34" charset="0"/>
              </a:rPr>
              <a:t>  ارتباط بین سازمان های موقت  پروژه/سبد پروژه و نهادهای دائم که به پیشرفت پروژه کمک کرده و یا در تعامل با آن هستند شامل می شود.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57200" y="268288"/>
            <a:ext cx="8229600" cy="568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fa-IR" altLang="en-US" sz="3800" smtClean="0">
                <a:ln>
                  <a:noFill/>
                </a:ln>
                <a:effectLst/>
                <a:cs typeface="Arial" panose="020B0604020202020204" pitchFamily="34" charset="0"/>
              </a:rPr>
              <a:t>گام های احتمالی</a:t>
            </a:r>
            <a:endParaRPr lang="en-US" altLang="en-US" sz="3800" smtClean="0">
              <a:ln>
                <a:noFill/>
              </a:ln>
              <a:effectLst/>
              <a:cs typeface="Arial" panose="020B0604020202020204" pitchFamily="34" charset="0"/>
            </a:endParaRPr>
          </a:p>
        </p:txBody>
      </p:sp>
      <p:sp>
        <p:nvSpPr>
          <p:cNvPr id="11366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836613"/>
            <a:ext cx="8229600" cy="5618162"/>
          </a:xfrm>
        </p:spPr>
        <p:txBody>
          <a:bodyPr/>
          <a:lstStyle/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ساختار، اهداف و روش های کاری شازمان را بشناسید.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ساختار، اهداف و روش های کاری گروه های ذینفع را در نظر داشته باشید.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مشترکات و اختلاف ها را شناسایی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گزینه ها و پیامد های هر یک را لحاظ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بث کنید، تصمیم گیری کنید، منتقل کرده و پیاده سازی کنید.</a:t>
            </a:r>
          </a:p>
          <a:p>
            <a:pPr marL="636588" indent="-571500">
              <a:buFont typeface="Wingdings 2" panose="05020102010507070707" pitchFamily="18" charset="2"/>
              <a:buAutoNum type="arabicPeriod"/>
            </a:pPr>
            <a:r>
              <a:rPr lang="fa-IR" altLang="en-US" smtClean="0">
                <a:cs typeface="Arial" panose="020B0604020202020204" pitchFamily="34" charset="0"/>
              </a:rPr>
              <a:t>بر پیشرفت نظارت کرده و تجربه کسب کنید.</a:t>
            </a:r>
            <a:endParaRPr lang="en-US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05- shayestegi</Template>
  <TotalTime>0</TotalTime>
  <Words>5245</Words>
  <Application>Microsoft Office PowerPoint</Application>
  <PresentationFormat>On-screen Show (4:3)</PresentationFormat>
  <Paragraphs>500</Paragraphs>
  <Slides>92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92</vt:i4>
      </vt:variant>
    </vt:vector>
  </HeadingPairs>
  <TitlesOfParts>
    <vt:vector size="102" baseType="lpstr">
      <vt:lpstr>Arial</vt:lpstr>
      <vt:lpstr>Century Gothic</vt:lpstr>
      <vt:lpstr>Tahoma</vt:lpstr>
      <vt:lpstr>Wingdings 2</vt:lpstr>
      <vt:lpstr>Verdana</vt:lpstr>
      <vt:lpstr>Calibri</vt:lpstr>
      <vt:lpstr>Times New Roman</vt:lpstr>
      <vt:lpstr>B Titr</vt:lpstr>
      <vt:lpstr>B Mitra</vt:lpstr>
      <vt:lpstr>Verve</vt:lpstr>
      <vt:lpstr> چهارچوب شایستگی های مدیران پروژه از دید انجمن بین المللی مدیریت پروژه Version 3.0</vt:lpstr>
      <vt:lpstr>مفاهیم اولیه</vt:lpstr>
      <vt:lpstr>شایستگی</vt:lpstr>
      <vt:lpstr>دامنه شایستگی ها</vt:lpstr>
      <vt:lpstr>درجه ی شایستگی</vt:lpstr>
      <vt:lpstr>سطوح نظام اعطاي گواهي‌نامه بر مبناي ICB</vt:lpstr>
      <vt:lpstr>تشریح اجزا</vt:lpstr>
      <vt:lpstr>PowerPoint Presentation</vt:lpstr>
      <vt:lpstr>PowerPoint Presentation</vt:lpstr>
      <vt:lpstr>شایستگی های فنی</vt:lpstr>
      <vt:lpstr>موفقیت در مدیریت پروژه</vt:lpstr>
      <vt:lpstr>گام های احتمالی</vt:lpstr>
      <vt:lpstr>گروه های ذینفع</vt:lpstr>
      <vt:lpstr>گام های احتمالی</vt:lpstr>
      <vt:lpstr>خواسته ها و مقاصد پروژه</vt:lpstr>
      <vt:lpstr>گام های احتمالی</vt:lpstr>
      <vt:lpstr>ریسکها و فرصت ها</vt:lpstr>
      <vt:lpstr>گام های احتمالی</vt:lpstr>
      <vt:lpstr>کیفیت</vt:lpstr>
      <vt:lpstr>گام های احتمالی</vt:lpstr>
      <vt:lpstr>سازمان پروژه</vt:lpstr>
      <vt:lpstr>گام های احتمالی</vt:lpstr>
      <vt:lpstr>کار گروهی</vt:lpstr>
      <vt:lpstr>گام های احتمالی</vt:lpstr>
      <vt:lpstr>حل مشکلات</vt:lpstr>
      <vt:lpstr>گام های احتمالی</vt:lpstr>
      <vt:lpstr>ساختارهای پروژه</vt:lpstr>
      <vt:lpstr>گام های احتمالی</vt:lpstr>
      <vt:lpstr>افق دید و اقلام تحویلی</vt:lpstr>
      <vt:lpstr>گام های احتمالی</vt:lpstr>
      <vt:lpstr>زمان و مراحل پروژه</vt:lpstr>
      <vt:lpstr>گام های احتمالی</vt:lpstr>
      <vt:lpstr>منابع</vt:lpstr>
      <vt:lpstr>گام های احتمالی</vt:lpstr>
      <vt:lpstr>هزینه ها و تامین مالی</vt:lpstr>
      <vt:lpstr>گام های احتمالی در فرآیند مدیریت هزینه ها</vt:lpstr>
      <vt:lpstr>گام های احتمالی فرآیند مدیریت تامین مالی</vt:lpstr>
      <vt:lpstr>تدارکات و قراردادها</vt:lpstr>
      <vt:lpstr>گام های احتمالی</vt:lpstr>
      <vt:lpstr>تغییرات</vt:lpstr>
      <vt:lpstr>گام های احتمالی</vt:lpstr>
      <vt:lpstr>کنترل و گزارش</vt:lpstr>
      <vt:lpstr>گام های احتمالی</vt:lpstr>
      <vt:lpstr>اطلاعات و مستندسازی</vt:lpstr>
      <vt:lpstr>گام های احتمالی مرتبط با اطلاعات</vt:lpstr>
      <vt:lpstr>گام های احتمالی مرتبط با مستندسازی</vt:lpstr>
      <vt:lpstr>ارتباط</vt:lpstr>
      <vt:lpstr>گام های احتمالی </vt:lpstr>
      <vt:lpstr>شروع پروژه</vt:lpstr>
      <vt:lpstr>گام های احتمالی</vt:lpstr>
      <vt:lpstr>ختم پروژه </vt:lpstr>
      <vt:lpstr>گام های احتمالی</vt:lpstr>
      <vt:lpstr>شایستگی های رفتاری</vt:lpstr>
      <vt:lpstr>رهبری</vt:lpstr>
      <vt:lpstr>گام های احتمالی</vt:lpstr>
      <vt:lpstr>تعهد</vt:lpstr>
      <vt:lpstr>گام های احتمالی</vt:lpstr>
      <vt:lpstr>خویشتن داری</vt:lpstr>
      <vt:lpstr>گام های احتمالی</vt:lpstr>
      <vt:lpstr>جسارت</vt:lpstr>
      <vt:lpstr>گام های احتمالی</vt:lpstr>
      <vt:lpstr>آرمش</vt:lpstr>
      <vt:lpstr>گام های احتمالی</vt:lpstr>
      <vt:lpstr>صراحت بیان</vt:lpstr>
      <vt:lpstr>گام های احتمالی</vt:lpstr>
      <vt:lpstr>خلاقیت</vt:lpstr>
      <vt:lpstr>گام های احتمالی</vt:lpstr>
      <vt:lpstr>جهت دهی به نتایج</vt:lpstr>
      <vt:lpstr>گام های احتمالی</vt:lpstr>
      <vt:lpstr>کارایی</vt:lpstr>
      <vt:lpstr>گام های احتمالی</vt:lpstr>
      <vt:lpstr>مشاوره</vt:lpstr>
      <vt:lpstr>گام های احتمالی</vt:lpstr>
      <vt:lpstr>مذاکره</vt:lpstr>
      <vt:lpstr>گام های احتمالی</vt:lpstr>
      <vt:lpstr>ناسازگاری و بحران</vt:lpstr>
      <vt:lpstr>گام های احتمالی</vt:lpstr>
      <vt:lpstr>قابلیت اعتماد</vt:lpstr>
      <vt:lpstr>گام های احتمالی</vt:lpstr>
      <vt:lpstr>بها دادن به ارزش ها</vt:lpstr>
      <vt:lpstr>گام های احتمالی</vt:lpstr>
      <vt:lpstr>شایستگی های کالبدی</vt:lpstr>
      <vt:lpstr>جهت دهی به پروژه</vt:lpstr>
      <vt:lpstr>گام های احتمالی</vt:lpstr>
      <vt:lpstr>جهت دهی به برنامه پروژه</vt:lpstr>
      <vt:lpstr>گام های احتمالی</vt:lpstr>
      <vt:lpstr>جهت دهی به سبد پروژه</vt:lpstr>
      <vt:lpstr>گام های احتمالی</vt:lpstr>
      <vt:lpstr>پیاده سازی پروژه ها، برنامه ها و سبدهای پروژه</vt:lpstr>
      <vt:lpstr>گام های احتمالی</vt:lpstr>
      <vt:lpstr>سازمان دائمی</vt:lpstr>
      <vt:lpstr>گام های احتمالی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چهارچوب شایستگی های مدیران پروژه از دید انجمن بین المللی مدیریت پروژه Version 3.0</dc:title>
  <dc:creator>looksfile1397@gmail.com</dc:creator>
  <cp:lastModifiedBy>looksfile1397@gmail.com</cp:lastModifiedBy>
  <cp:revision>1</cp:revision>
  <dcterms:created xsi:type="dcterms:W3CDTF">2023-05-30T23:25:36Z</dcterms:created>
  <dcterms:modified xsi:type="dcterms:W3CDTF">2023-05-30T23:26:20Z</dcterms:modified>
</cp:coreProperties>
</file>