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0" r:id="rId1"/>
  </p:sldMasterIdLst>
  <p:notesMasterIdLst>
    <p:notesMasterId r:id="rId37"/>
  </p:notesMasterIdLst>
  <p:handoutMasterIdLst>
    <p:handoutMasterId r:id="rId38"/>
  </p:handoutMasterIdLst>
  <p:sldIdLst>
    <p:sldId id="289" r:id="rId2"/>
    <p:sldId id="291" r:id="rId3"/>
    <p:sldId id="290" r:id="rId4"/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  <p:sldId id="267" r:id="rId15"/>
    <p:sldId id="268" r:id="rId16"/>
    <p:sldId id="269" r:id="rId17"/>
    <p:sldId id="270" r:id="rId18"/>
    <p:sldId id="271" r:id="rId19"/>
    <p:sldId id="272" r:id="rId20"/>
    <p:sldId id="273" r:id="rId21"/>
    <p:sldId id="274" r:id="rId22"/>
    <p:sldId id="275" r:id="rId23"/>
    <p:sldId id="276" r:id="rId24"/>
    <p:sldId id="277" r:id="rId25"/>
    <p:sldId id="278" r:id="rId26"/>
    <p:sldId id="279" r:id="rId27"/>
    <p:sldId id="280" r:id="rId28"/>
    <p:sldId id="281" r:id="rId29"/>
    <p:sldId id="282" r:id="rId30"/>
    <p:sldId id="283" r:id="rId31"/>
    <p:sldId id="284" r:id="rId32"/>
    <p:sldId id="285" r:id="rId33"/>
    <p:sldId id="286" r:id="rId34"/>
    <p:sldId id="287" r:id="rId35"/>
    <p:sldId id="292" r:id="rId36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3728" autoAdjust="0"/>
  </p:normalViewPr>
  <p:slideViewPr>
    <p:cSldViewPr>
      <p:cViewPr varScale="1">
        <p:scale>
          <a:sx n="69" d="100"/>
          <a:sy n="69" d="100"/>
        </p:scale>
        <p:origin x="-141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presProps" Target="pres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tableStyles" Target="tableStyles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notesMaster" Target="notesMasters/notesMaster1.xml"/><Relationship Id="rId40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strategy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29D2FE7-AA20-4A6B-9990-5F5F5EF0D6C5}" type="datetimeFigureOut">
              <a:rPr lang="en-US" smtClean="0"/>
              <a:pPr/>
              <a:t>5/29/2020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FC863C3-5C74-4E29-9B24-A5B5A4ACC774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6104493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r>
              <a:rPr lang="en-US" smtClean="0"/>
              <a:t>strategy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9D0006C-4EBC-4EAA-9C8B-39247B2AEC5F}" type="datetimeFigureOut">
              <a:rPr lang="en-US" smtClean="0"/>
              <a:pPr/>
              <a:t>5/29/2020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19996B53-0826-4216-AD36-338EEF9B25E3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5347938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996B53-0826-4216-AD36-338EEF9B25E3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996B53-0826-4216-AD36-338EEF9B25E3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1"/>
          </p:nvPr>
        </p:nvSpPr>
        <p:spPr/>
        <p:txBody>
          <a:bodyPr/>
          <a:lstStyle/>
          <a:p>
            <a:fld id="{19996B53-0826-4216-AD36-338EEF9B25E3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0CDD3DD-A887-4F45-AFE3-CAD9C516D681}" type="datetime1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1CF38-71F9-4AC3-B78C-044DCD8DE34C}" type="datetime1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34ED76-66B3-4038-862C-29F8FE9C160B}" type="datetime1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D42E3D5-6E96-4FE9-927A-8D9E67BAD7E6}" type="datetime1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2C551ED-84CE-4543-8431-C49414D1F819}" type="datetime1">
              <a:rPr lang="en-US" smtClean="0"/>
              <a:t>5/29/2020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EC46DA5-88F7-45FF-82D7-C6C04BB0CDFA}" type="datetime1">
              <a:rPr lang="en-US" smtClean="0"/>
              <a:t>5/29/2020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ACCA3C-BE77-49E1-B1C0-6047F7C0231F}" type="datetime1">
              <a:rPr lang="en-US" smtClean="0"/>
              <a:t>5/29/2020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3F6BD2E-D01A-4EB2-9560-D00A1A58A69F}" type="datetime1">
              <a:rPr lang="en-US" smtClean="0"/>
              <a:t>5/29/2020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  <p:transition>
    <p:dissolv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D95FAAD4-5C7E-45A9-A52F-E7EFF558F1D8}" type="datetime1">
              <a:rPr lang="en-US" smtClean="0"/>
              <a:t>5/29/2020</a:t>
            </a:fld>
            <a:endParaRPr lang="en-US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  <p:transition>
    <p:dissolv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9542E7-4B67-4D8B-B139-304A414318BF}" type="datetime1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165C33D-F110-4368-BF99-D4C4D4D3A90B}" type="datetime1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  <p:transition>
    <p:dissolv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A8CDBB5-2A1C-4CF9-8156-4873254D105A}" type="datetime1">
              <a:rPr lang="en-US" smtClean="0"/>
              <a:t>5/29/2020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CBABE8DD-31DA-4524-9C34-28595C38B9D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1" r:id="rId1"/>
    <p:sldLayoutId id="2147483782" r:id="rId2"/>
    <p:sldLayoutId id="2147483783" r:id="rId3"/>
    <p:sldLayoutId id="2147483784" r:id="rId4"/>
    <p:sldLayoutId id="2147483785" r:id="rId5"/>
    <p:sldLayoutId id="2147483786" r:id="rId6"/>
    <p:sldLayoutId id="2147483787" r:id="rId7"/>
    <p:sldLayoutId id="2147483788" r:id="rId8"/>
    <p:sldLayoutId id="2147483789" r:id="rId9"/>
    <p:sldLayoutId id="2147483790" r:id="rId10"/>
    <p:sldLayoutId id="2147483791" r:id="rId11"/>
  </p:sldLayoutIdLst>
  <p:transition>
    <p:dissolve/>
  </p:transition>
  <p:hf hdr="0" ftr="0" dt="0"/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4" descr="BESM-21"/>
          <p:cNvPicPr>
            <a:picLocks noGrp="1" noChangeAspect="1" noChangeArrowheads="1"/>
          </p:cNvPicPr>
          <p:nvPr>
            <p:ph idx="1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295400" y="609600"/>
            <a:ext cx="6400800" cy="3276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Subtitle 2"/>
          <p:cNvSpPr txBox="1">
            <a:spLocks/>
          </p:cNvSpPr>
          <p:nvPr/>
        </p:nvSpPr>
        <p:spPr>
          <a:xfrm>
            <a:off x="1676400" y="2743200"/>
            <a:ext cx="5791200" cy="3505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fa-IR" sz="28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tr "/>
                <a:cs typeface="Nazanin" pitchFamily="2" charset="-78"/>
              </a:rPr>
              <a:t>استراتژی و انواع</a:t>
            </a:r>
            <a:r>
              <a:rPr kumimoji="0" lang="fa-IR" sz="28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tr "/>
                <a:cs typeface="Nazanin" pitchFamily="2" charset="-78"/>
              </a:rPr>
              <a:t> آن</a:t>
            </a:r>
          </a:p>
          <a:p>
            <a:pPr marL="342900" marR="0" lvl="0" indent="-34290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en-US" sz="1600" dirty="0" smtClean="0">
              <a:solidFill>
                <a:srgbClr val="0070C0"/>
              </a:solidFill>
              <a:latin typeface="Titr "/>
              <a:cs typeface="Nazanin" pitchFamily="2" charset="-78"/>
            </a:endParaRPr>
          </a:p>
          <a:p>
            <a:pPr marL="342900" marR="0" lvl="0" indent="-34290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lang="fa-IR" sz="1600" dirty="0" smtClean="0">
              <a:solidFill>
                <a:srgbClr val="0070C0"/>
              </a:solidFill>
              <a:latin typeface="Titr "/>
              <a:cs typeface="Nazanin" pitchFamily="2" charset="-78"/>
            </a:endParaRPr>
          </a:p>
          <a:p>
            <a:pPr marL="342900" lvl="0" indent="-342900" algn="ctr" rtl="1">
              <a:spcBef>
                <a:spcPct val="20000"/>
              </a:spcBef>
            </a:pPr>
            <a:r>
              <a:rPr kumimoji="0" lang="fa-IR" sz="2000" b="1" i="0" u="none" strike="noStrike" kern="1200" cap="none" spc="0" normalizeH="0" baseline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tr "/>
                <a:cs typeface="Nazanin" pitchFamily="2" charset="-78"/>
              </a:rPr>
              <a:t>مدیریت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tr "/>
                <a:cs typeface="Nazanin" pitchFamily="2" charset="-78"/>
              </a:rPr>
              <a:t> استراتژیک </a:t>
            </a:r>
            <a:r>
              <a:rPr kumimoji="0" lang="fa-IR" sz="2000" b="1" i="0" u="none" strike="noStrike" kern="1200" cap="none" spc="0" normalizeH="0" noProof="0" dirty="0" smtClean="0">
                <a:ln>
                  <a:noFill/>
                </a:ln>
                <a:solidFill>
                  <a:srgbClr val="0070C0"/>
                </a:solidFill>
                <a:effectLst/>
                <a:uLnTx/>
                <a:uFillTx/>
                <a:latin typeface="Titr "/>
                <a:cs typeface="Nazanin" pitchFamily="2" charset="-78"/>
              </a:rPr>
              <a:t>صنعتی</a:t>
            </a:r>
            <a:endParaRPr kumimoji="0" lang="en-US" sz="2000" b="0" i="0" u="none" strike="noStrike" kern="1200" cap="none" spc="0" normalizeH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tr "/>
              <a:cs typeface="Nazanin" pitchFamily="2" charset="-78"/>
            </a:endParaRPr>
          </a:p>
          <a:p>
            <a:pPr marL="342900" lvl="0" indent="-342900" algn="ctr" rtl="1">
              <a:spcBef>
                <a:spcPct val="20000"/>
              </a:spcBef>
            </a:pPr>
            <a:endParaRPr kumimoji="0" lang="fa-IR" sz="2000" b="0" i="0" u="none" strike="noStrike" kern="1200" cap="none" spc="0" normalizeH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tr "/>
              <a:cs typeface="Nazanin" pitchFamily="2" charset="-78"/>
            </a:endParaRPr>
          </a:p>
          <a:p>
            <a:pPr marL="342900" marR="0" lvl="0" indent="-342900" algn="ctr" defTabSz="914400" rtl="1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a-IR" sz="24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tr "/>
              <a:cs typeface="Nazanin" pitchFamily="2" charset="-78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a-IR" sz="17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tr "/>
              <a:cs typeface="Nazanin" pitchFamily="2" charset="-78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a-IR" sz="32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tr "/>
              <a:cs typeface="Nazanin" pitchFamily="2" charset="-78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Char char="•"/>
              <a:tabLst/>
              <a:defRPr/>
            </a:pPr>
            <a:endParaRPr kumimoji="0" lang="fa-IR" sz="32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tr "/>
              <a:cs typeface="Nazanin" pitchFamily="2" charset="-78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fa-IR" sz="3200" b="0" i="0" u="none" strike="noStrike" kern="1200" cap="none" spc="0" normalizeH="0" baseline="0" noProof="0" dirty="0" smtClean="0">
              <a:ln>
                <a:noFill/>
              </a:ln>
              <a:solidFill>
                <a:srgbClr val="0070C0"/>
              </a:solidFill>
              <a:effectLst/>
              <a:uLnTx/>
              <a:uFillTx/>
              <a:latin typeface="Titr "/>
              <a:cs typeface="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 descr="Bouquet"/>
          <p:cNvSpPr>
            <a:spLocks noGrp="1" noChangeArrowheads="1"/>
          </p:cNvSpPr>
          <p:nvPr>
            <p:ph idx="1"/>
          </p:nvPr>
        </p:nvSpPr>
        <p:spPr bwMode="auto">
          <a:xfrm>
            <a:off x="381000" y="990600"/>
            <a:ext cx="8229600" cy="220980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12700">
            <a:solidFill>
              <a:srgbClr val="800000"/>
            </a:solidFill>
            <a:miter lim="800000"/>
            <a:headEnd/>
            <a:tailEnd/>
          </a:ln>
        </p:spPr>
        <p:txBody>
          <a:bodyPr lIns="92075" tIns="46038" rIns="92075" bIns="46038" anchor="ctr">
            <a:normAutofit fontScale="92500" lnSpcReduction="10000"/>
          </a:bodyPr>
          <a:lstStyle/>
          <a:p>
            <a:pPr marL="381000" indent="-3810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en-US" sz="3000" dirty="0">
                <a:solidFill>
                  <a:srgbClr val="FF0000"/>
                </a:solidFill>
                <a:cs typeface="Nazanin" pitchFamily="2" charset="-78"/>
                <a:sym typeface="Wingdings" pitchFamily="2" charset="2"/>
              </a:rPr>
              <a:t> </a:t>
            </a:r>
            <a:r>
              <a:rPr lang="ar-SA" sz="3000" dirty="0" smtClean="0">
                <a:solidFill>
                  <a:srgbClr val="002060"/>
                </a:solidFill>
                <a:cs typeface="B Badr" pitchFamily="2" charset="-78"/>
              </a:rPr>
              <a:t>استراتژي </a:t>
            </a:r>
            <a:r>
              <a:rPr lang="ar-SA" sz="3000" dirty="0">
                <a:solidFill>
                  <a:srgbClr val="002060"/>
                </a:solidFill>
                <a:cs typeface="B Badr" pitchFamily="2" charset="-78"/>
              </a:rPr>
              <a:t>صرفا بهتر كار كردن نيست. استراتژي انجام كارهايي متفاوت از گذشته ويا انجام همان كارها به طريقي متفاوت است</a:t>
            </a:r>
            <a:r>
              <a:rPr lang="ar-SA" sz="3000" b="1" dirty="0">
                <a:solidFill>
                  <a:srgbClr val="002060"/>
                </a:solidFill>
                <a:cs typeface="B Badr" pitchFamily="2" charset="-78"/>
              </a:rPr>
              <a:t>.</a:t>
            </a:r>
            <a:endParaRPr lang="en-US" sz="3000" b="1" dirty="0">
              <a:solidFill>
                <a:srgbClr val="002060"/>
              </a:solidFill>
              <a:cs typeface="B Badr" pitchFamily="2" charset="-78"/>
            </a:endParaRPr>
          </a:p>
          <a:p>
            <a:pPr marL="381000" indent="-381000">
              <a:lnSpc>
                <a:spcPct val="125000"/>
              </a:lnSpc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endParaRPr lang="ar-SA" b="1" dirty="0">
              <a:solidFill>
                <a:srgbClr val="CC3300"/>
              </a:solidFill>
              <a:cs typeface="B Badr" pitchFamily="2" charset="-78"/>
            </a:endParaRPr>
          </a:p>
          <a:p>
            <a:pPr marL="381000" indent="-381000" rtl="0">
              <a:spcBef>
                <a:spcPct val="20000"/>
              </a:spcBef>
              <a:buClr>
                <a:schemeClr val="bg2"/>
              </a:buClr>
              <a:buSzPct val="75000"/>
              <a:buFont typeface="Wingdings" pitchFamily="2" charset="2"/>
              <a:buNone/>
            </a:pPr>
            <a:r>
              <a:rPr lang="ar-SA" dirty="0">
                <a:solidFill>
                  <a:srgbClr val="CC3300"/>
                </a:solidFill>
                <a:cs typeface="B Badr" pitchFamily="2" charset="-78"/>
              </a:rPr>
              <a:t>       </a:t>
            </a:r>
            <a:r>
              <a:rPr lang="en-US" dirty="0">
                <a:solidFill>
                  <a:srgbClr val="CC3300"/>
                </a:solidFill>
                <a:cs typeface="B Badr" pitchFamily="2" charset="-78"/>
              </a:rPr>
              <a:t>-M. E. Porter-</a:t>
            </a:r>
            <a:endParaRPr lang="ar-SA" dirty="0">
              <a:solidFill>
                <a:srgbClr val="CC3300"/>
              </a:solidFill>
              <a:cs typeface="B Badr" pitchFamily="2" charset="-78"/>
            </a:endParaRPr>
          </a:p>
        </p:txBody>
      </p:sp>
      <p:sp>
        <p:nvSpPr>
          <p:cNvPr id="6" name="Rectangle 5" descr="Bouquet"/>
          <p:cNvSpPr>
            <a:spLocks noChangeArrowheads="1"/>
          </p:cNvSpPr>
          <p:nvPr/>
        </p:nvSpPr>
        <p:spPr bwMode="auto">
          <a:xfrm>
            <a:off x="685800" y="3429000"/>
            <a:ext cx="7704137" cy="865187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9525">
            <a:solidFill>
              <a:srgbClr val="FFCC66"/>
            </a:solidFill>
            <a:miter lim="800000"/>
            <a:headEnd/>
            <a:tailEnd/>
          </a:ln>
          <a:effectLst>
            <a:outerShdw dist="107763" dir="18900000" algn="ctr" rotWithShape="0">
              <a:schemeClr val="bg2">
                <a:alpha val="50000"/>
              </a:schemeClr>
            </a:outerShdw>
          </a:effectLst>
        </p:spPr>
        <p:txBody>
          <a:bodyPr wrap="none" anchor="ctr"/>
          <a:lstStyle/>
          <a:p>
            <a:pPr algn="ctr">
              <a:defRPr/>
            </a:pPr>
            <a:r>
              <a:rPr lang="ar-SA" sz="2800" dirty="0">
                <a:solidFill>
                  <a:srgbClr val="002060"/>
                </a:solidFill>
                <a:latin typeface="Times New Roman" pitchFamily="18" charset="0"/>
                <a:cs typeface="Nazanin" pitchFamily="2" charset="-78"/>
              </a:rPr>
              <a:t>استراتژي سنت نيست سنت شكني است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Nazanin" pitchFamily="2" charset="-78"/>
            </a:endParaRPr>
          </a:p>
        </p:txBody>
      </p:sp>
      <p:sp>
        <p:nvSpPr>
          <p:cNvPr id="7" name="Rectangle 3" descr="Bouquet"/>
          <p:cNvSpPr>
            <a:spLocks noChangeArrowheads="1"/>
          </p:cNvSpPr>
          <p:nvPr/>
        </p:nvSpPr>
        <p:spPr bwMode="auto">
          <a:xfrm>
            <a:off x="457200" y="4495800"/>
            <a:ext cx="8226425" cy="1657350"/>
          </a:xfrm>
          <a:prstGeom prst="rect">
            <a:avLst/>
          </a:prstGeom>
          <a:blipFill dpi="0" rotWithShape="1">
            <a:blip r:embed="rId2" cstate="print"/>
            <a:srcRect/>
            <a:tile tx="0" ty="0" sx="100000" sy="100000" flip="none" algn="tl"/>
          </a:blipFill>
          <a:ln w="12700">
            <a:solidFill>
              <a:srgbClr val="800000"/>
            </a:solidFill>
            <a:miter lim="800000"/>
            <a:headEnd/>
            <a:tailEnd/>
          </a:ln>
        </p:spPr>
        <p:txBody>
          <a:bodyPr lIns="92075" tIns="46038" rIns="92075" bIns="46038" anchor="ctr"/>
          <a:lstStyle/>
          <a:p>
            <a:pPr marL="381000" indent="-381000" algn="ctr" eaLnBrk="0" hangingPunct="0"/>
            <a:r>
              <a:rPr lang="ar-SA" sz="2800" dirty="0">
                <a:solidFill>
                  <a:srgbClr val="003366"/>
                </a:solidFill>
                <a:latin typeface="Times New Roman" pitchFamily="18" charset="0"/>
                <a:cs typeface="Nazanin" pitchFamily="2" charset="-78"/>
              </a:rPr>
              <a:t>     </a:t>
            </a:r>
            <a:r>
              <a:rPr lang="ar-SA" sz="2800" dirty="0">
                <a:solidFill>
                  <a:srgbClr val="002060"/>
                </a:solidFill>
                <a:latin typeface="Times New Roman" pitchFamily="18" charset="0"/>
                <a:cs typeface="Nazanin" pitchFamily="2" charset="-78"/>
              </a:rPr>
              <a:t>محيط داخلي و خارجي سازمان در تغيير دائمي است .</a:t>
            </a:r>
          </a:p>
          <a:p>
            <a:pPr marL="381000" indent="-381000" algn="ctr" eaLnBrk="0" hangingPunct="0"/>
            <a:r>
              <a:rPr lang="ar-SA" sz="2800" dirty="0">
                <a:solidFill>
                  <a:srgbClr val="002060"/>
                </a:solidFill>
                <a:latin typeface="Times New Roman" pitchFamily="18" charset="0"/>
                <a:cs typeface="Nazanin" pitchFamily="2" charset="-78"/>
              </a:rPr>
              <a:t>بنابراين بهترين استراتژي ها نيز روزي</a:t>
            </a:r>
          </a:p>
          <a:p>
            <a:pPr marL="381000" indent="-381000" algn="ctr" eaLnBrk="0" hangingPunct="0"/>
            <a:r>
              <a:rPr lang="ar-SA" sz="2800" dirty="0">
                <a:solidFill>
                  <a:srgbClr val="002060"/>
                </a:solidFill>
                <a:latin typeface="Times New Roman" pitchFamily="18" charset="0"/>
                <a:cs typeface="Nazanin" pitchFamily="2" charset="-78"/>
              </a:rPr>
              <a:t> بي خاصيت مي شود .</a:t>
            </a:r>
            <a:endParaRPr lang="en-US" sz="2800" dirty="0">
              <a:solidFill>
                <a:srgbClr val="002060"/>
              </a:solidFill>
              <a:latin typeface="Times New Roman" pitchFamily="18" charset="0"/>
              <a:cs typeface="Nazanin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3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pPr algn="ctr"/>
            <a:r>
              <a:rPr lang="ar-SA" sz="4800" b="0" u="sng" dirty="0">
                <a:solidFill>
                  <a:srgbClr val="0070C0"/>
                </a:solidFill>
                <a:cs typeface="B Nazanin" pitchFamily="2" charset="-78"/>
              </a:rPr>
              <a:t>تعاريف</a:t>
            </a:r>
            <a:r>
              <a:rPr lang="ar-SA" sz="4800" b="0" u="sng" dirty="0">
                <a:solidFill>
                  <a:srgbClr val="00B0F0"/>
                </a:solidFill>
                <a:cs typeface="B Nazanin" pitchFamily="2" charset="-78"/>
              </a:rPr>
              <a:t> </a:t>
            </a:r>
            <a:r>
              <a:rPr lang="ar-SA" sz="4800" b="0" u="sng" dirty="0">
                <a:solidFill>
                  <a:srgbClr val="0070C0"/>
                </a:solidFill>
                <a:cs typeface="B Nazanin" pitchFamily="2" charset="-78"/>
              </a:rPr>
              <a:t>استراتژي</a:t>
            </a:r>
            <a:endParaRPr lang="en-US" sz="4800" b="0" u="sng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5" name="Text Box 4"/>
          <p:cNvSpPr txBox="1">
            <a:spLocks noGrp="1" noChangeArrowheads="1"/>
          </p:cNvSpPr>
          <p:nvPr>
            <p:ph idx="1"/>
          </p:nvPr>
        </p:nvSpPr>
        <p:spPr bwMode="auto">
          <a:xfrm>
            <a:off x="381000" y="2133600"/>
            <a:ext cx="8229600" cy="362868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wrap="square">
            <a:spAutoFit/>
          </a:bodyPr>
          <a:lstStyle/>
          <a:p>
            <a:pPr algn="r" rtl="1">
              <a:lnSpc>
                <a:spcPct val="135000"/>
              </a:lnSpc>
              <a:spcBef>
                <a:spcPct val="10000"/>
              </a:spcBef>
              <a:buBlip>
                <a:blip r:embed="rId3"/>
              </a:buBlip>
            </a:pPr>
            <a:r>
              <a:rPr lang="fa-IR" sz="2400" b="1" dirty="0">
                <a:solidFill>
                  <a:srgbClr val="00B0F0"/>
                </a:solidFill>
                <a:cs typeface="B Nazanin" pitchFamily="2" charset="-78"/>
              </a:rPr>
              <a:t>  </a:t>
            </a:r>
            <a:r>
              <a:rPr lang="ar-SA" sz="2400" b="1" dirty="0">
                <a:solidFill>
                  <a:srgbClr val="00B0F0"/>
                </a:solidFill>
                <a:cs typeface="B Nazanin" pitchFamily="2" charset="-78"/>
              </a:rPr>
              <a:t>استراتژي عبارت است از: هنر خلق جايگاه برتر براي يك شركت</a:t>
            </a:r>
            <a:r>
              <a:rPr lang="ar-SA" sz="2400" b="1" dirty="0" smtClean="0">
                <a:solidFill>
                  <a:srgbClr val="00B0F0"/>
                </a:solidFill>
                <a:cs typeface="B Nazanin" pitchFamily="2" charset="-78"/>
              </a:rPr>
              <a:t>.</a:t>
            </a:r>
            <a:r>
              <a:rPr lang="fa-IR" sz="2400" b="1" dirty="0" smtClean="0">
                <a:solidFill>
                  <a:srgbClr val="00B0F0"/>
                </a:solidFill>
                <a:cs typeface="B Nazanin" pitchFamily="2" charset="-78"/>
              </a:rPr>
              <a:t> </a:t>
            </a: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(مارکیدز)</a:t>
            </a:r>
          </a:p>
          <a:p>
            <a:pPr algn="r" rtl="1" eaLnBrk="1" hangingPunct="1">
              <a:lnSpc>
                <a:spcPct val="135000"/>
              </a:lnSpc>
              <a:buFontTx/>
              <a:buBlip>
                <a:blip r:embed="rId3"/>
              </a:buBlip>
            </a:pPr>
            <a:r>
              <a:rPr lang="fa-IR" sz="2400" b="1" dirty="0" smtClean="0">
                <a:cs typeface="B Nazanin" pitchFamily="2" charset="-78"/>
              </a:rPr>
              <a:t>  </a:t>
            </a:r>
            <a:r>
              <a:rPr lang="ar-SA" sz="2400" b="1" dirty="0" smtClean="0">
                <a:solidFill>
                  <a:srgbClr val="00B0F0"/>
                </a:solidFill>
                <a:cs typeface="B Nazanin" pitchFamily="2" charset="-78"/>
              </a:rPr>
              <a:t>استراتژي امر</a:t>
            </a:r>
            <a:r>
              <a:rPr lang="fa-IR" sz="2400" b="1" dirty="0" smtClean="0">
                <a:solidFill>
                  <a:srgbClr val="00B0F0"/>
                </a:solidFill>
                <a:cs typeface="B Nazanin" pitchFamily="2" charset="-78"/>
              </a:rPr>
              <a:t>ی است </a:t>
            </a:r>
            <a:r>
              <a:rPr lang="ar-SA" sz="2400" b="1" dirty="0" smtClean="0">
                <a:solidFill>
                  <a:srgbClr val="00B0F0"/>
                </a:solidFill>
                <a:cs typeface="B Nazanin" pitchFamily="2" charset="-78"/>
              </a:rPr>
              <a:t> مربوط به جايگاه سازمان در ميدان‌هاي رقابتي </a:t>
            </a:r>
            <a:r>
              <a:rPr lang="fa-IR" sz="2400" b="1" dirty="0" smtClean="0">
                <a:solidFill>
                  <a:srgbClr val="FF0000"/>
                </a:solidFill>
                <a:cs typeface="B Nazanin" pitchFamily="2" charset="-78"/>
              </a:rPr>
              <a:t>(</a:t>
            </a:r>
            <a:r>
              <a:rPr lang="ar-SA" sz="2400" b="1" dirty="0" smtClean="0">
                <a:solidFill>
                  <a:srgbClr val="FF0000"/>
                </a:solidFill>
                <a:cs typeface="B Nazanin" pitchFamily="2" charset="-78"/>
              </a:rPr>
              <a:t>گروه مشاورين بوستون)</a:t>
            </a:r>
          </a:p>
          <a:p>
            <a:pPr algn="r" rtl="1" eaLnBrk="1" hangingPunct="1">
              <a:lnSpc>
                <a:spcPct val="135000"/>
              </a:lnSpc>
              <a:buFontTx/>
              <a:buBlip>
                <a:blip r:embed="rId3"/>
              </a:buBlip>
            </a:pPr>
            <a:r>
              <a:rPr lang="ar-SA" sz="2400" b="1" dirty="0" smtClean="0">
                <a:solidFill>
                  <a:srgbClr val="00B0F0"/>
                </a:solidFill>
                <a:cs typeface="B Nazanin" pitchFamily="2" charset="-78"/>
              </a:rPr>
              <a:t>استراتژي </a:t>
            </a:r>
            <a:r>
              <a:rPr lang="ar-SA" sz="2400" b="1" dirty="0">
                <a:solidFill>
                  <a:srgbClr val="00B0F0"/>
                </a:solidFill>
                <a:cs typeface="B Nazanin" pitchFamily="2" charset="-78"/>
              </a:rPr>
              <a:t>يك برنامه نيست، بلكه يك طرز نگرش است كه اساس آن را تشخيص فرصت‌هاي اساسي و دستيابي به منافع نهفته در اين فرصت‌ها تشكيل مي‌دهد. </a:t>
            </a:r>
            <a:r>
              <a:rPr lang="ar-SA" sz="2400" b="1" dirty="0">
                <a:solidFill>
                  <a:srgbClr val="FF0000"/>
                </a:solidFill>
                <a:cs typeface="B Nazanin" pitchFamily="2" charset="-78"/>
              </a:rPr>
              <a:t>(گري هامل</a:t>
            </a:r>
            <a:r>
              <a:rPr lang="fa-IR" sz="2400" b="1" dirty="0">
                <a:solidFill>
                  <a:srgbClr val="FF0000"/>
                </a:solidFill>
                <a:cs typeface="B Nazanin" pitchFamily="2" charset="-78"/>
              </a:rPr>
              <a:t>)</a:t>
            </a:r>
            <a:r>
              <a:rPr lang="ar-SA" sz="2400" dirty="0">
                <a:solidFill>
                  <a:srgbClr val="FF0000"/>
                </a:solidFill>
                <a:cs typeface="B Nazanin" pitchFamily="2" charset="-78"/>
              </a:rPr>
              <a:t> </a:t>
            </a:r>
            <a:endParaRPr lang="en-US" sz="2400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4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2"/>
          <p:cNvSpPr>
            <a:spLocks noGrp="1" noChangeArrowheads="1"/>
          </p:cNvSpPr>
          <p:nvPr>
            <p:ph type="title"/>
          </p:nvPr>
        </p:nvSpPr>
        <p:spPr>
          <a:noFill/>
          <a:ln/>
        </p:spPr>
        <p:txBody>
          <a:bodyPr>
            <a:normAutofit/>
          </a:bodyPr>
          <a:lstStyle/>
          <a:p>
            <a:pPr algn="ctr"/>
            <a:r>
              <a:rPr lang="ar-SA" sz="4800" b="0" u="sng" dirty="0">
                <a:solidFill>
                  <a:srgbClr val="0070C0"/>
                </a:solidFill>
                <a:cs typeface="B Nazanin" pitchFamily="2" charset="-78"/>
              </a:rPr>
              <a:t>تعاريف استراتژي</a:t>
            </a:r>
            <a:endParaRPr lang="en-US" sz="4800" b="0" u="sng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5" name="Text Box 4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229600" cy="497366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>
              <a:lnSpc>
                <a:spcPct val="155000"/>
              </a:lnSpc>
              <a:spcBef>
                <a:spcPct val="50000"/>
              </a:spcBef>
            </a:pPr>
            <a:r>
              <a:rPr lang="fa-IR" sz="2400" dirty="0">
                <a:cs typeface="B Nazanin" pitchFamily="2" charset="-78"/>
              </a:rPr>
              <a:t>استراتژی تعیین کننده مسیر حرکت آتی سازمان ها است و مشخص می کند چه محصولی در کدام بازار ها عرضه شود و چگونه ؟</a:t>
            </a:r>
          </a:p>
          <a:p>
            <a:pPr algn="r" rtl="1" eaLnBrk="1" hangingPunct="1">
              <a:lnSpc>
                <a:spcPct val="155000"/>
              </a:lnSpc>
              <a:spcBef>
                <a:spcPct val="50000"/>
              </a:spcBef>
            </a:pPr>
            <a:r>
              <a:rPr lang="fa-IR" sz="2800" dirty="0">
                <a:solidFill>
                  <a:srgbClr val="990000"/>
                </a:solidFill>
                <a:cs typeface="B Nazanin" pitchFamily="2" charset="-78"/>
              </a:rPr>
              <a:t>به عبارت دیگر استراتژی تعیین می کند که:</a:t>
            </a:r>
          </a:p>
          <a:p>
            <a:pPr algn="r" rtl="1" eaLnBrk="1" hangingPunct="1">
              <a:lnSpc>
                <a:spcPct val="140000"/>
              </a:lnSpc>
              <a:spcBef>
                <a:spcPct val="50000"/>
              </a:spcBef>
            </a:pPr>
            <a:r>
              <a:rPr lang="fa-IR" sz="2400" dirty="0">
                <a:solidFill>
                  <a:srgbClr val="990000"/>
                </a:solidFill>
                <a:cs typeface="B Nazanin" pitchFamily="2" charset="-78"/>
              </a:rPr>
              <a:t>1- </a:t>
            </a:r>
            <a:r>
              <a:rPr lang="fa-IR" dirty="0">
                <a:solidFill>
                  <a:srgbClr val="FF0000"/>
                </a:solidFill>
                <a:cs typeface="B Nazanin" pitchFamily="2" charset="-78"/>
              </a:rPr>
              <a:t>چه؟</a:t>
            </a:r>
            <a:r>
              <a:rPr lang="fa-IR" sz="2400" dirty="0">
                <a:solidFill>
                  <a:srgbClr val="990000"/>
                </a:solidFill>
                <a:cs typeface="B Nazanin" pitchFamily="2" charset="-78"/>
              </a:rPr>
              <a:t>( اهدافی باید محقق شود؟)</a:t>
            </a:r>
          </a:p>
          <a:p>
            <a:pPr algn="r" rtl="1" eaLnBrk="1" hangingPunct="1">
              <a:lnSpc>
                <a:spcPct val="140000"/>
              </a:lnSpc>
              <a:spcBef>
                <a:spcPct val="50000"/>
              </a:spcBef>
            </a:pPr>
            <a:r>
              <a:rPr lang="fa-IR" sz="2400" dirty="0">
                <a:solidFill>
                  <a:srgbClr val="990000"/>
                </a:solidFill>
                <a:cs typeface="B Nazanin" pitchFamily="2" charset="-78"/>
              </a:rPr>
              <a:t>2- </a:t>
            </a:r>
            <a:r>
              <a:rPr lang="fa-IR" dirty="0">
                <a:solidFill>
                  <a:srgbClr val="FF0000"/>
                </a:solidFill>
                <a:cs typeface="B Nazanin" pitchFamily="2" charset="-78"/>
              </a:rPr>
              <a:t>کجا؟</a:t>
            </a:r>
            <a:r>
              <a:rPr lang="fa-IR" dirty="0">
                <a:solidFill>
                  <a:srgbClr val="990000"/>
                </a:solidFill>
                <a:cs typeface="B Nazanin" pitchFamily="2" charset="-78"/>
              </a:rPr>
              <a:t>(</a:t>
            </a:r>
            <a:r>
              <a:rPr lang="fa-IR" sz="2400" dirty="0">
                <a:solidFill>
                  <a:srgbClr val="990000"/>
                </a:solidFill>
                <a:cs typeface="B Nazanin" pitchFamily="2" charset="-78"/>
              </a:rPr>
              <a:t>روی کدام صنایع و بازار- محصول ها باید تمرکز کرد؟)</a:t>
            </a:r>
          </a:p>
          <a:p>
            <a:pPr algn="r" rtl="1" eaLnBrk="1" hangingPunct="1">
              <a:lnSpc>
                <a:spcPct val="140000"/>
              </a:lnSpc>
              <a:spcBef>
                <a:spcPct val="50000"/>
              </a:spcBef>
            </a:pPr>
            <a:r>
              <a:rPr lang="fa-IR" sz="2400" dirty="0">
                <a:solidFill>
                  <a:srgbClr val="990000"/>
                </a:solidFill>
                <a:cs typeface="B Nazanin" pitchFamily="2" charset="-78"/>
              </a:rPr>
              <a:t>3- </a:t>
            </a:r>
            <a:r>
              <a:rPr lang="fa-IR" dirty="0">
                <a:solidFill>
                  <a:srgbClr val="FF0000"/>
                </a:solidFill>
                <a:cs typeface="B Nazanin" pitchFamily="2" charset="-78"/>
              </a:rPr>
              <a:t>چگونه؟</a:t>
            </a:r>
            <a:r>
              <a:rPr lang="fa-IR" sz="2400" dirty="0">
                <a:solidFill>
                  <a:srgbClr val="990000"/>
                </a:solidFill>
                <a:cs typeface="B Nazanin" pitchFamily="2" charset="-78"/>
              </a:rPr>
              <a:t>(مزیت های رقابتی مورد نیاز ،نحوه </a:t>
            </a:r>
            <a:r>
              <a:rPr lang="fa-IR" sz="2400" dirty="0" smtClean="0">
                <a:solidFill>
                  <a:srgbClr val="990000"/>
                </a:solidFill>
                <a:cs typeface="B Nazanin" pitchFamily="2" charset="-78"/>
              </a:rPr>
              <a:t>تخصیص </a:t>
            </a:r>
            <a:r>
              <a:rPr lang="fa-IR" sz="2400" dirty="0">
                <a:solidFill>
                  <a:srgbClr val="990000"/>
                </a:solidFill>
                <a:cs typeface="B Nazanin" pitchFamily="2" charset="-78"/>
              </a:rPr>
              <a:t>منابع،...)</a:t>
            </a:r>
            <a:endParaRPr lang="en-US" sz="2400" dirty="0">
              <a:solidFill>
                <a:srgbClr val="990000"/>
              </a:solidFill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5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1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768" decel="100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8" dur="768" decel="100000"/>
                                        <p:tgtEl>
                                          <p:spTgt spid="4"/>
                                        </p:tgtEl>
                                      </p:cBhvr>
                                      <p:from x="10000" y="10000"/>
                                      <p:to x="200000" y="450000"/>
                                    </p:animScale>
                                    <p:animScale>
                                      <p:cBhvr>
                                        <p:cTn id="9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</p:cBhvr>
                                      <p:from x="200000" y="450000"/>
                                      <p:to x="100000" y="100000"/>
                                    </p:animScale>
                                    <p:set>
                                      <p:cBhvr>
                                        <p:cTn id="10" dur="76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o>
                                        <p:strVal val="(0.5)"/>
                                      </p:to>
                                    </p:set>
                                    <p:anim from="(0.5)" to="(#ppt_x)" calcmode="lin" valueType="num">
                                      <p:cBhvr>
                                        <p:cTn id="11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set>
                                      <p:cBhvr>
                                        <p:cTn id="12" dur="768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o>
                                        <p:strVal val="(#ppt_y+0.4)"/>
                                      </p:to>
                                    </p:set>
                                    <p:anim from="(#ppt_y+0.4)" to="(#ppt_y)" calcmode="lin" valueType="num">
                                      <p:cBhvr>
                                        <p:cTn id="13" dur="1230" accel="100000" fill="hold">
                                          <p:stCondLst>
                                            <p:cond delay="768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Rectangle 5"/>
          <p:cNvSpPr>
            <a:spLocks noGrp="1" noChangeArrowheads="1"/>
          </p:cNvSpPr>
          <p:nvPr>
            <p:ph type="title"/>
          </p:nvPr>
        </p:nvSpPr>
        <p:spPr bwMode="auto">
          <a:xfrm>
            <a:off x="533400" y="228600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normAutofit/>
          </a:bodyPr>
          <a:lstStyle/>
          <a:p>
            <a:pPr algn="ctr" eaLnBrk="1" hangingPunct="1"/>
            <a:r>
              <a:rPr lang="ar-S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endParaRPr lang="en-US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14" name="Text 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1600200"/>
            <a:ext cx="8229600" cy="432426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/>
            <a:r>
              <a:rPr lang="ar-SA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استراتژيهاي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يكپارچه‌ساز</a:t>
            </a:r>
            <a:endParaRPr lang="en-US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 eaLnBrk="1" hangingPunct="1"/>
            <a:r>
              <a:rPr lang="en-US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Integration </a:t>
            </a:r>
            <a:r>
              <a:rPr lang="en-U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Strategies</a:t>
            </a:r>
          </a:p>
          <a:p>
            <a:pPr algn="ctr" rtl="1" eaLnBrk="1" hangingPunct="1"/>
            <a:endParaRPr lang="en-US" sz="18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>
              <a:buNone/>
            </a:pPr>
            <a:endParaRPr lang="en-US" sz="1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 eaLnBrk="1" hangingPunct="1"/>
            <a:endParaRPr lang="en-US" sz="1800" b="1" dirty="0">
              <a:cs typeface="Mitra" pitchFamily="2" charset="-78"/>
            </a:endParaRPr>
          </a:p>
        </p:txBody>
      </p:sp>
      <p:sp>
        <p:nvSpPr>
          <p:cNvPr id="15" name="Text Box 8"/>
          <p:cNvSpPr txBox="1">
            <a:spLocks noChangeArrowheads="1"/>
          </p:cNvSpPr>
          <p:nvPr/>
        </p:nvSpPr>
        <p:spPr bwMode="auto">
          <a:xfrm>
            <a:off x="1485918" y="3671888"/>
            <a:ext cx="7347181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يكپارچه‌سازي رو به جلو         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Forward 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integration</a:t>
            </a:r>
            <a:endParaRPr lang="en-US" sz="2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16" name="Text Box 9"/>
          <p:cNvSpPr txBox="1">
            <a:spLocks noChangeArrowheads="1"/>
          </p:cNvSpPr>
          <p:nvPr/>
        </p:nvSpPr>
        <p:spPr bwMode="auto">
          <a:xfrm>
            <a:off x="908050" y="4267200"/>
            <a:ext cx="7925049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يكپارچه‌سازي رو به عقب       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Backward integration</a:t>
            </a:r>
            <a:endParaRPr lang="en-US" sz="2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17" name="Text Box 10"/>
          <p:cNvSpPr txBox="1">
            <a:spLocks noChangeArrowheads="1"/>
          </p:cNvSpPr>
          <p:nvPr/>
        </p:nvSpPr>
        <p:spPr bwMode="auto">
          <a:xfrm>
            <a:off x="1981234" y="4800600"/>
            <a:ext cx="6851865" cy="83099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يكپارچه‌سازي افقي 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Horizontal integration               </a:t>
            </a:r>
            <a:endParaRPr lang="en-US" sz="2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6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Title 5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normAutofit/>
          </a:bodyPr>
          <a:lstStyle/>
          <a:p>
            <a:pPr algn="ctr" eaLnBrk="1" hangingPunct="1"/>
            <a:r>
              <a:rPr lang="ar-SA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endParaRPr lang="en-US" sz="4800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9" name="Rectangle 11"/>
          <p:cNvSpPr>
            <a:spLocks noGrp="1" noChangeArrowheads="1"/>
          </p:cNvSpPr>
          <p:nvPr>
            <p:ph idx="1"/>
          </p:nvPr>
        </p:nvSpPr>
        <p:spPr bwMode="auto">
          <a:xfrm>
            <a:off x="457200" y="28194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normAutofit/>
          </a:bodyPr>
          <a:lstStyle/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تعریف :</a:t>
            </a:r>
            <a:r>
              <a:rPr lang="fa-IR" sz="24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تملك و يا افزايش كنترل بر روي توزيع‌كنندگان و خرده‌فروشان</a:t>
            </a:r>
            <a:endParaRPr lang="fa-IR" sz="2400" b="1" dirty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fa-IR" sz="2400" b="1" dirty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مثال</a:t>
            </a:r>
            <a:r>
              <a:rPr lang="fa-IR" sz="24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شركت جنرال موتور مالكيت 10% از واسطه‌هاي فروش خودرو را در اختيار دارد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Mitra" pitchFamily="2" charset="-78"/>
              </a:rPr>
              <a:t>.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ctr" rtl="1" eaLnBrk="1" hangingPunct="1">
              <a:buNone/>
            </a:pPr>
            <a:endParaRPr lang="en-US" sz="2400" b="1" u="sng" dirty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</p:txBody>
      </p:sp>
      <p:sp>
        <p:nvSpPr>
          <p:cNvPr id="15" name="Rectangle 14"/>
          <p:cNvSpPr/>
          <p:nvPr/>
        </p:nvSpPr>
        <p:spPr>
          <a:xfrm>
            <a:off x="685800" y="2133600"/>
            <a:ext cx="685800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endParaRPr lang="en-US" sz="5400" b="1" cap="none" spc="0" dirty="0">
              <a:ln w="31550" cmpd="sng">
                <a:gradFill>
                  <a:gsLst>
                    <a:gs pos="25000">
                      <a:schemeClr val="accent1">
                        <a:shade val="25000"/>
                        <a:satMod val="190000"/>
                      </a:schemeClr>
                    </a:gs>
                    <a:gs pos="80000">
                      <a:schemeClr val="accent1">
                        <a:tint val="75000"/>
                        <a:satMod val="190000"/>
                      </a:schemeClr>
                    </a:gs>
                  </a:gsLst>
                  <a:lin ang="5400000"/>
                </a:gradFill>
                <a:prstDash val="solid"/>
              </a:ln>
              <a:solidFill>
                <a:srgbClr val="FFFFFF"/>
              </a:solidFill>
              <a:effectLst>
                <a:outerShdw blurRad="41275" dist="12700" dir="12000000" algn="tl" rotWithShape="0">
                  <a:srgbClr val="000000">
                    <a:alpha val="40000"/>
                  </a:srgbClr>
                </a:outerShdw>
              </a:effectLst>
            </a:endParaRPr>
          </a:p>
        </p:txBody>
      </p:sp>
      <p:sp>
        <p:nvSpPr>
          <p:cNvPr id="17" name="Rounded Rectangle 16"/>
          <p:cNvSpPr/>
          <p:nvPr/>
        </p:nvSpPr>
        <p:spPr>
          <a:xfrm>
            <a:off x="1752600" y="1752600"/>
            <a:ext cx="5715000" cy="9906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>
              <a:buFont typeface="Arial" pitchFamily="34" charset="0"/>
              <a:buChar char="•"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يكپارچه‌سازي رو به جلو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/>
            <a:endParaRPr lang="en-US" sz="2400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7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le 5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normAutofit/>
          </a:bodyPr>
          <a:lstStyle/>
          <a:p>
            <a:pPr algn="ctr" eaLnBrk="1" hangingPunct="1"/>
            <a:r>
              <a:rPr lang="ar-S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endParaRPr lang="en-US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5" name="Rectangle 3"/>
          <p:cNvSpPr>
            <a:spLocks noGrp="1" noChangeArrowheads="1"/>
          </p:cNvSpPr>
          <p:nvPr>
            <p:ph idx="1"/>
          </p:nvPr>
        </p:nvSpPr>
        <p:spPr>
          <a:solidFill>
            <a:srgbClr val="DBCBC7"/>
          </a:solidFill>
          <a:ln w="12700" cap="flat">
            <a:solidFill>
              <a:srgbClr val="800000"/>
            </a:solidFill>
          </a:ln>
        </p:spPr>
        <p:txBody>
          <a:bodyPr lIns="92075" tIns="46038" rIns="92075" bIns="46038"/>
          <a:lstStyle/>
          <a:p>
            <a:pPr algn="ctr">
              <a:buFont typeface="Wingdings" pitchFamily="2" charset="2"/>
              <a:buNone/>
            </a:pPr>
            <a:r>
              <a:rPr lang="ar-SA" sz="28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يكپارچه‌سازي روبه جلو</a:t>
            </a:r>
            <a:r>
              <a:rPr lang="ar-SA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en-US" sz="28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>
              <a:buFont typeface="Wingdings" pitchFamily="2" charset="2"/>
              <a:buNone/>
            </a:pPr>
            <a:endParaRPr lang="en-US" sz="24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Mitra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توزيع‌كنندگان غير قابل تكيه ، پر هزينه و يا در تامين نيازهاي سازمان ناتوان باشند</a:t>
            </a:r>
            <a:endParaRPr lang="en-US" sz="24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توزيع‌كنندگان كيفي غير قابل دسترس باشند</a:t>
            </a:r>
            <a:endParaRPr lang="en-US" sz="24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رشد چشمگيري براي بازار پيش‌بيني مي‌شود</a:t>
            </a:r>
            <a:endParaRPr lang="en-US" sz="24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ثبات كار بسيار اهميت داشته باشد </a:t>
            </a:r>
            <a:endParaRPr lang="en-US" sz="24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كار توزيع حاشيه سود بالايي دارا باشد</a:t>
            </a:r>
            <a:endParaRPr lang="en-US" sz="2400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8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normAutofit/>
          </a:bodyPr>
          <a:lstStyle/>
          <a:p>
            <a:pPr algn="ctr" eaLnBrk="1" hangingPunct="1"/>
            <a:r>
              <a:rPr lang="ar-S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endParaRPr lang="en-US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447800" y="1676400"/>
            <a:ext cx="6096000" cy="9144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1">
              <a:buFont typeface="Arial" pitchFamily="34" charset="0"/>
              <a:buChar char="•"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يكپارچه‌سازي رو به </a:t>
            </a:r>
            <a:r>
              <a:rPr lang="fa-IR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عقب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/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1219200" y="3244334"/>
            <a:ext cx="7467600" cy="30777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/>
            <a:r>
              <a:rPr lang="ar-SA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تعريف</a:t>
            </a: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:</a:t>
            </a:r>
            <a:r>
              <a:rPr lang="fa-IR" sz="2400" b="1" u="sng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تملك و يا افزايش كنترل بر روي شركتهاي تامين‌كننده</a:t>
            </a:r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marL="342900" indent="-342900" algn="r" rtl="1"/>
            <a:endParaRPr lang="fa-IR" sz="2400" b="1" dirty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sz="2400" b="1" dirty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r>
              <a:rPr lang="ar-SA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مثال</a:t>
            </a: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 :</a:t>
            </a:r>
            <a:r>
              <a:rPr lang="fa-IR" sz="2400" b="1" u="sng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Motel 8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يك توليــدكننده مبلمان را خريداري كرده است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Mitra" pitchFamily="2" charset="-78"/>
              </a:rPr>
              <a:t>.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en-US" sz="2400" b="1" u="sng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Mitra" pitchFamily="2" charset="-78"/>
              </a:rPr>
              <a:t> 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r>
              <a:rPr lang="fa-IR" b="1" u="sng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 </a:t>
            </a:r>
            <a:endParaRPr lang="en-US" b="1" u="sng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9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4"/>
          <p:cNvSpPr>
            <a:spLocks noGrp="1" noChangeArrowheads="1"/>
          </p:cNvSpPr>
          <p:nvPr>
            <p:ph type="title"/>
          </p:nvPr>
        </p:nvSpPr>
        <p:spPr bwMode="auto"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lIns="92075" tIns="46038" rIns="92075" bIns="46038" anchor="ctr">
            <a:normAutofit/>
          </a:bodyPr>
          <a:lstStyle/>
          <a:p>
            <a:pPr algn="ctr" eaLnBrk="1" hangingPunct="1"/>
            <a:r>
              <a:rPr lang="ar-S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استراتژي در عمل</a:t>
            </a:r>
            <a:endParaRPr lang="en-US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استراتژي رو به عقب</a:t>
            </a:r>
            <a:r>
              <a:rPr lang="ar-SA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fa-IR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Mitra" pitchFamily="2" charset="-78"/>
            </a:endParaRPr>
          </a:p>
          <a:p>
            <a:pPr marL="342900" lvl="1" indent="-342900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تامين‌كنندگان غير قابل تكيه، پرهزينه و يا در تامين خواسته‌هاي سازمان ناتوان باشند</a:t>
            </a:r>
            <a:r>
              <a:rPr lang="fa-IR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.</a:t>
            </a: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تعداد تامين‌كنندگان كم و شركتهاي درخواست‌كننده زياد باشد</a:t>
            </a:r>
            <a:r>
              <a:rPr lang="fa-IR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.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رشد بسيار بالا در بازار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سازمان داراي منابع انساني و سرمايه لازم براي اداره يك كسب و كار جديد باشد</a:t>
            </a:r>
            <a:r>
              <a:rPr lang="fa-IR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.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ثبات قيمت اهميت زيادي داشته باشد</a:t>
            </a:r>
            <a:r>
              <a:rPr lang="fa-IR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.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كارتوليد قطعات حاشيه سود بالايي د اشته باشد</a:t>
            </a:r>
            <a:r>
              <a:rPr lang="fa-IR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.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marL="342900" lvl="1" indent="-342900" algn="r" rtl="1">
              <a:buNone/>
            </a:pP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Mitra" pitchFamily="2" charset="-78"/>
            </a:endParaRPr>
          </a:p>
          <a:p>
            <a:pPr>
              <a:buNone/>
            </a:pPr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10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S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6" name="Content Placeholder 5"/>
          <p:cNvSpPr>
            <a:spLocks noGrp="1"/>
          </p:cNvSpPr>
          <p:nvPr>
            <p:ph idx="1"/>
          </p:nvPr>
        </p:nvSpPr>
        <p:spPr>
          <a:xfrm>
            <a:off x="1295400" y="1676400"/>
            <a:ext cx="6400800" cy="8382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rmAutofit/>
          </a:bodyPr>
          <a:lstStyle/>
          <a:p>
            <a:pPr algn="ctr" rtl="1">
              <a:buFont typeface="Arial" pitchFamily="34" charset="0"/>
              <a:buChar char="•"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يكپارچه‌سازي </a:t>
            </a:r>
            <a:r>
              <a:rPr lang="fa-IR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افقی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/>
            <a:endParaRPr lang="en-US" sz="2400" dirty="0"/>
          </a:p>
        </p:txBody>
      </p:sp>
      <p:sp>
        <p:nvSpPr>
          <p:cNvPr id="7" name="Rectangle 6"/>
          <p:cNvSpPr/>
          <p:nvPr/>
        </p:nvSpPr>
        <p:spPr>
          <a:xfrm>
            <a:off x="990600" y="3124200"/>
            <a:ext cx="76962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indent="-342900" algn="r" rtl="1"/>
            <a:r>
              <a:rPr lang="ar-SA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تعريف</a:t>
            </a: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:</a:t>
            </a:r>
            <a:r>
              <a:rPr lang="fa-IR" sz="2400" b="1" u="sng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تملك و يا افزايش كنترل بر روي شــــركتهــــاي رقيب</a:t>
            </a:r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marL="342900" indent="-342900" algn="r" rtl="1"/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marL="342900" indent="-342900" algn="r" rtl="1"/>
            <a:endParaRPr lang="fa-IR" sz="2400" b="1" dirty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marL="342900" indent="-342900" algn="r" rtl="1"/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marL="342900" indent="-342900" algn="r" rtl="1"/>
            <a:r>
              <a:rPr lang="ar-SA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مثال</a:t>
            </a: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:</a:t>
            </a:r>
            <a:r>
              <a:rPr lang="fa-IR" sz="2400" b="1" u="sng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شركت هتــل‌هاي زنجيـــره‌اي هيلتــون اخيـــراً هتل پراموس (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Promus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) را خريـــــداري كرده است.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marL="342900" indent="-342900" algn="r" rtl="1"/>
            <a:endParaRPr lang="en-US" sz="2400" b="1" u="sng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marL="342900" indent="-342900" algn="r" rtl="1"/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b="1" dirty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b="1" dirty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b="1" dirty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b="1" dirty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fa-IR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en-US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marL="342900" indent="-342900" algn="r" rtl="1"/>
            <a:endParaRPr lang="en-US" b="1" u="sng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11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SA" sz="4800" b="0" dirty="0" smtClean="0">
                <a:solidFill>
                  <a:srgbClr val="0070C0"/>
                </a:solidFill>
                <a:cs typeface="B Nazanin" pitchFamily="2" charset="-78"/>
              </a:rPr>
              <a:t>استراتژي در عمل</a:t>
            </a: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يكپارچه‌سازي افقي</a:t>
            </a:r>
            <a:r>
              <a:rPr lang="ar-SA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Mitra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شركت بدون مواجهه با محدوديتهاي قانوني به دنبال نوعي انحصار در بازار باشد</a:t>
            </a:r>
            <a:r>
              <a:rPr lang="en-US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          </a:t>
            </a: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رقابت در يك بازار رو به رشد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جايي كه توليد انبوه (اقتصاد مقياس) مزيت رقابتي ايجاد نمايد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شركت مورد نظر به علت سوء مديريت و يا محدوديت منابع وضعيت خوبي نداشته باشد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12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600200"/>
            <a:ext cx="8686800" cy="4525963"/>
          </a:xfrm>
        </p:spPr>
        <p:txBody>
          <a:bodyPr/>
          <a:lstStyle/>
          <a:p>
            <a:pPr marL="571500" indent="-190500" algn="ctr" rtl="1"/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استراتژيهاي متمركز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marL="571500" indent="-190500" algn="ctr" rtl="1"/>
            <a:r>
              <a:rPr lang="en-U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Intensive Strategies</a:t>
            </a:r>
            <a:endParaRPr lang="ar-SA" sz="2800" b="1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endParaRPr lang="en-US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endParaRPr lang="en-US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endParaRPr lang="en-US" b="1" dirty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endParaRPr lang="en-US" dirty="0"/>
          </a:p>
        </p:txBody>
      </p:sp>
      <p:sp>
        <p:nvSpPr>
          <p:cNvPr id="4" name="Text Box 7"/>
          <p:cNvSpPr txBox="1">
            <a:spLocks noChangeArrowheads="1"/>
          </p:cNvSpPr>
          <p:nvPr/>
        </p:nvSpPr>
        <p:spPr bwMode="auto">
          <a:xfrm>
            <a:off x="1651026" y="3276600"/>
            <a:ext cx="73471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Mitra" pitchFamily="2" charset="-78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رسوخ در بازار      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     </a:t>
            </a:r>
            <a:r>
              <a:rPr lang="ar-SA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Market penetration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Mitra" pitchFamily="2" charset="-78"/>
              </a:rPr>
              <a:t>)</a:t>
            </a: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1651026" y="4038600"/>
            <a:ext cx="73471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توسعه بازار		 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Market development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</a:t>
            </a:r>
          </a:p>
        </p:txBody>
      </p:sp>
      <p:sp>
        <p:nvSpPr>
          <p:cNvPr id="6" name="Text Box 8"/>
          <p:cNvSpPr txBox="1">
            <a:spLocks noChangeArrowheads="1"/>
          </p:cNvSpPr>
          <p:nvPr/>
        </p:nvSpPr>
        <p:spPr bwMode="auto">
          <a:xfrm>
            <a:off x="1651026" y="4891088"/>
            <a:ext cx="7347179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توسعه </a:t>
            </a:r>
            <a:r>
              <a:rPr lang="ar-SA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محصول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	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Product development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     </a:t>
            </a:r>
            <a:endParaRPr lang="en-US" sz="2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13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ar-SA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رسوخ در بازار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r>
              <a:rPr lang="ar-SA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تعريف</a:t>
            </a:r>
            <a:r>
              <a:rPr 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:</a:t>
            </a:r>
            <a:r>
              <a:rPr lang="ar-SA" sz="2400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افزايش سهم بازار براي محصولات يا خدمات فعلي از طريق تلاشهاي بيشتر بازاريابي</a:t>
            </a:r>
            <a:endParaRPr lang="en-US" sz="2400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b="1" dirty="0" smtClean="0">
              <a:solidFill>
                <a:srgbClr val="003366"/>
              </a:solidFill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r>
              <a:rPr lang="ar-SA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مثال</a:t>
            </a:r>
            <a:r>
              <a:rPr 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 :</a:t>
            </a:r>
            <a:r>
              <a:rPr lang="ar-SA" sz="2400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شركت اينترنتي </a:t>
            </a:r>
            <a:r>
              <a:rPr lang="en-US" sz="2400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Ameritrade</a:t>
            </a:r>
            <a:r>
              <a:rPr lang="ar-SA" sz="2400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با صرف 200 ميليون دلار براي تبليغات بودجه تبليغات خود را سه برابر كرد تا مردم را قانع كند از طريق اينترنت سرمايه‌گذاري كنند.</a:t>
            </a:r>
            <a:endParaRPr lang="en-US" sz="2400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b="1" u="sng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14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SA" sz="4800" b="0" dirty="0" smtClean="0">
                <a:solidFill>
                  <a:srgbClr val="0070C0"/>
                </a:solidFill>
                <a:cs typeface="B Nazanin" pitchFamily="2" charset="-78"/>
              </a:rPr>
              <a:t>استراتژي در عمل</a:t>
            </a: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buNone/>
            </a:pPr>
            <a:r>
              <a:rPr lang="ar-SA" sz="28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رسوخ در بازار</a:t>
            </a:r>
            <a:r>
              <a:rPr lang="ar-SA" sz="2800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en-US" sz="28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None/>
            </a:pPr>
            <a:endParaRPr lang="en-US" dirty="0" smtClean="0"/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بازار فعلي اشباع شده نباشد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ميزان استفاده مشتريان فعلي قابل افزايش باشد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سهم بازار رقبا قابل به دست آوردن باشد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افزايش مقياس توليد، مزيت رقابتي عمده‌اي باشد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15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endParaRPr lang="en-US" sz="4800" b="1" dirty="0">
              <a:solidFill>
                <a:srgbClr val="0070C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/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توسعه بازار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تعریف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عرضه محصول و يا خدمات فعلي در مناطق جغرافيايي جديد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مثال : 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شركت اتوبوس‌سازي </a:t>
            </a:r>
            <a:r>
              <a:rPr lang="en-US" sz="2400" b="1" dirty="0" err="1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Henlys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در انگلستان، شركت اتوبوس‌سازي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Blue Bird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در آمريكا را خريداري مي‌كند.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b="1" u="sng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16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SA" sz="4800" dirty="0" smtClean="0">
                <a:solidFill>
                  <a:srgbClr val="0070C0"/>
                </a:solidFill>
                <a:cs typeface="B Nazanin" pitchFamily="2" charset="-78"/>
              </a:rPr>
              <a:t>استراتژي در عمل</a:t>
            </a: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lnSpc>
                <a:spcPct val="90000"/>
              </a:lnSpc>
              <a:buFont typeface="Wingdings" pitchFamily="2" charset="2"/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توسعه بازار</a:t>
            </a:r>
            <a:r>
              <a:rPr lang="ar-SA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lnSpc>
                <a:spcPct val="90000"/>
              </a:lnSpc>
              <a:buFont typeface="Wingdings" pitchFamily="2" charset="2"/>
              <a:buNone/>
            </a:pP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دستيابي به كانالهاي جديد توزيع با كيفيت، هزينه و قابليت اطمينان مطلوب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محصول با استقبال شديد بازار مواجه مي‌شود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كشف بازارهاي بكر و يا اشباع نشده جديد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شركت داراي منابع انساني و مالي اضافه براي توسعه عمليات باشد</a:t>
            </a: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ظرفيت توليد مازاد بر مصرف بازار فعلي</a:t>
            </a: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كسب و كار شركت در حال گسترش سريع جهاني باشد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>
              <a:buNone/>
            </a:pP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17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توسعه محصول</a:t>
            </a:r>
            <a:endParaRPr lang="fa-IR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solidFill>
                  <a:srgbClr val="FF0000"/>
                </a:solidFill>
                <a:cs typeface="B Nazanin" pitchFamily="2" charset="-78"/>
              </a:rPr>
              <a:t>تعریف :</a:t>
            </a:r>
            <a:r>
              <a:rPr lang="fa-IR" dirty="0" smtClean="0"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افزايش فروش از طريق بهينه‌سازي محصول و يا خدمات فعلي و يا ارائه محصول يا خدمات جديد</a:t>
            </a:r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solidFill>
                  <a:srgbClr val="FF0000"/>
                </a:solidFill>
                <a:cs typeface="B Nazanin" pitchFamily="2" charset="-78"/>
              </a:rPr>
              <a:t>مثال :</a:t>
            </a:r>
            <a:r>
              <a:rPr lang="fa-IR" sz="2800" dirty="0" smtClean="0"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افزايش سرعت و مدلهاي جديد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CPU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هاي شركت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Intel</a:t>
            </a:r>
            <a:endParaRPr lang="en-US" sz="2400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18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ar-SA" sz="4800" dirty="0" smtClean="0">
                <a:solidFill>
                  <a:srgbClr val="0070C0"/>
                </a:solidFill>
                <a:cs typeface="B Nazanin" pitchFamily="2" charset="-78"/>
              </a:rPr>
              <a:t>استراتژي در عمل</a:t>
            </a: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buFont typeface="Wingdings" pitchFamily="2" charset="2"/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توسعه محصول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Font typeface="Wingdings" pitchFamily="2" charset="2"/>
              <a:buNone/>
            </a:pP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محصول اصلي شركت در مرحله بلوغ از چرخه عمر باشد</a:t>
            </a: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تحول تكنولوژي در كسب و كار مربوطه زياد باشد</a:t>
            </a: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شركتهاي رقيب محصولات بهتري با قيمت مشابه ارائه داده باشند</a:t>
            </a: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كسب و كار در يك صنعت با رشد سريع باشد</a:t>
            </a: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قابليت تحقيق و توسعه شركت بالا باشد</a:t>
            </a: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19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04800"/>
            <a:ext cx="8229600" cy="1252728"/>
          </a:xfrm>
        </p:spPr>
        <p:txBody>
          <a:bodyPr numCol="1"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28600" y="1676400"/>
            <a:ext cx="8686800" cy="4525963"/>
          </a:xfrm>
        </p:spPr>
        <p:txBody>
          <a:bodyPr/>
          <a:lstStyle/>
          <a:p>
            <a:pPr algn="ctr" rtl="1"/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استراتژيهاي تنوع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r>
              <a:rPr lang="en-U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Diversification Strategies</a:t>
            </a: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Mitra" pitchFamily="2" charset="-78"/>
            </a:endParaRPr>
          </a:p>
          <a:p>
            <a:pPr algn="ctr" rtl="1">
              <a:buNone/>
            </a:pPr>
            <a:endParaRPr lang="en-US" dirty="0" smtClean="0"/>
          </a:p>
          <a:p>
            <a:pPr algn="ctr" rtl="1">
              <a:buNone/>
            </a:pPr>
            <a:endParaRPr lang="en-US" dirty="0"/>
          </a:p>
        </p:txBody>
      </p:sp>
      <p:sp>
        <p:nvSpPr>
          <p:cNvPr id="4" name="Text Box 8"/>
          <p:cNvSpPr txBox="1">
            <a:spLocks noChangeArrowheads="1"/>
          </p:cNvSpPr>
          <p:nvPr/>
        </p:nvSpPr>
        <p:spPr bwMode="auto">
          <a:xfrm>
            <a:off x="304800" y="3429000"/>
            <a:ext cx="846933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تنوع گرايي همگون 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        </a:t>
            </a:r>
            <a:r>
              <a:rPr lang="ar-SA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diversification </a:t>
            </a:r>
            <a:r>
              <a:rPr lang="en-US" sz="2400" b="1" dirty="0">
                <a:solidFill>
                  <a:srgbClr val="FF0000"/>
                </a:solidFill>
                <a:cs typeface="B Nazanin" pitchFamily="2" charset="-78"/>
              </a:rPr>
              <a:t>Concentric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</a:t>
            </a:r>
            <a:endParaRPr lang="en-US" sz="2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5" name="Text Box 9"/>
          <p:cNvSpPr txBox="1">
            <a:spLocks noChangeArrowheads="1"/>
          </p:cNvSpPr>
          <p:nvPr/>
        </p:nvSpPr>
        <p:spPr bwMode="auto">
          <a:xfrm>
            <a:off x="685800" y="4343400"/>
            <a:ext cx="8215250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تنوع گرايي ناهمگون	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Conglomerate diversification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    </a:t>
            </a:r>
            <a:endParaRPr lang="en-US" sz="2400" b="1" dirty="0">
              <a:solidFill>
                <a:srgbClr val="FF0000"/>
              </a:solidFill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762000" y="5181600"/>
            <a:ext cx="8130556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r" rtl="1" eaLnBrk="1" hangingPunct="1">
              <a:spcBef>
                <a:spcPct val="50000"/>
              </a:spcBef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تنوع گرايي افقي    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       </a:t>
            </a:r>
            <a:r>
              <a:rPr lang="ar-SA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Horizontal diversification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</a:t>
            </a:r>
            <a:endParaRPr lang="en-US" sz="2400" b="1" dirty="0">
              <a:solidFill>
                <a:srgbClr val="FF0000"/>
              </a:solidFill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20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buNone/>
            </a:pP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تنوع گرايي همگون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تعریف :</a:t>
            </a:r>
            <a:r>
              <a:rPr lang="fa-IR" sz="24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ارائه محصول جديد ولي مرتبط با محصولات قبلي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fa-IR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مثال :</a:t>
            </a:r>
            <a:r>
              <a:rPr lang="fa-IR" sz="28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بانك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NWB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در انگلستان شركت بيمه انگليسي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L&amp;G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را خريداري كرده است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21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381000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buFont typeface="Wingdings" pitchFamily="2" charset="2"/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تنوع‌گرايي همگون</a:t>
            </a:r>
            <a:r>
              <a:rPr lang="ar-SA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Font typeface="Wingdings" pitchFamily="2" charset="2"/>
              <a:buNone/>
            </a:pP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بازار فعلي شركت بدون رشد و يا با رشد خيلي كم باشد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محصولات مرتبط جديد فروش محصولات فعلي را افزايش دهد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محصول مرتبط جديد با قيمت قابل رقابتي قابل عرضه باشد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محصول فعلي در ناحيه سراشيبي چرخه عمر باشد</a:t>
            </a: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ظرفيت مديريتي شركت بالاتر از بازار فعلي باشد</a:t>
            </a: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22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تنوع گرايي غيرهمگون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تعریف :</a:t>
            </a:r>
            <a:r>
              <a:rPr lang="fa-IR" sz="2800" b="1" u="sng" dirty="0" smtClean="0">
                <a:solidFill>
                  <a:srgbClr val="99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ارائه محصول جديد و غير مرتبط با محصولات قبلي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fa-IR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مثال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ورود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SONY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به كسب و كار كامپيوتر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PC</a:t>
            </a: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23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381000"/>
            <a:ext cx="8229600" cy="1252728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ctr" rtl="1">
              <a:buFont typeface="Wingdings" pitchFamily="2" charset="2"/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تنوع‌گرايي غيرهمگون</a:t>
            </a:r>
            <a:r>
              <a:rPr lang="ar-SA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Font typeface="Wingdings" pitchFamily="2" charset="2"/>
              <a:buNone/>
            </a:pP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كاهش مستمر فروش وسود بر روي رنج محصولات فعلي</a:t>
            </a: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پتانسيل مالي و مديريتي سازمان براي ورود به كسب وكار جديد</a:t>
            </a: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هم‌افزايي مالي بين كسب و كار فعلي و كسب و كار جديد</a:t>
            </a:r>
            <a:endParaRPr lang="en-US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اشباع بازار محصولات فعلي 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24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Mitra" pitchFamily="2" charset="-78"/>
              </a:rPr>
            </a:br>
            <a:endParaRPr lang="en-US" sz="4800" dirty="0">
              <a:solidFill>
                <a:srgbClr val="0070C0"/>
              </a:solidFill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057400"/>
            <a:ext cx="8229600" cy="4068763"/>
          </a:xfrm>
        </p:spPr>
        <p:txBody>
          <a:bodyPr/>
          <a:lstStyle/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تنوع گرايي افقي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dirty="0" smtClean="0">
              <a:cs typeface="B Nazanin" pitchFamily="2" charset="-78"/>
            </a:endParaRPr>
          </a:p>
          <a:p>
            <a:pPr algn="r" rtl="1">
              <a:buNone/>
            </a:pPr>
            <a:endParaRPr lang="en-US" dirty="0" smtClean="0"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solidFill>
                  <a:srgbClr val="FF0000"/>
                </a:solidFill>
                <a:cs typeface="B Nazanin" pitchFamily="2" charset="-78"/>
              </a:rPr>
              <a:t>تعریف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ارائه محصول جديد و غير مرتبط </a:t>
            </a:r>
            <a:r>
              <a:rPr lang="fa-IR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،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به مشتريان فعلي شركت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</a:t>
            </a:r>
          </a:p>
          <a:p>
            <a:pPr algn="r" rtl="1">
              <a:buNone/>
            </a:pP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dirty="0" smtClean="0">
                <a:solidFill>
                  <a:srgbClr val="FF0000"/>
                </a:solidFill>
                <a:cs typeface="B Nazanin" pitchFamily="2" charset="-78"/>
              </a:rPr>
              <a:t>مثال </a:t>
            </a:r>
            <a:r>
              <a:rPr lang="fa-IR" sz="2400" dirty="0" smtClean="0">
                <a:solidFill>
                  <a:srgbClr val="FF0000"/>
                </a:solidFill>
                <a:cs typeface="B Nazanin" pitchFamily="2" charset="-78"/>
              </a:rPr>
              <a:t>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ورود زيراكس به كسب و كار توليد كاغذ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25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25963"/>
          </a:xfrm>
        </p:spPr>
        <p:txBody>
          <a:bodyPr/>
          <a:lstStyle/>
          <a:p>
            <a:pPr algn="ctr" rtl="1">
              <a:buFont typeface="Wingdings" pitchFamily="2" charset="2"/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تنوع‌گرايي افقي</a:t>
            </a:r>
            <a:r>
              <a:rPr lang="ar-SA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Font typeface="Wingdings" pitchFamily="2" charset="2"/>
              <a:buNone/>
            </a:pP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درآمد حاصل از كسب و كار فعلي با افزودن يك محصول غيرمرتبط تقويت شود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كسب وكار فعلي كم سود, كم رشد و به شدت رقابتي باشد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شبكه توزيع فعلي براي محصول جديد و غيرمرتبط قابل استفاده باشد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محصول جديد مكمل فصلي(دوره‌اي) محصول فعلي باشد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26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4" name="Text Box 7"/>
          <p:cNvSpPr txBox="1">
            <a:spLocks noGrp="1" noChangeArrowheads="1"/>
          </p:cNvSpPr>
          <p:nvPr>
            <p:ph idx="1"/>
          </p:nvPr>
        </p:nvSpPr>
        <p:spPr bwMode="auto">
          <a:xfrm>
            <a:off x="457200" y="2057400"/>
            <a:ext cx="8229600" cy="10002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rtl="1" eaLnBrk="1" hangingPunct="1"/>
            <a:r>
              <a:rPr lang="ar-SA" sz="2800" b="1" u="sng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استراتژيهاي تدافعي</a:t>
            </a:r>
            <a:endParaRPr lang="en-US" sz="2800" b="1" u="sng" dirty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 eaLnBrk="1" hangingPunct="1">
              <a:buNone/>
            </a:pPr>
            <a:r>
              <a:rPr lang="en-US" sz="2800" b="1" dirty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Defensive </a:t>
            </a:r>
            <a:r>
              <a:rPr lang="en-US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Strategies</a:t>
            </a:r>
            <a:endParaRPr lang="en-US" sz="2800" b="1" dirty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5" name="Text Box 8"/>
          <p:cNvSpPr txBox="1">
            <a:spLocks noChangeArrowheads="1"/>
          </p:cNvSpPr>
          <p:nvPr/>
        </p:nvSpPr>
        <p:spPr bwMode="auto">
          <a:xfrm>
            <a:off x="1295400" y="3505200"/>
            <a:ext cx="75947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ct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مشاركت        	 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Joint venture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</a:t>
            </a:r>
            <a:endParaRPr lang="en-US" sz="2400" b="1" dirty="0">
              <a:solidFill>
                <a:srgbClr val="FF0000"/>
              </a:solidFill>
              <a:latin typeface="Tahoma" pitchFamily="34" charset="0"/>
              <a:cs typeface="B Nazanin" pitchFamily="2" charset="-78"/>
            </a:endParaRPr>
          </a:p>
        </p:txBody>
      </p:sp>
      <p:sp>
        <p:nvSpPr>
          <p:cNvPr id="6" name="Text Box 10"/>
          <p:cNvSpPr txBox="1">
            <a:spLocks noChangeArrowheads="1"/>
          </p:cNvSpPr>
          <p:nvPr/>
        </p:nvSpPr>
        <p:spPr bwMode="auto">
          <a:xfrm>
            <a:off x="1371600" y="4343400"/>
            <a:ext cx="75947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ct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كاهش	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    </a:t>
            </a:r>
            <a:r>
              <a:rPr lang="ar-SA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Retrenchment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</a:t>
            </a:r>
          </a:p>
        </p:txBody>
      </p:sp>
      <p:sp>
        <p:nvSpPr>
          <p:cNvPr id="7" name="Text Box 11"/>
          <p:cNvSpPr txBox="1">
            <a:spLocks noChangeArrowheads="1"/>
          </p:cNvSpPr>
          <p:nvPr/>
        </p:nvSpPr>
        <p:spPr bwMode="auto">
          <a:xfrm>
            <a:off x="1295400" y="5105400"/>
            <a:ext cx="75947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ct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واگذاري	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  </a:t>
            </a:r>
            <a:r>
              <a:rPr lang="ar-SA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Divestiture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</a:t>
            </a:r>
          </a:p>
        </p:txBody>
      </p:sp>
      <p:sp>
        <p:nvSpPr>
          <p:cNvPr id="8" name="Text Box 9"/>
          <p:cNvSpPr txBox="1">
            <a:spLocks noChangeArrowheads="1"/>
          </p:cNvSpPr>
          <p:nvPr/>
        </p:nvSpPr>
        <p:spPr bwMode="auto">
          <a:xfrm>
            <a:off x="1371600" y="5943600"/>
            <a:ext cx="7594718" cy="4616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lvl="2" algn="ctr" rtl="1" eaLnBrk="1" hangingPunct="1">
              <a:buSzPct val="105000"/>
              <a:buFontTx/>
              <a:buChar char="•"/>
            </a:pP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انحلال	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   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	</a:t>
            </a:r>
            <a:r>
              <a:rPr lang="en-US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  </a:t>
            </a:r>
            <a:r>
              <a:rPr lang="ar-SA" sz="24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(</a:t>
            </a:r>
            <a:r>
              <a:rPr lang="en-US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Liquidation</a:t>
            </a:r>
            <a:r>
              <a:rPr lang="ar-SA" sz="2400" b="1" dirty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)</a:t>
            </a:r>
            <a:endParaRPr lang="en-US" sz="2400" b="1" dirty="0">
              <a:solidFill>
                <a:srgbClr val="FF0000"/>
              </a:solidFill>
              <a:cs typeface="B Nazanin" pitchFamily="2" charset="-78"/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27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5334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25963"/>
          </a:xfrm>
        </p:spPr>
        <p:txBody>
          <a:bodyPr/>
          <a:lstStyle/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مشاركت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تعریف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تشكيل يك سازمان جديد با حمايت و همكاري دو يا چند شركت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en-US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</a:t>
            </a:r>
          </a:p>
          <a:p>
            <a:pPr algn="r" rtl="1">
              <a:buNone/>
            </a:pPr>
            <a:endParaRPr lang="en-US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مثال :</a:t>
            </a:r>
            <a:r>
              <a:rPr lang="en-US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ايجاد شركت وسايل خانگي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Philips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با سرمايه‌گذاري شركت 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Lucent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و شركت الكترونيك فيليپس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28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457200"/>
            <a:ext cx="8229600" cy="1143000"/>
          </a:xfrm>
        </p:spPr>
        <p:txBody>
          <a:bodyPr>
            <a:normAutofit fontScale="90000"/>
          </a:bodyPr>
          <a:lstStyle/>
          <a:p>
            <a:pPr algn="ctr"/>
            <a:r>
              <a:rPr lang="ar-SA" sz="53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b="1" dirty="0" smtClean="0">
                <a:solidFill>
                  <a:srgbClr val="80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33400" y="2133600"/>
            <a:ext cx="8229600" cy="4525963"/>
          </a:xfrm>
        </p:spPr>
        <p:txBody>
          <a:bodyPr/>
          <a:lstStyle/>
          <a:p>
            <a:pPr algn="ctr" rtl="1">
              <a:buFont typeface="Wingdings" pitchFamily="2" charset="2"/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مشاركت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Font typeface="Wingdings" pitchFamily="2" charset="2"/>
              <a:buNone/>
            </a:pP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تركيب هم‌افزايي بين شركتهاي سهامي عام و سهامي خاص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تركيب هم‌افزايي شركتهاي بين‌المللي و شركتهاي محلي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يكپارچه‌سازي شايستگيهاي مكمل دو شركت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روي هم گذاشتن منابع و تسهيم ريسك در پروژه‌هاي بسيار بزرگ و سودآور</a:t>
            </a: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رقابت چند شركت كوچك با يك رقيب بزرگ</a:t>
            </a:r>
          </a:p>
          <a:p>
            <a:pPr lvl="1" algn="r" rtl="1">
              <a:buFont typeface="Wingdings" pitchFamily="2" charset="2"/>
              <a:buChar char="ü"/>
            </a:pPr>
            <a:r>
              <a:rPr lang="ar-SA" sz="24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براي ارائه سريع يك تكنولوژي جديد به بازار</a:t>
            </a: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29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4572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25963"/>
          </a:xfrm>
        </p:spPr>
        <p:txBody>
          <a:bodyPr/>
          <a:lstStyle/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كاهش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تعریف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تجديد ساختار در فعاليتهاي و هزينه‌ها به منظور جلوگيري از كاهش فروش و سود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</a:t>
            </a:r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dirty="0" smtClean="0">
                <a:solidFill>
                  <a:srgbClr val="FF0000"/>
                </a:solidFill>
                <a:cs typeface="B Nazanin" pitchFamily="2" charset="-78"/>
              </a:rPr>
              <a:t>مثال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تعطيل كارخانه توليد جيپ دركرايسلر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30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33400" y="6096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1981200"/>
            <a:ext cx="8229600" cy="4525963"/>
          </a:xfrm>
        </p:spPr>
        <p:txBody>
          <a:bodyPr/>
          <a:lstStyle/>
          <a:p>
            <a:pPr algn="ctr" rtl="1">
              <a:lnSpc>
                <a:spcPct val="90000"/>
              </a:lnSpc>
              <a:buFont typeface="Wingdings" pitchFamily="2" charset="2"/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</a:t>
            </a:r>
            <a:r>
              <a:rPr lang="ar-SA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كاهش</a:t>
            </a:r>
            <a:r>
              <a:rPr lang="ar-SA" sz="2800" b="1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lnSpc>
                <a:spcPct val="90000"/>
              </a:lnSpc>
              <a:buFont typeface="Wingdings" pitchFamily="2" charset="2"/>
              <a:buNone/>
            </a:pPr>
            <a:endParaRPr lang="en-US" sz="24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شركت در عين دارا بودن شايستگي كسب و كار طي چندين سال به اهداف خود نرسيده است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شركت مورد فروش در يك كسب و كار ضعيف باشد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شركت مورد فروش داراي بهره‌وري پايين، سودآوري كم و فرهنگ كار ضعيف باشد</a:t>
            </a: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استراتژي شركت با شكست مواجه شده باشد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lnSpc>
                <a:spcPct val="90000"/>
              </a:lnSpc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شركت براي آماده سازي يك بازار رو به رشد جديد نيازمند ساختار فعاليتي جديد باشد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31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25963"/>
          </a:xfrm>
        </p:spPr>
        <p:txBody>
          <a:bodyPr/>
          <a:lstStyle/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واگذاري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تعریف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فروش يك بخش و يا جزيي از شركت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</a:t>
            </a:r>
          </a:p>
          <a:p>
            <a:pPr algn="r" rtl="1">
              <a:buNone/>
            </a:pP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fa-IR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مثال :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فـــروش بخش وسايل صـوتي ـ تصويري توسط شركت جنرال الكتريك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32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7620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2332037"/>
            <a:ext cx="8229600" cy="4525963"/>
          </a:xfrm>
        </p:spPr>
        <p:txBody>
          <a:bodyPr/>
          <a:lstStyle/>
          <a:p>
            <a:pPr algn="ctr" rtl="1">
              <a:buFont typeface="Wingdings" pitchFamily="2" charset="2"/>
              <a:buNone/>
            </a:pP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در چه شرايطي استراتژي </a:t>
            </a: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واگذاري</a:t>
            </a:r>
            <a:r>
              <a:rPr lang="ar-SA" sz="2800" b="1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 ثمربخش است؟</a:t>
            </a:r>
            <a:endParaRPr lang="en-US" sz="28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algn="ctr" rtl="1">
              <a:buFont typeface="Wingdings" pitchFamily="2" charset="2"/>
              <a:buNone/>
            </a:pPr>
            <a:endParaRPr lang="en-US" sz="2000" b="1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استراتژي كاهش شركت به سودآوري مورد نظر نمي‌رسد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اداره يك بخش به منابع بيشتري از حد توانايي شركت نياز دارد</a:t>
            </a:r>
            <a:endParaRPr lang="en-US" sz="2400" dirty="0" smtClean="0">
              <a:solidFill>
                <a:srgbClr val="003366"/>
              </a:solidFill>
              <a:effectLst>
                <a:outerShdw blurRad="38100" dist="38100" dir="2700000" algn="tl">
                  <a:srgbClr val="000000"/>
                </a:outerShdw>
              </a:effectLst>
              <a:cs typeface="B Nazanin" pitchFamily="2" charset="-78"/>
            </a:endParaRPr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عملكرد ضعيف يك بخش، عملكرد كلي شركت را تحت تاثير قرار دهد</a:t>
            </a:r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زمينه فعاليت يك بخش با ساير اجزاي شركت تناسب نداشته باشد</a:t>
            </a:r>
          </a:p>
          <a:p>
            <a:pPr lvl="1" algn="r" rtl="1">
              <a:buFont typeface="Wingdings" pitchFamily="2" charset="2"/>
              <a:buChar char="ü"/>
            </a:pPr>
            <a:r>
              <a:rPr lang="ar-SA" sz="2400" dirty="0" smtClean="0">
                <a:solidFill>
                  <a:srgbClr val="003366"/>
                </a:solidFill>
                <a:effectLst>
                  <a:outerShdw blurRad="38100" dist="38100" dir="2700000" algn="tl">
                    <a:srgbClr val="000000"/>
                  </a:outerShdw>
                </a:effectLst>
                <a:cs typeface="B Nazanin" pitchFamily="2" charset="-78"/>
              </a:rPr>
              <a:t>وقتي پول حاصل از واگذاري براي ساير اهداف شركت مورد نياز باشد</a:t>
            </a: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33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838200"/>
            <a:ext cx="8229600" cy="1143000"/>
          </a:xfrm>
        </p:spPr>
        <p:txBody>
          <a:bodyPr>
            <a:noAutofit/>
          </a:bodyPr>
          <a:lstStyle/>
          <a:p>
            <a:pPr algn="ctr"/>
            <a:r>
              <a:rPr lang="ar-SA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استراتژي در عمل</a:t>
            </a:r>
            <a: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/>
            </a:r>
            <a:br>
              <a:rPr lang="en-US" sz="4800" b="1" dirty="0" smtClean="0">
                <a:solidFill>
                  <a:srgbClr val="0070C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</a:br>
            <a:endParaRPr lang="en-US" sz="4800" dirty="0">
              <a:solidFill>
                <a:srgbClr val="0070C0"/>
              </a:solidFill>
              <a:cs typeface="B Nazanin" pitchFamily="2" charset="-78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7200" y="2133600"/>
            <a:ext cx="8229600" cy="4525963"/>
          </a:xfrm>
        </p:spPr>
        <p:txBody>
          <a:bodyPr/>
          <a:lstStyle/>
          <a:p>
            <a:pPr algn="ctr" rtl="1">
              <a:buNone/>
            </a:pPr>
            <a:r>
              <a:rPr lang="ar-SA" sz="2800" b="1" u="sng" dirty="0" smtClean="0">
                <a:solidFill>
                  <a:srgbClr val="92D05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انحلال</a:t>
            </a:r>
            <a:endParaRPr lang="en-US" sz="2800" b="1" u="sng" dirty="0" smtClean="0">
              <a:solidFill>
                <a:srgbClr val="92D05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r>
              <a:rPr lang="fa-IR" sz="2800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تعریف :</a:t>
            </a:r>
            <a:r>
              <a:rPr lang="fa-IR" b="1" u="sng" dirty="0" smtClean="0">
                <a:solidFill>
                  <a:srgbClr val="FF0000"/>
                </a:solidFill>
                <a:effectLst>
                  <a:outerShdw blurRad="38100" dist="38100" dir="2700000" algn="tl">
                    <a:srgbClr val="000000"/>
                  </a:outerShdw>
                </a:effectLst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فروش تمامي دارايي شركت به منظور كسب ارزش ملموس آنها</a:t>
            </a:r>
            <a:r>
              <a:rPr lang="en-US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</a:t>
            </a:r>
            <a:endParaRPr lang="fa-IR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fa-IR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r>
              <a:rPr lang="fa-IR" sz="2800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مثال :</a:t>
            </a:r>
            <a:r>
              <a:rPr lang="fa-IR" b="1" dirty="0" smtClean="0">
                <a:solidFill>
                  <a:srgbClr val="FF0000"/>
                </a:solidFill>
                <a:latin typeface="Tahoma" pitchFamily="34" charset="0"/>
                <a:cs typeface="B Nazanin" pitchFamily="2" charset="-78"/>
              </a:rPr>
              <a:t> 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شركت </a:t>
            </a:r>
            <a:r>
              <a:rPr lang="en-US" sz="2400" b="1" dirty="0" err="1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Ribol</a:t>
            </a:r>
            <a:r>
              <a:rPr lang="ar-SA" sz="2400" b="1" dirty="0" smtClean="0">
                <a:solidFill>
                  <a:srgbClr val="003366"/>
                </a:solidFill>
                <a:latin typeface="Tahoma" pitchFamily="34" charset="0"/>
                <a:cs typeface="B Nazanin" pitchFamily="2" charset="-78"/>
              </a:rPr>
              <a:t> تمامــي دارايي خود را فروخت و فعاليت خود را متوقف ساخت</a:t>
            </a:r>
            <a:endParaRPr lang="en-US" sz="2400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dirty="0" smtClean="0">
              <a:solidFill>
                <a:srgbClr val="003366"/>
              </a:solidFill>
              <a:latin typeface="Tahoma" pitchFamily="34" charset="0"/>
              <a:cs typeface="B Nazanin" pitchFamily="2" charset="-78"/>
            </a:endParaRPr>
          </a:p>
          <a:p>
            <a:pPr algn="ctr" rtl="1">
              <a:buNone/>
            </a:pPr>
            <a:endParaRPr lang="en-US" b="1" u="sng" dirty="0" smtClean="0">
              <a:solidFill>
                <a:srgbClr val="990000"/>
              </a:solidFill>
              <a:effectLst>
                <a:outerShdw blurRad="38100" dist="38100" dir="2700000" algn="tl">
                  <a:srgbClr val="000000"/>
                </a:outerShdw>
              </a:effectLst>
              <a:latin typeface="Tahoma" pitchFamily="34" charset="0"/>
              <a:cs typeface="B Nazanin" pitchFamily="2" charset="-78"/>
            </a:endParaRPr>
          </a:p>
          <a:p>
            <a:pPr algn="r" rtl="1">
              <a:buNone/>
            </a:pPr>
            <a:endParaRPr lang="en-US" dirty="0">
              <a:cs typeface="B Nazanin" pitchFamily="2" charset="-78"/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34</a:t>
            </a:fld>
            <a:endParaRPr lang="en-US"/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BABE8DD-31DA-4524-9C34-28595C38B9DA}" type="slidenum">
              <a:rPr lang="en-US" smtClean="0"/>
              <a:pPr/>
              <a:t>35</a:t>
            </a:fld>
            <a:endParaRPr lang="en-US"/>
          </a:p>
        </p:txBody>
      </p:sp>
      <p:sp>
        <p:nvSpPr>
          <p:cNvPr id="7" name="TextBox 6"/>
          <p:cNvSpPr txBox="1"/>
          <p:nvPr/>
        </p:nvSpPr>
        <p:spPr>
          <a:xfrm>
            <a:off x="4114800" y="3581400"/>
            <a:ext cx="5029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a-IR" sz="2800" dirty="0" smtClean="0">
                <a:cs typeface="B Nazanin" panose="00000400000000000000" pitchFamily="2" charset="-78"/>
              </a:rPr>
              <a:t>با تشکر فراوان از حسن توجه شما دوستان</a:t>
            </a:r>
            <a:endParaRPr lang="en-US" sz="2800" dirty="0">
              <a:cs typeface="B Nazanin" panose="00000400000000000000" pitchFamily="2" charset="-78"/>
            </a:endParaRPr>
          </a:p>
        </p:txBody>
      </p:sp>
    </p:spTree>
  </p:cSld>
  <p:clrMapOvr>
    <a:masterClrMapping/>
  </p:clrMapOvr>
  <p:transition>
    <p:dissolve/>
  </p:transition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772</TotalTime>
  <Words>1495</Words>
  <Application>Microsoft Office PowerPoint</Application>
  <PresentationFormat>On-screen Show (4:3)</PresentationFormat>
  <Paragraphs>317</Paragraphs>
  <Slides>35</Slides>
  <Notes>3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size="36" baseType="lpstr">
      <vt:lpstr>Module</vt:lpstr>
      <vt:lpstr>PowerPoint Presentation</vt:lpstr>
      <vt:lpstr>PowerPoint Presentation</vt:lpstr>
      <vt:lpstr>PowerPoint Presentation</vt:lpstr>
      <vt:lpstr>تعاريف استراتژي</vt:lpstr>
      <vt:lpstr>تعاريف استراتژي</vt:lpstr>
      <vt:lpstr>استراتژي در عمل</vt:lpstr>
      <vt:lpstr>استراتژي در عمل</vt:lpstr>
      <vt:lpstr>استراتژي در عمل</vt:lpstr>
      <vt:lpstr>استراتژي در عمل</vt:lpstr>
      <vt:lpstr>استراتژي در عمل</vt:lpstr>
      <vt:lpstr>استراتژي در عمل</vt:lpstr>
      <vt:lpstr>استراتژي در عمل</vt:lpstr>
      <vt:lpstr>استراتژي در عمل </vt:lpstr>
      <vt:lpstr>استراتژي در عمل </vt:lpstr>
      <vt:lpstr>استراتژي در عمل</vt:lpstr>
      <vt:lpstr>استراتژي در عمل</vt:lpstr>
      <vt:lpstr>استراتژي در عمل</vt:lpstr>
      <vt:lpstr>استراتژي در عمل </vt:lpstr>
      <vt:lpstr>استراتژي در عمل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استراتژي در عمل </vt:lpstr>
      <vt:lpstr>PowerPoint Presentation</vt:lpstr>
    </vt:vector>
  </TitlesOfParts>
  <Company>Office07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Steve</dc:creator>
  <cp:lastModifiedBy>Windows User</cp:lastModifiedBy>
  <cp:revision>56</cp:revision>
  <dcterms:created xsi:type="dcterms:W3CDTF">2014-10-25T13:26:14Z</dcterms:created>
  <dcterms:modified xsi:type="dcterms:W3CDTF">2020-05-28T21:21:49Z</dcterms:modified>
</cp:coreProperties>
</file>