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1" r:id="rId2"/>
    <p:sldId id="260" r:id="rId3"/>
    <p:sldId id="259" r:id="rId4"/>
    <p:sldId id="256" r:id="rId5"/>
    <p:sldId id="257" r:id="rId6"/>
    <p:sldId id="25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1" r:id="rId22"/>
    <p:sldId id="278" r:id="rId23"/>
    <p:sldId id="279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B3B04F-FD8D-43FA-9D86-E3F0B0A6C183}" type="doc">
      <dgm:prSet loTypeId="urn:microsoft.com/office/officeart/2005/8/layout/radial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912B14F7-4D8D-4FA1-AE19-A2F0C739E2E8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زیرنظام اداری</a:t>
          </a:r>
          <a:endParaRPr lang="fa-IR" dirty="0">
            <a:cs typeface="B Nazanin" panose="00000400000000000000" pitchFamily="2" charset="-78"/>
          </a:endParaRPr>
        </a:p>
      </dgm:t>
    </dgm:pt>
    <dgm:pt modelId="{C303F64B-8186-4E96-A89C-95835DAD7C7C}" type="parTrans" cxnId="{AB4698E8-7B28-4AAD-A120-2168E798E42B}">
      <dgm:prSet/>
      <dgm:spPr/>
      <dgm:t>
        <a:bodyPr/>
        <a:lstStyle/>
        <a:p>
          <a:pPr rtl="1"/>
          <a:endParaRPr lang="fa-IR"/>
        </a:p>
      </dgm:t>
    </dgm:pt>
    <dgm:pt modelId="{7DBDF614-4A1C-47A6-B2DA-DC90CBA9A616}" type="sibTrans" cxnId="{AB4698E8-7B28-4AAD-A120-2168E798E42B}">
      <dgm:prSet/>
      <dgm:spPr/>
      <dgm:t>
        <a:bodyPr/>
        <a:lstStyle/>
        <a:p>
          <a:pPr rtl="1"/>
          <a:endParaRPr lang="fa-IR"/>
        </a:p>
      </dgm:t>
    </dgm:pt>
    <dgm:pt modelId="{48F34BA6-F7ED-49F6-ADC2-4862742CA3B5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زیرنظام سیاسی</a:t>
          </a:r>
          <a:endParaRPr lang="fa-IR" dirty="0">
            <a:cs typeface="B Nazanin" panose="00000400000000000000" pitchFamily="2" charset="-78"/>
          </a:endParaRPr>
        </a:p>
      </dgm:t>
    </dgm:pt>
    <dgm:pt modelId="{88B6B755-4C37-4937-BED2-08C03428B9BF}" type="parTrans" cxnId="{7C2E087E-D77B-449C-A1B1-3071F5E21B99}">
      <dgm:prSet/>
      <dgm:spPr/>
      <dgm:t>
        <a:bodyPr/>
        <a:lstStyle/>
        <a:p>
          <a:pPr rtl="1"/>
          <a:endParaRPr lang="fa-IR"/>
        </a:p>
      </dgm:t>
    </dgm:pt>
    <dgm:pt modelId="{5648C66A-DA86-400D-ADB7-40A94D6657B5}" type="sibTrans" cxnId="{7C2E087E-D77B-449C-A1B1-3071F5E21B99}">
      <dgm:prSet/>
      <dgm:spPr/>
      <dgm:t>
        <a:bodyPr/>
        <a:lstStyle/>
        <a:p>
          <a:pPr rtl="1"/>
          <a:endParaRPr lang="fa-IR"/>
        </a:p>
      </dgm:t>
    </dgm:pt>
    <dgm:pt modelId="{B31A68B5-3894-4D67-9714-B6E3B8640B88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زیرنظام اجتماعی</a:t>
          </a:r>
          <a:endParaRPr lang="fa-IR" dirty="0">
            <a:cs typeface="B Nazanin" panose="00000400000000000000" pitchFamily="2" charset="-78"/>
          </a:endParaRPr>
        </a:p>
      </dgm:t>
    </dgm:pt>
    <dgm:pt modelId="{CC1F8718-D1F3-4C81-87E0-8D65F5872A8A}" type="parTrans" cxnId="{1038804B-0CCC-4B78-8D0A-197048D5F405}">
      <dgm:prSet/>
      <dgm:spPr/>
      <dgm:t>
        <a:bodyPr/>
        <a:lstStyle/>
        <a:p>
          <a:pPr rtl="1"/>
          <a:endParaRPr lang="fa-IR"/>
        </a:p>
      </dgm:t>
    </dgm:pt>
    <dgm:pt modelId="{0CE97133-DE93-4736-9B25-A2D40FAFD2BC}" type="sibTrans" cxnId="{1038804B-0CCC-4B78-8D0A-197048D5F405}">
      <dgm:prSet/>
      <dgm:spPr/>
      <dgm:t>
        <a:bodyPr/>
        <a:lstStyle/>
        <a:p>
          <a:pPr rtl="1"/>
          <a:endParaRPr lang="fa-IR"/>
        </a:p>
      </dgm:t>
    </dgm:pt>
    <dgm:pt modelId="{D3DD5912-8804-4E35-BA82-251F5FBD9955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زیرنظام اقتصادی</a:t>
          </a:r>
          <a:endParaRPr lang="fa-IR" dirty="0">
            <a:cs typeface="B Nazanin" panose="00000400000000000000" pitchFamily="2" charset="-78"/>
          </a:endParaRPr>
        </a:p>
      </dgm:t>
    </dgm:pt>
    <dgm:pt modelId="{B577BADF-5C31-45B2-BE61-C462195C7B18}" type="parTrans" cxnId="{EEB2F039-FAD6-4AD3-B3FF-6B2E30BDBE4A}">
      <dgm:prSet/>
      <dgm:spPr/>
      <dgm:t>
        <a:bodyPr/>
        <a:lstStyle/>
        <a:p>
          <a:pPr rtl="1"/>
          <a:endParaRPr lang="fa-IR"/>
        </a:p>
      </dgm:t>
    </dgm:pt>
    <dgm:pt modelId="{046CD8CF-29DE-47BC-B762-935D7CE8C3E0}" type="sibTrans" cxnId="{EEB2F039-FAD6-4AD3-B3FF-6B2E30BDBE4A}">
      <dgm:prSet/>
      <dgm:spPr/>
      <dgm:t>
        <a:bodyPr/>
        <a:lstStyle/>
        <a:p>
          <a:pPr rtl="1"/>
          <a:endParaRPr lang="fa-IR"/>
        </a:p>
      </dgm:t>
    </dgm:pt>
    <dgm:pt modelId="{82D9AB8D-6E59-48BB-8B6C-A2BF45BF4619}">
      <dgm:prSet phldrT="[Text]"/>
      <dgm:spPr/>
      <dgm:t>
        <a:bodyPr/>
        <a:lstStyle/>
        <a:p>
          <a:pPr rtl="1"/>
          <a:r>
            <a:rPr lang="fa-IR" dirty="0" smtClean="0">
              <a:cs typeface="B Nazanin" panose="00000400000000000000" pitchFamily="2" charset="-78"/>
            </a:rPr>
            <a:t>زیرنظام فرهنگی</a:t>
          </a:r>
          <a:endParaRPr lang="fa-IR" dirty="0">
            <a:cs typeface="B Nazanin" panose="00000400000000000000" pitchFamily="2" charset="-78"/>
          </a:endParaRPr>
        </a:p>
      </dgm:t>
    </dgm:pt>
    <dgm:pt modelId="{75E4B802-B183-41B2-A567-C4C8323808F4}" type="parTrans" cxnId="{918FE486-C602-4ECE-B5CE-8A679BD0C417}">
      <dgm:prSet/>
      <dgm:spPr/>
      <dgm:t>
        <a:bodyPr/>
        <a:lstStyle/>
        <a:p>
          <a:pPr rtl="1"/>
          <a:endParaRPr lang="fa-IR"/>
        </a:p>
      </dgm:t>
    </dgm:pt>
    <dgm:pt modelId="{D7CFD830-FBF9-4694-BF2E-E4DB52F255BA}" type="sibTrans" cxnId="{918FE486-C602-4ECE-B5CE-8A679BD0C417}">
      <dgm:prSet/>
      <dgm:spPr/>
      <dgm:t>
        <a:bodyPr/>
        <a:lstStyle/>
        <a:p>
          <a:pPr rtl="1"/>
          <a:endParaRPr lang="fa-IR"/>
        </a:p>
      </dgm:t>
    </dgm:pt>
    <dgm:pt modelId="{46E6A93E-DC9B-44E0-A708-8E5D1313EF26}" type="pres">
      <dgm:prSet presAssocID="{2FB3B04F-FD8D-43FA-9D86-E3F0B0A6C18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E2F374-8B02-4BDC-9BF6-40C5E94E4B79}" type="pres">
      <dgm:prSet presAssocID="{2FB3B04F-FD8D-43FA-9D86-E3F0B0A6C183}" presName="radial" presStyleCnt="0">
        <dgm:presLayoutVars>
          <dgm:animLvl val="ctr"/>
        </dgm:presLayoutVars>
      </dgm:prSet>
      <dgm:spPr/>
    </dgm:pt>
    <dgm:pt modelId="{0434CFC2-BA06-44BF-9A21-C339AA5867A8}" type="pres">
      <dgm:prSet presAssocID="{912B14F7-4D8D-4FA1-AE19-A2F0C739E2E8}" presName="centerShape" presStyleLbl="vennNode1" presStyleIdx="0" presStyleCnt="5" custScaleX="47247" custScaleY="35954" custLinFactNeighborX="25178" custLinFactNeighborY="9737"/>
      <dgm:spPr/>
      <dgm:t>
        <a:bodyPr/>
        <a:lstStyle/>
        <a:p>
          <a:endParaRPr lang="en-US"/>
        </a:p>
      </dgm:t>
    </dgm:pt>
    <dgm:pt modelId="{B3B90CB0-8C4D-4D18-8BB5-4400EDA89E78}" type="pres">
      <dgm:prSet presAssocID="{48F34BA6-F7ED-49F6-ADC2-4862742CA3B5}" presName="node" presStyleLbl="vennNode1" presStyleIdx="1" presStyleCnt="5" custScaleX="97054" custScaleY="60256" custRadScaleRad="89665" custRadScaleInc="8569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C914CF-8B30-48B0-83E1-19AC916785E0}" type="pres">
      <dgm:prSet presAssocID="{82D9AB8D-6E59-48BB-8B6C-A2BF45BF4619}" presName="node" presStyleLbl="vennNode1" presStyleIdx="2" presStyleCnt="5" custScaleX="98164" custScaleY="60798" custRadScaleRad="51470" custRadScaleInc="91079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934E3BE-5923-4270-8240-98E8BEBF2F91}" type="pres">
      <dgm:prSet presAssocID="{B31A68B5-3894-4D67-9714-B6E3B8640B88}" presName="node" presStyleLbl="vennNode1" presStyleIdx="3" presStyleCnt="5" custScaleX="98039" custScaleY="61392" custRadScaleRad="105504" custRadScaleInc="-680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34B8B5-7A06-4332-B51F-1E7A8BB607C0}" type="pres">
      <dgm:prSet presAssocID="{D3DD5912-8804-4E35-BA82-251F5FBD9955}" presName="node" presStyleLbl="vennNode1" presStyleIdx="4" presStyleCnt="5" custScaleX="103139" custScaleY="62379" custRadScaleRad="21217" custRadScaleInc="121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F591873-AB0A-4FC9-AB41-4F4A58F21017}" type="presOf" srcId="{2FB3B04F-FD8D-43FA-9D86-E3F0B0A6C183}" destId="{46E6A93E-DC9B-44E0-A708-8E5D1313EF26}" srcOrd="0" destOrd="0" presId="urn:microsoft.com/office/officeart/2005/8/layout/radial3"/>
    <dgm:cxn modelId="{AB4698E8-7B28-4AAD-A120-2168E798E42B}" srcId="{2FB3B04F-FD8D-43FA-9D86-E3F0B0A6C183}" destId="{912B14F7-4D8D-4FA1-AE19-A2F0C739E2E8}" srcOrd="0" destOrd="0" parTransId="{C303F64B-8186-4E96-A89C-95835DAD7C7C}" sibTransId="{7DBDF614-4A1C-47A6-B2DA-DC90CBA9A616}"/>
    <dgm:cxn modelId="{7C2E087E-D77B-449C-A1B1-3071F5E21B99}" srcId="{912B14F7-4D8D-4FA1-AE19-A2F0C739E2E8}" destId="{48F34BA6-F7ED-49F6-ADC2-4862742CA3B5}" srcOrd="0" destOrd="0" parTransId="{88B6B755-4C37-4937-BED2-08C03428B9BF}" sibTransId="{5648C66A-DA86-400D-ADB7-40A94D6657B5}"/>
    <dgm:cxn modelId="{EEB2F039-FAD6-4AD3-B3FF-6B2E30BDBE4A}" srcId="{912B14F7-4D8D-4FA1-AE19-A2F0C739E2E8}" destId="{D3DD5912-8804-4E35-BA82-251F5FBD9955}" srcOrd="3" destOrd="0" parTransId="{B577BADF-5C31-45B2-BE61-C462195C7B18}" sibTransId="{046CD8CF-29DE-47BC-B762-935D7CE8C3E0}"/>
    <dgm:cxn modelId="{81B9A7F9-F9AB-4632-9E46-06B7ABC0FAD6}" type="presOf" srcId="{82D9AB8D-6E59-48BB-8B6C-A2BF45BF4619}" destId="{79C914CF-8B30-48B0-83E1-19AC916785E0}" srcOrd="0" destOrd="0" presId="urn:microsoft.com/office/officeart/2005/8/layout/radial3"/>
    <dgm:cxn modelId="{6DBC1018-4ADE-4240-A9AA-5714A5F31747}" type="presOf" srcId="{B31A68B5-3894-4D67-9714-B6E3B8640B88}" destId="{D934E3BE-5923-4270-8240-98E8BEBF2F91}" srcOrd="0" destOrd="0" presId="urn:microsoft.com/office/officeart/2005/8/layout/radial3"/>
    <dgm:cxn modelId="{6BD7395B-8286-433A-86FB-AC7F0F5692FF}" type="presOf" srcId="{48F34BA6-F7ED-49F6-ADC2-4862742CA3B5}" destId="{B3B90CB0-8C4D-4D18-8BB5-4400EDA89E78}" srcOrd="0" destOrd="0" presId="urn:microsoft.com/office/officeart/2005/8/layout/radial3"/>
    <dgm:cxn modelId="{918FE486-C602-4ECE-B5CE-8A679BD0C417}" srcId="{912B14F7-4D8D-4FA1-AE19-A2F0C739E2E8}" destId="{82D9AB8D-6E59-48BB-8B6C-A2BF45BF4619}" srcOrd="1" destOrd="0" parTransId="{75E4B802-B183-41B2-A567-C4C8323808F4}" sibTransId="{D7CFD830-FBF9-4694-BF2E-E4DB52F255BA}"/>
    <dgm:cxn modelId="{B90A2A89-9E04-4FA4-AC59-8CB27877D735}" type="presOf" srcId="{D3DD5912-8804-4E35-BA82-251F5FBD9955}" destId="{8A34B8B5-7A06-4332-B51F-1E7A8BB607C0}" srcOrd="0" destOrd="0" presId="urn:microsoft.com/office/officeart/2005/8/layout/radial3"/>
    <dgm:cxn modelId="{1038804B-0CCC-4B78-8D0A-197048D5F405}" srcId="{912B14F7-4D8D-4FA1-AE19-A2F0C739E2E8}" destId="{B31A68B5-3894-4D67-9714-B6E3B8640B88}" srcOrd="2" destOrd="0" parTransId="{CC1F8718-D1F3-4C81-87E0-8D65F5872A8A}" sibTransId="{0CE97133-DE93-4736-9B25-A2D40FAFD2BC}"/>
    <dgm:cxn modelId="{AEB21B93-D77D-4710-A9C6-144A41AB8004}" type="presOf" srcId="{912B14F7-4D8D-4FA1-AE19-A2F0C739E2E8}" destId="{0434CFC2-BA06-44BF-9A21-C339AA5867A8}" srcOrd="0" destOrd="0" presId="urn:microsoft.com/office/officeart/2005/8/layout/radial3"/>
    <dgm:cxn modelId="{B448EE8A-AF79-4485-B4F3-D2D18EB9AD63}" type="presParOf" srcId="{46E6A93E-DC9B-44E0-A708-8E5D1313EF26}" destId="{65E2F374-8B02-4BDC-9BF6-40C5E94E4B79}" srcOrd="0" destOrd="0" presId="urn:microsoft.com/office/officeart/2005/8/layout/radial3"/>
    <dgm:cxn modelId="{CD39F98B-C7D4-4379-9D96-05E1EF8AD5EA}" type="presParOf" srcId="{65E2F374-8B02-4BDC-9BF6-40C5E94E4B79}" destId="{0434CFC2-BA06-44BF-9A21-C339AA5867A8}" srcOrd="0" destOrd="0" presId="urn:microsoft.com/office/officeart/2005/8/layout/radial3"/>
    <dgm:cxn modelId="{6B76CAAB-5C46-401E-BD12-58CAF1378BD9}" type="presParOf" srcId="{65E2F374-8B02-4BDC-9BF6-40C5E94E4B79}" destId="{B3B90CB0-8C4D-4D18-8BB5-4400EDA89E78}" srcOrd="1" destOrd="0" presId="urn:microsoft.com/office/officeart/2005/8/layout/radial3"/>
    <dgm:cxn modelId="{51C441D9-4E38-4AD9-9150-A570DCFB3630}" type="presParOf" srcId="{65E2F374-8B02-4BDC-9BF6-40C5E94E4B79}" destId="{79C914CF-8B30-48B0-83E1-19AC916785E0}" srcOrd="2" destOrd="0" presId="urn:microsoft.com/office/officeart/2005/8/layout/radial3"/>
    <dgm:cxn modelId="{00A82919-CBC0-4FEB-B608-5415FA53515E}" type="presParOf" srcId="{65E2F374-8B02-4BDC-9BF6-40C5E94E4B79}" destId="{D934E3BE-5923-4270-8240-98E8BEBF2F91}" srcOrd="3" destOrd="0" presId="urn:microsoft.com/office/officeart/2005/8/layout/radial3"/>
    <dgm:cxn modelId="{5D4168F3-428B-4E43-8499-726E79E279D6}" type="presParOf" srcId="{65E2F374-8B02-4BDC-9BF6-40C5E94E4B79}" destId="{8A34B8B5-7A06-4332-B51F-1E7A8BB607C0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emf"/><Relationship Id="rId4" Type="http://schemas.openxmlformats.org/officeDocument/2006/relationships/package" Target="../embeddings/Microsoft_Excel_Worksheet1.xlsx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bism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-40000"/>
          </a:blip>
          <a:srcRect/>
          <a:stretch>
            <a:fillRect/>
          </a:stretch>
        </p:blipFill>
        <p:spPr>
          <a:xfrm>
            <a:off x="2340244" y="960895"/>
            <a:ext cx="7640664" cy="5021451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3739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561109"/>
            <a:ext cx="10797743" cy="5839691"/>
          </a:xfrm>
        </p:spPr>
        <p:txBody>
          <a:bodyPr>
            <a:normAutofit/>
          </a:bodyPr>
          <a:lstStyle/>
          <a:p>
            <a:pPr algn="ctr"/>
            <a:r>
              <a:rPr lang="fa-IR" sz="78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چالش های نظام اداری</a:t>
            </a:r>
          </a:p>
          <a:p>
            <a:pPr algn="ctr"/>
            <a:r>
              <a:rPr lang="fa-IR" sz="5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بررسی موردی ایران</a:t>
            </a:r>
          </a:p>
          <a:p>
            <a:pPr algn="ctr"/>
            <a:r>
              <a:rPr lang="fa-IR" sz="48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فصل اول</a:t>
            </a:r>
          </a:p>
          <a:p>
            <a:pPr algn="ctr"/>
            <a:r>
              <a:rPr lang="fa-IR" sz="48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مفاهیم و روش </a:t>
            </a:r>
            <a:r>
              <a:rPr lang="fa-IR" sz="48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ها</a:t>
            </a:r>
            <a:endParaRPr lang="fa-IR" sz="4800" dirty="0" smtClean="0">
              <a:solidFill>
                <a:srgbClr val="00206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951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مقدمه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نظام های اداری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درکشورهای مختلف محصول ضرورت هایی بوده که در شرایط متفاوت بر جامعه تحمیل شده اند و دولت ها برای مدیریت جامعه ،اجزای این نظام را به یکباره یا به تدریج ایجاد کرده اند .</a:t>
            </a:r>
          </a:p>
          <a:p>
            <a:pPr algn="just"/>
            <a:r>
              <a:rPr lang="fa-IR" sz="2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یک نگاه تاریخی ، این نظام ها محصول سه انقلاب مهم هستند که در جهان به وقوع پیوسته است ، انقلاب صنعتی در انگلستان ، انقلاب سیاسی در فرانسه و انقلاب اداری در آلمان. </a:t>
            </a:r>
            <a:endParaRPr lang="fa-IR" sz="26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"/>
            <a:r>
              <a:rPr lang="fa-IR" sz="2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این انقلاب ها و ضرورت موجود در آن ، جریان های اداری را در کشورهای مختلف بوجود آورده است که مهم ترین آنها : جریان آلمان با نظریه بوروکراسی ماکس وبر ، جریان فرانسه با نظریه اصول هماهنگی مدیریت هنری فایول و جریان انگلستان با نظریه مدیریت علمی وینسلو تیلور هستند .</a:t>
            </a:r>
            <a:endParaRPr lang="fa-IR" sz="26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618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مفاهیم و روش ها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نظام اداری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به مجموعه اجزایی گفته می شود که در اداره یک بنگاه یا موسسه کوچک تا اداره نهاد بزرگی بنام دولت نقش ایفا می کند . این اجزا بر اساس رویکرد سیستمی در تعامل با یکدیگر اهدافی را دنبال می کنند که در نهایت به بهسازی و توسعه سیستم منجر خواهد شد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بررسی مفهوم نظام اداری و اجزای آن در این نوشتار در چارچوب ارتباط دوسویه مفهوم دولت و مدیریت دولتی امکان پذیر است .</a:t>
            </a:r>
            <a:endParaRPr lang="fa-IR" sz="36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877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دولت و مدیریت دولتی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fontScale="925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مدیریت دولتی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را باید با تعریفی از دولت شناساند .</a:t>
            </a:r>
          </a:p>
          <a:p>
            <a:pPr algn="just"/>
            <a:r>
              <a:rPr lang="fa-IR" sz="36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آستین رنی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کتاب </a:t>
            </a:r>
            <a:r>
              <a:rPr lang="fa-IR" sz="3600" dirty="0" smtClean="0">
                <a:solidFill>
                  <a:srgbClr val="FFC000"/>
                </a:solidFill>
                <a:cs typeface="B Nazanin" panose="00000400000000000000" pitchFamily="2" charset="-78"/>
              </a:rPr>
              <a:t>حکومت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، </a:t>
            </a:r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دولت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را مجموعه ای از افراد و نهادها می داند که قانون ها را برای جامعه وضع و اجرا می کند و دارای شاخص هایی مانند ، اقتدار فراگیر ، عضویت غیر ارادی ، مقررات آمرانه و انحصار مشروع نیروی فراگیر است .</a:t>
            </a:r>
            <a:endParaRPr lang="fa-IR" sz="36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6002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دولت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دو قالب متفاوت مدرن و سنتی بازشناسی می شود . </a:t>
            </a:r>
          </a:p>
          <a:p>
            <a:pPr algn="just"/>
            <a:r>
              <a:rPr lang="fa-IR" sz="36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دولت مدرن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محصول رنسانس است و از اواخر قرن شانزدهم توسط ماکیاول و ژان بدن طرح شده است و در سده های هفدهم و هجدهم میلادی بسط نظری یافته و با انقلاب فرانسه پایدار شده است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به عقیده </a:t>
            </a:r>
            <a:r>
              <a:rPr lang="fa-IR" sz="36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وبر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مشروعیت دولت مدرن اغلب در اقتدار قانونی یعنی تعهد به مجموعه مقررات قانونی ریشه دارد و چنین دولتی دارای نهادی مستقل و مشروع است و با سازوکار قدرت به اعمال حاکمیت می پردازد .</a:t>
            </a:r>
          </a:p>
          <a:p>
            <a:pPr algn="just"/>
            <a:r>
              <a:rPr lang="fa-IR" sz="3600" dirty="0" smtClean="0">
                <a:solidFill>
                  <a:srgbClr val="002060"/>
                </a:solidFill>
                <a:cs typeface="B Nazanin" panose="00000400000000000000" pitchFamily="2" charset="-78"/>
              </a:rPr>
              <a:t>دولت سنتی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که در سده های میانه </a:t>
            </a:r>
            <a:r>
              <a:rPr lang="fa-IR" sz="3600" smtClean="0">
                <a:solidFill>
                  <a:schemeClr val="bg1"/>
                </a:solidFill>
                <a:cs typeface="B Nazanin" panose="00000400000000000000" pitchFamily="2" charset="-78"/>
              </a:rPr>
              <a:t>رایج و تنها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به معنای حکومت و </a:t>
            </a:r>
            <a:r>
              <a:rPr lang="fa-IR" sz="3600" smtClean="0">
                <a:solidFill>
                  <a:schemeClr val="bg1"/>
                </a:solidFill>
                <a:cs typeface="B Nazanin" panose="00000400000000000000" pitchFamily="2" charset="-78"/>
              </a:rPr>
              <a:t>حاکمیت بوده است .</a:t>
            </a:r>
            <a:endParaRPr lang="fa-IR" sz="3600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990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دولت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بطور عام حوزه های اقتصادی ، اجتماعی ، سیاسی و فرهنگی را در جامعه مدیریت می کند و در رابطه سه جانبه دولت ، بخش خصوصی و نهاد مدنی نقش میانجی و برقرار کننده ارتباط را به عهده دارد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با توجه به تعریف  ، دولت ها کارویژه هایی دارند که برای انجام آنها ، نیازمند نظام های مدیریتی و سازو کارهای اداری است . </a:t>
            </a:r>
            <a:endParaRPr lang="fa-IR" sz="3600" dirty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مدیریت دولتی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پاسخ به این نیاز به وجود آمد و از طریق رابطه اش نسبت به فرآیند فعالیت های دولت مشخص می شود .</a:t>
            </a:r>
          </a:p>
        </p:txBody>
      </p:sp>
    </p:spTree>
    <p:extLst>
      <p:ext uri="{BB962C8B-B14F-4D97-AF65-F5344CB8AC3E}">
        <p14:creationId xmlns:p14="http://schemas.microsoft.com/office/powerpoint/2010/main" val="250260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مدیریت دولتی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به اجرای منویات دولت می پردازد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به تعبیر دیگر می توان گفت : مدیریت دولتی روش و ابزار در اختیار دولت برای دستیابی به اهداف و انجام وظایفش است . </a:t>
            </a:r>
          </a:p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ویلسون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مدیریت دولتی را اجرای نظام مند و کارآمد قانون عمومی می داند .</a:t>
            </a:r>
          </a:p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لئوناردو وایت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را مدیریت انسان ها و منابع به منظور تحقق حکومت تعریف کرد .</a:t>
            </a:r>
          </a:p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لوتر گیولیک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را بخشی از علم اداره می داند که با دولت سروکار دارد و دغدغه اصلی آن عمدتا بر حوزه اجرایی(قوه مجریه)متمرکز است ، که در آنجا کارهای دولت انجام می شوند .</a:t>
            </a:r>
          </a:p>
          <a:p>
            <a:pPr algn="just"/>
            <a:endParaRPr lang="fa-IR" sz="36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2794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اپل بی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با مبنا قرار دادن اصل به هم تنیدگی سیاست و اداره ، مدیریت دولتی را خط مشی گذاری می داند . در این نگاه مدیریت دولتی یکی از فرایند های سیاسی است که از آن طریق مردم حاکمیت خود را محقق می کنند . </a:t>
            </a:r>
          </a:p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فلیکس نیگرو و ولود نیگرو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را نوعی تلاش گروهی همکاری گونه در محیطی عمومی می دانند که همه حوزه های دولت (مجریه،مقننه،قضاییه) در آن درگیر هستند .</a:t>
            </a:r>
          </a:p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جانسون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را چرخه روابط متمرکز بر اجرای خط مشی عمومی قلمداد می کند .</a:t>
            </a:r>
          </a:p>
        </p:txBody>
      </p:sp>
    </p:spTree>
    <p:extLst>
      <p:ext uri="{BB962C8B-B14F-4D97-AF65-F5344CB8AC3E}">
        <p14:creationId xmlns:p14="http://schemas.microsoft.com/office/powerpoint/2010/main" val="173107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fa-IR" sz="3600" dirty="0" smtClean="0">
                <a:solidFill>
                  <a:srgbClr val="7030A0"/>
                </a:solidFill>
                <a:cs typeface="B Nazanin" panose="00000400000000000000" pitchFamily="2" charset="-78"/>
              </a:rPr>
              <a:t>راینی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را در اختیار گرفتن امور دولتی در قالب تدوین راهبرد ، مدیریت مولفه های درونی و مدیریت مولفه های بیرونی ، تعریف می کند ، که به موجب آن در سه سطح به فعالیت می پردازد . 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بنابراین مدیریت دولتی شامل مجموعه ساختارها و رفتارهایی خواهد بود که با روش ها و راه های مختلف بر تدوین و اجرای خط مشی های عمومی ، تخصیص قانونی ارزش ها و بطور کلی بر جهت گیری های دولت تاثیر میگذارد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مجری تصمیم ها یا پشتیبانی کننده خط مشی های دولت و سازوکاری برای دستیابی به اهداف است .</a:t>
            </a:r>
          </a:p>
        </p:txBody>
      </p:sp>
    </p:spTree>
    <p:extLst>
      <p:ext uri="{BB962C8B-B14F-4D97-AF65-F5344CB8AC3E}">
        <p14:creationId xmlns:p14="http://schemas.microsoft.com/office/powerpoint/2010/main" val="108838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/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و نظام اداری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fontScale="92500"/>
          </a:bodyPr>
          <a:lstStyle/>
          <a:p>
            <a:pPr algn="just"/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مدیریت دولتی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بر آن دسته از سازمان ها متمرکز است که به طور رسمی بخشی از دولت هستند . مانند : وزارتخانه ها ، هیات ها و کمیسیون ها در سطح ملی و محلی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اساسا مدیریت دولتی کار خود را بیشتر بر سازمانهای بزرگ و پیچیده متمرکز کرده است . ساختارهای بوروکراتیک نمونه ای از آن است .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در این کارکرد ،هم تدوین کننده خط مشی و نیز اجرا کننده آن خواهد بود و از این طریق تخصیص قانونی ارزش ها در جامعه ممکن میشود.</a:t>
            </a:r>
            <a:r>
              <a:rPr lang="en-US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</a:t>
            </a:r>
            <a:endParaRPr lang="fa-IR" sz="36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722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28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مجموعه اجزایی دارد که در تعامل با یکدیگر به فعالیت پرداخته و در دستیابی به هدف تلاش می کنند .همچون نمودار زیر:</a:t>
            </a:r>
          </a:p>
        </p:txBody>
      </p:sp>
      <p:sp>
        <p:nvSpPr>
          <p:cNvPr id="15" name="Donut 14"/>
          <p:cNvSpPr/>
          <p:nvPr/>
        </p:nvSpPr>
        <p:spPr>
          <a:xfrm>
            <a:off x="3214795" y="1766454"/>
            <a:ext cx="5731778" cy="4509655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20811" y="1766455"/>
            <a:ext cx="202622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000" dirty="0" smtClean="0">
                <a:cs typeface="B Nazanin" panose="00000400000000000000" pitchFamily="2" charset="-78"/>
              </a:rPr>
              <a:t>ابر نظام محیطی</a:t>
            </a:r>
            <a:endParaRPr lang="fa-IR" sz="2000" dirty="0">
              <a:cs typeface="B Nazanin" panose="00000400000000000000" pitchFamily="2" charset="-78"/>
            </a:endParaRP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3774543921"/>
              </p:ext>
            </p:extLst>
          </p:nvPr>
        </p:nvGraphicFramePr>
        <p:xfrm>
          <a:off x="2032001" y="727364"/>
          <a:ext cx="6135254" cy="5766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2452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همانطور که مشاهده می شود زیر نظام اداری در محور سایر زیر نظام ها قرار دارد . سایر نظام ها بدون برخورداری از نظام اداری کارآمد قادر به اداره خویشتن نیستند . پس هرگونه تغییر و توسعه در زیر نظام ها ، مستلزم تغییر و توسعه نظام اداری خواهد بود . </a:t>
            </a:r>
          </a:p>
          <a:p>
            <a:pPr algn="just"/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بر اساس </a:t>
            </a:r>
            <a:r>
              <a:rPr lang="fa-IR" sz="36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نظریه هم تکاملی </a:t>
            </a:r>
            <a:r>
              <a:rPr lang="fa-IR" sz="36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،تغییر و تحول در سیستم ها باید به صورت همراه و همزمان صورت بپذیرد . بدون آنکه در دیگر خرده سیستم ها ، تغییری ایجاد نشود یک خرده سیستم توسعه نمی یابد . </a:t>
            </a:r>
          </a:p>
        </p:txBody>
      </p:sp>
    </p:spTree>
    <p:extLst>
      <p:ext uri="{BB962C8B-B14F-4D97-AF65-F5344CB8AC3E}">
        <p14:creationId xmlns:p14="http://schemas.microsoft.com/office/powerpoint/2010/main" val="338360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2800" dirty="0">
                <a:solidFill>
                  <a:schemeClr val="bg1"/>
                </a:solidFill>
                <a:cs typeface="B Nazanin" panose="00000400000000000000" pitchFamily="2" charset="-78"/>
              </a:rPr>
              <a:t>نظام اداری نیز بعنوان ابرنظام ، اجزایی در درون خود برای کارآمدسازی سیستم دارد . این نظام و مجموعه اجزای آنرا می توان بشرح نمودار زیر ترسیم نمود . </a:t>
            </a:r>
          </a:p>
        </p:txBody>
      </p:sp>
      <p:sp>
        <p:nvSpPr>
          <p:cNvPr id="2" name="Flowchart: Connector 1"/>
          <p:cNvSpPr/>
          <p:nvPr/>
        </p:nvSpPr>
        <p:spPr>
          <a:xfrm>
            <a:off x="3449783" y="1517074"/>
            <a:ext cx="5361708" cy="475903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434446" y="1724891"/>
            <a:ext cx="1533829" cy="664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1000" dirty="0" smtClean="0">
                <a:cs typeface="B Nazanin" panose="00000400000000000000" pitchFamily="2" charset="-78"/>
              </a:rPr>
              <a:t>سیستم فرعی تبادل خارجی شناخت و جمع آوری اطلاعات جذب منابع</a:t>
            </a:r>
            <a:endParaRPr lang="fa-IR" sz="10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6951" y="2388963"/>
            <a:ext cx="2140023" cy="171807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3488" y="4031673"/>
            <a:ext cx="1841152" cy="17567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875" y="2235402"/>
            <a:ext cx="2059529" cy="187163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4342" y="4212112"/>
            <a:ext cx="1672721" cy="16765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2102" y="3015112"/>
            <a:ext cx="1457070" cy="2037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743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بر اساس رویکرد سیستمی ،هیچ نظامی را نمی توان تک جزیی در نظر گرفت و نیز اجزای درون آن را نیز نمی توان بی ارتباط با یکدیگر دانست . زیرا هر بخش به عنوان عامل موثر بر بخش های دیگر تصور می شود و هر کدام به کلیت پدیده وابسته اند .</a:t>
            </a:r>
          </a:p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دولتی نیز یک سیستم است که اجزای آن در ارتباط با هم کلیت واحد را شکل می دهد .این سیستم زمانی کارآمد و اثربخش خواهد بود که اجزای آن در درون نظام اداری فعالیت منسجم و تعامل گرا را شکل دهند .اجزای این نظام را عامل های:فناورانه ، ساختار ، انسان و سیاست ها و اهداف شکل می دهد . </a:t>
            </a:r>
          </a:p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یک سیستم فرعی دیگر نیز بنام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سیستم تبادل خارجی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وجود دارد، که شامل شناخت و جمع آوری اطلاعات از منابع خارجی،جمع آوری و جلب منابع مورد نیاز، تبادل و تعامل با محیط است .</a:t>
            </a:r>
          </a:p>
        </p:txBody>
      </p:sp>
    </p:spTree>
    <p:extLst>
      <p:ext uri="{BB962C8B-B14F-4D97-AF65-F5344CB8AC3E}">
        <p14:creationId xmlns:p14="http://schemas.microsoft.com/office/powerpoint/2010/main" val="17825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الگوی همسازی سیستم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lnSpcReduction="10000"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در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الگوی همسازی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 موضوع انطباق پذیری سیستم مورد توجه است . اینکه هر سیستم تا چه سطحی باید در برابر تغییرات درونی و محیطی ، تغییر یابد و تا چه سطحی نیز باید به الگوی ایستایی توجه کند .</a:t>
            </a:r>
          </a:p>
          <a:p>
            <a:pPr algn="just"/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فرآیند همسازی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 فرآیندی دائمی و پویاست و در بیشتر موارد سیستم ها را مجبور می کند تا گامی فراتر از واکنش نسبت به تغییرهای محیطی بردارند . به این معنا که باید تغییرهای بالقوه را پیش بینی کنند و از آنها بعنوان فرصت های کمیاب در جهت روش های راهبردی خود بهره گیرند .فرآیند همسازی موجب می شود تا سیستم ها بجای مقابله با تغییر ،مسیر تغییرات برنامه ریزی شده و به موازات تغییرات محیطی ، تحولات تدریجی را پیش گیرند .</a:t>
            </a:r>
          </a:p>
        </p:txBody>
      </p:sp>
    </p:spTree>
    <p:extLst>
      <p:ext uri="{BB962C8B-B14F-4D97-AF65-F5344CB8AC3E}">
        <p14:creationId xmlns:p14="http://schemas.microsoft.com/office/powerpoint/2010/main" val="185609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الگوی </a:t>
            </a:r>
            <a:r>
              <a:rPr lang="fa-IR" sz="24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گرایش همسازی با محیط </a:t>
            </a:r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چارچوب مناسبی را برای شناخت موقعیت و روش نظام اداری در رابطه با راهبردهای تحول نشان می دهد . این الگو به ترتیبی که در شکل نشان داده شده در 2 محور عمودی (سطح ثبات محیط ) و افقی (گرایش سازگاری با محیط ) میزان ثبات و سازگاری را بررسی می کند که نظام اداری را می توان در یکی از چهار موقعیت که از برآیند دو محور عمودی و افقی به وجود می آید ، قرار داد .</a:t>
            </a:r>
          </a:p>
          <a:p>
            <a:pPr algn="just"/>
            <a:endParaRPr lang="fa-IR" sz="24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"/>
            <a:endParaRPr lang="fa-IR" sz="24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  <a:p>
            <a:pPr algn="just"/>
            <a:endParaRPr lang="fa-IR" sz="2400" dirty="0" smtClean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72342" y="2566553"/>
            <a:ext cx="5392882" cy="2410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Flowchart: Process 4"/>
          <p:cNvSpPr/>
          <p:nvPr/>
        </p:nvSpPr>
        <p:spPr>
          <a:xfrm>
            <a:off x="6078682" y="2566552"/>
            <a:ext cx="2586542" cy="122612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گرایش واکنش گرا</a:t>
            </a:r>
          </a:p>
          <a:p>
            <a:pPr algn="ctr"/>
            <a:r>
              <a:rPr lang="fa-IR" dirty="0">
                <a:cs typeface="B Nazanin" panose="00000400000000000000" pitchFamily="2" charset="-78"/>
              </a:rPr>
              <a:t>2</a:t>
            </a:r>
          </a:p>
        </p:txBody>
      </p:sp>
      <p:sp>
        <p:nvSpPr>
          <p:cNvPr id="6" name="Flowchart: Process 5"/>
          <p:cNvSpPr/>
          <p:nvPr/>
        </p:nvSpPr>
        <p:spPr>
          <a:xfrm>
            <a:off x="3272342" y="2566553"/>
            <a:ext cx="2806340" cy="122612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گرایش بازسازی(تحول گرا) </a:t>
            </a:r>
          </a:p>
          <a:p>
            <a:pPr algn="ctr"/>
            <a:r>
              <a:rPr lang="fa-IR" dirty="0">
                <a:cs typeface="B Nazanin" panose="00000400000000000000" pitchFamily="2" charset="-78"/>
              </a:rPr>
              <a:t>1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6078682" y="3792681"/>
            <a:ext cx="2586542" cy="118456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گرایش ترموستات کند</a:t>
            </a:r>
          </a:p>
          <a:p>
            <a:pPr algn="ctr"/>
            <a:r>
              <a:rPr lang="fa-IR" dirty="0">
                <a:cs typeface="B Nazanin" panose="00000400000000000000" pitchFamily="2" charset="-78"/>
              </a:rPr>
              <a:t>4</a:t>
            </a:r>
          </a:p>
        </p:txBody>
      </p:sp>
      <p:sp>
        <p:nvSpPr>
          <p:cNvPr id="8" name="Flowchart: Process 7"/>
          <p:cNvSpPr/>
          <p:nvPr/>
        </p:nvSpPr>
        <p:spPr>
          <a:xfrm>
            <a:off x="3272342" y="3792681"/>
            <a:ext cx="2806340" cy="118456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گرایش رضایتبخش (متوسط)</a:t>
            </a:r>
          </a:p>
          <a:p>
            <a:pPr algn="ctr"/>
            <a:r>
              <a:rPr lang="fa-IR" dirty="0">
                <a:cs typeface="B Nazanin" panose="00000400000000000000" pitchFamily="2" charset="-78"/>
              </a:rPr>
              <a:t>3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2909455" y="2805545"/>
            <a:ext cx="10390" cy="191192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lowchart: Process 18"/>
          <p:cNvSpPr/>
          <p:nvPr/>
        </p:nvSpPr>
        <p:spPr>
          <a:xfrm>
            <a:off x="2275212" y="2431473"/>
            <a:ext cx="914400" cy="270163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متحول</a:t>
            </a:r>
            <a:endParaRPr lang="fa-IR" dirty="0">
              <a:cs typeface="B Nazanin" panose="00000400000000000000" pitchFamily="2" charset="-78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909455" y="2815934"/>
            <a:ext cx="10390" cy="191192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lowchart: Process 20"/>
          <p:cNvSpPr/>
          <p:nvPr/>
        </p:nvSpPr>
        <p:spPr>
          <a:xfrm>
            <a:off x="2275212" y="3543300"/>
            <a:ext cx="914399" cy="457200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z="1600" dirty="0" smtClean="0">
                <a:cs typeface="B Nazanin" panose="00000400000000000000" pitchFamily="2" charset="-78"/>
              </a:rPr>
              <a:t>سطح ثبات محیط</a:t>
            </a:r>
            <a:endParaRPr lang="fa-IR" sz="1600" dirty="0">
              <a:cs typeface="B Nazanin" panose="00000400000000000000" pitchFamily="2" charset="-78"/>
            </a:endParaRPr>
          </a:p>
        </p:txBody>
      </p:sp>
      <p:sp>
        <p:nvSpPr>
          <p:cNvPr id="22" name="Flowchart: Process 21"/>
          <p:cNvSpPr/>
          <p:nvPr/>
        </p:nvSpPr>
        <p:spPr>
          <a:xfrm rot="10800000" flipV="1">
            <a:off x="2275213" y="4752798"/>
            <a:ext cx="914398" cy="243149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ثابت</a:t>
            </a:r>
            <a:endParaRPr lang="fa-IR" dirty="0">
              <a:cs typeface="B Nazanin" panose="00000400000000000000" pitchFamily="2" charset="-78"/>
            </a:endParaRPr>
          </a:p>
        </p:txBody>
      </p:sp>
      <p:cxnSp>
        <p:nvCxnSpPr>
          <p:cNvPr id="24" name="Straight Arrow Connector 23"/>
          <p:cNvCxnSpPr>
            <a:endCxn id="28" idx="3"/>
          </p:cNvCxnSpPr>
          <p:nvPr/>
        </p:nvCxnSpPr>
        <p:spPr>
          <a:xfrm>
            <a:off x="3927367" y="5388074"/>
            <a:ext cx="4136771" cy="1117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lowchart: Process 26"/>
          <p:cNvSpPr/>
          <p:nvPr/>
        </p:nvSpPr>
        <p:spPr>
          <a:xfrm>
            <a:off x="3272342" y="5290531"/>
            <a:ext cx="655025" cy="237433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زیاد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28" name="Flowchart: Process 27"/>
          <p:cNvSpPr/>
          <p:nvPr/>
        </p:nvSpPr>
        <p:spPr>
          <a:xfrm rot="10800000" flipV="1">
            <a:off x="8064138" y="5290530"/>
            <a:ext cx="581891" cy="217429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کم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0" name="Flowchart: Process 29"/>
          <p:cNvSpPr/>
          <p:nvPr/>
        </p:nvSpPr>
        <p:spPr>
          <a:xfrm>
            <a:off x="5075959" y="5268190"/>
            <a:ext cx="2005446" cy="239769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>
                <a:cs typeface="B Nazanin" panose="00000400000000000000" pitchFamily="2" charset="-78"/>
              </a:rPr>
              <a:t>گرایش سازگاری با محیط</a:t>
            </a:r>
            <a:endParaRPr lang="fa-IR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4995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بر اساس شکل الگوی گرایش همسازی با محیط ، نظام مدیریت دولتی (نظام اداری) را می توان در مواجهه با محیط هایی با ویژگی های متفاوت در دسته های مختلف قرار داد .</a:t>
            </a:r>
          </a:p>
          <a:p>
            <a:pPr algn="just"/>
            <a:r>
              <a:rPr lang="fa-IR" sz="24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موقعیت 1</a:t>
            </a:r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: گرایش بازسازی ، نظام هایی که در این موقعیت قرار می گیرند آنهایی هستند که نه تنها با یک محیط متحول و پویا سرو کار دارند و باید پاسخگوی این تحول ها باشند ، بلکه از چنان مدیریتی برخوردارند که به شکل فعال از فرصت های تازه و نوآوری ها نیز سود می برند . </a:t>
            </a:r>
          </a:p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شیوه های مدیریت در این سیستم ها ، نوآوری هایی مانند مدیریت مشارکتی ، گروه های خود گردان ، مدیریت کیفیت جامع ، سیستم های کارساز و روش های مشابه است .</a:t>
            </a:r>
          </a:p>
          <a:p>
            <a:pPr algn="just"/>
            <a:r>
              <a:rPr lang="fa-IR" sz="24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موقعیت 2</a:t>
            </a:r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: گرایش واکنش گرا ، در این موقعیت محیط برون سیستم متحول و پویاست ، اما گرایش سیستم نسبت به انطباق با محیط بسیار کم خواهد بود .</a:t>
            </a:r>
          </a:p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ویژگی این نوع سیستم ها تاکید بر هدف های کوتاه مدت و رویارویی با بحران است و راهبرد آن در رویارویی با بحران بیشتر به شکل تغییر افراد کلیدی سیستم ، بازسازی شتاب زده ساختار، کوچک کردن سازمان و مانند آن است .</a:t>
            </a:r>
          </a:p>
        </p:txBody>
      </p:sp>
    </p:spTree>
    <p:extLst>
      <p:ext uri="{BB962C8B-B14F-4D97-AF65-F5344CB8AC3E}">
        <p14:creationId xmlns:p14="http://schemas.microsoft.com/office/powerpoint/2010/main" val="328515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24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موقعیت 3</a:t>
            </a:r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: گرایش رضایتبخش، به دنبال سطح کافی و رضایت بخش است و فعال گرا نیست .</a:t>
            </a:r>
          </a:p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مدیریت از شیوه های مانند تاکید بر ساختار و تصمیم گیری متمرکز بهره می گیرد .</a:t>
            </a:r>
          </a:p>
          <a:p>
            <a:pPr algn="just"/>
            <a:r>
              <a:rPr lang="fa-IR" sz="24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موقعیت 4</a:t>
            </a:r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: گرایش ترموستات ، محیط ثابت و گرایش برای تحول در کمترین سطح قرار دارد .</a:t>
            </a:r>
          </a:p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پس نظام مدیریت دولتی (نظام اداری) در برخورد با اجزای درون و مواجهه با عوامل بیرون سیستم ، با استفاده از الگوی همسازی  ، از شیوه های مختلف مدیریتی استفاده می کنند که بهترین شکل آن شیوه تحول گراست .این روش مدیریتی سبب بهبود مستمر سیستم خواهد شد و کارآمدی آن را تضمین می کند . یک نظام کارآمد در مواجهه با چالش ها تلاش می کند با اتخاذ راهبرد تحول گرا ، چالش ها را تبدیل به فرصت کند و از آن حداکثر استفاده را جهت تحول سیستم داشته باشد .</a:t>
            </a:r>
          </a:p>
        </p:txBody>
      </p:sp>
    </p:spTree>
    <p:extLst>
      <p:ext uri="{BB962C8B-B14F-4D97-AF65-F5344CB8AC3E}">
        <p14:creationId xmlns:p14="http://schemas.microsoft.com/office/powerpoint/2010/main" val="199033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اصلاح مدیریت دولتی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اصلاح اداری که بیشتر با طرح نظریه مدیریت دولتی نوین مطرح شده ، رویکردی است که خبر از تغییری اساسی در قالب فکری مدیریت سازمانی می دهد .</a:t>
            </a:r>
          </a:p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این نظریه با واژه هایی چون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احیای دولت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مهندسی مجدد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تجدید حیات خدمات عمومی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 ،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تغییر بنیادین سازمانی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و </a:t>
            </a:r>
            <a:r>
              <a:rPr lang="fa-IR" sz="3200" dirty="0" smtClean="0">
                <a:solidFill>
                  <a:srgbClr val="FFFF00"/>
                </a:solidFill>
                <a:cs typeface="B Nazanin" panose="00000400000000000000" pitchFamily="2" charset="-78"/>
              </a:rPr>
              <a:t>مدیریت کیفیت جامع </a:t>
            </a:r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، همراه بوده است که همه آنها بر تمایل اندیشمندان برای هرچه کاراتر و اثربخش تر شدن بوروکراسی دولتی ، خبر می دهند .</a:t>
            </a:r>
          </a:p>
        </p:txBody>
      </p:sp>
    </p:spTree>
    <p:extLst>
      <p:ext uri="{BB962C8B-B14F-4D97-AF65-F5344CB8AC3E}">
        <p14:creationId xmlns:p14="http://schemas.microsoft.com/office/powerpoint/2010/main" val="2122982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571500"/>
            <a:ext cx="10569142" cy="5704609"/>
          </a:xfrm>
        </p:spPr>
        <p:txBody>
          <a:bodyPr>
            <a:normAutofit/>
          </a:bodyPr>
          <a:lstStyle/>
          <a:p>
            <a:pPr algn="just"/>
            <a:r>
              <a:rPr lang="fa-IR" sz="2400" dirty="0" smtClean="0">
                <a:solidFill>
                  <a:schemeClr val="bg1"/>
                </a:solidFill>
                <a:cs typeface="B Nazanin" panose="00000400000000000000" pitchFamily="2" charset="-78"/>
              </a:rPr>
              <a:t>بنابراین تمرکز اصلی اصلاح مدیریت دولتی،بر اثربخشی در سطح کلان و کارآیی در سطح خرد است،که در این سطح تجدید نظر در سازوکارها و روش های نظام اداری مورد توجه است . اهداف و راهکارهای نیل به آنها در اصلاح مدیریت دولتی به شرح جدول زیر فهرست می شود .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3757779"/>
              </p:ext>
            </p:extLst>
          </p:nvPr>
        </p:nvGraphicFramePr>
        <p:xfrm>
          <a:off x="684212" y="1828800"/>
          <a:ext cx="10569142" cy="44473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Worksheet" r:id="rId4" imgW="7467600" imgH="2876640" progId="Excel.Sheet.12">
                  <p:embed/>
                </p:oleObj>
              </mc:Choice>
              <mc:Fallback>
                <p:oleObj name="Worksheet" r:id="rId4" imgW="7467600" imgH="287664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84212" y="1828800"/>
                        <a:ext cx="10569142" cy="444730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304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569143" cy="987136"/>
          </a:xfrm>
        </p:spPr>
        <p:txBody>
          <a:bodyPr>
            <a:normAutofit/>
          </a:bodyPr>
          <a:lstStyle/>
          <a:p>
            <a:pPr algn="r"/>
            <a:r>
              <a:rPr lang="fa-IR" dirty="0" smtClean="0">
                <a:solidFill>
                  <a:schemeClr val="bg1"/>
                </a:solidFill>
                <a:cs typeface="B Nazanin" panose="00000400000000000000" pitchFamily="2" charset="-78"/>
              </a:rPr>
              <a:t>چالش های نظام اداری</a:t>
            </a:r>
            <a:endParaRPr lang="fa-IR" dirty="0">
              <a:solidFill>
                <a:schemeClr val="bg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1943100"/>
            <a:ext cx="10569142" cy="4333009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چالش در معنای اصطلاحی ، مواجهه با شرایطی است که موجب می شود سیستم خود را در معرض تغییر مخاطره آمیز ببیند و برای کاستن مخاطره و گذر مثبت از شرایط تغییر ، اقدامات اصلاحی و تحولی را در سیستم در دستور کار خود قرار دهد . براساس تعریف چالش مسئله یا مشکل نیست ، بلکه پدیده ای دووجهی است که هم شاید فرصت ساز باشد و هم مشکل آفرین .</a:t>
            </a:r>
          </a:p>
          <a:p>
            <a:pPr algn="just"/>
            <a:r>
              <a:rPr lang="fa-IR" sz="3200" dirty="0" smtClean="0">
                <a:solidFill>
                  <a:schemeClr val="bg1"/>
                </a:solidFill>
                <a:cs typeface="B Nazanin" panose="00000400000000000000" pitchFamily="2" charset="-78"/>
              </a:rPr>
              <a:t>چالش های نظام اداری ایران که بسیاری از آنها تبدیل به چالش های پیچیده و مشکل ساز شده اند به دلیل بی توجهی یا کم توجهی یا فهم نادرست آنها بوجود آمده اند .</a:t>
            </a:r>
          </a:p>
        </p:txBody>
      </p:sp>
    </p:spTree>
    <p:extLst>
      <p:ext uri="{BB962C8B-B14F-4D97-AF65-F5344CB8AC3E}">
        <p14:creationId xmlns:p14="http://schemas.microsoft.com/office/powerpoint/2010/main" val="210215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279" y="1025495"/>
            <a:ext cx="7007003" cy="3290131"/>
          </a:xfr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  <a:outerShdw blurRad="50800" dist="25000" dir="5400000" rotWithShape="0">
              <a:schemeClr val="accent2">
                <a:shade val="30000"/>
                <a:satMod val="150000"/>
                <a:alpha val="38000"/>
              </a:schemeClr>
            </a:outerShdw>
            <a:reflection blurRad="6350" stA="50000" endA="295" endPos="92000" dist="101600" dir="5400000" sy="-100000" algn="bl" rotWithShape="0"/>
          </a:effectLst>
          <a:scene3d>
            <a:camera prst="perspectiveRelaxedModerately"/>
            <a:lightRig rig="threePt" dir="t"/>
          </a:scene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fa-IR" sz="9600" cap="none" dirty="0" smtClean="0">
                <a:ln w="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B Nazanin" panose="00000400000000000000" pitchFamily="2" charset="-78"/>
              </a:rPr>
              <a:t>با تشکر فراوان </a:t>
            </a:r>
            <a:endParaRPr lang="en-US" cap="none" dirty="0">
              <a:ln w="0"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781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ilk Glass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607</TotalTime>
  <Words>2022</Words>
  <Application>Microsoft Office PowerPoint</Application>
  <PresentationFormat>Custom</PresentationFormat>
  <Paragraphs>86</Paragraphs>
  <Slides>23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Slice</vt:lpstr>
      <vt:lpstr>Worksheet</vt:lpstr>
      <vt:lpstr>PowerPoint Presentation</vt:lpstr>
      <vt:lpstr>PowerPoint Presentation</vt:lpstr>
      <vt:lpstr>مقدمه</vt:lpstr>
      <vt:lpstr>مفاهیم و روش ها</vt:lpstr>
      <vt:lpstr>دولت و مدیریت دولتی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مدیریت دولتی و نظام اداری</vt:lpstr>
      <vt:lpstr>PowerPoint Presentation</vt:lpstr>
      <vt:lpstr>PowerPoint Presentation</vt:lpstr>
      <vt:lpstr>PowerPoint Presentation</vt:lpstr>
      <vt:lpstr>PowerPoint Presentation</vt:lpstr>
      <vt:lpstr>الگوی همسازی سیستم</vt:lpstr>
      <vt:lpstr>PowerPoint Presentation</vt:lpstr>
      <vt:lpstr>PowerPoint Presentation</vt:lpstr>
      <vt:lpstr>PowerPoint Presentation</vt:lpstr>
      <vt:lpstr>اصلاح مدیریت دولتی</vt:lpstr>
      <vt:lpstr>PowerPoint Presentation</vt:lpstr>
      <vt:lpstr>چالش های نظام اداری</vt:lpstr>
      <vt:lpstr>با تشکر فراوان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مفاهیم و روش ها</dc:title>
  <dc:creator>شاهمرادی - محمد</dc:creator>
  <cp:lastModifiedBy>Windows User</cp:lastModifiedBy>
  <cp:revision>77</cp:revision>
  <dcterms:created xsi:type="dcterms:W3CDTF">2016-10-11T06:41:51Z</dcterms:created>
  <dcterms:modified xsi:type="dcterms:W3CDTF">2020-05-21T02:17:19Z</dcterms:modified>
</cp:coreProperties>
</file>