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2"/>
  </p:sldMasterIdLst>
  <p:sldIdLst>
    <p:sldId id="273" r:id="rId3"/>
    <p:sldId id="257" r:id="rId4"/>
    <p:sldId id="258" r:id="rId5"/>
    <p:sldId id="259" r:id="rId6"/>
    <p:sldId id="260" r:id="rId7"/>
    <p:sldId id="261" r:id="rId8"/>
    <p:sldId id="262" r:id="rId9"/>
    <p:sldId id="263" r:id="rId10"/>
    <p:sldId id="264" r:id="rId11"/>
    <p:sldId id="272"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1.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F92C0F97-90D8-43DF-9FA3-E0F556F5A81A}"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F92C0F97-90D8-43DF-9FA3-E0F556F5A81A}"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F92C0F97-90D8-43DF-9FA3-E0F556F5A81A}"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F92C0F97-90D8-43DF-9FA3-E0F556F5A81A}"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F92C0F97-90D8-43DF-9FA3-E0F556F5A81A}"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F07878-5DE9-4136-8685-7EB2221903EB}"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EF07878-5DE9-4136-8685-7EB2221903EB}" type="datetimeFigureOut">
              <a:rPr lang="fa-IR" smtClean="0"/>
              <a:pPr/>
              <a:t>17/09/1441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92C0F97-90D8-43DF-9FA3-E0F556F5A81A}"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253223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جنگ تحميلی عراق عليه ايران</a:t>
            </a:r>
            <a:endParaRPr lang="fa-IR" dirty="0"/>
          </a:p>
        </p:txBody>
      </p:sp>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Autofit/>
          </a:bodyPr>
          <a:lstStyle/>
          <a:p>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سی و يکم شهريور ۱۳۵۹ ، درحالی که مردم ايران به زندگی عادی خود مشغول بودند،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يکباره هواپيماهای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نظامی عراق در آسمان چند شهر ايران از جمله تهران ظاهر شدند و به بمباران مناطقی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از آن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ها پرداختند. بدين ترتيب جنگ عراق عليه ايران به طور رسمی شروع شد. طولی نکشيد که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نيروهای زمينی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عراق نيز مرزهای غربی و جنوبی ايران را مورد حمل هی همه جانبه قرار دادند. اين درحالی بود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که مردم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و مسئولان ايران، به دليل اشتغالات داخلی پس از انقلاب، برای مواجهه با لشکرکشی عراق،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از آمادگی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کافی برخوردار نبودند. با اين حال، امام خمينی با صدور اعلاميه ای شجاعانه، تکليف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همگان را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در برابر تجاوز دشمنان روشن ساختند. اکنون می خواهيم بدانيم، چرا عراق دست به تجاوز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عليه ايران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زده، و جنگ چه روندی را طی کرد و سرانجام چگونه پايان يافت.</a:t>
            </a:r>
          </a:p>
        </p:txBody>
      </p:sp>
    </p:spTree>
    <p:extLst/>
  </p:cSld>
  <p:clrMapOvr>
    <a:masterClrMapping/>
  </p:clrMapOvr>
  <mc:AlternateContent xmlns:mc="http://schemas.openxmlformats.org/markup-compatibility/2006">
    <mc:Choice xmlns="" xmlns:p14="http://schemas.microsoft.com/office/powerpoint/2007/7/12/main" Requires="p14">
      <p:transition p14:dur="100" advTm="20000">
        <p:cut/>
      </p:transition>
    </mc:Choice>
    <mc:Fallback>
      <p:transition advTm="20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randombar(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Autofit/>
          </a:bodyPr>
          <a:lstStyle/>
          <a:p>
            <a:pPr algn="r"/>
            <a:r>
              <a:rPr lang="fa-IR" sz="2400" dirty="0">
                <a:cs typeface="B Mitra" pitchFamily="2" charset="-78"/>
              </a:rPr>
              <a:t>با وقوع انقلاب اسلامی در ايران و تضعيف ارتش و نيروهای مسلح و بروز بحران های داخلی،</a:t>
            </a:r>
            <a:br>
              <a:rPr lang="fa-IR" sz="2400" dirty="0">
                <a:cs typeface="B Mitra" pitchFamily="2" charset="-78"/>
              </a:rPr>
            </a:br>
            <a:r>
              <a:rPr lang="fa-IR" sz="2400" dirty="0">
                <a:cs typeface="B Mitra" pitchFamily="2" charset="-78"/>
              </a:rPr>
              <a:t>رژيم عراق تصور کرد که زمينه ی خوبی برای تجاوز به ميهن ما فراهم شده است و به دليل وقوع انقلاب، کشور آمادگی رويارويی با جنگ خارجی را ندارد. همانند تمام انقلا بهای جهان، شرايط ويژ هی پس از انقلاب، حکومت اسلامی را با مسائل و مشکلات زيادی مواجه ساخته بود. به همين دليل دولت مردان عراقی گمان می کردند با حمله ی همه جانبه به ايران می توانند، در کمترين زمان ممکن، به اهداف از پيش تعيين شده ی خود برسند. آن ها در حمله عليه ايران، از حمايت مادی و معنوی برخی کشورهای عربی و نيز قدرت های بزرگ نظير آمريکا، فرانسه، انگليس و شوروی سابق برخوردار بودند. در تمام طول سال های جنگ نيز ميزان حمايت هايی که از عراق می شد، رو به افزايش گذاشت؛ چنان که صدام حسين از پيشرفت هترين سلا حهای جنگی روز دنيا، حتی سلا حهای ممنوع هی شيميايی نيز برخوردار شد و همه ی آن ها را عليه ملت ايران به کار برد. بنابراين رژيم متجاوز عراق با پشتگرمی و حمايت کشورهای ديگر، به تهاجمی هم هجانبه عليه </a:t>
            </a:r>
            <a:r>
              <a:rPr lang="fa-IR" sz="2400" dirty="0" smtClean="0">
                <a:cs typeface="B Mitra" pitchFamily="2" charset="-78"/>
              </a:rPr>
              <a:t>ايران دست </a:t>
            </a:r>
            <a:r>
              <a:rPr lang="fa-IR" sz="2400" dirty="0">
                <a:cs typeface="B Mitra" pitchFamily="2" charset="-78"/>
              </a:rPr>
              <a:t>زد. از آن جا که ايران هنوز آمادگی کافی برای مواجهه با جنگی بزرگ را نداشت، نيروهای </a:t>
            </a:r>
            <a:r>
              <a:rPr lang="fa-IR" sz="2400" dirty="0" smtClean="0">
                <a:cs typeface="B Mitra" pitchFamily="2" charset="-78"/>
              </a:rPr>
              <a:t>زمينی عراق </a:t>
            </a:r>
            <a:r>
              <a:rPr lang="fa-IR" sz="2400" dirty="0">
                <a:cs typeface="B Mitra" pitchFamily="2" charset="-78"/>
              </a:rPr>
              <a:t>موفق شدند به سرعت از مرزها بگذرند و با کشتار مردم بی گناه و اسارت آن ها، بخش هايی از </a:t>
            </a:r>
            <a:r>
              <a:rPr lang="fa-IR" sz="2400" dirty="0" smtClean="0">
                <a:cs typeface="B Mitra" pitchFamily="2" charset="-78"/>
              </a:rPr>
              <a:t>مناطق غربی </a:t>
            </a:r>
            <a:r>
              <a:rPr lang="fa-IR" sz="2400" dirty="0">
                <a:cs typeface="B Mitra" pitchFamily="2" charset="-78"/>
              </a:rPr>
              <a:t>و جنوبی کشور را اشغال کنند. ارتش عراق قسمت هايی از استان های کرمانشاه، ايلام، </a:t>
            </a:r>
            <a:r>
              <a:rPr lang="fa-IR" sz="2400" dirty="0" smtClean="0">
                <a:cs typeface="B Mitra" pitchFamily="2" charset="-78"/>
              </a:rPr>
              <a:t>کردستان و </a:t>
            </a:r>
            <a:r>
              <a:rPr lang="fa-IR" sz="2400" dirty="0">
                <a:cs typeface="B Mitra" pitchFamily="2" charset="-78"/>
              </a:rPr>
              <a:t>خوزستان را به تصرف خود درآورد؛ خرمشهر به اشغال آن ها درآمد و شهر آبادان نيز محاصره شد</a:t>
            </a:r>
            <a:r>
              <a:rPr lang="fa-IR" sz="2400" dirty="0" smtClean="0">
                <a:cs typeface="B Mitra" pitchFamily="2" charset="-78"/>
              </a:rPr>
              <a:t>. </a:t>
            </a:r>
            <a:endParaRPr lang="fa-IR" sz="2400" dirty="0">
              <a:cs typeface="B Mitra" pitchFamily="2" charset="-78"/>
            </a:endParaRPr>
          </a:p>
        </p:txBody>
      </p:sp>
    </p:spTree>
    <p:extLst/>
  </p:cSld>
  <p:clrMapOvr>
    <a:masterClrMapping/>
  </p:clrMapOvr>
  <mc:AlternateContent xmlns:mc="http://schemas.openxmlformats.org/markup-compatibility/2006">
    <mc:Choice xmlns="" xmlns:p14="http://schemas.microsoft.com/office/powerpoint/2007/7/12/main" Requires="p14">
      <p:transition spd="slow" p14:dur="1500" advTm="20000">
        <p:split orient="vert"/>
      </p:transition>
    </mc:Choice>
    <mc:Fallback>
      <p:transition spd="slow" advTm="2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cap="none" dirty="0">
                <a:ln w="18000">
                  <a:solidFill>
                    <a:schemeClr val="accent2">
                      <a:satMod val="140000"/>
                    </a:schemeClr>
                  </a:solidFill>
                  <a:prstDash val="solid"/>
                  <a:miter lim="800000"/>
                </a:ln>
                <a:noFill/>
                <a:effectLst>
                  <a:outerShdw blurRad="25500" dist="23000" dir="7020000" algn="tl">
                    <a:srgbClr val="000000">
                      <a:alpha val="50000"/>
                    </a:srgbClr>
                  </a:outerShdw>
                </a:effectLst>
              </a:rPr>
              <a:t>ايرانيان بسيج می شوند</a:t>
            </a:r>
          </a:p>
        </p:txBody>
      </p:sp>
      <p:sp>
        <p:nvSpPr>
          <p:cNvPr id="5" name="Content Placeholder 4"/>
          <p:cNvSpPr>
            <a:spLocks noGrp="1"/>
          </p:cNvSpPr>
          <p:nvPr>
            <p:ph idx="1"/>
          </p:nvPr>
        </p:nvSpPr>
        <p:spPr/>
        <p:txBody>
          <a:bodyPr>
            <a:normAutofit lnSpcReduction="10000"/>
          </a:bodyPr>
          <a:lstStyle/>
          <a:p>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در چنين اوضاعی، امام خمينی با اعتماد به نفسی که از ايمان و شجاعت او ناشی بود، از مردم خواست تا در برابر دشمن متجاوز ايستادگی کنند و فرمان داد مردم به خصوص جوانان، آماد هی رويارويی با دشمن شوند. به فاصله ای کوتاه و به شکلی خودجوش، پير و جوان به مراکز سپاه پاسداران روی آوردند و  داوطلبانه به جبه ههای جنگ اعزام شدند. مساجد نيز به مراکز مهم جمع آوری لوازم و کمک های مردمی تبديل شدند. زنان شيردل ايرانی نيز از هيچ کوششی برای کمک به دفاع ملی دريغ نورزيدند. پس از چند هفته، دشمن متجاوز دريافت که خيال تصرف ايران</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 خام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و ناپخته بوده است. پيروزی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های پی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درپی ايران در جبهه های جنگ،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به تقويت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وحدت ملی در کشور انجاميد</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 با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همت غيور مردان ايران، آبادان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از محاصره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خارج و خرمشهر آزاد شد. ديری</a:t>
            </a:r>
          </a:p>
          <a:p>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نگذشت که دشمن متجاوز در بقيه ی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نقاط مرزی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نيز تن به شکست های بزرگی داد.</a:t>
            </a: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9"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صدام و حاميانش در جست وجوی چاره</a:t>
            </a:r>
          </a:p>
        </p:txBody>
      </p:sp>
      <p:sp>
        <p:nvSpPr>
          <p:cNvPr id="5" name="Content Placeholder 4"/>
          <p:cNvSpPr>
            <a:spLocks noGrp="1"/>
          </p:cNvSpPr>
          <p:nvPr>
            <p:ph idx="1"/>
          </p:nvPr>
        </p:nvSpPr>
        <p:spPr/>
        <p:txBody>
          <a:bodyPr>
            <a:normAutofit fontScale="70000" lnSpcReduction="2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fa-IR" b="1" dirty="0">
                <a:ln/>
                <a:solidFill>
                  <a:schemeClr val="accent3"/>
                </a:solidFill>
              </a:rPr>
              <a:t>درحالی که نيروهای ايرانی، </a:t>
            </a:r>
            <a:r>
              <a:rPr lang="fa-IR" b="1" dirty="0" smtClean="0">
                <a:ln/>
                <a:solidFill>
                  <a:schemeClr val="accent3"/>
                </a:solidFill>
              </a:rPr>
              <a:t>پی درپی </a:t>
            </a:r>
            <a:r>
              <a:rPr lang="fa-IR" b="1" dirty="0">
                <a:ln/>
                <a:solidFill>
                  <a:schemeClr val="accent3"/>
                </a:solidFill>
              </a:rPr>
              <a:t>عراق یها را عقب م یراندند، صدا محسين ندای </a:t>
            </a:r>
            <a:r>
              <a:rPr lang="fa-IR" b="1" dirty="0" smtClean="0">
                <a:ln/>
                <a:solidFill>
                  <a:schemeClr val="accent3"/>
                </a:solidFill>
              </a:rPr>
              <a:t>صلح خواهی و </a:t>
            </a:r>
            <a:r>
              <a:rPr lang="fa-IR" b="1" dirty="0">
                <a:ln/>
                <a:solidFill>
                  <a:schemeClr val="accent3"/>
                </a:solidFill>
              </a:rPr>
              <a:t>مظلو منمايی سر داد. او اعلام کرد که آماد هی صلح با ايران است. سازمان ملل متحد نيز که بايد از </a:t>
            </a:r>
            <a:r>
              <a:rPr lang="fa-IR" b="1" dirty="0" smtClean="0">
                <a:ln/>
                <a:solidFill>
                  <a:schemeClr val="accent3"/>
                </a:solidFill>
              </a:rPr>
              <a:t>همان آغاز </a:t>
            </a:r>
            <a:r>
              <a:rPr lang="fa-IR" b="1" dirty="0">
                <a:ln/>
                <a:solidFill>
                  <a:schemeClr val="accent3"/>
                </a:solidFill>
              </a:rPr>
              <a:t>حمله ی صدام، اقدام او را محکوم می کرد، اما تحت نفوذ قدرت های بزرگ شرق و غرب، از </a:t>
            </a:r>
            <a:r>
              <a:rPr lang="fa-IR" b="1" dirty="0" smtClean="0">
                <a:ln/>
                <a:solidFill>
                  <a:schemeClr val="accent3"/>
                </a:solidFill>
              </a:rPr>
              <a:t>اين کار </a:t>
            </a:r>
            <a:r>
              <a:rPr lang="fa-IR" b="1" dirty="0">
                <a:ln/>
                <a:solidFill>
                  <a:schemeClr val="accent3"/>
                </a:solidFill>
              </a:rPr>
              <a:t>طفره می رفت، اکنون با او هم صدا شده بود و طرفين را به آتش بس  و نه عقب نشينی عراقی ها </a:t>
            </a:r>
            <a:r>
              <a:rPr lang="fa-IR" b="1" dirty="0" smtClean="0">
                <a:ln/>
                <a:solidFill>
                  <a:schemeClr val="accent3"/>
                </a:solidFill>
              </a:rPr>
              <a:t>به مرزها  </a:t>
            </a:r>
            <a:r>
              <a:rPr lang="fa-IR" b="1" dirty="0">
                <a:ln/>
                <a:solidFill>
                  <a:schemeClr val="accent3"/>
                </a:solidFill>
              </a:rPr>
              <a:t>دعوت م یکرد. دول تمردان ايران نم یتوانستند چنين پيشنهادی را بپذيرند، زيرا هنوز </a:t>
            </a:r>
            <a:r>
              <a:rPr lang="fa-IR" b="1" dirty="0" smtClean="0">
                <a:ln/>
                <a:solidFill>
                  <a:schemeClr val="accent3"/>
                </a:solidFill>
              </a:rPr>
              <a:t>بخشهای زيادی </a:t>
            </a:r>
            <a:r>
              <a:rPr lang="fa-IR" b="1" dirty="0">
                <a:ln/>
                <a:solidFill>
                  <a:schemeClr val="accent3"/>
                </a:solidFill>
              </a:rPr>
              <a:t>از خاک ايران در تصرف متجاوزان عراقی بود و قبول آتش بس موجب تثبيت حضور آنان </a:t>
            </a:r>
            <a:r>
              <a:rPr lang="fa-IR" b="1" dirty="0" smtClean="0">
                <a:ln/>
                <a:solidFill>
                  <a:schemeClr val="accent3"/>
                </a:solidFill>
              </a:rPr>
              <a:t>در خاک </a:t>
            </a:r>
            <a:r>
              <a:rPr lang="fa-IR" b="1" dirty="0">
                <a:ln/>
                <a:solidFill>
                  <a:schemeClr val="accent3"/>
                </a:solidFill>
              </a:rPr>
              <a:t>ايران می شد. به علاوه، آنان می دانستند که صدام درصدد است طی آتش بس، فرصتی به </a:t>
            </a:r>
            <a:r>
              <a:rPr lang="fa-IR" b="1" dirty="0" smtClean="0">
                <a:ln/>
                <a:solidFill>
                  <a:schemeClr val="accent3"/>
                </a:solidFill>
              </a:rPr>
              <a:t>دست آورد </a:t>
            </a:r>
            <a:r>
              <a:rPr lang="fa-IR" b="1" dirty="0">
                <a:ln/>
                <a:solidFill>
                  <a:schemeClr val="accent3"/>
                </a:solidFill>
              </a:rPr>
              <a:t>تا به تجديد قوا و بازسازی نيروهای خود بپردازد. از طرف ديگر، صدام طی حمله به ايران، </a:t>
            </a:r>
            <a:r>
              <a:rPr lang="fa-IR" b="1" dirty="0" smtClean="0">
                <a:ln/>
                <a:solidFill>
                  <a:schemeClr val="accent3"/>
                </a:solidFill>
              </a:rPr>
              <a:t>هزاران نفر </a:t>
            </a:r>
            <a:r>
              <a:rPr lang="fa-IR" b="1" dirty="0">
                <a:ln/>
                <a:solidFill>
                  <a:schemeClr val="accent3"/>
                </a:solidFill>
              </a:rPr>
              <a:t>از ايرانيان را قتل عام و خانواده های زيادی را داغ دار کرده بود. پس بايد به عنوان آغازگر جنگ</a:t>
            </a:r>
            <a:r>
              <a:rPr lang="fa-IR" b="1" dirty="0" smtClean="0">
                <a:ln/>
                <a:solidFill>
                  <a:schemeClr val="accent3"/>
                </a:solidFill>
              </a:rPr>
              <a:t>، محکوم </a:t>
            </a:r>
            <a:r>
              <a:rPr lang="fa-IR" b="1" dirty="0">
                <a:ln/>
                <a:solidFill>
                  <a:schemeClr val="accent3"/>
                </a:solidFill>
              </a:rPr>
              <a:t>و تنبيه می شد</a:t>
            </a:r>
            <a:r>
              <a:rPr lang="fa-IR" b="1" dirty="0" smtClean="0">
                <a:ln/>
                <a:solidFill>
                  <a:schemeClr val="accent3"/>
                </a:solidFill>
              </a:rPr>
              <a:t>. </a:t>
            </a:r>
            <a:endParaRPr lang="fa-IR" b="1" dirty="0">
              <a:ln/>
              <a:solidFill>
                <a:schemeClr val="accent3"/>
              </a:solidFill>
            </a:endParaRP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anim calcmode="lin" valueType="num">
                                      <p:cBhvr>
                                        <p:cTn id="1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cap="none"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حمله ی </a:t>
            </a:r>
            <a:r>
              <a:rPr lang="fa-IR" b="1" cap="none"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موشکی عراق به شهرهای ايران</a:t>
            </a:r>
          </a:p>
        </p:txBody>
      </p:sp>
      <p:sp>
        <p:nvSpPr>
          <p:cNvPr id="3" name="Content Placeholder 2"/>
          <p:cNvSpPr>
            <a:spLocks noGrp="1"/>
          </p:cNvSpPr>
          <p:nvPr>
            <p:ph idx="1"/>
          </p:nvPr>
        </p:nvSpPr>
        <p:spPr/>
        <p:txBody>
          <a:bodyPr>
            <a:normAutofit fontScale="70000" lnSpcReduction="20000"/>
            <a:scene3d>
              <a:camera prst="orthographicFront"/>
              <a:lightRig rig="glow" dir="tl">
                <a:rot lat="0" lon="0" rev="5400000"/>
              </a:lightRig>
            </a:scene3d>
            <a:sp3d contourW="12700">
              <a:bevelT w="25400" h="25400"/>
              <a:contourClr>
                <a:schemeClr val="accent6">
                  <a:shade val="73000"/>
                </a:schemeClr>
              </a:contourClr>
            </a:sp3d>
          </a:bodyPr>
          <a:lstStyle/>
          <a:p>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هنگامی که صدام با مقاومت مردم ايران مواجه شد و پيروزی های ايران در جبهه های جنگ</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روز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به روز او را نگران تر ساخت، به جنايت های تازه ای دست زد. او شهرهای بی دفاع را مورد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هجوم قرار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داد. حمل هی موشکی به شهرها با هدف شکستن روحي هی مقاومت مردم ايران آغاز شد.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برخورد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نخستين موشک عراق به تهران در ۹ اسفند ۱۳۶۶ به منزل هی آغاز مرحل هی جديدی از حملات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عراق به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مردم بی دفاع و اماکن غيرنظامی ايران بود. شهر دزفول بيش از ۲۰۰ بار مورد اصابت موشک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های غول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پيکر قرار گرفت. علاوه بر اين، دزفول بيش از ۵۰۰۰ بار توسط هواپيما، راکت و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توپخانه ی دشمن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بمباران شد. با وجود اين، مردم مقاوم دزفول دليرانه در برابر تجاوز دشمن ايستادگی کردند</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مردم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استان خوزستان و استان های مرزی ايلام، کرمانشاه، کردستان، آذربايجان های غربی و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شرقی و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ساير استان ها، در طول هشت سال دفاع مقدس، با رشادت و ايثار از خاک ميهن اسلامی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حفاظت کردند</a:t>
            </a:r>
            <a:endPar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cSld>
  <p:clrMapOvr>
    <a:masterClrMapping/>
  </p:clrMapOvr>
  <mc:AlternateContent xmlns:mc="http://schemas.openxmlformats.org/markup-compatibility/2006">
    <mc:Choice xmlns="" xmlns:p14="http://schemas.microsoft.com/office/powerpoint/2007/7/12/main" Requires="p14">
      <p:transition spd="slow" p14:dur="1700" advTm="20000">
        <p14:gallery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iterate type="lt">
                                    <p:tmPct val="5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lightRig rig="flat" dir="tl"/>
            </a:scene3d>
            <a:sp3d contourW="19050" prstMaterial="clear">
              <a:bevelT w="50800" h="50800"/>
              <a:contourClr>
                <a:schemeClr val="accent5">
                  <a:tint val="70000"/>
                  <a:satMod val="180000"/>
                  <a:alpha val="70000"/>
                </a:schemeClr>
              </a:contourClr>
            </a:sp3d>
          </a:bodyPr>
          <a:lstStyle/>
          <a:p>
            <a:r>
              <a:rPr lang="fa-IR" b="1" cap="none" dirty="0">
                <a:ln/>
                <a:solidFill>
                  <a:schemeClr val="accent5">
                    <a:tint val="50000"/>
                    <a:satMod val="180000"/>
                  </a:schemeClr>
                </a:solidFill>
                <a:effectLst/>
              </a:rPr>
              <a:t>قطع نامه ی ۵۹۸</a:t>
            </a:r>
          </a:p>
        </p:txBody>
      </p:sp>
      <p:sp>
        <p:nvSpPr>
          <p:cNvPr id="5" name="Content Placeholder 4"/>
          <p:cNvSpPr>
            <a:spLocks noGrp="1"/>
          </p:cNvSpPr>
          <p:nvPr>
            <p:ph idx="1"/>
          </p:nvPr>
        </p:nvSpPr>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در عرصه ی سياسی و بين المللی، وزارت خارجه ی نوپای جمهوری اسلامی با اقدام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های روشنگرانه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ی خود، به تدريج متجاوز بودن عراق را به دنيا قبولاند. در تيرماه ۱۳۶۷ در قطع نام هی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۵۹۸ سازمان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ملل متحد برای نخستين بار پس از ۷ سال از شروع جنگ، دو خواست هی ايران مورد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توجه قرار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گرفت: عقب نشينی به مرزهای بين المللی پس از آتش بس و تعيين متجاوز. در نتيجه،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ايران قطع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نامه را پذيرفت</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مذاکرات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ايران و عراق بين وزرای خارج هی دو کشور شروع شد و قريب دو سال به درازا کشيد</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سرانجام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در پی ايستادگی هيئت مذاکره کنند هی ايرانی در حفظ حقوق ايران در اروند رود، و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پافشاری بر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اجرای قرارداد مرزی سال ۱۹۷۵ ، مذاکرات با پيروزی ايران به پايان رسيد. رئيس جمهور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عراق طی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نامه ای خطاب به رئيس جمهور وقت ايران حجت الاسلام والمسلمين آقای هاشمی رفسنجانی، به</a:t>
            </a: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fa-IR" sz="2800" b="1"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ارتحال امام خمينی و رهبری آيت الله خامنه ای</a:t>
            </a:r>
          </a:p>
        </p:txBody>
      </p:sp>
      <p:sp>
        <p:nvSpPr>
          <p:cNvPr id="5" name="Content Placeholder 4"/>
          <p:cNvSpPr>
            <a:spLocks noGrp="1"/>
          </p:cNvSpPr>
          <p:nvPr>
            <p:ph idx="1"/>
          </p:nvPr>
        </p:nvSpPr>
        <p:spPr/>
        <p:txBody>
          <a:bodyPr>
            <a:normAutofit fontScale="85000" lnSpcReduction="20000"/>
            <a:scene3d>
              <a:camera prst="orthographicFront"/>
              <a:lightRig rig="balanced" dir="t">
                <a:rot lat="0" lon="0" rev="2100000"/>
              </a:lightRig>
            </a:scene3d>
            <a:sp3d extrusionH="57150" prstMaterial="metal">
              <a:bevelT w="38100" h="25400"/>
              <a:contourClr>
                <a:schemeClr val="bg2"/>
              </a:contourClr>
            </a:sp3d>
          </a:bodyPr>
          <a:lstStyle/>
          <a:p>
            <a:r>
              <a:rPr lang="fa-IR" b="1" dirty="0">
                <a:ln w="50800"/>
                <a:solidFill>
                  <a:schemeClr val="bg1">
                    <a:shade val="50000"/>
                  </a:schemeClr>
                </a:solidFill>
              </a:rPr>
              <a:t>روح بلند بنيان گذار جمهوری اسلامی ايران، حضرت امام خمينی، در شب چهاردهم </a:t>
            </a:r>
            <a:r>
              <a:rPr lang="fa-IR" b="1" dirty="0" smtClean="0">
                <a:ln w="50800"/>
                <a:solidFill>
                  <a:schemeClr val="bg1">
                    <a:shade val="50000"/>
                  </a:schemeClr>
                </a:solidFill>
              </a:rPr>
              <a:t>خردادماه سال </a:t>
            </a:r>
            <a:r>
              <a:rPr lang="fa-IR" b="1" dirty="0">
                <a:ln w="50800"/>
                <a:solidFill>
                  <a:schemeClr val="bg1">
                    <a:shade val="50000"/>
                  </a:schemeClr>
                </a:solidFill>
              </a:rPr>
              <a:t>۱۳۶۸ به ملکوت اعلا پيوست. اما مخمينی که در دوران حيات خود بزر گترين انقلاب تاريخ </a:t>
            </a:r>
            <a:r>
              <a:rPr lang="fa-IR" b="1" dirty="0" smtClean="0">
                <a:ln w="50800"/>
                <a:solidFill>
                  <a:schemeClr val="bg1">
                    <a:shade val="50000"/>
                  </a:schemeClr>
                </a:solidFill>
              </a:rPr>
              <a:t>معاصر را </a:t>
            </a:r>
            <a:r>
              <a:rPr lang="fa-IR" b="1" dirty="0">
                <a:ln w="50800"/>
                <a:solidFill>
                  <a:schemeClr val="bg1">
                    <a:shade val="50000"/>
                  </a:schemeClr>
                </a:solidFill>
              </a:rPr>
              <a:t>رهبری کرد و پرچم هويت، عزت و بيداری </a:t>
            </a:r>
            <a:r>
              <a:rPr lang="fa-IR" b="1" dirty="0" smtClean="0">
                <a:ln w="50800"/>
                <a:solidFill>
                  <a:schemeClr val="bg1">
                    <a:shade val="50000"/>
                  </a:schemeClr>
                </a:solidFill>
              </a:rPr>
              <a:t> اسلامی </a:t>
            </a:r>
            <a:r>
              <a:rPr lang="fa-IR" b="1" dirty="0">
                <a:ln w="50800"/>
                <a:solidFill>
                  <a:schemeClr val="bg1">
                    <a:shade val="50000"/>
                  </a:schemeClr>
                </a:solidFill>
              </a:rPr>
              <a:t>را در جهان اسلام برافراشت، با رحلت </a:t>
            </a:r>
            <a:r>
              <a:rPr lang="fa-IR" b="1" dirty="0" smtClean="0">
                <a:ln w="50800"/>
                <a:solidFill>
                  <a:schemeClr val="bg1">
                    <a:shade val="50000"/>
                  </a:schemeClr>
                </a:solidFill>
              </a:rPr>
              <a:t>خود انقلابی </a:t>
            </a:r>
            <a:r>
              <a:rPr lang="fa-IR" b="1" dirty="0">
                <a:ln w="50800"/>
                <a:solidFill>
                  <a:schemeClr val="bg1">
                    <a:shade val="50000"/>
                  </a:schemeClr>
                </a:solidFill>
              </a:rPr>
              <a:t>ديگر برپا کرد؛ ميليون ها دل بی قرار بر پيکر پاک او گرد آمدند </a:t>
            </a:r>
            <a:r>
              <a:rPr lang="fa-IR" b="1" dirty="0" smtClean="0">
                <a:ln w="50800"/>
                <a:solidFill>
                  <a:schemeClr val="bg1">
                    <a:shade val="50000"/>
                  </a:schemeClr>
                </a:solidFill>
              </a:rPr>
              <a:t>و </a:t>
            </a:r>
            <a:r>
              <a:rPr lang="fa-IR" b="1" dirty="0">
                <a:ln w="50800"/>
                <a:solidFill>
                  <a:schemeClr val="bg1">
                    <a:shade val="50000"/>
                  </a:schemeClr>
                </a:solidFill>
              </a:rPr>
              <a:t>صدها ميليون نفر در </a:t>
            </a:r>
            <a:r>
              <a:rPr lang="fa-IR" b="1" dirty="0" smtClean="0">
                <a:ln w="50800"/>
                <a:solidFill>
                  <a:schemeClr val="bg1">
                    <a:shade val="50000"/>
                  </a:schemeClr>
                </a:solidFill>
              </a:rPr>
              <a:t>سراسر جهان </a:t>
            </a:r>
            <a:r>
              <a:rPr lang="fa-IR" b="1" dirty="0">
                <a:ln w="50800"/>
                <a:solidFill>
                  <a:schemeClr val="bg1">
                    <a:shade val="50000"/>
                  </a:schemeClr>
                </a:solidFill>
              </a:rPr>
              <a:t>در غم او عزادار شدند</a:t>
            </a:r>
            <a:r>
              <a:rPr lang="fa-IR" b="1" dirty="0" smtClean="0">
                <a:ln w="50800"/>
                <a:solidFill>
                  <a:schemeClr val="bg1">
                    <a:shade val="50000"/>
                  </a:schemeClr>
                </a:solidFill>
              </a:rPr>
              <a:t>. بلافاصله </a:t>
            </a:r>
            <a:r>
              <a:rPr lang="fa-IR" b="1" dirty="0">
                <a:ln w="50800"/>
                <a:solidFill>
                  <a:schemeClr val="bg1">
                    <a:shade val="50000"/>
                  </a:schemeClr>
                </a:solidFill>
              </a:rPr>
              <a:t>پس از اعلام مصيبت ارتحال بنيان گذار جمهوری اسلامی ايران، مجلس </a:t>
            </a:r>
            <a:r>
              <a:rPr lang="fa-IR" b="1" dirty="0" smtClean="0">
                <a:ln w="50800"/>
                <a:solidFill>
                  <a:schemeClr val="bg1">
                    <a:shade val="50000"/>
                  </a:schemeClr>
                </a:solidFill>
              </a:rPr>
              <a:t>خبرگان رهبری اجلاسی </a:t>
            </a:r>
            <a:r>
              <a:rPr lang="fa-IR" b="1" dirty="0">
                <a:ln w="50800"/>
                <a:solidFill>
                  <a:schemeClr val="bg1">
                    <a:shade val="50000"/>
                  </a:schemeClr>
                </a:solidFill>
              </a:rPr>
              <a:t>فو قالعاده تشکيل داد و حضرت آي تالله خامن های را به رهبری نظام جمهوری </a:t>
            </a:r>
            <a:r>
              <a:rPr lang="fa-IR" b="1" dirty="0" smtClean="0">
                <a:ln w="50800"/>
                <a:solidFill>
                  <a:schemeClr val="bg1">
                    <a:shade val="50000"/>
                  </a:schemeClr>
                </a:solidFill>
              </a:rPr>
              <a:t>اسلامی ايران </a:t>
            </a:r>
            <a:r>
              <a:rPr lang="fa-IR" b="1" dirty="0">
                <a:ln w="50800"/>
                <a:solidFill>
                  <a:schemeClr val="bg1">
                    <a:shade val="50000"/>
                  </a:schemeClr>
                </a:solidFill>
              </a:rPr>
              <a:t>برگزيد</a:t>
            </a:r>
            <a:r>
              <a:rPr lang="fa-IR" b="1" dirty="0" smtClean="0">
                <a:ln w="50800"/>
                <a:solidFill>
                  <a:schemeClr val="bg1">
                    <a:shade val="50000"/>
                  </a:schemeClr>
                </a:solidFill>
              </a:rPr>
              <a:t>. </a:t>
            </a:r>
            <a:endParaRPr lang="fa-IR" b="1" dirty="0">
              <a:ln w="50800"/>
              <a:solidFill>
                <a:schemeClr val="bg1">
                  <a:shade val="50000"/>
                </a:schemeClr>
              </a:solidFill>
            </a:endParaRPr>
          </a:p>
        </p:txBody>
      </p:sp>
    </p:spTree>
    <p:extLst/>
  </p:cSld>
  <p:clrMapOvr>
    <a:masterClrMapping/>
  </p:clrMapOvr>
  <mc:AlternateContent xmlns:mc="http://schemas.openxmlformats.org/markup-compatibility/2006">
    <mc:Choice xmlns="" xmlns:p14="http://schemas.microsoft.com/office/powerpoint/2007/7/12/main" Requires="p14">
      <p:transition spd="slow" p14:dur="2799" advTm="20000">
        <p:checker/>
      </p:transition>
    </mc:Choice>
    <mc:Fallback>
      <p:transition spd="slow" advTm="20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80">
                                          <p:stCondLst>
                                            <p:cond delay="0"/>
                                          </p:stCondLst>
                                        </p:cTn>
                                        <p:tgtEl>
                                          <p:spTgt spid="5">
                                            <p:txEl>
                                              <p:pRg st="0" end="0"/>
                                            </p:txEl>
                                          </p:spTgt>
                                        </p:tgtEl>
                                      </p:cBhvr>
                                    </p:animEffect>
                                    <p:anim calcmode="lin" valueType="num">
                                      <p:cBhvr>
                                        <p:cTn id="1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xEl>
                                              <p:pRg st="0" end="0"/>
                                            </p:txEl>
                                          </p:spTgt>
                                        </p:tgtEl>
                                      </p:cBhvr>
                                      <p:to x="100000" y="60000"/>
                                    </p:animScale>
                                    <p:animScale>
                                      <p:cBhvr>
                                        <p:cTn id="19" dur="166" decel="50000">
                                          <p:stCondLst>
                                            <p:cond delay="676"/>
                                          </p:stCondLst>
                                        </p:cTn>
                                        <p:tgtEl>
                                          <p:spTgt spid="5">
                                            <p:txEl>
                                              <p:pRg st="0" end="0"/>
                                            </p:txEl>
                                          </p:spTgt>
                                        </p:tgtEl>
                                      </p:cBhvr>
                                      <p:to x="100000" y="100000"/>
                                    </p:animScale>
                                    <p:animScale>
                                      <p:cBhvr>
                                        <p:cTn id="20" dur="26">
                                          <p:stCondLst>
                                            <p:cond delay="1312"/>
                                          </p:stCondLst>
                                        </p:cTn>
                                        <p:tgtEl>
                                          <p:spTgt spid="5">
                                            <p:txEl>
                                              <p:pRg st="0" end="0"/>
                                            </p:txEl>
                                          </p:spTgt>
                                        </p:tgtEl>
                                      </p:cBhvr>
                                      <p:to x="100000" y="80000"/>
                                    </p:animScale>
                                    <p:animScale>
                                      <p:cBhvr>
                                        <p:cTn id="21" dur="166" decel="50000">
                                          <p:stCondLst>
                                            <p:cond delay="1338"/>
                                          </p:stCondLst>
                                        </p:cTn>
                                        <p:tgtEl>
                                          <p:spTgt spid="5">
                                            <p:txEl>
                                              <p:pRg st="0" end="0"/>
                                            </p:txEl>
                                          </p:spTgt>
                                        </p:tgtEl>
                                      </p:cBhvr>
                                      <p:to x="100000" y="100000"/>
                                    </p:animScale>
                                    <p:animScale>
                                      <p:cBhvr>
                                        <p:cTn id="22" dur="26">
                                          <p:stCondLst>
                                            <p:cond delay="1642"/>
                                          </p:stCondLst>
                                        </p:cTn>
                                        <p:tgtEl>
                                          <p:spTgt spid="5">
                                            <p:txEl>
                                              <p:pRg st="0" end="0"/>
                                            </p:txEl>
                                          </p:spTgt>
                                        </p:tgtEl>
                                      </p:cBhvr>
                                      <p:to x="100000" y="90000"/>
                                    </p:animScale>
                                    <p:animScale>
                                      <p:cBhvr>
                                        <p:cTn id="23" dur="166" decel="50000">
                                          <p:stCondLst>
                                            <p:cond delay="1668"/>
                                          </p:stCondLst>
                                        </p:cTn>
                                        <p:tgtEl>
                                          <p:spTgt spid="5">
                                            <p:txEl>
                                              <p:pRg st="0" end="0"/>
                                            </p:txEl>
                                          </p:spTgt>
                                        </p:tgtEl>
                                      </p:cBhvr>
                                      <p:to x="100000" y="100000"/>
                                    </p:animScale>
                                    <p:animScale>
                                      <p:cBhvr>
                                        <p:cTn id="24" dur="26">
                                          <p:stCondLst>
                                            <p:cond delay="1808"/>
                                          </p:stCondLst>
                                        </p:cTn>
                                        <p:tgtEl>
                                          <p:spTgt spid="5">
                                            <p:txEl>
                                              <p:pRg st="0" end="0"/>
                                            </p:txEl>
                                          </p:spTgt>
                                        </p:tgtEl>
                                      </p:cBhvr>
                                      <p:to x="100000" y="95000"/>
                                    </p:animScale>
                                    <p:animScale>
                                      <p:cBhvr>
                                        <p:cTn id="25"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شايستگی علمی و مراتب تقوای آيت الله خامنه ای، سابق هی طولانی متابعت و همراهی ايشان با امام خمينی از آغاز نهضت و توانمندی های مديريتی ايشان که در جريان تصدی دو دوره رياست جمهوری در دورانی سخت و طوفانی پس از انقلاب، به اثبات رسيده بود، موجب شد نام هيچ کس ديگری در مُباحثات مجلس خبرگان رهبری مطرح نشود. از اين رو، جامعيت و کفايت ايشان مورد تأييد خبرگان ملت ايران قرار گرفت. اين انتخاب سريع و قاطع با توجه به شناخت عمومی مردم ايران از کفايت و شايستگی ايشان، هم چنين باعث شد که نگرانی مردم ايران و ساير علاقه مندان به انقلاب اسلامی در سراسر جهان از فقدان امام خمينی، برطرف شود و نسبت به استمرار قدرتمندان هی نظام جمهوری اسلامی، آرامش و اعتماد عمومی حاصل گردد. حضرت آيت الله خامنه ای در اولين پيام ها و بيانات خود اعلام نمودند که هدف و راه امام خمينی</a:t>
            </a:r>
            <a:b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b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را به دقت دنبال خواهيم کرد.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به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اين ترتيب، مردم ايران که به رهبری امام، انقلاب اسلامی را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شکل داده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و با همه ی وجود از آن حراست کرده بودند، پس از رحلت امام با بيعت با آيت الله خامنه ای،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بر استمرار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و ادامه ی آن عملاً تأکيد کردند.</a:t>
            </a:r>
          </a:p>
        </p:txBody>
      </p:sp>
    </p:spTree>
    <p:extLst/>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a-IR" b="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پرسش های نمونه </a:t>
            </a:r>
            <a:endParaRPr lang="fa-IR" b="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Content Placeholder 4"/>
          <p:cNvSpPr>
            <a:spLocks noGrp="1"/>
          </p:cNvSpPr>
          <p:nvPr>
            <p:ph idx="1"/>
          </p:nvPr>
        </p:nvSpPr>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۱ چرا در ابتدای جنگ، ارتش صدام به پيشرفت های سريع در خاک ايران موفق شد؟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۲ نتيجه ی پيروزی های پی درپی ايران در جبهه های جنگ چه بود؟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۳ صدام حسين چه موقع ندای صلح خواهی سرداد؟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۴ چرا در ابتدا ايران آتش بس را </a:t>
            </a:r>
            <a:r>
              <a:rPr lang="fa-I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نمی پذيرفت</a:t>
            </a:r>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
            </a:r>
          </a:p>
        </p:txBody>
      </p:sp>
    </p:spTree>
    <p:extLst/>
  </p:cSld>
  <p:clrMapOvr>
    <a:masterClrMapping/>
  </p:clrMapOvr>
  <mc:AlternateContent xmlns:mc="http://schemas.openxmlformats.org/markup-compatibility/2006">
    <mc:Choice xmlns="" xmlns:p14="http://schemas.microsoft.com/office/powerpoint/2007/7/12/main" Requires="p14">
      <p:transition spd="slow" p14:dur="2000" advTm="15000"/>
    </mc:Choice>
    <mc:Fallback>
      <p:transition spd="slow" advTm="1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iterate type="lt">
                                    <p:tmPct val="5000"/>
                                  </p:iterate>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p:cTn id="20"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iterate type="lt">
                                    <p:tmPct val="5000"/>
                                  </p:iterate>
                                  <p:childTnLst>
                                    <p:set>
                                      <p:cBhvr>
                                        <p:cTn id="27" dur="1" fill="hold">
                                          <p:stCondLst>
                                            <p:cond delay="0"/>
                                          </p:stCondLst>
                                        </p:cTn>
                                        <p:tgtEl>
                                          <p:spTgt spid="5">
                                            <p:txEl>
                                              <p:pRg st="2" end="2"/>
                                            </p:txEl>
                                          </p:spTgt>
                                        </p:tgtEl>
                                        <p:attrNameLst>
                                          <p:attrName>style.visibility</p:attrName>
                                        </p:attrNameLst>
                                      </p:cBhvr>
                                      <p:to>
                                        <p:strVal val="visible"/>
                                      </p:to>
                                    </p:set>
                                    <p:anim calcmode="lin" valueType="num">
                                      <p:cBhvr>
                                        <p:cTn id="28"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5">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iterate type="lt">
                                    <p:tmPct val="5000"/>
                                  </p:iterate>
                                  <p:childTnLst>
                                    <p:set>
                                      <p:cBhvr>
                                        <p:cTn id="35" dur="1" fill="hold">
                                          <p:stCondLst>
                                            <p:cond delay="0"/>
                                          </p:stCondLst>
                                        </p:cTn>
                                        <p:tgtEl>
                                          <p:spTgt spid="5">
                                            <p:txEl>
                                              <p:pRg st="3" end="3"/>
                                            </p:txEl>
                                          </p:spTgt>
                                        </p:tgtEl>
                                        <p:attrNameLst>
                                          <p:attrName>style.visibility</p:attrName>
                                        </p:attrNameLst>
                                      </p:cBhvr>
                                      <p:to>
                                        <p:strVal val="visible"/>
                                      </p:to>
                                    </p:set>
                                    <p:anim calcmode="lin" valueType="num">
                                      <p:cBhvr>
                                        <p:cTn id="36"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7"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38"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39"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outs:outSpaceData xmlns:outs="http://schemas.microsoft.com/office/2009/outspace/metadata">
  <outs:relatedDates>
    <outs:relatedDate>
      <outs:type>3</outs:type>
      <outs:displayName>Last Modified</outs:displayName>
      <outs:dateTime>2010-06-16T15:34:46Z</outs:dateTime>
      <outs:isPinned>true</outs:isPinned>
    </outs:relatedDate>
    <outs:relatedDate>
      <outs:type>2</outs:type>
      <outs:displayName>Created</outs:displayName>
      <outs:dateTime>2010-06-12T13:40:57Z</outs:dateTime>
      <outs:isPinned>true</outs:isPinned>
    </outs:relatedDate>
    <outs:relatedDate>
      <outs:type>4</outs:type>
      <outs:displayName>Last Printed</outs:displayName>
      <outs:dateTime/>
      <outs:isPinned>true</outs:isPinned>
    </outs:relatedDate>
  </outs:relatedDates>
  <outs:relatedDocuments>
    <outs:relatedDocument>
      <outs:type>2</outs:type>
      <outs:displayName>Other documents in current folder</outs:displayName>
      <outs:uri/>
      <outs:isPinned>true</outs:isPinned>
    </outs:relatedDocument>
  </outs:relatedDocuments>
  <outs:relatedPeople>
    <outs:relatedPeopleItem>
      <outs:category>Author</outs:category>
      <outs:people>
        <outs:relatedPerson>
          <outs:displayName>hj</outs:displayName>
          <outs:accountName/>
        </outs:relatedPerson>
      </outs:people>
      <outs:source>0</outs:source>
      <outs:isPinned>true</outs:isPinned>
    </outs:relatedPeopleItem>
    <outs:relatedPeopleItem>
      <outs:category>Last modified by</outs:category>
      <outs:people>
        <outs:relatedPerson>
          <outs:displayName>hj</outs:displayName>
          <outs:accountName/>
        </outs:relatedPerson>
      </outs:people>
      <outs:source>0</outs:source>
      <outs:isPinned>true</outs:isPinned>
    </outs:relatedPeopleItem>
    <outs:relatedPeopleItem>
      <outs:category>Manager</outs:category>
      <outs:people/>
      <outs:source>0</outs:source>
      <outs:isPinned>false</outs:isPinned>
    </outs:relatedPeopleItem>
  </outs:relatedPeople>
  <propertyMetadataList xmlns="http://schemas.microsoft.com/office/2009/outspace/metadata">
    <propertyMetadata>
      <type>0</type>
      <propertyId>2228224</propertyId>
      <propertyName/>
      <isPinned>true</isPinned>
    </propertyMetadata>
    <propertyMetadata>
      <type>0</type>
      <propertyId>1114115</propertyId>
      <propertyName/>
      <isPinned>true</isPinned>
    </propertyMetadata>
    <propertyMetadata>
      <type>0</type>
      <propertyId>1114117</propertyId>
      <propertyName/>
      <isPinned>true</isPinned>
    </propertyMetadata>
    <propertyMetadata>
      <type>0</type>
      <propertyId>589825</propertyId>
      <propertyName/>
      <isPinned>false</isPinned>
    </propertyMetadata>
    <propertyMetadata>
      <type>0</type>
      <propertyId>1114116</propertyId>
      <propertyName/>
      <isPinned>false</isPinned>
    </propertyMetadata>
    <propertyMetadata>
      <type>0</type>
      <propertyId>14</propertyId>
      <propertyName/>
      <isPinned>true</isPinned>
    </propertyMetadata>
    <propertyMetadata>
      <type>0</type>
      <propertyId>8</propertyId>
      <propertyName/>
      <isPinned>true</isPinned>
    </propertyMetadata>
    <propertyMetadata>
      <type>0</type>
      <propertyId>6</propertyId>
      <propertyName/>
      <isPinned>false</isPinned>
    </propertyMetadata>
    <propertyMetadata>
      <type>0</type>
      <propertyId>1114118</propertyId>
      <propertyName/>
      <isPinned>false</isPinned>
    </propertyMetadata>
    <propertyMetadata>
      <type>0</type>
      <propertyId>1179649</propertyId>
      <propertyName/>
      <isPinned>false</isPinned>
    </propertyMetadata>
    <propertyMetadata>
      <type>0</type>
      <propertyId>655365</propertyId>
      <propertyName/>
      <isPinned>false</isPinned>
    </propertyMetadata>
    <propertyMetadata>
      <type>0</type>
      <propertyId>1</propertyId>
      <propertyName/>
      <isPinned>false</isPinned>
    </propertyMetadata>
    <propertyMetadata>
      <type>0</type>
      <propertyId>0</propertyId>
      <propertyName/>
      <isPinned>true</isPinned>
    </propertyMetadata>
    <propertyMetadata>
      <type>0</type>
      <propertyId>13</propertyId>
      <propertyName/>
      <isPinned>false</isPinned>
    </propertyMetadata>
    <propertyMetadata>
      <type>0</type>
      <propertyId>1179653</propertyId>
      <propertyName/>
      <isPinned>false</isPinned>
    </propertyMetadata>
    <propertyMetadata>
      <type>0</type>
      <propertyId>22</propertyId>
      <propertyName/>
      <isPinned>false</isPinned>
    </propertyMetadata>
  </propertyMetadataList>
  <outs:corruptMetadataWasLost/>
</outs:outSpaceData>
</file>

<file path=customXml/itemProps1.xml><?xml version="1.0" encoding="utf-8"?>
<ds:datastoreItem xmlns:ds="http://schemas.openxmlformats.org/officeDocument/2006/customXml" ds:itemID="{BBABE1E1-30CD-42EE-8667-7818C488F578}">
  <ds:schemaRefs>
    <ds:schemaRef ds:uri="http://schemas.microsoft.com/office/2009/outspace/metadata"/>
  </ds:schemaRefs>
</ds:datastoreItem>
</file>

<file path=docProps/app.xml><?xml version="1.0" encoding="utf-8"?>
<Properties xmlns="http://schemas.openxmlformats.org/officeDocument/2006/extended-properties" xmlns:vt="http://schemas.openxmlformats.org/officeDocument/2006/docPropsVTypes">
  <Template>Trek</Template>
  <TotalTime>68</TotalTime>
  <Words>1256</Words>
  <Application>Microsoft Office PowerPoint</Application>
  <PresentationFormat>On-screen Show (4:3)</PresentationFormat>
  <Paragraphs>21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Trek</vt:lpstr>
      <vt:lpstr>بنام خدا</vt:lpstr>
      <vt:lpstr>جنگ تحميلی عراق عليه ايران</vt:lpstr>
      <vt:lpstr>با وقوع انقلاب اسلامی در ايران و تضعيف ارتش و نيروهای مسلح و بروز بحران های داخلی، رژيم عراق تصور کرد که زمينه ی خوبی برای تجاوز به ميهن ما فراهم شده است و به دليل وقوع انقلاب، کشور آمادگی رويارويی با جنگ خارجی را ندارد. همانند تمام انقلا بهای جهان، شرايط ويژ هی پس از انقلاب، حکومت اسلامی را با مسائل و مشکلات زيادی مواجه ساخته بود. به همين دليل دولت مردان عراقی گمان می کردند با حمله ی همه جانبه به ايران می توانند، در کمترين زمان ممکن، به اهداف از پيش تعيين شده ی خود برسند. آن ها در حمله عليه ايران، از حمايت مادی و معنوی برخی کشورهای عربی و نيز قدرت های بزرگ نظير آمريکا، فرانسه، انگليس و شوروی سابق برخوردار بودند. در تمام طول سال های جنگ نيز ميزان حمايت هايی که از عراق می شد، رو به افزايش گذاشت؛ چنان که صدام حسين از پيشرفت هترين سلا حهای جنگی روز دنيا، حتی سلا حهای ممنوع هی شيميايی نيز برخوردار شد و همه ی آن ها را عليه ملت ايران به کار برد. بنابراين رژيم متجاوز عراق با پشتگرمی و حمايت کشورهای ديگر، به تهاجمی هم هجانبه عليه ايران دست زد. از آن جا که ايران هنوز آمادگی کافی برای مواجهه با جنگی بزرگ را نداشت، نيروهای زمينی عراق موفق شدند به سرعت از مرزها بگذرند و با کشتار مردم بی گناه و اسارت آن ها، بخش هايی از مناطق غربی و جنوبی کشور را اشغال کنند. ارتش عراق قسمت هايی از استان های کرمانشاه، ايلام، کردستان و خوزستان را به تصرف خود درآورد؛ خرمشهر به اشغال آن ها درآمد و شهر آبادان نيز محاصره شد. </vt:lpstr>
      <vt:lpstr>ايرانيان بسيج می شوند</vt:lpstr>
      <vt:lpstr>صدام و حاميانش در جست وجوی چاره</vt:lpstr>
      <vt:lpstr>حمله ی موشکی عراق به شهرهای ايران</vt:lpstr>
      <vt:lpstr>قطع نامه ی ۵۹۸</vt:lpstr>
      <vt:lpstr>ارتحال امام خمينی و رهبری آيت الله خامنه ای</vt:lpstr>
      <vt:lpstr>شايستگی علمی و مراتب تقوای آيت الله خامنه ای، سابق هی طولانی متابعت و همراهی ايشان با امام خمينی از آغاز نهضت و توانمندی های مديريتی ايشان که در جريان تصدی دو دوره رياست جمهوری در دورانی سخت و طوفانی پس از انقلاب، به اثبات رسيده بود، موجب شد نام هيچ کس ديگری در مُباحثات مجلس خبرگان رهبری مطرح نشود. از اين رو، جامعيت و کفايت ايشان مورد تأييد خبرگان ملت ايران قرار گرفت. اين انتخاب سريع و قاطع با توجه به شناخت عمومی مردم ايران از کفايت و شايستگی ايشان، هم چنين باعث شد که نگرانی مردم ايران و ساير علاقه مندان به انقلاب اسلامی در سراسر جهان از فقدان امام خمينی، برطرف شود و نسبت به استمرار قدرتمندان هی نظام جمهوری اسلامی، آرامش و اعتماد عمومی حاصل گردد. حضرت آيت الله خامنه ای در اولين پيام ها و بيانات خود اعلام نمودند که هدف و راه امام خمينی را به دقت دنبال خواهيم کرد. به اين ترتيب، مردم ايران که به رهبری امام، انقلاب اسلامی را شکل داده و با همه ی وجود از آن حراست کرده بودند، پس از رحلت امام با بيعت با آيت الله خامنه ای، بر استمرار و ادامه ی آن عملاً تأکيد کردند.</vt:lpstr>
      <vt:lpstr>پرسش های نمونه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یگانه معبود دو عالم درس 24 تاریخ</dc:title>
  <dc:creator>hj</dc:creator>
  <cp:lastModifiedBy>Windows User</cp:lastModifiedBy>
  <cp:revision>30</cp:revision>
  <dcterms:created xsi:type="dcterms:W3CDTF">2010-06-12T13:40:57Z</dcterms:created>
  <dcterms:modified xsi:type="dcterms:W3CDTF">2020-05-09T13:58:06Z</dcterms:modified>
</cp:coreProperties>
</file>