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9" r:id="rId2"/>
    <p:sldId id="258" r:id="rId3"/>
    <p:sldId id="256" r:id="rId4"/>
    <p:sldId id="257" r:id="rId5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 snapToGrid="0">
      <p:cViewPr varScale="1">
        <p:scale>
          <a:sx n="66" d="100"/>
          <a:sy n="66" d="100"/>
        </p:scale>
        <p:origin x="-87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85194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549108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62021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884660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51049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57271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22661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368359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1962563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710441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49154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3768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340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535819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0604722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781950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AF9E9-79FF-4A6B-A298-64B5E7867DB5}" type="datetimeFigureOut">
              <a:rPr lang="fa-IR" smtClean="0"/>
              <a:t>22/10/1441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F78570B-E3AF-4492-A7A4-00F133D203A5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11126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168763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48668" y="1840132"/>
            <a:ext cx="5063630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fa-IR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orvarid" panose="00000400000000000000" pitchFamily="2" charset="-78"/>
              </a:rPr>
              <a:t>جمع کسرها</a:t>
            </a:r>
            <a:endParaRPr lang="fa-IR" sz="8000" dirty="0">
              <a:cs typeface="B Morvarid" panose="000004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0746" y="3163571"/>
            <a:ext cx="284924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fa-IR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a-IR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Morvarid" panose="00000400000000000000" pitchFamily="2" charset="-78"/>
              </a:rPr>
              <a:t>با مخرجِ برابر</a:t>
            </a:r>
            <a:endParaRPr lang="fa-IR" sz="4000" dirty="0">
              <a:cs typeface="B Morvarid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73109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176">
        <p14:doors dir="vert"/>
      </p:transition>
    </mc:Choice>
    <mc:Fallback xmlns="">
      <p:transition spd="slow" advTm="217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18687" y="102674"/>
            <a:ext cx="664104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جمع دو یا چند کسر با مخرج مساوی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69141" y="645992"/>
            <a:ext cx="1001731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400" dirty="0" smtClean="0">
                <a:cs typeface="B Koodak" panose="00000700000000000000" pitchFamily="2" charset="-78"/>
              </a:rPr>
              <a:t>در کلاس چهارم یاد گرفتی کسرهایی را می شه جمع کرد که </a:t>
            </a:r>
            <a:r>
              <a:rPr lang="fa-IR" sz="2400" dirty="0" smtClean="0">
                <a:solidFill>
                  <a:srgbClr val="0070C0"/>
                </a:solidFill>
                <a:cs typeface="B Koodak" panose="00000700000000000000" pitchFamily="2" charset="-78"/>
              </a:rPr>
              <a:t>مخرجشون مثل هم </a:t>
            </a:r>
            <a:r>
              <a:rPr lang="fa-IR" sz="2400" dirty="0" smtClean="0">
                <a:cs typeface="B Koodak" panose="00000700000000000000" pitchFamily="2" charset="-78"/>
              </a:rPr>
              <a:t>باشه. امسال یاد می گیری که چطور دو کسری که مخرج های مختلفی دارند را باهم جمع کنی.</a:t>
            </a:r>
            <a:endParaRPr lang="fa-IR" sz="2000" dirty="0">
              <a:cs typeface="B Koodak" panose="00000700000000000000" pitchFamily="2" charset="-78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218407" y="794201"/>
            <a:ext cx="1595436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جمع کسرها</a:t>
            </a:r>
            <a:endParaRPr lang="fa-IR" sz="2000" dirty="0">
              <a:solidFill>
                <a:schemeClr val="bg1"/>
              </a:solidFill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326462" y="3418492"/>
                <a:ext cx="525929" cy="73994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fa-IR" sz="2400" i="1" smtClean="0">
                            <a:solidFill>
                              <a:srgbClr val="0070C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0070C0"/>
                            </a:solidFill>
                            <a:cs typeface="B Koodak" panose="00000700000000000000" pitchFamily="2" charset="-78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400" dirty="0" smtClean="0">
                            <a:solidFill>
                              <a:srgbClr val="00B05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fa-IR" sz="2000" dirty="0">
                            <a:solidFill>
                              <a:srgbClr val="0070C0"/>
                            </a:solidFill>
                            <a:cs typeface="B Koodak" panose="00000700000000000000" pitchFamily="2" charset="-78"/>
                          </a:rPr>
                          <m:t> </m:t>
                        </m:r>
                      </m:den>
                    </m:f>
                  </m:oMath>
                </a14:m>
                <a:r>
                  <a:rPr lang="fa-IR" sz="2400" dirty="0" smtClean="0">
                    <a:cs typeface="B Koodak" panose="00000700000000000000" pitchFamily="2" charset="-78"/>
                  </a:rPr>
                  <a:t>  </a:t>
                </a:r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26462" y="3418492"/>
                <a:ext cx="525929" cy="739946"/>
              </a:xfrm>
              <a:prstGeom prst="rect">
                <a:avLst/>
              </a:prstGeom>
              <a:blipFill rotWithShape="0">
                <a:blip r:embed="rId3"/>
                <a:stretch>
                  <a:fillRect l="-31395" b="-4959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0" name="Group 9"/>
          <p:cNvGrpSpPr/>
          <p:nvPr/>
        </p:nvGrpSpPr>
        <p:grpSpPr>
          <a:xfrm>
            <a:off x="1377029" y="2020307"/>
            <a:ext cx="2160000" cy="1080481"/>
            <a:chOff x="5567544" y="2835448"/>
            <a:chExt cx="2160000" cy="1080481"/>
          </a:xfrm>
        </p:grpSpPr>
        <p:sp>
          <p:nvSpPr>
            <p:cNvPr id="11" name="Rectangle 10"/>
            <p:cNvSpPr/>
            <p:nvPr/>
          </p:nvSpPr>
          <p:spPr>
            <a:xfrm>
              <a:off x="5567544" y="2835929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567544" y="2835538"/>
              <a:ext cx="2160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fa-IR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5999544" y="2836304"/>
              <a:ext cx="432000" cy="1077619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429743" y="2835766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6863217" y="2835448"/>
              <a:ext cx="432000" cy="10800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sp>
        <p:nvSpPr>
          <p:cNvPr id="16" name="Rectangle 15"/>
          <p:cNvSpPr/>
          <p:nvPr/>
        </p:nvSpPr>
        <p:spPr>
          <a:xfrm>
            <a:off x="1373427" y="2019410"/>
            <a:ext cx="432000" cy="1077619"/>
          </a:xfrm>
          <a:prstGeom prst="rect">
            <a:avLst/>
          </a:prstGeom>
          <a:solidFill>
            <a:srgbClr val="0070C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a-IR"/>
          </a:p>
        </p:txBody>
      </p:sp>
      <p:sp>
        <p:nvSpPr>
          <p:cNvPr id="18" name="Rectangle 17"/>
          <p:cNvSpPr/>
          <p:nvPr/>
        </p:nvSpPr>
        <p:spPr>
          <a:xfrm>
            <a:off x="1807808" y="2019410"/>
            <a:ext cx="432000" cy="107761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a-IR"/>
          </a:p>
        </p:txBody>
      </p:sp>
      <p:sp>
        <p:nvSpPr>
          <p:cNvPr id="19" name="Rectangle 18"/>
          <p:cNvSpPr/>
          <p:nvPr/>
        </p:nvSpPr>
        <p:spPr>
          <a:xfrm>
            <a:off x="2242189" y="2019410"/>
            <a:ext cx="432000" cy="1077619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1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fa-IR"/>
          </a:p>
        </p:txBody>
      </p:sp>
      <p:cxnSp>
        <p:nvCxnSpPr>
          <p:cNvPr id="21" name="Straight Connector 20"/>
          <p:cNvCxnSpPr/>
          <p:nvPr/>
        </p:nvCxnSpPr>
        <p:spPr>
          <a:xfrm>
            <a:off x="1589426" y="3190762"/>
            <a:ext cx="1" cy="237256"/>
          </a:xfrm>
          <a:prstGeom prst="line">
            <a:avLst/>
          </a:prstGeom>
          <a:ln w="57150">
            <a:solidFill>
              <a:srgbClr val="0070C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239227" y="3188825"/>
            <a:ext cx="1" cy="237256"/>
          </a:xfrm>
          <a:prstGeom prst="line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1976262" y="3418492"/>
                <a:ext cx="525929" cy="73994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fa-IR" sz="2400" i="1" smtClean="0">
                            <a:solidFill>
                              <a:srgbClr val="FF000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400" dirty="0" smtClean="0">
                            <a:solidFill>
                              <a:srgbClr val="00B05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fa-IR" sz="20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 </m:t>
                        </m:r>
                      </m:den>
                    </m:f>
                  </m:oMath>
                </a14:m>
                <a:r>
                  <a:rPr lang="fa-IR" sz="2400" dirty="0" smtClean="0">
                    <a:cs typeface="B Koodak" panose="00000700000000000000" pitchFamily="2" charset="-78"/>
                  </a:rPr>
                  <a:t>  </a:t>
                </a:r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76262" y="3418492"/>
                <a:ext cx="525929" cy="739946"/>
              </a:xfrm>
              <a:prstGeom prst="rect">
                <a:avLst/>
              </a:prstGeom>
              <a:blipFill rotWithShape="0">
                <a:blip r:embed="rId4"/>
                <a:stretch>
                  <a:fillRect l="-30233" b="-4959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1765737" y="3511317"/>
            <a:ext cx="29718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+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83106" y="3503697"/>
            <a:ext cx="29718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=</a:t>
            </a:r>
            <a:endParaRPr lang="fa-IR" sz="3200" dirty="0"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2626062" y="3418492"/>
                <a:ext cx="525929" cy="739946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fa-IR" sz="2400" i="1" smtClean="0">
                            <a:solidFill>
                              <a:srgbClr val="FF000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400" dirty="0">
                            <a:cs typeface="B Koodak" panose="00000700000000000000" pitchFamily="2" charset="-78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fa-IR" sz="2400" dirty="0">
                            <a:cs typeface="B Koodak" panose="00000700000000000000" pitchFamily="2" charset="-78"/>
                          </a:rPr>
                          <m:t> 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400" dirty="0" smtClean="0">
                            <a:solidFill>
                              <a:srgbClr val="00B05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  <m:r>
                          <m:rPr>
                            <m:nor/>
                          </m:rPr>
                          <a:rPr lang="fa-IR" sz="20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 </m:t>
                        </m:r>
                      </m:den>
                    </m:f>
                  </m:oMath>
                </a14:m>
                <a:r>
                  <a:rPr lang="fa-IR" sz="2400" dirty="0" smtClean="0">
                    <a:cs typeface="B Koodak" panose="00000700000000000000" pitchFamily="2" charset="-78"/>
                  </a:rPr>
                  <a:t>  </a:t>
                </a:r>
                <a:endParaRPr lang="fa-IR" sz="2400" dirty="0"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26062" y="3418492"/>
                <a:ext cx="525929" cy="739946"/>
              </a:xfrm>
              <a:prstGeom prst="rect">
                <a:avLst/>
              </a:prstGeom>
              <a:blipFill rotWithShape="0">
                <a:blip r:embed="rId5"/>
                <a:stretch>
                  <a:fillRect l="-32558" b="-4959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29" name="Group 28"/>
          <p:cNvGrpSpPr/>
          <p:nvPr/>
        </p:nvGrpSpPr>
        <p:grpSpPr>
          <a:xfrm>
            <a:off x="5853514" y="1991671"/>
            <a:ext cx="1103872" cy="1103605"/>
            <a:chOff x="0" y="0"/>
            <a:chExt cx="900000" cy="900000"/>
          </a:xfrm>
        </p:grpSpPr>
        <p:sp>
          <p:nvSpPr>
            <p:cNvPr id="33" name="Flowchart: Or 32"/>
            <p:cNvSpPr>
              <a:spLocks noChangeAspect="1"/>
            </p:cNvSpPr>
            <p:nvPr/>
          </p:nvSpPr>
          <p:spPr>
            <a:xfrm>
              <a:off x="0" y="0"/>
              <a:ext cx="900000" cy="900000"/>
            </a:xfrm>
            <a:prstGeom prst="flowChartOr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34" name="Flowchart: Or 33"/>
            <p:cNvSpPr>
              <a:spLocks noChangeAspect="1"/>
            </p:cNvSpPr>
            <p:nvPr/>
          </p:nvSpPr>
          <p:spPr>
            <a:xfrm rot="18900000">
              <a:off x="0" y="0"/>
              <a:ext cx="900000" cy="900000"/>
            </a:xfrm>
            <a:prstGeom prst="flowChartOr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6207550" y="3262751"/>
                <a:ext cx="595204" cy="66447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fa-IR" sz="2400" dirty="0" smtClean="0">
                    <a:cs typeface="B Koodak" panose="00000700000000000000" pitchFamily="2" charset="-78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400" i="1" smtClean="0">
                            <a:solidFill>
                              <a:srgbClr val="00B0F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00B0F0"/>
                            </a:solidFill>
                            <a:cs typeface="B Koodak" panose="00000700000000000000" pitchFamily="2" charset="-78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00B0F0"/>
                            </a:solidFill>
                            <a:cs typeface="B Koodak" panose="00000700000000000000" pitchFamily="2" charset="-78"/>
                          </a:rPr>
                          <m:t>8</m:t>
                        </m:r>
                      </m:den>
                    </m:f>
                  </m:oMath>
                </a14:m>
                <a:endParaRPr lang="fa-IR" sz="28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7550" y="3262751"/>
                <a:ext cx="595204" cy="664477"/>
              </a:xfrm>
              <a:prstGeom prst="rect">
                <a:avLst/>
              </a:prstGeom>
              <a:blipFill rotWithShape="0">
                <a:blip r:embed="rId6"/>
                <a:stretch>
                  <a:fillRect r="-1020" b="-1651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38" name="Group 37"/>
          <p:cNvGrpSpPr/>
          <p:nvPr/>
        </p:nvGrpSpPr>
        <p:grpSpPr>
          <a:xfrm>
            <a:off x="5849992" y="1989103"/>
            <a:ext cx="1105869" cy="1105869"/>
            <a:chOff x="5849992" y="1989103"/>
            <a:chExt cx="1105869" cy="1105869"/>
          </a:xfrm>
        </p:grpSpPr>
        <p:sp>
          <p:nvSpPr>
            <p:cNvPr id="36" name="Pie 35"/>
            <p:cNvSpPr/>
            <p:nvPr/>
          </p:nvSpPr>
          <p:spPr>
            <a:xfrm rot="8100000">
              <a:off x="5852240" y="1991618"/>
              <a:ext cx="1103621" cy="1103354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37" name="Pie 36"/>
            <p:cNvSpPr/>
            <p:nvPr/>
          </p:nvSpPr>
          <p:spPr>
            <a:xfrm rot="5400000">
              <a:off x="5849858" y="1989237"/>
              <a:ext cx="1103621" cy="1103354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cxnSp>
        <p:nvCxnSpPr>
          <p:cNvPr id="42" name="Straight Connector 41"/>
          <p:cNvCxnSpPr/>
          <p:nvPr/>
        </p:nvCxnSpPr>
        <p:spPr>
          <a:xfrm>
            <a:off x="6051228" y="3052621"/>
            <a:ext cx="222340" cy="365871"/>
          </a:xfrm>
          <a:prstGeom prst="line">
            <a:avLst/>
          </a:prstGeom>
          <a:ln w="57150">
            <a:solidFill>
              <a:srgbClr val="00B0F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Box 46"/>
              <p:cNvSpPr txBox="1"/>
              <p:nvPr/>
            </p:nvSpPr>
            <p:spPr>
              <a:xfrm>
                <a:off x="7383523" y="3224529"/>
                <a:ext cx="428518" cy="73154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2300" i="1" smtClean="0">
                              <a:solidFill>
                                <a:srgbClr val="00B050"/>
                              </a:solidFill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2300" dirty="0">
                              <a:solidFill>
                                <a:srgbClr val="00B050"/>
                              </a:solidFill>
                              <a:cs typeface="B Koodak" panose="00000700000000000000" pitchFamily="2" charset="-78"/>
                            </a:rPr>
                            <m:t>5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2300" dirty="0">
                              <a:solidFill>
                                <a:srgbClr val="00B050"/>
                              </a:solidFill>
                              <a:cs typeface="B Koodak" panose="00000700000000000000" pitchFamily="2" charset="-78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fa-IR" sz="2300" dirty="0">
                  <a:solidFill>
                    <a:srgbClr val="00B05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47" name="TextBox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83523" y="3224529"/>
                <a:ext cx="428518" cy="731547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50" name="Group 49"/>
          <p:cNvGrpSpPr/>
          <p:nvPr/>
        </p:nvGrpSpPr>
        <p:grpSpPr>
          <a:xfrm>
            <a:off x="5852026" y="1990989"/>
            <a:ext cx="1105575" cy="1108737"/>
            <a:chOff x="5852026" y="1990989"/>
            <a:chExt cx="1105575" cy="1108737"/>
          </a:xfrm>
        </p:grpSpPr>
        <p:sp>
          <p:nvSpPr>
            <p:cNvPr id="40" name="Pie 39"/>
            <p:cNvSpPr/>
            <p:nvPr/>
          </p:nvSpPr>
          <p:spPr>
            <a:xfrm rot="2702150">
              <a:off x="5853033" y="1991123"/>
              <a:ext cx="1103621" cy="1103354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48" name="Pie 47"/>
            <p:cNvSpPr/>
            <p:nvPr/>
          </p:nvSpPr>
          <p:spPr>
            <a:xfrm>
              <a:off x="5852026" y="1991123"/>
              <a:ext cx="1103621" cy="1103354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  <p:sp>
          <p:nvSpPr>
            <p:cNvPr id="49" name="Pie 48"/>
            <p:cNvSpPr/>
            <p:nvPr/>
          </p:nvSpPr>
          <p:spPr>
            <a:xfrm rot="18885250">
              <a:off x="5854113" y="1996239"/>
              <a:ext cx="1103621" cy="1103354"/>
            </a:xfrm>
            <a:prstGeom prst="pie">
              <a:avLst>
                <a:gd name="adj1" fmla="val 0"/>
                <a:gd name="adj2" fmla="val 2694947"/>
              </a:avLst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1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fa-IR"/>
            </a:p>
          </p:txBody>
        </p:sp>
      </p:grpSp>
      <p:cxnSp>
        <p:nvCxnSpPr>
          <p:cNvPr id="51" name="Straight Connector 50"/>
          <p:cNvCxnSpPr/>
          <p:nvPr/>
        </p:nvCxnSpPr>
        <p:spPr>
          <a:xfrm>
            <a:off x="6877797" y="2926132"/>
            <a:ext cx="81162" cy="313135"/>
          </a:xfrm>
          <a:prstGeom prst="line">
            <a:avLst/>
          </a:prstGeom>
          <a:ln w="57150">
            <a:solidFill>
              <a:srgbClr val="FF0000"/>
            </a:solidFill>
            <a:headEnd type="none" w="med" len="med"/>
            <a:tailEnd type="triangle" w="med" len="me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6759741" y="3234172"/>
                <a:ext cx="595204" cy="69031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ctr"/>
                <a:r>
                  <a:rPr lang="fa-IR" sz="2400" dirty="0" smtClean="0">
                    <a:cs typeface="B Koodak" panose="00000700000000000000" pitchFamily="2" charset="-78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400" i="1" smtClean="0">
                            <a:solidFill>
                              <a:srgbClr val="FF000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8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4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8</m:t>
                        </m:r>
                      </m:den>
                    </m:f>
                  </m:oMath>
                </a14:m>
                <a:endParaRPr lang="fa-IR" sz="28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59741" y="3234172"/>
                <a:ext cx="595204" cy="690317"/>
              </a:xfrm>
              <a:prstGeom prst="rect">
                <a:avLst/>
              </a:prstGeom>
              <a:blipFill rotWithShape="0">
                <a:blip r:embed="rId8"/>
                <a:stretch>
                  <a:fillRect r="-2041" b="-1681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TextBox 56"/>
          <p:cNvSpPr txBox="1"/>
          <p:nvPr/>
        </p:nvSpPr>
        <p:spPr>
          <a:xfrm>
            <a:off x="6605751" y="3354530"/>
            <a:ext cx="29718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+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7223120" y="3346910"/>
            <a:ext cx="29718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3200" dirty="0" smtClean="0">
                <a:cs typeface="B Koodak" panose="00000700000000000000" pitchFamily="2" charset="-78"/>
              </a:rPr>
              <a:t>=</a:t>
            </a:r>
            <a:endParaRPr lang="fa-IR" sz="3200" dirty="0">
              <a:cs typeface="B Koodak" panose="00000700000000000000" pitchFamily="2" charset="-78"/>
            </a:endParaRPr>
          </a:p>
        </p:txBody>
      </p:sp>
      <p:grpSp>
        <p:nvGrpSpPr>
          <p:cNvPr id="71" name="Group 70"/>
          <p:cNvGrpSpPr/>
          <p:nvPr/>
        </p:nvGrpSpPr>
        <p:grpSpPr>
          <a:xfrm>
            <a:off x="-384784" y="4181297"/>
            <a:ext cx="12577497" cy="3178445"/>
            <a:chOff x="-384784" y="4181297"/>
            <a:chExt cx="12577497" cy="3178445"/>
          </a:xfrm>
        </p:grpSpPr>
        <p:grpSp>
          <p:nvGrpSpPr>
            <p:cNvPr id="59" name="Group 58"/>
            <p:cNvGrpSpPr/>
            <p:nvPr/>
          </p:nvGrpSpPr>
          <p:grpSpPr>
            <a:xfrm>
              <a:off x="-384784" y="4181297"/>
              <a:ext cx="12577497" cy="3178445"/>
              <a:chOff x="-384784" y="4181297"/>
              <a:chExt cx="12577497" cy="3178445"/>
            </a:xfrm>
          </p:grpSpPr>
          <p:sp>
            <p:nvSpPr>
              <p:cNvPr id="60" name="Rounded Rectangle 59"/>
              <p:cNvSpPr/>
              <p:nvPr/>
            </p:nvSpPr>
            <p:spPr>
              <a:xfrm>
                <a:off x="1333500" y="4445000"/>
                <a:ext cx="10605213" cy="2192682"/>
              </a:xfrm>
              <a:prstGeom prst="roundRect">
                <a:avLst/>
              </a:prstGeom>
              <a:solidFill>
                <a:srgbClr val="FFC000">
                  <a:alpha val="46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fa-IR"/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8091602" y="4506347"/>
                <a:ext cx="3605811" cy="58477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indent="266700"/>
                <a:r>
                  <a:rPr lang="fa-IR" sz="3200" dirty="0" smtClean="0">
                    <a:solidFill>
                      <a:srgbClr val="FFC000"/>
                    </a:solidFill>
                    <a:effectLst>
                      <a:glow rad="228600">
                        <a:schemeClr val="accent1">
                          <a:satMod val="175000"/>
                          <a:alpha val="40000"/>
                        </a:schemeClr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Koodak" panose="00000700000000000000" pitchFamily="2" charset="-78"/>
                  </a:rPr>
                  <a:t>نکته طلایی </a:t>
                </a:r>
                <a:r>
                  <a:rPr lang="fa-IR" sz="3200" dirty="0" smtClean="0">
                    <a:solidFill>
                      <a:srgbClr val="00B050"/>
                    </a:solidFill>
                    <a:effectLst>
                      <a:glow rad="228600">
                        <a:schemeClr val="accent1">
                          <a:satMod val="175000"/>
                          <a:alpha val="40000"/>
                        </a:schemeClr>
                      </a:glow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cs typeface="B Koodak" panose="00000700000000000000" pitchFamily="2" charset="-78"/>
                  </a:rPr>
                  <a:t>7</a:t>
                </a:r>
                <a:endParaRPr lang="fa-IR" sz="2800" dirty="0">
                  <a:solidFill>
                    <a:srgbClr val="00B050"/>
                  </a:solidFill>
                  <a:effectLst>
                    <a:glow rad="228600">
                      <a:schemeClr val="accent1">
                        <a:satMod val="175000"/>
                        <a:alpha val="40000"/>
                      </a:schemeClr>
                    </a:glow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cs typeface="B Koodak" panose="00000700000000000000" pitchFamily="2" charset="-78"/>
                </a:endParaRPr>
              </a:p>
            </p:txBody>
          </p:sp>
          <p:pic>
            <p:nvPicPr>
              <p:cNvPr id="62" name="Picture 61"/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-384784" y="4181297"/>
                <a:ext cx="2928567" cy="3178445"/>
              </a:xfrm>
              <a:prstGeom prst="rect">
                <a:avLst/>
              </a:prstGeom>
              <a:scene3d>
                <a:camera prst="perspectiveHeroicExtremeRightFacing"/>
                <a:lightRig rig="threePt" dir="t"/>
              </a:scene3d>
            </p:spPr>
          </p:pic>
          <p:pic>
            <p:nvPicPr>
              <p:cNvPr id="63" name="Picture 8" descr="13"/>
              <p:cNvPicPr>
                <a:picLocks noChangeAspect="1" noChangeArrowheads="1" noCrop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8643" y="5917424"/>
                <a:ext cx="772264" cy="6831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64" name="Picture 8" descr="13"/>
              <p:cNvPicPr>
                <a:picLocks noChangeAspect="1" noChangeArrowheads="1" noCrop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420449" y="4401219"/>
                <a:ext cx="772264" cy="68315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5" name="TextBox 64"/>
            <p:cNvSpPr txBox="1"/>
            <p:nvPr/>
          </p:nvSpPr>
          <p:spPr>
            <a:xfrm>
              <a:off x="1832248" y="4981784"/>
              <a:ext cx="9678679" cy="830997"/>
            </a:xfrm>
            <a:prstGeom prst="rect">
              <a:avLst/>
            </a:prstGeom>
            <a:noFill/>
          </p:spPr>
          <p:txBody>
            <a:bodyPr wrap="square" rtlCol="1">
              <a:spAutoFit/>
            </a:bodyPr>
            <a:lstStyle/>
            <a:p>
              <a:r>
                <a:rPr lang="fa-IR" sz="2400" dirty="0" smtClean="0">
                  <a:cs typeface="B Koodak" panose="00000700000000000000" pitchFamily="2" charset="-78"/>
                </a:rPr>
                <a:t>اگر مخرج دو کسری که می خواهیم جمع کنیم مثل هم باشد، جواب جمع، کسری است که مخرج آن با مخرج دو کسر </a:t>
              </a:r>
              <a:r>
                <a:rPr lang="fa-IR" sz="2400" dirty="0" smtClean="0">
                  <a:solidFill>
                    <a:srgbClr val="FF0000"/>
                  </a:solidFill>
                  <a:cs typeface="B Koodak" panose="00000700000000000000" pitchFamily="2" charset="-78"/>
                </a:rPr>
                <a:t>یکی</a:t>
              </a:r>
              <a:r>
                <a:rPr lang="fa-IR" sz="2400" dirty="0" smtClean="0">
                  <a:cs typeface="B Koodak" panose="00000700000000000000" pitchFamily="2" charset="-78"/>
                </a:rPr>
                <a:t> و صورت آن </a:t>
              </a:r>
              <a:r>
                <a:rPr lang="fa-IR" sz="2400" dirty="0" smtClean="0">
                  <a:solidFill>
                    <a:srgbClr val="FF0000"/>
                  </a:solidFill>
                  <a:cs typeface="B Koodak" panose="00000700000000000000" pitchFamily="2" charset="-78"/>
                </a:rPr>
                <a:t>حاصل جمع صورت دو کسر</a:t>
              </a:r>
              <a:r>
                <a:rPr lang="fa-IR" sz="2400" dirty="0" smtClean="0">
                  <a:cs typeface="B Koodak" panose="00000700000000000000" pitchFamily="2" charset="-78"/>
                </a:rPr>
                <a:t> است.</a:t>
              </a:r>
              <a:endParaRPr lang="fa-IR" sz="2000" dirty="0">
                <a:cs typeface="B Koodak" panose="00000700000000000000" pitchFamily="2" charset="-78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Box 65"/>
              <p:cNvSpPr txBox="1"/>
              <p:nvPr/>
            </p:nvSpPr>
            <p:spPr>
              <a:xfrm>
                <a:off x="5418687" y="5794410"/>
                <a:ext cx="2918220" cy="759760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 xmlns:m="http://schemas.openxmlformats.org/officeDocument/2006/math">
                    <m:f>
                      <m:fPr>
                        <m:ctrlPr>
                          <a:rPr lang="fa-IR" sz="2800" i="1">
                            <a:solidFill>
                              <a:srgbClr val="FF000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800" dirty="0" smtClean="0">
                            <a:solidFill>
                              <a:srgbClr val="00B050"/>
                            </a:solidFill>
                            <a:cs typeface="B Koodak" panose="00000700000000000000" pitchFamily="2" charset="-78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800" dirty="0" smtClean="0">
                            <a:solidFill>
                              <a:srgbClr val="00B0F0"/>
                            </a:solidFill>
                            <a:cs typeface="B Koodak" panose="00000700000000000000" pitchFamily="2" charset="-78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</a:t>
                </a:r>
                <a:r>
                  <a:rPr lang="en-US" sz="2800" dirty="0" smtClean="0">
                    <a:cs typeface="B Koodak" panose="00000700000000000000" pitchFamily="2" charset="-78"/>
                  </a:rPr>
                  <a:t>+</a:t>
                </a:r>
                <a:r>
                  <a:rPr lang="en-US" sz="28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800" i="1">
                            <a:solidFill>
                              <a:srgbClr val="FF000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8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800" dirty="0" smtClean="0">
                            <a:solidFill>
                              <a:srgbClr val="00B0F0"/>
                            </a:solidFill>
                            <a:cs typeface="B Koodak" panose="00000700000000000000" pitchFamily="2" charset="-78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</a:t>
                </a:r>
                <a:r>
                  <a:rPr lang="en-US" sz="2800" dirty="0" smtClean="0">
                    <a:cs typeface="B Koodak" panose="00000700000000000000" pitchFamily="2" charset="-78"/>
                  </a:rPr>
                  <a:t>=</a:t>
                </a:r>
                <a:r>
                  <a:rPr lang="en-US" sz="28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800" i="1">
                            <a:solidFill>
                              <a:srgbClr val="FF000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800" dirty="0" smtClean="0">
                            <a:solidFill>
                              <a:srgbClr val="00B050"/>
                            </a:solidFill>
                            <a:cs typeface="B Koodak" panose="00000700000000000000" pitchFamily="2" charset="-78"/>
                          </a:rPr>
                          <m:t>2</m:t>
                        </m:r>
                        <m:r>
                          <m:rPr>
                            <m:nor/>
                          </m:rPr>
                          <a:rPr lang="fa-IR" sz="28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+</m:t>
                        </m:r>
                        <m:r>
                          <m:rPr>
                            <m:nor/>
                          </m:rPr>
                          <a:rPr lang="fa-IR" sz="28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3</m:t>
                        </m:r>
                        <m:r>
                          <m:rPr>
                            <m:nor/>
                          </m:rPr>
                          <a:rPr lang="fa-IR" sz="2800" dirty="0">
                            <a:solidFill>
                              <a:srgbClr val="FF0000"/>
                            </a:solidFill>
                            <a:cs typeface="B Koodak" panose="00000700000000000000" pitchFamily="2" charset="-78"/>
                          </a:rPr>
                          <m:t> 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800" dirty="0" smtClean="0">
                            <a:solidFill>
                              <a:srgbClr val="00B0F0"/>
                            </a:solidFill>
                            <a:cs typeface="B Koodak" panose="00000700000000000000" pitchFamily="2" charset="-78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</a:t>
                </a:r>
                <a:r>
                  <a:rPr lang="en-US" sz="2800" dirty="0" smtClean="0">
                    <a:cs typeface="B Koodak" panose="00000700000000000000" pitchFamily="2" charset="-78"/>
                  </a:rPr>
                  <a:t>=</a:t>
                </a:r>
                <a:r>
                  <a:rPr lang="fa-IR" sz="28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fa-IR" sz="2800" i="1">
                            <a:solidFill>
                              <a:srgbClr val="00B050"/>
                            </a:solidFill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2800" dirty="0">
                            <a:solidFill>
                              <a:srgbClr val="00B050"/>
                            </a:solidFill>
                            <a:cs typeface="B Koodak" panose="00000700000000000000" pitchFamily="2" charset="-78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2800" dirty="0" smtClean="0">
                            <a:solidFill>
                              <a:srgbClr val="00B0F0"/>
                            </a:solidFill>
                            <a:cs typeface="B Koodak" panose="00000700000000000000" pitchFamily="2" charset="-78"/>
                          </a:rPr>
                          <m:t>8</m:t>
                        </m:r>
                      </m:den>
                    </m:f>
                  </m:oMath>
                </a14:m>
                <a:r>
                  <a:rPr lang="en-US" sz="2800" dirty="0" smtClean="0">
                    <a:solidFill>
                      <a:srgbClr val="FF0000"/>
                    </a:solidFill>
                    <a:cs typeface="B Koodak" panose="00000700000000000000" pitchFamily="2" charset="-78"/>
                  </a:rPr>
                  <a:t> </a:t>
                </a:r>
                <a:endParaRPr lang="fa-IR" sz="2800" dirty="0">
                  <a:solidFill>
                    <a:srgbClr val="FF0000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66" name="TextBox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18687" y="5794410"/>
                <a:ext cx="2918220" cy="759760"/>
              </a:xfrm>
              <a:prstGeom prst="rect">
                <a:avLst/>
              </a:prstGeom>
              <a:blipFill rotWithShape="0">
                <a:blip r:embed="rId11"/>
                <a:stretch>
                  <a:fillRect b="-19355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4953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900">
        <p14:ferris dir="r"/>
      </p:transition>
    </mc:Choice>
    <mc:Fallback xmlns="">
      <p:transition spd="slow" advTm="899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4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7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7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8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6" grpId="0" animBg="1"/>
      <p:bldP spid="18" grpId="0" animBg="1"/>
      <p:bldP spid="19" grpId="0" animBg="1"/>
      <p:bldP spid="23" grpId="0"/>
      <p:bldP spid="24" grpId="0"/>
      <p:bldP spid="25" grpId="0"/>
      <p:bldP spid="26" grpId="0"/>
      <p:bldP spid="26" grpId="1"/>
      <p:bldP spid="35" grpId="0"/>
      <p:bldP spid="47" grpId="0"/>
      <p:bldP spid="56" grpId="0"/>
      <p:bldP spid="57" grpId="0"/>
      <p:bldP spid="58" grpId="0"/>
      <p:bldP spid="6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18687" y="102674"/>
            <a:ext cx="664104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fa-IR" sz="3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Koodak" panose="00000700000000000000" pitchFamily="2" charset="-78"/>
              </a:rPr>
              <a:t>جمع دو یا چند کسر با مخرج مساوی</a:t>
            </a:r>
            <a:endParaRPr lang="fa-IR" sz="3200" dirty="0">
              <a:cs typeface="B Koodak" panose="00000700000000000000" pitchFamily="2" charset="-7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701051" y="645992"/>
            <a:ext cx="518540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/>
            <a:r>
              <a:rPr lang="fa-IR" sz="2800" dirty="0" smtClean="0">
                <a:cs typeface="B Koodak" panose="00000700000000000000" pitchFamily="2" charset="-78"/>
              </a:rPr>
              <a:t>کسرهای زیر را بایکدیگر جمع کن:</a:t>
            </a:r>
            <a:endParaRPr lang="fa-IR" sz="2400" dirty="0">
              <a:cs typeface="B Koodak" panose="00000700000000000000" pitchFamily="2" charset="-78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040386" y="1576045"/>
                <a:ext cx="2985704" cy="105541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 xmlns:m="http://schemas.openxmlformats.org/officeDocument/2006/math">
                    <m:f>
                      <m:fPr>
                        <m:ctrlPr>
                          <a:rPr lang="fa-IR" sz="4000" i="1"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4000" dirty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4000" dirty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15</m:t>
                        </m:r>
                        <m:r>
                          <m:rPr>
                            <m:nor/>
                          </m:rPr>
                          <a:rPr lang="fa-IR" sz="4000" dirty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 </m:t>
                        </m:r>
                      </m:den>
                    </m:f>
                    <m:r>
                      <a:rPr lang="fa-IR" sz="4000" i="0" dirty="0">
                        <a:latin typeface="Cambria Math" panose="02040503050406030204" pitchFamily="18" charset="0"/>
                        <a:cs typeface="B Koodak" panose="00000700000000000000" pitchFamily="2" charset="-78"/>
                      </a:rPr>
                      <m:t>+</m:t>
                    </m:r>
                    <m:f>
                      <m:fPr>
                        <m:ctrlPr>
                          <a:rPr lang="fa-IR" sz="4000" i="1"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4000" b="0" i="0" dirty="0" smtClean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4000" dirty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15</m:t>
                        </m:r>
                        <m:r>
                          <m:rPr>
                            <m:nor/>
                          </m:rPr>
                          <a:rPr lang="fa-IR" sz="4000" dirty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 </m:t>
                        </m:r>
                      </m:den>
                    </m:f>
                  </m:oMath>
                </a14:m>
                <a:r>
                  <a:rPr lang="en-US" sz="4000" dirty="0">
                    <a:cs typeface="B Koodak" panose="00000700000000000000" pitchFamily="2" charset="-78"/>
                  </a:rPr>
                  <a:t> </a:t>
                </a:r>
                <a14:m>
                  <m:oMath xmlns:m="http://schemas.openxmlformats.org/officeDocument/2006/math">
                    <m:r>
                      <a:rPr lang="en-US" sz="4000" i="1" dirty="0">
                        <a:latin typeface="Cambria Math" panose="02040503050406030204" pitchFamily="18" charset="0"/>
                        <a:cs typeface="B Koodak" panose="00000700000000000000" pitchFamily="2" charset="-78"/>
                      </a:rPr>
                      <m:t>=</m:t>
                    </m:r>
                  </m:oMath>
                </a14:m>
                <a:r>
                  <a:rPr lang="fa-IR" sz="4000" dirty="0" smtClean="0">
                    <a:latin typeface="Cambria Math" panose="02040503050406030204" pitchFamily="18" charset="0"/>
                    <a:cs typeface="B Koodak" panose="00000700000000000000" pitchFamily="2" charset="-78"/>
                  </a:rPr>
                  <a:t> </a:t>
                </a:r>
                <a:r>
                  <a:rPr lang="en-US" sz="4000" dirty="0" smtClean="0">
                    <a:solidFill>
                      <a:schemeClr val="tx1"/>
                    </a:solidFill>
                    <a:cs typeface="B Koodak" panose="00000700000000000000" pitchFamily="2" charset="-78"/>
                  </a:rPr>
                  <a:t> </a:t>
                </a:r>
                <a:endParaRPr lang="fa-IR" sz="4000" dirty="0">
                  <a:solidFill>
                    <a:schemeClr val="tx1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0386" y="1576045"/>
                <a:ext cx="2985704" cy="1055417"/>
              </a:xfrm>
              <a:prstGeom prst="rect">
                <a:avLst/>
              </a:prstGeom>
              <a:blipFill rotWithShape="0">
                <a:blip r:embed="rId3"/>
                <a:stretch>
                  <a:fillRect b="-20231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1559000" y="4158438"/>
                <a:ext cx="2944761" cy="1055417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 xmlns:m="http://schemas.openxmlformats.org/officeDocument/2006/math">
                    <m:f>
                      <m:fPr>
                        <m:ctrlPr>
                          <a:rPr lang="fa-IR" sz="4000" i="1" smtClean="0"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4000" b="0" i="0" dirty="0" smtClean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4000" b="0" i="0" dirty="0" smtClean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7</m:t>
                        </m:r>
                      </m:den>
                    </m:f>
                    <m:r>
                      <a:rPr lang="fa-IR" sz="4000" i="0" dirty="0">
                        <a:latin typeface="Cambria Math" panose="02040503050406030204" pitchFamily="18" charset="0"/>
                        <a:cs typeface="B Koodak" panose="00000700000000000000" pitchFamily="2" charset="-78"/>
                      </a:rPr>
                      <m:t>+</m:t>
                    </m:r>
                    <m:f>
                      <m:fPr>
                        <m:ctrlPr>
                          <a:rPr lang="fa-IR" sz="4000" i="1"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4000" b="0" i="0" dirty="0" smtClean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4000" b="0" i="0" dirty="0" smtClean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7</m:t>
                        </m:r>
                      </m:den>
                    </m:f>
                  </m:oMath>
                </a14:m>
                <a:r>
                  <a:rPr lang="fa-IR" sz="4000" dirty="0" smtClean="0">
                    <a:latin typeface="Cambria Math" panose="02040503050406030204" pitchFamily="18" charset="0"/>
                    <a:cs typeface="B Koodak" panose="00000700000000000000" pitchFamily="2" charset="-78"/>
                  </a:rPr>
                  <a:t> </a:t>
                </a:r>
                <a14:m>
                  <m:oMath xmlns:m="http://schemas.openxmlformats.org/officeDocument/2006/math">
                    <m:r>
                      <a:rPr lang="fa-IR" sz="4000" dirty="0">
                        <a:latin typeface="Cambria Math" panose="02040503050406030204" pitchFamily="18" charset="0"/>
                        <a:cs typeface="B Koodak" panose="00000700000000000000" pitchFamily="2" charset="-78"/>
                      </a:rPr>
                      <m:t>+</m:t>
                    </m:r>
                    <m:f>
                      <m:fPr>
                        <m:ctrlPr>
                          <a:rPr lang="fa-IR" sz="4000" i="1">
                            <a:latin typeface="Cambria Math"/>
                            <a:cs typeface="B Koodak" panose="00000700000000000000" pitchFamily="2" charset="-78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fa-IR" sz="4000" b="0" i="0" dirty="0" smtClean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5</m:t>
                        </m:r>
                      </m:num>
                      <m:den>
                        <m:r>
                          <m:rPr>
                            <m:nor/>
                          </m:rPr>
                          <a:rPr lang="fa-IR" sz="4000" b="0" i="0" dirty="0" smtClean="0">
                            <a:latin typeface="Cambria Math" panose="02040503050406030204" pitchFamily="18" charset="0"/>
                            <a:cs typeface="B Koodak" panose="00000700000000000000" pitchFamily="2" charset="-78"/>
                          </a:rPr>
                          <m:t>7</m:t>
                        </m:r>
                      </m:den>
                    </m:f>
                    <m:r>
                      <a:rPr lang="en-US" sz="4000" b="0" i="1" dirty="0" smtClean="0">
                        <a:latin typeface="Cambria Math" panose="02040503050406030204" pitchFamily="18" charset="0"/>
                        <a:cs typeface="B Koodak" panose="00000700000000000000" pitchFamily="2" charset="-78"/>
                      </a:rPr>
                      <m:t>=</m:t>
                    </m:r>
                  </m:oMath>
                </a14:m>
                <a:r>
                  <a:rPr lang="en-US" sz="4000" dirty="0" smtClean="0">
                    <a:solidFill>
                      <a:schemeClr val="tx1"/>
                    </a:solidFill>
                    <a:cs typeface="B Koodak" panose="00000700000000000000" pitchFamily="2" charset="-78"/>
                  </a:rPr>
                  <a:t> </a:t>
                </a:r>
                <a:endParaRPr lang="fa-IR" sz="4000" dirty="0">
                  <a:solidFill>
                    <a:schemeClr val="tx1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9000" y="4158438"/>
                <a:ext cx="2944761" cy="1055417"/>
              </a:xfrm>
              <a:prstGeom prst="rect">
                <a:avLst/>
              </a:prstGeom>
              <a:blipFill rotWithShape="0">
                <a:blip r:embed="rId4"/>
                <a:stretch>
                  <a:fillRect b="-19075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652353" y="1489610"/>
                <a:ext cx="1410966" cy="122828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40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12</m:t>
                          </m:r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+</m:t>
                          </m:r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8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4000" dirty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15</m:t>
                          </m:r>
                          <m:r>
                            <m:rPr>
                              <m:nor/>
                            </m:rPr>
                            <a:rPr lang="fa-IR" sz="4000" dirty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fa-IR" sz="4000" dirty="0">
                  <a:solidFill>
                    <a:schemeClr val="tx1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2353" y="1489610"/>
                <a:ext cx="1410966" cy="1228285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4867004" y="1489610"/>
                <a:ext cx="1410966" cy="122828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4000" i="1" dirty="0"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40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20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4000" dirty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15</m:t>
                          </m:r>
                          <m:r>
                            <m:rPr>
                              <m:nor/>
                            </m:rPr>
                            <a:rPr lang="fa-IR" sz="4000" dirty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 </m:t>
                          </m:r>
                        </m:den>
                      </m:f>
                    </m:oMath>
                  </m:oMathPara>
                </a14:m>
                <a:endParaRPr lang="fa-IR" sz="4000" dirty="0">
                  <a:solidFill>
                    <a:schemeClr val="tx1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67004" y="1489610"/>
                <a:ext cx="1410966" cy="1228285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193017" y="4072003"/>
                <a:ext cx="1410966" cy="122828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>
                        <m:fPr>
                          <m:ctrlPr>
                            <a:rPr lang="fa-IR" sz="40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5</m:t>
                          </m:r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+</m:t>
                          </m:r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7</m:t>
                          </m:r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+</m:t>
                          </m:r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7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fa-IR" sz="4000" dirty="0">
                  <a:solidFill>
                    <a:schemeClr val="tx1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3017" y="4072003"/>
                <a:ext cx="1410966" cy="1228285"/>
              </a:xfrm>
              <a:prstGeom prst="rect">
                <a:avLst/>
              </a:prstGeom>
              <a:blipFill rotWithShape="0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603983" y="4057293"/>
                <a:ext cx="1410966" cy="1228285"/>
              </a:xfrm>
              <a:prstGeom prst="rect">
                <a:avLst/>
              </a:prstGeom>
              <a:noFill/>
            </p:spPr>
            <p:txBody>
              <a:bodyPr wrap="square" rtlCol="1">
                <a:spAutoFit/>
              </a:bodyPr>
              <a:lstStyle/>
              <a:p>
                <a:pPr algn="l" rtl="0"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n-US" sz="4000" i="1" dirty="0">
                          <a:latin typeface="Cambria Math" panose="02040503050406030204" pitchFamily="18" charset="0"/>
                          <a:cs typeface="B Koodak" panose="00000700000000000000" pitchFamily="2" charset="-78"/>
                        </a:rPr>
                        <m:t>=</m:t>
                      </m:r>
                      <m:f>
                        <m:fPr>
                          <m:ctrlPr>
                            <a:rPr lang="fa-IR" sz="4000" i="1">
                              <a:latin typeface="Cambria Math"/>
                              <a:cs typeface="B Koodak" panose="00000700000000000000" pitchFamily="2" charset="-78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20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a-IR" sz="4000" b="0" i="0" dirty="0" smtClean="0">
                              <a:latin typeface="Cambria Math" panose="02040503050406030204" pitchFamily="18" charset="0"/>
                              <a:cs typeface="B Koodak" panose="00000700000000000000" pitchFamily="2" charset="-78"/>
                            </a:rPr>
                            <m:t>7</m:t>
                          </m:r>
                        </m:den>
                      </m:f>
                    </m:oMath>
                  </m:oMathPara>
                </a14:m>
                <a:endParaRPr lang="fa-IR" sz="4000" dirty="0">
                  <a:solidFill>
                    <a:schemeClr val="tx1"/>
                  </a:solidFill>
                  <a:cs typeface="B Koodak" panose="00000700000000000000" pitchFamily="2" charset="-78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3983" y="4057293"/>
                <a:ext cx="1410966" cy="1228285"/>
              </a:xfrm>
              <a:prstGeom prst="rect">
                <a:avLst/>
              </a:prstGeom>
              <a:blipFill rotWithShape="0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67496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368"/>
    </mc:Choice>
    <mc:Fallback xmlns="">
      <p:transition spd="slow" advTm="333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1" grpId="0"/>
      <p:bldP spid="12" grpId="0"/>
      <p:bldP spid="13" grpId="0"/>
      <p:bldP spid="14" grpId="0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3.4|1.7|1.8|4.5|1.3|7.7|1.8|0.8|3.9|1.1|1.4|1.4|2.2|1.2|3.1|1.5|0.7|1.8|24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3.7|4.1|5.2|2.8|8|4.4"/>
</p:tagLst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</TotalTime>
  <Words>212</Words>
  <Application>Microsoft Office PowerPoint</Application>
  <PresentationFormat>Custom</PresentationFormat>
  <Paragraphs>27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Wisp</vt:lpstr>
      <vt:lpstr>بنام خدا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ya zahra</dc:creator>
  <cp:lastModifiedBy>Windows User</cp:lastModifiedBy>
  <cp:revision>14</cp:revision>
  <dcterms:created xsi:type="dcterms:W3CDTF">2013-11-23T23:47:49Z</dcterms:created>
  <dcterms:modified xsi:type="dcterms:W3CDTF">2020-06-13T12:49:53Z</dcterms:modified>
</cp:coreProperties>
</file>