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13"/>
  </p:notesMasterIdLst>
  <p:sldIdLst>
    <p:sldId id="256" r:id="rId2"/>
    <p:sldId id="267" r:id="rId3"/>
    <p:sldId id="265" r:id="rId4"/>
    <p:sldId id="257" r:id="rId5"/>
    <p:sldId id="258" r:id="rId6"/>
    <p:sldId id="259" r:id="rId7"/>
    <p:sldId id="260" r:id="rId8"/>
    <p:sldId id="261" r:id="rId9"/>
    <p:sldId id="262" r:id="rId10"/>
    <p:sldId id="264" r:id="rId11"/>
    <p:sldId id="266"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68D6B18-09C9-48F6-AEF0-3664B59BAD7C}" type="datetimeFigureOut">
              <a:rPr lang="en-US" smtClean="0"/>
              <a:t>5/21/2020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3238E9F-E863-4DB7-B3D9-FC0BE740DABA}" type="slidenum">
              <a:rPr lang="en-US" smtClean="0"/>
              <a:t>‹#›</a:t>
            </a:fld>
            <a:endParaRPr lang="en-US"/>
          </a:p>
        </p:txBody>
      </p:sp>
    </p:spTree>
    <p:extLst>
      <p:ext uri="{BB962C8B-B14F-4D97-AF65-F5344CB8AC3E}">
        <p14:creationId xmlns:p14="http://schemas.microsoft.com/office/powerpoint/2010/main" val="28981406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E0687617-E6FF-4971-9FDB-5FF33A9C9B9F}" type="datetime1">
              <a:rPr lang="en-US" smtClean="0"/>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F7785B9-6C24-4B81-86F8-021E8130A3CB}"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E47A859-15AA-4362-A75D-8DB911B8F7EF}" type="datetime1">
              <a:rPr lang="en-US" smtClean="0"/>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F7785B9-6C24-4B81-86F8-021E8130A3CB}" type="slidenum">
              <a:rPr lang="en-US" smtClean="0"/>
              <a:t>‹#›</a:t>
            </a:fld>
            <a:endParaRPr lang="en-US"/>
          </a:p>
        </p:txBody>
      </p:sp>
      <p:sp>
        <p:nvSpPr>
          <p:cNvPr id="7" name="Title 6"/>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EFD004F-587D-4F9E-BBF0-83BAFDC02D9A}" type="datetime1">
              <a:rPr lang="en-US" smtClean="0"/>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F7785B9-6C24-4B81-86F8-021E8130A3CB}"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7F095ECE-ADF9-4FCE-9E9D-2D18730A819B}" type="datetime1">
              <a:rPr lang="en-US" smtClean="0"/>
              <a:t>5/21/2020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F7785B9-6C24-4B81-86F8-021E8130A3CB}" type="slidenum">
              <a:rPr lang="en-US" smtClean="0"/>
              <a:t>‹#›</a:t>
            </a:fld>
            <a:endParaRPr lang="en-US"/>
          </a:p>
        </p:txBody>
      </p:sp>
      <p:sp>
        <p:nvSpPr>
          <p:cNvPr id="9" name="Content Placeholder 8"/>
          <p:cNvSpPr>
            <a:spLocks noGrp="1"/>
          </p:cNvSpPr>
          <p:nvPr>
            <p:ph sz="quarter" idx="13"/>
          </p:nvPr>
        </p:nvSpPr>
        <p:spPr>
          <a:xfrm>
            <a:off x="676655"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936A0CF-6B3B-4F7B-8ADA-2233FE35D7D7}" type="datetime1">
              <a:rPr lang="en-US" smtClean="0"/>
              <a:t>5/21/2020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F7785B9-6C24-4B81-86F8-021E8130A3CB}"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49BB7E8-00B1-4CBB-8192-785CC788ADB4}" type="datetime1">
              <a:rPr lang="en-US" smtClean="0"/>
              <a:t>5/21/2020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F7785B9-6C24-4B81-86F8-021E8130A3CB}"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E62E2B26-1D98-40F1-A948-A9D697608381}" type="datetime1">
              <a:rPr lang="en-US" smtClean="0"/>
              <a:t>5/21/2020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F7785B9-6C24-4B81-86F8-021E8130A3CB}"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D2974B00-68F6-4FC8-B170-418CC0FF0C93}" type="datetime1">
              <a:rPr lang="en-US" smtClean="0"/>
              <a:t>5/21/2020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F7785B9-6C24-4B81-86F8-021E8130A3CB}" type="slidenum">
              <a:rPr lang="en-US" smtClean="0"/>
              <a:t>‹#›</a:t>
            </a:fld>
            <a:endParaRPr lang="en-US"/>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FB1A0C8-96C6-4029-A375-FA2C2C78A109}" type="datetime1">
              <a:rPr lang="en-US" smtClean="0"/>
              <a:t>5/21/2020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F7785B9-6C24-4B81-86F8-021E8130A3CB}" type="slidenum">
              <a:rPr lang="en-US" smtClean="0"/>
              <a:t>‹#›</a:t>
            </a:fld>
            <a:endParaRPr lang="en-US"/>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CB39DF3-08AA-4EAC-A928-7C060066138E}" type="datetime1">
              <a:rPr lang="en-US" smtClean="0"/>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F7785B9-6C24-4B81-86F8-021E8130A3CB}"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0F302B70-EABC-4E5F-981C-8A0853E230E8}" type="datetime1">
              <a:rPr lang="en-US" smtClean="0"/>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F7785B9-6C24-4B81-86F8-021E8130A3CB}" type="slidenum">
              <a:rPr lang="en-US" smtClean="0"/>
              <a:t>‹#›</a:t>
            </a:fld>
            <a:endParaRPr lang="en-US"/>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6C61F017-760C-46AC-9FD9-CEE33019E42C}" type="datetime1">
              <a:rPr lang="en-US" smtClean="0"/>
              <a:t>5/21/2020</a:t>
            </a:fld>
            <a:endParaRPr lang="en-US"/>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en-US"/>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2F7785B9-6C24-4B81-86F8-021E8130A3CB}" type="slidenum">
              <a:rPr lang="en-US" smtClean="0"/>
              <a:t>‹#›</a:t>
            </a:fld>
            <a:endParaRPr lang="en-US"/>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hf hdr="0" ftr="0" dt="0"/>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12" y="684037"/>
            <a:ext cx="8305800" cy="5257800"/>
          </a:xfrm>
        </p:spPr>
        <p:txBody>
          <a:bodyPr>
            <a:normAutofit/>
          </a:bodyPr>
          <a:lstStyle/>
          <a:p>
            <a:endParaRPr lang="fa-IR" sz="7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Nazanin" pitchFamily="2" charset="-78"/>
            </a:endParaRPr>
          </a:p>
          <a:p>
            <a:r>
              <a:rPr lang="fa-IR" sz="7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Nazanin" pitchFamily="2" charset="-78"/>
              </a:rPr>
              <a:t>بسم الله الرحمن الرحیم</a:t>
            </a:r>
            <a:endParaRPr lang="en-US" sz="7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Nazanin" pitchFamily="2" charset="-78"/>
            </a:endParaRPr>
          </a:p>
        </p:txBody>
      </p:sp>
      <p:sp>
        <p:nvSpPr>
          <p:cNvPr id="5" name="Slide Number Placeholder 4"/>
          <p:cNvSpPr>
            <a:spLocks noGrp="1"/>
          </p:cNvSpPr>
          <p:nvPr>
            <p:ph type="sldNum" sz="quarter" idx="12"/>
          </p:nvPr>
        </p:nvSpPr>
        <p:spPr>
          <a:xfrm>
            <a:off x="3962400" y="6172200"/>
            <a:ext cx="1161826" cy="365125"/>
          </a:xfrm>
        </p:spPr>
        <p:txBody>
          <a:bodyPr/>
          <a:lstStyle/>
          <a:p>
            <a:r>
              <a:rPr lang="fa-IR" sz="1800" dirty="0" smtClean="0"/>
              <a:t>1/11</a:t>
            </a:r>
            <a:endParaRPr lang="en-US" sz="1800" dirty="0"/>
          </a:p>
        </p:txBody>
      </p:sp>
    </p:spTree>
    <p:extLst>
      <p:ext uri="{BB962C8B-B14F-4D97-AF65-F5344CB8AC3E}">
        <p14:creationId xmlns:p14="http://schemas.microsoft.com/office/powerpoint/2010/main" val="174123714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90600" y="533400"/>
            <a:ext cx="7162800" cy="1447800"/>
          </a:xfrm>
          <a:prstGeom prst="rect">
            <a:avLst/>
          </a:prstGeom>
        </p:spPr>
        <p:style>
          <a:lnRef idx="3">
            <a:schemeClr val="lt1"/>
          </a:lnRef>
          <a:fillRef idx="1">
            <a:schemeClr val="accent4"/>
          </a:fillRef>
          <a:effectRef idx="1">
            <a:schemeClr val="accent4"/>
          </a:effectRef>
          <a:fontRef idx="minor">
            <a:schemeClr val="lt1"/>
          </a:fontRef>
        </p:style>
        <p:txBody>
          <a:bodyPr rtlCol="0" anchor="ctr"/>
          <a:lstStyle/>
          <a:p>
            <a:pPr algn="ctr"/>
            <a:r>
              <a:rPr lang="fa-IR" sz="4400" b="1" dirty="0">
                <a:solidFill>
                  <a:schemeClr val="tx1"/>
                </a:solidFill>
                <a:ea typeface="+mj-ea"/>
                <a:cs typeface="B Nazanin" pitchFamily="2" charset="-78"/>
              </a:rPr>
              <a:t>استاندارد 56 رویدادهای بعد از تاریخ ترازنامه </a:t>
            </a:r>
            <a:endParaRPr lang="en-US" b="1" dirty="0">
              <a:solidFill>
                <a:schemeClr val="tx1"/>
              </a:solidFill>
              <a:cs typeface="B Nazanin" pitchFamily="2" charset="-78"/>
            </a:endParaRPr>
          </a:p>
        </p:txBody>
      </p:sp>
      <p:sp>
        <p:nvSpPr>
          <p:cNvPr id="5" name="Slide Number Placeholder 4"/>
          <p:cNvSpPr>
            <a:spLocks noGrp="1"/>
          </p:cNvSpPr>
          <p:nvPr>
            <p:ph type="sldNum" sz="quarter" idx="12"/>
          </p:nvPr>
        </p:nvSpPr>
        <p:spPr/>
        <p:txBody>
          <a:bodyPr/>
          <a:lstStyle/>
          <a:p>
            <a:r>
              <a:rPr lang="fa-IR" sz="1800" dirty="0" smtClean="0"/>
              <a:t>2/11</a:t>
            </a:r>
            <a:endParaRPr lang="en-US" sz="1800" dirty="0"/>
          </a:p>
        </p:txBody>
      </p:sp>
    </p:spTree>
    <p:extLst>
      <p:ext uri="{BB962C8B-B14F-4D97-AF65-F5344CB8AC3E}">
        <p14:creationId xmlns:p14="http://schemas.microsoft.com/office/powerpoint/2010/main" val="297480814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932218" y="533400"/>
            <a:ext cx="3810000" cy="990600"/>
          </a:xfrm>
          <a:prstGeom prst="rect">
            <a:avLst/>
          </a:prstGeom>
        </p:spPr>
        <p:style>
          <a:lnRef idx="3">
            <a:schemeClr val="lt1"/>
          </a:lnRef>
          <a:fillRef idx="1">
            <a:schemeClr val="accent4"/>
          </a:fillRef>
          <a:effectRef idx="1">
            <a:schemeClr val="accent4"/>
          </a:effectRef>
          <a:fontRef idx="minor">
            <a:schemeClr val="lt1"/>
          </a:fontRef>
        </p:style>
        <p:txBody>
          <a:bodyPr rtlCol="0" anchor="ctr"/>
          <a:lstStyle/>
          <a:p>
            <a:pPr algn="r"/>
            <a:r>
              <a:rPr lang="fa-IR" sz="4400" b="1" dirty="0">
                <a:solidFill>
                  <a:schemeClr val="tx1"/>
                </a:solidFill>
                <a:ea typeface="+mj-ea"/>
                <a:cs typeface="B Nazanin" pitchFamily="2" charset="-78"/>
              </a:rPr>
              <a:t>فهرست</a:t>
            </a:r>
            <a:endParaRPr lang="en-US" b="1" dirty="0">
              <a:solidFill>
                <a:schemeClr val="tx1"/>
              </a:solidFill>
            </a:endParaRPr>
          </a:p>
        </p:txBody>
      </p:sp>
      <p:sp>
        <p:nvSpPr>
          <p:cNvPr id="5" name="Rectangle 4"/>
          <p:cNvSpPr/>
          <p:nvPr/>
        </p:nvSpPr>
        <p:spPr>
          <a:xfrm>
            <a:off x="3429000" y="1752600"/>
            <a:ext cx="4648200" cy="838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a:spcBef>
                <a:spcPct val="20000"/>
              </a:spcBef>
              <a:buClr>
                <a:srgbClr val="31B6FD"/>
              </a:buClr>
              <a:buSzPct val="100000"/>
            </a:pPr>
            <a:r>
              <a:rPr lang="fa-IR" sz="2000" b="1" dirty="0">
                <a:solidFill>
                  <a:prstClr val="black"/>
                </a:solidFill>
                <a:cs typeface="B Nazanin" pitchFamily="2" charset="-78"/>
              </a:rPr>
              <a:t>مقدمه</a:t>
            </a:r>
            <a:endParaRPr lang="en-US" sz="2000" b="1" dirty="0">
              <a:solidFill>
                <a:prstClr val="black"/>
              </a:solidFill>
              <a:cs typeface="B Nazanin" pitchFamily="2" charset="-78"/>
            </a:endParaRPr>
          </a:p>
        </p:txBody>
      </p:sp>
      <p:sp>
        <p:nvSpPr>
          <p:cNvPr id="6" name="Rectangle 5"/>
          <p:cNvSpPr/>
          <p:nvPr/>
        </p:nvSpPr>
        <p:spPr>
          <a:xfrm>
            <a:off x="2209800" y="2971800"/>
            <a:ext cx="5334000" cy="838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a:r>
              <a:rPr lang="fa-IR" sz="2000" b="1" dirty="0">
                <a:solidFill>
                  <a:prstClr val="black"/>
                </a:solidFill>
                <a:cs typeface="B Nazanin" pitchFamily="2" charset="-78"/>
              </a:rPr>
              <a:t>رویدادهای بین تاریخ ترازنامه و تاریخ گزارش حسابرس</a:t>
            </a:r>
            <a:endParaRPr lang="en-US" sz="2000" b="1" dirty="0">
              <a:solidFill>
                <a:prstClr val="black"/>
              </a:solidFill>
              <a:cs typeface="B Nazanin" pitchFamily="2" charset="-78"/>
            </a:endParaRPr>
          </a:p>
        </p:txBody>
      </p:sp>
      <p:sp>
        <p:nvSpPr>
          <p:cNvPr id="9" name="Rectangle 8"/>
          <p:cNvSpPr/>
          <p:nvPr/>
        </p:nvSpPr>
        <p:spPr>
          <a:xfrm>
            <a:off x="1219200" y="4191000"/>
            <a:ext cx="5391152" cy="76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a:r>
              <a:rPr lang="fa-IR" sz="2000" b="1" dirty="0">
                <a:solidFill>
                  <a:prstClr val="black"/>
                </a:solidFill>
                <a:cs typeface="B Nazanin" pitchFamily="2" charset="-78"/>
              </a:rPr>
              <a:t>رویدادهای شناسایی شده پس از تاریخ گزارش حسابرس و پیش از انتشار صورتهای مالی</a:t>
            </a:r>
            <a:endParaRPr lang="en-US" sz="2000" b="1" dirty="0">
              <a:solidFill>
                <a:prstClr val="black"/>
              </a:solidFill>
              <a:cs typeface="B Nazanin" pitchFamily="2" charset="-78"/>
            </a:endParaRPr>
          </a:p>
        </p:txBody>
      </p:sp>
      <p:sp>
        <p:nvSpPr>
          <p:cNvPr id="10" name="Rectangle 9"/>
          <p:cNvSpPr/>
          <p:nvPr/>
        </p:nvSpPr>
        <p:spPr>
          <a:xfrm>
            <a:off x="381000" y="5410200"/>
            <a:ext cx="5638800" cy="838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a:r>
              <a:rPr lang="fa-IR" sz="2000" b="1" dirty="0">
                <a:solidFill>
                  <a:prstClr val="black"/>
                </a:solidFill>
                <a:cs typeface="B Nazanin" pitchFamily="2" charset="-78"/>
              </a:rPr>
              <a:t>رویدادهای شناسایی شده پس از انتشار صورتهای مالی</a:t>
            </a:r>
            <a:endParaRPr lang="en-US" sz="2000" b="1" dirty="0">
              <a:solidFill>
                <a:prstClr val="black"/>
              </a:solidFill>
              <a:cs typeface="B Nazanin" pitchFamily="2" charset="-78"/>
            </a:endParaRPr>
          </a:p>
        </p:txBody>
      </p:sp>
      <p:sp>
        <p:nvSpPr>
          <p:cNvPr id="12" name="Slide Number Placeholder 11"/>
          <p:cNvSpPr>
            <a:spLocks noGrp="1"/>
          </p:cNvSpPr>
          <p:nvPr>
            <p:ph type="sldNum" sz="quarter" idx="12"/>
          </p:nvPr>
        </p:nvSpPr>
        <p:spPr/>
        <p:txBody>
          <a:bodyPr/>
          <a:lstStyle/>
          <a:p>
            <a:r>
              <a:rPr lang="fa-IR" sz="1800" dirty="0" smtClean="0"/>
              <a:t>3/11</a:t>
            </a:r>
            <a:endParaRPr lang="en-US" sz="1800" dirty="0"/>
          </a:p>
        </p:txBody>
      </p:sp>
    </p:spTree>
    <p:extLst>
      <p:ext uri="{BB962C8B-B14F-4D97-AF65-F5344CB8AC3E}">
        <p14:creationId xmlns:p14="http://schemas.microsoft.com/office/powerpoint/2010/main" val="244870080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down)">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down)">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down)">
                                      <p:cBhvr>
                                        <p:cTn id="2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9" grpId="0" animBg="1"/>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524000"/>
            <a:ext cx="8610600" cy="5257800"/>
          </a:xfrm>
        </p:spPr>
        <p:txBody>
          <a:bodyPr>
            <a:normAutofit/>
          </a:bodyPr>
          <a:lstStyle/>
          <a:p>
            <a:pPr marL="0" marR="0" indent="0" algn="just" rtl="1">
              <a:lnSpc>
                <a:spcPct val="150000"/>
              </a:lnSpc>
              <a:spcBef>
                <a:spcPts val="0"/>
              </a:spcBef>
              <a:spcAft>
                <a:spcPts val="1000"/>
              </a:spcAft>
              <a:buNone/>
            </a:pPr>
            <a:r>
              <a:rPr lang="ar-SA" sz="2400" b="1" dirty="0">
                <a:solidFill>
                  <a:schemeClr val="tx1"/>
                </a:solidFill>
                <a:latin typeface="B Nazanin"/>
                <a:ea typeface="Times New Roman"/>
                <a:cs typeface="B Nazanin" pitchFamily="2" charset="-78"/>
              </a:rPr>
              <a:t> هدف‌ این‌ بخش‌، ارائه‌ استانداردها و راهنماییهای‌ لازم‌ درباره‌ مسئولیت‌ حسابرس‌ نسبت‌ به‌ رویدادهای‌ پس‌ از تاریخ‌ ترازنامه‌ است‌. دراین‌ استاندارد، اصطلاح‌</a:t>
            </a:r>
            <a:r>
              <a:rPr lang="ar-SA" sz="2400" b="1" dirty="0">
                <a:solidFill>
                  <a:schemeClr val="tx1"/>
                </a:solidFill>
                <a:ea typeface="Times New Roman"/>
                <a:cs typeface="B Nazanin" pitchFamily="2" charset="-78"/>
              </a:rPr>
              <a:t> </a:t>
            </a:r>
            <a:r>
              <a:rPr lang="ar-SA" sz="2400" b="1" dirty="0" smtClean="0">
                <a:solidFill>
                  <a:schemeClr val="tx1"/>
                </a:solidFill>
                <a:effectLst/>
                <a:latin typeface="Tahoma"/>
                <a:ea typeface="Times New Roman"/>
                <a:cs typeface="B Nazanin" pitchFamily="2" charset="-78"/>
              </a:rPr>
              <a:t>رویدادهای‌ پس‌ از تاریخ‌ ترازنامه‌</a:t>
            </a:r>
            <a:r>
              <a:rPr lang="ar-SA" sz="2400" b="1" dirty="0">
                <a:solidFill>
                  <a:schemeClr val="tx1"/>
                </a:solidFill>
                <a:ea typeface="Times New Roman"/>
                <a:cs typeface="B Nazanin" pitchFamily="2" charset="-78"/>
              </a:rPr>
              <a:t> </a:t>
            </a:r>
            <a:r>
              <a:rPr lang="ar-SA" sz="2400" b="1" dirty="0" smtClean="0">
                <a:solidFill>
                  <a:schemeClr val="tx1"/>
                </a:solidFill>
                <a:effectLst/>
                <a:latin typeface="Tahoma"/>
                <a:ea typeface="Times New Roman"/>
                <a:cs typeface="B Nazanin" pitchFamily="2" charset="-78"/>
              </a:rPr>
              <a:t>هم‌ برای‌ رویدادهایی‌ بکار می‌رود که‌ بین‌ تاریخ‌ ترازنامه‌ و تاریخ‌ گزارش‌ حسابرس‌</a:t>
            </a:r>
            <a:r>
              <a:rPr lang="ar-SA" sz="2400" b="1" dirty="0">
                <a:solidFill>
                  <a:schemeClr val="tx1"/>
                </a:solidFill>
                <a:ea typeface="Times New Roman"/>
                <a:cs typeface="B Nazanin" pitchFamily="2" charset="-78"/>
              </a:rPr>
              <a:t> </a:t>
            </a:r>
            <a:r>
              <a:rPr lang="ar-SA" sz="2400" b="1" dirty="0" smtClean="0">
                <a:solidFill>
                  <a:schemeClr val="tx1"/>
                </a:solidFill>
                <a:effectLst/>
                <a:latin typeface="Tahoma"/>
                <a:ea typeface="Times New Roman"/>
                <a:cs typeface="B Nazanin" pitchFamily="2" charset="-78"/>
              </a:rPr>
              <a:t>رخ‌ می‌دهد و هم‌ برای‌ حقایق‌ شناسایی‌ شده‌ پس‌از تاریخ‌ گزارش‌ حسابرس‌.</a:t>
            </a:r>
            <a:endParaRPr lang="en-US" sz="2400" b="1" dirty="0">
              <a:solidFill>
                <a:schemeClr val="tx1"/>
              </a:solidFill>
              <a:ea typeface="Calibri"/>
              <a:cs typeface="B Nazanin" pitchFamily="2" charset="-78"/>
            </a:endParaRPr>
          </a:p>
          <a:p>
            <a:pPr marL="0" marR="0" indent="0" algn="just" rtl="1">
              <a:lnSpc>
                <a:spcPct val="150000"/>
              </a:lnSpc>
              <a:spcBef>
                <a:spcPts val="0"/>
              </a:spcBef>
              <a:spcAft>
                <a:spcPts val="1000"/>
              </a:spcAft>
              <a:buNone/>
            </a:pPr>
            <a:r>
              <a:rPr lang="fa-IR" sz="2400" b="1" dirty="0" smtClean="0">
                <a:solidFill>
                  <a:schemeClr val="tx1"/>
                </a:solidFill>
                <a:effectLst/>
                <a:latin typeface="Tahoma"/>
                <a:ea typeface="Times New Roman"/>
                <a:cs typeface="B Nazanin" pitchFamily="2" charset="-78"/>
              </a:rPr>
              <a:t> </a:t>
            </a:r>
            <a:r>
              <a:rPr lang="ar-SA" sz="2400" b="1" dirty="0" smtClean="0">
                <a:solidFill>
                  <a:schemeClr val="tx1"/>
                </a:solidFill>
                <a:effectLst/>
                <a:latin typeface="Tahoma"/>
                <a:ea typeface="Times New Roman"/>
                <a:cs typeface="B Nazanin" pitchFamily="2" charset="-78"/>
              </a:rPr>
              <a:t> حسابرس‌ باید آثار رویدادهای‌ پس‌ از تاریخ‌ ترازنامه‌ را بر صورتهای‌ مالی‌ و گزارش‌ خود ارزیابی‌ کند.</a:t>
            </a:r>
            <a:r>
              <a:rPr lang="ar-SA" sz="2400" b="1" dirty="0">
                <a:solidFill>
                  <a:schemeClr val="tx1"/>
                </a:solidFill>
                <a:ea typeface="Times New Roman"/>
                <a:cs typeface="B Nazanin" pitchFamily="2" charset="-78"/>
              </a:rPr>
              <a:t>  </a:t>
            </a:r>
            <a:endParaRPr lang="en-US" sz="2400" b="1" dirty="0">
              <a:solidFill>
                <a:schemeClr val="tx1"/>
              </a:solidFill>
              <a:ea typeface="Calibri"/>
              <a:cs typeface="B Nazanin" pitchFamily="2" charset="-78"/>
            </a:endParaRPr>
          </a:p>
          <a:p>
            <a:pPr marL="0" marR="0" indent="0" algn="just" rtl="1">
              <a:lnSpc>
                <a:spcPct val="150000"/>
              </a:lnSpc>
              <a:spcBef>
                <a:spcPts val="0"/>
              </a:spcBef>
              <a:spcAft>
                <a:spcPts val="1000"/>
              </a:spcAft>
              <a:buNone/>
            </a:pPr>
            <a:r>
              <a:rPr lang="fa-IR" sz="2400" b="1" dirty="0" smtClean="0">
                <a:solidFill>
                  <a:schemeClr val="tx1"/>
                </a:solidFill>
                <a:effectLst/>
                <a:latin typeface="Tahoma"/>
                <a:ea typeface="Times New Roman"/>
                <a:cs typeface="B Nazanin" pitchFamily="2" charset="-78"/>
              </a:rPr>
              <a:t> </a:t>
            </a:r>
            <a:r>
              <a:rPr lang="ar-SA" sz="2400" b="1" dirty="0" smtClean="0">
                <a:solidFill>
                  <a:schemeClr val="tx1"/>
                </a:solidFill>
                <a:effectLst/>
                <a:latin typeface="Tahoma"/>
                <a:ea typeface="Times New Roman"/>
                <a:cs typeface="B Nazanin" pitchFamily="2" charset="-78"/>
              </a:rPr>
              <a:t> در استاندارد حسابداری‌</a:t>
            </a:r>
            <a:r>
              <a:rPr lang="ar-SA" sz="2400" b="1" dirty="0">
                <a:solidFill>
                  <a:schemeClr val="tx1"/>
                </a:solidFill>
                <a:ea typeface="Times New Roman"/>
                <a:cs typeface="B Nazanin" pitchFamily="2" charset="-78"/>
              </a:rPr>
              <a:t> </a:t>
            </a:r>
            <a:r>
              <a:rPr lang="ar-SA" sz="2400" b="1" dirty="0" smtClean="0">
                <a:solidFill>
                  <a:schemeClr val="tx1"/>
                </a:solidFill>
                <a:effectLst/>
                <a:latin typeface="Tahoma"/>
                <a:ea typeface="Times New Roman"/>
                <a:cs typeface="B Nazanin" pitchFamily="2" charset="-78"/>
              </a:rPr>
              <a:t>رویدادهای‌ بعد از تاریخ‌ ترازنامه‌</a:t>
            </a:r>
            <a:r>
              <a:rPr lang="ar-SA" sz="2400" b="1" dirty="0">
                <a:solidFill>
                  <a:schemeClr val="tx1"/>
                </a:solidFill>
                <a:ea typeface="Times New Roman"/>
                <a:cs typeface="B Nazanin" pitchFamily="2" charset="-78"/>
              </a:rPr>
              <a:t> </a:t>
            </a:r>
            <a:r>
              <a:rPr lang="ar-SA" sz="2400" b="1" dirty="0" smtClean="0">
                <a:solidFill>
                  <a:schemeClr val="tx1"/>
                </a:solidFill>
                <a:effectLst/>
                <a:latin typeface="Tahoma"/>
                <a:ea typeface="Times New Roman"/>
                <a:cs typeface="B Nazanin" pitchFamily="2" charset="-78"/>
              </a:rPr>
              <a:t>نحوه‌ برخورد با رویدادهای‌ مساعد و نامساعد واقع‌ شده‌ پس‌ از تاریخ‌ ترازنامه‌ در صورتهای‌ مالی‌، توصیف‌ واین‌ گونه‌ رویدادها به‌ دو گروه‌ زیر طبقه‌بندی‌ شده‌ است‌:</a:t>
            </a:r>
            <a:endParaRPr lang="en-US" sz="2400" b="1" dirty="0">
              <a:solidFill>
                <a:schemeClr val="tx1"/>
              </a:solidFill>
              <a:ea typeface="Calibri"/>
              <a:cs typeface="B Nazanin" pitchFamily="2" charset="-78"/>
            </a:endParaRPr>
          </a:p>
          <a:p>
            <a:pPr marL="0" marR="0" indent="0" algn="just" rtl="1">
              <a:lnSpc>
                <a:spcPct val="150000"/>
              </a:lnSpc>
              <a:spcBef>
                <a:spcPts val="0"/>
              </a:spcBef>
              <a:spcAft>
                <a:spcPts val="1000"/>
              </a:spcAft>
              <a:buNone/>
            </a:pPr>
            <a:r>
              <a:rPr lang="ar-SA" sz="2400" b="1" dirty="0">
                <a:solidFill>
                  <a:schemeClr val="tx1"/>
                </a:solidFill>
                <a:ea typeface="Times New Roman"/>
                <a:cs typeface="B Nazanin" pitchFamily="2" charset="-78"/>
              </a:rPr>
              <a:t> </a:t>
            </a:r>
            <a:r>
              <a:rPr lang="ar-SA" sz="2400" b="1" dirty="0" smtClean="0">
                <a:solidFill>
                  <a:schemeClr val="tx1"/>
                </a:solidFill>
                <a:effectLst/>
                <a:latin typeface="Tahoma"/>
                <a:ea typeface="Times New Roman"/>
                <a:cs typeface="B Nazanin" pitchFamily="2" charset="-78"/>
              </a:rPr>
              <a:t>الف‌ )</a:t>
            </a:r>
            <a:r>
              <a:rPr lang="ar-SA" sz="2400" b="1" dirty="0">
                <a:solidFill>
                  <a:schemeClr val="tx1"/>
                </a:solidFill>
                <a:ea typeface="Times New Roman"/>
                <a:cs typeface="B Nazanin" pitchFamily="2" charset="-78"/>
              </a:rPr>
              <a:t> </a:t>
            </a:r>
            <a:r>
              <a:rPr lang="ar-SA" sz="2400" b="1" dirty="0" smtClean="0">
                <a:solidFill>
                  <a:schemeClr val="tx1"/>
                </a:solidFill>
                <a:effectLst/>
                <a:latin typeface="Tahoma"/>
                <a:ea typeface="Times New Roman"/>
                <a:cs typeface="B Nazanin" pitchFamily="2" charset="-78"/>
              </a:rPr>
              <a:t>رویدادهایی‌ که‌ شواهد بیشتری‌ را درباره‌ شرایط‌ موجود در تاریخ‌ ترازنامه‌</a:t>
            </a:r>
            <a:r>
              <a:rPr lang="ar-SA" sz="2400" b="1" dirty="0">
                <a:solidFill>
                  <a:schemeClr val="tx1"/>
                </a:solidFill>
                <a:ea typeface="Times New Roman"/>
                <a:cs typeface="B Nazanin" pitchFamily="2" charset="-78"/>
              </a:rPr>
              <a:t> </a:t>
            </a:r>
            <a:r>
              <a:rPr lang="ar-SA" sz="2400" b="1" dirty="0" smtClean="0">
                <a:solidFill>
                  <a:schemeClr val="tx1"/>
                </a:solidFill>
                <a:effectLst/>
                <a:latin typeface="Tahoma"/>
                <a:ea typeface="Times New Roman"/>
                <a:cs typeface="B Nazanin" pitchFamily="2" charset="-78"/>
              </a:rPr>
              <a:t>فراهم‌ می‌کند.</a:t>
            </a:r>
            <a:endParaRPr lang="en-US" sz="2400" b="1" dirty="0">
              <a:solidFill>
                <a:schemeClr val="tx1"/>
              </a:solidFill>
              <a:ea typeface="Calibri"/>
              <a:cs typeface="B Nazanin" pitchFamily="2" charset="-78"/>
            </a:endParaRPr>
          </a:p>
          <a:p>
            <a:pPr marL="0" marR="0" indent="0" algn="just" rtl="1">
              <a:lnSpc>
                <a:spcPct val="150000"/>
              </a:lnSpc>
              <a:spcBef>
                <a:spcPts val="0"/>
              </a:spcBef>
              <a:spcAft>
                <a:spcPts val="1000"/>
              </a:spcAft>
              <a:buNone/>
            </a:pPr>
            <a:r>
              <a:rPr lang="ar-SA" sz="2400" b="1" dirty="0">
                <a:solidFill>
                  <a:schemeClr val="tx1"/>
                </a:solidFill>
                <a:ea typeface="Times New Roman"/>
                <a:cs typeface="B Nazanin" pitchFamily="2" charset="-78"/>
              </a:rPr>
              <a:t> </a:t>
            </a:r>
            <a:r>
              <a:rPr lang="ar-SA" sz="2400" b="1" dirty="0" smtClean="0">
                <a:solidFill>
                  <a:schemeClr val="tx1"/>
                </a:solidFill>
                <a:effectLst/>
                <a:latin typeface="Tahoma"/>
                <a:ea typeface="Times New Roman"/>
                <a:cs typeface="B Nazanin" pitchFamily="2" charset="-78"/>
              </a:rPr>
              <a:t>ب‌</a:t>
            </a:r>
            <a:r>
              <a:rPr lang="ar-SA" sz="2400" b="1" dirty="0">
                <a:solidFill>
                  <a:schemeClr val="tx1"/>
                </a:solidFill>
                <a:ea typeface="Times New Roman"/>
                <a:cs typeface="B Nazanin" pitchFamily="2" charset="-78"/>
              </a:rPr>
              <a:t>  </a:t>
            </a:r>
            <a:r>
              <a:rPr lang="ar-SA" sz="2400" b="1" dirty="0" smtClean="0">
                <a:solidFill>
                  <a:schemeClr val="tx1"/>
                </a:solidFill>
                <a:effectLst/>
                <a:latin typeface="Tahoma"/>
                <a:ea typeface="Times New Roman"/>
                <a:cs typeface="B Nazanin" pitchFamily="2" charset="-78"/>
              </a:rPr>
              <a:t> )</a:t>
            </a:r>
            <a:r>
              <a:rPr lang="ar-SA" sz="2400" b="1" dirty="0">
                <a:solidFill>
                  <a:schemeClr val="tx1"/>
                </a:solidFill>
                <a:ea typeface="Times New Roman"/>
                <a:cs typeface="B Nazanin" pitchFamily="2" charset="-78"/>
              </a:rPr>
              <a:t> </a:t>
            </a:r>
            <a:r>
              <a:rPr lang="ar-SA" sz="2400" b="1" dirty="0" smtClean="0">
                <a:solidFill>
                  <a:schemeClr val="tx1"/>
                </a:solidFill>
                <a:effectLst/>
                <a:latin typeface="Tahoma"/>
                <a:ea typeface="Times New Roman"/>
                <a:cs typeface="B Nazanin" pitchFamily="2" charset="-78"/>
              </a:rPr>
              <a:t>رویدادهایی‌ که‌ بیانگر شرایطی‌ است‌ که‌ پس‌ از تاریخ‌ ترازنامه‌ ایجاد شده‌ است‌.</a:t>
            </a:r>
            <a:endParaRPr lang="en-US" sz="2400" b="1" dirty="0">
              <a:solidFill>
                <a:schemeClr val="tx1"/>
              </a:solidFill>
              <a:cs typeface="B Nazanin" pitchFamily="2" charset="-78"/>
            </a:endParaRPr>
          </a:p>
        </p:txBody>
      </p:sp>
      <p:sp>
        <p:nvSpPr>
          <p:cNvPr id="4" name="Rectangle 3"/>
          <p:cNvSpPr/>
          <p:nvPr/>
        </p:nvSpPr>
        <p:spPr>
          <a:xfrm>
            <a:off x="4800600" y="381000"/>
            <a:ext cx="3962400" cy="990600"/>
          </a:xfrm>
          <a:prstGeom prst="rect">
            <a:avLst/>
          </a:prstGeom>
        </p:spPr>
        <p:style>
          <a:lnRef idx="3">
            <a:schemeClr val="lt1"/>
          </a:lnRef>
          <a:fillRef idx="1">
            <a:schemeClr val="accent4"/>
          </a:fillRef>
          <a:effectRef idx="1">
            <a:schemeClr val="accent4"/>
          </a:effectRef>
          <a:fontRef idx="minor">
            <a:schemeClr val="lt1"/>
          </a:fontRef>
        </p:style>
        <p:txBody>
          <a:bodyPr rtlCol="0" anchor="ctr"/>
          <a:lstStyle/>
          <a:p>
            <a:pPr algn="r"/>
            <a:r>
              <a:rPr lang="fa-IR" sz="4400" b="1" dirty="0">
                <a:solidFill>
                  <a:schemeClr val="tx1"/>
                </a:solidFill>
                <a:ea typeface="+mj-ea"/>
                <a:cs typeface="B Nazanin" pitchFamily="2" charset="-78"/>
              </a:rPr>
              <a:t>مقدمه</a:t>
            </a:r>
            <a:endParaRPr lang="en-US" b="1" dirty="0">
              <a:solidFill>
                <a:schemeClr val="tx1"/>
              </a:solidFill>
            </a:endParaRPr>
          </a:p>
        </p:txBody>
      </p:sp>
      <p:sp>
        <p:nvSpPr>
          <p:cNvPr id="5" name="Slide Number Placeholder 4"/>
          <p:cNvSpPr>
            <a:spLocks noGrp="1"/>
          </p:cNvSpPr>
          <p:nvPr>
            <p:ph type="sldNum" sz="quarter" idx="12"/>
          </p:nvPr>
        </p:nvSpPr>
        <p:spPr>
          <a:xfrm>
            <a:off x="3962400" y="6400800"/>
            <a:ext cx="1161826" cy="365125"/>
          </a:xfrm>
        </p:spPr>
        <p:txBody>
          <a:bodyPr/>
          <a:lstStyle/>
          <a:p>
            <a:r>
              <a:rPr lang="fa-IR" sz="1800" dirty="0" smtClean="0"/>
              <a:t>4/11</a:t>
            </a:r>
            <a:endParaRPr lang="en-US" sz="1800" dirty="0"/>
          </a:p>
        </p:txBody>
      </p:sp>
    </p:spTree>
    <p:extLst>
      <p:ext uri="{BB962C8B-B14F-4D97-AF65-F5344CB8AC3E}">
        <p14:creationId xmlns:p14="http://schemas.microsoft.com/office/powerpoint/2010/main" val="247397649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819400"/>
            <a:ext cx="7408333" cy="3450696"/>
          </a:xfrm>
        </p:spPr>
        <p:txBody>
          <a:bodyPr>
            <a:normAutofit/>
          </a:bodyPr>
          <a:lstStyle/>
          <a:p>
            <a:pPr marL="0" marR="0" indent="0" algn="just" rtl="1">
              <a:lnSpc>
                <a:spcPct val="150000"/>
              </a:lnSpc>
              <a:spcBef>
                <a:spcPts val="0"/>
              </a:spcBef>
              <a:spcAft>
                <a:spcPts val="1000"/>
              </a:spcAft>
              <a:buNone/>
            </a:pPr>
            <a:r>
              <a:rPr lang="fa-IR" sz="2000" b="1" dirty="0" smtClean="0">
                <a:solidFill>
                  <a:schemeClr val="tx1"/>
                </a:solidFill>
                <a:effectLst/>
                <a:latin typeface="Tahoma"/>
                <a:ea typeface="Times New Roman"/>
                <a:cs typeface="B Nazanin" pitchFamily="2" charset="-78"/>
              </a:rPr>
              <a:t>1-1-</a:t>
            </a:r>
            <a:r>
              <a:rPr lang="ar-SA" sz="2000" b="1" dirty="0" smtClean="0">
                <a:solidFill>
                  <a:schemeClr val="tx1"/>
                </a:solidFill>
                <a:latin typeface="B Nazanin"/>
                <a:ea typeface="Times New Roman"/>
                <a:cs typeface="B Nazanin" pitchFamily="2" charset="-78"/>
              </a:rPr>
              <a:t>حسابرس‌ </a:t>
            </a:r>
            <a:r>
              <a:rPr lang="ar-SA" sz="2000" b="1" dirty="0">
                <a:solidFill>
                  <a:schemeClr val="tx1"/>
                </a:solidFill>
                <a:latin typeface="B Nazanin"/>
                <a:ea typeface="Times New Roman"/>
                <a:cs typeface="B Nazanin" pitchFamily="2" charset="-78"/>
              </a:rPr>
              <a:t>برای‌ شناسایی‌ رویدادهایی‌ که‌ بین‌ تاریخ‌ ترازنامه‌ و تاریخ‌ گزارش‌ حسابرس‌ رخ‌ داده‌ است‌ و ممکن‌ است‌ مستلزم‌ تعدیل‌ صورتهای‌ مالی‌ یا افشا در آن‌ باشد باید روشهایی‌ را برای‌ کسب‌ شواهد کافی‌ و قابل‌ قبول‌، طراحی‌ و اجرا کند.</a:t>
            </a:r>
            <a:r>
              <a:rPr lang="ar-SA" sz="2000" b="1" dirty="0">
                <a:solidFill>
                  <a:schemeClr val="tx1"/>
                </a:solidFill>
                <a:ea typeface="Times New Roman"/>
                <a:cs typeface="B Nazanin" pitchFamily="2" charset="-78"/>
              </a:rPr>
              <a:t> </a:t>
            </a:r>
            <a:r>
              <a:rPr lang="ar-SA" sz="2000" b="1" dirty="0" smtClean="0">
                <a:solidFill>
                  <a:schemeClr val="tx1"/>
                </a:solidFill>
                <a:effectLst/>
                <a:latin typeface="Tahoma"/>
                <a:ea typeface="Times New Roman"/>
                <a:cs typeface="B Nazanin" pitchFamily="2" charset="-78"/>
              </a:rPr>
              <a:t> </a:t>
            </a:r>
            <a:endParaRPr lang="en-US" sz="2000" b="1" dirty="0" smtClean="0">
              <a:solidFill>
                <a:schemeClr val="tx1"/>
              </a:solidFill>
              <a:ea typeface="Calibri"/>
              <a:cs typeface="B Nazanin" pitchFamily="2" charset="-78"/>
            </a:endParaRPr>
          </a:p>
          <a:p>
            <a:pPr marL="0" marR="0" indent="0" algn="just" rtl="1">
              <a:lnSpc>
                <a:spcPct val="150000"/>
              </a:lnSpc>
              <a:spcBef>
                <a:spcPts val="0"/>
              </a:spcBef>
              <a:spcAft>
                <a:spcPts val="1000"/>
              </a:spcAft>
              <a:buNone/>
            </a:pPr>
            <a:r>
              <a:rPr lang="fa-IR" sz="2000" b="1" dirty="0" smtClean="0">
                <a:solidFill>
                  <a:schemeClr val="tx1"/>
                </a:solidFill>
                <a:latin typeface="Tahoma"/>
                <a:ea typeface="Times New Roman"/>
                <a:cs typeface="B Nazanin" pitchFamily="2" charset="-78"/>
              </a:rPr>
              <a:t>1-2-</a:t>
            </a:r>
            <a:r>
              <a:rPr lang="ar-SA" sz="2000" b="1" dirty="0" smtClean="0">
                <a:solidFill>
                  <a:schemeClr val="tx1"/>
                </a:solidFill>
                <a:effectLst/>
                <a:latin typeface="Tahoma"/>
                <a:ea typeface="Times New Roman"/>
                <a:cs typeface="B Nazanin" pitchFamily="2" charset="-78"/>
              </a:rPr>
              <a:t>روشهای‌ مورد استفاده‌ برای‌ شناسایی‌ رویدادهای‌ پس‌ از تاریخ‌ ترازنامه‌ که‌ مستلزم‌ افشا یا تعدیل‌ در صورتهای‌ مالی‌ است‌، در نزدیک‌ترین‌ زمان‌ ممکن‌ به‌ تاریخ‌ گزارش‌ حسابرس‌ اجرا می‌شود</a:t>
            </a:r>
            <a:endParaRPr lang="en-US" sz="2000" b="1" dirty="0" smtClean="0">
              <a:solidFill>
                <a:schemeClr val="tx1"/>
              </a:solidFill>
              <a:ea typeface="Calibri"/>
              <a:cs typeface="B Nazanin" pitchFamily="2" charset="-78"/>
            </a:endParaRPr>
          </a:p>
          <a:p>
            <a:pPr marL="0" indent="0" algn="r">
              <a:lnSpc>
                <a:spcPct val="150000"/>
              </a:lnSpc>
              <a:buNone/>
            </a:pPr>
            <a:endParaRPr lang="en-US" sz="2000" b="1" dirty="0">
              <a:solidFill>
                <a:schemeClr val="tx1"/>
              </a:solidFill>
              <a:cs typeface="B Nazanin" pitchFamily="2" charset="-78"/>
            </a:endParaRPr>
          </a:p>
        </p:txBody>
      </p:sp>
      <p:sp>
        <p:nvSpPr>
          <p:cNvPr id="4" name="Rectangle 3"/>
          <p:cNvSpPr/>
          <p:nvPr/>
        </p:nvSpPr>
        <p:spPr>
          <a:xfrm>
            <a:off x="1524000" y="471055"/>
            <a:ext cx="7239000" cy="990600"/>
          </a:xfrm>
          <a:prstGeom prst="rect">
            <a:avLst/>
          </a:prstGeom>
        </p:spPr>
        <p:style>
          <a:lnRef idx="3">
            <a:schemeClr val="lt1"/>
          </a:lnRef>
          <a:fillRef idx="1">
            <a:schemeClr val="accent4"/>
          </a:fillRef>
          <a:effectRef idx="1">
            <a:schemeClr val="accent4"/>
          </a:effectRef>
          <a:fontRef idx="minor">
            <a:schemeClr val="lt1"/>
          </a:fontRef>
        </p:style>
        <p:txBody>
          <a:bodyPr rtlCol="0" anchor="ctr"/>
          <a:lstStyle/>
          <a:p>
            <a:pPr algn="ctr"/>
            <a:r>
              <a:rPr lang="fa-IR" sz="3200" b="1" dirty="0" smtClean="0">
                <a:solidFill>
                  <a:schemeClr val="tx1"/>
                </a:solidFill>
                <a:ea typeface="+mj-ea"/>
                <a:cs typeface="B Nazanin" pitchFamily="2" charset="-78"/>
              </a:rPr>
              <a:t>1- رویدادهای بین تاریخ ترازنامه و تاریخ گزارش حسابرس</a:t>
            </a:r>
            <a:endParaRPr lang="en-US" sz="3200" b="1" dirty="0">
              <a:solidFill>
                <a:schemeClr val="tx1"/>
              </a:solidFill>
            </a:endParaRPr>
          </a:p>
        </p:txBody>
      </p:sp>
      <p:sp>
        <p:nvSpPr>
          <p:cNvPr id="5" name="Slide Number Placeholder 4"/>
          <p:cNvSpPr>
            <a:spLocks noGrp="1"/>
          </p:cNvSpPr>
          <p:nvPr>
            <p:ph type="sldNum" sz="quarter" idx="12"/>
          </p:nvPr>
        </p:nvSpPr>
        <p:spPr/>
        <p:txBody>
          <a:bodyPr/>
          <a:lstStyle/>
          <a:p>
            <a:r>
              <a:rPr lang="fa-IR" sz="1800" dirty="0" smtClean="0"/>
              <a:t>5/11</a:t>
            </a:r>
            <a:endParaRPr lang="en-US" sz="1800" dirty="0"/>
          </a:p>
        </p:txBody>
      </p:sp>
    </p:spTree>
    <p:extLst>
      <p:ext uri="{BB962C8B-B14F-4D97-AF65-F5344CB8AC3E}">
        <p14:creationId xmlns:p14="http://schemas.microsoft.com/office/powerpoint/2010/main" val="356949238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828800"/>
            <a:ext cx="8229601" cy="4876800"/>
          </a:xfrm>
        </p:spPr>
        <p:txBody>
          <a:bodyPr>
            <a:noAutofit/>
          </a:bodyPr>
          <a:lstStyle/>
          <a:p>
            <a:pPr marL="0" marR="0" indent="0" algn="just" rtl="1">
              <a:lnSpc>
                <a:spcPct val="150000"/>
              </a:lnSpc>
              <a:spcBef>
                <a:spcPts val="0"/>
              </a:spcBef>
              <a:spcAft>
                <a:spcPts val="1000"/>
              </a:spcAft>
              <a:buNone/>
            </a:pPr>
            <a:endParaRPr lang="fa-IR" sz="2000" b="1" dirty="0" smtClean="0">
              <a:solidFill>
                <a:schemeClr val="tx1"/>
              </a:solidFill>
              <a:cs typeface="B Nazanin" pitchFamily="2" charset="-78"/>
            </a:endParaRPr>
          </a:p>
          <a:p>
            <a:pPr marL="0" marR="0" indent="0" algn="just" rtl="1">
              <a:lnSpc>
                <a:spcPct val="150000"/>
              </a:lnSpc>
              <a:spcBef>
                <a:spcPts val="0"/>
              </a:spcBef>
              <a:spcAft>
                <a:spcPts val="1000"/>
              </a:spcAft>
              <a:buNone/>
            </a:pPr>
            <a:r>
              <a:rPr lang="fa-IR" sz="2000" b="1" dirty="0" smtClean="0">
                <a:solidFill>
                  <a:schemeClr val="tx1"/>
                </a:solidFill>
                <a:latin typeface="B Nazanin"/>
                <a:ea typeface="Times New Roman"/>
                <a:cs typeface="B Nazanin" pitchFamily="2" charset="-78"/>
              </a:rPr>
              <a:t>2-1-</a:t>
            </a:r>
            <a:r>
              <a:rPr lang="ar-SA" sz="2000" b="1" dirty="0" smtClean="0">
                <a:solidFill>
                  <a:schemeClr val="tx1"/>
                </a:solidFill>
                <a:latin typeface="B Nazanin"/>
                <a:ea typeface="Times New Roman"/>
                <a:cs typeface="B Nazanin" pitchFamily="2" charset="-78"/>
              </a:rPr>
              <a:t>مسئولیت‌ </a:t>
            </a:r>
            <a:r>
              <a:rPr lang="ar-SA" sz="2000" b="1" dirty="0">
                <a:solidFill>
                  <a:schemeClr val="tx1"/>
                </a:solidFill>
                <a:latin typeface="B Nazanin"/>
                <a:ea typeface="Times New Roman"/>
                <a:cs typeface="B Nazanin" pitchFamily="2" charset="-78"/>
              </a:rPr>
              <a:t>آگاه‌ کردن‌ حسابرس‌ از رویدادهای‌ موثر بر صورتهای‌ مالی‌ که‌ در فاصله‌ بین‌ تاریخ‌ گزارش‌ حسابرس‌ و تاریخ‌ انتشار صورتهای‌ مالی‌ رخ‌ می‌دهد، به‌ عهده‌ مدیریت‌ واحد مورد رسیدگی‌ است‌.</a:t>
            </a:r>
            <a:endParaRPr lang="en-US" sz="2000" b="1" dirty="0">
              <a:solidFill>
                <a:schemeClr val="tx1"/>
              </a:solidFill>
              <a:ea typeface="Calibri"/>
              <a:cs typeface="B Nazanin" pitchFamily="2" charset="-78"/>
            </a:endParaRPr>
          </a:p>
          <a:p>
            <a:pPr marL="0" marR="0" indent="0" algn="just" rtl="1">
              <a:lnSpc>
                <a:spcPct val="150000"/>
              </a:lnSpc>
              <a:spcBef>
                <a:spcPts val="0"/>
              </a:spcBef>
              <a:spcAft>
                <a:spcPts val="1000"/>
              </a:spcAft>
              <a:buNone/>
            </a:pPr>
            <a:endParaRPr lang="fa-IR" sz="2000" b="1" dirty="0" smtClean="0">
              <a:solidFill>
                <a:schemeClr val="tx1"/>
              </a:solidFill>
              <a:cs typeface="B Nazanin" pitchFamily="2" charset="-78"/>
            </a:endParaRPr>
          </a:p>
          <a:p>
            <a:pPr marL="0" marR="0" indent="0" algn="just" rtl="1">
              <a:lnSpc>
                <a:spcPct val="150000"/>
              </a:lnSpc>
              <a:spcBef>
                <a:spcPts val="0"/>
              </a:spcBef>
              <a:spcAft>
                <a:spcPts val="1000"/>
              </a:spcAft>
              <a:buNone/>
            </a:pPr>
            <a:r>
              <a:rPr lang="fa-IR" sz="2000" b="1" dirty="0" smtClean="0">
                <a:solidFill>
                  <a:schemeClr val="tx1"/>
                </a:solidFill>
                <a:effectLst/>
                <a:latin typeface="Tahoma"/>
                <a:ea typeface="Times New Roman"/>
                <a:cs typeface="B Nazanin" pitchFamily="2" charset="-78"/>
              </a:rPr>
              <a:t>2-2-</a:t>
            </a:r>
            <a:r>
              <a:rPr lang="ar-SA" sz="2000" b="1" dirty="0" smtClean="0">
                <a:solidFill>
                  <a:schemeClr val="tx1"/>
                </a:solidFill>
                <a:effectLst/>
                <a:latin typeface="Tahoma"/>
                <a:ea typeface="Times New Roman"/>
                <a:cs typeface="B Nazanin" pitchFamily="2" charset="-78"/>
              </a:rPr>
              <a:t>چنانچه‌ حسابرس‌ پس‌ از تاریخ‌ گزارش‌ خود اما پیش‌ از انتشار صورتهای‌ مالی‌، از رویدادهایی‌ آگاه‌ شود که‌ می‌تواند صورتهای‌ مالی‌ را به‌ گونه‌ای‌ با اهمیت‌ تحت‌ تاثیر قرار دهد باید ضرورت‌ تعدیل‌ صورتهای‌ مالی‌ را ارزیابی‌ کند، موضوع‌ را با مدیریت‌ واحد مورد رسیدگی‌ در میان‌ گذارد و هر اقدام‌ دیگری‌ را که‌ در شرایط‌ موجود ضروری‌ تشخیص‌ می‌دهد، به‌ عمل‌ آورد. </a:t>
            </a:r>
            <a:endParaRPr lang="fa-IR" sz="2000" b="1" dirty="0" smtClean="0">
              <a:solidFill>
                <a:schemeClr val="tx1"/>
              </a:solidFill>
              <a:cs typeface="B Nazanin" pitchFamily="2" charset="-78"/>
            </a:endParaRPr>
          </a:p>
        </p:txBody>
      </p:sp>
      <p:sp>
        <p:nvSpPr>
          <p:cNvPr id="4" name="Rectangle 3"/>
          <p:cNvSpPr/>
          <p:nvPr/>
        </p:nvSpPr>
        <p:spPr>
          <a:xfrm>
            <a:off x="838200" y="304800"/>
            <a:ext cx="7848600" cy="1600200"/>
          </a:xfrm>
          <a:prstGeom prst="rect">
            <a:avLst/>
          </a:prstGeom>
        </p:spPr>
        <p:style>
          <a:lnRef idx="3">
            <a:schemeClr val="lt1"/>
          </a:lnRef>
          <a:fillRef idx="1">
            <a:schemeClr val="accent4"/>
          </a:fillRef>
          <a:effectRef idx="1">
            <a:schemeClr val="accent4"/>
          </a:effectRef>
          <a:fontRef idx="minor">
            <a:schemeClr val="lt1"/>
          </a:fontRef>
        </p:style>
        <p:txBody>
          <a:bodyPr rtlCol="0" anchor="ctr"/>
          <a:lstStyle/>
          <a:p>
            <a:pPr algn="ctr"/>
            <a:r>
              <a:rPr lang="fa-IR" sz="3200" b="1" dirty="0">
                <a:solidFill>
                  <a:schemeClr val="tx1"/>
                </a:solidFill>
                <a:ea typeface="+mj-ea"/>
                <a:cs typeface="B Nazanin" pitchFamily="2" charset="-78"/>
              </a:rPr>
              <a:t>2-رویدادهای شناسایی شده پس از تاریخ گزارش حسابرس و پیش از انتشار صورتهای مالی</a:t>
            </a:r>
            <a:endParaRPr lang="en-US" sz="3200" b="1" dirty="0">
              <a:solidFill>
                <a:schemeClr val="tx1"/>
              </a:solidFill>
            </a:endParaRPr>
          </a:p>
        </p:txBody>
      </p:sp>
      <p:sp>
        <p:nvSpPr>
          <p:cNvPr id="5" name="Slide Number Placeholder 4"/>
          <p:cNvSpPr>
            <a:spLocks noGrp="1"/>
          </p:cNvSpPr>
          <p:nvPr>
            <p:ph type="sldNum" sz="quarter" idx="12"/>
          </p:nvPr>
        </p:nvSpPr>
        <p:spPr/>
        <p:txBody>
          <a:bodyPr/>
          <a:lstStyle/>
          <a:p>
            <a:r>
              <a:rPr lang="fa-IR" sz="1800" dirty="0" smtClean="0"/>
              <a:t>6/11</a:t>
            </a:r>
            <a:endParaRPr lang="en-US" sz="1800" dirty="0"/>
          </a:p>
        </p:txBody>
      </p:sp>
    </p:spTree>
    <p:extLst>
      <p:ext uri="{BB962C8B-B14F-4D97-AF65-F5344CB8AC3E}">
        <p14:creationId xmlns:p14="http://schemas.microsoft.com/office/powerpoint/2010/main" val="98534482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381000"/>
            <a:ext cx="8610600" cy="6248400"/>
          </a:xfrm>
        </p:spPr>
        <p:txBody>
          <a:bodyPr>
            <a:normAutofit/>
          </a:bodyPr>
          <a:lstStyle/>
          <a:p>
            <a:pPr marL="0" indent="0" algn="r">
              <a:lnSpc>
                <a:spcPct val="150000"/>
              </a:lnSpc>
              <a:buNone/>
            </a:pPr>
            <a:endParaRPr lang="fa-IR" sz="2000" dirty="0" smtClean="0">
              <a:solidFill>
                <a:schemeClr val="tx1"/>
              </a:solidFill>
            </a:endParaRPr>
          </a:p>
          <a:p>
            <a:pPr marL="0" marR="0" indent="0" algn="just" rtl="1">
              <a:lnSpc>
                <a:spcPct val="150000"/>
              </a:lnSpc>
              <a:spcBef>
                <a:spcPts val="0"/>
              </a:spcBef>
              <a:spcAft>
                <a:spcPts val="1000"/>
              </a:spcAft>
              <a:buNone/>
            </a:pPr>
            <a:r>
              <a:rPr lang="fa-IR" sz="2000" b="1" dirty="0" smtClean="0">
                <a:solidFill>
                  <a:schemeClr val="tx1"/>
                </a:solidFill>
                <a:latin typeface="Tahoma"/>
                <a:ea typeface="Times New Roman"/>
                <a:cs typeface="B Nazanin"/>
              </a:rPr>
              <a:t>2-3-</a:t>
            </a:r>
            <a:r>
              <a:rPr lang="ar-SA" sz="2000" b="1" dirty="0" smtClean="0">
                <a:solidFill>
                  <a:schemeClr val="tx1"/>
                </a:solidFill>
                <a:effectLst/>
                <a:latin typeface="Tahoma"/>
                <a:ea typeface="Times New Roman"/>
                <a:cs typeface="B Nazanin"/>
              </a:rPr>
              <a:t>در صورت‌ تعدیل‌ صورتهای‌ مالی‌ توسط‌ مدیریت‌ به‌ دلیل‌ رویدادهای‌ پس‌ از تاریخ‌ ترازنامه‌، حسابرس‌ باید روشهای‌ حسابرسی‌ مورد نیاز در شرایط‌ موجود را اجرا و گزارش‌ جدیدی‌ درباره‌ صورتهای‌ مالی‌ تعدیل‌شده‌، صادر کند.   </a:t>
            </a:r>
            <a:endParaRPr lang="en-US" sz="2000" dirty="0">
              <a:solidFill>
                <a:schemeClr val="tx1"/>
              </a:solidFill>
              <a:ea typeface="Calibri"/>
              <a:cs typeface="Arial"/>
            </a:endParaRPr>
          </a:p>
          <a:p>
            <a:pPr marL="0" marR="0" indent="0" algn="just" rtl="1">
              <a:lnSpc>
                <a:spcPct val="150000"/>
              </a:lnSpc>
              <a:spcBef>
                <a:spcPts val="0"/>
              </a:spcBef>
              <a:spcAft>
                <a:spcPts val="1000"/>
              </a:spcAft>
              <a:buNone/>
            </a:pPr>
            <a:endParaRPr lang="fa-IR" sz="2000" b="1" dirty="0" smtClean="0">
              <a:solidFill>
                <a:schemeClr val="tx1"/>
              </a:solidFill>
              <a:effectLst/>
              <a:latin typeface="Tahoma"/>
              <a:ea typeface="Times New Roman"/>
              <a:cs typeface="B Nazanin"/>
            </a:endParaRPr>
          </a:p>
          <a:p>
            <a:pPr marL="0" marR="0" indent="0" algn="just" rtl="1">
              <a:lnSpc>
                <a:spcPct val="150000"/>
              </a:lnSpc>
              <a:spcBef>
                <a:spcPts val="0"/>
              </a:spcBef>
              <a:spcAft>
                <a:spcPts val="1000"/>
              </a:spcAft>
              <a:buNone/>
            </a:pPr>
            <a:r>
              <a:rPr lang="fa-IR" sz="2000" b="1" dirty="0" smtClean="0">
                <a:solidFill>
                  <a:schemeClr val="tx1"/>
                </a:solidFill>
                <a:latin typeface="Tahoma"/>
                <a:ea typeface="Times New Roman"/>
                <a:cs typeface="B Nazanin"/>
              </a:rPr>
              <a:t>2-4-</a:t>
            </a:r>
            <a:r>
              <a:rPr lang="ar-SA" sz="2000" b="1" dirty="0" smtClean="0">
                <a:solidFill>
                  <a:schemeClr val="tx1"/>
                </a:solidFill>
                <a:effectLst/>
                <a:latin typeface="Tahoma"/>
                <a:ea typeface="Times New Roman"/>
                <a:cs typeface="B Nazanin"/>
              </a:rPr>
              <a:t>در مواردی‌ که‌ حسابرس‌ به‌ ضرورت‌ تعدیل‌ صورتهای‌ مالی‌ اعتقاد دارد، اما مدیریت‌ از تعدیل‌ آن‌ خودداری‌ کند و گزارش‌ حسابرس‌ هنوز به‌ واحد مورد رسیدگی‌ ارائه‌ نشده‌ باشد، باید نظر مشروط‌ یا مردود ارائه‌ شود </a:t>
            </a:r>
            <a:endParaRPr lang="en-US" sz="2000" dirty="0">
              <a:solidFill>
                <a:schemeClr val="tx1"/>
              </a:solidFill>
              <a:ea typeface="Calibri"/>
              <a:cs typeface="Arial"/>
            </a:endParaRPr>
          </a:p>
          <a:p>
            <a:pPr marL="0" indent="0" algn="r">
              <a:lnSpc>
                <a:spcPct val="150000"/>
              </a:lnSpc>
              <a:buNone/>
            </a:pPr>
            <a:endParaRPr lang="fa-IR" sz="2000" dirty="0">
              <a:solidFill>
                <a:schemeClr val="tx1"/>
              </a:solidFill>
            </a:endParaRPr>
          </a:p>
        </p:txBody>
      </p:sp>
      <p:sp>
        <p:nvSpPr>
          <p:cNvPr id="2" name="Slide Number Placeholder 1"/>
          <p:cNvSpPr>
            <a:spLocks noGrp="1"/>
          </p:cNvSpPr>
          <p:nvPr>
            <p:ph type="sldNum" sz="quarter" idx="12"/>
          </p:nvPr>
        </p:nvSpPr>
        <p:spPr/>
        <p:txBody>
          <a:bodyPr/>
          <a:lstStyle/>
          <a:p>
            <a:r>
              <a:rPr lang="fa-IR" sz="1800" dirty="0" smtClean="0"/>
              <a:t>7/11</a:t>
            </a:r>
            <a:endParaRPr lang="en-US" sz="1800" dirty="0"/>
          </a:p>
        </p:txBody>
      </p:sp>
    </p:spTree>
    <p:extLst>
      <p:ext uri="{BB962C8B-B14F-4D97-AF65-F5344CB8AC3E}">
        <p14:creationId xmlns:p14="http://schemas.microsoft.com/office/powerpoint/2010/main" val="20765620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304800"/>
            <a:ext cx="8458200" cy="6400800"/>
          </a:xfrm>
        </p:spPr>
        <p:txBody>
          <a:bodyPr>
            <a:normAutofit/>
          </a:bodyPr>
          <a:lstStyle/>
          <a:p>
            <a:pPr marL="0" marR="0" indent="0" algn="just" rtl="1">
              <a:lnSpc>
                <a:spcPct val="150000"/>
              </a:lnSpc>
              <a:spcBef>
                <a:spcPts val="0"/>
              </a:spcBef>
              <a:spcAft>
                <a:spcPts val="1000"/>
              </a:spcAft>
              <a:buNone/>
            </a:pPr>
            <a:endParaRPr lang="fa-IR" sz="2000" dirty="0">
              <a:solidFill>
                <a:schemeClr val="tx1"/>
              </a:solidFill>
            </a:endParaRPr>
          </a:p>
          <a:p>
            <a:pPr marL="0" marR="0" indent="0" algn="just" rtl="1">
              <a:lnSpc>
                <a:spcPct val="150000"/>
              </a:lnSpc>
              <a:spcBef>
                <a:spcPts val="0"/>
              </a:spcBef>
              <a:spcAft>
                <a:spcPts val="1000"/>
              </a:spcAft>
              <a:buNone/>
            </a:pPr>
            <a:r>
              <a:rPr lang="fa-IR" sz="2000" b="1" dirty="0" smtClean="0">
                <a:solidFill>
                  <a:schemeClr val="tx1"/>
                </a:solidFill>
                <a:effectLst/>
                <a:latin typeface="Tahoma"/>
                <a:ea typeface="Times New Roman"/>
                <a:cs typeface="B Nazanin"/>
              </a:rPr>
              <a:t>2-5-</a:t>
            </a:r>
            <a:r>
              <a:rPr lang="ar-SA" sz="2000" b="1" dirty="0" smtClean="0">
                <a:solidFill>
                  <a:schemeClr val="tx1"/>
                </a:solidFill>
                <a:effectLst/>
                <a:latin typeface="Tahoma"/>
                <a:ea typeface="Times New Roman"/>
                <a:cs typeface="B Nazanin"/>
              </a:rPr>
              <a:t>در مواردی‌ که‌ حسابرس‌ به‌ ضرورت‌ تعدیل‌ صورتهای‌ مالی‌ اعتقاد دارد، اما مدیریت‌ از تعدیل‌ آن‌ خودداری‌ کند و ، گزارش‌ حسابرس‌ به‌ واحد مورد رسیدگی‌ ارائه‌ شده‌ باشد، حسابرس‌ باید به‌ مسئولین‌ اصلی‌ اداره‌ امور واحد مورد رسیدگی‌ (عموما، هیات‌ مدیره‌)، هشدار دهد که‌ از انتشار صورتهای‌ مالی‌ و گزارش‌ حسابرس‌</a:t>
            </a:r>
            <a:r>
              <a:rPr lang="ar-SA" sz="2000" b="1" dirty="0">
                <a:solidFill>
                  <a:schemeClr val="tx1"/>
                </a:solidFill>
                <a:ea typeface="Times New Roman"/>
                <a:cs typeface="Times New Roman"/>
              </a:rPr>
              <a:t> </a:t>
            </a:r>
            <a:r>
              <a:rPr lang="ar-SA" sz="2000" b="1" dirty="0" smtClean="0">
                <a:solidFill>
                  <a:schemeClr val="tx1"/>
                </a:solidFill>
                <a:effectLst/>
                <a:latin typeface="Tahoma"/>
                <a:ea typeface="Times New Roman"/>
                <a:cs typeface="B Nazanin"/>
              </a:rPr>
              <a:t>خودداری‌ کنند. با این‌ وجود، اگر صورتهای‌ مالی‌ و گزارش‌ حسابرس‌ منتشر شود، حسابرس‌ باید اقدامات‌ لازم‌ را برای‌ جلوگیری‌ ازاتکا به‌ گزارش‌ خود، انجام‌ دهد. اقدامات‌ حسابرس‌   با توجه‌ به‌ اختیارات‌ و مسئولیتهای‌ قانونی‌ و توصیه‌های‌ مشاور حقوقی‌ حسابرس‌ صورت‌ می‌گیرد.</a:t>
            </a:r>
            <a:endParaRPr lang="en-US" sz="2000" dirty="0">
              <a:solidFill>
                <a:schemeClr val="tx1"/>
              </a:solidFill>
              <a:ea typeface="Calibri"/>
              <a:cs typeface="Arial"/>
            </a:endParaRPr>
          </a:p>
          <a:p>
            <a:pPr marL="0" indent="0" algn="r">
              <a:lnSpc>
                <a:spcPct val="150000"/>
              </a:lnSpc>
              <a:buNone/>
            </a:pPr>
            <a:endParaRPr lang="en-US" sz="2000" dirty="0">
              <a:solidFill>
                <a:schemeClr val="tx1"/>
              </a:solidFill>
            </a:endParaRPr>
          </a:p>
        </p:txBody>
      </p:sp>
      <p:sp>
        <p:nvSpPr>
          <p:cNvPr id="2" name="Slide Number Placeholder 1"/>
          <p:cNvSpPr>
            <a:spLocks noGrp="1"/>
          </p:cNvSpPr>
          <p:nvPr>
            <p:ph type="sldNum" sz="quarter" idx="12"/>
          </p:nvPr>
        </p:nvSpPr>
        <p:spPr>
          <a:xfrm>
            <a:off x="3962400" y="6172200"/>
            <a:ext cx="1161826" cy="365125"/>
          </a:xfrm>
        </p:spPr>
        <p:txBody>
          <a:bodyPr/>
          <a:lstStyle/>
          <a:p>
            <a:r>
              <a:rPr lang="fa-IR" sz="1800" dirty="0" smtClean="0"/>
              <a:t>8/11</a:t>
            </a:r>
            <a:endParaRPr lang="en-US" sz="1800" dirty="0"/>
          </a:p>
        </p:txBody>
      </p:sp>
    </p:spTree>
    <p:extLst>
      <p:ext uri="{BB962C8B-B14F-4D97-AF65-F5344CB8AC3E}">
        <p14:creationId xmlns:p14="http://schemas.microsoft.com/office/powerpoint/2010/main" val="277288219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981200"/>
            <a:ext cx="7408333" cy="3450696"/>
          </a:xfrm>
        </p:spPr>
        <p:txBody>
          <a:bodyPr>
            <a:noAutofit/>
          </a:bodyPr>
          <a:lstStyle/>
          <a:p>
            <a:pPr marL="0" marR="0" indent="0" algn="just" rtl="1">
              <a:lnSpc>
                <a:spcPct val="150000"/>
              </a:lnSpc>
              <a:spcBef>
                <a:spcPts val="0"/>
              </a:spcBef>
              <a:spcAft>
                <a:spcPts val="1000"/>
              </a:spcAft>
              <a:buNone/>
            </a:pPr>
            <a:r>
              <a:rPr lang="fa-IR" sz="2000" b="1" dirty="0" smtClean="0">
                <a:solidFill>
                  <a:schemeClr val="tx1"/>
                </a:solidFill>
                <a:latin typeface="Tahoma"/>
                <a:ea typeface="Times New Roman"/>
                <a:cs typeface="B Nazanin" pitchFamily="2" charset="-78"/>
              </a:rPr>
              <a:t>3-1-</a:t>
            </a:r>
            <a:r>
              <a:rPr lang="ar-SA" sz="2000" b="1" dirty="0" smtClean="0">
                <a:solidFill>
                  <a:schemeClr val="tx1"/>
                </a:solidFill>
                <a:latin typeface="B Nazanin"/>
                <a:ea typeface="Times New Roman"/>
                <a:cs typeface="B Nazanin" pitchFamily="2" charset="-78"/>
              </a:rPr>
              <a:t>حسابرس‌ </a:t>
            </a:r>
            <a:r>
              <a:rPr lang="ar-SA" sz="2000" b="1" dirty="0">
                <a:solidFill>
                  <a:schemeClr val="tx1"/>
                </a:solidFill>
                <a:latin typeface="B Nazanin"/>
                <a:ea typeface="Times New Roman"/>
                <a:cs typeface="B Nazanin" pitchFamily="2" charset="-78"/>
              </a:rPr>
              <a:t>پس‌ از انتشار صورتهای‌ مالی‌ و گزارش‌ خود، نسبت‌ به‌ انجام‌ پرس‌ وجو در مورد صورتهای‌ مزبور، مسئولیتی‌ ندارد.</a:t>
            </a:r>
            <a:endParaRPr lang="en-US" sz="2000" b="1" dirty="0">
              <a:solidFill>
                <a:schemeClr val="tx1"/>
              </a:solidFill>
              <a:ea typeface="Calibri"/>
              <a:cs typeface="B Nazanin" pitchFamily="2" charset="-78"/>
            </a:endParaRPr>
          </a:p>
          <a:p>
            <a:pPr marL="0" marR="0" indent="0" algn="just" rtl="1">
              <a:lnSpc>
                <a:spcPct val="150000"/>
              </a:lnSpc>
              <a:spcBef>
                <a:spcPts val="0"/>
              </a:spcBef>
              <a:spcAft>
                <a:spcPts val="1000"/>
              </a:spcAft>
              <a:buNone/>
            </a:pPr>
            <a:r>
              <a:rPr lang="fa-IR" sz="2000" b="1" dirty="0" smtClean="0">
                <a:solidFill>
                  <a:schemeClr val="tx1"/>
                </a:solidFill>
                <a:effectLst/>
                <a:latin typeface="Tahoma"/>
                <a:ea typeface="Times New Roman"/>
                <a:cs typeface="B Nazanin" pitchFamily="2" charset="-78"/>
              </a:rPr>
              <a:t>3-2-</a:t>
            </a:r>
            <a:r>
              <a:rPr lang="ar-SA" sz="2000" b="1" dirty="0" smtClean="0">
                <a:solidFill>
                  <a:schemeClr val="tx1"/>
                </a:solidFill>
                <a:effectLst/>
                <a:latin typeface="Tahoma"/>
                <a:ea typeface="Times New Roman"/>
                <a:cs typeface="B Nazanin" pitchFamily="2" charset="-78"/>
              </a:rPr>
              <a:t>در مواردی‌ که‌ حسابرس‌ پس‌ از انتشار صورتهای‌ مالی‌ و گزارش‌ خود از رویدادهایی‌ آگاه‌ می‌شود که‌ درتاریخ‌ گزارش‌ حسابرس‌ وجود داشته‌ است‌ واطلاع‌ وی‌ از موضوع‌ در آن‌ تاریخ‌، می‌توانست‌ به‌ تغییر در گزارش‌ حسابرس‌ بیانجامد باید ضرورت‌ تجدیدنظر در صورتهای‌ مالی‌</a:t>
            </a:r>
            <a:r>
              <a:rPr lang="ar-SA" sz="2000" b="1" dirty="0">
                <a:solidFill>
                  <a:schemeClr val="tx1"/>
                </a:solidFill>
                <a:ea typeface="Times New Roman"/>
                <a:cs typeface="B Nazanin" pitchFamily="2" charset="-78"/>
              </a:rPr>
              <a:t> </a:t>
            </a:r>
            <a:r>
              <a:rPr lang="ar-SA" sz="2000" b="1" dirty="0" smtClean="0">
                <a:solidFill>
                  <a:schemeClr val="tx1"/>
                </a:solidFill>
                <a:effectLst/>
                <a:latin typeface="Tahoma"/>
                <a:ea typeface="Times New Roman"/>
                <a:cs typeface="B Nazanin" pitchFamily="2" charset="-78"/>
              </a:rPr>
              <a:t>را ارزیابی‌ کند، موضوع‌ را با مدیریت‌ واحد مورد رسیدگی‌ در میان‌ گذارد و هر اقدام‌ دیگری‌ را که‌ در شرایط‌ موجود ضروری‌ تشخیص‌ می‌دهد، به‌ عمل‌ آورد .</a:t>
            </a:r>
            <a:endParaRPr lang="en-US" sz="2000" b="1" dirty="0">
              <a:solidFill>
                <a:schemeClr val="tx1"/>
              </a:solidFill>
              <a:ea typeface="Calibri"/>
              <a:cs typeface="B Nazanin" pitchFamily="2" charset="-78"/>
            </a:endParaRPr>
          </a:p>
          <a:p>
            <a:pPr marL="0" indent="0" algn="r">
              <a:lnSpc>
                <a:spcPct val="150000"/>
              </a:lnSpc>
              <a:buNone/>
            </a:pPr>
            <a:endParaRPr lang="en-US" sz="2000" dirty="0">
              <a:solidFill>
                <a:schemeClr val="tx1"/>
              </a:solidFill>
              <a:cs typeface="B Nazanin" pitchFamily="2" charset="-78"/>
            </a:endParaRPr>
          </a:p>
        </p:txBody>
      </p:sp>
      <p:sp>
        <p:nvSpPr>
          <p:cNvPr id="4" name="Rectangle 3"/>
          <p:cNvSpPr/>
          <p:nvPr/>
        </p:nvSpPr>
        <p:spPr>
          <a:xfrm>
            <a:off x="990600" y="457200"/>
            <a:ext cx="7772400" cy="1066800"/>
          </a:xfrm>
          <a:prstGeom prst="rect">
            <a:avLst/>
          </a:prstGeom>
        </p:spPr>
        <p:style>
          <a:lnRef idx="3">
            <a:schemeClr val="lt1"/>
          </a:lnRef>
          <a:fillRef idx="1">
            <a:schemeClr val="accent4"/>
          </a:fillRef>
          <a:effectRef idx="1">
            <a:schemeClr val="accent4"/>
          </a:effectRef>
          <a:fontRef idx="minor">
            <a:schemeClr val="lt1"/>
          </a:fontRef>
        </p:style>
        <p:txBody>
          <a:bodyPr rtlCol="0" anchor="ctr"/>
          <a:lstStyle/>
          <a:p>
            <a:pPr algn="ctr"/>
            <a:r>
              <a:rPr lang="fa-IR" sz="3200" b="1" dirty="0">
                <a:solidFill>
                  <a:schemeClr val="tx1"/>
                </a:solidFill>
                <a:latin typeface="Tahoma"/>
                <a:ea typeface="Calibri"/>
                <a:cs typeface="B Nazanin"/>
              </a:rPr>
              <a:t/>
            </a:r>
            <a:br>
              <a:rPr lang="fa-IR" sz="3200" b="1" dirty="0">
                <a:solidFill>
                  <a:schemeClr val="tx1"/>
                </a:solidFill>
                <a:latin typeface="Tahoma"/>
                <a:ea typeface="Calibri"/>
                <a:cs typeface="B Nazanin"/>
              </a:rPr>
            </a:br>
            <a:r>
              <a:rPr lang="fa-IR" sz="3200" b="1" dirty="0" smtClean="0">
                <a:solidFill>
                  <a:schemeClr val="tx1"/>
                </a:solidFill>
                <a:latin typeface="Tahoma"/>
                <a:ea typeface="Calibri"/>
                <a:cs typeface="B Nazanin"/>
              </a:rPr>
              <a:t>3- </a:t>
            </a:r>
            <a:r>
              <a:rPr lang="fa-IR" sz="3200" b="1" dirty="0">
                <a:solidFill>
                  <a:schemeClr val="tx1"/>
                </a:solidFill>
                <a:latin typeface="Tahoma"/>
                <a:ea typeface="Calibri"/>
                <a:cs typeface="B Nazanin"/>
              </a:rPr>
              <a:t>رویداد های شناسایی شده پس از انتشار صورتهای مالی</a:t>
            </a:r>
            <a:r>
              <a:rPr lang="en-US" sz="3200" dirty="0">
                <a:solidFill>
                  <a:schemeClr val="tx1"/>
                </a:solidFill>
                <a:ea typeface="Calibri"/>
                <a:cs typeface="Arial"/>
              </a:rPr>
              <a:t/>
            </a:r>
            <a:br>
              <a:rPr lang="en-US" sz="3200" dirty="0">
                <a:solidFill>
                  <a:schemeClr val="tx1"/>
                </a:solidFill>
                <a:ea typeface="Calibri"/>
                <a:cs typeface="Arial"/>
              </a:rPr>
            </a:br>
            <a:endParaRPr lang="en-US" dirty="0">
              <a:solidFill>
                <a:schemeClr val="tx1"/>
              </a:solidFill>
            </a:endParaRPr>
          </a:p>
        </p:txBody>
      </p:sp>
      <p:sp>
        <p:nvSpPr>
          <p:cNvPr id="5" name="Slide Number Placeholder 4"/>
          <p:cNvSpPr>
            <a:spLocks noGrp="1"/>
          </p:cNvSpPr>
          <p:nvPr>
            <p:ph type="sldNum" sz="quarter" idx="12"/>
          </p:nvPr>
        </p:nvSpPr>
        <p:spPr/>
        <p:txBody>
          <a:bodyPr/>
          <a:lstStyle/>
          <a:p>
            <a:r>
              <a:rPr lang="fa-IR" sz="1800" dirty="0" smtClean="0"/>
              <a:t>9/11</a:t>
            </a:r>
            <a:endParaRPr lang="en-US" sz="1800" dirty="0"/>
          </a:p>
        </p:txBody>
      </p:sp>
    </p:spTree>
    <p:extLst>
      <p:ext uri="{BB962C8B-B14F-4D97-AF65-F5344CB8AC3E}">
        <p14:creationId xmlns:p14="http://schemas.microsoft.com/office/powerpoint/2010/main" val="12380237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382000" cy="5668963"/>
          </a:xfrm>
        </p:spPr>
        <p:txBody>
          <a:bodyPr>
            <a:normAutofit/>
          </a:bodyPr>
          <a:lstStyle/>
          <a:p>
            <a:pPr marL="0" indent="0" algn="r">
              <a:lnSpc>
                <a:spcPct val="150000"/>
              </a:lnSpc>
              <a:buNone/>
            </a:pPr>
            <a:endParaRPr lang="en-US" sz="2000" b="1" dirty="0" smtClean="0">
              <a:solidFill>
                <a:schemeClr val="tx1"/>
              </a:solidFill>
              <a:cs typeface="B Nazanin" pitchFamily="2" charset="-78"/>
            </a:endParaRPr>
          </a:p>
          <a:p>
            <a:pPr marL="0" marR="0" indent="0" algn="just" rtl="1">
              <a:lnSpc>
                <a:spcPct val="150000"/>
              </a:lnSpc>
              <a:spcBef>
                <a:spcPts val="0"/>
              </a:spcBef>
              <a:spcAft>
                <a:spcPts val="1000"/>
              </a:spcAft>
              <a:buNone/>
            </a:pPr>
            <a:r>
              <a:rPr lang="fa-IR" sz="2000" b="1" dirty="0" smtClean="0">
                <a:solidFill>
                  <a:schemeClr val="tx1"/>
                </a:solidFill>
                <a:effectLst/>
                <a:latin typeface="Tahoma"/>
                <a:ea typeface="Times New Roman"/>
                <a:cs typeface="B Nazanin" pitchFamily="2" charset="-78"/>
              </a:rPr>
              <a:t>3-3-</a:t>
            </a:r>
            <a:r>
              <a:rPr lang="ar-SA" sz="2000" b="1" dirty="0" smtClean="0">
                <a:solidFill>
                  <a:schemeClr val="tx1"/>
                </a:solidFill>
                <a:effectLst/>
                <a:latin typeface="Tahoma"/>
                <a:ea typeface="Times New Roman"/>
                <a:cs typeface="B Nazanin" pitchFamily="2" charset="-78"/>
              </a:rPr>
              <a:t>حسابرس‌ در گزارش‌ جدید خود باید از طریق‌ درج‌ تاکید بر مطلب‌ خاص‌، به‌ یادداشت‌ همراه‌ صورتهای‌ مالی‌ که‌ در آن‌، علت‌ تجدیدنظر در صورتهای‌ مالی‌ قبلی‌ و گزارش‌ اولیه‌ صادرشده‌ توسط‌ حسابرس‌ به‌ تفصیل‌ تشریح‌ شده‌ است‌، اشاره‌ کند. </a:t>
            </a:r>
            <a:r>
              <a:rPr lang="ar-SA" sz="2000" b="1" dirty="0">
                <a:solidFill>
                  <a:schemeClr val="tx1"/>
                </a:solidFill>
                <a:ea typeface="Times New Roman"/>
                <a:cs typeface="B Nazanin" pitchFamily="2" charset="-78"/>
              </a:rPr>
              <a:t> </a:t>
            </a:r>
            <a:r>
              <a:rPr lang="ar-SA" sz="2000" b="1" dirty="0" smtClean="0">
                <a:solidFill>
                  <a:schemeClr val="tx1"/>
                </a:solidFill>
                <a:effectLst/>
                <a:latin typeface="Tahoma"/>
                <a:ea typeface="Times New Roman"/>
                <a:cs typeface="B Nazanin" pitchFamily="2" charset="-78"/>
              </a:rPr>
              <a:t>   </a:t>
            </a:r>
            <a:endParaRPr lang="en-US" sz="2000" b="1" dirty="0">
              <a:solidFill>
                <a:schemeClr val="tx1"/>
              </a:solidFill>
              <a:ea typeface="Calibri"/>
              <a:cs typeface="B Nazanin" pitchFamily="2" charset="-78"/>
            </a:endParaRPr>
          </a:p>
          <a:p>
            <a:pPr marL="0" marR="0" indent="0" algn="just" rtl="1">
              <a:lnSpc>
                <a:spcPct val="150000"/>
              </a:lnSpc>
              <a:spcBef>
                <a:spcPts val="0"/>
              </a:spcBef>
              <a:spcAft>
                <a:spcPts val="1000"/>
              </a:spcAft>
              <a:buNone/>
            </a:pPr>
            <a:r>
              <a:rPr lang="fa-IR" sz="2000" b="1" dirty="0" smtClean="0">
                <a:solidFill>
                  <a:schemeClr val="tx1"/>
                </a:solidFill>
                <a:effectLst/>
                <a:latin typeface="Tahoma"/>
                <a:ea typeface="Times New Roman"/>
                <a:cs typeface="B Nazanin" pitchFamily="2" charset="-78"/>
              </a:rPr>
              <a:t>3-4-</a:t>
            </a:r>
            <a:r>
              <a:rPr lang="ar-SA" sz="2000" b="1" dirty="0" smtClean="0">
                <a:solidFill>
                  <a:schemeClr val="tx1"/>
                </a:solidFill>
                <a:effectLst/>
                <a:latin typeface="Tahoma"/>
                <a:ea typeface="Times New Roman"/>
                <a:cs typeface="B Nazanin" pitchFamily="2" charset="-78"/>
              </a:rPr>
              <a:t>در مواردی‌ که‌ مدیریت‌ واحد مورد رسیدگی‌ به‌ منظور آگاه‌ کردن‌ دریافت‌ کنندگان‌ صورتهای‌مالی‌ قبلی‌ (و گزارش‌ حسابرس‌ درباره‌ آن‌) اقدامات‌ لازم‌ رابه‌ عمل‌ نمی‌آورد و با وجود اعتقاد حسابرس‌ به‌ ضرورت‌ تجدیدنظر در صورتهای‌ مالی‌، در صورتهای‌ مزبور تجدید نظر نمی‌کند، حسابرس‌ باید به‌ مسئولین‌ اصلی‌ اداره‌ امور واحد مورد رسیدگی‌ هشدار دهد که‌ برای‌ جلوگیری‌ از هرگونه‌ اتکای‌ آتی‌ به‌ گزارش‌ حسابرس‌، اقدامات‌ لازم‌ توسط‌ حسابرس‌ انجام‌ خواهد گرفت‌ . اقدامات‌ حسابرس‌ با توجه‌ به‌ اختیارات‌ و مسئولیتهای‌ قانونی‌ و توصیه‌های‌ مشاور حقوقی‌ وی‌ صورت‌ می‌گیرد.</a:t>
            </a:r>
            <a:endParaRPr lang="en-US" sz="2000" b="1" dirty="0">
              <a:solidFill>
                <a:schemeClr val="tx1"/>
              </a:solidFill>
              <a:cs typeface="B Nazanin" pitchFamily="2" charset="-78"/>
            </a:endParaRPr>
          </a:p>
        </p:txBody>
      </p:sp>
      <p:sp>
        <p:nvSpPr>
          <p:cNvPr id="2" name="Slide Number Placeholder 1"/>
          <p:cNvSpPr>
            <a:spLocks noGrp="1"/>
          </p:cNvSpPr>
          <p:nvPr>
            <p:ph type="sldNum" sz="quarter" idx="12"/>
          </p:nvPr>
        </p:nvSpPr>
        <p:spPr/>
        <p:txBody>
          <a:bodyPr/>
          <a:lstStyle/>
          <a:p>
            <a:r>
              <a:rPr lang="fa-IR" sz="1800" dirty="0" smtClean="0"/>
              <a:t>10/11</a:t>
            </a:r>
            <a:endParaRPr lang="en-US" sz="1800" dirty="0"/>
          </a:p>
        </p:txBody>
      </p:sp>
    </p:spTree>
    <p:extLst>
      <p:ext uri="{BB962C8B-B14F-4D97-AF65-F5344CB8AC3E}">
        <p14:creationId xmlns:p14="http://schemas.microsoft.com/office/powerpoint/2010/main" val="360506481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304800"/>
            <a:ext cx="8382000" cy="6096000"/>
          </a:xfrm>
        </p:spPr>
        <p:txBody>
          <a:bodyPr>
            <a:normAutofit/>
          </a:bodyPr>
          <a:lstStyle/>
          <a:p>
            <a:pPr marL="0" marR="0" indent="0" algn="just" rtl="1">
              <a:lnSpc>
                <a:spcPct val="150000"/>
              </a:lnSpc>
              <a:spcBef>
                <a:spcPts val="0"/>
              </a:spcBef>
              <a:spcAft>
                <a:spcPts val="1000"/>
              </a:spcAft>
              <a:buNone/>
            </a:pPr>
            <a:endParaRPr lang="fa-IR" sz="2000" b="1" dirty="0">
              <a:solidFill>
                <a:schemeClr val="tx1"/>
              </a:solidFill>
              <a:cs typeface="B Nazanin" pitchFamily="2" charset="-78"/>
            </a:endParaRPr>
          </a:p>
          <a:p>
            <a:pPr marL="0" marR="0" indent="0" algn="just" rtl="1">
              <a:lnSpc>
                <a:spcPct val="150000"/>
              </a:lnSpc>
              <a:spcBef>
                <a:spcPts val="0"/>
              </a:spcBef>
              <a:spcAft>
                <a:spcPts val="1000"/>
              </a:spcAft>
              <a:buNone/>
            </a:pPr>
            <a:r>
              <a:rPr lang="fa-IR" sz="2000" b="1" dirty="0" smtClean="0">
                <a:solidFill>
                  <a:schemeClr val="tx1"/>
                </a:solidFill>
                <a:effectLst/>
                <a:latin typeface="Tahoma"/>
                <a:ea typeface="Times New Roman"/>
                <a:cs typeface="B Nazanin" pitchFamily="2" charset="-78"/>
              </a:rPr>
              <a:t>3-5-</a:t>
            </a:r>
            <a:r>
              <a:rPr lang="ar-SA" sz="2000" b="1" dirty="0" smtClean="0">
                <a:solidFill>
                  <a:schemeClr val="tx1"/>
                </a:solidFill>
                <a:effectLst/>
                <a:latin typeface="Tahoma"/>
                <a:ea typeface="Times New Roman"/>
                <a:cs typeface="B Nazanin" pitchFamily="2" charset="-78"/>
              </a:rPr>
              <a:t>در صورت‌ مشخص‌ و نزدیک‌ بودن‌ زمان‌ انتشار صورتهای‌ مالی‌ دوره‌ بعد، تجدید نظر در صورتهای‌ مالی‌ و صدور گزارش‌ جدید حسابرس‌ به‌ شرطی‌ می‌تواند ضرورت‌ نداشته‌ باشد که‌ افشای‌ مناسب‌ این‌ موضوع‌، در صورتهای‌ مالی‌ دوره‌ بعد صورت‌ گیر</a:t>
            </a:r>
            <a:r>
              <a:rPr lang="fa-IR" sz="2000" b="1" dirty="0" smtClean="0">
                <a:solidFill>
                  <a:schemeClr val="tx1"/>
                </a:solidFill>
                <a:latin typeface="Tahoma"/>
                <a:ea typeface="Times New Roman"/>
                <a:cs typeface="B Nazanin" pitchFamily="2" charset="-78"/>
              </a:rPr>
              <a:t>د.</a:t>
            </a:r>
            <a:r>
              <a:rPr lang="en-US" sz="2000" dirty="0" smtClean="0">
                <a:solidFill>
                  <a:schemeClr val="tx1"/>
                </a:solidFill>
                <a:cs typeface="B Nazanin" pitchFamily="2" charset="-78"/>
              </a:rPr>
              <a:t> </a:t>
            </a:r>
            <a:endParaRPr lang="en-US" sz="2000" dirty="0">
              <a:solidFill>
                <a:schemeClr val="tx1"/>
              </a:solidFill>
              <a:cs typeface="B Nazanin" pitchFamily="2" charset="-78"/>
            </a:endParaRPr>
          </a:p>
        </p:txBody>
      </p:sp>
      <p:sp>
        <p:nvSpPr>
          <p:cNvPr id="2" name="Slide Number Placeholder 1"/>
          <p:cNvSpPr>
            <a:spLocks noGrp="1"/>
          </p:cNvSpPr>
          <p:nvPr>
            <p:ph type="sldNum" sz="quarter" idx="12"/>
          </p:nvPr>
        </p:nvSpPr>
        <p:spPr/>
        <p:txBody>
          <a:bodyPr/>
          <a:lstStyle/>
          <a:p>
            <a:r>
              <a:rPr lang="fa-IR" sz="1800" dirty="0" smtClean="0"/>
              <a:t>11/11</a:t>
            </a:r>
            <a:endParaRPr lang="en-US" sz="1800" dirty="0"/>
          </a:p>
        </p:txBody>
      </p:sp>
    </p:spTree>
    <p:extLst>
      <p:ext uri="{BB962C8B-B14F-4D97-AF65-F5344CB8AC3E}">
        <p14:creationId xmlns:p14="http://schemas.microsoft.com/office/powerpoint/2010/main" val="47643550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86</TotalTime>
  <Words>544</Words>
  <Application>Microsoft Office PowerPoint</Application>
  <PresentationFormat>On-screen Show (4:3)</PresentationFormat>
  <Paragraphs>47</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Waveform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Novin Pendar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nobel</dc:creator>
  <cp:lastModifiedBy>Windows User</cp:lastModifiedBy>
  <cp:revision>35</cp:revision>
  <dcterms:created xsi:type="dcterms:W3CDTF">2015-11-26T07:03:52Z</dcterms:created>
  <dcterms:modified xsi:type="dcterms:W3CDTF">2020-05-21T02:19:33Z</dcterms:modified>
</cp:coreProperties>
</file>