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73" r:id="rId2"/>
    <p:sldId id="256" r:id="rId3"/>
    <p:sldId id="257" r:id="rId4"/>
    <p:sldId id="258" r:id="rId5"/>
    <p:sldId id="259" r:id="rId6"/>
    <p:sldId id="271" r:id="rId7"/>
    <p:sldId id="260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5/2/2020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5/2/2020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594736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fa-IR" dirty="0" smtClean="0"/>
              <a:t>تهویه مکانیکی</a:t>
            </a:r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dirty="0" smtClean="0"/>
              <a:t>موارد استفاده بالینی از ونتیلاتور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447800"/>
            <a:ext cx="8839200" cy="4525963"/>
          </a:xfrm>
        </p:spPr>
        <p:txBody>
          <a:bodyPr>
            <a:normAutofit lnSpcReduction="10000"/>
          </a:bodyPr>
          <a:lstStyle/>
          <a:p>
            <a:pPr algn="r" rtl="1">
              <a:buNone/>
            </a:pPr>
            <a:r>
              <a:rPr lang="fa-IR" sz="2800" dirty="0" smtClean="0"/>
              <a:t> </a:t>
            </a:r>
            <a:r>
              <a:rPr lang="en-US" sz="2800" dirty="0" smtClean="0"/>
              <a:t>A</a:t>
            </a:r>
            <a:r>
              <a:rPr lang="fa-IR" sz="2800" dirty="0" smtClean="0"/>
              <a:t>- دپرسیون مرکز تنفسی در </a:t>
            </a:r>
            <a:r>
              <a:rPr lang="en-US" sz="2800" dirty="0" smtClean="0"/>
              <a:t>CNS</a:t>
            </a:r>
            <a:r>
              <a:rPr lang="fa-IR" sz="2800" dirty="0" smtClean="0"/>
              <a:t> در اثر مصرف نارکوتیکها، </a:t>
            </a:r>
            <a:r>
              <a:rPr lang="en-US" sz="2800" dirty="0" smtClean="0"/>
              <a:t>CVA</a:t>
            </a:r>
            <a:r>
              <a:rPr lang="fa-IR" sz="2800" dirty="0" smtClean="0"/>
              <a:t> ، افزایش </a:t>
            </a:r>
            <a:r>
              <a:rPr lang="en-US" sz="2800" dirty="0" smtClean="0"/>
              <a:t>ICP</a:t>
            </a:r>
            <a:r>
              <a:rPr lang="fa-IR" sz="2800" dirty="0" smtClean="0"/>
              <a:t>، و ....</a:t>
            </a:r>
          </a:p>
          <a:p>
            <a:pPr algn="r" rtl="1">
              <a:buNone/>
            </a:pPr>
            <a:r>
              <a:rPr lang="fa-IR" sz="2800" dirty="0" smtClean="0"/>
              <a:t> </a:t>
            </a:r>
            <a:r>
              <a:rPr lang="en-US" sz="2800" dirty="0" smtClean="0"/>
              <a:t>B</a:t>
            </a:r>
            <a:r>
              <a:rPr lang="fa-IR" sz="2800" dirty="0" smtClean="0"/>
              <a:t>- کاهش </a:t>
            </a:r>
            <a:r>
              <a:rPr lang="en-US" sz="2800" dirty="0" smtClean="0"/>
              <a:t>ICP </a:t>
            </a:r>
            <a:r>
              <a:rPr lang="fa-IR" sz="2800" dirty="0" smtClean="0"/>
              <a:t> از طریق هیپرونتیله کردن</a:t>
            </a:r>
          </a:p>
          <a:p>
            <a:pPr algn="r" rtl="1">
              <a:buNone/>
            </a:pPr>
            <a:r>
              <a:rPr lang="fa-IR" sz="2800" dirty="0" smtClean="0"/>
              <a:t> </a:t>
            </a:r>
            <a:r>
              <a:rPr lang="en-US" sz="2800" dirty="0" smtClean="0"/>
              <a:t>C</a:t>
            </a:r>
            <a:r>
              <a:rPr lang="fa-IR" sz="2800" dirty="0" smtClean="0"/>
              <a:t>- هایپوکسی مقاوم به درمان و وجود شنت ریوی</a:t>
            </a:r>
          </a:p>
          <a:p>
            <a:pPr algn="r" rtl="1">
              <a:buNone/>
            </a:pPr>
            <a:r>
              <a:rPr lang="fa-IR" sz="2800" dirty="0" smtClean="0"/>
              <a:t> </a:t>
            </a:r>
            <a:r>
              <a:rPr lang="en-US" sz="2800" dirty="0" smtClean="0"/>
              <a:t>D</a:t>
            </a:r>
            <a:r>
              <a:rPr lang="fa-IR" sz="2800" dirty="0" smtClean="0"/>
              <a:t>- درمان کمکی نارسایی حاد تنفسی در جهت پیشگیری ازخسته شدن عضلات تنفس</a:t>
            </a:r>
          </a:p>
          <a:p>
            <a:pPr algn="r" rtl="1">
              <a:buNone/>
            </a:pPr>
            <a:r>
              <a:rPr lang="fa-IR" sz="2800" dirty="0" smtClean="0"/>
              <a:t> </a:t>
            </a:r>
            <a:r>
              <a:rPr lang="en-US" sz="2800" dirty="0" smtClean="0"/>
              <a:t>E</a:t>
            </a:r>
            <a:r>
              <a:rPr lang="fa-IR" sz="2800" dirty="0" smtClean="0"/>
              <a:t>- اختلال در حرکات قفسه سینه بواسطه اختلال در عضلات تنفس </a:t>
            </a:r>
            <a:r>
              <a:rPr lang="fa-IR" sz="2000" dirty="0" smtClean="0"/>
              <a:t>(گلین باره)</a:t>
            </a:r>
            <a:endParaRPr lang="fa-IR" sz="2800" dirty="0" smtClean="0"/>
          </a:p>
          <a:p>
            <a:pPr algn="r" rtl="1">
              <a:buNone/>
            </a:pPr>
            <a:r>
              <a:rPr lang="fa-IR" sz="2800" dirty="0" smtClean="0"/>
              <a:t> </a:t>
            </a:r>
            <a:r>
              <a:rPr lang="en-US" sz="2800" dirty="0" smtClean="0"/>
              <a:t>F</a:t>
            </a:r>
            <a:r>
              <a:rPr lang="fa-IR" sz="2800" dirty="0" smtClean="0"/>
              <a:t>- </a:t>
            </a:r>
            <a:r>
              <a:rPr lang="en-US" sz="2800" dirty="0" err="1" smtClean="0"/>
              <a:t>Flail,chest</a:t>
            </a:r>
            <a:endParaRPr lang="en-US" sz="2800" dirty="0" smtClean="0"/>
          </a:p>
          <a:p>
            <a:pPr algn="r" rtl="1">
              <a:buNone/>
            </a:pPr>
            <a:r>
              <a:rPr lang="fa-IR" sz="2800" dirty="0" smtClean="0"/>
              <a:t> </a:t>
            </a:r>
            <a:r>
              <a:rPr lang="en-US" sz="2800" dirty="0" smtClean="0"/>
              <a:t>G</a:t>
            </a:r>
            <a:r>
              <a:rPr lang="fa-IR" sz="2800" dirty="0" smtClean="0"/>
              <a:t>- 24 ساعت در جراحی قلب باز</a:t>
            </a:r>
            <a:endParaRPr lang="fa-IR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اندیکاسیون تهویه مکانیکی</a:t>
            </a:r>
            <a:endParaRPr lang="fa-IR" dirty="0"/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idx="1"/>
          </p:nvPr>
        </p:nvGraphicFramePr>
        <p:xfrm>
          <a:off x="1219200" y="1371601"/>
          <a:ext cx="6781800" cy="4343397"/>
        </p:xfrm>
        <a:graphic>
          <a:graphicData uri="http://schemas.openxmlformats.org/drawingml/2006/table">
            <a:tbl>
              <a:tblPr rtl="1"/>
              <a:tblGrid>
                <a:gridCol w="1737192"/>
                <a:gridCol w="2328421"/>
                <a:gridCol w="2716187"/>
              </a:tblGrid>
              <a:tr h="62048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1600" dirty="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600">
                          <a:latin typeface="Calibri"/>
                          <a:ea typeface="Times New Roman"/>
                          <a:cs typeface="Arial"/>
                        </a:rPr>
                        <a:t>میزان طبیعی</a:t>
                      </a:r>
                      <a:endParaRPr lang="en-US" sz="110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600">
                          <a:latin typeface="Calibri"/>
                          <a:ea typeface="Times New Roman"/>
                          <a:cs typeface="Arial"/>
                        </a:rPr>
                        <a:t>اندیکاسیون تهویه مکانیکی</a:t>
                      </a:r>
                      <a:endParaRPr lang="en-US" sz="110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048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600">
                          <a:latin typeface="Calibri"/>
                          <a:ea typeface="Times New Roman"/>
                          <a:cs typeface="Arial"/>
                        </a:rPr>
                        <a:t>ظرفیت حیاتی</a:t>
                      </a:r>
                      <a:endParaRPr lang="en-US" sz="110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latin typeface="Calibri"/>
                          <a:ea typeface="Times New Roman"/>
                          <a:cs typeface="Arial"/>
                        </a:rPr>
                        <a:t>65-75 ml/kg</a:t>
                      </a:r>
                      <a:endParaRPr lang="en-US" sz="110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latin typeface="Calibri"/>
                          <a:ea typeface="Times New Roman"/>
                          <a:cs typeface="Arial"/>
                        </a:rPr>
                        <a:t>کمتر از </a:t>
                      </a:r>
                      <a:r>
                        <a:rPr lang="en-US" sz="1600" b="1">
                          <a:latin typeface="Calibri"/>
                          <a:ea typeface="Times New Roman"/>
                          <a:cs typeface="Arial"/>
                        </a:rPr>
                        <a:t>10 mol/kg</a:t>
                      </a:r>
                      <a:endParaRPr lang="en-US" sz="110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048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latin typeface="Calibri"/>
                          <a:ea typeface="Times New Roman"/>
                          <a:cs typeface="Arial"/>
                        </a:rPr>
                        <a:t>Pao2</a:t>
                      </a:r>
                      <a:endParaRPr lang="en-US" sz="110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latin typeface="Calibri"/>
                          <a:ea typeface="Times New Roman"/>
                          <a:cs typeface="Arial"/>
                        </a:rPr>
                        <a:t>80-100 mmHg</a:t>
                      </a:r>
                      <a:endParaRPr lang="en-US" sz="110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latin typeface="Calibri"/>
                          <a:ea typeface="Times New Roman"/>
                          <a:cs typeface="Arial"/>
                        </a:rPr>
                        <a:t>کمتر از </a:t>
                      </a:r>
                      <a:r>
                        <a:rPr lang="en-US" sz="1600" b="1" dirty="0">
                          <a:latin typeface="Calibri"/>
                          <a:ea typeface="Times New Roman"/>
                          <a:cs typeface="Arial"/>
                        </a:rPr>
                        <a:t>50 mmHg</a:t>
                      </a:r>
                      <a:endParaRPr lang="en-US" sz="1100" dirty="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048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600">
                          <a:latin typeface="Calibri"/>
                          <a:ea typeface="Times New Roman"/>
                          <a:cs typeface="Arial"/>
                        </a:rPr>
                        <a:t>تعداد تنفس</a:t>
                      </a:r>
                      <a:endParaRPr lang="en-US" sz="110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latin typeface="Calibri"/>
                          <a:ea typeface="Times New Roman"/>
                          <a:cs typeface="Arial"/>
                        </a:rPr>
                        <a:t>12-20</a:t>
                      </a:r>
                      <a:endParaRPr lang="en-US" sz="110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latin typeface="Calibri"/>
                          <a:ea typeface="Times New Roman"/>
                          <a:cs typeface="Arial"/>
                        </a:rPr>
                        <a:t>بیشتر از </a:t>
                      </a:r>
                      <a:r>
                        <a:rPr lang="en-US" sz="1600" b="1">
                          <a:latin typeface="Calibri"/>
                          <a:ea typeface="Times New Roman"/>
                          <a:cs typeface="Arial"/>
                        </a:rPr>
                        <a:t>35</a:t>
                      </a:r>
                      <a:endParaRPr lang="en-US" sz="110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048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600">
                          <a:latin typeface="Calibri"/>
                          <a:ea typeface="Times New Roman"/>
                          <a:cs typeface="Arial"/>
                        </a:rPr>
                        <a:t>نیروی دمی</a:t>
                      </a:r>
                      <a:endParaRPr lang="en-US" sz="110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latin typeface="Calibri"/>
                          <a:ea typeface="Times New Roman"/>
                          <a:cs typeface="Arial"/>
                        </a:rPr>
                        <a:t>-75  -100 cmH2o</a:t>
                      </a:r>
                      <a:endParaRPr lang="en-US" sz="110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latin typeface="Calibri"/>
                          <a:ea typeface="Times New Roman"/>
                          <a:cs typeface="Arial"/>
                        </a:rPr>
                        <a:t>کمتر از </a:t>
                      </a:r>
                      <a:r>
                        <a:rPr lang="en-US" sz="1600" b="1">
                          <a:latin typeface="Calibri"/>
                          <a:ea typeface="Times New Roman"/>
                          <a:cs typeface="Arial"/>
                        </a:rPr>
                        <a:t>-20 cmH2o</a:t>
                      </a:r>
                      <a:endParaRPr lang="en-US" sz="110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4097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latin typeface="Calibri"/>
                          <a:ea typeface="Times New Roman"/>
                          <a:cs typeface="Arial"/>
                        </a:rPr>
                        <a:t>PaCo2</a:t>
                      </a:r>
                      <a:endParaRPr lang="en-US" sz="110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latin typeface="Calibri"/>
                          <a:ea typeface="Times New Roman"/>
                          <a:cs typeface="Arial"/>
                        </a:rPr>
                        <a:t>35-45 mmHg</a:t>
                      </a:r>
                      <a:endParaRPr lang="en-US" sz="110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latin typeface="Calibri"/>
                          <a:ea typeface="Times New Roman"/>
                          <a:cs typeface="Arial"/>
                        </a:rPr>
                        <a:t>بیشتر از </a:t>
                      </a:r>
                      <a:r>
                        <a:rPr lang="en-US" sz="1600" b="1" dirty="0">
                          <a:latin typeface="Calibri"/>
                          <a:ea typeface="Times New Roman"/>
                          <a:cs typeface="Arial"/>
                        </a:rPr>
                        <a:t>55 mmHg</a:t>
                      </a:r>
                      <a:r>
                        <a:rPr lang="fa-IR" sz="1600" b="1" dirty="0">
                          <a:latin typeface="Calibri"/>
                          <a:ea typeface="Times New Roman"/>
                          <a:cs typeface="Arial"/>
                        </a:rPr>
                        <a:t> و </a:t>
                      </a:r>
                      <a:r>
                        <a:rPr lang="en-US" sz="1600" b="1" dirty="0">
                          <a:latin typeface="Calibri"/>
                          <a:ea typeface="Times New Roman"/>
                          <a:cs typeface="Arial"/>
                        </a:rPr>
                        <a:t>PH&lt;7.3</a:t>
                      </a:r>
                      <a:endParaRPr lang="en-US" sz="1100" dirty="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انواع ونتیلاتورها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r" rtl="1">
              <a:buNone/>
            </a:pPr>
            <a:r>
              <a:rPr lang="fa-IR" dirty="0" smtClean="0"/>
              <a:t> </a:t>
            </a:r>
            <a:r>
              <a:rPr lang="en-US" dirty="0" smtClean="0"/>
              <a:t>A</a:t>
            </a:r>
            <a:r>
              <a:rPr lang="fa-IR" dirty="0" smtClean="0"/>
              <a:t>-</a:t>
            </a:r>
            <a:r>
              <a:rPr lang="en-US" dirty="0" smtClean="0"/>
              <a:t>non Invasive</a:t>
            </a:r>
            <a:r>
              <a:rPr lang="fa-IR" dirty="0" smtClean="0"/>
              <a:t> (فشار منفی) :</a:t>
            </a:r>
          </a:p>
          <a:p>
            <a:pPr algn="r" rtl="1">
              <a:buNone/>
            </a:pPr>
            <a:r>
              <a:rPr lang="fa-IR" dirty="0" smtClean="0"/>
              <a:t>     </a:t>
            </a:r>
            <a:r>
              <a:rPr lang="fa-IR" sz="2800" dirty="0" smtClean="0"/>
              <a:t>ایجاد فشار منفی بهنگام دم و انجام عمل دم       </a:t>
            </a:r>
            <a:endParaRPr lang="fa-IR" dirty="0" smtClean="0"/>
          </a:p>
          <a:p>
            <a:pPr algn="r" rtl="1">
              <a:buNone/>
            </a:pPr>
            <a:r>
              <a:rPr lang="fa-IR" dirty="0" smtClean="0"/>
              <a:t> </a:t>
            </a:r>
            <a:r>
              <a:rPr lang="en-US" dirty="0" smtClean="0"/>
              <a:t>B</a:t>
            </a:r>
            <a:r>
              <a:rPr lang="fa-IR" dirty="0" smtClean="0"/>
              <a:t>-</a:t>
            </a:r>
            <a:r>
              <a:rPr lang="en-US" dirty="0" smtClean="0"/>
              <a:t>Invasive</a:t>
            </a:r>
            <a:r>
              <a:rPr lang="fa-IR" dirty="0" smtClean="0"/>
              <a:t> (فشار مثبت) : کمپر</a:t>
            </a:r>
            <a:r>
              <a:rPr lang="fa-IR" sz="2800" dirty="0" smtClean="0"/>
              <a:t>سور ، میکروپروسسور</a:t>
            </a:r>
          </a:p>
          <a:p>
            <a:pPr algn="r" rtl="1">
              <a:buNone/>
            </a:pPr>
            <a:endParaRPr lang="fa-IR" sz="2800" dirty="0" smtClean="0"/>
          </a:p>
          <a:p>
            <a:pPr algn="r" rtl="1">
              <a:buFontTx/>
              <a:buChar char="-"/>
            </a:pPr>
            <a:r>
              <a:rPr lang="fa-IR" sz="2400" dirty="0" smtClean="0"/>
              <a:t>تقسیم بندی ونتیلاتورهای فشار مثبت:  بر اساس مکانیزم ختم دم و شروع بازدم</a:t>
            </a:r>
          </a:p>
          <a:p>
            <a:pPr algn="r" rtl="1">
              <a:buNone/>
            </a:pPr>
            <a:r>
              <a:rPr lang="fa-IR" sz="2800" dirty="0" smtClean="0"/>
              <a:t> </a:t>
            </a:r>
            <a:r>
              <a:rPr lang="fa-IR" sz="2400" dirty="0" smtClean="0"/>
              <a:t>1- ونتیلاتورهای با فشار ثابت</a:t>
            </a:r>
          </a:p>
          <a:p>
            <a:pPr algn="r" rtl="1">
              <a:buNone/>
            </a:pPr>
            <a:r>
              <a:rPr lang="fa-IR" sz="2400" dirty="0" smtClean="0"/>
              <a:t> 2- ونتیلاتور با حجم ثابت</a:t>
            </a:r>
          </a:p>
          <a:p>
            <a:pPr algn="r" rtl="1">
              <a:buNone/>
            </a:pPr>
            <a:r>
              <a:rPr lang="fa-IR" sz="2400" dirty="0" smtClean="0"/>
              <a:t> 3- ونتیلاتورهای با زمان ثابت</a:t>
            </a:r>
            <a:endParaRPr lang="fa-IR" sz="2800" dirty="0" smtClean="0"/>
          </a:p>
          <a:p>
            <a:pPr algn="r" rtl="1">
              <a:buNone/>
            </a:pPr>
            <a:r>
              <a:rPr lang="fa-IR" dirty="0" smtClean="0"/>
              <a:t>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\Desktop\ventilator\a_Bennett_760[1]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00600" cy="6858000"/>
          </a:xfrm>
          <a:prstGeom prst="rect">
            <a:avLst/>
          </a:prstGeom>
          <a:noFill/>
        </p:spPr>
      </p:pic>
      <p:pic>
        <p:nvPicPr>
          <p:cNvPr id="1027" name="Picture 3" descr="C:\Documents and Settings\A\Desktop\ventilator\newport_e100m_ventilator_sm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00600" y="0"/>
            <a:ext cx="43434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en-US" dirty="0" smtClean="0"/>
              <a:t>Mode</a:t>
            </a:r>
            <a:r>
              <a:rPr lang="fa-IR" dirty="0" smtClean="0"/>
              <a:t> یا طرحهای تهویه ای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r" rtl="1">
              <a:buNone/>
            </a:pPr>
            <a:r>
              <a:rPr lang="fa-IR" dirty="0" smtClean="0"/>
              <a:t> روشی که دستگاه، بیمار را تهویه می نماید و بر اساس مکانیزم شروع دم به دو گروه مدهای کمکی (</a:t>
            </a:r>
            <a:r>
              <a:rPr lang="en-US" dirty="0" err="1" smtClean="0"/>
              <a:t>assiste</a:t>
            </a:r>
            <a:r>
              <a:rPr lang="fa-IR" dirty="0" smtClean="0"/>
              <a:t>) و مدهای کنتروله (</a:t>
            </a:r>
            <a:r>
              <a:rPr lang="en-US" dirty="0" smtClean="0"/>
              <a:t>control</a:t>
            </a:r>
            <a:r>
              <a:rPr lang="fa-IR" dirty="0" smtClean="0"/>
              <a:t>) طبقه بندی میشوند.</a:t>
            </a:r>
            <a:endParaRPr lang="en-US" dirty="0" smtClean="0"/>
          </a:p>
          <a:p>
            <a:pPr algn="r" rtl="1">
              <a:buNone/>
            </a:pPr>
            <a:r>
              <a:rPr lang="en-US" dirty="0" smtClean="0"/>
              <a:t> </a:t>
            </a:r>
            <a:r>
              <a:rPr lang="fa-IR" dirty="0" smtClean="0"/>
              <a:t> </a:t>
            </a:r>
            <a:r>
              <a:rPr lang="en-US" dirty="0" smtClean="0">
                <a:solidFill>
                  <a:srgbClr val="FF0000"/>
                </a:solidFill>
              </a:rPr>
              <a:t>A</a:t>
            </a:r>
            <a:r>
              <a:rPr lang="fa-IR" dirty="0" smtClean="0"/>
              <a:t>- </a:t>
            </a:r>
            <a:r>
              <a:rPr lang="en-US" dirty="0" smtClean="0"/>
              <a:t>C.M.V</a:t>
            </a:r>
          </a:p>
          <a:p>
            <a:pPr algn="r" rtl="1">
              <a:buNone/>
            </a:pPr>
            <a:r>
              <a:rPr lang="fa-IR" dirty="0" smtClean="0"/>
              <a:t> </a:t>
            </a:r>
            <a:r>
              <a:rPr lang="en-US" dirty="0" smtClean="0">
                <a:solidFill>
                  <a:srgbClr val="FF0000"/>
                </a:solidFill>
              </a:rPr>
              <a:t>B</a:t>
            </a:r>
            <a:r>
              <a:rPr lang="fa-IR" dirty="0" smtClean="0"/>
              <a:t>- </a:t>
            </a:r>
            <a:r>
              <a:rPr lang="en-US" dirty="0" smtClean="0"/>
              <a:t>A.C.M.V</a:t>
            </a:r>
            <a:endParaRPr lang="fa-IR" dirty="0" smtClean="0"/>
          </a:p>
          <a:p>
            <a:pPr algn="r" rtl="1">
              <a:buNone/>
            </a:pPr>
            <a:r>
              <a:rPr lang="fa-IR" dirty="0" smtClean="0"/>
              <a:t> </a:t>
            </a:r>
            <a:r>
              <a:rPr lang="en-US" dirty="0" smtClean="0">
                <a:solidFill>
                  <a:srgbClr val="FF0000"/>
                </a:solidFill>
              </a:rPr>
              <a:t>C</a:t>
            </a:r>
            <a:r>
              <a:rPr lang="fa-IR" dirty="0" smtClean="0"/>
              <a:t>- </a:t>
            </a:r>
            <a:r>
              <a:rPr lang="en-US" dirty="0" smtClean="0"/>
              <a:t>S.I.M.V</a:t>
            </a:r>
          </a:p>
          <a:p>
            <a:pPr algn="r" rtl="1">
              <a:buNone/>
            </a:pPr>
            <a:r>
              <a:rPr lang="en-US" dirty="0" smtClean="0"/>
              <a:t> </a:t>
            </a:r>
            <a:r>
              <a:rPr lang="en-US" dirty="0" smtClean="0">
                <a:solidFill>
                  <a:srgbClr val="FF0000"/>
                </a:solidFill>
              </a:rPr>
              <a:t>D </a:t>
            </a:r>
            <a:r>
              <a:rPr lang="fa-IR" dirty="0" smtClean="0"/>
              <a:t>- </a:t>
            </a:r>
            <a:r>
              <a:rPr lang="en-US" dirty="0" smtClean="0"/>
              <a:t>C.P.A.P</a:t>
            </a:r>
            <a:r>
              <a:rPr lang="fa-IR" dirty="0" smtClean="0"/>
              <a:t>  </a:t>
            </a:r>
            <a:r>
              <a:rPr lang="fa-IR" sz="2400" dirty="0" smtClean="0"/>
              <a:t>(درمانی – فیزولوژیک)</a:t>
            </a:r>
            <a:endParaRPr lang="en-US" dirty="0" smtClean="0"/>
          </a:p>
          <a:p>
            <a:pPr algn="r" rtl="1">
              <a:buNone/>
            </a:pPr>
            <a:r>
              <a:rPr lang="fa-IR" dirty="0" smtClean="0"/>
              <a:t> </a:t>
            </a:r>
            <a:r>
              <a:rPr lang="en-US" dirty="0" smtClean="0">
                <a:solidFill>
                  <a:srgbClr val="FF0000"/>
                </a:solidFill>
              </a:rPr>
              <a:t>E</a:t>
            </a:r>
            <a:r>
              <a:rPr lang="fa-IR" dirty="0" smtClean="0"/>
              <a:t>- </a:t>
            </a:r>
            <a:r>
              <a:rPr lang="en-US" dirty="0" smtClean="0"/>
              <a:t>P.S.V</a:t>
            </a:r>
            <a:endParaRPr lang="fa-IR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تنظیم ونتیلاتور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r" rtl="1">
              <a:buNone/>
            </a:pPr>
            <a:r>
              <a:rPr lang="fa-IR" dirty="0" smtClean="0"/>
              <a:t> </a:t>
            </a:r>
            <a:r>
              <a:rPr lang="en-US" dirty="0" smtClean="0">
                <a:solidFill>
                  <a:srgbClr val="FF0000"/>
                </a:solidFill>
              </a:rPr>
              <a:t>A</a:t>
            </a:r>
            <a:r>
              <a:rPr lang="fa-IR" dirty="0" smtClean="0">
                <a:solidFill>
                  <a:srgbClr val="FF0000"/>
                </a:solidFill>
              </a:rPr>
              <a:t>- </a:t>
            </a:r>
            <a:r>
              <a:rPr lang="en-US" dirty="0" smtClean="0">
                <a:solidFill>
                  <a:srgbClr val="FF0000"/>
                </a:solidFill>
              </a:rPr>
              <a:t>Ventilator setting</a:t>
            </a:r>
            <a:r>
              <a:rPr lang="fa-IR" dirty="0" smtClean="0"/>
              <a:t> </a:t>
            </a:r>
          </a:p>
          <a:p>
            <a:pPr algn="r" rtl="1">
              <a:lnSpc>
                <a:spcPct val="110000"/>
              </a:lnSpc>
              <a:buNone/>
            </a:pPr>
            <a:r>
              <a:rPr lang="fa-IR" dirty="0" smtClean="0"/>
              <a:t> </a:t>
            </a:r>
            <a:r>
              <a:rPr lang="en-US" dirty="0" smtClean="0"/>
              <a:t>   </a:t>
            </a:r>
            <a:r>
              <a:rPr lang="fa-IR" dirty="0" smtClean="0"/>
              <a:t> </a:t>
            </a:r>
            <a:r>
              <a:rPr lang="en-US" sz="2800" dirty="0" smtClean="0"/>
              <a:t>1</a:t>
            </a:r>
            <a:r>
              <a:rPr lang="fa-IR" sz="2800" dirty="0" smtClean="0"/>
              <a:t>- </a:t>
            </a:r>
            <a:r>
              <a:rPr lang="en-US" sz="2800" dirty="0" smtClean="0"/>
              <a:t>TV</a:t>
            </a:r>
            <a:endParaRPr lang="fa-IR" sz="2800" dirty="0" smtClean="0"/>
          </a:p>
          <a:p>
            <a:pPr algn="r" rtl="1">
              <a:lnSpc>
                <a:spcPct val="110000"/>
              </a:lnSpc>
              <a:buNone/>
            </a:pPr>
            <a:r>
              <a:rPr lang="fa-IR" sz="2800" dirty="0" smtClean="0"/>
              <a:t>     </a:t>
            </a:r>
            <a:r>
              <a:rPr lang="en-US" sz="2800" dirty="0" smtClean="0"/>
              <a:t>2</a:t>
            </a:r>
            <a:r>
              <a:rPr lang="fa-IR" sz="2800" dirty="0" smtClean="0"/>
              <a:t>- </a:t>
            </a:r>
            <a:r>
              <a:rPr lang="en-US" sz="2800" dirty="0" smtClean="0"/>
              <a:t>R.R</a:t>
            </a:r>
            <a:r>
              <a:rPr lang="fa-IR" sz="2800" dirty="0" smtClean="0"/>
              <a:t> </a:t>
            </a:r>
          </a:p>
          <a:p>
            <a:pPr algn="r" rtl="1">
              <a:lnSpc>
                <a:spcPct val="110000"/>
              </a:lnSpc>
              <a:buNone/>
            </a:pPr>
            <a:r>
              <a:rPr lang="fa-IR" sz="2800" dirty="0" smtClean="0"/>
              <a:t>     </a:t>
            </a:r>
            <a:r>
              <a:rPr lang="en-US" sz="2800" dirty="0" smtClean="0"/>
              <a:t>-3</a:t>
            </a:r>
            <a:r>
              <a:rPr lang="fa-IR" sz="2800" dirty="0" smtClean="0"/>
              <a:t> </a:t>
            </a:r>
            <a:r>
              <a:rPr lang="en-US" sz="2800" dirty="0" smtClean="0"/>
              <a:t>SENSITIVITY</a:t>
            </a:r>
            <a:r>
              <a:rPr lang="fa-IR" sz="2800" dirty="0" smtClean="0"/>
              <a:t> </a:t>
            </a:r>
          </a:p>
          <a:p>
            <a:pPr algn="r" rtl="1">
              <a:lnSpc>
                <a:spcPct val="110000"/>
              </a:lnSpc>
              <a:buNone/>
            </a:pPr>
            <a:r>
              <a:rPr lang="fa-IR" sz="2800" dirty="0" smtClean="0"/>
              <a:t>     </a:t>
            </a:r>
            <a:r>
              <a:rPr lang="en-US" sz="2800" dirty="0" smtClean="0"/>
              <a:t>-4</a:t>
            </a:r>
            <a:r>
              <a:rPr lang="fa-IR" sz="2800" dirty="0" smtClean="0"/>
              <a:t> </a:t>
            </a:r>
            <a:r>
              <a:rPr lang="en-US" sz="2800" dirty="0" smtClean="0"/>
              <a:t>PF</a:t>
            </a:r>
            <a:r>
              <a:rPr lang="fa-IR" sz="2800" dirty="0" smtClean="0"/>
              <a:t> (</a:t>
            </a:r>
            <a:r>
              <a:rPr lang="en-US" sz="2800" dirty="0" smtClean="0"/>
              <a:t>E</a:t>
            </a:r>
            <a:r>
              <a:rPr lang="fa-IR" sz="2800" dirty="0" smtClean="0"/>
              <a:t> + </a:t>
            </a:r>
            <a:r>
              <a:rPr lang="en-US" sz="2800" dirty="0" smtClean="0"/>
              <a:t>*I</a:t>
            </a:r>
            <a:r>
              <a:rPr lang="fa-IR" sz="2800" dirty="0" smtClean="0"/>
              <a:t>(</a:t>
            </a:r>
            <a:r>
              <a:rPr lang="en-US" sz="2800" dirty="0" smtClean="0"/>
              <a:t>TV*RR</a:t>
            </a:r>
            <a:r>
              <a:rPr lang="fa-IR" sz="2800" dirty="0" smtClean="0"/>
              <a:t>)</a:t>
            </a:r>
          </a:p>
          <a:p>
            <a:pPr algn="r" rtl="1">
              <a:lnSpc>
                <a:spcPct val="110000"/>
              </a:lnSpc>
              <a:buNone/>
            </a:pPr>
            <a:r>
              <a:rPr lang="fa-IR" sz="2800" dirty="0" smtClean="0"/>
              <a:t>     </a:t>
            </a:r>
            <a:r>
              <a:rPr lang="en-US" sz="2800" dirty="0" smtClean="0"/>
              <a:t>-5</a:t>
            </a:r>
            <a:r>
              <a:rPr lang="fa-IR" sz="2800" dirty="0" smtClean="0"/>
              <a:t> </a:t>
            </a:r>
            <a:r>
              <a:rPr lang="en-US" sz="2800" dirty="0" smtClean="0"/>
              <a:t>FIO</a:t>
            </a:r>
            <a:r>
              <a:rPr lang="en-US" sz="2800" baseline="-25000" dirty="0" smtClean="0"/>
              <a:t>2</a:t>
            </a:r>
            <a:r>
              <a:rPr lang="fa-IR" sz="2800" dirty="0" smtClean="0"/>
              <a:t> </a:t>
            </a:r>
          </a:p>
          <a:p>
            <a:pPr algn="r" rtl="1">
              <a:lnSpc>
                <a:spcPct val="110000"/>
              </a:lnSpc>
              <a:buNone/>
            </a:pPr>
            <a:r>
              <a:rPr lang="fa-IR" sz="2800" dirty="0" smtClean="0"/>
              <a:t>     </a:t>
            </a:r>
            <a:r>
              <a:rPr lang="en-US" sz="2800" dirty="0" smtClean="0"/>
              <a:t>-6</a:t>
            </a:r>
            <a:r>
              <a:rPr lang="fa-IR" sz="2800" dirty="0" smtClean="0"/>
              <a:t> </a:t>
            </a:r>
            <a:r>
              <a:rPr lang="en-US" sz="2800" dirty="0" smtClean="0"/>
              <a:t>SIGH</a:t>
            </a:r>
            <a:r>
              <a:rPr lang="fa-IR" sz="2800" dirty="0" smtClean="0"/>
              <a:t> </a:t>
            </a:r>
          </a:p>
          <a:p>
            <a:pPr algn="r" rtl="1">
              <a:lnSpc>
                <a:spcPct val="110000"/>
              </a:lnSpc>
              <a:buNone/>
            </a:pPr>
            <a:r>
              <a:rPr lang="fa-IR" sz="2800" dirty="0" smtClean="0"/>
              <a:t>     </a:t>
            </a:r>
            <a:r>
              <a:rPr lang="en-US" sz="2800" dirty="0" smtClean="0"/>
              <a:t>-7</a:t>
            </a:r>
            <a:r>
              <a:rPr lang="fa-IR" sz="2800" dirty="0" smtClean="0"/>
              <a:t> </a:t>
            </a:r>
            <a:r>
              <a:rPr lang="en-US" sz="2800" dirty="0" smtClean="0"/>
              <a:t>PEEP</a:t>
            </a:r>
            <a:endParaRPr lang="en-US" dirty="0" smtClean="0"/>
          </a:p>
          <a:p>
            <a:pPr algn="r" rtl="1">
              <a:buNone/>
            </a:pPr>
            <a:r>
              <a:rPr lang="en-US" dirty="0" smtClean="0"/>
              <a:t>   </a:t>
            </a:r>
            <a:endParaRPr lang="fa-IR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181600"/>
          </a:xfrm>
        </p:spPr>
        <p:txBody>
          <a:bodyPr>
            <a:normAutofit lnSpcReduction="10000"/>
          </a:bodyPr>
          <a:lstStyle/>
          <a:p>
            <a:pPr algn="r" rtl="1">
              <a:buNone/>
            </a:pPr>
            <a:r>
              <a:rPr lang="en-US" dirty="0" smtClean="0">
                <a:solidFill>
                  <a:srgbClr val="FF0000"/>
                </a:solidFill>
              </a:rPr>
              <a:t>B</a:t>
            </a:r>
            <a:r>
              <a:rPr lang="fa-IR" dirty="0" smtClean="0">
                <a:solidFill>
                  <a:srgbClr val="FF0000"/>
                </a:solidFill>
              </a:rPr>
              <a:t>- </a:t>
            </a:r>
            <a:r>
              <a:rPr lang="en-US" dirty="0" smtClean="0">
                <a:solidFill>
                  <a:srgbClr val="FF0000"/>
                </a:solidFill>
              </a:rPr>
              <a:t>ALARM SYSTEM</a:t>
            </a:r>
            <a:endParaRPr lang="fa-IR" dirty="0" smtClean="0">
              <a:solidFill>
                <a:srgbClr val="FF0000"/>
              </a:solidFill>
            </a:endParaRPr>
          </a:p>
          <a:p>
            <a:pPr algn="r" rtl="1">
              <a:buNone/>
            </a:pPr>
            <a:r>
              <a:rPr lang="fa-IR" dirty="0" smtClean="0"/>
              <a:t> </a:t>
            </a:r>
            <a:r>
              <a:rPr lang="en-US" dirty="0" smtClean="0"/>
              <a:t>   </a:t>
            </a:r>
            <a:r>
              <a:rPr lang="fa-IR" dirty="0" smtClean="0"/>
              <a:t> </a:t>
            </a:r>
            <a:r>
              <a:rPr lang="en-US" dirty="0" smtClean="0"/>
              <a:t>1</a:t>
            </a:r>
            <a:r>
              <a:rPr lang="fa-IR" dirty="0" smtClean="0"/>
              <a:t>- </a:t>
            </a:r>
            <a:r>
              <a:rPr lang="en-US" dirty="0" smtClean="0"/>
              <a:t>High pressure limit</a:t>
            </a:r>
            <a:endParaRPr lang="fa-IR" dirty="0" smtClean="0"/>
          </a:p>
          <a:p>
            <a:pPr algn="r" rtl="1">
              <a:buNone/>
            </a:pPr>
            <a:r>
              <a:rPr lang="fa-IR" dirty="0" smtClean="0"/>
              <a:t>     </a:t>
            </a:r>
            <a:r>
              <a:rPr lang="en-US" dirty="0" smtClean="0"/>
              <a:t>2</a:t>
            </a:r>
            <a:r>
              <a:rPr lang="fa-IR" dirty="0" smtClean="0"/>
              <a:t>- </a:t>
            </a:r>
            <a:r>
              <a:rPr lang="en-US" dirty="0" smtClean="0"/>
              <a:t>Low </a:t>
            </a:r>
            <a:r>
              <a:rPr lang="en-US" dirty="0" err="1" smtClean="0"/>
              <a:t>inspiratory</a:t>
            </a:r>
            <a:r>
              <a:rPr lang="en-US" dirty="0" smtClean="0"/>
              <a:t> pressure</a:t>
            </a:r>
            <a:r>
              <a:rPr lang="fa-IR" dirty="0" smtClean="0"/>
              <a:t> </a:t>
            </a:r>
          </a:p>
          <a:p>
            <a:pPr algn="r" rtl="1">
              <a:buNone/>
            </a:pPr>
            <a:r>
              <a:rPr lang="fa-IR" dirty="0" smtClean="0"/>
              <a:t>     </a:t>
            </a:r>
            <a:r>
              <a:rPr lang="en-US" dirty="0" smtClean="0"/>
              <a:t>-3</a:t>
            </a:r>
            <a:r>
              <a:rPr lang="fa-IR" dirty="0" smtClean="0"/>
              <a:t> </a:t>
            </a:r>
            <a:r>
              <a:rPr lang="en-US" dirty="0" smtClean="0"/>
              <a:t>Low oxygen. P</a:t>
            </a:r>
            <a:r>
              <a:rPr lang="fa-IR" dirty="0" smtClean="0"/>
              <a:t> </a:t>
            </a:r>
          </a:p>
          <a:p>
            <a:pPr algn="r" rtl="1">
              <a:buNone/>
            </a:pPr>
            <a:r>
              <a:rPr lang="fa-IR" dirty="0" smtClean="0"/>
              <a:t>     </a:t>
            </a:r>
            <a:r>
              <a:rPr lang="en-US" dirty="0" smtClean="0"/>
              <a:t>-4</a:t>
            </a:r>
            <a:r>
              <a:rPr lang="fa-IR" dirty="0" smtClean="0"/>
              <a:t> </a:t>
            </a:r>
            <a:r>
              <a:rPr lang="en-US" dirty="0" smtClean="0"/>
              <a:t>Low. air. P</a:t>
            </a:r>
            <a:endParaRPr lang="fa-IR" dirty="0" smtClean="0"/>
          </a:p>
          <a:p>
            <a:pPr algn="r" rtl="1">
              <a:buNone/>
            </a:pPr>
            <a:r>
              <a:rPr lang="fa-IR" dirty="0" smtClean="0"/>
              <a:t>     </a:t>
            </a:r>
            <a:r>
              <a:rPr lang="en-US" dirty="0" smtClean="0"/>
              <a:t>-5</a:t>
            </a:r>
            <a:r>
              <a:rPr lang="fa-IR" dirty="0" smtClean="0"/>
              <a:t> </a:t>
            </a:r>
            <a:r>
              <a:rPr lang="en-US" dirty="0" smtClean="0"/>
              <a:t>Low PEEP / CPAP</a:t>
            </a:r>
            <a:r>
              <a:rPr lang="fa-IR" dirty="0" smtClean="0"/>
              <a:t> </a:t>
            </a:r>
          </a:p>
          <a:p>
            <a:pPr algn="r" rtl="1">
              <a:buNone/>
            </a:pPr>
            <a:r>
              <a:rPr lang="fa-IR" dirty="0" smtClean="0"/>
              <a:t>     </a:t>
            </a:r>
            <a:r>
              <a:rPr lang="en-US" dirty="0" smtClean="0"/>
              <a:t>-6</a:t>
            </a:r>
            <a:r>
              <a:rPr lang="fa-IR" dirty="0" smtClean="0"/>
              <a:t> </a:t>
            </a:r>
            <a:r>
              <a:rPr lang="en-US" dirty="0" smtClean="0"/>
              <a:t>Low exhale tidal volume</a:t>
            </a:r>
            <a:r>
              <a:rPr lang="fa-IR" dirty="0" smtClean="0"/>
              <a:t> </a:t>
            </a:r>
            <a:endParaRPr lang="en-US" dirty="0" smtClean="0"/>
          </a:p>
          <a:p>
            <a:pPr algn="r" rtl="1">
              <a:buNone/>
            </a:pPr>
            <a:r>
              <a:rPr lang="en-US" dirty="0" smtClean="0"/>
              <a:t>-7      </a:t>
            </a:r>
            <a:r>
              <a:rPr lang="fa-IR" dirty="0" smtClean="0"/>
              <a:t> </a:t>
            </a:r>
            <a:r>
              <a:rPr lang="en-US" dirty="0" smtClean="0"/>
              <a:t>Low exhale minute volume</a:t>
            </a:r>
            <a:endParaRPr lang="fa-IR" dirty="0" smtClean="0"/>
          </a:p>
          <a:p>
            <a:pPr algn="r" rtl="1">
              <a:buNone/>
            </a:pPr>
            <a:r>
              <a:rPr lang="fa-IR" dirty="0" smtClean="0"/>
              <a:t>     </a:t>
            </a:r>
            <a:r>
              <a:rPr lang="en-US" dirty="0" smtClean="0"/>
              <a:t>-8</a:t>
            </a:r>
            <a:r>
              <a:rPr lang="fa-IR" dirty="0" smtClean="0"/>
              <a:t> </a:t>
            </a:r>
            <a:r>
              <a:rPr lang="en-US" dirty="0" smtClean="0"/>
              <a:t>Apnea</a:t>
            </a:r>
            <a:endParaRPr lang="fa-IR" dirty="0" smtClean="0"/>
          </a:p>
          <a:p>
            <a:pPr algn="r" rtl="1">
              <a:buNone/>
            </a:pPr>
            <a:r>
              <a:rPr lang="fa-IR" dirty="0" smtClean="0"/>
              <a:t>     </a:t>
            </a:r>
            <a:r>
              <a:rPr lang="en-US" dirty="0" smtClean="0"/>
              <a:t>-9</a:t>
            </a:r>
            <a:r>
              <a:rPr lang="fa-IR" dirty="0" smtClean="0"/>
              <a:t> </a:t>
            </a:r>
            <a:r>
              <a:rPr lang="en-US" dirty="0" smtClean="0"/>
              <a:t>In </a:t>
            </a:r>
            <a:r>
              <a:rPr lang="en-US" dirty="0" err="1" smtClean="0"/>
              <a:t>operativ</a:t>
            </a:r>
            <a:r>
              <a:rPr lang="en-US" dirty="0" smtClean="0"/>
              <a:t> ventilator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عوارض تهویه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47800"/>
            <a:ext cx="8019288" cy="4800600"/>
          </a:xfrm>
        </p:spPr>
        <p:txBody>
          <a:bodyPr/>
          <a:lstStyle/>
          <a:p>
            <a:pPr marL="514350" indent="-514350" algn="r" rtl="1">
              <a:buFont typeface="Courier New" pitchFamily="49" charset="0"/>
              <a:buChar char="o"/>
            </a:pPr>
            <a:r>
              <a:rPr lang="fa-IR" dirty="0" smtClean="0">
                <a:solidFill>
                  <a:srgbClr val="FF0000"/>
                </a:solidFill>
              </a:rPr>
              <a:t>قلبی عروقی </a:t>
            </a:r>
            <a:r>
              <a:rPr lang="fa-IR" dirty="0" smtClean="0"/>
              <a:t>: </a:t>
            </a:r>
            <a:r>
              <a:rPr lang="fa-IR" sz="2400" dirty="0" smtClean="0"/>
              <a:t>افزایش فشار توراکس، کاهش </a:t>
            </a:r>
            <a:r>
              <a:rPr lang="en-US" sz="2400" dirty="0" smtClean="0"/>
              <a:t>pre load</a:t>
            </a:r>
            <a:r>
              <a:rPr lang="fa-IR" sz="2400" dirty="0" smtClean="0"/>
              <a:t>، کاهش </a:t>
            </a:r>
            <a:r>
              <a:rPr lang="en-US" sz="2400" dirty="0" smtClean="0"/>
              <a:t>c/o</a:t>
            </a:r>
            <a:r>
              <a:rPr lang="fa-IR" sz="2400" dirty="0" smtClean="0"/>
              <a:t>، کاهش </a:t>
            </a:r>
            <a:r>
              <a:rPr lang="en-US" sz="2400" dirty="0" smtClean="0"/>
              <a:t>Bp</a:t>
            </a:r>
          </a:p>
          <a:p>
            <a:pPr marL="514350" indent="-514350" algn="r" rtl="1">
              <a:buFont typeface="Courier New" pitchFamily="49" charset="0"/>
              <a:buChar char="o"/>
            </a:pPr>
            <a:r>
              <a:rPr lang="fa-IR" dirty="0" smtClean="0">
                <a:solidFill>
                  <a:srgbClr val="FF0000"/>
                </a:solidFill>
              </a:rPr>
              <a:t>کلیوی </a:t>
            </a:r>
            <a:r>
              <a:rPr lang="fa-IR" dirty="0" smtClean="0"/>
              <a:t>: </a:t>
            </a:r>
            <a:r>
              <a:rPr lang="fa-IR" sz="2400" dirty="0" smtClean="0"/>
              <a:t>احتباس پیشرونده مایعات 48 تا 72 ساعت پس از شروع تهویه مکانیکی : 1- افزایش ترشح آلدسترون   2- جلوگیری از دفع نامحسوس مایعات توسط همودیفایر</a:t>
            </a:r>
          </a:p>
          <a:p>
            <a:pPr marL="514350" indent="-514350" algn="r" rtl="1">
              <a:buFont typeface="Courier New" pitchFamily="49" charset="0"/>
              <a:buChar char="o"/>
            </a:pPr>
            <a:r>
              <a:rPr lang="fa-IR" dirty="0" smtClean="0">
                <a:solidFill>
                  <a:srgbClr val="FF0000"/>
                </a:solidFill>
              </a:rPr>
              <a:t>دستگاه تنفسی </a:t>
            </a:r>
            <a:r>
              <a:rPr lang="fa-IR" dirty="0" smtClean="0"/>
              <a:t>: </a:t>
            </a:r>
            <a:r>
              <a:rPr lang="fa-IR" sz="2400" dirty="0" smtClean="0"/>
              <a:t>1- باروتروما (پنوموتراکس، آمفیزم زیر جلدی) </a:t>
            </a:r>
            <a:r>
              <a:rPr lang="en-US" sz="2400" dirty="0" smtClean="0"/>
              <a:t>        </a:t>
            </a:r>
            <a:r>
              <a:rPr lang="fa-IR" sz="2400" dirty="0" smtClean="0"/>
              <a:t>                       2- </a:t>
            </a:r>
            <a:r>
              <a:rPr lang="en-US" sz="2400" dirty="0" smtClean="0"/>
              <a:t>Auto peep</a:t>
            </a:r>
            <a:r>
              <a:rPr lang="fa-IR" sz="2400" dirty="0" smtClean="0"/>
              <a:t>                 </a:t>
            </a:r>
            <a:r>
              <a:rPr lang="en-US" sz="2400" dirty="0" smtClean="0"/>
              <a:t>   </a:t>
            </a:r>
            <a:r>
              <a:rPr lang="fa-IR" sz="2400" dirty="0" smtClean="0"/>
              <a:t>         </a:t>
            </a:r>
            <a:r>
              <a:rPr lang="en-US" sz="2400" dirty="0" smtClean="0"/>
              <a:t>            </a:t>
            </a:r>
            <a:r>
              <a:rPr lang="fa-IR" sz="2400" dirty="0" smtClean="0"/>
              <a:t>     </a:t>
            </a:r>
            <a:r>
              <a:rPr lang="en-US" sz="2400" dirty="0" smtClean="0"/>
              <a:t>        </a:t>
            </a:r>
            <a:r>
              <a:rPr lang="fa-IR" sz="2400" dirty="0" smtClean="0"/>
              <a:t>           3- </a:t>
            </a:r>
            <a:r>
              <a:rPr lang="en-US" sz="2400" dirty="0" smtClean="0"/>
              <a:t>infection</a:t>
            </a:r>
            <a:endParaRPr lang="fa-IR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>
              <a:lnSpc>
                <a:spcPct val="150000"/>
              </a:lnSpc>
              <a:buFont typeface="Courier New" pitchFamily="49" charset="0"/>
              <a:buChar char="o"/>
            </a:pPr>
            <a:r>
              <a:rPr lang="en-US" dirty="0" smtClean="0">
                <a:solidFill>
                  <a:srgbClr val="FF0000"/>
                </a:solidFill>
              </a:rPr>
              <a:t>CNS</a:t>
            </a:r>
            <a:r>
              <a:rPr lang="fa-IR" dirty="0" smtClean="0"/>
              <a:t> : </a:t>
            </a:r>
            <a:r>
              <a:rPr lang="fa-IR" sz="2400" dirty="0" smtClean="0"/>
              <a:t>افزایش </a:t>
            </a:r>
            <a:r>
              <a:rPr lang="en-US" sz="2400" dirty="0" smtClean="0"/>
              <a:t>ICP</a:t>
            </a:r>
            <a:r>
              <a:rPr lang="fa-IR" sz="2400" dirty="0" smtClean="0"/>
              <a:t> توسط </a:t>
            </a:r>
            <a:r>
              <a:rPr lang="en-US" sz="2400" dirty="0" smtClean="0"/>
              <a:t>peep</a:t>
            </a:r>
            <a:endParaRPr lang="fa-IR" sz="2400" dirty="0" smtClean="0"/>
          </a:p>
          <a:p>
            <a:pPr algn="r" rtl="1">
              <a:lnSpc>
                <a:spcPct val="150000"/>
              </a:lnSpc>
              <a:buFont typeface="Courier New" pitchFamily="49" charset="0"/>
              <a:buChar char="o"/>
            </a:pPr>
            <a:r>
              <a:rPr lang="fa-IR" dirty="0" smtClean="0">
                <a:solidFill>
                  <a:srgbClr val="FF0000"/>
                </a:solidFill>
              </a:rPr>
              <a:t>دستگاه گوارش </a:t>
            </a:r>
            <a:r>
              <a:rPr lang="fa-IR" sz="2400" dirty="0" smtClean="0"/>
              <a:t>: بروز استرس اوسر</a:t>
            </a:r>
            <a:endParaRPr lang="en-US" sz="2400" dirty="0" smtClean="0"/>
          </a:p>
          <a:p>
            <a:pPr algn="r" rtl="1">
              <a:lnSpc>
                <a:spcPct val="150000"/>
              </a:lnSpc>
              <a:buFont typeface="Courier New" pitchFamily="49" charset="0"/>
              <a:buChar char="o"/>
            </a:pPr>
            <a:r>
              <a:rPr lang="fa-IR" dirty="0" smtClean="0">
                <a:solidFill>
                  <a:srgbClr val="FF0000"/>
                </a:solidFill>
              </a:rPr>
              <a:t>وضعیت تغذیه </a:t>
            </a:r>
            <a:r>
              <a:rPr lang="fa-IR" dirty="0" smtClean="0"/>
              <a:t>: </a:t>
            </a:r>
            <a:r>
              <a:rPr lang="fa-IR" sz="2400" dirty="0" smtClean="0"/>
              <a:t>شروع گاواژ ترجیحا پس از 72 ساعت</a:t>
            </a:r>
          </a:p>
          <a:p>
            <a:pPr algn="r" rtl="1">
              <a:lnSpc>
                <a:spcPct val="150000"/>
              </a:lnSpc>
              <a:buFont typeface="Courier New" pitchFamily="49" charset="0"/>
              <a:buChar char="o"/>
            </a:pPr>
            <a:r>
              <a:rPr lang="fa-IR" dirty="0" smtClean="0">
                <a:solidFill>
                  <a:srgbClr val="FF0000"/>
                </a:solidFill>
              </a:rPr>
              <a:t>سیستم اسکلتی عضلانی </a:t>
            </a:r>
            <a:r>
              <a:rPr lang="fa-IR" dirty="0" smtClean="0"/>
              <a:t>: </a:t>
            </a:r>
            <a:r>
              <a:rPr lang="en-US" sz="2400" dirty="0" smtClean="0"/>
              <a:t>A</a:t>
            </a:r>
            <a:r>
              <a:rPr lang="fa-IR" sz="2400" dirty="0" smtClean="0"/>
              <a:t>- </a:t>
            </a:r>
            <a:r>
              <a:rPr lang="en-US" sz="2400" dirty="0" smtClean="0"/>
              <a:t>Bed sore</a:t>
            </a:r>
            <a:r>
              <a:rPr lang="fa-IR" sz="2400" dirty="0" smtClean="0"/>
              <a:t>  </a:t>
            </a:r>
            <a:r>
              <a:rPr lang="en-US" sz="2400" dirty="0" smtClean="0"/>
              <a:t>B</a:t>
            </a:r>
            <a:r>
              <a:rPr lang="fa-IR" sz="2400" dirty="0" smtClean="0"/>
              <a:t>- آتروفی عضلانی</a:t>
            </a:r>
          </a:p>
          <a:p>
            <a:pPr algn="r" rtl="1">
              <a:lnSpc>
                <a:spcPct val="150000"/>
              </a:lnSpc>
              <a:buFont typeface="Courier New" pitchFamily="49" charset="0"/>
              <a:buChar char="o"/>
            </a:pPr>
            <a:r>
              <a:rPr lang="fa-IR" dirty="0" smtClean="0">
                <a:solidFill>
                  <a:srgbClr val="FF0000"/>
                </a:solidFill>
              </a:rPr>
              <a:t>اثرات سایکولوژی</a:t>
            </a:r>
            <a:endParaRPr lang="en-US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Weaning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>
              <a:buNone/>
            </a:pPr>
            <a:r>
              <a:rPr lang="fa-IR" dirty="0" smtClean="0"/>
              <a:t> </a:t>
            </a:r>
            <a:r>
              <a:rPr lang="fa-IR" sz="2800" dirty="0" smtClean="0"/>
              <a:t>بلافاصله بعد از قرار دادن بیمار برروی دستگاه ونتیلاتور و با توجه به شرایط بیمارآغاز میشود.</a:t>
            </a:r>
          </a:p>
          <a:p>
            <a:pPr algn="r" rtl="1">
              <a:buNone/>
            </a:pPr>
            <a:r>
              <a:rPr lang="fa-IR" dirty="0" smtClean="0"/>
              <a:t>عوامل موثر در </a:t>
            </a:r>
            <a:r>
              <a:rPr lang="en-US" dirty="0" smtClean="0"/>
              <a:t>Weaning</a:t>
            </a:r>
            <a:r>
              <a:rPr lang="fa-IR" dirty="0" smtClean="0"/>
              <a:t> :</a:t>
            </a:r>
            <a:endParaRPr lang="fa-IR" sz="2400" dirty="0" smtClean="0"/>
          </a:p>
          <a:p>
            <a:pPr algn="r" rtl="1">
              <a:buNone/>
            </a:pPr>
            <a:r>
              <a:rPr lang="fa-IR" sz="2400" dirty="0" smtClean="0"/>
              <a:t> </a:t>
            </a:r>
            <a:r>
              <a:rPr lang="en-US" sz="2400" dirty="0" smtClean="0">
                <a:solidFill>
                  <a:srgbClr val="FF0000"/>
                </a:solidFill>
              </a:rPr>
              <a:t>A</a:t>
            </a:r>
            <a:r>
              <a:rPr lang="fa-IR" sz="2400" dirty="0" smtClean="0"/>
              <a:t>- طول مدت تهویه</a:t>
            </a:r>
          </a:p>
          <a:p>
            <a:pPr algn="r" rtl="1">
              <a:buNone/>
            </a:pPr>
            <a:r>
              <a:rPr lang="fa-IR" sz="2400" dirty="0" smtClean="0"/>
              <a:t> </a:t>
            </a:r>
            <a:r>
              <a:rPr lang="en-US" sz="2400" dirty="0" smtClean="0"/>
              <a:t>-</a:t>
            </a:r>
            <a:r>
              <a:rPr lang="en-US" sz="2400" dirty="0" smtClean="0">
                <a:solidFill>
                  <a:srgbClr val="FF0000"/>
                </a:solidFill>
              </a:rPr>
              <a:t>B</a:t>
            </a:r>
            <a:r>
              <a:rPr lang="fa-IR" sz="2400" dirty="0" smtClean="0"/>
              <a:t> قدرت و فورس عضلانی</a:t>
            </a:r>
          </a:p>
          <a:p>
            <a:pPr algn="r" rtl="1">
              <a:buNone/>
            </a:pPr>
            <a:r>
              <a:rPr lang="fa-IR" sz="2400" dirty="0" smtClean="0"/>
              <a:t> </a:t>
            </a:r>
            <a:r>
              <a:rPr lang="en-US" sz="2400" dirty="0" smtClean="0"/>
              <a:t>-</a:t>
            </a:r>
            <a:r>
              <a:rPr lang="en-US" sz="2400" dirty="0" smtClean="0">
                <a:solidFill>
                  <a:srgbClr val="FF0000"/>
                </a:solidFill>
              </a:rPr>
              <a:t>C</a:t>
            </a:r>
            <a:r>
              <a:rPr lang="fa-IR" sz="2400" dirty="0" smtClean="0"/>
              <a:t> وجود بیماریهای تنفسی زمینه ای</a:t>
            </a:r>
          </a:p>
          <a:p>
            <a:pPr algn="r" rtl="1">
              <a:buNone/>
            </a:pPr>
            <a:r>
              <a:rPr lang="fa-IR" sz="2400" dirty="0" smtClean="0"/>
              <a:t> </a:t>
            </a:r>
            <a:r>
              <a:rPr lang="en-US" sz="2400" dirty="0" smtClean="0"/>
              <a:t>-</a:t>
            </a:r>
            <a:r>
              <a:rPr lang="en-US" sz="2400" dirty="0" smtClean="0">
                <a:solidFill>
                  <a:srgbClr val="FF0000"/>
                </a:solidFill>
              </a:rPr>
              <a:t>D</a:t>
            </a:r>
            <a:r>
              <a:rPr lang="fa-IR" sz="2400" dirty="0" smtClean="0"/>
              <a:t> اضطراب</a:t>
            </a:r>
          </a:p>
          <a:p>
            <a:pPr algn="r" rtl="1">
              <a:buNone/>
            </a:pPr>
            <a:r>
              <a:rPr lang="fa-IR" sz="2400" dirty="0" smtClean="0"/>
              <a:t> </a:t>
            </a:r>
            <a:r>
              <a:rPr lang="en-US" sz="2400" dirty="0" smtClean="0">
                <a:solidFill>
                  <a:srgbClr val="FF0000"/>
                </a:solidFill>
              </a:rPr>
              <a:t>-E</a:t>
            </a:r>
            <a:r>
              <a:rPr lang="fa-IR" sz="2400" dirty="0" smtClean="0"/>
              <a:t> سوء تغذیه و بی حرکتی</a:t>
            </a:r>
          </a:p>
          <a:p>
            <a:pPr algn="r" rtl="1">
              <a:buNone/>
            </a:pPr>
            <a:r>
              <a:rPr lang="fa-IR" sz="2400" dirty="0" smtClean="0"/>
              <a:t> </a:t>
            </a:r>
            <a:r>
              <a:rPr lang="en-US" sz="2400" dirty="0" smtClean="0"/>
              <a:t>-</a:t>
            </a:r>
            <a:r>
              <a:rPr lang="en-US" sz="2400" dirty="0" smtClean="0">
                <a:solidFill>
                  <a:srgbClr val="FF0000"/>
                </a:solidFill>
              </a:rPr>
              <a:t>F</a:t>
            </a:r>
            <a:r>
              <a:rPr lang="fa-IR" sz="2400" dirty="0" smtClean="0"/>
              <a:t> وابستگی روانی</a:t>
            </a:r>
            <a:endParaRPr lang="fa-IR" dirty="0" smtClean="0"/>
          </a:p>
          <a:p>
            <a:pPr algn="r" rtl="1">
              <a:buNone/>
            </a:pP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dirty="0" smtClean="0"/>
              <a:t>معیارهای </a:t>
            </a:r>
            <a:r>
              <a:rPr lang="en-US" dirty="0" smtClean="0"/>
              <a:t>Weaning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686800" cy="4525963"/>
          </a:xfrm>
        </p:spPr>
        <p:txBody>
          <a:bodyPr>
            <a:normAutofit/>
          </a:bodyPr>
          <a:lstStyle/>
          <a:p>
            <a:pPr marL="514350" indent="-514350" algn="r" rtl="1">
              <a:buFont typeface="+mj-lt"/>
              <a:buAutoNum type="alphaUcPeriod"/>
            </a:pPr>
            <a:r>
              <a:rPr lang="en-US" sz="2400" dirty="0" smtClean="0"/>
              <a:t>  pao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≥60</a:t>
            </a:r>
            <a:r>
              <a:rPr lang="fa-IR" sz="2400" dirty="0" smtClean="0"/>
              <a:t> یا </a:t>
            </a:r>
            <a:r>
              <a:rPr lang="en-US" sz="2400" dirty="0" smtClean="0"/>
              <a:t>Sat≥90</a:t>
            </a:r>
            <a:r>
              <a:rPr lang="fa-IR" sz="2400" dirty="0" smtClean="0"/>
              <a:t> با </a:t>
            </a:r>
            <a:r>
              <a:rPr lang="en-US" sz="2400" dirty="0" smtClean="0"/>
              <a:t>Fio2&lt;50</a:t>
            </a:r>
            <a:r>
              <a:rPr lang="fa-IR" sz="2400" dirty="0" smtClean="0"/>
              <a:t> و </a:t>
            </a:r>
            <a:r>
              <a:rPr lang="en-US" sz="2400" dirty="0" smtClean="0"/>
              <a:t>PH=7.35-7.45</a:t>
            </a:r>
            <a:r>
              <a:rPr lang="fa-IR" sz="2400" dirty="0" smtClean="0"/>
              <a:t> و </a:t>
            </a:r>
            <a:r>
              <a:rPr lang="en-US" sz="2400" dirty="0" smtClean="0"/>
              <a:t>Pco2=35-45</a:t>
            </a:r>
            <a:endParaRPr lang="fa-IR" sz="2400" dirty="0" smtClean="0"/>
          </a:p>
          <a:p>
            <a:pPr marL="514350" indent="-514350" algn="r" rtl="1">
              <a:buFont typeface="+mj-lt"/>
              <a:buAutoNum type="alphaUcPeriod"/>
            </a:pPr>
            <a:r>
              <a:rPr lang="en-US" sz="2400" dirty="0" err="1" smtClean="0"/>
              <a:t>CXRay</a:t>
            </a:r>
            <a:r>
              <a:rPr lang="fa-IR" sz="2400" dirty="0" smtClean="0"/>
              <a:t> طبیعی و عدم وجود تب</a:t>
            </a:r>
          </a:p>
          <a:p>
            <a:pPr marL="514350" indent="-514350" algn="r" rtl="1">
              <a:buFont typeface="+mj-lt"/>
              <a:buAutoNum type="alphaUcPeriod"/>
            </a:pPr>
            <a:r>
              <a:rPr lang="fa-IR" sz="2400" dirty="0" smtClean="0"/>
              <a:t>وضعیت قلبی و همودینامیک </a:t>
            </a:r>
            <a:r>
              <a:rPr lang="en-US" sz="2400" dirty="0" smtClean="0"/>
              <a:t>stable</a:t>
            </a:r>
            <a:r>
              <a:rPr lang="fa-IR" sz="2400" dirty="0" smtClean="0"/>
              <a:t> و عدم وجود آریتمی</a:t>
            </a:r>
          </a:p>
          <a:p>
            <a:pPr marL="514350" indent="-514350" algn="r" rtl="1">
              <a:buFont typeface="+mj-lt"/>
              <a:buAutoNum type="alphaUcPeriod"/>
            </a:pPr>
            <a:r>
              <a:rPr lang="fa-IR" sz="2400" dirty="0" smtClean="0"/>
              <a:t>توانایی تنفس ارادی بیمار و وجود رفلکسهای محافظتی </a:t>
            </a:r>
          </a:p>
          <a:p>
            <a:pPr marL="514350" indent="-514350" algn="r" rtl="1">
              <a:buFont typeface="+mj-lt"/>
              <a:buAutoNum type="alphaUcPeriod"/>
            </a:pPr>
            <a:r>
              <a:rPr lang="en-US" sz="2400" dirty="0" smtClean="0"/>
              <a:t>SponTV≥300 cc</a:t>
            </a:r>
          </a:p>
          <a:p>
            <a:pPr marL="514350" indent="-514350" algn="r" rtl="1">
              <a:buFont typeface="+mj-lt"/>
              <a:buAutoNum type="alphaUcPeriod"/>
            </a:pPr>
            <a:r>
              <a:rPr lang="en-US" sz="2400" dirty="0" smtClean="0"/>
              <a:t>10&gt;M.V&gt;5</a:t>
            </a:r>
          </a:p>
          <a:p>
            <a:pPr marL="514350" indent="-514350" algn="r" rtl="1">
              <a:buFont typeface="+mj-lt"/>
              <a:buAutoNum type="alphaUcPeriod"/>
            </a:pPr>
            <a:r>
              <a:rPr lang="en-US" sz="2400" dirty="0" smtClean="0"/>
              <a:t>V.C&gt;10-15 cc/kg</a:t>
            </a:r>
          </a:p>
          <a:p>
            <a:pPr marL="514350" indent="-514350" algn="r" rtl="1">
              <a:buFont typeface="+mj-lt"/>
              <a:buAutoNum type="alphaUcPeriod"/>
            </a:pPr>
            <a:r>
              <a:rPr lang="en-US" sz="2400" dirty="0" smtClean="0"/>
              <a:t>25≥R.R</a:t>
            </a:r>
          </a:p>
          <a:p>
            <a:pPr marL="514350" indent="-514350" algn="r" rtl="1">
              <a:buFont typeface="+mj-lt"/>
              <a:buAutoNum type="alphaUcPeriod"/>
            </a:pPr>
            <a:r>
              <a:rPr lang="en-US" sz="2400" dirty="0" err="1" smtClean="0"/>
              <a:t>Scomp</a:t>
            </a:r>
            <a:r>
              <a:rPr lang="en-US" sz="2400" dirty="0" smtClean="0"/>
              <a:t>&gt;25 cc/cmH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o</a:t>
            </a:r>
          </a:p>
          <a:p>
            <a:pPr marL="514350" indent="-514350" algn="r" rtl="1">
              <a:buFont typeface="+mj-lt"/>
              <a:buAutoNum type="alphaUcPeriod"/>
            </a:pP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dirty="0" smtClean="0"/>
              <a:t>معیارهای قطع </a:t>
            </a:r>
            <a:r>
              <a:rPr lang="en-US" dirty="0" smtClean="0"/>
              <a:t>Weaning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514350" indent="-514350" algn="r" rtl="1">
              <a:lnSpc>
                <a:spcPct val="150000"/>
              </a:lnSpc>
              <a:buFont typeface="+mj-lt"/>
              <a:buAutoNum type="alphaUcPeriod"/>
            </a:pPr>
            <a:r>
              <a:rPr lang="fa-IR" sz="2400" dirty="0" smtClean="0"/>
              <a:t>افزایش </a:t>
            </a:r>
            <a:r>
              <a:rPr lang="en-US" sz="2400" dirty="0" smtClean="0"/>
              <a:t>SBP</a:t>
            </a:r>
            <a:r>
              <a:rPr lang="fa-IR" sz="2400" dirty="0" smtClean="0"/>
              <a:t> به میزان </a:t>
            </a:r>
            <a:r>
              <a:rPr lang="en-US" sz="2400" dirty="0" smtClean="0"/>
              <a:t>20 mmHg</a:t>
            </a:r>
            <a:r>
              <a:rPr lang="fa-IR" sz="2400" dirty="0" smtClean="0"/>
              <a:t> یا کاهش </a:t>
            </a:r>
            <a:r>
              <a:rPr lang="en-US" sz="2400" dirty="0" smtClean="0"/>
              <a:t>DBP</a:t>
            </a:r>
            <a:r>
              <a:rPr lang="fa-IR" sz="2400" dirty="0" smtClean="0"/>
              <a:t> به میزان </a:t>
            </a:r>
            <a:r>
              <a:rPr lang="en-US" sz="2400" dirty="0" smtClean="0"/>
              <a:t>10 mmHg</a:t>
            </a:r>
          </a:p>
          <a:p>
            <a:pPr marL="514350" indent="-514350" algn="r" rtl="1">
              <a:lnSpc>
                <a:spcPct val="150000"/>
              </a:lnSpc>
              <a:buFont typeface="+mj-lt"/>
              <a:buAutoNum type="alphaUcPeriod"/>
            </a:pPr>
            <a:r>
              <a:rPr lang="en-US" sz="2400" dirty="0" smtClean="0"/>
              <a:t>10&gt; R.R&gt;35</a:t>
            </a:r>
          </a:p>
          <a:p>
            <a:pPr marL="514350" indent="-514350" algn="r" rtl="1">
              <a:lnSpc>
                <a:spcPct val="150000"/>
              </a:lnSpc>
              <a:buFont typeface="+mj-lt"/>
              <a:buAutoNum type="alphaUcPeriod"/>
            </a:pPr>
            <a:r>
              <a:rPr lang="en-US" sz="2400" dirty="0" smtClean="0"/>
              <a:t>5&gt; MV &gt;10</a:t>
            </a:r>
          </a:p>
          <a:p>
            <a:pPr marL="514350" indent="-514350" algn="r" rtl="1">
              <a:lnSpc>
                <a:spcPct val="150000"/>
              </a:lnSpc>
              <a:buFont typeface="+mj-lt"/>
              <a:buAutoNum type="alphaUcPeriod"/>
            </a:pPr>
            <a:r>
              <a:rPr lang="en-US" sz="2400" dirty="0" smtClean="0"/>
              <a:t>HR&gt;125</a:t>
            </a:r>
            <a:r>
              <a:rPr lang="fa-IR" sz="2400" dirty="0" smtClean="0"/>
              <a:t> و یا بیش از 20 ضربه در دقیقه</a:t>
            </a:r>
          </a:p>
          <a:p>
            <a:pPr marL="514350" indent="-514350" algn="r" rtl="1">
              <a:lnSpc>
                <a:spcPct val="150000"/>
              </a:lnSpc>
              <a:buFont typeface="+mj-lt"/>
              <a:buAutoNum type="alphaUcPeriod"/>
            </a:pPr>
            <a:r>
              <a:rPr lang="fa-IR" sz="2400" dirty="0" smtClean="0"/>
              <a:t>بروز </a:t>
            </a:r>
            <a:r>
              <a:rPr lang="en-US" sz="2400" dirty="0" smtClean="0"/>
              <a:t>PVC</a:t>
            </a:r>
            <a:r>
              <a:rPr lang="fa-IR" sz="2400" dirty="0" smtClean="0"/>
              <a:t> مکرر ، وجود اضطراب و بی قراری و یا خواب آلودگی بیمار</a:t>
            </a:r>
          </a:p>
          <a:p>
            <a:pPr marL="514350" indent="-514350" algn="r" rtl="1">
              <a:lnSpc>
                <a:spcPct val="150000"/>
              </a:lnSpc>
              <a:buFont typeface="+mj-lt"/>
              <a:buAutoNum type="alphaUcPeriod"/>
            </a:pPr>
            <a:r>
              <a:rPr lang="fa-IR" sz="2400" dirty="0" smtClean="0"/>
              <a:t>وجود دستیرس تنفسی و استفاده از عضلات فرعی و تعریق شدید</a:t>
            </a:r>
          </a:p>
          <a:p>
            <a:pPr marL="514350" indent="-514350" algn="r" rtl="1">
              <a:lnSpc>
                <a:spcPct val="150000"/>
              </a:lnSpc>
              <a:buFont typeface="+mj-lt"/>
              <a:buAutoNum type="alphaUcPeriod"/>
            </a:pPr>
            <a:r>
              <a:rPr lang="fa-IR" sz="2400" dirty="0" smtClean="0"/>
              <a:t>تنفس پارادوکس</a:t>
            </a:r>
          </a:p>
          <a:p>
            <a:pPr marL="514350" indent="-514350" algn="r" rtl="1">
              <a:lnSpc>
                <a:spcPct val="150000"/>
              </a:lnSpc>
              <a:buFont typeface="+mj-lt"/>
              <a:buAutoNum type="alphaUcPeriod"/>
            </a:pPr>
            <a:r>
              <a:rPr lang="en-US" sz="2400" dirty="0" smtClean="0"/>
              <a:t>Sat&lt;90</a:t>
            </a:r>
            <a:r>
              <a:rPr lang="fa-IR" sz="2400" dirty="0" smtClean="0"/>
              <a:t> و یا </a:t>
            </a:r>
            <a:r>
              <a:rPr lang="en-US" sz="2400" dirty="0" smtClean="0"/>
              <a:t>PH&lt;7.3</a:t>
            </a:r>
            <a:r>
              <a:rPr lang="fa-IR" sz="2400" dirty="0" smtClean="0"/>
              <a:t> و </a:t>
            </a:r>
            <a:r>
              <a:rPr lang="en-US" sz="2400" dirty="0" smtClean="0"/>
              <a:t>PaCo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&gt;50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fa-IR" dirty="0" smtClean="0"/>
              <a:t>مداخلات مناسب جهت </a:t>
            </a:r>
            <a:r>
              <a:rPr lang="en-US" dirty="0" smtClean="0"/>
              <a:t>Weaning</a:t>
            </a:r>
            <a:r>
              <a:rPr lang="fa-IR" dirty="0" smtClean="0"/>
              <a:t> موفق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 algn="r" rtl="1">
              <a:lnSpc>
                <a:spcPct val="150000"/>
              </a:lnSpc>
              <a:buFont typeface="+mj-lt"/>
              <a:buAutoNum type="alphaUcPeriod"/>
            </a:pPr>
            <a:r>
              <a:rPr lang="fa-IR" sz="2400" dirty="0" smtClean="0"/>
              <a:t>انفوزیون </a:t>
            </a:r>
            <a:r>
              <a:rPr lang="en-US" sz="2400" dirty="0" smtClean="0"/>
              <a:t>TNG</a:t>
            </a:r>
            <a:r>
              <a:rPr lang="fa-IR" sz="2400" dirty="0" smtClean="0"/>
              <a:t> بخصوص در بیماران </a:t>
            </a:r>
            <a:r>
              <a:rPr lang="en-US" sz="2400" dirty="0" smtClean="0"/>
              <a:t>CHF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lphaUcPeriod"/>
            </a:pPr>
            <a:r>
              <a:rPr lang="fa-IR" sz="2400" dirty="0" smtClean="0"/>
              <a:t>قطع ایندرال، جنتامایسین، نئومایسین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lphaUcPeriod"/>
            </a:pPr>
            <a:r>
              <a:rPr lang="fa-IR" sz="2400" dirty="0" smtClean="0"/>
              <a:t>پوزیشن مناسب بیمار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lphaUcPeriod"/>
            </a:pPr>
            <a:r>
              <a:rPr lang="fa-IR" sz="2400" dirty="0" smtClean="0"/>
              <a:t>تجویز برونکودیلاتورها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lphaUcPeriod"/>
            </a:pPr>
            <a:r>
              <a:rPr lang="fa-IR" sz="2400" dirty="0" smtClean="0"/>
              <a:t>اصلاح الکترولیتها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lphaUcPeriod"/>
            </a:pPr>
            <a:r>
              <a:rPr lang="fa-IR" sz="2400" dirty="0" smtClean="0"/>
              <a:t>عدم وجود نفخ شکمی و یا </a:t>
            </a:r>
            <a:r>
              <a:rPr lang="en-US" sz="2400" dirty="0" smtClean="0"/>
              <a:t>constipation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dirty="0" smtClean="0"/>
              <a:t>روشهای </a:t>
            </a:r>
            <a:r>
              <a:rPr lang="en-US" dirty="0" smtClean="0"/>
              <a:t>Weaning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 algn="r" rtl="1">
              <a:lnSpc>
                <a:spcPct val="150000"/>
              </a:lnSpc>
              <a:buFont typeface="+mj-lt"/>
              <a:buAutoNum type="alphaUcPeriod"/>
            </a:pPr>
            <a:r>
              <a:rPr lang="fa-IR" sz="2400" dirty="0" smtClean="0"/>
              <a:t>استفاده متناوب از </a:t>
            </a:r>
            <a:r>
              <a:rPr lang="en-US" sz="2400" dirty="0" smtClean="0"/>
              <a:t>  T-Piece</a:t>
            </a:r>
            <a:r>
              <a:rPr lang="fa-IR" sz="2400" dirty="0" smtClean="0"/>
              <a:t> (در فواصل زمانی 5 الی 10 دقیقه، 2 الی 6 مرتبه در روز) و دستگاه با مد </a:t>
            </a:r>
            <a:r>
              <a:rPr lang="en-US" sz="2400" dirty="0" smtClean="0"/>
              <a:t>A/C</a:t>
            </a:r>
            <a:endParaRPr lang="fa-IR" sz="2400" dirty="0" smtClean="0"/>
          </a:p>
          <a:p>
            <a:pPr marL="457200" indent="-457200" algn="r" rtl="1">
              <a:lnSpc>
                <a:spcPct val="150000"/>
              </a:lnSpc>
              <a:buFont typeface="+mj-lt"/>
              <a:buAutoNum type="alphaUcPeriod"/>
            </a:pPr>
            <a:r>
              <a:rPr lang="fa-IR" sz="2400" dirty="0" smtClean="0"/>
              <a:t>استفاده متناوب از </a:t>
            </a:r>
            <a:r>
              <a:rPr lang="en-US" sz="2400" dirty="0" smtClean="0"/>
              <a:t>CPAP</a:t>
            </a:r>
            <a:r>
              <a:rPr lang="fa-IR" sz="2400" dirty="0" smtClean="0"/>
              <a:t> و حمایت کامل تهویه ای توسط دستگاه </a:t>
            </a:r>
            <a:r>
              <a:rPr lang="en-US" sz="2400" dirty="0" smtClean="0"/>
              <a:t>A/C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lphaUcPeriod"/>
            </a:pPr>
            <a:r>
              <a:rPr lang="fa-IR" sz="2400" dirty="0" smtClean="0"/>
              <a:t>استفاده از </a:t>
            </a:r>
            <a:r>
              <a:rPr lang="en-US" sz="2400" dirty="0" smtClean="0"/>
              <a:t>SIMV</a:t>
            </a:r>
            <a:r>
              <a:rPr lang="fa-IR" sz="2400" dirty="0" smtClean="0"/>
              <a:t> ، کاهش تدریجی </a:t>
            </a:r>
            <a:r>
              <a:rPr lang="en-US" sz="2400" dirty="0" smtClean="0"/>
              <a:t>RR</a:t>
            </a:r>
            <a:r>
              <a:rPr lang="fa-IR" sz="2400" dirty="0" smtClean="0"/>
              <a:t> دستگاه و انتقال به </a:t>
            </a:r>
            <a:r>
              <a:rPr lang="en-US" sz="2400" dirty="0" smtClean="0"/>
              <a:t>CPAP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lphaUcPeriod"/>
            </a:pPr>
            <a:r>
              <a:rPr lang="fa-IR" sz="2400" dirty="0" smtClean="0"/>
              <a:t>استفاده از </a:t>
            </a:r>
            <a:r>
              <a:rPr lang="en-US" sz="2400" dirty="0" smtClean="0"/>
              <a:t>PSV + SIMV</a:t>
            </a:r>
            <a:r>
              <a:rPr lang="fa-IR" sz="2400" dirty="0" smtClean="0"/>
              <a:t> ، کاهش تدریجی در </a:t>
            </a:r>
            <a:r>
              <a:rPr lang="en-US" sz="2400" dirty="0" smtClean="0"/>
              <a:t>RR</a:t>
            </a:r>
            <a:r>
              <a:rPr lang="fa-IR" sz="2400" dirty="0" smtClean="0"/>
              <a:t> و حمایت فشاری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lphaUcPeriod"/>
            </a:pPr>
            <a:r>
              <a:rPr lang="fa-IR" sz="2400" dirty="0" smtClean="0"/>
              <a:t> استفاده از </a:t>
            </a:r>
            <a:r>
              <a:rPr lang="en-US" sz="2400" dirty="0" smtClean="0"/>
              <a:t>PSV</a:t>
            </a:r>
            <a:r>
              <a:rPr lang="fa-IR" sz="2400" dirty="0" smtClean="0"/>
              <a:t> ، کاهش تدریجی در حمایت فشاری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112</TotalTime>
  <Words>762</Words>
  <Application>Microsoft Office PowerPoint</Application>
  <PresentationFormat>On-screen Show (4:3)</PresentationFormat>
  <Paragraphs>115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Solstice</vt:lpstr>
      <vt:lpstr>بنام خدا</vt:lpstr>
      <vt:lpstr>تهویه مکانیکی</vt:lpstr>
      <vt:lpstr>موارد استفاده بالینی از ونتیلاتور</vt:lpstr>
      <vt:lpstr>اندیکاسیون تهویه مکانیکی</vt:lpstr>
      <vt:lpstr>انواع ونتیلاتورها</vt:lpstr>
      <vt:lpstr>PowerPoint Presentation</vt:lpstr>
      <vt:lpstr>Mode یا طرحهای تهویه ای</vt:lpstr>
      <vt:lpstr>تنظیم ونتیلاتور</vt:lpstr>
      <vt:lpstr>PowerPoint Presentation</vt:lpstr>
      <vt:lpstr>عوارض تهویه</vt:lpstr>
      <vt:lpstr>PowerPoint Presentation</vt:lpstr>
      <vt:lpstr>Weaning</vt:lpstr>
      <vt:lpstr>معیارهای Weaning</vt:lpstr>
      <vt:lpstr>معیارهای قطع Weaning</vt:lpstr>
      <vt:lpstr>مداخلات مناسب جهت Weaning موفق</vt:lpstr>
      <vt:lpstr>روشهای Weaning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تهویه مکانیکی</dc:title>
  <dc:creator/>
  <cp:lastModifiedBy>Windows User</cp:lastModifiedBy>
  <cp:revision>46</cp:revision>
  <dcterms:created xsi:type="dcterms:W3CDTF">2006-08-16T00:00:00Z</dcterms:created>
  <dcterms:modified xsi:type="dcterms:W3CDTF">2020-05-01T23:17:45Z</dcterms:modified>
</cp:coreProperties>
</file>