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275" r:id="rId2"/>
    <p:sldId id="258" r:id="rId3"/>
    <p:sldId id="257" r:id="rId4"/>
    <p:sldId id="260" r:id="rId5"/>
    <p:sldId id="261" r:id="rId6"/>
    <p:sldId id="262" r:id="rId7"/>
    <p:sldId id="263" r:id="rId8"/>
    <p:sldId id="271" r:id="rId9"/>
    <p:sldId id="264" r:id="rId10"/>
    <p:sldId id="266" r:id="rId11"/>
    <p:sldId id="272" r:id="rId12"/>
    <p:sldId id="273" r:id="rId13"/>
    <p:sldId id="267" r:id="rId14"/>
    <p:sldId id="268" r:id="rId15"/>
    <p:sldId id="269" r:id="rId16"/>
    <p:sldId id="274" r:id="rId17"/>
    <p:sldId id="270" r:id="rId18"/>
  </p:sldIdLst>
  <p:sldSz cx="6858000" cy="9144000" type="screen4x3"/>
  <p:notesSz cx="6858000" cy="9144000"/>
  <p:defaultTextStyle>
    <a:defPPr>
      <a:defRPr lang="en-US"/>
    </a:defPPr>
    <a:lvl1pPr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FF99"/>
    <a:srgbClr val="66CCFF"/>
    <a:srgbClr val="66FF99"/>
    <a:srgbClr val="00CC00"/>
    <a:srgbClr val="993300"/>
    <a:srgbClr val="996633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>
        <p:scale>
          <a:sx n="57" d="100"/>
          <a:sy n="57" d="100"/>
        </p:scale>
        <p:origin x="-2160" y="-3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614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fld id="{DF2C57A3-A9E6-4843-9E8E-4ECA06BA00E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798327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143125" y="685800"/>
            <a:ext cx="257175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fld id="{1584E0BB-1843-412F-822C-6C1E55A8437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577847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33E6CA1-6E31-477F-B989-51B86C5AC894}" type="slidenum">
              <a:rPr lang="en-US"/>
              <a:pPr/>
              <a:t>3</a:t>
            </a:fld>
            <a:endParaRPr lang="en-US"/>
          </a:p>
        </p:txBody>
      </p:sp>
      <p:sp>
        <p:nvSpPr>
          <p:cNvPr id="51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B2DC242-893D-41D3-A4E8-4FCA3B7D8297}" type="slidenum">
              <a:rPr lang="en-US"/>
              <a:pPr/>
              <a:t>4</a:t>
            </a:fld>
            <a:endParaRPr lang="en-US"/>
          </a:p>
        </p:txBody>
      </p:sp>
      <p:sp>
        <p:nvSpPr>
          <p:cNvPr id="133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3877341-C920-4635-B531-5292A4A87652}" type="slidenum">
              <a:rPr lang="en-US"/>
              <a:pPr/>
              <a:t>6</a:t>
            </a:fld>
            <a:endParaRPr lang="en-US"/>
          </a:p>
        </p:txBody>
      </p:sp>
      <p:sp>
        <p:nvSpPr>
          <p:cNvPr id="163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C3CD580-3E9A-41DA-B814-C459AAC10DA6}" type="slidenum">
              <a:rPr lang="en-US"/>
              <a:pPr/>
              <a:t>7</a:t>
            </a:fld>
            <a:endParaRPr lang="en-US"/>
          </a:p>
        </p:txBody>
      </p:sp>
      <p:sp>
        <p:nvSpPr>
          <p:cNvPr id="204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014CAE8-49F0-4BA7-A410-FEDB026D7408}" type="slidenum">
              <a:rPr lang="en-US"/>
              <a:pPr/>
              <a:t>8</a:t>
            </a:fld>
            <a:endParaRPr lang="en-US"/>
          </a:p>
        </p:txBody>
      </p:sp>
      <p:sp>
        <p:nvSpPr>
          <p:cNvPr id="3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8928BD5-A85D-4374-9E31-F99F0F7EC765}" type="slidenum">
              <a:rPr lang="en-US"/>
              <a:pPr/>
              <a:t>9</a:t>
            </a:fld>
            <a:endParaRPr lang="en-US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25F2AF3-E626-4FC0-9877-A5FD186479E0}" type="slidenum">
              <a:rPr lang="en-US"/>
              <a:pPr/>
              <a:t>10</a:t>
            </a:fld>
            <a:endParaRPr lang="en-US"/>
          </a:p>
        </p:txBody>
      </p:sp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FFF54FD-FDDC-485B-8F51-19D61A2F2404}" type="slidenum">
              <a:rPr lang="en-US"/>
              <a:pPr/>
              <a:t>11</a:t>
            </a:fld>
            <a:endParaRPr lang="en-US"/>
          </a:p>
        </p:txBody>
      </p:sp>
      <p:sp>
        <p:nvSpPr>
          <p:cNvPr id="3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7EFFA20-3519-4639-BE57-D27F89A43667}" type="slidenum">
              <a:rPr lang="en-US"/>
              <a:pPr/>
              <a:t>12</a:t>
            </a:fld>
            <a:endParaRPr lang="en-US"/>
          </a:p>
        </p:txBody>
      </p:sp>
      <p:sp>
        <p:nvSpPr>
          <p:cNvPr id="40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8B0FA54-DD46-406A-9CED-0BAE5F58C6A5}" type="slidenum">
              <a:rPr lang="en-US"/>
              <a:pPr/>
              <a:t>13</a:t>
            </a:fld>
            <a:endParaRPr lang="en-US"/>
          </a:p>
        </p:txBody>
      </p:sp>
      <p:sp>
        <p:nvSpPr>
          <p:cNvPr id="28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1CBD33E-548A-4CA9-8F58-C9ACE4C04C48}" type="slidenum">
              <a:rPr lang="en-US"/>
              <a:pPr/>
              <a:t>14</a:t>
            </a:fld>
            <a:endParaRPr lang="en-US"/>
          </a:p>
        </p:txBody>
      </p:sp>
      <p:sp>
        <p:nvSpPr>
          <p:cNvPr id="30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D6C9538-2AF6-42CB-B871-951B217681FF}" type="slidenum">
              <a:rPr lang="en-US"/>
              <a:pPr/>
              <a:t>15</a:t>
            </a:fld>
            <a:endParaRPr lang="en-US"/>
          </a:p>
        </p:txBody>
      </p:sp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3509316-C6B8-4182-9867-80B9D0050659}" type="slidenum">
              <a:rPr lang="en-US"/>
              <a:pPr/>
              <a:t>16</a:t>
            </a:fld>
            <a:endParaRPr lang="en-US"/>
          </a:p>
        </p:txBody>
      </p:sp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3F9C818-CA08-46FD-9299-ED27E8D8CF30}" type="slidenum">
              <a:rPr lang="en-US"/>
              <a:pPr/>
              <a:t>17</a:t>
            </a:fld>
            <a:endParaRPr lang="en-US"/>
          </a:p>
        </p:txBody>
      </p:sp>
      <p:sp>
        <p:nvSpPr>
          <p:cNvPr id="34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038"/>
            <a:ext cx="5829300" cy="19605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B71E54-5719-40AE-B48D-B27A0241E14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4143943"/>
      </p:ext>
    </p:extLst>
  </p:cSld>
  <p:clrMapOvr>
    <a:masterClrMapping/>
  </p:clrMapOvr>
  <p:transition spd="med"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FFB13E-524C-4ED9-8E89-2ABC79F6651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249295"/>
      </p:ext>
    </p:extLst>
  </p:cSld>
  <p:clrMapOvr>
    <a:masterClrMapping/>
  </p:clrMapOvr>
  <p:transition spd="med"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338" y="5875338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338" y="3875088"/>
            <a:ext cx="5829300" cy="20002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4F7670-2217-492E-8400-3073976E2DF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6762324"/>
      </p:ext>
    </p:extLst>
  </p:cSld>
  <p:clrMapOvr>
    <a:masterClrMapping/>
  </p:clrMapOvr>
  <p:transition spd="med"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133600"/>
            <a:ext cx="3009900" cy="6034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505200" y="2133600"/>
            <a:ext cx="3009900" cy="6034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05ABEB-664D-414B-ADB3-E9EBD8769D5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1341450"/>
      </p:ext>
    </p:extLst>
  </p:cSld>
  <p:clrMapOvr>
    <a:masterClrMapping/>
  </p:clrMapOvr>
  <p:transition spd="med"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288"/>
            <a:ext cx="3030538" cy="8540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900363"/>
            <a:ext cx="3030538" cy="52673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4563" y="2046288"/>
            <a:ext cx="3030537" cy="8540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4563" y="2900363"/>
            <a:ext cx="3030537" cy="52673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10B00C-114C-40DE-8478-DF9EFA95A59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0367744"/>
      </p:ext>
    </p:extLst>
  </p:cSld>
  <p:clrMapOvr>
    <a:masterClrMapping/>
  </p:clrMapOvr>
  <p:transition spd="med"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19BE03-905B-4C3D-B94C-0DDD8A0F054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800293"/>
      </p:ext>
    </p:extLst>
  </p:cSld>
  <p:clrMapOvr>
    <a:masterClrMapping/>
  </p:clrMapOvr>
  <p:transition spd="med"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0835D0-BBA2-4C16-9CD4-9BEAB790A06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9495373"/>
      </p:ext>
    </p:extLst>
  </p:cSld>
  <p:clrMapOvr>
    <a:masterClrMapping/>
  </p:clrMapOvr>
  <p:transition spd="med"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3538"/>
            <a:ext cx="2255838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8" y="363538"/>
            <a:ext cx="3833812" cy="78041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2938"/>
            <a:ext cx="2255838" cy="62547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DDA554-706E-44EC-B924-A06D1026167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8169428"/>
      </p:ext>
    </p:extLst>
  </p:cSld>
  <p:clrMapOvr>
    <a:masterClrMapping/>
  </p:clrMapOvr>
  <p:transition spd="med"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613" y="6400800"/>
            <a:ext cx="4114800" cy="7556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613" y="81756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613" y="7156450"/>
            <a:ext cx="4114800" cy="10731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51FB8C-75C4-4B25-9CEA-057FE05323F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6549955"/>
      </p:ext>
    </p:extLst>
  </p:cSld>
  <p:clrMapOvr>
    <a:masterClrMapping/>
  </p:clrMapOvr>
  <p:transition spd="med"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8875B1-6152-432A-A6FC-D6B7BB6E1CD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5474746"/>
      </p:ext>
    </p:extLst>
  </p:cSld>
  <p:clrMapOvr>
    <a:masterClrMapping/>
  </p:clrMapOvr>
  <p:transition spd="med"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713"/>
            <a:ext cx="1543050" cy="78009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713"/>
            <a:ext cx="4476750" cy="78009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AE4B6D-64FB-419E-B638-BE2AEB6CB70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5356327"/>
      </p:ext>
    </p:extLst>
  </p:cSld>
  <p:clrMapOvr>
    <a:masterClrMapping/>
  </p:clrMapOvr>
  <p:transition spd="med">
    <p:wheel spokes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25">
          <a:fgClr>
            <a:srgbClr val="66CCFF"/>
          </a:fgClr>
          <a:bgClr>
            <a:srgbClr val="FFFF99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42900" y="366713"/>
            <a:ext cx="61722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42900" y="2133600"/>
            <a:ext cx="6172200" cy="6034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42900" y="8326438"/>
            <a:ext cx="1600200" cy="63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349500" y="8786813"/>
            <a:ext cx="2171700" cy="357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914900" y="8326438"/>
            <a:ext cx="1600200" cy="63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FCA3534D-88A3-4FC1-B191-2BC2B282C24F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wheel spokes="1"/>
  </p:transition>
  <p:hf sldNum="0"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00055178"/>
      </p:ext>
    </p:extLst>
  </p:cSld>
  <p:clrMapOvr>
    <a:masterClrMapping/>
  </p:clrMapOvr>
  <p:transition spd="med">
    <p:wheel spokes="1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 sz="5400" b="1" dirty="0" smtClean="0"/>
              <a:t>تمرينات عملي</a:t>
            </a:r>
            <a:endParaRPr lang="en-US" sz="5400" b="1" dirty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algn="r" rtl="1">
              <a:lnSpc>
                <a:spcPct val="80000"/>
              </a:lnSpc>
              <a:buFontTx/>
              <a:buNone/>
            </a:pPr>
            <a:r>
              <a:rPr lang="fa-IR" dirty="0"/>
              <a:t>     </a:t>
            </a:r>
            <a:r>
              <a:rPr lang="fa-IR" dirty="0" smtClean="0"/>
              <a:t>تمرينات عملي </a:t>
            </a:r>
            <a:r>
              <a:rPr lang="fa-IR" dirty="0"/>
              <a:t>در فوتبال به سه شکل </a:t>
            </a:r>
            <a:r>
              <a:rPr lang="fa-IR" dirty="0" smtClean="0"/>
              <a:t>اصلي </a:t>
            </a:r>
            <a:r>
              <a:rPr lang="fa-IR" dirty="0"/>
              <a:t>انجام </a:t>
            </a:r>
            <a:r>
              <a:rPr lang="fa-IR" dirty="0" smtClean="0"/>
              <a:t>مي </a:t>
            </a:r>
            <a:r>
              <a:rPr lang="fa-IR" dirty="0"/>
              <a:t>شوند:</a:t>
            </a:r>
          </a:p>
          <a:p>
            <a:pPr marL="609600" indent="-609600" algn="r" rtl="1">
              <a:lnSpc>
                <a:spcPct val="80000"/>
              </a:lnSpc>
              <a:buFontTx/>
              <a:buNone/>
            </a:pPr>
            <a:endParaRPr lang="fa-IR" dirty="0"/>
          </a:p>
          <a:p>
            <a:pPr marL="609600" indent="-609600" algn="r" rtl="1">
              <a:lnSpc>
                <a:spcPct val="80000"/>
              </a:lnSpc>
              <a:buFontTx/>
              <a:buAutoNum type="arabicPeriod"/>
            </a:pPr>
            <a:r>
              <a:rPr lang="fa-IR" sz="2000" dirty="0">
                <a:solidFill>
                  <a:srgbClr val="0000FF"/>
                </a:solidFill>
              </a:rPr>
              <a:t>مرحله </a:t>
            </a:r>
            <a:r>
              <a:rPr lang="fa-IR" sz="2000" dirty="0" smtClean="0">
                <a:solidFill>
                  <a:srgbClr val="0000FF"/>
                </a:solidFill>
              </a:rPr>
              <a:t>پايه</a:t>
            </a:r>
            <a:r>
              <a:rPr lang="fa-IR" sz="2000" dirty="0">
                <a:solidFill>
                  <a:srgbClr val="0000FF"/>
                </a:solidFill>
              </a:rPr>
              <a:t>: در </a:t>
            </a:r>
            <a:r>
              <a:rPr lang="fa-IR" sz="2000" dirty="0" smtClean="0">
                <a:solidFill>
                  <a:srgbClr val="0000FF"/>
                </a:solidFill>
              </a:rPr>
              <a:t>اين </a:t>
            </a:r>
            <a:r>
              <a:rPr lang="fa-IR" sz="2000" dirty="0">
                <a:solidFill>
                  <a:srgbClr val="0000FF"/>
                </a:solidFill>
              </a:rPr>
              <a:t>مرحله </a:t>
            </a:r>
            <a:r>
              <a:rPr lang="fa-IR" sz="2000" dirty="0" smtClean="0">
                <a:solidFill>
                  <a:srgbClr val="0000FF"/>
                </a:solidFill>
              </a:rPr>
              <a:t>بازيکنان </a:t>
            </a:r>
            <a:r>
              <a:rPr lang="fa-IR" sz="2000" dirty="0">
                <a:solidFill>
                  <a:srgbClr val="0000FF"/>
                </a:solidFill>
              </a:rPr>
              <a:t>شرکت کننده در </a:t>
            </a:r>
            <a:r>
              <a:rPr lang="fa-IR" sz="2000" dirty="0" smtClean="0">
                <a:solidFill>
                  <a:srgbClr val="0000FF"/>
                </a:solidFill>
              </a:rPr>
              <a:t>تمرين </a:t>
            </a:r>
            <a:r>
              <a:rPr lang="fa-IR" sz="2000" dirty="0">
                <a:solidFill>
                  <a:srgbClr val="0000FF"/>
                </a:solidFill>
              </a:rPr>
              <a:t>با شکل ساده و </a:t>
            </a:r>
            <a:r>
              <a:rPr lang="fa-IR" sz="2000" dirty="0" smtClean="0">
                <a:solidFill>
                  <a:srgbClr val="0000FF"/>
                </a:solidFill>
              </a:rPr>
              <a:t>ابتدائي تمرين </a:t>
            </a:r>
            <a:r>
              <a:rPr lang="fa-IR" sz="2000" dirty="0">
                <a:solidFill>
                  <a:srgbClr val="0000FF"/>
                </a:solidFill>
              </a:rPr>
              <a:t>آشنا شده و بدون دخالت </a:t>
            </a:r>
            <a:r>
              <a:rPr lang="fa-IR" sz="2000" dirty="0" smtClean="0">
                <a:solidFill>
                  <a:srgbClr val="0000FF"/>
                </a:solidFill>
              </a:rPr>
              <a:t>هيچ حريفي سعي </a:t>
            </a:r>
            <a:r>
              <a:rPr lang="fa-IR" sz="2000" dirty="0">
                <a:solidFill>
                  <a:srgbClr val="0000FF"/>
                </a:solidFill>
              </a:rPr>
              <a:t>در انجام نکات گفته شده </a:t>
            </a:r>
            <a:r>
              <a:rPr lang="fa-IR" sz="2000" dirty="0" smtClean="0">
                <a:solidFill>
                  <a:srgbClr val="0000FF"/>
                </a:solidFill>
              </a:rPr>
              <a:t>بوسيله مربي </a:t>
            </a:r>
            <a:r>
              <a:rPr lang="fa-IR" sz="2000" dirty="0">
                <a:solidFill>
                  <a:srgbClr val="0000FF"/>
                </a:solidFill>
              </a:rPr>
              <a:t>دارند.در </a:t>
            </a:r>
            <a:r>
              <a:rPr lang="fa-IR" sz="2000" dirty="0" smtClean="0">
                <a:solidFill>
                  <a:srgbClr val="0000FF"/>
                </a:solidFill>
              </a:rPr>
              <a:t>اين </a:t>
            </a:r>
            <a:r>
              <a:rPr lang="fa-IR" sz="2000" dirty="0">
                <a:solidFill>
                  <a:srgbClr val="0000FF"/>
                </a:solidFill>
              </a:rPr>
              <a:t>گونه </a:t>
            </a:r>
            <a:r>
              <a:rPr lang="fa-IR" sz="2000" dirty="0" smtClean="0">
                <a:solidFill>
                  <a:srgbClr val="0000FF"/>
                </a:solidFill>
              </a:rPr>
              <a:t>تمرينات </a:t>
            </a:r>
            <a:r>
              <a:rPr lang="fa-IR" sz="2000" dirty="0">
                <a:solidFill>
                  <a:srgbClr val="0000FF"/>
                </a:solidFill>
              </a:rPr>
              <a:t>فشار </a:t>
            </a:r>
            <a:r>
              <a:rPr lang="fa-IR" sz="2000" dirty="0" smtClean="0">
                <a:solidFill>
                  <a:srgbClr val="0000FF"/>
                </a:solidFill>
              </a:rPr>
              <a:t>حريف </a:t>
            </a:r>
            <a:r>
              <a:rPr lang="fa-IR" sz="2000" dirty="0">
                <a:solidFill>
                  <a:srgbClr val="0000FF"/>
                </a:solidFill>
              </a:rPr>
              <a:t>وجود ندارد</a:t>
            </a:r>
          </a:p>
          <a:p>
            <a:pPr marL="609600" indent="-609600" algn="r" rtl="1">
              <a:lnSpc>
                <a:spcPct val="80000"/>
              </a:lnSpc>
              <a:buFontTx/>
              <a:buAutoNum type="arabicPeriod"/>
            </a:pPr>
            <a:endParaRPr lang="fa-IR" sz="2000" dirty="0">
              <a:solidFill>
                <a:srgbClr val="0000FF"/>
              </a:solidFill>
            </a:endParaRPr>
          </a:p>
          <a:p>
            <a:pPr marL="609600" indent="-609600" algn="r" rtl="1">
              <a:lnSpc>
                <a:spcPct val="80000"/>
              </a:lnSpc>
              <a:buFontTx/>
              <a:buAutoNum type="arabicPeriod"/>
            </a:pPr>
            <a:r>
              <a:rPr lang="fa-IR" sz="2000" dirty="0">
                <a:solidFill>
                  <a:srgbClr val="FF3399"/>
                </a:solidFill>
              </a:rPr>
              <a:t>مرحله </a:t>
            </a:r>
            <a:r>
              <a:rPr lang="fa-IR" sz="2000" dirty="0" smtClean="0">
                <a:solidFill>
                  <a:srgbClr val="FF3399"/>
                </a:solidFill>
              </a:rPr>
              <a:t>نزديک </a:t>
            </a:r>
            <a:r>
              <a:rPr lang="fa-IR" sz="2000" dirty="0">
                <a:solidFill>
                  <a:srgbClr val="FF3399"/>
                </a:solidFill>
              </a:rPr>
              <a:t>به </a:t>
            </a:r>
            <a:r>
              <a:rPr lang="fa-IR" sz="2000" dirty="0" smtClean="0">
                <a:solidFill>
                  <a:srgbClr val="FF3399"/>
                </a:solidFill>
              </a:rPr>
              <a:t>شرايط بازي: دراين </a:t>
            </a:r>
            <a:r>
              <a:rPr lang="fa-IR" sz="2000" dirty="0">
                <a:solidFill>
                  <a:srgbClr val="FF3399"/>
                </a:solidFill>
              </a:rPr>
              <a:t>مرحله، </a:t>
            </a:r>
            <a:r>
              <a:rPr lang="fa-IR" sz="2000" dirty="0" smtClean="0">
                <a:solidFill>
                  <a:srgbClr val="FF3399"/>
                </a:solidFill>
              </a:rPr>
              <a:t>تمرين </a:t>
            </a:r>
            <a:r>
              <a:rPr lang="fa-IR" sz="2000" dirty="0">
                <a:solidFill>
                  <a:srgbClr val="FF3399"/>
                </a:solidFill>
              </a:rPr>
              <a:t>با وجود </a:t>
            </a:r>
            <a:r>
              <a:rPr lang="fa-IR" sz="2000" dirty="0" smtClean="0">
                <a:solidFill>
                  <a:srgbClr val="FF3399"/>
                </a:solidFill>
              </a:rPr>
              <a:t>حريف </a:t>
            </a:r>
            <a:r>
              <a:rPr lang="fa-IR" sz="2000" dirty="0">
                <a:solidFill>
                  <a:srgbClr val="FF3399"/>
                </a:solidFill>
              </a:rPr>
              <a:t>انجام </a:t>
            </a:r>
            <a:r>
              <a:rPr lang="fa-IR" sz="2000" dirty="0" smtClean="0">
                <a:solidFill>
                  <a:srgbClr val="FF3399"/>
                </a:solidFill>
              </a:rPr>
              <a:t>مي </a:t>
            </a:r>
            <a:r>
              <a:rPr lang="fa-IR" sz="2000" dirty="0">
                <a:solidFill>
                  <a:srgbClr val="FF3399"/>
                </a:solidFill>
              </a:rPr>
              <a:t>شود </a:t>
            </a:r>
            <a:r>
              <a:rPr lang="fa-IR" sz="2000" dirty="0" smtClean="0">
                <a:solidFill>
                  <a:srgbClr val="FF3399"/>
                </a:solidFill>
              </a:rPr>
              <a:t>ولي </a:t>
            </a:r>
            <a:r>
              <a:rPr lang="fa-IR" sz="2000" dirty="0">
                <a:solidFill>
                  <a:srgbClr val="FF3399"/>
                </a:solidFill>
              </a:rPr>
              <a:t>دروازه وجود </a:t>
            </a:r>
            <a:r>
              <a:rPr lang="fa-IR" sz="2000" dirty="0" smtClean="0">
                <a:solidFill>
                  <a:srgbClr val="FF3399"/>
                </a:solidFill>
              </a:rPr>
              <a:t>ندارد.ديگر اينکه </a:t>
            </a:r>
            <a:r>
              <a:rPr lang="fa-IR" sz="2000" dirty="0">
                <a:solidFill>
                  <a:srgbClr val="FF3399"/>
                </a:solidFill>
              </a:rPr>
              <a:t>معمولا تعداد </a:t>
            </a:r>
            <a:r>
              <a:rPr lang="fa-IR" sz="2000" dirty="0" smtClean="0">
                <a:solidFill>
                  <a:srgbClr val="FF3399"/>
                </a:solidFill>
              </a:rPr>
              <a:t>بازيکناني </a:t>
            </a:r>
            <a:r>
              <a:rPr lang="fa-IR" sz="2000" dirty="0">
                <a:solidFill>
                  <a:srgbClr val="FF3399"/>
                </a:solidFill>
              </a:rPr>
              <a:t>که </a:t>
            </a:r>
            <a:r>
              <a:rPr lang="fa-IR" sz="2000" dirty="0" smtClean="0">
                <a:solidFill>
                  <a:srgbClr val="FF3399"/>
                </a:solidFill>
              </a:rPr>
              <a:t>روي </a:t>
            </a:r>
            <a:r>
              <a:rPr lang="fa-IR" sz="2000" dirty="0">
                <a:solidFill>
                  <a:srgbClr val="FF3399"/>
                </a:solidFill>
              </a:rPr>
              <a:t>آنها </a:t>
            </a:r>
            <a:r>
              <a:rPr lang="fa-IR" sz="2000" dirty="0" smtClean="0">
                <a:solidFill>
                  <a:srgbClr val="FF3399"/>
                </a:solidFill>
              </a:rPr>
              <a:t>کوچينگ </a:t>
            </a:r>
            <a:r>
              <a:rPr lang="fa-IR" sz="2000" dirty="0">
                <a:solidFill>
                  <a:srgbClr val="FF3399"/>
                </a:solidFill>
              </a:rPr>
              <a:t>انجام </a:t>
            </a:r>
            <a:r>
              <a:rPr lang="fa-IR" sz="2000" dirty="0" smtClean="0">
                <a:solidFill>
                  <a:srgbClr val="FF3399"/>
                </a:solidFill>
              </a:rPr>
              <a:t>مي </a:t>
            </a:r>
            <a:r>
              <a:rPr lang="fa-IR" sz="2000" dirty="0">
                <a:solidFill>
                  <a:srgbClr val="FF3399"/>
                </a:solidFill>
              </a:rPr>
              <a:t>شود ،نسبت به </a:t>
            </a:r>
            <a:r>
              <a:rPr lang="fa-IR" sz="2000" dirty="0" smtClean="0">
                <a:solidFill>
                  <a:srgbClr val="FF3399"/>
                </a:solidFill>
              </a:rPr>
              <a:t>ديگر بازيکنان بيشتر </a:t>
            </a:r>
            <a:r>
              <a:rPr lang="fa-IR" sz="2000" dirty="0">
                <a:solidFill>
                  <a:srgbClr val="FF3399"/>
                </a:solidFill>
              </a:rPr>
              <a:t>و </a:t>
            </a:r>
            <a:r>
              <a:rPr lang="fa-IR" sz="2000" dirty="0" smtClean="0">
                <a:solidFill>
                  <a:srgbClr val="FF3399"/>
                </a:solidFill>
              </a:rPr>
              <a:t>يا مساوي </a:t>
            </a:r>
            <a:r>
              <a:rPr lang="fa-IR" sz="2000" dirty="0">
                <a:solidFill>
                  <a:srgbClr val="FF3399"/>
                </a:solidFill>
              </a:rPr>
              <a:t>است که </a:t>
            </a:r>
            <a:r>
              <a:rPr lang="fa-IR" sz="2000" dirty="0" smtClean="0">
                <a:solidFill>
                  <a:srgbClr val="FF3399"/>
                </a:solidFill>
              </a:rPr>
              <a:t>اين </a:t>
            </a:r>
            <a:r>
              <a:rPr lang="fa-IR" sz="2000" dirty="0">
                <a:solidFill>
                  <a:srgbClr val="FF3399"/>
                </a:solidFill>
              </a:rPr>
              <a:t>امر به </a:t>
            </a:r>
            <a:r>
              <a:rPr lang="fa-IR" sz="2000" dirty="0" smtClean="0">
                <a:solidFill>
                  <a:srgbClr val="FF3399"/>
                </a:solidFill>
              </a:rPr>
              <a:t>دليل </a:t>
            </a:r>
            <a:r>
              <a:rPr lang="fa-IR" sz="2000" dirty="0">
                <a:solidFill>
                  <a:srgbClr val="FF3399"/>
                </a:solidFill>
              </a:rPr>
              <a:t>لزوم </a:t>
            </a:r>
            <a:r>
              <a:rPr lang="fa-IR" sz="2000" dirty="0" smtClean="0">
                <a:solidFill>
                  <a:srgbClr val="FF3399"/>
                </a:solidFill>
              </a:rPr>
              <a:t>پيشرفت تمرين </a:t>
            </a:r>
            <a:r>
              <a:rPr lang="fa-IR" sz="2000" dirty="0">
                <a:solidFill>
                  <a:srgbClr val="FF3399"/>
                </a:solidFill>
              </a:rPr>
              <a:t>وتمرکز </a:t>
            </a:r>
            <a:r>
              <a:rPr lang="fa-IR" sz="2000" dirty="0" smtClean="0">
                <a:solidFill>
                  <a:srgbClr val="FF3399"/>
                </a:solidFill>
              </a:rPr>
              <a:t>روي </a:t>
            </a:r>
            <a:r>
              <a:rPr lang="fa-IR" sz="2000" dirty="0">
                <a:solidFill>
                  <a:srgbClr val="FF3399"/>
                </a:solidFill>
              </a:rPr>
              <a:t>نکات </a:t>
            </a:r>
            <a:r>
              <a:rPr lang="fa-IR" sz="2000" dirty="0" smtClean="0">
                <a:solidFill>
                  <a:srgbClr val="FF3399"/>
                </a:solidFill>
              </a:rPr>
              <a:t>مربيگري،انجام ميگردد </a:t>
            </a:r>
            <a:endParaRPr lang="fa-IR" sz="2000" dirty="0">
              <a:solidFill>
                <a:srgbClr val="FF3399"/>
              </a:solidFill>
            </a:endParaRPr>
          </a:p>
          <a:p>
            <a:pPr marL="609600" indent="-609600" algn="r" rtl="1">
              <a:lnSpc>
                <a:spcPct val="80000"/>
              </a:lnSpc>
              <a:buFontTx/>
              <a:buAutoNum type="arabicPeriod"/>
            </a:pPr>
            <a:endParaRPr lang="fa-IR" sz="2000" dirty="0">
              <a:solidFill>
                <a:srgbClr val="FF3399"/>
              </a:solidFill>
            </a:endParaRPr>
          </a:p>
          <a:p>
            <a:pPr marL="609600" indent="-609600" algn="r" rtl="1">
              <a:lnSpc>
                <a:spcPct val="80000"/>
              </a:lnSpc>
              <a:buFontTx/>
              <a:buAutoNum type="arabicPeriod"/>
            </a:pPr>
            <a:r>
              <a:rPr lang="fa-IR" sz="2000" dirty="0">
                <a:solidFill>
                  <a:srgbClr val="993300"/>
                </a:solidFill>
              </a:rPr>
              <a:t>مرحله </a:t>
            </a:r>
            <a:r>
              <a:rPr lang="fa-IR" sz="2000" dirty="0" smtClean="0">
                <a:solidFill>
                  <a:srgbClr val="993300"/>
                </a:solidFill>
              </a:rPr>
              <a:t>شرايط بازي: دراين </a:t>
            </a:r>
            <a:r>
              <a:rPr lang="fa-IR" sz="2000" dirty="0">
                <a:solidFill>
                  <a:srgbClr val="993300"/>
                </a:solidFill>
              </a:rPr>
              <a:t>مرحله </a:t>
            </a:r>
            <a:r>
              <a:rPr lang="fa-IR" sz="2000" dirty="0" smtClean="0">
                <a:solidFill>
                  <a:srgbClr val="993300"/>
                </a:solidFill>
              </a:rPr>
              <a:t>تمرين </a:t>
            </a:r>
            <a:r>
              <a:rPr lang="fa-IR" sz="2000" dirty="0">
                <a:solidFill>
                  <a:srgbClr val="993300"/>
                </a:solidFill>
              </a:rPr>
              <a:t>با وجود </a:t>
            </a:r>
            <a:r>
              <a:rPr lang="fa-IR" sz="2000" dirty="0" smtClean="0">
                <a:solidFill>
                  <a:srgbClr val="993300"/>
                </a:solidFill>
              </a:rPr>
              <a:t>حريف </a:t>
            </a:r>
            <a:r>
              <a:rPr lang="fa-IR" sz="2000" dirty="0">
                <a:solidFill>
                  <a:srgbClr val="993300"/>
                </a:solidFill>
              </a:rPr>
              <a:t>انجام </a:t>
            </a:r>
            <a:r>
              <a:rPr lang="fa-IR" sz="2000" dirty="0" smtClean="0">
                <a:solidFill>
                  <a:srgbClr val="993300"/>
                </a:solidFill>
              </a:rPr>
              <a:t>مي </a:t>
            </a:r>
            <a:r>
              <a:rPr lang="fa-IR" sz="2000" dirty="0">
                <a:solidFill>
                  <a:srgbClr val="993300"/>
                </a:solidFill>
              </a:rPr>
              <a:t>شود و دروازه </a:t>
            </a:r>
            <a:r>
              <a:rPr lang="fa-IR" sz="2000" dirty="0" smtClean="0">
                <a:solidFill>
                  <a:srgbClr val="993300"/>
                </a:solidFill>
              </a:rPr>
              <a:t>نيزوجود </a:t>
            </a:r>
            <a:r>
              <a:rPr lang="fa-IR" sz="2000" dirty="0">
                <a:solidFill>
                  <a:srgbClr val="993300"/>
                </a:solidFill>
              </a:rPr>
              <a:t>دارد. </a:t>
            </a:r>
            <a:r>
              <a:rPr lang="fa-IR" sz="2000" dirty="0" smtClean="0">
                <a:solidFill>
                  <a:srgbClr val="993300"/>
                </a:solidFill>
              </a:rPr>
              <a:t>تمامي قوانين </a:t>
            </a:r>
            <a:r>
              <a:rPr lang="fa-IR" sz="2000" dirty="0">
                <a:solidFill>
                  <a:srgbClr val="993300"/>
                </a:solidFill>
              </a:rPr>
              <a:t>مربوط به </a:t>
            </a:r>
            <a:r>
              <a:rPr lang="fa-IR" sz="2000" dirty="0" smtClean="0">
                <a:solidFill>
                  <a:srgbClr val="993300"/>
                </a:solidFill>
              </a:rPr>
              <a:t>بازي </a:t>
            </a:r>
            <a:r>
              <a:rPr lang="fa-IR" sz="2000" dirty="0">
                <a:solidFill>
                  <a:srgbClr val="993300"/>
                </a:solidFill>
              </a:rPr>
              <a:t>فوتبال با </a:t>
            </a:r>
            <a:r>
              <a:rPr lang="fa-IR" sz="2000" dirty="0" smtClean="0">
                <a:solidFill>
                  <a:srgbClr val="993300"/>
                </a:solidFill>
              </a:rPr>
              <a:t>صلاحديد مربي </a:t>
            </a:r>
            <a:r>
              <a:rPr lang="fa-IR" sz="2000" dirty="0">
                <a:solidFill>
                  <a:srgbClr val="993300"/>
                </a:solidFill>
              </a:rPr>
              <a:t>اجرا شده و </a:t>
            </a:r>
            <a:r>
              <a:rPr lang="fa-IR" sz="2000" dirty="0" smtClean="0">
                <a:solidFill>
                  <a:srgbClr val="993300"/>
                </a:solidFill>
              </a:rPr>
              <a:t>يا </a:t>
            </a:r>
            <a:r>
              <a:rPr lang="fa-IR" sz="2000" dirty="0">
                <a:solidFill>
                  <a:srgbClr val="993300"/>
                </a:solidFill>
              </a:rPr>
              <a:t>اجرا </a:t>
            </a:r>
            <a:r>
              <a:rPr lang="fa-IR" sz="2000" dirty="0" smtClean="0">
                <a:solidFill>
                  <a:srgbClr val="993300"/>
                </a:solidFill>
              </a:rPr>
              <a:t>نمي </a:t>
            </a:r>
            <a:r>
              <a:rPr lang="fa-IR" sz="2000" dirty="0">
                <a:solidFill>
                  <a:srgbClr val="993300"/>
                </a:solidFill>
              </a:rPr>
              <a:t>شود مثل قانون </a:t>
            </a:r>
            <a:r>
              <a:rPr lang="fa-IR" sz="2000" dirty="0" smtClean="0">
                <a:solidFill>
                  <a:srgbClr val="993300"/>
                </a:solidFill>
              </a:rPr>
              <a:t>آفسايد </a:t>
            </a:r>
            <a:r>
              <a:rPr lang="fa-IR" sz="2000" dirty="0">
                <a:solidFill>
                  <a:srgbClr val="993300"/>
                </a:solidFill>
              </a:rPr>
              <a:t>که </a:t>
            </a:r>
            <a:r>
              <a:rPr lang="fa-IR" sz="2000" dirty="0" smtClean="0">
                <a:solidFill>
                  <a:srgbClr val="993300"/>
                </a:solidFill>
              </a:rPr>
              <a:t>ميتواند </a:t>
            </a:r>
            <a:r>
              <a:rPr lang="fa-IR" sz="2000" dirty="0">
                <a:solidFill>
                  <a:srgbClr val="993300"/>
                </a:solidFill>
              </a:rPr>
              <a:t>اجرا شده و </a:t>
            </a:r>
            <a:r>
              <a:rPr lang="fa-IR" sz="2000" dirty="0" smtClean="0">
                <a:solidFill>
                  <a:srgbClr val="993300"/>
                </a:solidFill>
              </a:rPr>
              <a:t>يا </a:t>
            </a:r>
            <a:r>
              <a:rPr lang="fa-IR" sz="2000" dirty="0">
                <a:solidFill>
                  <a:srgbClr val="993300"/>
                </a:solidFill>
              </a:rPr>
              <a:t>اجرا نشود</a:t>
            </a:r>
          </a:p>
          <a:p>
            <a:pPr marL="609600" indent="-609600" algn="r" rtl="1">
              <a:lnSpc>
                <a:spcPct val="80000"/>
              </a:lnSpc>
              <a:buFontTx/>
              <a:buAutoNum type="arabicPeriod"/>
            </a:pPr>
            <a:endParaRPr lang="fa-IR" sz="2000" dirty="0">
              <a:solidFill>
                <a:srgbClr val="993300"/>
              </a:solidFill>
            </a:endParaRPr>
          </a:p>
          <a:p>
            <a:pPr marL="609600" indent="-609600" algn="r" rtl="1">
              <a:lnSpc>
                <a:spcPct val="80000"/>
              </a:lnSpc>
              <a:buFontTx/>
              <a:buNone/>
            </a:pPr>
            <a:r>
              <a:rPr lang="fa-IR" sz="2000" dirty="0"/>
              <a:t>          </a:t>
            </a:r>
            <a:endParaRPr lang="en-US" sz="2000" dirty="0"/>
          </a:p>
        </p:txBody>
      </p:sp>
    </p:spTree>
  </p:cSld>
  <p:clrMapOvr>
    <a:masterClrMapping/>
  </p:clrMapOvr>
  <p:transition spd="med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7" name="Rectangle 75"/>
          <p:cNvSpPr>
            <a:spLocks noChangeArrowheads="1"/>
          </p:cNvSpPr>
          <p:nvPr/>
        </p:nvSpPr>
        <p:spPr bwMode="auto">
          <a:xfrm>
            <a:off x="333375" y="1331913"/>
            <a:ext cx="1871663" cy="20161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49275" y="179388"/>
            <a:ext cx="5829300" cy="865187"/>
          </a:xfrm>
        </p:spPr>
        <p:txBody>
          <a:bodyPr/>
          <a:lstStyle/>
          <a:p>
            <a:r>
              <a:rPr lang="fa-IR" sz="3200" b="1" dirty="0"/>
              <a:t>احساس لمس توپ (</a:t>
            </a:r>
            <a:r>
              <a:rPr lang="fa-IR" sz="3200" b="1" dirty="0" smtClean="0"/>
              <a:t>تمرين پايه</a:t>
            </a:r>
            <a:r>
              <a:rPr lang="fa-IR" sz="3200" b="1" dirty="0"/>
              <a:t>)</a:t>
            </a:r>
            <a:endParaRPr lang="en-US" sz="3200" b="1" dirty="0"/>
          </a:p>
        </p:txBody>
      </p:sp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4005263" y="971550"/>
            <a:ext cx="2663825" cy="1947863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000" b="1" dirty="0"/>
              <a:t>اهداف </a:t>
            </a:r>
            <a:r>
              <a:rPr lang="fa-IR" sz="2000" b="1" dirty="0" smtClean="0"/>
              <a:t>تمرين</a:t>
            </a:r>
            <a:r>
              <a:rPr lang="fa-IR" sz="2000" b="1" dirty="0"/>
              <a:t>:</a:t>
            </a:r>
          </a:p>
          <a:p>
            <a:pPr rtl="1">
              <a:spcBef>
                <a:spcPct val="50000"/>
              </a:spcBef>
            </a:pPr>
            <a:r>
              <a:rPr lang="fa-IR" sz="1600" b="1" dirty="0" smtClean="0"/>
              <a:t>آشنائي </a:t>
            </a:r>
            <a:r>
              <a:rPr lang="fa-IR" sz="1600" b="1" dirty="0"/>
              <a:t>با توپ و ضربه زدن (</a:t>
            </a:r>
            <a:r>
              <a:rPr lang="fa-IR" sz="1600" b="1" dirty="0" smtClean="0"/>
              <a:t>تغييرجهت</a:t>
            </a:r>
            <a:r>
              <a:rPr lang="fa-IR" sz="1600" b="1" dirty="0"/>
              <a:t>) حرکت با توپ </a:t>
            </a:r>
            <a:r>
              <a:rPr lang="fa-IR" sz="1600" b="1" dirty="0" smtClean="0"/>
              <a:t>بوسيله </a:t>
            </a:r>
            <a:r>
              <a:rPr lang="fa-IR" sz="1600" b="1" dirty="0"/>
              <a:t>کنترل </a:t>
            </a:r>
            <a:r>
              <a:rPr lang="fa-IR" sz="1600" b="1" dirty="0" smtClean="0"/>
              <a:t>مناسب-تغيير </a:t>
            </a:r>
            <a:r>
              <a:rPr lang="fa-IR" sz="1600" b="1" dirty="0"/>
              <a:t>سرعت و  </a:t>
            </a:r>
            <a:r>
              <a:rPr lang="fa-IR" sz="1600" b="1" dirty="0" smtClean="0"/>
              <a:t>تصميم گيري سريع</a:t>
            </a:r>
            <a:endParaRPr lang="fa-IR" sz="1600" b="1" dirty="0"/>
          </a:p>
          <a:p>
            <a:pPr rtl="1">
              <a:spcBef>
                <a:spcPct val="50000"/>
              </a:spcBef>
            </a:pPr>
            <a:endParaRPr lang="en-US" dirty="0"/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4005263" y="3203575"/>
            <a:ext cx="2662237" cy="1946275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000" b="1" dirty="0"/>
              <a:t>روش </a:t>
            </a:r>
            <a:r>
              <a:rPr lang="fa-IR" sz="2000" b="1" dirty="0" smtClean="0"/>
              <a:t>اجراي تمرين</a:t>
            </a:r>
            <a:r>
              <a:rPr lang="fa-IR" sz="2000" b="1" dirty="0"/>
              <a:t>:</a:t>
            </a:r>
          </a:p>
          <a:p>
            <a:pPr rtl="1">
              <a:spcBef>
                <a:spcPct val="50000"/>
              </a:spcBef>
            </a:pPr>
            <a:r>
              <a:rPr lang="fa-IR" b="1" dirty="0"/>
              <a:t>در چند مربع12 در 12 متر،سه </a:t>
            </a:r>
            <a:r>
              <a:rPr lang="fa-IR" b="1" dirty="0" smtClean="0"/>
              <a:t>بازيکن </a:t>
            </a:r>
            <a:r>
              <a:rPr lang="fa-IR" b="1" dirty="0"/>
              <a:t>با سه توپ در هر مربع، با ضربه زدن و </a:t>
            </a:r>
            <a:r>
              <a:rPr lang="fa-IR" b="1" dirty="0" smtClean="0"/>
              <a:t>تغيير </a:t>
            </a:r>
            <a:r>
              <a:rPr lang="fa-IR" b="1" dirty="0"/>
              <a:t>جهت توپ مقدمات </a:t>
            </a:r>
            <a:r>
              <a:rPr lang="fa-IR" b="1" dirty="0" smtClean="0"/>
              <a:t>دريبل </a:t>
            </a:r>
            <a:r>
              <a:rPr lang="fa-IR" b="1" dirty="0"/>
              <a:t>زدن را فرا</a:t>
            </a:r>
            <a:r>
              <a:rPr lang="en-US" b="1" dirty="0"/>
              <a:t>       </a:t>
            </a:r>
            <a:r>
              <a:rPr lang="fa-IR" b="1" dirty="0"/>
              <a:t> </a:t>
            </a:r>
            <a:r>
              <a:rPr lang="fa-IR" b="1" dirty="0" smtClean="0"/>
              <a:t>مي گيرند</a:t>
            </a:r>
            <a:endParaRPr lang="en-US" b="1" dirty="0"/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4005263" y="5795963"/>
            <a:ext cx="2663825" cy="2911475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000" b="1" dirty="0" smtClean="0"/>
              <a:t>سازماندهي تمرين</a:t>
            </a:r>
            <a:r>
              <a:rPr lang="fa-IR" sz="2000" b="1" dirty="0"/>
              <a:t>:</a:t>
            </a:r>
          </a:p>
          <a:p>
            <a:pPr>
              <a:spcBef>
                <a:spcPct val="50000"/>
              </a:spcBef>
            </a:pPr>
            <a:r>
              <a:rPr lang="fa-IR" b="1" dirty="0"/>
              <a:t>تعداد </a:t>
            </a:r>
            <a:r>
              <a:rPr lang="fa-IR" b="1" dirty="0" smtClean="0"/>
              <a:t>بازيکن:15-12</a:t>
            </a:r>
            <a:endParaRPr lang="fa-IR" b="1" dirty="0"/>
          </a:p>
          <a:p>
            <a:pPr>
              <a:spcBef>
                <a:spcPct val="50000"/>
              </a:spcBef>
            </a:pPr>
            <a:r>
              <a:rPr lang="fa-IR" b="1" dirty="0"/>
              <a:t>کاور:15 عدد در پنج رنگ</a:t>
            </a:r>
          </a:p>
          <a:p>
            <a:pPr>
              <a:spcBef>
                <a:spcPct val="50000"/>
              </a:spcBef>
            </a:pPr>
            <a:r>
              <a:rPr lang="fa-IR" b="1" dirty="0"/>
              <a:t>توپ:هر </a:t>
            </a:r>
            <a:r>
              <a:rPr lang="fa-IR" b="1" dirty="0" smtClean="0"/>
              <a:t>بازيکن يک </a:t>
            </a:r>
            <a:r>
              <a:rPr lang="fa-IR" b="1" dirty="0"/>
              <a:t>توپ</a:t>
            </a:r>
          </a:p>
          <a:p>
            <a:pPr>
              <a:spcBef>
                <a:spcPct val="50000"/>
              </a:spcBef>
            </a:pPr>
            <a:r>
              <a:rPr lang="fa-IR" b="1" dirty="0" smtClean="0"/>
              <a:t>قيف:به </a:t>
            </a:r>
            <a:r>
              <a:rPr lang="fa-IR" b="1" dirty="0"/>
              <a:t>تعداد </a:t>
            </a:r>
            <a:r>
              <a:rPr lang="fa-IR" b="1" dirty="0" smtClean="0"/>
              <a:t>کافي</a:t>
            </a:r>
            <a:endParaRPr lang="fa-IR" b="1" dirty="0"/>
          </a:p>
          <a:p>
            <a:pPr>
              <a:spcBef>
                <a:spcPct val="50000"/>
              </a:spcBef>
            </a:pPr>
            <a:r>
              <a:rPr lang="fa-IR" b="1" dirty="0"/>
              <a:t>زمان:30-20 </a:t>
            </a:r>
            <a:r>
              <a:rPr lang="fa-IR" b="1" dirty="0" smtClean="0"/>
              <a:t>دقيقه</a:t>
            </a:r>
            <a:endParaRPr lang="fa-IR" b="1" dirty="0"/>
          </a:p>
          <a:p>
            <a:pPr>
              <a:spcBef>
                <a:spcPct val="50000"/>
              </a:spcBef>
            </a:pPr>
            <a:endParaRPr lang="en-US" b="1" dirty="0"/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188913" y="971550"/>
            <a:ext cx="3455987" cy="4837113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rtl="1">
              <a:spcBef>
                <a:spcPct val="50000"/>
              </a:spcBef>
            </a:pPr>
            <a:r>
              <a:rPr lang="fa-IR" sz="2000" b="1" dirty="0"/>
              <a:t>شکل  </a:t>
            </a:r>
            <a:r>
              <a:rPr lang="fa-IR" sz="2000" b="1" dirty="0" smtClean="0"/>
              <a:t>تمرين</a:t>
            </a:r>
            <a:r>
              <a:rPr lang="fa-IR" sz="2000" b="1" dirty="0"/>
              <a:t>:</a:t>
            </a:r>
            <a:r>
              <a:rPr lang="en-US" sz="2000" b="1" dirty="0"/>
              <a:t>              </a:t>
            </a:r>
            <a:r>
              <a:rPr lang="fa-IR" sz="2000" b="1" dirty="0"/>
              <a:t>12</a:t>
            </a:r>
            <a:r>
              <a:rPr lang="en-US" sz="2000" b="1" dirty="0"/>
              <a:t>            </a:t>
            </a:r>
            <a:endParaRPr lang="fa-IR" sz="2000" b="1" dirty="0"/>
          </a:p>
          <a:p>
            <a:pPr>
              <a:spcBef>
                <a:spcPct val="50000"/>
              </a:spcBef>
            </a:pPr>
            <a:r>
              <a:rPr lang="fa-IR" dirty="0"/>
              <a:t>                               </a:t>
            </a:r>
          </a:p>
          <a:p>
            <a:pPr>
              <a:spcBef>
                <a:spcPct val="50000"/>
              </a:spcBef>
            </a:pPr>
            <a:endParaRPr lang="fa-IR" dirty="0"/>
          </a:p>
          <a:p>
            <a:pPr rtl="1">
              <a:spcBef>
                <a:spcPct val="50000"/>
              </a:spcBef>
            </a:pPr>
            <a:r>
              <a:rPr lang="en-US" dirty="0"/>
              <a:t>    </a:t>
            </a:r>
            <a:r>
              <a:rPr lang="fa-IR" dirty="0"/>
              <a:t>      </a:t>
            </a:r>
            <a:r>
              <a:rPr lang="en-US" dirty="0"/>
              <a:t>     </a:t>
            </a:r>
            <a:r>
              <a:rPr lang="fa-IR" dirty="0"/>
              <a:t> 12</a:t>
            </a:r>
          </a:p>
          <a:p>
            <a:pPr rtl="1">
              <a:spcBef>
                <a:spcPct val="50000"/>
              </a:spcBef>
            </a:pPr>
            <a:r>
              <a:rPr lang="fa-IR" dirty="0"/>
              <a:t>                                                </a:t>
            </a:r>
            <a:r>
              <a:rPr lang="en-US" dirty="0"/>
              <a:t>      </a:t>
            </a:r>
            <a:endParaRPr lang="fa-IR" dirty="0"/>
          </a:p>
          <a:p>
            <a:pPr rtl="1">
              <a:spcBef>
                <a:spcPct val="50000"/>
              </a:spcBef>
            </a:pPr>
            <a:r>
              <a:rPr lang="en-US" dirty="0"/>
              <a:t>        </a:t>
            </a:r>
            <a:r>
              <a:rPr lang="fa-IR" dirty="0"/>
              <a:t>                         12</a:t>
            </a:r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r>
              <a:rPr lang="fa-IR" dirty="0"/>
              <a:t>                               </a:t>
            </a:r>
            <a:endParaRPr lang="en-US" dirty="0"/>
          </a:p>
          <a:p>
            <a:pPr rtl="1">
              <a:spcBef>
                <a:spcPct val="50000"/>
              </a:spcBef>
            </a:pPr>
            <a:r>
              <a:rPr lang="fa-IR" dirty="0"/>
              <a:t>               12  </a:t>
            </a:r>
          </a:p>
          <a:p>
            <a:pPr rtl="1">
              <a:spcBef>
                <a:spcPct val="50000"/>
              </a:spcBef>
            </a:pPr>
            <a:endParaRPr lang="fa-IR" dirty="0"/>
          </a:p>
          <a:p>
            <a:pPr rtl="1">
              <a:spcBef>
                <a:spcPct val="50000"/>
              </a:spcBef>
            </a:pPr>
            <a:r>
              <a:rPr lang="fa-IR" dirty="0"/>
              <a:t>     </a:t>
            </a:r>
            <a:endParaRPr lang="en-US" dirty="0"/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188913" y="6156325"/>
            <a:ext cx="3455987" cy="2579688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fa-IR" b="1" dirty="0"/>
              <a:t>نکات </a:t>
            </a:r>
            <a:r>
              <a:rPr lang="fa-IR" b="1" dirty="0" smtClean="0"/>
              <a:t>مربيگري:</a:t>
            </a:r>
            <a:endParaRPr lang="en-US" b="1" dirty="0"/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1400" b="1" dirty="0"/>
              <a:t>مرکز ثقل بدن </a:t>
            </a:r>
            <a:r>
              <a:rPr lang="fa-IR" sz="1400" b="1" dirty="0" smtClean="0"/>
              <a:t>پائين </a:t>
            </a:r>
            <a:r>
              <a:rPr lang="fa-IR" sz="1400" b="1" dirty="0"/>
              <a:t>باشد</a:t>
            </a:r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1400" b="1" dirty="0"/>
              <a:t>بدن آرام</a:t>
            </a:r>
            <a:r>
              <a:rPr lang="en-US" sz="1400" b="1" dirty="0"/>
              <a:t>(relax) </a:t>
            </a:r>
            <a:r>
              <a:rPr lang="fa-IR" sz="1400" b="1" dirty="0"/>
              <a:t> باشد</a:t>
            </a:r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1400" b="1" dirty="0"/>
              <a:t>از داخل، کف، </a:t>
            </a:r>
            <a:r>
              <a:rPr lang="fa-IR" sz="1400" b="1" dirty="0" smtClean="0"/>
              <a:t>بيرون </a:t>
            </a:r>
            <a:r>
              <a:rPr lang="fa-IR" sz="1400" b="1" dirty="0"/>
              <a:t>پا </a:t>
            </a:r>
            <a:r>
              <a:rPr lang="fa-IR" sz="1400" b="1" dirty="0" smtClean="0"/>
              <a:t>براي </a:t>
            </a:r>
            <a:r>
              <a:rPr lang="fa-IR" sz="1400" b="1" dirty="0"/>
              <a:t>ضربه زدن استـفاده شود</a:t>
            </a:r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1400" b="1" dirty="0"/>
              <a:t>سرعت عمل پاها و </a:t>
            </a:r>
            <a:r>
              <a:rPr lang="fa-IR" sz="1400" b="1" dirty="0" smtClean="0"/>
              <a:t>يا </a:t>
            </a:r>
            <a:r>
              <a:rPr lang="fa-IR" sz="1400" b="1" dirty="0"/>
              <a:t>سرعت </a:t>
            </a:r>
            <a:r>
              <a:rPr lang="fa-IR" sz="1400" b="1" dirty="0" smtClean="0"/>
              <a:t>تکنيکي بازيکنان</a:t>
            </a:r>
            <a:endParaRPr lang="fa-IR" sz="1400" b="1" dirty="0"/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1400" b="1" dirty="0" smtClean="0"/>
              <a:t>تغيير </a:t>
            </a:r>
            <a:r>
              <a:rPr lang="fa-IR" sz="1400" b="1" dirty="0"/>
              <a:t>جهت و چرخش با توپ</a:t>
            </a:r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1400" b="1" dirty="0"/>
              <a:t>حرکت با توپ،توقف. </a:t>
            </a:r>
            <a:r>
              <a:rPr lang="fa-IR" sz="1600" b="1" dirty="0"/>
              <a:t>حرکت با توپ، توقف</a:t>
            </a:r>
            <a:endParaRPr lang="en-US" sz="1600" b="1" dirty="0"/>
          </a:p>
        </p:txBody>
      </p:sp>
      <p:grpSp>
        <p:nvGrpSpPr>
          <p:cNvPr id="3124" name="Group 52"/>
          <p:cNvGrpSpPr>
            <a:grpSpLocks/>
          </p:cNvGrpSpPr>
          <p:nvPr/>
        </p:nvGrpSpPr>
        <p:grpSpPr bwMode="auto">
          <a:xfrm rot="842174">
            <a:off x="1628775" y="1763713"/>
            <a:ext cx="336550" cy="506412"/>
            <a:chOff x="981" y="1292"/>
            <a:chExt cx="272" cy="409"/>
          </a:xfrm>
        </p:grpSpPr>
        <p:sp>
          <p:nvSpPr>
            <p:cNvPr id="3122" name="AutoShape 50"/>
            <p:cNvSpPr>
              <a:spLocks noChangeArrowheads="1"/>
            </p:cNvSpPr>
            <p:nvPr/>
          </p:nvSpPr>
          <p:spPr bwMode="auto">
            <a:xfrm>
              <a:off x="981" y="1292"/>
              <a:ext cx="272" cy="273"/>
            </a:xfrm>
            <a:prstGeom prst="triangle">
              <a:avLst>
                <a:gd name="adj" fmla="val 50000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pic>
          <p:nvPicPr>
            <p:cNvPr id="3123" name="Picture 51" descr="soccerblksm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1" y="1610"/>
              <a:ext cx="89" cy="9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144" name="Group 72"/>
          <p:cNvGrpSpPr>
            <a:grpSpLocks/>
          </p:cNvGrpSpPr>
          <p:nvPr/>
        </p:nvGrpSpPr>
        <p:grpSpPr bwMode="auto">
          <a:xfrm>
            <a:off x="547688" y="1646238"/>
            <a:ext cx="377825" cy="461962"/>
            <a:chOff x="345" y="1037"/>
            <a:chExt cx="238" cy="291"/>
          </a:xfrm>
        </p:grpSpPr>
        <p:sp>
          <p:nvSpPr>
            <p:cNvPr id="3127" name="AutoShape 55"/>
            <p:cNvSpPr>
              <a:spLocks noChangeArrowheads="1"/>
            </p:cNvSpPr>
            <p:nvPr/>
          </p:nvSpPr>
          <p:spPr bwMode="auto">
            <a:xfrm rot="-1998239">
              <a:off x="345" y="1037"/>
              <a:ext cx="212" cy="213"/>
            </a:xfrm>
            <a:prstGeom prst="triangle">
              <a:avLst>
                <a:gd name="adj" fmla="val 50000"/>
              </a:avLst>
            </a:prstGeom>
            <a:solidFill>
              <a:srgbClr val="0000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pic>
          <p:nvPicPr>
            <p:cNvPr id="3128" name="Picture 56" descr="soccerblksm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1998239">
              <a:off x="513" y="1257"/>
              <a:ext cx="70" cy="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129" name="Group 57"/>
          <p:cNvGrpSpPr>
            <a:grpSpLocks/>
          </p:cNvGrpSpPr>
          <p:nvPr/>
        </p:nvGrpSpPr>
        <p:grpSpPr bwMode="auto">
          <a:xfrm rot="12645442">
            <a:off x="620713" y="2700338"/>
            <a:ext cx="341312" cy="557212"/>
            <a:chOff x="981" y="1292"/>
            <a:chExt cx="272" cy="409"/>
          </a:xfrm>
        </p:grpSpPr>
        <p:sp>
          <p:nvSpPr>
            <p:cNvPr id="3130" name="AutoShape 58"/>
            <p:cNvSpPr>
              <a:spLocks noChangeArrowheads="1"/>
            </p:cNvSpPr>
            <p:nvPr/>
          </p:nvSpPr>
          <p:spPr bwMode="auto">
            <a:xfrm>
              <a:off x="981" y="1292"/>
              <a:ext cx="272" cy="273"/>
            </a:xfrm>
            <a:prstGeom prst="triangle">
              <a:avLst>
                <a:gd name="adj" fmla="val 50000"/>
              </a:avLst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pic>
          <p:nvPicPr>
            <p:cNvPr id="3131" name="Picture 59" descr="soccerblksm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1" y="1610"/>
              <a:ext cx="89" cy="91"/>
            </a:xfrm>
            <a:prstGeom prst="rect">
              <a:avLst/>
            </a:prstGeom>
            <a:solidFill>
              <a:srgbClr val="FFFF00"/>
            </a:solidFill>
          </p:spPr>
        </p:pic>
      </p:grpSp>
      <p:sp>
        <p:nvSpPr>
          <p:cNvPr id="3134" name="Rectangle 62"/>
          <p:cNvSpPr>
            <a:spLocks noChangeArrowheads="1"/>
          </p:cNvSpPr>
          <p:nvPr/>
        </p:nvSpPr>
        <p:spPr bwMode="auto">
          <a:xfrm>
            <a:off x="333375" y="3635375"/>
            <a:ext cx="1871663" cy="20161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/>
          </a:p>
        </p:txBody>
      </p:sp>
      <p:grpSp>
        <p:nvGrpSpPr>
          <p:cNvPr id="3146" name="Group 74"/>
          <p:cNvGrpSpPr>
            <a:grpSpLocks/>
          </p:cNvGrpSpPr>
          <p:nvPr/>
        </p:nvGrpSpPr>
        <p:grpSpPr bwMode="auto">
          <a:xfrm>
            <a:off x="566738" y="5138738"/>
            <a:ext cx="446087" cy="396875"/>
            <a:chOff x="357" y="3237"/>
            <a:chExt cx="281" cy="250"/>
          </a:xfrm>
        </p:grpSpPr>
        <p:sp>
          <p:nvSpPr>
            <p:cNvPr id="3136" name="AutoShape 64"/>
            <p:cNvSpPr>
              <a:spLocks noChangeArrowheads="1"/>
            </p:cNvSpPr>
            <p:nvPr/>
          </p:nvSpPr>
          <p:spPr bwMode="auto">
            <a:xfrm rot="13901516">
              <a:off x="358" y="3274"/>
              <a:ext cx="212" cy="213"/>
            </a:xfrm>
            <a:prstGeom prst="triangle">
              <a:avLst>
                <a:gd name="adj" fmla="val 50000"/>
              </a:avLst>
            </a:prstGeom>
            <a:solidFill>
              <a:srgbClr val="0000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pic>
          <p:nvPicPr>
            <p:cNvPr id="3137" name="Picture 65" descr="soccerblksm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3901516">
              <a:off x="568" y="3236"/>
              <a:ext cx="70" cy="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138" name="Group 66"/>
          <p:cNvGrpSpPr>
            <a:grpSpLocks/>
          </p:cNvGrpSpPr>
          <p:nvPr/>
        </p:nvGrpSpPr>
        <p:grpSpPr bwMode="auto">
          <a:xfrm rot="3982832">
            <a:off x="1556544" y="3996532"/>
            <a:ext cx="336550" cy="506412"/>
            <a:chOff x="981" y="1292"/>
            <a:chExt cx="272" cy="409"/>
          </a:xfrm>
        </p:grpSpPr>
        <p:sp>
          <p:nvSpPr>
            <p:cNvPr id="3139" name="AutoShape 67"/>
            <p:cNvSpPr>
              <a:spLocks noChangeArrowheads="1"/>
            </p:cNvSpPr>
            <p:nvPr/>
          </p:nvSpPr>
          <p:spPr bwMode="auto">
            <a:xfrm>
              <a:off x="981" y="1292"/>
              <a:ext cx="272" cy="273"/>
            </a:xfrm>
            <a:prstGeom prst="triangle">
              <a:avLst>
                <a:gd name="adj" fmla="val 50000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pic>
          <p:nvPicPr>
            <p:cNvPr id="3140" name="Picture 68" descr="soccerblksm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1" y="1610"/>
              <a:ext cx="89" cy="9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145" name="Group 73"/>
          <p:cNvGrpSpPr>
            <a:grpSpLocks/>
          </p:cNvGrpSpPr>
          <p:nvPr/>
        </p:nvGrpSpPr>
        <p:grpSpPr bwMode="auto">
          <a:xfrm>
            <a:off x="506413" y="3862388"/>
            <a:ext cx="363537" cy="468312"/>
            <a:chOff x="319" y="2433"/>
            <a:chExt cx="229" cy="295"/>
          </a:xfrm>
        </p:grpSpPr>
        <p:sp>
          <p:nvSpPr>
            <p:cNvPr id="3142" name="AutoShape 70"/>
            <p:cNvSpPr>
              <a:spLocks noChangeArrowheads="1"/>
            </p:cNvSpPr>
            <p:nvPr/>
          </p:nvSpPr>
          <p:spPr bwMode="auto">
            <a:xfrm rot="-1812395">
              <a:off x="319" y="2433"/>
              <a:ext cx="212" cy="213"/>
            </a:xfrm>
            <a:prstGeom prst="triangle">
              <a:avLst>
                <a:gd name="adj" fmla="val 50000"/>
              </a:avLst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pic>
          <p:nvPicPr>
            <p:cNvPr id="3143" name="Picture 71" descr="soccerblksm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1812395">
              <a:off x="478" y="2657"/>
              <a:ext cx="70" cy="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med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2.22222E-6 C 0.00672 -0.00018 0.01436 0.00035 0.01783 0.00104 C 0.022 0.00295 0.02454 0.00607 0.02825 0.00816 C 0.03056 0.01059 0.02963 0.01354 0.02963 0.01614 C 0.02871 0.01962 0.02732 0.02222 0.02292 0.02604 C 0.01991 0.02916 0.01274 0.03264 0.00417 0.03594 C -0.00254 0.03889 -0.01111 0.04201 -0.02013 0.04427 C -0.02963 0.04722 -0.03865 0.04982 -0.04768 0.05052 C -0.05601 0.05243 -0.0655 0.05312 -0.07361 0.05295 C -0.08055 0.05295 -0.08773 0.0526 -0.09143 0.05052 C -0.09675 0.04965 -0.09907 0.04618 -0.10046 0.04444 C -0.10208 0.04219 -0.10254 0.03889 -0.09953 0.03541 C -0.09652 0.03212 -0.09097 0.02899 -0.08101 0.02639 C -0.07291 0.02361 -0.06365 0.02239 -0.05694 0.02239 C -0.05 0.02291 -0.04583 0.02448 -0.04375 0.02725 C -0.04213 0.03003 -0.04236 0.03264 -0.04537 0.03541 C -0.04745 0.03889 -0.04722 0.03871 -0.06088 0.046 C -0.07384 0.05173 -0.0875 0.05382 -0.09583 0.05555 C -0.10509 0.05712 -0.1118 0.05868 -0.12083 0.05972 C -0.13032 0.06041 -0.13865 0.06024 -0.1449 0.06007 C -0.15092 0.05937 -0.15416 0.05764 -0.15856 0.05469 C -0.1618 0.05139 -0.1625 0.04982 -0.16365 0.04757 C -0.16458 0.04479 -0.1655 0.04166 -0.16643 0.03941 " pathEditMode="relative" rAng="-1017188" ptsTypes="fffffffffffffffffffffff">
                                      <p:cBhvr>
                                        <p:cTn id="6" dur="3000" fill="hold"/>
                                        <p:tgtEl>
                                          <p:spTgt spid="31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12" y="352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412 0.01666 C 0.02106 0.02014 0.02824 0.02204 0.03264 0.01892 C 0.03727 0.01562 0.0338 0.01059 0.02963 0.00486 C 0.02546 -0.00105 0.02037 -0.00712 0.02593 -0.01077 C 0.03079 -0.01441 0.03796 -0.01111 0.04653 -0.00816 C 0.05347 -0.00469 0.06088 -0.00209 0.06528 -0.00591 C 0.06921 -0.00903 0.06667 -0.01424 0.0625 -0.01945 C 0.05741 -0.02587 0.05347 -0.03177 0.05787 -0.03542 C 0.06319 -0.03907 0.0794 -0.03212 0.07847 -0.03264 C 0.08634 -0.02934 0.09329 -0.02691 0.09815 -0.03021 C 0.10255 -0.03368 0.09907 -0.03872 0.09468 -0.04445 C 0.08981 -0.05035 0.08588 -0.05608 0.0912 -0.06025 C 0.09537 -0.06389 0.10324 -0.06042 0.11157 -0.05677 C 0.11968 -0.054 0.12569 -0.05122 0.13056 -0.05504 C 0.13472 -0.05816 0.13171 -0.06355 0.12708 -0.0691 C 0.12245 -0.075 0.11806 -0.0816 0.12315 -0.0849 C 0.12778 -0.08837 0.13611 -0.08473 0.14398 -0.08177 " pathEditMode="relative" rAng="-2714147" ptsTypes="fffffffffffffffff">
                                      <p:cBhvr>
                                        <p:cTn id="8" dur="3000" fill="hold"/>
                                        <p:tgtEl>
                                          <p:spTgt spid="31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412" y="-4983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3.61111E-6 L -0.07176 3.61111E-6 C -0.1037 3.61111E-6 -0.14352 0.02725 -0.14352 0.0493 L -0.14352 0.09861 " pathEditMode="relative" rAng="10800000" ptsTypes="FfFF">
                                      <p:cBhvr>
                                        <p:cTn id="10" dur="3000" fill="hold"/>
                                        <p:tgtEl>
                                          <p:spTgt spid="31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76" y="4931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9259E-6 1.66667E-6 L 2.59259E-6 0.06857 C 2.59259E-6 0.0993 0.05023 0.13732 0.0912 0.13732 L 0.18264 0.13732 " pathEditMode="relative" rAng="0" ptsTypes="FfFF">
                                      <p:cBhvr>
                                        <p:cTn id="12" dur="3000" fill="hold"/>
                                        <p:tgtEl>
                                          <p:spTgt spid="31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120" y="6858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9259E-6 -1.66667E-6 C 0.00671 -0.00469 0.01319 -0.00851 0.01759 -0.00607 C 0.02268 -0.00382 0.0206 0.00209 0.01736 0.00851 C 0.01458 0.01545 0.01111 0.02205 0.01666 0.02465 C 0.02176 0.02726 0.02847 0.02257 0.03611 0.01754 C 0.04213 0.01268 0.04838 0.00886 0.0537 0.01146 C 0.0581 0.01389 0.05578 0.01997 0.05324 0.02587 C 0.04953 0.03247 0.04676 0.03976 0.05185 0.04236 C 0.05717 0.04445 0.07106 0.03524 0.07106 0.03524 C 0.07754 0.03073 0.08356 0.02639 0.08889 0.02882 C 0.09421 0.03143 0.09143 0.03698 0.08842 0.04323 C 0.08541 0.05018 0.08194 0.05712 0.08773 0.06007 C 0.09305 0.06233 0.09977 0.05764 0.10625 0.05261 C 0.11389 0.04809 0.11944 0.0441 0.12477 0.0467 C 0.12963 0.04879 0.12731 0.05504 0.1243 0.06094 C 0.12083 0.06788 0.11805 0.075 0.12291 0.07761 C 0.12801 0.07986 0.13541 0.07465 0.14259 0.07014 " pathEditMode="relative" rAng="1999117" ptsTypes="fffffffffffffffff">
                                      <p:cBhvr>
                                        <p:cTn id="14" dur="3000" fill="hold"/>
                                        <p:tgtEl>
                                          <p:spTgt spid="31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60" y="3576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9259E-6 -8.33333E-7 C 0.01528 -0.00347 0.00717 -0.00226 0.02407 -0.00382 C 0.03935 -0.01042 0.02176 -0.00156 0.03148 -0.00989 C 0.03472 -0.01267 0.04259 -0.01719 0.04259 -0.01701 C 0.04444 -0.01684 0.05347 -0.01545 0.05555 -0.01476 C 0.05949 -0.01337 0.06666 -0.00989 0.06666 -0.00972 C 0.07153 -0.01024 0.07685 -0.01007 0.08148 -0.01111 C 0.08565 -0.01198 0.09259 -0.01597 0.09259 -0.0158 C 0.09583 -0.02239 0.0956 -0.01858 0.08703 -0.02691 C 0.08495 -0.02917 0.08333 -0.03437 0.08333 -0.0342 C 0.08819 -0.0441 0.10115 -0.04097 0.11666 -0.04167 C 0.11852 -0.04236 0.12106 -0.04288 0.12222 -0.0441 C 0.1243 -0.04618 0.12592 -0.05139 0.12592 -0.05121 C 0.12523 -0.05382 0.12546 -0.05642 0.12407 -0.05885 C 0.12245 -0.06146 0.11805 -0.06337 0.11666 -0.06614 C 0.11597 -0.06736 0.11551 -0.06858 0.11481 -0.06979 C 0.11736 -0.07621 0.1243 -0.0809 0.13148 -0.08576 C 0.13009 -0.09549 0.12708 -0.10642 0.11852 -0.1151 C 0.11458 -0.13281 0.11435 -0.12812 0.08333 -0.12969 C 0.07708 -0.13246 0.07106 -0.1342 0.06481 -0.13698 C 0.06111 -0.13871 0.0537 -0.14184 0.0537 -0.14184 C 0.02615 -0.14028 0.03912 -0.14184 0.02222 -0.13455 C 0.01412 -0.13507 0.00625 -0.13524 -0.00185 -0.13576 C -0.01204 -0.13663 -0.00301 -0.13733 -0.01297 -0.13941 C -0.01922 -0.1408 -0.02246 -0.14062 -0.02778 -0.14062 " pathEditMode="relative" rAng="0" ptsTypes="ffffffffffffffffffffffffA">
                                      <p:cBhvr>
                                        <p:cTn id="16" dur="3000" fill="hold"/>
                                        <p:tgtEl>
                                          <p:spTgt spid="31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85" y="-71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3573463" y="1258888"/>
            <a:ext cx="3095625" cy="715581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b="1" dirty="0"/>
              <a:t>اهداف </a:t>
            </a:r>
            <a:r>
              <a:rPr lang="fa-IR" b="1" dirty="0" smtClean="0"/>
              <a:t>تمرين</a:t>
            </a:r>
            <a:r>
              <a:rPr lang="fa-IR" b="1" dirty="0"/>
              <a:t>:</a:t>
            </a:r>
          </a:p>
          <a:p>
            <a:pPr>
              <a:spcBef>
                <a:spcPct val="50000"/>
              </a:spcBef>
            </a:pPr>
            <a:r>
              <a:rPr lang="fa-IR" sz="1500" b="1" dirty="0"/>
              <a:t>عبور از مدافع،شتاب و </a:t>
            </a:r>
            <a:r>
              <a:rPr lang="fa-IR" sz="1500" b="1" dirty="0" smtClean="0"/>
              <a:t>تغيير جهت،فريب بدني</a:t>
            </a:r>
            <a:endParaRPr lang="en-US" sz="1500" dirty="0"/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3573463" y="2555875"/>
            <a:ext cx="3097212" cy="3077766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1600" b="1" dirty="0"/>
              <a:t>روش </a:t>
            </a:r>
            <a:r>
              <a:rPr lang="fa-IR" sz="1600" b="1" dirty="0" smtClean="0"/>
              <a:t>اجراي تمرين</a:t>
            </a:r>
            <a:r>
              <a:rPr lang="fa-IR" sz="1600" b="1" dirty="0"/>
              <a:t>:</a:t>
            </a:r>
            <a:endParaRPr lang="fa-IR" sz="1400" b="1" dirty="0"/>
          </a:p>
          <a:p>
            <a:pPr rtl="1">
              <a:spcBef>
                <a:spcPct val="50000"/>
              </a:spcBef>
            </a:pPr>
            <a:r>
              <a:rPr lang="fa-IR" sz="1600" b="1" u="sng" dirty="0"/>
              <a:t>مرحله اول:</a:t>
            </a:r>
            <a:r>
              <a:rPr lang="fa-IR" sz="1400" b="1" dirty="0"/>
              <a:t>3</a:t>
            </a:r>
            <a:r>
              <a:rPr lang="en-US" sz="1400" b="1" dirty="0"/>
              <a:t> </a:t>
            </a:r>
            <a:r>
              <a:rPr lang="fa-IR" sz="1400" b="1" dirty="0" smtClean="0"/>
              <a:t>بازيکن </a:t>
            </a:r>
            <a:r>
              <a:rPr lang="en-US" sz="1400" b="1" dirty="0"/>
              <a:t>o</a:t>
            </a:r>
            <a:r>
              <a:rPr lang="fa-IR" sz="1400" b="1" dirty="0"/>
              <a:t> و3 </a:t>
            </a:r>
            <a:r>
              <a:rPr lang="fa-IR" sz="1400" b="1" dirty="0" smtClean="0"/>
              <a:t>بازيکن </a:t>
            </a:r>
            <a:r>
              <a:rPr lang="en-US" sz="1400" b="1" dirty="0"/>
              <a:t>x</a:t>
            </a:r>
            <a:r>
              <a:rPr lang="fa-IR" sz="1400" b="1" dirty="0"/>
              <a:t> با فاصله 20 متر از </a:t>
            </a:r>
            <a:r>
              <a:rPr lang="fa-IR" sz="1400" b="1" dirty="0" smtClean="0"/>
              <a:t>يکديگر </a:t>
            </a:r>
            <a:r>
              <a:rPr lang="fa-IR" sz="1400" b="1" dirty="0"/>
              <a:t>در دو </a:t>
            </a:r>
            <a:r>
              <a:rPr lang="fa-IR" sz="1400" b="1" dirty="0" smtClean="0"/>
              <a:t>سوي  </a:t>
            </a:r>
            <a:r>
              <a:rPr lang="fa-IR" sz="1400" b="1" dirty="0"/>
              <a:t>دو پرچم که با فاصله 8 متر از </a:t>
            </a:r>
            <a:r>
              <a:rPr lang="fa-IR" sz="1400" b="1" dirty="0" smtClean="0"/>
              <a:t>يکديگر </a:t>
            </a:r>
            <a:r>
              <a:rPr lang="fa-IR" sz="1400" b="1" dirty="0"/>
              <a:t>قرار دارند، مستقر شده اند. </a:t>
            </a:r>
            <a:r>
              <a:rPr lang="en-US" sz="1400" b="1" dirty="0"/>
              <a:t>o</a:t>
            </a:r>
            <a:r>
              <a:rPr lang="fa-IR" sz="1400" b="1" dirty="0"/>
              <a:t> پس از پاس به </a:t>
            </a:r>
            <a:r>
              <a:rPr lang="en-US" sz="1400" b="1" dirty="0"/>
              <a:t>x</a:t>
            </a:r>
            <a:r>
              <a:rPr lang="fa-IR" sz="1400" b="1" dirty="0"/>
              <a:t> از خط </a:t>
            </a:r>
            <a:r>
              <a:rPr lang="fa-IR" sz="1400" b="1" dirty="0" smtClean="0"/>
              <a:t>بين </a:t>
            </a:r>
            <a:r>
              <a:rPr lang="fa-IR" sz="1400" b="1" dirty="0"/>
              <a:t>دو پرچم دفاع </a:t>
            </a:r>
            <a:r>
              <a:rPr lang="fa-IR" sz="1400" b="1" dirty="0" smtClean="0"/>
              <a:t>مي </a:t>
            </a:r>
            <a:r>
              <a:rPr lang="fa-IR" sz="1400" b="1" dirty="0"/>
              <a:t>کند. </a:t>
            </a:r>
            <a:r>
              <a:rPr lang="en-US" b="1" dirty="0"/>
              <a:t>x</a:t>
            </a:r>
            <a:r>
              <a:rPr lang="en-US" dirty="0"/>
              <a:t> </a:t>
            </a:r>
            <a:r>
              <a:rPr lang="fa-IR" sz="1400" b="1" dirty="0"/>
              <a:t>پس از </a:t>
            </a:r>
            <a:r>
              <a:rPr lang="fa-IR" sz="1400" b="1" dirty="0" smtClean="0"/>
              <a:t>دريافت </a:t>
            </a:r>
            <a:r>
              <a:rPr lang="fa-IR" sz="1400" b="1" dirty="0"/>
              <a:t>توپ با استفاده از </a:t>
            </a:r>
            <a:r>
              <a:rPr lang="fa-IR" sz="1400" b="1" dirty="0" smtClean="0"/>
              <a:t>تغيير </a:t>
            </a:r>
            <a:r>
              <a:rPr lang="fa-IR" sz="1400" b="1" dirty="0"/>
              <a:t>سرعت وجهت، وپوشش به توپ </a:t>
            </a:r>
            <a:r>
              <a:rPr lang="fa-IR" sz="1400" b="1" dirty="0" smtClean="0"/>
              <a:t>وفريب بدني سعي </a:t>
            </a:r>
            <a:r>
              <a:rPr lang="fa-IR" sz="1400" b="1" dirty="0"/>
              <a:t>در عبور از مدافع </a:t>
            </a:r>
            <a:r>
              <a:rPr lang="en-US" sz="1400" b="1" dirty="0"/>
              <a:t>o</a:t>
            </a:r>
            <a:r>
              <a:rPr lang="fa-IR" sz="1400" b="1" dirty="0"/>
              <a:t> خواهد داشت.</a:t>
            </a:r>
          </a:p>
          <a:p>
            <a:pPr rtl="1">
              <a:spcBef>
                <a:spcPct val="50000"/>
              </a:spcBef>
            </a:pPr>
            <a:r>
              <a:rPr lang="fa-IR" sz="1600" b="1" u="sng" dirty="0">
                <a:solidFill>
                  <a:srgbClr val="0000FF"/>
                </a:solidFill>
              </a:rPr>
              <a:t>مرحله دوم:</a:t>
            </a:r>
            <a:r>
              <a:rPr lang="fa-IR" sz="1600" b="1" dirty="0">
                <a:solidFill>
                  <a:srgbClr val="0000FF"/>
                </a:solidFill>
              </a:rPr>
              <a:t> </a:t>
            </a:r>
            <a:r>
              <a:rPr lang="fa-IR" sz="1400" b="1" dirty="0">
                <a:solidFill>
                  <a:srgbClr val="0000FF"/>
                </a:solidFill>
              </a:rPr>
              <a:t>در </a:t>
            </a:r>
            <a:r>
              <a:rPr lang="fa-IR" sz="1400" b="1" dirty="0" smtClean="0">
                <a:solidFill>
                  <a:srgbClr val="0000FF"/>
                </a:solidFill>
              </a:rPr>
              <a:t>يک مستطيل </a:t>
            </a:r>
            <a:r>
              <a:rPr lang="fa-IR" sz="1400" b="1" dirty="0">
                <a:solidFill>
                  <a:srgbClr val="0000FF"/>
                </a:solidFill>
              </a:rPr>
              <a:t>22متر در12 متر </a:t>
            </a:r>
            <a:r>
              <a:rPr lang="en-US" sz="1400" b="1" dirty="0">
                <a:solidFill>
                  <a:srgbClr val="0000FF"/>
                </a:solidFill>
              </a:rPr>
              <a:t>o</a:t>
            </a:r>
            <a:r>
              <a:rPr lang="fa-IR" sz="1400" b="1" dirty="0">
                <a:solidFill>
                  <a:srgbClr val="0000FF"/>
                </a:solidFill>
              </a:rPr>
              <a:t> </a:t>
            </a:r>
            <a:r>
              <a:rPr lang="en-US" sz="1400" b="1" dirty="0">
                <a:solidFill>
                  <a:srgbClr val="0000FF"/>
                </a:solidFill>
              </a:rPr>
              <a:t> </a:t>
            </a:r>
            <a:r>
              <a:rPr lang="fa-IR" sz="1400" b="1" dirty="0">
                <a:solidFill>
                  <a:srgbClr val="0000FF"/>
                </a:solidFill>
              </a:rPr>
              <a:t>و</a:t>
            </a:r>
            <a:r>
              <a:rPr lang="en-US" sz="1400" b="1" dirty="0">
                <a:solidFill>
                  <a:srgbClr val="0000FF"/>
                </a:solidFill>
              </a:rPr>
              <a:t> X </a:t>
            </a:r>
            <a:r>
              <a:rPr lang="fa-IR" sz="1400" b="1" dirty="0">
                <a:solidFill>
                  <a:srgbClr val="0000FF"/>
                </a:solidFill>
              </a:rPr>
              <a:t>در </a:t>
            </a:r>
            <a:r>
              <a:rPr lang="fa-IR" sz="1400" b="1" dirty="0" smtClean="0">
                <a:solidFill>
                  <a:srgbClr val="0000FF"/>
                </a:solidFill>
              </a:rPr>
              <a:t>موقعيت </a:t>
            </a:r>
            <a:r>
              <a:rPr lang="fa-IR" sz="1400" b="1" dirty="0">
                <a:solidFill>
                  <a:srgbClr val="0000FF"/>
                </a:solidFill>
              </a:rPr>
              <a:t>1در برابر1 قرار دارند ، عبور از مدافع با استفاده از </a:t>
            </a:r>
            <a:r>
              <a:rPr lang="fa-IR" sz="1400" b="1" dirty="0" smtClean="0">
                <a:solidFill>
                  <a:srgbClr val="0000FF"/>
                </a:solidFill>
              </a:rPr>
              <a:t>فريب بدني </a:t>
            </a:r>
            <a:r>
              <a:rPr lang="fa-IR" sz="1400" b="1" dirty="0">
                <a:solidFill>
                  <a:srgbClr val="0000FF"/>
                </a:solidFill>
              </a:rPr>
              <a:t>، شتاب </a:t>
            </a:r>
            <a:r>
              <a:rPr lang="fa-IR" sz="1400" b="1" dirty="0" smtClean="0">
                <a:solidFill>
                  <a:srgbClr val="0000FF"/>
                </a:solidFill>
              </a:rPr>
              <a:t>ونيز </a:t>
            </a:r>
            <a:r>
              <a:rPr lang="fa-IR" sz="1400" b="1" dirty="0">
                <a:solidFill>
                  <a:srgbClr val="0000FF"/>
                </a:solidFill>
              </a:rPr>
              <a:t>پوشش به توپ (بعد از 1 </a:t>
            </a:r>
            <a:r>
              <a:rPr lang="fa-IR" sz="1400" b="1" dirty="0" smtClean="0">
                <a:solidFill>
                  <a:srgbClr val="0000FF"/>
                </a:solidFill>
              </a:rPr>
              <a:t>دقيقه تعويض</a:t>
            </a:r>
            <a:r>
              <a:rPr lang="fa-IR" sz="1400" b="1" dirty="0">
                <a:solidFill>
                  <a:srgbClr val="0000FF"/>
                </a:solidFill>
              </a:rPr>
              <a:t>)</a:t>
            </a:r>
            <a:endParaRPr lang="en-US" sz="1400" b="1" dirty="0">
              <a:solidFill>
                <a:srgbClr val="0000FF"/>
              </a:solidFill>
            </a:endParaRPr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3573463" y="6011863"/>
            <a:ext cx="3095625" cy="2703512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1600" b="1" dirty="0" smtClean="0"/>
              <a:t>سازماندهي تمرين</a:t>
            </a:r>
            <a:r>
              <a:rPr lang="fa-IR" sz="1600" b="1" dirty="0"/>
              <a:t>:</a:t>
            </a:r>
          </a:p>
          <a:p>
            <a:pPr>
              <a:spcBef>
                <a:spcPct val="50000"/>
              </a:spcBef>
            </a:pPr>
            <a:r>
              <a:rPr lang="fa-IR" sz="1600" b="1" dirty="0"/>
              <a:t>مرحله اول:</a:t>
            </a:r>
          </a:p>
          <a:p>
            <a:pPr>
              <a:spcBef>
                <a:spcPct val="50000"/>
              </a:spcBef>
            </a:pPr>
            <a:r>
              <a:rPr lang="fa-IR" sz="1400" b="1" dirty="0"/>
              <a:t>تعداد </a:t>
            </a:r>
            <a:r>
              <a:rPr lang="fa-IR" sz="1400" b="1" dirty="0" smtClean="0"/>
              <a:t>بازيکن:6 بازيکن</a:t>
            </a:r>
            <a:endParaRPr lang="fa-IR" sz="1400" b="1" dirty="0"/>
          </a:p>
          <a:p>
            <a:pPr>
              <a:spcBef>
                <a:spcPct val="50000"/>
              </a:spcBef>
            </a:pPr>
            <a:r>
              <a:rPr lang="fa-IR" sz="1400" b="1" dirty="0"/>
              <a:t>کاور:3کاور قرمز،3 </a:t>
            </a:r>
            <a:r>
              <a:rPr lang="fa-IR" sz="1400" b="1" dirty="0" smtClean="0"/>
              <a:t>کاورآبي</a:t>
            </a:r>
            <a:endParaRPr lang="fa-IR" sz="1400" b="1" dirty="0"/>
          </a:p>
          <a:p>
            <a:pPr>
              <a:spcBef>
                <a:spcPct val="50000"/>
              </a:spcBef>
            </a:pPr>
            <a:r>
              <a:rPr lang="fa-IR" sz="1400" b="1" dirty="0"/>
              <a:t>توپ :6 توپ</a:t>
            </a:r>
          </a:p>
          <a:p>
            <a:pPr>
              <a:spcBef>
                <a:spcPct val="50000"/>
              </a:spcBef>
            </a:pPr>
            <a:r>
              <a:rPr lang="fa-IR" sz="1600" b="1" dirty="0"/>
              <a:t>مرحله دوم:</a:t>
            </a:r>
          </a:p>
          <a:p>
            <a:pPr>
              <a:spcBef>
                <a:spcPct val="50000"/>
              </a:spcBef>
            </a:pPr>
            <a:r>
              <a:rPr lang="fa-IR" sz="1400" b="1" dirty="0"/>
              <a:t>تعداد </a:t>
            </a:r>
            <a:r>
              <a:rPr lang="fa-IR" sz="1400" b="1" dirty="0" smtClean="0"/>
              <a:t>بازيکن</a:t>
            </a:r>
            <a:r>
              <a:rPr lang="fa-IR" sz="1400" b="1" dirty="0"/>
              <a:t>: 6 </a:t>
            </a:r>
            <a:r>
              <a:rPr lang="fa-IR" sz="1400" b="1" dirty="0" smtClean="0"/>
              <a:t>بازيکن</a:t>
            </a:r>
            <a:endParaRPr lang="fa-IR" sz="1400" b="1" dirty="0"/>
          </a:p>
          <a:p>
            <a:pPr>
              <a:spcBef>
                <a:spcPct val="50000"/>
              </a:spcBef>
            </a:pPr>
            <a:r>
              <a:rPr lang="fa-IR" sz="1400" b="1" dirty="0"/>
              <a:t>توپ :1 توپ</a:t>
            </a:r>
          </a:p>
        </p:txBody>
      </p:sp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188913" y="1331913"/>
            <a:ext cx="3168650" cy="4881562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000" b="1" dirty="0"/>
              <a:t>شکل  </a:t>
            </a:r>
            <a:r>
              <a:rPr lang="fa-IR" sz="2000" b="1" dirty="0" smtClean="0"/>
              <a:t>تمرين</a:t>
            </a:r>
            <a:r>
              <a:rPr lang="fa-IR" sz="2000" b="1" dirty="0"/>
              <a:t>:</a:t>
            </a:r>
          </a:p>
          <a:p>
            <a:pPr>
              <a:spcBef>
                <a:spcPct val="50000"/>
              </a:spcBef>
            </a:pPr>
            <a:endParaRPr lang="fa-IR" sz="1400" b="1" dirty="0"/>
          </a:p>
          <a:p>
            <a:pPr algn="l">
              <a:spcBef>
                <a:spcPct val="50000"/>
              </a:spcBef>
            </a:pPr>
            <a:r>
              <a:rPr lang="en-US" dirty="0"/>
              <a:t>   </a:t>
            </a: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 rtl="1">
              <a:spcBef>
                <a:spcPct val="50000"/>
              </a:spcBef>
            </a:pPr>
            <a:r>
              <a:rPr lang="fa-IR" dirty="0"/>
              <a:t>                       22</a:t>
            </a:r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r>
              <a:rPr lang="fa-IR" dirty="0"/>
              <a:t>12</a:t>
            </a:r>
          </a:p>
          <a:p>
            <a:pPr>
              <a:spcBef>
                <a:spcPct val="50000"/>
              </a:spcBef>
            </a:pPr>
            <a:r>
              <a:rPr lang="fa-IR" dirty="0"/>
              <a:t>  </a:t>
            </a:r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en-US" dirty="0"/>
          </a:p>
        </p:txBody>
      </p:sp>
      <p:sp>
        <p:nvSpPr>
          <p:cNvPr id="12295" name="Text Box 7"/>
          <p:cNvSpPr txBox="1">
            <a:spLocks noChangeArrowheads="1"/>
          </p:cNvSpPr>
          <p:nvPr/>
        </p:nvSpPr>
        <p:spPr bwMode="auto">
          <a:xfrm>
            <a:off x="188913" y="6516688"/>
            <a:ext cx="3168650" cy="2212975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fa-IR" b="1" dirty="0"/>
              <a:t>نکات </a:t>
            </a:r>
            <a:r>
              <a:rPr lang="fa-IR" b="1" dirty="0" smtClean="0"/>
              <a:t>مربيگري:</a:t>
            </a:r>
            <a:endParaRPr lang="en-US" b="1" dirty="0"/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1400" b="1" dirty="0" smtClean="0"/>
              <a:t>وضعيت سر،ديد </a:t>
            </a:r>
            <a:r>
              <a:rPr lang="fa-IR" sz="1400" b="1" dirty="0"/>
              <a:t>مناسب</a:t>
            </a:r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1400" b="1" dirty="0"/>
              <a:t>کنترل </a:t>
            </a:r>
            <a:r>
              <a:rPr lang="fa-IR" sz="1400" b="1" dirty="0" smtClean="0"/>
              <a:t>نزديک </a:t>
            </a:r>
            <a:r>
              <a:rPr lang="fa-IR" sz="1400" b="1" dirty="0"/>
              <a:t>توپ</a:t>
            </a:r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1400" b="1" dirty="0"/>
              <a:t>حمله با توپ به مدافع با استفاده از </a:t>
            </a:r>
            <a:r>
              <a:rPr lang="fa-IR" sz="1400" b="1" dirty="0" smtClean="0"/>
              <a:t>فريب</a:t>
            </a:r>
            <a:endParaRPr lang="fa-IR" sz="1400" b="1" dirty="0"/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1400" b="1" dirty="0"/>
              <a:t>حمل توپ با </a:t>
            </a:r>
            <a:r>
              <a:rPr lang="fa-IR" sz="1400" b="1" dirty="0" smtClean="0"/>
              <a:t>پاي </a:t>
            </a:r>
            <a:r>
              <a:rPr lang="fa-IR" sz="1400" b="1" dirty="0"/>
              <a:t>جلو(سرعت) حمل توپ با </a:t>
            </a:r>
            <a:r>
              <a:rPr lang="fa-IR" sz="1400" b="1" dirty="0" smtClean="0"/>
              <a:t>پاي </a:t>
            </a:r>
            <a:r>
              <a:rPr lang="fa-IR" sz="1400" b="1" dirty="0"/>
              <a:t>عقب(کنترل </a:t>
            </a:r>
            <a:r>
              <a:rPr lang="fa-IR" sz="1400" b="1" dirty="0" smtClean="0"/>
              <a:t>نزديک</a:t>
            </a:r>
            <a:r>
              <a:rPr lang="fa-IR" sz="1400" b="1" dirty="0"/>
              <a:t>)</a:t>
            </a:r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1400" b="1" dirty="0"/>
              <a:t>شتاب پس از عبور</a:t>
            </a:r>
            <a:endParaRPr lang="en-US" sz="1600" dirty="0"/>
          </a:p>
        </p:txBody>
      </p:sp>
      <p:sp>
        <p:nvSpPr>
          <p:cNvPr id="12296" name="Line 8"/>
          <p:cNvSpPr>
            <a:spLocks noChangeShapeType="1"/>
          </p:cNvSpPr>
          <p:nvPr/>
        </p:nvSpPr>
        <p:spPr bwMode="auto">
          <a:xfrm>
            <a:off x="188913" y="3708400"/>
            <a:ext cx="3168650" cy="0"/>
          </a:xfrm>
          <a:prstGeom prst="line">
            <a:avLst/>
          </a:prstGeom>
          <a:noFill/>
          <a:ln w="76200" cmpd="tri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97" name="Text Box 9"/>
          <p:cNvSpPr txBox="1">
            <a:spLocks noChangeArrowheads="1"/>
          </p:cNvSpPr>
          <p:nvPr/>
        </p:nvSpPr>
        <p:spPr bwMode="auto">
          <a:xfrm>
            <a:off x="620713" y="1692275"/>
            <a:ext cx="2447925" cy="1604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fa-IR"/>
          </a:p>
          <a:p>
            <a:pPr>
              <a:spcBef>
                <a:spcPct val="50000"/>
              </a:spcBef>
            </a:pPr>
            <a:endParaRPr lang="fa-IR"/>
          </a:p>
          <a:p>
            <a:pPr>
              <a:spcBef>
                <a:spcPct val="50000"/>
              </a:spcBef>
            </a:pPr>
            <a:endParaRPr lang="fa-IR"/>
          </a:p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12304" name="AutoShape 16"/>
          <p:cNvSpPr>
            <a:spLocks noChangeArrowheads="1"/>
          </p:cNvSpPr>
          <p:nvPr/>
        </p:nvSpPr>
        <p:spPr bwMode="auto">
          <a:xfrm>
            <a:off x="1844675" y="1835150"/>
            <a:ext cx="73025" cy="217488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305" name="AutoShape 17"/>
          <p:cNvSpPr>
            <a:spLocks noChangeArrowheads="1"/>
          </p:cNvSpPr>
          <p:nvPr/>
        </p:nvSpPr>
        <p:spPr bwMode="auto">
          <a:xfrm>
            <a:off x="1844675" y="3203575"/>
            <a:ext cx="73025" cy="217488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308" name="AutoShape 20"/>
          <p:cNvSpPr>
            <a:spLocks noChangeArrowheads="1"/>
          </p:cNvSpPr>
          <p:nvPr/>
        </p:nvSpPr>
        <p:spPr bwMode="auto">
          <a:xfrm>
            <a:off x="188913" y="2411413"/>
            <a:ext cx="215900" cy="215900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319" name="Oval 31"/>
          <p:cNvSpPr>
            <a:spLocks noChangeArrowheads="1"/>
          </p:cNvSpPr>
          <p:nvPr/>
        </p:nvSpPr>
        <p:spPr bwMode="auto">
          <a:xfrm>
            <a:off x="2492375" y="2411413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320" name="Oval 32"/>
          <p:cNvSpPr>
            <a:spLocks noChangeArrowheads="1"/>
          </p:cNvSpPr>
          <p:nvPr/>
        </p:nvSpPr>
        <p:spPr bwMode="auto">
          <a:xfrm>
            <a:off x="2781300" y="2411413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321" name="Oval 33"/>
          <p:cNvSpPr>
            <a:spLocks noChangeArrowheads="1"/>
          </p:cNvSpPr>
          <p:nvPr/>
        </p:nvSpPr>
        <p:spPr bwMode="auto">
          <a:xfrm>
            <a:off x="3068638" y="2411413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322" name="AutoShape 34"/>
          <p:cNvSpPr>
            <a:spLocks noChangeArrowheads="1"/>
          </p:cNvSpPr>
          <p:nvPr/>
        </p:nvSpPr>
        <p:spPr bwMode="auto">
          <a:xfrm>
            <a:off x="404813" y="2411413"/>
            <a:ext cx="215900" cy="215900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323" name="AutoShape 35"/>
          <p:cNvSpPr>
            <a:spLocks noChangeArrowheads="1"/>
          </p:cNvSpPr>
          <p:nvPr/>
        </p:nvSpPr>
        <p:spPr bwMode="auto">
          <a:xfrm>
            <a:off x="620713" y="2411413"/>
            <a:ext cx="215900" cy="215900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pic>
        <p:nvPicPr>
          <p:cNvPr id="12324" name="Picture 36" descr="soccerblks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42174">
            <a:off x="2349500" y="2484438"/>
            <a:ext cx="111125" cy="112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325" name="Rectangle 37"/>
          <p:cNvSpPr>
            <a:spLocks noChangeArrowheads="1"/>
          </p:cNvSpPr>
          <p:nvPr/>
        </p:nvSpPr>
        <p:spPr bwMode="auto">
          <a:xfrm>
            <a:off x="549275" y="4140200"/>
            <a:ext cx="2447925" cy="1295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327" name="Oval 39"/>
          <p:cNvSpPr>
            <a:spLocks noChangeArrowheads="1"/>
          </p:cNvSpPr>
          <p:nvPr/>
        </p:nvSpPr>
        <p:spPr bwMode="auto">
          <a:xfrm>
            <a:off x="1628775" y="4643438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328" name="Oval 40"/>
          <p:cNvSpPr>
            <a:spLocks noChangeArrowheads="1"/>
          </p:cNvSpPr>
          <p:nvPr/>
        </p:nvSpPr>
        <p:spPr bwMode="auto">
          <a:xfrm>
            <a:off x="260350" y="5148263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329" name="Oval 41"/>
          <p:cNvSpPr>
            <a:spLocks noChangeArrowheads="1"/>
          </p:cNvSpPr>
          <p:nvPr/>
        </p:nvSpPr>
        <p:spPr bwMode="auto">
          <a:xfrm>
            <a:off x="260350" y="435610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330" name="AutoShape 42"/>
          <p:cNvSpPr>
            <a:spLocks noChangeArrowheads="1"/>
          </p:cNvSpPr>
          <p:nvPr/>
        </p:nvSpPr>
        <p:spPr bwMode="auto">
          <a:xfrm>
            <a:off x="3068638" y="4284663"/>
            <a:ext cx="215900" cy="215900"/>
          </a:xfrm>
          <a:prstGeom prst="triangle">
            <a:avLst>
              <a:gd name="adj" fmla="val 5000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332" name="AutoShape 44"/>
          <p:cNvSpPr>
            <a:spLocks noChangeArrowheads="1"/>
          </p:cNvSpPr>
          <p:nvPr/>
        </p:nvSpPr>
        <p:spPr bwMode="auto">
          <a:xfrm>
            <a:off x="3068638" y="5076825"/>
            <a:ext cx="215900" cy="215900"/>
          </a:xfrm>
          <a:prstGeom prst="triangle">
            <a:avLst>
              <a:gd name="adj" fmla="val 5000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2334" name="Group 46"/>
          <p:cNvGrpSpPr>
            <a:grpSpLocks/>
          </p:cNvGrpSpPr>
          <p:nvPr/>
        </p:nvGrpSpPr>
        <p:grpSpPr bwMode="auto">
          <a:xfrm>
            <a:off x="2420938" y="4643438"/>
            <a:ext cx="360362" cy="215900"/>
            <a:chOff x="1298" y="2925"/>
            <a:chExt cx="227" cy="136"/>
          </a:xfrm>
        </p:grpSpPr>
        <p:pic>
          <p:nvPicPr>
            <p:cNvPr id="12326" name="Picture 38" descr="soccerblksm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842174">
              <a:off x="1298" y="2971"/>
              <a:ext cx="70" cy="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333" name="AutoShape 45"/>
            <p:cNvSpPr>
              <a:spLocks noChangeArrowheads="1"/>
            </p:cNvSpPr>
            <p:nvPr/>
          </p:nvSpPr>
          <p:spPr bwMode="auto">
            <a:xfrm>
              <a:off x="1389" y="2925"/>
              <a:ext cx="136" cy="136"/>
            </a:xfrm>
            <a:prstGeom prst="triangle">
              <a:avLst>
                <a:gd name="adj" fmla="val 50000"/>
              </a:avLst>
            </a:prstGeom>
            <a:solidFill>
              <a:srgbClr val="0000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Ovr>
    <a:masterClrMapping/>
  </p:clrMapOvr>
  <p:transition spd="med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2.22222E-6 L -0.20763 0.0017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23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394" y="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8" presetID="35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8.33333E-7 L -0.15209 0.00399 " pathEditMode="relative" rAng="0" ptsTypes="AA">
                                      <p:cBhvr>
                                        <p:cTn id="9" dur="3000" fill="hold"/>
                                        <p:tgtEl>
                                          <p:spTgt spid="123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16" y="1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3.33333E-6 C 0.00069 -0.00382 0.00185 -0.00747 0.00439 -0.00747 C 0.00694 -0.00747 0.00787 -0.00382 0.00879 3.33333E-6 C 0.00995 0.00434 0.01064 0.00885 0.01365 0.00885 C 0.01643 0.00885 0.01713 0.00434 0.01828 3.33333E-6 C 0.01898 -0.00382 0.02013 -0.00747 0.02268 -0.00747 C 0.02523 -0.00747 0.02638 -0.00382 0.02708 3.33333E-6 C 0.028 0.00434 0.02916 0.00885 0.03194 0.00885 C 0.03449 0.00885 0.03657 3.33333E-6 0.03657 0.00017 C 0.0375 -0.00382 0.03842 -0.00747 0.04097 -0.00747 C 0.04375 -0.00747 0.04444 -0.00382 0.04537 3.33333E-6 C 0.04652 0.00434 0.04745 0.00885 0.05046 0.00885 C 0.053 0.00885 0.05393 0.00434 0.05486 3.33333E-6 C 0.05601 -0.00382 0.05671 -0.00747 0.05949 -0.00747 C 0.0618 -0.00747 0.06296 -0.00382 0.06388 3.33333E-6 C 0.06481 0.00434 0.06597 0.00885 0.06851 0.00885 C 0.07129 0.00885 0.07222 0.00434 0.07338 3.33333E-6 " pathEditMode="relative" rAng="0" ptsTypes="fffffffffffffffff">
                                      <p:cBhvr>
                                        <p:cTn id="12" dur="3000" fill="hold"/>
                                        <p:tgtEl>
                                          <p:spTgt spid="123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57" y="69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0763 0.00173 C -0.20694 -0.00087 -0.20578 -0.00313 -0.20347 -0.00313 C -0.20069 -0.00313 -0.19976 -0.00087 -0.19884 0.00173 C -0.19791 0.00503 -0.19699 0.00816 -0.19398 0.00816 C -0.19143 0.00816 -0.1905 0.00503 -0.18935 0.00173 C -0.18865 -0.00087 -0.1875 -0.00313 -0.18495 -0.00313 C -0.18263 -0.00313 -0.18148 -0.00087 -0.18055 0.00173 C -0.17963 0.00503 -0.17847 0.00816 -0.17592 0.00816 C -0.17314 0.00816 -0.17106 0.00173 -0.17106 0.00208 C -0.17037 -0.00087 -0.16944 -0.00313 -0.16666 -0.00313 C -0.16412 -0.00313 -0.16319 -0.00087 -0.16226 0.00173 C -0.16111 0.00503 -0.16018 0.00816 -0.1574 0.00816 C -0.15463 0.00816 -0.1537 0.00503 -0.153 0.00173 C -0.15185 -0.00087 -0.15092 -0.00313 -0.14814 -0.00313 C -0.14583 -0.00313 -0.1449 -0.00087 -0.14398 0.00173 C -0.14305 0.00503 -0.14166 0.00816 -0.13912 0.00816 C -0.13657 0.00816 -0.13564 0.00503 -0.13425 0.00173 " pathEditMode="relative" rAng="0" ptsTypes="fffffffffffffffff">
                                      <p:cBhvr>
                                        <p:cTn id="14" dur="3000" fill="hold"/>
                                        <p:tgtEl>
                                          <p:spTgt spid="123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57" y="69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5209 0.00399 C -0.15116 0.00017 -0.15 -0.0033 -0.14746 -0.0033 C -0.14468 -0.0033 -0.14375 0.00017 -0.1426 0.00399 C -0.14144 0.00799 -0.14051 0.01233 -0.13727 0.01233 C -0.13449 0.01233 -0.13357 0.00799 -0.13241 0.00399 C -0.13172 0.00017 -0.13033 -0.0033 -0.12755 -0.0033 C -0.125 -0.0033 -0.12385 0.00017 -0.12292 0.00399 C -0.12176 0.00799 -0.12061 0.01233 -0.11783 0.01233 C -0.11482 0.01233 -0.11273 0.00399 -0.11273 0.00417 C -0.11181 0.00017 -0.11088 -0.0033 -0.10787 -0.0033 C -0.1051 -0.0033 -0.10417 0.00017 -0.10324 0.00399 C -0.10209 0.00799 -0.10093 0.01233 -0.09792 0.01233 C -0.09514 0.01233 -0.09398 0.00799 -0.09306 0.00399 C -0.0919 0.00017 -0.09098 -0.0033 -0.0882 -0.0033 C -0.08565 -0.0033 -0.08426 0.00017 -0.08334 0.00399 C -0.08241 0.00799 -0.08125 0.01233 -0.07824 0.01233 C -0.07547 0.01233 -0.07454 0.00799 -0.07315 0.00399 " pathEditMode="relative" rAng="0" ptsTypes="fffffffffffffffff">
                                      <p:cBhvr>
                                        <p:cTn id="16" dur="3000" fill="hold"/>
                                        <p:tgtEl>
                                          <p:spTgt spid="123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35" y="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917 0.00121 C -0.04028 0.00399 -0.03936 0.00677 -0.04398 -0.00018 C -0.04491 -0.00156 -0.04514 -0.00295 -0.04584 -0.00434 C -0.05625 -0.00243 -0.05533 0.00052 -0.06621 -0.00156 C -0.0669 -0.00486 -0.06621 -0.00834 -0.06806 -0.01129 C -0.07014 -0.01476 -0.08264 -0.01615 -0.08658 -0.01684 C -0.08773 -0.01823 -0.08959 -0.01945 -0.09028 -0.02101 C -0.09699 -0.03785 -0.08033 -0.03021 -0.11991 -0.03212 C -0.12732 -0.03577 -0.12593 -0.03906 -0.13473 -0.03906 " pathEditMode="relative" ptsTypes="ffffffffA">
                                      <p:cBhvr>
                                        <p:cTn id="20" dur="2000" fill="hold"/>
                                        <p:tgtEl>
                                          <p:spTgt spid="123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2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3473 -0.03906 L -0.2257 0.0118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123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60" y="25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19" grpId="0" animBg="1"/>
      <p:bldP spid="12319" grpId="1" animBg="1"/>
      <p:bldP spid="1232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76250" y="250825"/>
            <a:ext cx="5829300" cy="1079500"/>
          </a:xfrm>
        </p:spPr>
        <p:txBody>
          <a:bodyPr/>
          <a:lstStyle/>
          <a:p>
            <a:r>
              <a:rPr lang="fa-IR" sz="4000" b="1" dirty="0" smtClean="0"/>
              <a:t>دريبلينگ</a:t>
            </a:r>
            <a:r>
              <a:rPr lang="fa-IR" sz="4000" b="1" dirty="0"/>
              <a:t>،(مرحله </a:t>
            </a:r>
            <a:r>
              <a:rPr lang="fa-IR" sz="4000" b="1" dirty="0" smtClean="0"/>
              <a:t>شرايط بازي)</a:t>
            </a:r>
            <a:endParaRPr lang="en-US" sz="4000" b="1" dirty="0"/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3644900" y="1187450"/>
            <a:ext cx="2951163" cy="1397000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000" b="1" dirty="0"/>
              <a:t>اهداف </a:t>
            </a:r>
            <a:r>
              <a:rPr lang="fa-IR" sz="2000" b="1" dirty="0" smtClean="0"/>
              <a:t>تمرين</a:t>
            </a:r>
            <a:r>
              <a:rPr lang="fa-IR" sz="2000" b="1" dirty="0"/>
              <a:t>:</a:t>
            </a:r>
          </a:p>
          <a:p>
            <a:pPr>
              <a:spcBef>
                <a:spcPct val="50000"/>
              </a:spcBef>
            </a:pPr>
            <a:r>
              <a:rPr lang="fa-IR" dirty="0" smtClean="0"/>
              <a:t>تاکيد </a:t>
            </a:r>
            <a:r>
              <a:rPr lang="fa-IR" dirty="0"/>
              <a:t>برعبور از مدافع در </a:t>
            </a:r>
            <a:r>
              <a:rPr lang="fa-IR" dirty="0" smtClean="0"/>
              <a:t>موقعيت </a:t>
            </a:r>
            <a:r>
              <a:rPr lang="fa-IR" dirty="0"/>
              <a:t>مناسب در </a:t>
            </a:r>
            <a:r>
              <a:rPr lang="fa-IR" dirty="0" smtClean="0"/>
              <a:t>موقعيت </a:t>
            </a:r>
            <a:r>
              <a:rPr lang="fa-IR" dirty="0"/>
              <a:t>مناسب در </a:t>
            </a:r>
            <a:r>
              <a:rPr lang="fa-IR" dirty="0" smtClean="0"/>
              <a:t>شرايط بازي</a:t>
            </a:r>
            <a:endParaRPr lang="en-US" dirty="0"/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3644900" y="2771775"/>
            <a:ext cx="2952750" cy="2908300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000" b="1" dirty="0"/>
              <a:t>روش </a:t>
            </a:r>
            <a:r>
              <a:rPr lang="fa-IR" sz="2000" b="1" dirty="0" smtClean="0"/>
              <a:t>اجراي تمرين</a:t>
            </a:r>
            <a:r>
              <a:rPr lang="fa-IR" sz="2000" b="1" dirty="0"/>
              <a:t>:</a:t>
            </a:r>
          </a:p>
          <a:p>
            <a:pPr rtl="1">
              <a:spcBef>
                <a:spcPct val="50000"/>
              </a:spcBef>
            </a:pPr>
            <a:r>
              <a:rPr lang="fa-IR" dirty="0"/>
              <a:t>در </a:t>
            </a:r>
            <a:r>
              <a:rPr lang="fa-IR" dirty="0" smtClean="0"/>
              <a:t>يک مستطيل </a:t>
            </a:r>
            <a:r>
              <a:rPr lang="fa-IR" dirty="0"/>
              <a:t>25در35 متر 4 </a:t>
            </a:r>
            <a:r>
              <a:rPr lang="fa-IR" dirty="0" smtClean="0"/>
              <a:t>بازيکن </a:t>
            </a:r>
            <a:r>
              <a:rPr lang="en-US" dirty="0"/>
              <a:t>o</a:t>
            </a:r>
            <a:r>
              <a:rPr lang="fa-IR" dirty="0"/>
              <a:t> درمقابل 4 </a:t>
            </a:r>
            <a:r>
              <a:rPr lang="fa-IR" dirty="0" smtClean="0"/>
              <a:t>بازيکن </a:t>
            </a:r>
            <a:r>
              <a:rPr lang="en-US" dirty="0"/>
              <a:t>x</a:t>
            </a:r>
            <a:r>
              <a:rPr lang="fa-IR" dirty="0"/>
              <a:t> قرار </a:t>
            </a:r>
            <a:r>
              <a:rPr lang="fa-IR" dirty="0" smtClean="0"/>
              <a:t>مي گيرند.هدف اصلي تمرين </a:t>
            </a:r>
            <a:r>
              <a:rPr lang="fa-IR" dirty="0"/>
              <a:t>عبوراز مدافع قبل از به ثمررساندن گل </a:t>
            </a:r>
            <a:r>
              <a:rPr lang="fa-IR" dirty="0" smtClean="0"/>
              <a:t>مي </a:t>
            </a:r>
            <a:r>
              <a:rPr lang="fa-IR" dirty="0"/>
              <a:t>باشد.</a:t>
            </a:r>
          </a:p>
          <a:p>
            <a:pPr rtl="1">
              <a:spcBef>
                <a:spcPct val="50000"/>
              </a:spcBef>
            </a:pPr>
            <a:r>
              <a:rPr lang="fa-IR" dirty="0"/>
              <a:t>دردو </a:t>
            </a:r>
            <a:r>
              <a:rPr lang="fa-IR" dirty="0" smtClean="0"/>
              <a:t>سوي </a:t>
            </a:r>
            <a:r>
              <a:rPr lang="fa-IR" dirty="0"/>
              <a:t>محوطه </a:t>
            </a:r>
            <a:r>
              <a:rPr lang="fa-IR" dirty="0" smtClean="0"/>
              <a:t>بازي </a:t>
            </a:r>
            <a:r>
              <a:rPr lang="fa-IR" dirty="0"/>
              <a:t>دو دروازه کوچک به عرض 5/2 متر قرار دارد. </a:t>
            </a:r>
            <a:endParaRPr lang="en-US" dirty="0"/>
          </a:p>
        </p:txBody>
      </p: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3644900" y="5867400"/>
            <a:ext cx="2952750" cy="2541588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fa-IR" sz="2000" b="1" dirty="0" smtClean="0"/>
              <a:t>سازماندهي تمرين</a:t>
            </a:r>
            <a:r>
              <a:rPr lang="fa-IR" sz="2000" b="1" dirty="0"/>
              <a:t>:</a:t>
            </a:r>
          </a:p>
          <a:p>
            <a:pPr algn="r">
              <a:spcBef>
                <a:spcPct val="50000"/>
              </a:spcBef>
            </a:pPr>
            <a:r>
              <a:rPr lang="fa-IR" dirty="0"/>
              <a:t>1- </a:t>
            </a:r>
            <a:r>
              <a:rPr lang="fa-IR" dirty="0" smtClean="0"/>
              <a:t>مستطيل </a:t>
            </a:r>
            <a:r>
              <a:rPr lang="fa-IR" dirty="0"/>
              <a:t>25در 35 متر با دو دروازه  5/2 </a:t>
            </a:r>
            <a:r>
              <a:rPr lang="fa-IR" dirty="0" smtClean="0"/>
              <a:t>متري </a:t>
            </a:r>
            <a:r>
              <a:rPr lang="fa-IR" dirty="0"/>
              <a:t>در </a:t>
            </a:r>
            <a:r>
              <a:rPr lang="fa-IR" dirty="0" smtClean="0"/>
              <a:t>انتهاي </a:t>
            </a:r>
            <a:r>
              <a:rPr lang="fa-IR" dirty="0"/>
              <a:t>محوطه </a:t>
            </a:r>
            <a:r>
              <a:rPr lang="fa-IR" dirty="0" smtClean="0"/>
              <a:t>بازي</a:t>
            </a:r>
            <a:endParaRPr lang="fa-IR" dirty="0"/>
          </a:p>
          <a:p>
            <a:pPr algn="r">
              <a:spcBef>
                <a:spcPct val="50000"/>
              </a:spcBef>
            </a:pPr>
            <a:r>
              <a:rPr lang="fa-IR" sz="2000" dirty="0"/>
              <a:t>تعداد </a:t>
            </a:r>
            <a:r>
              <a:rPr lang="fa-IR" sz="2000" dirty="0" smtClean="0"/>
              <a:t>بازيکنان:</a:t>
            </a:r>
            <a:r>
              <a:rPr lang="fa-IR" dirty="0" smtClean="0"/>
              <a:t>4 بازيکن </a:t>
            </a:r>
            <a:r>
              <a:rPr lang="fa-IR" dirty="0"/>
              <a:t>قرمز، </a:t>
            </a:r>
            <a:r>
              <a:rPr lang="fa-IR" dirty="0" smtClean="0"/>
              <a:t>4بازيکن آبي</a:t>
            </a:r>
            <a:endParaRPr lang="fa-IR" sz="2000" dirty="0"/>
          </a:p>
          <a:p>
            <a:pPr algn="r">
              <a:spcBef>
                <a:spcPct val="50000"/>
              </a:spcBef>
            </a:pPr>
            <a:endParaRPr lang="en-US" dirty="0"/>
          </a:p>
        </p:txBody>
      </p:sp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188913" y="1258888"/>
            <a:ext cx="3168650" cy="4562475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000" b="1" dirty="0"/>
              <a:t>شکل  </a:t>
            </a:r>
            <a:r>
              <a:rPr lang="fa-IR" sz="2000" b="1" dirty="0" smtClean="0"/>
              <a:t>تمرين</a:t>
            </a:r>
            <a:r>
              <a:rPr lang="fa-IR" sz="2000" b="1" dirty="0"/>
              <a:t>:</a:t>
            </a:r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en-US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en-US" dirty="0"/>
          </a:p>
        </p:txBody>
      </p:sp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188913" y="5940425"/>
            <a:ext cx="3168650" cy="2540000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000" b="1" dirty="0"/>
              <a:t>نکات </a:t>
            </a:r>
            <a:r>
              <a:rPr lang="fa-IR" sz="2000" b="1" dirty="0" smtClean="0"/>
              <a:t>مربيگري:</a:t>
            </a:r>
            <a:endParaRPr lang="fa-IR" sz="2000" b="1" dirty="0"/>
          </a:p>
          <a:p>
            <a:pPr>
              <a:spcBef>
                <a:spcPct val="50000"/>
              </a:spcBef>
            </a:pPr>
            <a:r>
              <a:rPr lang="fa-IR" sz="1200" b="1" dirty="0"/>
              <a:t>1- </a:t>
            </a:r>
            <a:r>
              <a:rPr lang="fa-IR" sz="1200" b="1" dirty="0" smtClean="0"/>
              <a:t>وضعيت </a:t>
            </a:r>
            <a:r>
              <a:rPr lang="fa-IR" sz="1200" b="1" dirty="0"/>
              <a:t>بدن و سر </a:t>
            </a:r>
            <a:r>
              <a:rPr lang="fa-IR" sz="1200" b="1" dirty="0" smtClean="0"/>
              <a:t>بازيکن </a:t>
            </a:r>
            <a:r>
              <a:rPr lang="fa-IR" sz="1200" b="1" dirty="0"/>
              <a:t>صاحب توپ</a:t>
            </a:r>
          </a:p>
          <a:p>
            <a:pPr>
              <a:spcBef>
                <a:spcPct val="50000"/>
              </a:spcBef>
            </a:pPr>
            <a:r>
              <a:rPr lang="fa-IR" sz="1200" b="1" dirty="0"/>
              <a:t>2- کنترل </a:t>
            </a:r>
            <a:r>
              <a:rPr lang="fa-IR" sz="1200" b="1" dirty="0" smtClean="0"/>
              <a:t>نزديک </a:t>
            </a:r>
            <a:r>
              <a:rPr lang="fa-IR" sz="1200" b="1" dirty="0"/>
              <a:t>توپ درهنگام عبور و شتاب بعد ازعبور از مدافع</a:t>
            </a:r>
          </a:p>
          <a:p>
            <a:pPr>
              <a:spcBef>
                <a:spcPct val="50000"/>
              </a:spcBef>
            </a:pPr>
            <a:r>
              <a:rPr lang="fa-IR" sz="1200" b="1" dirty="0"/>
              <a:t>3- </a:t>
            </a:r>
            <a:r>
              <a:rPr lang="fa-IR" sz="1200" b="1" dirty="0" smtClean="0"/>
              <a:t>تغيير </a:t>
            </a:r>
            <a:r>
              <a:rPr lang="fa-IR" sz="1200" b="1" dirty="0"/>
              <a:t>جهت </a:t>
            </a:r>
            <a:r>
              <a:rPr lang="fa-IR" sz="1200" b="1" dirty="0" smtClean="0"/>
              <a:t>وتغيير </a:t>
            </a:r>
            <a:r>
              <a:rPr lang="fa-IR" sz="1200" b="1" dirty="0"/>
              <a:t>سرعت</a:t>
            </a:r>
          </a:p>
          <a:p>
            <a:pPr>
              <a:spcBef>
                <a:spcPct val="50000"/>
              </a:spcBef>
            </a:pPr>
            <a:r>
              <a:rPr lang="fa-IR" sz="1200" b="1" dirty="0"/>
              <a:t>4- استفاده از </a:t>
            </a:r>
            <a:r>
              <a:rPr lang="fa-IR" sz="1200" b="1" dirty="0" smtClean="0"/>
              <a:t>فريب براي </a:t>
            </a:r>
            <a:r>
              <a:rPr lang="fa-IR" sz="1200" b="1" dirty="0"/>
              <a:t>عبور</a:t>
            </a:r>
          </a:p>
          <a:p>
            <a:pPr>
              <a:spcBef>
                <a:spcPct val="50000"/>
              </a:spcBef>
            </a:pPr>
            <a:r>
              <a:rPr lang="fa-IR" sz="1200" b="1" dirty="0"/>
              <a:t>5- استفاده از </a:t>
            </a:r>
            <a:r>
              <a:rPr lang="fa-IR" sz="1200" b="1" dirty="0" smtClean="0"/>
              <a:t>يار خودي براي فريب</a:t>
            </a:r>
            <a:endParaRPr lang="fa-IR" sz="1200" b="1" dirty="0"/>
          </a:p>
          <a:p>
            <a:pPr>
              <a:spcBef>
                <a:spcPct val="50000"/>
              </a:spcBef>
            </a:pPr>
            <a:r>
              <a:rPr lang="fa-IR" sz="1200" b="1" dirty="0"/>
              <a:t>6- </a:t>
            </a:r>
            <a:r>
              <a:rPr lang="fa-IR" sz="1200" b="1" dirty="0" smtClean="0"/>
              <a:t>تاکيد </a:t>
            </a:r>
            <a:r>
              <a:rPr lang="fa-IR" sz="1200" b="1" dirty="0"/>
              <a:t>بر ضربه اول به توپ</a:t>
            </a:r>
          </a:p>
          <a:p>
            <a:pPr>
              <a:spcBef>
                <a:spcPct val="50000"/>
              </a:spcBef>
            </a:pPr>
            <a:r>
              <a:rPr lang="fa-IR" sz="1200" b="1" dirty="0"/>
              <a:t>7- </a:t>
            </a:r>
            <a:r>
              <a:rPr lang="fa-IR" sz="1200" b="1" dirty="0" smtClean="0"/>
              <a:t>اهميت </a:t>
            </a:r>
            <a:r>
              <a:rPr lang="fa-IR" sz="1200" b="1" dirty="0"/>
              <a:t>پوشش به توپ</a:t>
            </a:r>
            <a:endParaRPr lang="en-US" b="1" dirty="0"/>
          </a:p>
        </p:txBody>
      </p:sp>
      <p:grpSp>
        <p:nvGrpSpPr>
          <p:cNvPr id="14358" name="Group 22"/>
          <p:cNvGrpSpPr>
            <a:grpSpLocks/>
          </p:cNvGrpSpPr>
          <p:nvPr/>
        </p:nvGrpSpPr>
        <p:grpSpPr bwMode="auto">
          <a:xfrm>
            <a:off x="549275" y="1619250"/>
            <a:ext cx="2447925" cy="4105275"/>
            <a:chOff x="346" y="1020"/>
            <a:chExt cx="1542" cy="2586"/>
          </a:xfrm>
        </p:grpSpPr>
        <p:sp>
          <p:nvSpPr>
            <p:cNvPr id="14344" name="Rectangle 8"/>
            <p:cNvSpPr>
              <a:spLocks noChangeArrowheads="1"/>
            </p:cNvSpPr>
            <p:nvPr/>
          </p:nvSpPr>
          <p:spPr bwMode="auto">
            <a:xfrm>
              <a:off x="346" y="1156"/>
              <a:ext cx="1542" cy="2314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345" name="Rectangle 9"/>
            <p:cNvSpPr>
              <a:spLocks noChangeArrowheads="1"/>
            </p:cNvSpPr>
            <p:nvPr/>
          </p:nvSpPr>
          <p:spPr bwMode="auto">
            <a:xfrm>
              <a:off x="890" y="3470"/>
              <a:ext cx="408" cy="136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346" name="Rectangle 10"/>
            <p:cNvSpPr>
              <a:spLocks noChangeArrowheads="1"/>
            </p:cNvSpPr>
            <p:nvPr/>
          </p:nvSpPr>
          <p:spPr bwMode="auto">
            <a:xfrm>
              <a:off x="890" y="1020"/>
              <a:ext cx="408" cy="136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347" name="AutoShape 11"/>
            <p:cNvSpPr>
              <a:spLocks noChangeArrowheads="1"/>
            </p:cNvSpPr>
            <p:nvPr/>
          </p:nvSpPr>
          <p:spPr bwMode="auto">
            <a:xfrm>
              <a:off x="1616" y="2290"/>
              <a:ext cx="136" cy="136"/>
            </a:xfrm>
            <a:prstGeom prst="triangle">
              <a:avLst>
                <a:gd name="adj" fmla="val 50000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348" name="AutoShape 12"/>
            <p:cNvSpPr>
              <a:spLocks noChangeArrowheads="1"/>
            </p:cNvSpPr>
            <p:nvPr/>
          </p:nvSpPr>
          <p:spPr bwMode="auto">
            <a:xfrm>
              <a:off x="482" y="2290"/>
              <a:ext cx="136" cy="136"/>
            </a:xfrm>
            <a:prstGeom prst="triangle">
              <a:avLst>
                <a:gd name="adj" fmla="val 50000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349" name="AutoShape 13"/>
            <p:cNvSpPr>
              <a:spLocks noChangeArrowheads="1"/>
            </p:cNvSpPr>
            <p:nvPr/>
          </p:nvSpPr>
          <p:spPr bwMode="auto">
            <a:xfrm>
              <a:off x="1026" y="3152"/>
              <a:ext cx="136" cy="136"/>
            </a:xfrm>
            <a:prstGeom prst="triangle">
              <a:avLst>
                <a:gd name="adj" fmla="val 50000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350" name="AutoShape 14"/>
            <p:cNvSpPr>
              <a:spLocks noChangeArrowheads="1"/>
            </p:cNvSpPr>
            <p:nvPr/>
          </p:nvSpPr>
          <p:spPr bwMode="auto">
            <a:xfrm>
              <a:off x="1026" y="1519"/>
              <a:ext cx="136" cy="136"/>
            </a:xfrm>
            <a:prstGeom prst="triangle">
              <a:avLst>
                <a:gd name="adj" fmla="val 50000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352" name="Oval 16"/>
            <p:cNvSpPr>
              <a:spLocks noChangeArrowheads="1"/>
            </p:cNvSpPr>
            <p:nvPr/>
          </p:nvSpPr>
          <p:spPr bwMode="auto">
            <a:xfrm>
              <a:off x="482" y="2064"/>
              <a:ext cx="136" cy="136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355" name="Oval 19"/>
            <p:cNvSpPr>
              <a:spLocks noChangeArrowheads="1"/>
            </p:cNvSpPr>
            <p:nvPr/>
          </p:nvSpPr>
          <p:spPr bwMode="auto">
            <a:xfrm>
              <a:off x="1026" y="1292"/>
              <a:ext cx="136" cy="136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356" name="Oval 20"/>
            <p:cNvSpPr>
              <a:spLocks noChangeArrowheads="1"/>
            </p:cNvSpPr>
            <p:nvPr/>
          </p:nvSpPr>
          <p:spPr bwMode="auto">
            <a:xfrm>
              <a:off x="1616" y="2064"/>
              <a:ext cx="136" cy="136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357" name="Oval 21"/>
            <p:cNvSpPr>
              <a:spLocks noChangeArrowheads="1"/>
            </p:cNvSpPr>
            <p:nvPr/>
          </p:nvSpPr>
          <p:spPr bwMode="auto">
            <a:xfrm>
              <a:off x="1026" y="2925"/>
              <a:ext cx="136" cy="136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Ovr>
    <a:masterClrMapping/>
  </p:clrMapOvr>
  <p:transition spd="med"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76250" y="250825"/>
            <a:ext cx="5829300" cy="1079500"/>
          </a:xfrm>
        </p:spPr>
        <p:txBody>
          <a:bodyPr/>
          <a:lstStyle/>
          <a:p>
            <a:r>
              <a:rPr lang="fa-IR" b="1" dirty="0"/>
              <a:t>پاس </a:t>
            </a:r>
            <a:r>
              <a:rPr lang="fa-IR" b="1" dirty="0" smtClean="0"/>
              <a:t>وحمايت(مرحله پايه</a:t>
            </a:r>
            <a:r>
              <a:rPr lang="fa-IR" b="1" dirty="0"/>
              <a:t>)</a:t>
            </a:r>
            <a:endParaRPr lang="en-US" b="1" dirty="0"/>
          </a:p>
        </p:txBody>
      </p:sp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3573463" y="1258888"/>
            <a:ext cx="3095625" cy="769441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000" b="1" dirty="0"/>
              <a:t>اهداف </a:t>
            </a:r>
            <a:r>
              <a:rPr lang="fa-IR" sz="2000" b="1" dirty="0" smtClean="0"/>
              <a:t>تمرين</a:t>
            </a:r>
            <a:r>
              <a:rPr lang="fa-IR" sz="2000" b="1" dirty="0"/>
              <a:t>:</a:t>
            </a:r>
          </a:p>
          <a:p>
            <a:pPr>
              <a:spcBef>
                <a:spcPct val="50000"/>
              </a:spcBef>
            </a:pPr>
            <a:r>
              <a:rPr lang="fa-IR" sz="1600" b="1" dirty="0" smtClean="0"/>
              <a:t>پيشرفت کيفيت </a:t>
            </a:r>
            <a:r>
              <a:rPr lang="fa-IR" sz="1600" b="1" dirty="0"/>
              <a:t>پاس(شدت - دقت – زمان)</a:t>
            </a:r>
            <a:endParaRPr lang="en-US" dirty="0"/>
          </a:p>
        </p:txBody>
      </p:sp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3573463" y="2195513"/>
            <a:ext cx="3094037" cy="2987675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000" b="1" dirty="0"/>
              <a:t>روش </a:t>
            </a:r>
            <a:r>
              <a:rPr lang="fa-IR" sz="2000" b="1" dirty="0" smtClean="0"/>
              <a:t>اجراي تمرين</a:t>
            </a:r>
            <a:r>
              <a:rPr lang="fa-IR" sz="2000" b="1" dirty="0"/>
              <a:t>:</a:t>
            </a:r>
          </a:p>
          <a:p>
            <a:pPr rtl="1">
              <a:spcBef>
                <a:spcPct val="50000"/>
              </a:spcBef>
            </a:pPr>
            <a:r>
              <a:rPr lang="fa-IR" sz="1400" b="1" dirty="0" smtClean="0"/>
              <a:t>7بازيکن </a:t>
            </a:r>
            <a:r>
              <a:rPr lang="fa-IR" sz="1400" b="1" dirty="0"/>
              <a:t>با </a:t>
            </a:r>
            <a:r>
              <a:rPr lang="fa-IR" sz="1400" b="1" dirty="0" smtClean="0"/>
              <a:t>يک </a:t>
            </a:r>
            <a:r>
              <a:rPr lang="fa-IR" sz="1400" b="1" dirty="0"/>
              <a:t>توپ. </a:t>
            </a:r>
            <a:r>
              <a:rPr lang="fa-IR" sz="1400" b="1" dirty="0" smtClean="0"/>
              <a:t>بازيکن </a:t>
            </a:r>
            <a:r>
              <a:rPr lang="fa-IR" sz="1400" b="1" dirty="0"/>
              <a:t>زننده ضربه بعد از ارسال پاس </a:t>
            </a:r>
            <a:r>
              <a:rPr lang="fa-IR" sz="1400" b="1" dirty="0" smtClean="0"/>
              <a:t>زميني </a:t>
            </a:r>
            <a:r>
              <a:rPr lang="fa-IR" sz="1400" b="1" dirty="0"/>
              <a:t>به </a:t>
            </a:r>
            <a:r>
              <a:rPr lang="fa-IR" sz="1400" b="1" dirty="0" smtClean="0"/>
              <a:t>تعقيب </a:t>
            </a:r>
            <a:r>
              <a:rPr lang="fa-IR" sz="1400" b="1" dirty="0"/>
              <a:t>توپ رفته ودر </a:t>
            </a:r>
            <a:r>
              <a:rPr lang="fa-IR" sz="1400" b="1" dirty="0" smtClean="0"/>
              <a:t>جاي بازيکن دريافت </a:t>
            </a:r>
            <a:r>
              <a:rPr lang="fa-IR" sz="1400" b="1" dirty="0"/>
              <a:t>کننده قرار </a:t>
            </a:r>
            <a:r>
              <a:rPr lang="fa-IR" sz="1400" b="1" dirty="0" smtClean="0"/>
              <a:t>ميگيرد</a:t>
            </a:r>
            <a:r>
              <a:rPr lang="fa-IR" sz="1400" b="1" dirty="0"/>
              <a:t>.</a:t>
            </a:r>
          </a:p>
          <a:p>
            <a:pPr rtl="1">
              <a:spcBef>
                <a:spcPct val="50000"/>
              </a:spcBef>
            </a:pPr>
            <a:r>
              <a:rPr lang="fa-IR" sz="1400" b="1" dirty="0" smtClean="0"/>
              <a:t>بازيکن دريافت </a:t>
            </a:r>
            <a:r>
              <a:rPr lang="fa-IR" sz="1400" b="1" dirty="0"/>
              <a:t>کننده توپ </a:t>
            </a:r>
            <a:r>
              <a:rPr lang="fa-IR" sz="1400" b="1" dirty="0" smtClean="0"/>
              <a:t>نيز </a:t>
            </a:r>
            <a:r>
              <a:rPr lang="fa-IR" sz="1400" b="1" dirty="0"/>
              <a:t>بعد ازکنترل توپ به سمت مخالف </a:t>
            </a:r>
            <a:r>
              <a:rPr lang="fa-IR" sz="1400" b="1" dirty="0" smtClean="0"/>
              <a:t>دايره </a:t>
            </a:r>
            <a:r>
              <a:rPr lang="fa-IR" sz="1400" b="1" dirty="0"/>
              <a:t>پاس ارسال نموده و به </a:t>
            </a:r>
            <a:r>
              <a:rPr lang="fa-IR" sz="1400" b="1" dirty="0" smtClean="0"/>
              <a:t>تعقيب </a:t>
            </a:r>
            <a:r>
              <a:rPr lang="fa-IR" sz="1400" b="1" dirty="0"/>
              <a:t>توپ </a:t>
            </a:r>
            <a:r>
              <a:rPr lang="fa-IR" sz="1400" b="1" dirty="0" smtClean="0"/>
              <a:t>ميرود</a:t>
            </a:r>
            <a:r>
              <a:rPr lang="fa-IR" sz="1400" b="1" dirty="0"/>
              <a:t>.</a:t>
            </a:r>
          </a:p>
          <a:p>
            <a:pPr rtl="1">
              <a:spcBef>
                <a:spcPct val="50000"/>
              </a:spcBef>
            </a:pPr>
            <a:r>
              <a:rPr lang="fa-IR" sz="1400" b="1" dirty="0"/>
              <a:t>در ابتدا </a:t>
            </a:r>
            <a:r>
              <a:rPr lang="fa-IR" sz="1400" b="1" dirty="0" smtClean="0"/>
              <a:t>بازي </a:t>
            </a:r>
            <a:r>
              <a:rPr lang="fa-IR" sz="1400" b="1" dirty="0"/>
              <a:t>دوضرب وبعد </a:t>
            </a:r>
            <a:r>
              <a:rPr lang="fa-IR" sz="1400" b="1" dirty="0" smtClean="0"/>
              <a:t>ازپيشرفت </a:t>
            </a:r>
            <a:r>
              <a:rPr lang="fa-IR" sz="1400" b="1" dirty="0"/>
              <a:t>تک ضرب انجام شود.</a:t>
            </a:r>
          </a:p>
          <a:p>
            <a:pPr rtl="1">
              <a:spcBef>
                <a:spcPct val="50000"/>
              </a:spcBef>
            </a:pPr>
            <a:r>
              <a:rPr lang="fa-IR" sz="1400" b="1" dirty="0" smtClean="0"/>
              <a:t>براي </a:t>
            </a:r>
            <a:r>
              <a:rPr lang="fa-IR" sz="1400" b="1" dirty="0"/>
              <a:t>رده </a:t>
            </a:r>
            <a:r>
              <a:rPr lang="fa-IR" sz="1400" b="1" dirty="0" smtClean="0"/>
              <a:t>سني </a:t>
            </a:r>
            <a:r>
              <a:rPr lang="fa-IR" sz="1400" b="1" dirty="0"/>
              <a:t>10و11و12 از دو توپ همزمان در </a:t>
            </a:r>
            <a:r>
              <a:rPr lang="fa-IR" sz="1400" b="1" dirty="0" smtClean="0"/>
              <a:t>اين تمرين </a:t>
            </a:r>
            <a:r>
              <a:rPr lang="fa-IR" sz="1400" b="1" dirty="0"/>
              <a:t>استفاده </a:t>
            </a:r>
            <a:r>
              <a:rPr lang="fa-IR" sz="1400" b="1" dirty="0" smtClean="0"/>
              <a:t>مي کنيم</a:t>
            </a:r>
            <a:r>
              <a:rPr lang="fa-IR" sz="1400" b="1" dirty="0"/>
              <a:t>.</a:t>
            </a:r>
            <a:endParaRPr lang="en-US" sz="1400" b="1" dirty="0"/>
          </a:p>
        </p:txBody>
      </p:sp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3573463" y="5508625"/>
            <a:ext cx="3095625" cy="2893100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000" b="1" dirty="0" smtClean="0"/>
              <a:t>سازماندهي تمرين</a:t>
            </a:r>
            <a:r>
              <a:rPr lang="fa-IR" sz="2000" b="1" dirty="0"/>
              <a:t>:</a:t>
            </a:r>
          </a:p>
          <a:p>
            <a:pPr>
              <a:spcBef>
                <a:spcPct val="50000"/>
              </a:spcBef>
            </a:pPr>
            <a:r>
              <a:rPr lang="fa-IR" b="1" dirty="0"/>
              <a:t>در </a:t>
            </a:r>
            <a:r>
              <a:rPr lang="fa-IR" b="1" dirty="0" smtClean="0"/>
              <a:t>يک دايره </a:t>
            </a:r>
            <a:r>
              <a:rPr lang="fa-IR" b="1" dirty="0"/>
              <a:t>7 </a:t>
            </a:r>
            <a:r>
              <a:rPr lang="fa-IR" b="1" dirty="0" smtClean="0"/>
              <a:t>بازيکن </a:t>
            </a:r>
            <a:r>
              <a:rPr lang="fa-IR" b="1" dirty="0"/>
              <a:t>با </a:t>
            </a:r>
            <a:r>
              <a:rPr lang="fa-IR" b="1" dirty="0" smtClean="0"/>
              <a:t>يک </a:t>
            </a:r>
            <a:r>
              <a:rPr lang="fa-IR" b="1" dirty="0"/>
              <a:t>توپ با </a:t>
            </a:r>
          </a:p>
          <a:p>
            <a:pPr>
              <a:spcBef>
                <a:spcPct val="50000"/>
              </a:spcBef>
            </a:pPr>
            <a:r>
              <a:rPr lang="fa-IR" b="1" dirty="0"/>
              <a:t>فاصله مناسب از </a:t>
            </a:r>
            <a:r>
              <a:rPr lang="fa-IR" b="1" dirty="0" smtClean="0"/>
              <a:t>يکديگر </a:t>
            </a:r>
            <a:r>
              <a:rPr lang="fa-IR" b="1" dirty="0"/>
              <a:t>قرار دارند</a:t>
            </a:r>
          </a:p>
          <a:p>
            <a:pPr>
              <a:spcBef>
                <a:spcPct val="50000"/>
              </a:spcBef>
            </a:pPr>
            <a:r>
              <a:rPr lang="fa-IR" b="1" dirty="0"/>
              <a:t>تعداد </a:t>
            </a:r>
            <a:r>
              <a:rPr lang="fa-IR" b="1" dirty="0" smtClean="0"/>
              <a:t>بازيکن:7-5</a:t>
            </a:r>
            <a:endParaRPr lang="fa-IR" b="1" dirty="0"/>
          </a:p>
          <a:p>
            <a:pPr>
              <a:spcBef>
                <a:spcPct val="50000"/>
              </a:spcBef>
            </a:pPr>
            <a:r>
              <a:rPr lang="fa-IR" b="1" dirty="0"/>
              <a:t>توپ:در ابتدا </a:t>
            </a:r>
            <a:r>
              <a:rPr lang="fa-IR" b="1" dirty="0" smtClean="0"/>
              <a:t>يک </a:t>
            </a:r>
            <a:r>
              <a:rPr lang="fa-IR" b="1" dirty="0"/>
              <a:t>توپ وسپس 2 توپ</a:t>
            </a:r>
          </a:p>
          <a:p>
            <a:pPr>
              <a:spcBef>
                <a:spcPct val="50000"/>
              </a:spcBef>
            </a:pPr>
            <a:r>
              <a:rPr lang="fa-IR" b="1" dirty="0"/>
              <a:t>تعداد </a:t>
            </a:r>
            <a:r>
              <a:rPr lang="fa-IR" b="1" dirty="0" smtClean="0"/>
              <a:t>قيف تمرين</a:t>
            </a:r>
            <a:r>
              <a:rPr lang="fa-IR" b="1" dirty="0"/>
              <a:t>: </a:t>
            </a:r>
          </a:p>
          <a:p>
            <a:pPr>
              <a:spcBef>
                <a:spcPct val="50000"/>
              </a:spcBef>
            </a:pPr>
            <a:r>
              <a:rPr lang="fa-IR" b="1" dirty="0"/>
              <a:t>زمان:10 </a:t>
            </a:r>
            <a:r>
              <a:rPr lang="fa-IR" b="1" dirty="0" smtClean="0"/>
              <a:t>دقيقه</a:t>
            </a:r>
            <a:endParaRPr lang="en-US" b="1" dirty="0"/>
          </a:p>
        </p:txBody>
      </p:sp>
      <p:sp>
        <p:nvSpPr>
          <p:cNvPr id="15366" name="Text Box 6"/>
          <p:cNvSpPr txBox="1">
            <a:spLocks noChangeArrowheads="1"/>
          </p:cNvSpPr>
          <p:nvPr/>
        </p:nvSpPr>
        <p:spPr bwMode="auto">
          <a:xfrm>
            <a:off x="188913" y="1258888"/>
            <a:ext cx="2978150" cy="4149725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000" b="1" dirty="0"/>
              <a:t>شکل  </a:t>
            </a:r>
            <a:r>
              <a:rPr lang="fa-IR" sz="2000" b="1" dirty="0" smtClean="0"/>
              <a:t>تمرين</a:t>
            </a:r>
            <a:r>
              <a:rPr lang="fa-IR" sz="2000" b="1" dirty="0"/>
              <a:t>:</a:t>
            </a:r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en-US" dirty="0"/>
          </a:p>
        </p:txBody>
      </p:sp>
      <p:sp>
        <p:nvSpPr>
          <p:cNvPr id="15367" name="Text Box 7"/>
          <p:cNvSpPr txBox="1">
            <a:spLocks noChangeArrowheads="1"/>
          </p:cNvSpPr>
          <p:nvPr/>
        </p:nvSpPr>
        <p:spPr bwMode="auto">
          <a:xfrm>
            <a:off x="188913" y="5651500"/>
            <a:ext cx="2979737" cy="2492990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fa-IR" sz="2000" b="1" dirty="0"/>
              <a:t>نکات </a:t>
            </a:r>
            <a:r>
              <a:rPr lang="fa-IR" sz="2000" b="1" dirty="0" smtClean="0"/>
              <a:t>مربيگري:</a:t>
            </a:r>
            <a:endParaRPr lang="en-US" sz="2000" b="1" dirty="0"/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1600" b="1" dirty="0" smtClean="0"/>
              <a:t>تاکيد </a:t>
            </a:r>
            <a:r>
              <a:rPr lang="fa-IR" sz="1600" b="1" dirty="0"/>
              <a:t>بر </a:t>
            </a:r>
            <a:r>
              <a:rPr lang="fa-IR" sz="1600" b="1" dirty="0" smtClean="0"/>
              <a:t>کيفيت </a:t>
            </a:r>
            <a:r>
              <a:rPr lang="fa-IR" sz="1600" b="1" dirty="0"/>
              <a:t>پاس (دقت-شدت-زمان)</a:t>
            </a:r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1600" b="1" dirty="0" smtClean="0"/>
              <a:t>تاکيد </a:t>
            </a:r>
            <a:r>
              <a:rPr lang="fa-IR" sz="1600" b="1" dirty="0"/>
              <a:t>بر </a:t>
            </a:r>
            <a:r>
              <a:rPr lang="fa-IR" sz="1600" b="1" dirty="0" smtClean="0"/>
              <a:t>تکنيک </a:t>
            </a:r>
            <a:r>
              <a:rPr lang="fa-IR" sz="1600" b="1" dirty="0"/>
              <a:t>پاس</a:t>
            </a:r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1600" b="1" dirty="0" smtClean="0"/>
              <a:t>ديد </a:t>
            </a:r>
            <a:r>
              <a:rPr lang="fa-IR" sz="1600" b="1" dirty="0"/>
              <a:t>مناسب</a:t>
            </a:r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1600" b="1" dirty="0"/>
              <a:t>ارتباط با </a:t>
            </a:r>
            <a:r>
              <a:rPr lang="fa-IR" sz="1600" b="1" dirty="0" smtClean="0"/>
              <a:t>همبازيان</a:t>
            </a:r>
            <a:endParaRPr lang="fa-IR" sz="1600" b="1" dirty="0"/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1600" b="1" dirty="0"/>
              <a:t>ضربه اول مناسب بعد ازتصاحب توپ</a:t>
            </a:r>
            <a:endParaRPr lang="en-US" sz="1600" b="1" dirty="0"/>
          </a:p>
        </p:txBody>
      </p:sp>
      <p:sp>
        <p:nvSpPr>
          <p:cNvPr id="15368" name="Oval 8"/>
          <p:cNvSpPr>
            <a:spLocks noChangeArrowheads="1"/>
          </p:cNvSpPr>
          <p:nvPr/>
        </p:nvSpPr>
        <p:spPr bwMode="auto">
          <a:xfrm>
            <a:off x="549275" y="2124075"/>
            <a:ext cx="2232025" cy="2232025"/>
          </a:xfrm>
          <a:prstGeom prst="ellips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369" name="AutoShape 9"/>
          <p:cNvSpPr>
            <a:spLocks noChangeArrowheads="1"/>
          </p:cNvSpPr>
          <p:nvPr/>
        </p:nvSpPr>
        <p:spPr bwMode="auto">
          <a:xfrm>
            <a:off x="620713" y="2268538"/>
            <a:ext cx="215900" cy="215900"/>
          </a:xfrm>
          <a:prstGeom prst="triangle">
            <a:avLst>
              <a:gd name="adj" fmla="val 50000"/>
            </a:avLst>
          </a:prstGeom>
          <a:solidFill>
            <a:srgbClr val="008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371" name="AutoShape 11"/>
          <p:cNvSpPr>
            <a:spLocks noChangeArrowheads="1"/>
          </p:cNvSpPr>
          <p:nvPr/>
        </p:nvSpPr>
        <p:spPr bwMode="auto">
          <a:xfrm>
            <a:off x="1700213" y="1908175"/>
            <a:ext cx="215900" cy="215900"/>
          </a:xfrm>
          <a:prstGeom prst="triangle">
            <a:avLst>
              <a:gd name="adj" fmla="val 50000"/>
            </a:avLst>
          </a:prstGeom>
          <a:solidFill>
            <a:srgbClr val="CC99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372" name="AutoShape 12"/>
          <p:cNvSpPr>
            <a:spLocks noChangeArrowheads="1"/>
          </p:cNvSpPr>
          <p:nvPr/>
        </p:nvSpPr>
        <p:spPr bwMode="auto">
          <a:xfrm>
            <a:off x="333375" y="3132138"/>
            <a:ext cx="214313" cy="215900"/>
          </a:xfrm>
          <a:prstGeom prst="triangle">
            <a:avLst>
              <a:gd name="adj" fmla="val 5000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373" name="AutoShape 13"/>
          <p:cNvSpPr>
            <a:spLocks noChangeArrowheads="1"/>
          </p:cNvSpPr>
          <p:nvPr/>
        </p:nvSpPr>
        <p:spPr bwMode="auto">
          <a:xfrm>
            <a:off x="836613" y="4140200"/>
            <a:ext cx="215900" cy="215900"/>
          </a:xfrm>
          <a:prstGeom prst="triangle">
            <a:avLst>
              <a:gd name="adj" fmla="val 50000"/>
            </a:avLst>
          </a:prstGeom>
          <a:solidFill>
            <a:srgbClr val="00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374" name="AutoShape 14"/>
          <p:cNvSpPr>
            <a:spLocks noChangeArrowheads="1"/>
          </p:cNvSpPr>
          <p:nvPr/>
        </p:nvSpPr>
        <p:spPr bwMode="auto">
          <a:xfrm>
            <a:off x="2060575" y="4140200"/>
            <a:ext cx="215900" cy="215900"/>
          </a:xfrm>
          <a:prstGeom prst="triangle">
            <a:avLst>
              <a:gd name="adj" fmla="val 50000"/>
            </a:avLst>
          </a:prstGeom>
          <a:solidFill>
            <a:srgbClr val="FF99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375" name="AutoShape 15"/>
          <p:cNvSpPr>
            <a:spLocks noChangeArrowheads="1"/>
          </p:cNvSpPr>
          <p:nvPr/>
        </p:nvSpPr>
        <p:spPr bwMode="auto">
          <a:xfrm>
            <a:off x="2781300" y="3276600"/>
            <a:ext cx="215900" cy="215900"/>
          </a:xfrm>
          <a:prstGeom prst="triangle">
            <a:avLst>
              <a:gd name="adj" fmla="val 50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376" name="AutoShape 16"/>
          <p:cNvSpPr>
            <a:spLocks noChangeArrowheads="1"/>
          </p:cNvSpPr>
          <p:nvPr/>
        </p:nvSpPr>
        <p:spPr bwMode="auto">
          <a:xfrm>
            <a:off x="2492375" y="2339975"/>
            <a:ext cx="215900" cy="215900"/>
          </a:xfrm>
          <a:prstGeom prst="triangle">
            <a:avLst>
              <a:gd name="adj" fmla="val 5000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pic>
        <p:nvPicPr>
          <p:cNvPr id="15380" name="Picture 20" descr="soccerblks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42174">
            <a:off x="2636838" y="3348038"/>
            <a:ext cx="111125" cy="112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9259E-6 -2.22222E-6 L -0.3125 -0.02187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153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25" y="-109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11111E-6 1.66667E-6 L -0.3463 -0.02361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153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315" y="-11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0" presetID="63" presetClass="path" presetSubtype="0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125 -0.02187 L -0.02916 -0.09271 " pathEditMode="relative" rAng="0" ptsTypes="AA">
                                      <p:cBhvr>
                                        <p:cTn id="11" dur="3000" fill="hold"/>
                                        <p:tgtEl>
                                          <p:spTgt spid="153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167" y="-3542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63" presetClass="path" presetSubtype="0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4.44444E-6 -2.77778E-7 L 0.30996 -0.08264 " pathEditMode="relative" rAng="0" ptsTypes="AA">
                                      <p:cBhvr>
                                        <p:cTn id="13" dur="30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86" y="-41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1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916 -0.09271 L -0.24953 0.08056 " pathEditMode="relative" rAng="0" ptsTypes="AA">
                                      <p:cBhvr>
                                        <p:cTn id="16" dur="3000" fill="hold"/>
                                        <p:tgtEl>
                                          <p:spTgt spid="153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019" y="8663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07407E-6 -3.88889E-6 L -0.22037 0.18108 " pathEditMode="relative" rAng="0" ptsTypes="AA">
                                      <p:cBhvr>
                                        <p:cTn id="18" dur="3000" fill="hold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019" y="90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72" grpId="0" animBg="1"/>
      <p:bldP spid="15375" grpId="0" animBg="1"/>
      <p:bldP spid="1537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76250" y="250825"/>
            <a:ext cx="5829300" cy="1079500"/>
          </a:xfrm>
        </p:spPr>
        <p:txBody>
          <a:bodyPr/>
          <a:lstStyle/>
          <a:p>
            <a:r>
              <a:rPr lang="fa-IR" sz="4000" b="1" dirty="0"/>
              <a:t>پاس </a:t>
            </a:r>
            <a:r>
              <a:rPr lang="fa-IR" sz="2400" b="1" dirty="0"/>
              <a:t>(مرحله </a:t>
            </a:r>
            <a:r>
              <a:rPr lang="fa-IR" sz="2400" b="1" dirty="0" smtClean="0"/>
              <a:t>نزديک </a:t>
            </a:r>
            <a:r>
              <a:rPr lang="fa-IR" sz="2400" b="1" dirty="0"/>
              <a:t>به </a:t>
            </a:r>
            <a:r>
              <a:rPr lang="fa-IR" sz="2400" b="1" dirty="0" smtClean="0"/>
              <a:t>شرايط بازي)</a:t>
            </a:r>
            <a:endParaRPr lang="en-US" sz="2400" b="1" dirty="0"/>
          </a:p>
        </p:txBody>
      </p:sp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3573463" y="1258888"/>
            <a:ext cx="3095625" cy="769441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000" b="1" dirty="0"/>
              <a:t>اهداف </a:t>
            </a:r>
            <a:r>
              <a:rPr lang="fa-IR" sz="2000" b="1" dirty="0" smtClean="0"/>
              <a:t>تمرين</a:t>
            </a:r>
            <a:r>
              <a:rPr lang="fa-IR" sz="2000" b="1" dirty="0"/>
              <a:t>:</a:t>
            </a:r>
          </a:p>
          <a:p>
            <a:pPr>
              <a:spcBef>
                <a:spcPct val="50000"/>
              </a:spcBef>
            </a:pPr>
            <a:r>
              <a:rPr lang="fa-IR" sz="1600" b="1" dirty="0" smtClean="0"/>
              <a:t>پيشرفت درکيفيت </a:t>
            </a:r>
            <a:r>
              <a:rPr lang="fa-IR" sz="1600" b="1" dirty="0"/>
              <a:t>وانتخاب پاس</a:t>
            </a:r>
            <a:endParaRPr lang="en-US" dirty="0"/>
          </a:p>
        </p:txBody>
      </p:sp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3573463" y="2339975"/>
            <a:ext cx="3094037" cy="2879725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000" b="1" dirty="0"/>
              <a:t>روش </a:t>
            </a:r>
            <a:r>
              <a:rPr lang="fa-IR" sz="2000" b="1" dirty="0" smtClean="0"/>
              <a:t>اجراي تمرين</a:t>
            </a:r>
            <a:r>
              <a:rPr lang="fa-IR" sz="2000" b="1" dirty="0"/>
              <a:t>:</a:t>
            </a:r>
          </a:p>
          <a:p>
            <a:pPr rtl="1">
              <a:spcBef>
                <a:spcPct val="50000"/>
              </a:spcBef>
            </a:pPr>
            <a:r>
              <a:rPr lang="fa-IR" sz="1600" b="1" dirty="0"/>
              <a:t>در </a:t>
            </a:r>
            <a:r>
              <a:rPr lang="fa-IR" sz="1600" b="1" dirty="0" smtClean="0"/>
              <a:t>يک </a:t>
            </a:r>
            <a:r>
              <a:rPr lang="fa-IR" sz="1600" b="1" dirty="0"/>
              <a:t>مربع 12در12 متر در </a:t>
            </a:r>
            <a:r>
              <a:rPr lang="fa-IR" sz="1600" b="1" dirty="0" smtClean="0"/>
              <a:t>شرايط نزديک </a:t>
            </a:r>
            <a:r>
              <a:rPr lang="fa-IR" sz="1600" b="1" dirty="0"/>
              <a:t>به </a:t>
            </a:r>
            <a:r>
              <a:rPr lang="fa-IR" sz="1600" b="1" dirty="0" smtClean="0"/>
              <a:t>بازي چهاربازيکن </a:t>
            </a:r>
            <a:r>
              <a:rPr lang="fa-IR" sz="1600" b="1" dirty="0"/>
              <a:t>با </a:t>
            </a:r>
            <a:r>
              <a:rPr lang="fa-IR" sz="1600" b="1" dirty="0" smtClean="0"/>
              <a:t>يک </a:t>
            </a:r>
            <a:r>
              <a:rPr lang="fa-IR" sz="1600" b="1" dirty="0"/>
              <a:t>توپ درمقابل </a:t>
            </a:r>
            <a:r>
              <a:rPr lang="fa-IR" sz="1600" b="1" dirty="0" smtClean="0"/>
              <a:t>يک </a:t>
            </a:r>
            <a:r>
              <a:rPr lang="fa-IR" sz="1600" b="1" dirty="0"/>
              <a:t>مدافع به مدت </a:t>
            </a:r>
            <a:r>
              <a:rPr lang="fa-IR" sz="1600" b="1" dirty="0" smtClean="0"/>
              <a:t>2دقيقه </a:t>
            </a:r>
            <a:r>
              <a:rPr lang="fa-IR" sz="1600" b="1" dirty="0"/>
              <a:t>حفظ توپ </a:t>
            </a:r>
            <a:r>
              <a:rPr lang="fa-IR" sz="1600" b="1" dirty="0" smtClean="0"/>
              <a:t>مي </a:t>
            </a:r>
            <a:r>
              <a:rPr lang="fa-IR" sz="1600" b="1" dirty="0"/>
              <a:t>کنند.</a:t>
            </a:r>
          </a:p>
          <a:p>
            <a:pPr rtl="1">
              <a:spcBef>
                <a:spcPct val="50000"/>
              </a:spcBef>
            </a:pPr>
            <a:r>
              <a:rPr lang="fa-IR" sz="1600" b="1" dirty="0" smtClean="0"/>
              <a:t>کيفيت- </a:t>
            </a:r>
            <a:r>
              <a:rPr lang="fa-IR" sz="1600" b="1" dirty="0"/>
              <a:t>انتخاب پاس </a:t>
            </a:r>
            <a:r>
              <a:rPr lang="fa-IR" sz="1600" b="1" dirty="0" smtClean="0"/>
              <a:t>وتکنيک صحيح </a:t>
            </a:r>
            <a:r>
              <a:rPr lang="fa-IR" sz="1600" b="1" dirty="0"/>
              <a:t>پاس </a:t>
            </a:r>
            <a:r>
              <a:rPr lang="fa-IR" sz="1600" b="1" dirty="0" smtClean="0"/>
              <a:t>بايد تاکيد </a:t>
            </a:r>
            <a:r>
              <a:rPr lang="fa-IR" sz="1600" b="1" dirty="0"/>
              <a:t>شود.تحرک و </a:t>
            </a:r>
            <a:r>
              <a:rPr lang="fa-IR" sz="1600" b="1" dirty="0" smtClean="0"/>
              <a:t>جابجايي </a:t>
            </a:r>
            <a:r>
              <a:rPr lang="fa-IR" sz="1600" b="1" dirty="0"/>
              <a:t>در مراحل </a:t>
            </a:r>
            <a:r>
              <a:rPr lang="fa-IR" sz="1600" b="1" dirty="0" smtClean="0"/>
              <a:t>پيشرفته بايد توجيه شود.فريب </a:t>
            </a:r>
            <a:r>
              <a:rPr lang="fa-IR" sz="1600" b="1" dirty="0"/>
              <a:t>در پاس وسرعت پاس (سرعت </a:t>
            </a:r>
            <a:r>
              <a:rPr lang="fa-IR" sz="1600" b="1" dirty="0" smtClean="0"/>
              <a:t>تکنيکي) نيز بايد توصيه </a:t>
            </a:r>
            <a:r>
              <a:rPr lang="fa-IR" sz="1600" b="1" dirty="0"/>
              <a:t>شود.</a:t>
            </a:r>
            <a:endParaRPr lang="en-US" sz="1600" b="1" dirty="0"/>
          </a:p>
        </p:txBody>
      </p:sp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3573463" y="5508625"/>
            <a:ext cx="3095625" cy="2909888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000" b="1" dirty="0" smtClean="0"/>
              <a:t>سازماندهي تمرين</a:t>
            </a:r>
            <a:r>
              <a:rPr lang="fa-IR" sz="2000" b="1" dirty="0"/>
              <a:t>:</a:t>
            </a:r>
          </a:p>
          <a:p>
            <a:pPr>
              <a:spcBef>
                <a:spcPct val="50000"/>
              </a:spcBef>
            </a:pPr>
            <a:r>
              <a:rPr lang="fa-IR" b="1" dirty="0" smtClean="0"/>
              <a:t>براي </a:t>
            </a:r>
            <a:r>
              <a:rPr lang="fa-IR" b="1" dirty="0"/>
              <a:t>هر مربع که شامل 5 </a:t>
            </a:r>
            <a:r>
              <a:rPr lang="fa-IR" b="1" dirty="0" smtClean="0"/>
              <a:t>بازيکن ويک </a:t>
            </a:r>
            <a:r>
              <a:rPr lang="fa-IR" b="1" dirty="0"/>
              <a:t>توپ است </a:t>
            </a:r>
            <a:r>
              <a:rPr lang="fa-IR" b="1" dirty="0" smtClean="0"/>
              <a:t>4قيف تمريني </a:t>
            </a:r>
            <a:r>
              <a:rPr lang="fa-IR" b="1" dirty="0"/>
              <a:t>لازم است.</a:t>
            </a:r>
            <a:r>
              <a:rPr lang="en-US" b="1" dirty="0"/>
              <a:t> </a:t>
            </a:r>
            <a:endParaRPr lang="fa-IR" b="1" dirty="0"/>
          </a:p>
          <a:p>
            <a:pPr>
              <a:spcBef>
                <a:spcPct val="50000"/>
              </a:spcBef>
            </a:pPr>
            <a:r>
              <a:rPr lang="fa-IR" b="1" dirty="0"/>
              <a:t>تعداد کادر </a:t>
            </a:r>
            <a:r>
              <a:rPr lang="fa-IR" b="1" dirty="0" smtClean="0"/>
              <a:t>تمريني: </a:t>
            </a:r>
            <a:r>
              <a:rPr lang="fa-IR" b="1" dirty="0"/>
              <a:t>4 قرمز و1 </a:t>
            </a:r>
            <a:r>
              <a:rPr lang="fa-IR" b="1" dirty="0" smtClean="0"/>
              <a:t>آبي</a:t>
            </a:r>
            <a:endParaRPr lang="fa-IR" b="1" dirty="0"/>
          </a:p>
          <a:p>
            <a:pPr>
              <a:spcBef>
                <a:spcPct val="50000"/>
              </a:spcBef>
            </a:pPr>
            <a:r>
              <a:rPr lang="fa-IR" b="1" dirty="0"/>
              <a:t>زمان </a:t>
            </a:r>
            <a:r>
              <a:rPr lang="fa-IR" b="1" dirty="0" smtClean="0"/>
              <a:t>تمرين:10 دقيقه </a:t>
            </a:r>
            <a:r>
              <a:rPr lang="fa-IR" b="1" dirty="0"/>
              <a:t>بعد از هر 2 </a:t>
            </a:r>
            <a:r>
              <a:rPr lang="fa-IR" b="1" dirty="0" smtClean="0"/>
              <a:t>دقيقه </a:t>
            </a:r>
            <a:r>
              <a:rPr lang="fa-IR" b="1" dirty="0"/>
              <a:t>مدافع </a:t>
            </a:r>
            <a:r>
              <a:rPr lang="fa-IR" b="1" dirty="0" smtClean="0"/>
              <a:t>بايد تعويض </a:t>
            </a:r>
            <a:r>
              <a:rPr lang="fa-IR" b="1" dirty="0"/>
              <a:t>شود.</a:t>
            </a:r>
          </a:p>
          <a:p>
            <a:pPr>
              <a:spcBef>
                <a:spcPct val="50000"/>
              </a:spcBef>
            </a:pPr>
            <a:endParaRPr lang="en-US" b="1" dirty="0"/>
          </a:p>
        </p:txBody>
      </p:sp>
      <p:sp>
        <p:nvSpPr>
          <p:cNvPr id="19462" name="Text Box 6"/>
          <p:cNvSpPr txBox="1">
            <a:spLocks noChangeArrowheads="1"/>
          </p:cNvSpPr>
          <p:nvPr/>
        </p:nvSpPr>
        <p:spPr bwMode="auto">
          <a:xfrm>
            <a:off x="188913" y="1258888"/>
            <a:ext cx="2978150" cy="4562475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000" b="1" dirty="0"/>
              <a:t>شکل  </a:t>
            </a:r>
            <a:r>
              <a:rPr lang="fa-IR" sz="2000" b="1" dirty="0" smtClean="0"/>
              <a:t>تمرين</a:t>
            </a:r>
            <a:r>
              <a:rPr lang="fa-IR" sz="2000" b="1" dirty="0"/>
              <a:t>:</a:t>
            </a:r>
          </a:p>
          <a:p>
            <a:pPr>
              <a:spcBef>
                <a:spcPct val="50000"/>
              </a:spcBef>
            </a:pPr>
            <a:endParaRPr lang="fa-IR" dirty="0"/>
          </a:p>
          <a:p>
            <a:pPr rtl="1">
              <a:spcBef>
                <a:spcPct val="50000"/>
              </a:spcBef>
            </a:pPr>
            <a:r>
              <a:rPr lang="fa-IR" dirty="0"/>
              <a:t>                     12</a:t>
            </a:r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r>
              <a:rPr lang="fa-IR" dirty="0"/>
              <a:t>12</a:t>
            </a:r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en-US" dirty="0"/>
          </a:p>
        </p:txBody>
      </p:sp>
      <p:sp>
        <p:nvSpPr>
          <p:cNvPr id="19463" name="Text Box 7"/>
          <p:cNvSpPr txBox="1">
            <a:spLocks noChangeArrowheads="1"/>
          </p:cNvSpPr>
          <p:nvPr/>
        </p:nvSpPr>
        <p:spPr bwMode="auto">
          <a:xfrm>
            <a:off x="188913" y="6156325"/>
            <a:ext cx="2979737" cy="2268538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fa-IR" sz="2000" b="1" dirty="0"/>
              <a:t>نکات </a:t>
            </a:r>
            <a:r>
              <a:rPr lang="fa-IR" sz="2000" b="1" dirty="0" smtClean="0"/>
              <a:t>مربيگري:</a:t>
            </a:r>
            <a:endParaRPr lang="en-US" sz="2000" b="1" dirty="0"/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1600" b="1" dirty="0"/>
              <a:t>پاس (</a:t>
            </a:r>
            <a:r>
              <a:rPr lang="fa-IR" sz="1600" b="1" dirty="0" smtClean="0"/>
              <a:t>کيفيت-انتخاب- تکنيک</a:t>
            </a:r>
            <a:r>
              <a:rPr lang="fa-IR" sz="1600" b="1" dirty="0"/>
              <a:t>)</a:t>
            </a:r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1600" b="1" dirty="0" smtClean="0"/>
              <a:t>فريب </a:t>
            </a:r>
            <a:r>
              <a:rPr lang="fa-IR" sz="1600" b="1" dirty="0"/>
              <a:t>در تماس</a:t>
            </a:r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1600" b="1" dirty="0"/>
              <a:t>تحرک بعد از ارسال توپ</a:t>
            </a:r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1600" b="1" dirty="0" smtClean="0"/>
              <a:t>ديد کافي</a:t>
            </a:r>
            <a:endParaRPr lang="fa-IR" sz="1600" b="1" dirty="0"/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1600" b="1" dirty="0"/>
              <a:t>ارتباط </a:t>
            </a:r>
            <a:r>
              <a:rPr lang="fa-IR" sz="1600" b="1" dirty="0" smtClean="0"/>
              <a:t>کلامي</a:t>
            </a:r>
            <a:endParaRPr lang="en-US" dirty="0"/>
          </a:p>
        </p:txBody>
      </p:sp>
      <p:sp>
        <p:nvSpPr>
          <p:cNvPr id="19500" name="Rectangle 44"/>
          <p:cNvSpPr>
            <a:spLocks noChangeArrowheads="1"/>
          </p:cNvSpPr>
          <p:nvPr/>
        </p:nvSpPr>
        <p:spPr bwMode="auto">
          <a:xfrm>
            <a:off x="404813" y="2411413"/>
            <a:ext cx="2311400" cy="24479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9502" name="AutoShape 46"/>
          <p:cNvSpPr>
            <a:spLocks noChangeArrowheads="1"/>
          </p:cNvSpPr>
          <p:nvPr/>
        </p:nvSpPr>
        <p:spPr bwMode="auto">
          <a:xfrm>
            <a:off x="476250" y="2484438"/>
            <a:ext cx="214313" cy="215900"/>
          </a:xfrm>
          <a:prstGeom prst="triangle">
            <a:avLst>
              <a:gd name="adj" fmla="val 5000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9503" name="AutoShape 47"/>
          <p:cNvSpPr>
            <a:spLocks noChangeArrowheads="1"/>
          </p:cNvSpPr>
          <p:nvPr/>
        </p:nvSpPr>
        <p:spPr bwMode="auto">
          <a:xfrm>
            <a:off x="476250" y="4572000"/>
            <a:ext cx="214313" cy="215900"/>
          </a:xfrm>
          <a:prstGeom prst="triangle">
            <a:avLst>
              <a:gd name="adj" fmla="val 5000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9504" name="AutoShape 48"/>
          <p:cNvSpPr>
            <a:spLocks noChangeArrowheads="1"/>
          </p:cNvSpPr>
          <p:nvPr/>
        </p:nvSpPr>
        <p:spPr bwMode="auto">
          <a:xfrm>
            <a:off x="2420938" y="4572000"/>
            <a:ext cx="214312" cy="215900"/>
          </a:xfrm>
          <a:prstGeom prst="triangle">
            <a:avLst>
              <a:gd name="adj" fmla="val 5000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9505" name="AutoShape 49"/>
          <p:cNvSpPr>
            <a:spLocks noChangeArrowheads="1"/>
          </p:cNvSpPr>
          <p:nvPr/>
        </p:nvSpPr>
        <p:spPr bwMode="auto">
          <a:xfrm>
            <a:off x="2349500" y="2555875"/>
            <a:ext cx="214313" cy="215900"/>
          </a:xfrm>
          <a:prstGeom prst="triangle">
            <a:avLst>
              <a:gd name="adj" fmla="val 5000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pic>
        <p:nvPicPr>
          <p:cNvPr id="19506" name="Picture 50" descr="soccerblks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42174">
            <a:off x="765175" y="2700338"/>
            <a:ext cx="111125" cy="112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507" name="Oval 51"/>
          <p:cNvSpPr>
            <a:spLocks noChangeArrowheads="1"/>
          </p:cNvSpPr>
          <p:nvPr/>
        </p:nvSpPr>
        <p:spPr bwMode="auto">
          <a:xfrm>
            <a:off x="1628775" y="3419475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 spd="med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07407E-6 1.11111E-6 L 0.23333 0.00955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195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667" y="46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5185E-6 1.66667E-6 C -0.00417 -0.00312 -0.00671 -0.00451 -0.00926 -0.00833 C -0.01134 -0.01128 -0.00972 -0.01562 -0.01296 -0.01805 C -0.0162 -0.02048 -0.02176 -0.01979 -0.02593 -0.02083 C -0.0294 -0.02344 -0.03148 -0.02691 -0.03519 -0.02916 C -0.03634 -0.02986 -0.04769 -0.03177 -0.04815 -0.03194 C -0.05278 -0.04253 -0.0537 -0.04583 -0.07037 -0.04583 " pathEditMode="relative" ptsTypes="ffffffA">
                                      <p:cBhvr>
                                        <p:cTn id="8" dur="3000" fill="hold"/>
                                        <p:tgtEl>
                                          <p:spTgt spid="195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3333 0.00955 L 0.23333 0.1908 " pathEditMode="relative" rAng="0" ptsTypes="AA">
                                      <p:cBhvr>
                                        <p:cTn id="11" dur="3000" fill="hold"/>
                                        <p:tgtEl>
                                          <p:spTgt spid="195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063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037 -0.04583 C -0.06967 -0.04305 -0.07014 -0.0401 -0.06852 -0.03749 C -0.06736 -0.03576 -0.06435 -0.03489 -0.06296 -0.03333 C -0.0618 -0.03211 -0.06204 -0.03038 -0.06111 -0.02916 C -0.05555 -0.02169 -0.05486 -0.02169 -0.04815 -0.01666 C -0.04676 -0.01371 -0.04514 -0.00937 -0.04259 -0.00694 C -0.03935 -0.00381 -0.0338 -0.00208 -0.03148 0.0014 C -0.02685 0.00851 -0.03009 0.00574 -0.02222 0.00973 C -0.01782 0.01962 -0.02407 0.00765 -0.01481 0.01806 C -0.01366 0.01928 -0.01412 0.02101 -0.01296 0.02223 C -0.00972 0.02535 -0.00486 0.02726 -0.00185 0.03056 C 0.00463 0.03785 0.01088 0.04931 0.02037 0.05417 C 0.0287 0.06355 0.01898 0.05435 0.02963 0.05973 C 0.03357 0.06181 0.03681 0.06459 0.04074 0.06667 C 0.0419 0.06806 0.04445 0.07084 0.04445 0.07084 " pathEditMode="relative" ptsTypes="ffffffffffffffA">
                                      <p:cBhvr>
                                        <p:cTn id="13" dur="3000" fill="hold"/>
                                        <p:tgtEl>
                                          <p:spTgt spid="195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5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3333 0.1908 L -0.01667 0.1908 " pathEditMode="relative" rAng="0" ptsTypes="AA">
                                      <p:cBhvr>
                                        <p:cTn id="16" dur="3000" fill="hold"/>
                                        <p:tgtEl>
                                          <p:spTgt spid="195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35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445 0.07101 L -0.11018 0.07483 " pathEditMode="relative" rAng="0" ptsTypes="AA">
                                      <p:cBhvr>
                                        <p:cTn id="18" dur="3000" fill="hold"/>
                                        <p:tgtEl>
                                          <p:spTgt spid="195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31" y="1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20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667 0.1908 L 0.23333 0.1908 " pathEditMode="relative" rAng="0" ptsTypes="AA">
                                      <p:cBhvr>
                                        <p:cTn id="21" dur="3000" fill="hold"/>
                                        <p:tgtEl>
                                          <p:spTgt spid="195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507" grpId="0" animBg="1"/>
      <p:bldP spid="19507" grpId="1" animBg="1"/>
      <p:bldP spid="19507" grpId="2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Text Box 3"/>
          <p:cNvSpPr txBox="1">
            <a:spLocks noChangeArrowheads="1"/>
          </p:cNvSpPr>
          <p:nvPr/>
        </p:nvSpPr>
        <p:spPr bwMode="auto">
          <a:xfrm>
            <a:off x="3573463" y="1258888"/>
            <a:ext cx="3095625" cy="1184940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000" b="1" dirty="0"/>
              <a:t>اهداف </a:t>
            </a:r>
            <a:r>
              <a:rPr lang="fa-IR" sz="2000" b="1" dirty="0" smtClean="0"/>
              <a:t>تمرين</a:t>
            </a:r>
            <a:r>
              <a:rPr lang="fa-IR" sz="2000" b="1" dirty="0"/>
              <a:t>:</a:t>
            </a:r>
          </a:p>
          <a:p>
            <a:pPr>
              <a:spcBef>
                <a:spcPct val="50000"/>
              </a:spcBef>
            </a:pPr>
            <a:r>
              <a:rPr lang="fa-IR" sz="1600" b="1" dirty="0" smtClean="0"/>
              <a:t>پيشرفت </a:t>
            </a:r>
            <a:r>
              <a:rPr lang="fa-IR" sz="1600" b="1" dirty="0"/>
              <a:t>در </a:t>
            </a:r>
            <a:r>
              <a:rPr lang="fa-IR" sz="1600" b="1" dirty="0" smtClean="0"/>
              <a:t>کيفيت- </a:t>
            </a:r>
            <a:r>
              <a:rPr lang="fa-IR" sz="1600" b="1" dirty="0"/>
              <a:t>انتخاب- </a:t>
            </a:r>
            <a:r>
              <a:rPr lang="fa-IR" sz="1600" b="1" dirty="0" smtClean="0"/>
              <a:t>تکنيک </a:t>
            </a:r>
            <a:r>
              <a:rPr lang="fa-IR" sz="1600" b="1" dirty="0"/>
              <a:t>پاس</a:t>
            </a:r>
          </a:p>
          <a:p>
            <a:pPr>
              <a:spcBef>
                <a:spcPct val="50000"/>
              </a:spcBef>
            </a:pPr>
            <a:endParaRPr lang="en-US" dirty="0"/>
          </a:p>
        </p:txBody>
      </p:sp>
      <p:sp>
        <p:nvSpPr>
          <p:cNvPr id="35844" name="Text Box 4"/>
          <p:cNvSpPr txBox="1">
            <a:spLocks noChangeArrowheads="1"/>
          </p:cNvSpPr>
          <p:nvPr/>
        </p:nvSpPr>
        <p:spPr bwMode="auto">
          <a:xfrm>
            <a:off x="3573463" y="2771775"/>
            <a:ext cx="3094037" cy="2720975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000" b="1" dirty="0"/>
              <a:t>روش </a:t>
            </a:r>
            <a:r>
              <a:rPr lang="fa-IR" sz="2000" b="1" dirty="0" smtClean="0"/>
              <a:t>اجراي تمرين</a:t>
            </a:r>
            <a:r>
              <a:rPr lang="fa-IR" sz="2000" b="1" dirty="0"/>
              <a:t>:</a:t>
            </a:r>
          </a:p>
          <a:p>
            <a:pPr rtl="1">
              <a:spcBef>
                <a:spcPct val="50000"/>
              </a:spcBef>
            </a:pPr>
            <a:r>
              <a:rPr lang="fa-IR" sz="2000" b="1" dirty="0"/>
              <a:t>در </a:t>
            </a:r>
            <a:r>
              <a:rPr lang="fa-IR" sz="2000" b="1" dirty="0" smtClean="0"/>
              <a:t>يک مستطيل </a:t>
            </a:r>
            <a:r>
              <a:rPr lang="fa-IR" sz="2000" b="1" dirty="0"/>
              <a:t>25در35 متر دو گروه 4 نفره و دو دروازه به عرض 5/2 متر در </a:t>
            </a:r>
            <a:r>
              <a:rPr lang="fa-IR" sz="2000" b="1" dirty="0" smtClean="0"/>
              <a:t>شرايط بازي </a:t>
            </a:r>
            <a:r>
              <a:rPr lang="fa-IR" sz="2000" b="1" dirty="0"/>
              <a:t>قرار </a:t>
            </a:r>
            <a:r>
              <a:rPr lang="fa-IR" sz="2000" b="1" dirty="0" smtClean="0"/>
              <a:t>ميگيرند</a:t>
            </a:r>
            <a:r>
              <a:rPr lang="fa-IR" sz="2000" b="1" dirty="0"/>
              <a:t>.</a:t>
            </a:r>
          </a:p>
          <a:p>
            <a:pPr rtl="1">
              <a:spcBef>
                <a:spcPct val="50000"/>
              </a:spcBef>
            </a:pPr>
            <a:endParaRPr lang="fa-IR" sz="2000" b="1" dirty="0"/>
          </a:p>
          <a:p>
            <a:pPr>
              <a:spcBef>
                <a:spcPct val="50000"/>
              </a:spcBef>
            </a:pPr>
            <a:endParaRPr lang="en-US" sz="2000" b="1" dirty="0"/>
          </a:p>
        </p:txBody>
      </p:sp>
      <p:sp>
        <p:nvSpPr>
          <p:cNvPr id="35845" name="Text Box 5"/>
          <p:cNvSpPr txBox="1">
            <a:spLocks noChangeArrowheads="1"/>
          </p:cNvSpPr>
          <p:nvPr/>
        </p:nvSpPr>
        <p:spPr bwMode="auto">
          <a:xfrm>
            <a:off x="3573463" y="5795963"/>
            <a:ext cx="3095625" cy="2911475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000" b="1" dirty="0" smtClean="0"/>
              <a:t>سازماندهي تمرين</a:t>
            </a:r>
            <a:r>
              <a:rPr lang="fa-IR" sz="2000" b="1" dirty="0"/>
              <a:t>:</a:t>
            </a:r>
          </a:p>
          <a:p>
            <a:pPr>
              <a:spcBef>
                <a:spcPct val="50000"/>
              </a:spcBef>
            </a:pPr>
            <a:r>
              <a:rPr lang="fa-IR" b="1" dirty="0"/>
              <a:t>تعداد </a:t>
            </a:r>
            <a:r>
              <a:rPr lang="fa-IR" b="1" dirty="0" smtClean="0"/>
              <a:t>بازيکن</a:t>
            </a:r>
            <a:r>
              <a:rPr lang="fa-IR" b="1" dirty="0"/>
              <a:t>: 8 </a:t>
            </a:r>
          </a:p>
          <a:p>
            <a:pPr>
              <a:spcBef>
                <a:spcPct val="50000"/>
              </a:spcBef>
            </a:pPr>
            <a:r>
              <a:rPr lang="fa-IR" b="1" dirty="0"/>
              <a:t>محوطه </a:t>
            </a:r>
            <a:r>
              <a:rPr lang="fa-IR" b="1" dirty="0" smtClean="0"/>
              <a:t>بازي:مستطيل </a:t>
            </a:r>
            <a:r>
              <a:rPr lang="fa-IR" b="1" dirty="0"/>
              <a:t>25در35 متر </a:t>
            </a:r>
          </a:p>
          <a:p>
            <a:pPr>
              <a:spcBef>
                <a:spcPct val="50000"/>
              </a:spcBef>
            </a:pPr>
            <a:r>
              <a:rPr lang="fa-IR" b="1" dirty="0"/>
              <a:t>تعداد کاور: 4 قرمز- </a:t>
            </a:r>
            <a:r>
              <a:rPr lang="fa-IR" b="1" dirty="0" smtClean="0"/>
              <a:t>4آبي</a:t>
            </a:r>
            <a:endParaRPr lang="fa-IR" b="1" dirty="0"/>
          </a:p>
          <a:p>
            <a:pPr>
              <a:spcBef>
                <a:spcPct val="50000"/>
              </a:spcBef>
            </a:pPr>
            <a:r>
              <a:rPr lang="fa-IR" b="1" dirty="0"/>
              <a:t>توپ:5 توپ</a:t>
            </a:r>
          </a:p>
          <a:p>
            <a:pPr>
              <a:spcBef>
                <a:spcPct val="50000"/>
              </a:spcBef>
            </a:pPr>
            <a:endParaRPr lang="fa-IR" b="1" dirty="0"/>
          </a:p>
          <a:p>
            <a:pPr>
              <a:spcBef>
                <a:spcPct val="50000"/>
              </a:spcBef>
            </a:pPr>
            <a:endParaRPr lang="en-US" b="1" dirty="0"/>
          </a:p>
        </p:txBody>
      </p:sp>
      <p:sp>
        <p:nvSpPr>
          <p:cNvPr id="35846" name="Text Box 6"/>
          <p:cNvSpPr txBox="1">
            <a:spLocks noChangeArrowheads="1"/>
          </p:cNvSpPr>
          <p:nvPr/>
        </p:nvSpPr>
        <p:spPr bwMode="auto">
          <a:xfrm>
            <a:off x="188913" y="900113"/>
            <a:ext cx="2978150" cy="4562475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000" b="1" dirty="0"/>
              <a:t>شکل  </a:t>
            </a:r>
            <a:r>
              <a:rPr lang="fa-IR" sz="2000" b="1" dirty="0" smtClean="0"/>
              <a:t>تمرين</a:t>
            </a:r>
            <a:r>
              <a:rPr lang="fa-IR" sz="2000" b="1" dirty="0"/>
              <a:t>:</a:t>
            </a:r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en-US" dirty="0"/>
          </a:p>
        </p:txBody>
      </p:sp>
      <p:sp>
        <p:nvSpPr>
          <p:cNvPr id="35847" name="Text Box 7"/>
          <p:cNvSpPr txBox="1">
            <a:spLocks noChangeArrowheads="1"/>
          </p:cNvSpPr>
          <p:nvPr/>
        </p:nvSpPr>
        <p:spPr bwMode="auto">
          <a:xfrm>
            <a:off x="188913" y="5867400"/>
            <a:ext cx="2979737" cy="2879725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fa-IR" sz="2000" b="1" dirty="0"/>
              <a:t>نکات </a:t>
            </a:r>
            <a:r>
              <a:rPr lang="fa-IR" sz="2000" b="1" dirty="0" smtClean="0"/>
              <a:t>مربيگري:</a:t>
            </a:r>
            <a:endParaRPr lang="fa-IR" sz="2000" b="1" dirty="0"/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1600" b="1" dirty="0"/>
              <a:t>( </a:t>
            </a:r>
            <a:r>
              <a:rPr lang="fa-IR" sz="1600" b="1" dirty="0" smtClean="0"/>
              <a:t>تکنيک- کيفيت- </a:t>
            </a:r>
            <a:r>
              <a:rPr lang="fa-IR" sz="1600" b="1" dirty="0"/>
              <a:t>انتخاب پاس)</a:t>
            </a:r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1600" b="1" dirty="0" smtClean="0"/>
              <a:t>حمايت </a:t>
            </a:r>
            <a:r>
              <a:rPr lang="fa-IR" sz="1600" b="1" dirty="0"/>
              <a:t>از توپ (تحرک)</a:t>
            </a:r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1600" b="1" dirty="0"/>
              <a:t>ارتباط </a:t>
            </a:r>
            <a:r>
              <a:rPr lang="fa-IR" sz="1600" b="1" dirty="0" smtClean="0"/>
              <a:t>کلامي بين بازيکنان</a:t>
            </a:r>
            <a:endParaRPr lang="fa-IR" sz="1600" b="1" dirty="0"/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1600" b="1" dirty="0" smtClean="0"/>
              <a:t>ديد کافي</a:t>
            </a:r>
            <a:endParaRPr lang="fa-IR" sz="1600" b="1" dirty="0"/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1600" b="1" dirty="0"/>
              <a:t>سرعت </a:t>
            </a:r>
            <a:r>
              <a:rPr lang="fa-IR" sz="1600" b="1" dirty="0" smtClean="0"/>
              <a:t>تکنيکي </a:t>
            </a:r>
            <a:r>
              <a:rPr lang="fa-IR" sz="1600" b="1" dirty="0"/>
              <a:t>(سرعت پاس) </a:t>
            </a:r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1600" b="1" dirty="0"/>
              <a:t>اصول </a:t>
            </a:r>
            <a:r>
              <a:rPr lang="fa-IR" sz="1600" b="1" dirty="0" smtClean="0"/>
              <a:t>بازي </a:t>
            </a:r>
            <a:r>
              <a:rPr lang="fa-IR" sz="1600" b="1" dirty="0"/>
              <a:t>(عرض - </a:t>
            </a:r>
            <a:r>
              <a:rPr lang="fa-IR" sz="1600" b="1" dirty="0" smtClean="0"/>
              <a:t>حمايت- </a:t>
            </a:r>
            <a:r>
              <a:rPr lang="fa-IR" sz="1600" b="1" dirty="0"/>
              <a:t>تحرک - </a:t>
            </a:r>
            <a:r>
              <a:rPr lang="fa-IR" sz="1600" b="1" dirty="0" smtClean="0"/>
              <a:t>تاخير- </a:t>
            </a:r>
            <a:r>
              <a:rPr lang="fa-IR" sz="1600" b="1" dirty="0"/>
              <a:t>پوشش- تعادل)</a:t>
            </a:r>
            <a:endParaRPr lang="en-US" sz="1600" b="1" dirty="0"/>
          </a:p>
        </p:txBody>
      </p:sp>
      <p:grpSp>
        <p:nvGrpSpPr>
          <p:cNvPr id="35848" name="Group 8"/>
          <p:cNvGrpSpPr>
            <a:grpSpLocks/>
          </p:cNvGrpSpPr>
          <p:nvPr/>
        </p:nvGrpSpPr>
        <p:grpSpPr bwMode="auto">
          <a:xfrm>
            <a:off x="404813" y="1258888"/>
            <a:ext cx="2447925" cy="4105275"/>
            <a:chOff x="346" y="1020"/>
            <a:chExt cx="1542" cy="2586"/>
          </a:xfrm>
        </p:grpSpPr>
        <p:sp>
          <p:nvSpPr>
            <p:cNvPr id="35849" name="Rectangle 9"/>
            <p:cNvSpPr>
              <a:spLocks noChangeArrowheads="1"/>
            </p:cNvSpPr>
            <p:nvPr/>
          </p:nvSpPr>
          <p:spPr bwMode="auto">
            <a:xfrm>
              <a:off x="346" y="1156"/>
              <a:ext cx="1542" cy="2314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850" name="Rectangle 10"/>
            <p:cNvSpPr>
              <a:spLocks noChangeArrowheads="1"/>
            </p:cNvSpPr>
            <p:nvPr/>
          </p:nvSpPr>
          <p:spPr bwMode="auto">
            <a:xfrm>
              <a:off x="890" y="3470"/>
              <a:ext cx="408" cy="136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851" name="Rectangle 11"/>
            <p:cNvSpPr>
              <a:spLocks noChangeArrowheads="1"/>
            </p:cNvSpPr>
            <p:nvPr/>
          </p:nvSpPr>
          <p:spPr bwMode="auto">
            <a:xfrm>
              <a:off x="890" y="1020"/>
              <a:ext cx="408" cy="136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852" name="AutoShape 12"/>
            <p:cNvSpPr>
              <a:spLocks noChangeArrowheads="1"/>
            </p:cNvSpPr>
            <p:nvPr/>
          </p:nvSpPr>
          <p:spPr bwMode="auto">
            <a:xfrm>
              <a:off x="1616" y="2290"/>
              <a:ext cx="136" cy="136"/>
            </a:xfrm>
            <a:prstGeom prst="triangle">
              <a:avLst>
                <a:gd name="adj" fmla="val 50000"/>
              </a:avLst>
            </a:prstGeom>
            <a:solidFill>
              <a:srgbClr val="FF0000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853" name="AutoShape 13"/>
            <p:cNvSpPr>
              <a:spLocks noChangeArrowheads="1"/>
            </p:cNvSpPr>
            <p:nvPr/>
          </p:nvSpPr>
          <p:spPr bwMode="auto">
            <a:xfrm>
              <a:off x="482" y="2290"/>
              <a:ext cx="136" cy="136"/>
            </a:xfrm>
            <a:prstGeom prst="triangle">
              <a:avLst>
                <a:gd name="adj" fmla="val 50000"/>
              </a:avLst>
            </a:prstGeom>
            <a:solidFill>
              <a:srgbClr val="FF0000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854" name="AutoShape 14"/>
            <p:cNvSpPr>
              <a:spLocks noChangeArrowheads="1"/>
            </p:cNvSpPr>
            <p:nvPr/>
          </p:nvSpPr>
          <p:spPr bwMode="auto">
            <a:xfrm>
              <a:off x="1026" y="3152"/>
              <a:ext cx="136" cy="136"/>
            </a:xfrm>
            <a:prstGeom prst="triangle">
              <a:avLst>
                <a:gd name="adj" fmla="val 50000"/>
              </a:avLst>
            </a:prstGeom>
            <a:solidFill>
              <a:srgbClr val="FF0000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855" name="AutoShape 15"/>
            <p:cNvSpPr>
              <a:spLocks noChangeArrowheads="1"/>
            </p:cNvSpPr>
            <p:nvPr/>
          </p:nvSpPr>
          <p:spPr bwMode="auto">
            <a:xfrm>
              <a:off x="1026" y="1519"/>
              <a:ext cx="136" cy="136"/>
            </a:xfrm>
            <a:prstGeom prst="triangle">
              <a:avLst>
                <a:gd name="adj" fmla="val 50000"/>
              </a:avLst>
            </a:prstGeom>
            <a:solidFill>
              <a:srgbClr val="FF0000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856" name="Oval 16"/>
            <p:cNvSpPr>
              <a:spLocks noChangeArrowheads="1"/>
            </p:cNvSpPr>
            <p:nvPr/>
          </p:nvSpPr>
          <p:spPr bwMode="auto">
            <a:xfrm>
              <a:off x="482" y="2064"/>
              <a:ext cx="136" cy="136"/>
            </a:xfrm>
            <a:prstGeom prst="ellipse">
              <a:avLst/>
            </a:prstGeom>
            <a:solidFill>
              <a:srgbClr val="0000FF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857" name="Oval 17"/>
            <p:cNvSpPr>
              <a:spLocks noChangeArrowheads="1"/>
            </p:cNvSpPr>
            <p:nvPr/>
          </p:nvSpPr>
          <p:spPr bwMode="auto">
            <a:xfrm>
              <a:off x="1026" y="1292"/>
              <a:ext cx="136" cy="136"/>
            </a:xfrm>
            <a:prstGeom prst="ellipse">
              <a:avLst/>
            </a:prstGeom>
            <a:solidFill>
              <a:srgbClr val="0000FF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858" name="Oval 18"/>
            <p:cNvSpPr>
              <a:spLocks noChangeArrowheads="1"/>
            </p:cNvSpPr>
            <p:nvPr/>
          </p:nvSpPr>
          <p:spPr bwMode="auto">
            <a:xfrm>
              <a:off x="1616" y="2064"/>
              <a:ext cx="136" cy="136"/>
            </a:xfrm>
            <a:prstGeom prst="ellipse">
              <a:avLst/>
            </a:prstGeom>
            <a:solidFill>
              <a:srgbClr val="0000FF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859" name="Oval 19"/>
            <p:cNvSpPr>
              <a:spLocks noChangeArrowheads="1"/>
            </p:cNvSpPr>
            <p:nvPr/>
          </p:nvSpPr>
          <p:spPr bwMode="auto">
            <a:xfrm>
              <a:off x="1026" y="2925"/>
              <a:ext cx="136" cy="136"/>
            </a:xfrm>
            <a:prstGeom prst="ellipse">
              <a:avLst/>
            </a:prstGeom>
            <a:solidFill>
              <a:srgbClr val="0000FF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5860" name="Line 20"/>
          <p:cNvSpPr>
            <a:spLocks noChangeShapeType="1"/>
          </p:cNvSpPr>
          <p:nvPr/>
        </p:nvSpPr>
        <p:spPr bwMode="auto">
          <a:xfrm flipV="1">
            <a:off x="1773238" y="3995738"/>
            <a:ext cx="576262" cy="647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5861" name="Line 21"/>
          <p:cNvSpPr>
            <a:spLocks noChangeShapeType="1"/>
          </p:cNvSpPr>
          <p:nvPr/>
        </p:nvSpPr>
        <p:spPr bwMode="auto">
          <a:xfrm flipH="1">
            <a:off x="2420938" y="3563938"/>
            <a:ext cx="144462" cy="4318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5862" name="Line 22"/>
          <p:cNvSpPr>
            <a:spLocks noChangeShapeType="1"/>
          </p:cNvSpPr>
          <p:nvPr/>
        </p:nvSpPr>
        <p:spPr bwMode="auto">
          <a:xfrm flipH="1" flipV="1">
            <a:off x="692150" y="4211638"/>
            <a:ext cx="720725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5863" name="Line 23"/>
          <p:cNvSpPr>
            <a:spLocks noChangeShapeType="1"/>
          </p:cNvSpPr>
          <p:nvPr/>
        </p:nvSpPr>
        <p:spPr bwMode="auto">
          <a:xfrm>
            <a:off x="692150" y="3563938"/>
            <a:ext cx="0" cy="576262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5864" name="Line 24"/>
          <p:cNvSpPr>
            <a:spLocks noChangeShapeType="1"/>
          </p:cNvSpPr>
          <p:nvPr/>
        </p:nvSpPr>
        <p:spPr bwMode="auto">
          <a:xfrm>
            <a:off x="1557338" y="2339975"/>
            <a:ext cx="647700" cy="936625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5865" name="Line 25"/>
          <p:cNvSpPr>
            <a:spLocks noChangeShapeType="1"/>
          </p:cNvSpPr>
          <p:nvPr/>
        </p:nvSpPr>
        <p:spPr bwMode="auto">
          <a:xfrm flipH="1">
            <a:off x="1196975" y="2411413"/>
            <a:ext cx="360363" cy="792162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5866" name="Line 26"/>
          <p:cNvSpPr>
            <a:spLocks noChangeShapeType="1"/>
          </p:cNvSpPr>
          <p:nvPr/>
        </p:nvSpPr>
        <p:spPr bwMode="auto">
          <a:xfrm>
            <a:off x="1557338" y="2411413"/>
            <a:ext cx="0" cy="1008062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med">
    <p:wheel spokes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76250" y="0"/>
            <a:ext cx="5829300" cy="1079500"/>
          </a:xfrm>
        </p:spPr>
        <p:txBody>
          <a:bodyPr/>
          <a:lstStyle/>
          <a:p>
            <a:r>
              <a:rPr lang="fa-IR" sz="3600" b="1" dirty="0" smtClean="0"/>
              <a:t>تمرين:دريافت </a:t>
            </a:r>
            <a:r>
              <a:rPr lang="fa-IR" sz="3600" b="1" dirty="0"/>
              <a:t>وکنترل توپ </a:t>
            </a:r>
            <a:r>
              <a:rPr lang="fa-IR" sz="2400" b="1" dirty="0"/>
              <a:t>(مرحله </a:t>
            </a:r>
            <a:r>
              <a:rPr lang="fa-IR" sz="2400" b="1" dirty="0" smtClean="0"/>
              <a:t>پايه</a:t>
            </a:r>
            <a:r>
              <a:rPr lang="fa-IR" sz="2400" b="1" dirty="0"/>
              <a:t>)</a:t>
            </a:r>
            <a:endParaRPr lang="en-US" sz="2400" b="1" dirty="0"/>
          </a:p>
        </p:txBody>
      </p:sp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3500438" y="1042988"/>
            <a:ext cx="3168650" cy="1246495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b="1" dirty="0"/>
              <a:t>اهداف </a:t>
            </a:r>
            <a:r>
              <a:rPr lang="fa-IR" b="1" dirty="0" smtClean="0"/>
              <a:t>تمرين</a:t>
            </a:r>
            <a:r>
              <a:rPr lang="fa-IR" b="1" dirty="0"/>
              <a:t>:</a:t>
            </a:r>
          </a:p>
          <a:p>
            <a:pPr>
              <a:spcBef>
                <a:spcPct val="50000"/>
              </a:spcBef>
            </a:pPr>
            <a:r>
              <a:rPr lang="fa-IR" b="1" dirty="0"/>
              <a:t>پاس ، کنترل و </a:t>
            </a:r>
            <a:r>
              <a:rPr lang="fa-IR" b="1" dirty="0" smtClean="0"/>
              <a:t>دريافت </a:t>
            </a:r>
            <a:r>
              <a:rPr lang="fa-IR" b="1" dirty="0"/>
              <a:t>توپ</a:t>
            </a:r>
          </a:p>
          <a:p>
            <a:pPr>
              <a:spcBef>
                <a:spcPct val="50000"/>
              </a:spcBef>
            </a:pPr>
            <a:r>
              <a:rPr lang="fa-IR" b="1" dirty="0" smtClean="0"/>
              <a:t>اهميت </a:t>
            </a:r>
            <a:r>
              <a:rPr lang="fa-IR" b="1" dirty="0"/>
              <a:t>کنترل توپ با ضربه اول</a:t>
            </a:r>
            <a:endParaRPr lang="en-US" sz="2000" dirty="0"/>
          </a:p>
        </p:txBody>
      </p:sp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3500438" y="3203575"/>
            <a:ext cx="3168650" cy="2359025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000" b="1" dirty="0"/>
              <a:t>روش </a:t>
            </a:r>
            <a:r>
              <a:rPr lang="fa-IR" sz="2000" b="1" dirty="0" smtClean="0"/>
              <a:t>اجراي تمرين</a:t>
            </a:r>
            <a:r>
              <a:rPr lang="fa-IR" sz="2000" b="1" dirty="0"/>
              <a:t>:</a:t>
            </a:r>
          </a:p>
          <a:p>
            <a:pPr rtl="1">
              <a:spcBef>
                <a:spcPct val="50000"/>
              </a:spcBef>
            </a:pPr>
            <a:r>
              <a:rPr lang="fa-IR" b="1" dirty="0"/>
              <a:t>4 </a:t>
            </a:r>
            <a:r>
              <a:rPr lang="fa-IR" b="1" dirty="0" smtClean="0"/>
              <a:t>بازيکن </a:t>
            </a:r>
            <a:r>
              <a:rPr lang="fa-IR" b="1" dirty="0"/>
              <a:t>در 4 گوشه مربع </a:t>
            </a:r>
            <a:r>
              <a:rPr lang="fa-IR" b="1" dirty="0" smtClean="0"/>
              <a:t>ويک </a:t>
            </a:r>
            <a:r>
              <a:rPr lang="fa-IR" b="1" dirty="0"/>
              <a:t>توپ، نخست در جهت حرکت عقربه ساعت وبعد در جهت عکس ودر </a:t>
            </a:r>
            <a:r>
              <a:rPr lang="fa-IR" b="1" dirty="0" smtClean="0"/>
              <a:t>نهايت پاسهاي </a:t>
            </a:r>
            <a:r>
              <a:rPr lang="fa-IR" b="1" dirty="0"/>
              <a:t>مورب(دو ضرب – تک ضرب)</a:t>
            </a:r>
          </a:p>
          <a:p>
            <a:pPr rtl="1">
              <a:spcBef>
                <a:spcPct val="50000"/>
              </a:spcBef>
            </a:pPr>
            <a:r>
              <a:rPr lang="fa-IR" b="1" u="sng" dirty="0" smtClean="0"/>
              <a:t>پيشرفت درتمرين</a:t>
            </a:r>
            <a:r>
              <a:rPr lang="fa-IR" b="1" dirty="0"/>
              <a:t>: </a:t>
            </a:r>
            <a:r>
              <a:rPr lang="fa-IR" b="1" dirty="0" smtClean="0"/>
              <a:t>اين تمرين </a:t>
            </a:r>
            <a:r>
              <a:rPr lang="fa-IR" b="1" dirty="0"/>
              <a:t>با دو توپ انجام </a:t>
            </a:r>
            <a:r>
              <a:rPr lang="fa-IR" b="1" dirty="0" smtClean="0"/>
              <a:t>مي </a:t>
            </a:r>
            <a:r>
              <a:rPr lang="fa-IR" b="1" dirty="0"/>
              <a:t>شود.</a:t>
            </a:r>
            <a:endParaRPr lang="en-US" b="1" dirty="0"/>
          </a:p>
        </p:txBody>
      </p:sp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3573463" y="6300788"/>
            <a:ext cx="3095625" cy="2498725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000" b="1" dirty="0" smtClean="0"/>
              <a:t>سازماندهي تمرين</a:t>
            </a:r>
            <a:r>
              <a:rPr lang="fa-IR" sz="2000" b="1" dirty="0"/>
              <a:t>:</a:t>
            </a:r>
          </a:p>
          <a:p>
            <a:pPr>
              <a:spcBef>
                <a:spcPct val="50000"/>
              </a:spcBef>
            </a:pPr>
            <a:r>
              <a:rPr lang="fa-IR" b="1" dirty="0"/>
              <a:t>تعداد </a:t>
            </a:r>
            <a:r>
              <a:rPr lang="fa-IR" b="1" dirty="0" smtClean="0"/>
              <a:t>بازيکن </a:t>
            </a:r>
            <a:r>
              <a:rPr lang="fa-IR" b="1" dirty="0"/>
              <a:t>:16-4 </a:t>
            </a:r>
            <a:r>
              <a:rPr lang="fa-IR" b="1" dirty="0" smtClean="0"/>
              <a:t>بازيکن</a:t>
            </a:r>
            <a:endParaRPr lang="fa-IR" b="1" dirty="0"/>
          </a:p>
          <a:p>
            <a:pPr>
              <a:spcBef>
                <a:spcPct val="50000"/>
              </a:spcBef>
            </a:pPr>
            <a:r>
              <a:rPr lang="fa-IR" b="1" dirty="0"/>
              <a:t>توپ : 8-2</a:t>
            </a:r>
          </a:p>
          <a:p>
            <a:pPr>
              <a:spcBef>
                <a:spcPct val="50000"/>
              </a:spcBef>
            </a:pPr>
            <a:r>
              <a:rPr lang="fa-IR" b="1" dirty="0"/>
              <a:t>محوطه </a:t>
            </a:r>
            <a:r>
              <a:rPr lang="fa-IR" b="1" dirty="0" smtClean="0"/>
              <a:t>بازي: </a:t>
            </a:r>
            <a:r>
              <a:rPr lang="fa-IR" b="1" dirty="0"/>
              <a:t>10-12 متر مربع</a:t>
            </a:r>
          </a:p>
          <a:p>
            <a:pPr>
              <a:spcBef>
                <a:spcPct val="50000"/>
              </a:spcBef>
            </a:pPr>
            <a:r>
              <a:rPr lang="fa-IR" b="1" dirty="0"/>
              <a:t>تعداد </a:t>
            </a:r>
            <a:r>
              <a:rPr lang="fa-IR" b="1" dirty="0" smtClean="0"/>
              <a:t>قيف تمرين:16-4 </a:t>
            </a:r>
            <a:endParaRPr lang="fa-IR" b="1" dirty="0"/>
          </a:p>
          <a:p>
            <a:pPr>
              <a:spcBef>
                <a:spcPct val="50000"/>
              </a:spcBef>
            </a:pPr>
            <a:r>
              <a:rPr lang="fa-IR" b="1" dirty="0"/>
              <a:t>مدت زمان </a:t>
            </a:r>
            <a:r>
              <a:rPr lang="fa-IR" b="1" dirty="0" smtClean="0"/>
              <a:t>تمرين:10 دقيقه</a:t>
            </a:r>
            <a:endParaRPr lang="en-US" b="1" dirty="0"/>
          </a:p>
        </p:txBody>
      </p:sp>
      <p:sp>
        <p:nvSpPr>
          <p:cNvPr id="21510" name="Text Box 6"/>
          <p:cNvSpPr txBox="1">
            <a:spLocks noChangeArrowheads="1"/>
          </p:cNvSpPr>
          <p:nvPr/>
        </p:nvSpPr>
        <p:spPr bwMode="auto">
          <a:xfrm>
            <a:off x="188913" y="1042988"/>
            <a:ext cx="2978150" cy="4149725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000" b="1" dirty="0"/>
              <a:t>شکل  </a:t>
            </a:r>
            <a:r>
              <a:rPr lang="fa-IR" sz="2000" b="1" dirty="0" smtClean="0"/>
              <a:t>تمرين</a:t>
            </a:r>
            <a:r>
              <a:rPr lang="fa-IR" sz="2000" b="1" dirty="0"/>
              <a:t>:</a:t>
            </a:r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en-US" dirty="0"/>
          </a:p>
        </p:txBody>
      </p:sp>
      <p:sp>
        <p:nvSpPr>
          <p:cNvPr id="21511" name="Text Box 7"/>
          <p:cNvSpPr txBox="1">
            <a:spLocks noChangeArrowheads="1"/>
          </p:cNvSpPr>
          <p:nvPr/>
        </p:nvSpPr>
        <p:spPr bwMode="auto">
          <a:xfrm>
            <a:off x="188913" y="5651500"/>
            <a:ext cx="2979737" cy="3154363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fa-IR" sz="2400" b="1" dirty="0"/>
              <a:t>نکات </a:t>
            </a:r>
            <a:r>
              <a:rPr lang="fa-IR" sz="2400" b="1" dirty="0" smtClean="0"/>
              <a:t>مربيگري:</a:t>
            </a:r>
            <a:endParaRPr lang="en-US" sz="2400" b="1" dirty="0"/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1400" b="1" dirty="0" smtClean="0"/>
              <a:t>دريافت صحيح </a:t>
            </a:r>
            <a:r>
              <a:rPr lang="fa-IR" sz="1400" b="1" dirty="0"/>
              <a:t>توپ</a:t>
            </a:r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1400" b="1" dirty="0"/>
              <a:t>پاس </a:t>
            </a:r>
            <a:r>
              <a:rPr lang="fa-IR" sz="1400" b="1" dirty="0" smtClean="0"/>
              <a:t>صحيح </a:t>
            </a:r>
            <a:r>
              <a:rPr lang="fa-IR" sz="1400" b="1" dirty="0"/>
              <a:t>(دقت ،شدت، زمان)</a:t>
            </a:r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1400" b="1" dirty="0"/>
              <a:t>هنگام </a:t>
            </a:r>
            <a:r>
              <a:rPr lang="fa-IR" sz="1400" b="1" dirty="0" smtClean="0"/>
              <a:t>دريافت </a:t>
            </a:r>
            <a:r>
              <a:rPr lang="fa-IR" sz="1400" b="1" dirty="0"/>
              <a:t>توپ با </a:t>
            </a:r>
            <a:r>
              <a:rPr lang="fa-IR" sz="1400" b="1" dirty="0" smtClean="0"/>
              <a:t>اولين </a:t>
            </a:r>
            <a:r>
              <a:rPr lang="fa-IR" sz="1400" b="1" dirty="0"/>
              <a:t>ضربه به توپ </a:t>
            </a:r>
            <a:r>
              <a:rPr lang="fa-IR" sz="1400" b="1" dirty="0" smtClean="0"/>
              <a:t>تغيير </a:t>
            </a:r>
            <a:r>
              <a:rPr lang="fa-IR" sz="1400" b="1" dirty="0"/>
              <a:t>جهت </a:t>
            </a:r>
            <a:r>
              <a:rPr lang="fa-IR" sz="1400" b="1" dirty="0" smtClean="0"/>
              <a:t>مي دهيم</a:t>
            </a:r>
            <a:r>
              <a:rPr lang="fa-IR" sz="1400" b="1" dirty="0"/>
              <a:t>.</a:t>
            </a:r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1400" b="1" dirty="0" smtClean="0"/>
              <a:t>دريافت </a:t>
            </a:r>
            <a:r>
              <a:rPr lang="fa-IR" sz="1400" b="1" dirty="0"/>
              <a:t>توپ با </a:t>
            </a:r>
            <a:r>
              <a:rPr lang="fa-IR" sz="1400" b="1" dirty="0" smtClean="0"/>
              <a:t>بيرون </a:t>
            </a:r>
            <a:r>
              <a:rPr lang="fa-IR" sz="1400" b="1" dirty="0"/>
              <a:t>وداخل پا</a:t>
            </a:r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1400" b="1" dirty="0" smtClean="0"/>
              <a:t>تمامي بازيکنان </a:t>
            </a:r>
            <a:r>
              <a:rPr lang="fa-IR" sz="1400" b="1" dirty="0"/>
              <a:t>دائم در حرکت بوده و توقف ندارند.</a:t>
            </a:r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1400" b="1" dirty="0" smtClean="0"/>
              <a:t>آگاهي محيطي</a:t>
            </a:r>
            <a:endParaRPr lang="fa-IR" sz="1400" b="1" dirty="0"/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1400" b="1" dirty="0"/>
              <a:t>ارتباط </a:t>
            </a:r>
            <a:r>
              <a:rPr lang="fa-IR" sz="1400" b="1" dirty="0" smtClean="0"/>
              <a:t>کلامي</a:t>
            </a:r>
            <a:endParaRPr lang="en-US" sz="1400" b="1" dirty="0"/>
          </a:p>
        </p:txBody>
      </p:sp>
      <p:sp>
        <p:nvSpPr>
          <p:cNvPr id="21549" name="Rectangle 45"/>
          <p:cNvSpPr>
            <a:spLocks noChangeArrowheads="1"/>
          </p:cNvSpPr>
          <p:nvPr/>
        </p:nvSpPr>
        <p:spPr bwMode="auto">
          <a:xfrm>
            <a:off x="620713" y="2051050"/>
            <a:ext cx="2232025" cy="22320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1550" name="AutoShape 46"/>
          <p:cNvSpPr>
            <a:spLocks noChangeArrowheads="1"/>
          </p:cNvSpPr>
          <p:nvPr/>
        </p:nvSpPr>
        <p:spPr bwMode="auto">
          <a:xfrm>
            <a:off x="2565400" y="3995738"/>
            <a:ext cx="214313" cy="215900"/>
          </a:xfrm>
          <a:prstGeom prst="triangle">
            <a:avLst>
              <a:gd name="adj" fmla="val 5000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1551" name="AutoShape 47"/>
          <p:cNvSpPr>
            <a:spLocks noChangeArrowheads="1"/>
          </p:cNvSpPr>
          <p:nvPr/>
        </p:nvSpPr>
        <p:spPr bwMode="auto">
          <a:xfrm>
            <a:off x="692150" y="3995738"/>
            <a:ext cx="214313" cy="215900"/>
          </a:xfrm>
          <a:prstGeom prst="triangle">
            <a:avLst>
              <a:gd name="adj" fmla="val 5000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1552" name="AutoShape 48"/>
          <p:cNvSpPr>
            <a:spLocks noChangeArrowheads="1"/>
          </p:cNvSpPr>
          <p:nvPr/>
        </p:nvSpPr>
        <p:spPr bwMode="auto">
          <a:xfrm>
            <a:off x="2565400" y="2051050"/>
            <a:ext cx="214313" cy="215900"/>
          </a:xfrm>
          <a:prstGeom prst="triangle">
            <a:avLst>
              <a:gd name="adj" fmla="val 5000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1553" name="AutoShape 49"/>
          <p:cNvSpPr>
            <a:spLocks noChangeArrowheads="1"/>
          </p:cNvSpPr>
          <p:nvPr/>
        </p:nvSpPr>
        <p:spPr bwMode="auto">
          <a:xfrm>
            <a:off x="620713" y="2051050"/>
            <a:ext cx="214312" cy="215900"/>
          </a:xfrm>
          <a:prstGeom prst="triangle">
            <a:avLst>
              <a:gd name="adj" fmla="val 5000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pic>
        <p:nvPicPr>
          <p:cNvPr id="21554" name="Picture 50" descr="soccerblks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42174">
            <a:off x="908050" y="2268538"/>
            <a:ext cx="111125" cy="112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7.40741E-7 3.33333E-6 L 0.23356 0.00173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215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667" y="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3356 0.00173 L 0.23356 0.18923 " pathEditMode="relative" rAng="0" ptsTypes="AA">
                                      <p:cBhvr>
                                        <p:cTn id="9" dur="3000" fill="hold"/>
                                        <p:tgtEl>
                                          <p:spTgt spid="215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1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3356 0.18923 L -0.01644 0.18923 " pathEditMode="relative" rAng="0" ptsTypes="AA">
                                      <p:cBhvr>
                                        <p:cTn id="12" dur="3000" fill="hold"/>
                                        <p:tgtEl>
                                          <p:spTgt spid="215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14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644 0.18923 L -0.01644 0.00173 " pathEditMode="relative" rAng="0" ptsTypes="AA">
                                      <p:cBhvr>
                                        <p:cTn id="15" dur="3000" fill="hold"/>
                                        <p:tgtEl>
                                          <p:spTgt spid="215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9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4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644 0.00173 L 0.23356 0.18923 " pathEditMode="relative" rAng="0" ptsTypes="AA">
                                      <p:cBhvr>
                                        <p:cTn id="18" dur="3000" fill="hold"/>
                                        <p:tgtEl>
                                          <p:spTgt spid="215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9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76250" y="0"/>
            <a:ext cx="5829300" cy="1079500"/>
          </a:xfrm>
        </p:spPr>
        <p:txBody>
          <a:bodyPr/>
          <a:lstStyle/>
          <a:p>
            <a:r>
              <a:rPr lang="fa-IR" sz="2400" b="1" dirty="0" smtClean="0"/>
              <a:t>پاس،دريافت </a:t>
            </a:r>
            <a:r>
              <a:rPr lang="fa-IR" sz="2400" b="1" dirty="0"/>
              <a:t>و کنترل توپ </a:t>
            </a:r>
            <a:r>
              <a:rPr lang="fa-IR" sz="1800" b="1" dirty="0"/>
              <a:t>(مرحله </a:t>
            </a:r>
            <a:r>
              <a:rPr lang="fa-IR" sz="1800" b="1" dirty="0" smtClean="0"/>
              <a:t>نزديک </a:t>
            </a:r>
            <a:r>
              <a:rPr lang="fa-IR" sz="1800" b="1" dirty="0"/>
              <a:t>به </a:t>
            </a:r>
            <a:r>
              <a:rPr lang="fa-IR" sz="1800" b="1" dirty="0" smtClean="0"/>
              <a:t>شرايط بازي)</a:t>
            </a:r>
            <a:endParaRPr lang="en-US" sz="1800" b="1" dirty="0"/>
          </a:p>
        </p:txBody>
      </p:sp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3500438" y="1258888"/>
            <a:ext cx="3095625" cy="769441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000" b="1" dirty="0"/>
              <a:t>اهداف </a:t>
            </a:r>
            <a:r>
              <a:rPr lang="fa-IR" sz="2000" b="1" dirty="0" smtClean="0"/>
              <a:t>تمرين</a:t>
            </a:r>
            <a:r>
              <a:rPr lang="fa-IR" sz="2000" b="1" dirty="0"/>
              <a:t>:</a:t>
            </a:r>
          </a:p>
          <a:p>
            <a:pPr>
              <a:spcBef>
                <a:spcPct val="50000"/>
              </a:spcBef>
            </a:pPr>
            <a:r>
              <a:rPr lang="fa-IR" sz="1600" b="1" dirty="0" smtClean="0"/>
              <a:t>پيشرفت </a:t>
            </a:r>
            <a:r>
              <a:rPr lang="fa-IR" sz="1600" b="1" dirty="0"/>
              <a:t>در </a:t>
            </a:r>
            <a:r>
              <a:rPr lang="fa-IR" sz="1600" b="1" dirty="0" smtClean="0"/>
              <a:t>پاس،دريافت </a:t>
            </a:r>
            <a:r>
              <a:rPr lang="fa-IR" sz="1600" b="1" dirty="0"/>
              <a:t>و کنترل توپ</a:t>
            </a:r>
            <a:endParaRPr lang="en-US" dirty="0"/>
          </a:p>
        </p:txBody>
      </p:sp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3500438" y="2195513"/>
            <a:ext cx="3094037" cy="3857625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000" b="1" dirty="0"/>
              <a:t>روش </a:t>
            </a:r>
            <a:r>
              <a:rPr lang="fa-IR" sz="2000" b="1" dirty="0" smtClean="0"/>
              <a:t>اجراي تمرين</a:t>
            </a:r>
            <a:r>
              <a:rPr lang="fa-IR" sz="2000" b="1" dirty="0"/>
              <a:t>:</a:t>
            </a:r>
          </a:p>
          <a:p>
            <a:pPr rtl="1">
              <a:spcBef>
                <a:spcPct val="50000"/>
              </a:spcBef>
            </a:pPr>
            <a:r>
              <a:rPr lang="fa-IR" sz="1600" b="1" dirty="0"/>
              <a:t>در </a:t>
            </a:r>
            <a:r>
              <a:rPr lang="fa-IR" sz="1600" b="1" dirty="0" smtClean="0"/>
              <a:t>يک مستطيل </a:t>
            </a:r>
            <a:r>
              <a:rPr lang="fa-IR" sz="1600" b="1" dirty="0"/>
              <a:t>20در25 متر،4 </a:t>
            </a:r>
            <a:r>
              <a:rPr lang="fa-IR" sz="1600" b="1" dirty="0" smtClean="0"/>
              <a:t>بازيکن </a:t>
            </a:r>
            <a:r>
              <a:rPr lang="fa-IR" sz="1600" b="1" dirty="0"/>
              <a:t>هر </a:t>
            </a:r>
            <a:r>
              <a:rPr lang="fa-IR" sz="1600" b="1" dirty="0" smtClean="0"/>
              <a:t>يک </a:t>
            </a:r>
            <a:r>
              <a:rPr lang="fa-IR" sz="1600" b="1" dirty="0"/>
              <a:t>با </a:t>
            </a:r>
            <a:r>
              <a:rPr lang="fa-IR" sz="1600" b="1" dirty="0" smtClean="0"/>
              <a:t>يک </a:t>
            </a:r>
            <a:r>
              <a:rPr lang="fa-IR" sz="1600" b="1" dirty="0"/>
              <a:t>توپ در داخل </a:t>
            </a:r>
            <a:r>
              <a:rPr lang="fa-IR" sz="1600" b="1" dirty="0" smtClean="0"/>
              <a:t>مستطيل </a:t>
            </a:r>
            <a:r>
              <a:rPr lang="fa-IR" sz="1600" b="1" dirty="0"/>
              <a:t>و 6 </a:t>
            </a:r>
            <a:r>
              <a:rPr lang="fa-IR" sz="1600" b="1" dirty="0" smtClean="0"/>
              <a:t>بازيکن خنثي </a:t>
            </a:r>
            <a:r>
              <a:rPr lang="fa-IR" sz="1600" b="1" dirty="0"/>
              <a:t>بدون توپ در خارج از </a:t>
            </a:r>
            <a:r>
              <a:rPr lang="fa-IR" sz="1600" b="1" dirty="0" smtClean="0"/>
              <a:t>مستطيل </a:t>
            </a:r>
            <a:r>
              <a:rPr lang="fa-IR" sz="1600" b="1" dirty="0"/>
              <a:t>قرار دارند .4 </a:t>
            </a:r>
            <a:r>
              <a:rPr lang="fa-IR" sz="1600" b="1" dirty="0" smtClean="0"/>
              <a:t>بازيکن </a:t>
            </a:r>
            <a:r>
              <a:rPr lang="fa-IR" sz="1600" b="1" dirty="0"/>
              <a:t>صاحب توپ بعد ازحرکت </a:t>
            </a:r>
            <a:r>
              <a:rPr lang="fa-IR" sz="1600" b="1" dirty="0" smtClean="0"/>
              <a:t>کوتاهي </a:t>
            </a:r>
            <a:r>
              <a:rPr lang="fa-IR" sz="1600" b="1" dirty="0"/>
              <a:t>با توپ با </a:t>
            </a:r>
            <a:r>
              <a:rPr lang="fa-IR" sz="1600" b="1" dirty="0" smtClean="0"/>
              <a:t>بازيکنان خنثي </a:t>
            </a:r>
            <a:r>
              <a:rPr lang="fa-IR" sz="1600" b="1" dirty="0"/>
              <a:t>1،2نموده و ادامه حرکت داده و با </a:t>
            </a:r>
            <a:r>
              <a:rPr lang="fa-IR" sz="1600" b="1" dirty="0" smtClean="0"/>
              <a:t>يک بازيکن خنثي ديگر اين ترکيب </a:t>
            </a:r>
            <a:r>
              <a:rPr lang="fa-IR" sz="1600" b="1" dirty="0"/>
              <a:t>را تکرار </a:t>
            </a:r>
            <a:r>
              <a:rPr lang="fa-IR" sz="1600" b="1" dirty="0" smtClean="0"/>
              <a:t>مي </a:t>
            </a:r>
            <a:r>
              <a:rPr lang="fa-IR" sz="1600" b="1" dirty="0"/>
              <a:t>کند.</a:t>
            </a:r>
          </a:p>
          <a:p>
            <a:pPr rtl="1">
              <a:spcBef>
                <a:spcPct val="50000"/>
              </a:spcBef>
            </a:pPr>
            <a:endParaRPr lang="fa-IR" sz="1600" b="1" dirty="0"/>
          </a:p>
          <a:p>
            <a:pPr rtl="1">
              <a:spcBef>
                <a:spcPct val="50000"/>
              </a:spcBef>
            </a:pPr>
            <a:r>
              <a:rPr lang="fa-IR" sz="1600" b="1" dirty="0" smtClean="0"/>
              <a:t>پيشرفت درتمرين</a:t>
            </a:r>
            <a:r>
              <a:rPr lang="fa-IR" sz="1600" b="1" dirty="0"/>
              <a:t>:</a:t>
            </a:r>
          </a:p>
          <a:p>
            <a:pPr rtl="1">
              <a:spcBef>
                <a:spcPct val="50000"/>
              </a:spcBef>
            </a:pPr>
            <a:r>
              <a:rPr lang="fa-IR" sz="1600" b="1" dirty="0"/>
              <a:t>بعد از پاس حرکت اورلپ </a:t>
            </a:r>
            <a:r>
              <a:rPr lang="fa-IR" sz="1600" b="1" dirty="0" smtClean="0"/>
              <a:t>وتيک </a:t>
            </a:r>
            <a:r>
              <a:rPr lang="fa-IR" sz="1600" b="1" dirty="0"/>
              <a:t>اور انجام شود.</a:t>
            </a:r>
            <a:endParaRPr lang="en-US" sz="1600" b="1" dirty="0"/>
          </a:p>
        </p:txBody>
      </p:sp>
      <p:sp>
        <p:nvSpPr>
          <p:cNvPr id="25605" name="Text Box 5"/>
          <p:cNvSpPr txBox="1">
            <a:spLocks noChangeArrowheads="1"/>
          </p:cNvSpPr>
          <p:nvPr/>
        </p:nvSpPr>
        <p:spPr bwMode="auto">
          <a:xfrm>
            <a:off x="3500438" y="6443663"/>
            <a:ext cx="3095625" cy="2268537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000" b="1" dirty="0" smtClean="0"/>
              <a:t>سازماندهي تمرين</a:t>
            </a:r>
            <a:r>
              <a:rPr lang="fa-IR" sz="2000" b="1" dirty="0"/>
              <a:t>:</a:t>
            </a:r>
          </a:p>
          <a:p>
            <a:pPr>
              <a:spcBef>
                <a:spcPct val="50000"/>
              </a:spcBef>
            </a:pPr>
            <a:r>
              <a:rPr lang="fa-IR" sz="1600" b="1" dirty="0"/>
              <a:t>تعداد </a:t>
            </a:r>
            <a:r>
              <a:rPr lang="fa-IR" sz="1600" b="1" dirty="0" smtClean="0"/>
              <a:t>بازيکن </a:t>
            </a:r>
            <a:r>
              <a:rPr lang="fa-IR" sz="1600" b="1" dirty="0"/>
              <a:t>:16-4 </a:t>
            </a:r>
            <a:r>
              <a:rPr lang="fa-IR" sz="1600" b="1" dirty="0" smtClean="0"/>
              <a:t>بازيکن</a:t>
            </a:r>
            <a:endParaRPr lang="fa-IR" sz="1600" b="1" dirty="0"/>
          </a:p>
          <a:p>
            <a:pPr>
              <a:spcBef>
                <a:spcPct val="50000"/>
              </a:spcBef>
            </a:pPr>
            <a:r>
              <a:rPr lang="fa-IR" sz="1600" b="1" dirty="0"/>
              <a:t>توپ : 8-2 توپ</a:t>
            </a:r>
          </a:p>
          <a:p>
            <a:pPr>
              <a:spcBef>
                <a:spcPct val="50000"/>
              </a:spcBef>
            </a:pPr>
            <a:r>
              <a:rPr lang="fa-IR" sz="1600" b="1" dirty="0"/>
              <a:t>محوطه </a:t>
            </a:r>
            <a:r>
              <a:rPr lang="fa-IR" sz="1600" b="1" dirty="0" smtClean="0"/>
              <a:t>بازي: </a:t>
            </a:r>
            <a:r>
              <a:rPr lang="fa-IR" sz="1600" b="1" dirty="0"/>
              <a:t>10-12 متر مربع</a:t>
            </a:r>
          </a:p>
          <a:p>
            <a:pPr>
              <a:spcBef>
                <a:spcPct val="50000"/>
              </a:spcBef>
            </a:pPr>
            <a:r>
              <a:rPr lang="fa-IR" sz="1600" b="1" dirty="0"/>
              <a:t>تعداد </a:t>
            </a:r>
            <a:r>
              <a:rPr lang="fa-IR" sz="1600" b="1" dirty="0" smtClean="0"/>
              <a:t>قيف تمرين:16-4 </a:t>
            </a:r>
            <a:endParaRPr lang="fa-IR" sz="1600" b="1" dirty="0"/>
          </a:p>
          <a:p>
            <a:pPr>
              <a:spcBef>
                <a:spcPct val="50000"/>
              </a:spcBef>
            </a:pPr>
            <a:r>
              <a:rPr lang="fa-IR" sz="1600" b="1" dirty="0"/>
              <a:t>مدت زمان </a:t>
            </a:r>
            <a:r>
              <a:rPr lang="fa-IR" sz="1600" b="1" dirty="0" smtClean="0"/>
              <a:t>تمرين:10 دقيقه</a:t>
            </a:r>
            <a:endParaRPr lang="en-US" sz="1600" b="1" dirty="0"/>
          </a:p>
        </p:txBody>
      </p:sp>
      <p:sp>
        <p:nvSpPr>
          <p:cNvPr id="25606" name="Text Box 6"/>
          <p:cNvSpPr txBox="1">
            <a:spLocks noChangeArrowheads="1"/>
          </p:cNvSpPr>
          <p:nvPr/>
        </p:nvSpPr>
        <p:spPr bwMode="auto">
          <a:xfrm>
            <a:off x="188913" y="1116013"/>
            <a:ext cx="2978150" cy="4562475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000" b="1" dirty="0"/>
              <a:t>شکل  </a:t>
            </a:r>
            <a:r>
              <a:rPr lang="fa-IR" sz="2000" b="1" dirty="0" smtClean="0"/>
              <a:t>تمرين</a:t>
            </a:r>
            <a:r>
              <a:rPr lang="fa-IR" sz="2000" b="1" dirty="0"/>
              <a:t>:  </a:t>
            </a:r>
            <a:r>
              <a:rPr lang="fa-IR" sz="2000" b="1" dirty="0" smtClean="0"/>
              <a:t>يک-دو</a:t>
            </a:r>
            <a:endParaRPr lang="fa-IR" sz="2000" b="1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en-US" dirty="0"/>
          </a:p>
        </p:txBody>
      </p:sp>
      <p:sp>
        <p:nvSpPr>
          <p:cNvPr id="25607" name="Text Box 7"/>
          <p:cNvSpPr txBox="1">
            <a:spLocks noChangeArrowheads="1"/>
          </p:cNvSpPr>
          <p:nvPr/>
        </p:nvSpPr>
        <p:spPr bwMode="auto">
          <a:xfrm>
            <a:off x="188913" y="5867400"/>
            <a:ext cx="2979737" cy="2849563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fa-IR" b="1" dirty="0"/>
              <a:t>نکات </a:t>
            </a:r>
            <a:r>
              <a:rPr lang="fa-IR" b="1" dirty="0" smtClean="0"/>
              <a:t>مربيگري:</a:t>
            </a:r>
            <a:endParaRPr lang="en-US" b="1" dirty="0"/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1600" b="1" dirty="0" smtClean="0"/>
              <a:t>کيفيت </a:t>
            </a:r>
            <a:r>
              <a:rPr lang="fa-IR" sz="1600" b="1" dirty="0"/>
              <a:t>پاس (شدت ،دقت، زمان)</a:t>
            </a:r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1600" b="1" dirty="0" smtClean="0"/>
              <a:t>تکنيک دريافت </a:t>
            </a:r>
            <a:r>
              <a:rPr lang="fa-IR" sz="1600" b="1" dirty="0"/>
              <a:t>توپ(با داخل، با کف پا ، با خارج پا)</a:t>
            </a:r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1600" b="1" dirty="0"/>
              <a:t>ضربه اول به توپ</a:t>
            </a:r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1600" b="1" dirty="0"/>
              <a:t>ارتباط </a:t>
            </a:r>
            <a:r>
              <a:rPr lang="fa-IR" sz="1600" b="1" dirty="0" smtClean="0"/>
              <a:t>کلامي</a:t>
            </a:r>
            <a:endParaRPr lang="fa-IR" sz="1600" b="1" dirty="0"/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1600" b="1" dirty="0" smtClean="0"/>
              <a:t>ديد </a:t>
            </a:r>
            <a:r>
              <a:rPr lang="fa-IR" sz="1600" b="1" dirty="0"/>
              <a:t>مناسب</a:t>
            </a:r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1600" b="1" dirty="0"/>
              <a:t>شتاب بعد از ارسال</a:t>
            </a:r>
            <a:endParaRPr lang="en-US" sz="1600" b="1" dirty="0"/>
          </a:p>
        </p:txBody>
      </p:sp>
      <p:sp>
        <p:nvSpPr>
          <p:cNvPr id="25609" name="Rectangle 9"/>
          <p:cNvSpPr>
            <a:spLocks noChangeArrowheads="1"/>
          </p:cNvSpPr>
          <p:nvPr/>
        </p:nvSpPr>
        <p:spPr bwMode="auto">
          <a:xfrm>
            <a:off x="620713" y="1835150"/>
            <a:ext cx="2232025" cy="32226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12" name="AutoShape 12"/>
          <p:cNvSpPr>
            <a:spLocks noChangeArrowheads="1"/>
          </p:cNvSpPr>
          <p:nvPr/>
        </p:nvSpPr>
        <p:spPr bwMode="auto">
          <a:xfrm>
            <a:off x="1628775" y="5148263"/>
            <a:ext cx="196850" cy="188912"/>
          </a:xfrm>
          <a:prstGeom prst="triangle">
            <a:avLst>
              <a:gd name="adj" fmla="val 50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13" name="AutoShape 13"/>
          <p:cNvSpPr>
            <a:spLocks noChangeArrowheads="1"/>
          </p:cNvSpPr>
          <p:nvPr/>
        </p:nvSpPr>
        <p:spPr bwMode="auto">
          <a:xfrm>
            <a:off x="333375" y="4211638"/>
            <a:ext cx="196850" cy="188912"/>
          </a:xfrm>
          <a:prstGeom prst="triangle">
            <a:avLst>
              <a:gd name="adj" fmla="val 50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14" name="AutoShape 14"/>
          <p:cNvSpPr>
            <a:spLocks noChangeArrowheads="1"/>
          </p:cNvSpPr>
          <p:nvPr/>
        </p:nvSpPr>
        <p:spPr bwMode="auto">
          <a:xfrm>
            <a:off x="1989138" y="4356100"/>
            <a:ext cx="196850" cy="188913"/>
          </a:xfrm>
          <a:prstGeom prst="triangle">
            <a:avLst>
              <a:gd name="adj" fmla="val 50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15" name="AutoShape 15"/>
          <p:cNvSpPr>
            <a:spLocks noChangeArrowheads="1"/>
          </p:cNvSpPr>
          <p:nvPr/>
        </p:nvSpPr>
        <p:spPr bwMode="auto">
          <a:xfrm>
            <a:off x="333375" y="2339975"/>
            <a:ext cx="196850" cy="188913"/>
          </a:xfrm>
          <a:prstGeom prst="triangle">
            <a:avLst>
              <a:gd name="adj" fmla="val 50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20" name="AutoShape 20"/>
          <p:cNvSpPr>
            <a:spLocks noChangeArrowheads="1"/>
          </p:cNvSpPr>
          <p:nvPr/>
        </p:nvSpPr>
        <p:spPr bwMode="auto">
          <a:xfrm>
            <a:off x="2852738" y="4427538"/>
            <a:ext cx="196850" cy="188912"/>
          </a:xfrm>
          <a:prstGeom prst="triangle">
            <a:avLst>
              <a:gd name="adj" fmla="val 50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21" name="AutoShape 21"/>
          <p:cNvSpPr>
            <a:spLocks noChangeArrowheads="1"/>
          </p:cNvSpPr>
          <p:nvPr/>
        </p:nvSpPr>
        <p:spPr bwMode="auto">
          <a:xfrm>
            <a:off x="2852738" y="2484438"/>
            <a:ext cx="196850" cy="188912"/>
          </a:xfrm>
          <a:prstGeom prst="triangle">
            <a:avLst>
              <a:gd name="adj" fmla="val 50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22" name="AutoShape 22"/>
          <p:cNvSpPr>
            <a:spLocks noChangeArrowheads="1"/>
          </p:cNvSpPr>
          <p:nvPr/>
        </p:nvSpPr>
        <p:spPr bwMode="auto">
          <a:xfrm>
            <a:off x="1989138" y="1547813"/>
            <a:ext cx="196850" cy="188912"/>
          </a:xfrm>
          <a:prstGeom prst="triangle">
            <a:avLst>
              <a:gd name="adj" fmla="val 50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23" name="AutoShape 23"/>
          <p:cNvSpPr>
            <a:spLocks noChangeArrowheads="1"/>
          </p:cNvSpPr>
          <p:nvPr/>
        </p:nvSpPr>
        <p:spPr bwMode="auto">
          <a:xfrm>
            <a:off x="2205038" y="3059113"/>
            <a:ext cx="196850" cy="188912"/>
          </a:xfrm>
          <a:prstGeom prst="triangle">
            <a:avLst>
              <a:gd name="adj" fmla="val 50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24" name="AutoShape 24"/>
          <p:cNvSpPr>
            <a:spLocks noChangeArrowheads="1"/>
          </p:cNvSpPr>
          <p:nvPr/>
        </p:nvSpPr>
        <p:spPr bwMode="auto">
          <a:xfrm>
            <a:off x="1196975" y="3708400"/>
            <a:ext cx="196850" cy="188913"/>
          </a:xfrm>
          <a:prstGeom prst="triangle">
            <a:avLst>
              <a:gd name="adj" fmla="val 50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25" name="AutoShape 25"/>
          <p:cNvSpPr>
            <a:spLocks noChangeArrowheads="1"/>
          </p:cNvSpPr>
          <p:nvPr/>
        </p:nvSpPr>
        <p:spPr bwMode="auto">
          <a:xfrm>
            <a:off x="1196975" y="2987675"/>
            <a:ext cx="196850" cy="188913"/>
          </a:xfrm>
          <a:prstGeom prst="triangle">
            <a:avLst>
              <a:gd name="adj" fmla="val 50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26" name="Oval 26"/>
          <p:cNvSpPr>
            <a:spLocks noChangeArrowheads="1"/>
          </p:cNvSpPr>
          <p:nvPr/>
        </p:nvSpPr>
        <p:spPr bwMode="auto">
          <a:xfrm flipH="1">
            <a:off x="2060575" y="4643438"/>
            <a:ext cx="71438" cy="73025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28" name="Oval 28"/>
          <p:cNvSpPr>
            <a:spLocks noChangeArrowheads="1"/>
          </p:cNvSpPr>
          <p:nvPr/>
        </p:nvSpPr>
        <p:spPr bwMode="auto">
          <a:xfrm flipH="1">
            <a:off x="2276475" y="2987675"/>
            <a:ext cx="71438" cy="73025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34" name="Line 34"/>
          <p:cNvSpPr>
            <a:spLocks noChangeShapeType="1"/>
          </p:cNvSpPr>
          <p:nvPr/>
        </p:nvSpPr>
        <p:spPr bwMode="auto">
          <a:xfrm flipH="1" flipV="1">
            <a:off x="2420938" y="2339975"/>
            <a:ext cx="360362" cy="360363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5635" name="Line 35"/>
          <p:cNvSpPr>
            <a:spLocks noChangeShapeType="1"/>
          </p:cNvSpPr>
          <p:nvPr/>
        </p:nvSpPr>
        <p:spPr bwMode="auto">
          <a:xfrm flipV="1">
            <a:off x="2420938" y="2771775"/>
            <a:ext cx="501650" cy="28733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5636" name="Line 36"/>
          <p:cNvSpPr>
            <a:spLocks noChangeShapeType="1"/>
          </p:cNvSpPr>
          <p:nvPr/>
        </p:nvSpPr>
        <p:spPr bwMode="auto">
          <a:xfrm flipH="1" flipV="1">
            <a:off x="1484313" y="4643438"/>
            <a:ext cx="288925" cy="431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5637" name="Line 37"/>
          <p:cNvSpPr>
            <a:spLocks noChangeShapeType="1"/>
          </p:cNvSpPr>
          <p:nvPr/>
        </p:nvSpPr>
        <p:spPr bwMode="auto">
          <a:xfrm flipH="1">
            <a:off x="1844675" y="4787900"/>
            <a:ext cx="215900" cy="360363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5640" name="Line 40"/>
          <p:cNvSpPr>
            <a:spLocks noChangeShapeType="1"/>
          </p:cNvSpPr>
          <p:nvPr/>
        </p:nvSpPr>
        <p:spPr bwMode="auto">
          <a:xfrm flipH="1" flipV="1">
            <a:off x="1484313" y="4572000"/>
            <a:ext cx="431800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5641" name="Line 41"/>
          <p:cNvSpPr>
            <a:spLocks noChangeShapeType="1"/>
          </p:cNvSpPr>
          <p:nvPr/>
        </p:nvSpPr>
        <p:spPr bwMode="auto">
          <a:xfrm flipV="1">
            <a:off x="2276475" y="2411413"/>
            <a:ext cx="0" cy="504825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25642" name="Picture 42" descr="soccerblks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42174">
            <a:off x="1125538" y="2916238"/>
            <a:ext cx="111125" cy="112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43" name="Picture 43" descr="soccerblks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42174">
            <a:off x="1052513" y="3851275"/>
            <a:ext cx="111125" cy="112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5.55112E-17 C -0.00949 -0.00469 -0.0169 -0.0125 -0.02778 -0.01528 C -0.03449 -0.02031 -0.04352 -0.02292 -0.05 -0.02778 C -0.05625 -0.03247 -0.06366 -0.03819 -0.07222 -0.04028 C -0.07338 -0.04167 -0.0743 -0.0434 -0.07592 -0.04444 C -0.07916 -0.0467 -0.08703 -0.05 -0.08703 -0.05 C -0.08773 -0.05139 -0.08981 -0.05278 -0.08889 -0.05417 C -0.08796 -0.05556 -0.08495 -0.05469 -0.08333 -0.05556 C -0.08148 -0.0566 -0.08148 -0.05868 -0.07963 -0.05972 C -0.07801 -0.06059 -0.07569 -0.06042 -0.07407 -0.06111 C -0.0625 -0.06597 -0.05 -0.07083 -0.03889 -0.07639 C -0.03403 -0.07882 -0.02731 -0.07986 -0.02222 -0.08194 C -0.02222 -0.08194 -0.00833 -0.08889 -0.00555 -0.09028 C -0.00393 -0.09115 -0.00185 -0.09097 -2.22222E-6 -0.09167 C 0.00209 -0.09236 0.00556 -0.09444 0.00556 -0.09444 " pathEditMode="relative" ptsTypes="ffffffffffffffA">
                                      <p:cBhvr>
                                        <p:cTn id="6" dur="3000" fill="hold"/>
                                        <p:tgtEl>
                                          <p:spTgt spid="256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8.33333E-7 L -0.00394 -0.10469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256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" y="-5243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4.81481E-6 2.77778E-7 C -0.00324 0.00729 -0.0088 0.00729 -0.01852 0.00972 C -0.02778 0.01198 -0.03704 0.01441 -0.0463 0.01666 C -0.05232 0.01823 -0.05232 0.021 -0.05741 0.02361 C -0.06134 0.02552 -0.0662 0.02621 -0.07037 0.02777 C -0.07315 0.03073 -0.07894 0.03246 -0.07963 0.03611 C -0.08148 0.04496 -0.07662 0.05625 -0.06667 0.06111 C -0.06273 0.06562 -0.05417 0.07205 -0.04815 0.075 C -0.03958 0.08472 -0.04445 0.08142 -0.03519 0.08611 C -0.03241 0.08923 -0.03009 0.09236 -0.02593 0.09444 C -0.0132 0.10086 -0.02454 0.09271 -0.01852 0.09722 " pathEditMode="relative" ptsTypes="ffffffffffA">
                                      <p:cBhvr>
                                        <p:cTn id="10" dur="3000" fill="hold"/>
                                        <p:tgtEl>
                                          <p:spTgt spid="256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1.11111E-6 1.38889E-6 L -0.03542 0.1 " pathEditMode="relative" rAng="0" ptsTypes="AA">
                                      <p:cBhvr>
                                        <p:cTn id="12" dur="3000" fill="hold"/>
                                        <p:tgtEl>
                                          <p:spTgt spid="256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82" y="5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24" grpId="0" animBg="1"/>
      <p:bldP spid="2562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76250" y="0"/>
            <a:ext cx="5829300" cy="1079500"/>
          </a:xfrm>
        </p:spPr>
        <p:txBody>
          <a:bodyPr/>
          <a:lstStyle/>
          <a:p>
            <a:r>
              <a:rPr lang="fa-IR" sz="2400" b="1" dirty="0" smtClean="0"/>
              <a:t>پاس،دريافت </a:t>
            </a:r>
            <a:r>
              <a:rPr lang="fa-IR" sz="2400" b="1" dirty="0"/>
              <a:t>و کنترل توپ </a:t>
            </a:r>
            <a:r>
              <a:rPr lang="fa-IR" sz="1800" b="1" dirty="0"/>
              <a:t>(مرحله </a:t>
            </a:r>
            <a:r>
              <a:rPr lang="fa-IR" sz="1800" b="1" dirty="0" smtClean="0"/>
              <a:t>نزديک </a:t>
            </a:r>
            <a:r>
              <a:rPr lang="fa-IR" sz="1800" b="1" dirty="0"/>
              <a:t>به </a:t>
            </a:r>
            <a:r>
              <a:rPr lang="fa-IR" sz="1800" b="1" dirty="0" smtClean="0"/>
              <a:t>شرايط بازي)</a:t>
            </a:r>
            <a:endParaRPr lang="en-US" sz="1800" b="1" dirty="0"/>
          </a:p>
        </p:txBody>
      </p:sp>
      <p:sp>
        <p:nvSpPr>
          <p:cNvPr id="37891" name="Text Box 3"/>
          <p:cNvSpPr txBox="1">
            <a:spLocks noChangeArrowheads="1"/>
          </p:cNvSpPr>
          <p:nvPr/>
        </p:nvSpPr>
        <p:spPr bwMode="auto">
          <a:xfrm>
            <a:off x="3500438" y="1258888"/>
            <a:ext cx="3095625" cy="769441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000" b="1" dirty="0"/>
              <a:t>اهداف </a:t>
            </a:r>
            <a:r>
              <a:rPr lang="fa-IR" sz="2000" b="1" dirty="0" smtClean="0"/>
              <a:t>تمرين</a:t>
            </a:r>
            <a:r>
              <a:rPr lang="fa-IR" sz="2000" b="1" dirty="0"/>
              <a:t>:</a:t>
            </a:r>
          </a:p>
          <a:p>
            <a:pPr>
              <a:spcBef>
                <a:spcPct val="50000"/>
              </a:spcBef>
            </a:pPr>
            <a:r>
              <a:rPr lang="fa-IR" sz="1600" b="1" dirty="0" smtClean="0"/>
              <a:t>پيشرفت </a:t>
            </a:r>
            <a:r>
              <a:rPr lang="fa-IR" sz="1600" b="1" dirty="0"/>
              <a:t>در </a:t>
            </a:r>
            <a:r>
              <a:rPr lang="fa-IR" sz="1600" b="1" dirty="0" smtClean="0"/>
              <a:t>پاس،دريافت </a:t>
            </a:r>
            <a:r>
              <a:rPr lang="fa-IR" sz="1600" b="1" dirty="0"/>
              <a:t>و کنترل توپ</a:t>
            </a:r>
            <a:endParaRPr lang="en-US" dirty="0"/>
          </a:p>
        </p:txBody>
      </p:sp>
      <p:sp>
        <p:nvSpPr>
          <p:cNvPr id="37892" name="Text Box 4"/>
          <p:cNvSpPr txBox="1">
            <a:spLocks noChangeArrowheads="1"/>
          </p:cNvSpPr>
          <p:nvPr/>
        </p:nvSpPr>
        <p:spPr bwMode="auto">
          <a:xfrm>
            <a:off x="3500438" y="2195513"/>
            <a:ext cx="3094037" cy="3857625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000" b="1" dirty="0"/>
              <a:t>روش </a:t>
            </a:r>
            <a:r>
              <a:rPr lang="fa-IR" sz="2000" b="1" dirty="0" smtClean="0"/>
              <a:t>اجراي تمرين</a:t>
            </a:r>
            <a:r>
              <a:rPr lang="fa-IR" sz="2000" b="1" dirty="0"/>
              <a:t>:</a:t>
            </a:r>
          </a:p>
          <a:p>
            <a:pPr rtl="1">
              <a:spcBef>
                <a:spcPct val="50000"/>
              </a:spcBef>
            </a:pPr>
            <a:r>
              <a:rPr lang="fa-IR" sz="1600" b="1" dirty="0"/>
              <a:t>در </a:t>
            </a:r>
            <a:r>
              <a:rPr lang="fa-IR" sz="1600" b="1" dirty="0" smtClean="0"/>
              <a:t>يک مستطيل </a:t>
            </a:r>
            <a:r>
              <a:rPr lang="fa-IR" sz="1600" b="1" dirty="0"/>
              <a:t>20در25 متر،4 </a:t>
            </a:r>
            <a:r>
              <a:rPr lang="fa-IR" sz="1600" b="1" dirty="0" smtClean="0"/>
              <a:t>بازيکن </a:t>
            </a:r>
            <a:r>
              <a:rPr lang="fa-IR" sz="1600" b="1" dirty="0"/>
              <a:t>هر </a:t>
            </a:r>
            <a:r>
              <a:rPr lang="fa-IR" sz="1600" b="1" dirty="0" smtClean="0"/>
              <a:t>يک </a:t>
            </a:r>
            <a:r>
              <a:rPr lang="fa-IR" sz="1600" b="1" dirty="0"/>
              <a:t>با </a:t>
            </a:r>
            <a:r>
              <a:rPr lang="fa-IR" sz="1600" b="1" dirty="0" smtClean="0"/>
              <a:t>يک </a:t>
            </a:r>
            <a:r>
              <a:rPr lang="fa-IR" sz="1600" b="1" dirty="0"/>
              <a:t>توپ در داخل </a:t>
            </a:r>
            <a:r>
              <a:rPr lang="fa-IR" sz="1600" b="1" dirty="0" smtClean="0"/>
              <a:t>مستطيل </a:t>
            </a:r>
            <a:r>
              <a:rPr lang="fa-IR" sz="1600" b="1" dirty="0"/>
              <a:t>و 6 </a:t>
            </a:r>
            <a:r>
              <a:rPr lang="fa-IR" sz="1600" b="1" dirty="0" smtClean="0"/>
              <a:t>بازيکن خنثي </a:t>
            </a:r>
            <a:r>
              <a:rPr lang="fa-IR" sz="1600" b="1" dirty="0"/>
              <a:t>بدون توپ در خارج از </a:t>
            </a:r>
            <a:r>
              <a:rPr lang="fa-IR" sz="1600" b="1" dirty="0" smtClean="0"/>
              <a:t>مستطيل </a:t>
            </a:r>
            <a:r>
              <a:rPr lang="fa-IR" sz="1600" b="1" dirty="0"/>
              <a:t>قرار دارند .4 </a:t>
            </a:r>
            <a:r>
              <a:rPr lang="fa-IR" sz="1600" b="1" dirty="0" smtClean="0"/>
              <a:t>بازيکن </a:t>
            </a:r>
            <a:r>
              <a:rPr lang="fa-IR" sz="1600" b="1" dirty="0"/>
              <a:t>صاحب توپ بعد ازحرکت </a:t>
            </a:r>
            <a:r>
              <a:rPr lang="fa-IR" sz="1600" b="1" dirty="0" smtClean="0"/>
              <a:t>کوتاهي </a:t>
            </a:r>
            <a:r>
              <a:rPr lang="fa-IR" sz="1600" b="1" dirty="0"/>
              <a:t>با توپ با </a:t>
            </a:r>
            <a:r>
              <a:rPr lang="fa-IR" sz="1600" b="1" dirty="0" smtClean="0"/>
              <a:t>بازيکنان خنثي </a:t>
            </a:r>
            <a:r>
              <a:rPr lang="fa-IR" sz="1600" b="1" dirty="0"/>
              <a:t>اورلپ نموده و ادامه حرکت داده و با </a:t>
            </a:r>
            <a:r>
              <a:rPr lang="fa-IR" sz="1600" b="1" dirty="0" smtClean="0"/>
              <a:t>يک بازيکن خنثي ديگر اين ترکيب </a:t>
            </a:r>
            <a:r>
              <a:rPr lang="fa-IR" sz="1600" b="1" dirty="0"/>
              <a:t>را تکرار </a:t>
            </a:r>
            <a:r>
              <a:rPr lang="fa-IR" sz="1600" b="1" dirty="0" smtClean="0"/>
              <a:t>مي </a:t>
            </a:r>
            <a:r>
              <a:rPr lang="fa-IR" sz="1600" b="1" dirty="0"/>
              <a:t>کند.</a:t>
            </a:r>
          </a:p>
          <a:p>
            <a:pPr rtl="1">
              <a:spcBef>
                <a:spcPct val="50000"/>
              </a:spcBef>
            </a:pPr>
            <a:endParaRPr lang="fa-IR" sz="1600" b="1" dirty="0"/>
          </a:p>
          <a:p>
            <a:pPr rtl="1">
              <a:spcBef>
                <a:spcPct val="50000"/>
              </a:spcBef>
            </a:pPr>
            <a:r>
              <a:rPr lang="fa-IR" sz="1600" b="1" dirty="0" smtClean="0"/>
              <a:t>پيشرفت درتمرين</a:t>
            </a:r>
            <a:r>
              <a:rPr lang="fa-IR" sz="1600" b="1" dirty="0"/>
              <a:t>:</a:t>
            </a:r>
          </a:p>
          <a:p>
            <a:pPr rtl="1">
              <a:spcBef>
                <a:spcPct val="50000"/>
              </a:spcBef>
            </a:pPr>
            <a:r>
              <a:rPr lang="fa-IR" sz="1600" b="1" dirty="0"/>
              <a:t>بعد از پاس حرکت اورلپ </a:t>
            </a:r>
            <a:r>
              <a:rPr lang="fa-IR" sz="1600" b="1" dirty="0" smtClean="0"/>
              <a:t>وتيک </a:t>
            </a:r>
            <a:r>
              <a:rPr lang="fa-IR" sz="1600" b="1" dirty="0"/>
              <a:t>اور انجام شود.</a:t>
            </a:r>
            <a:endParaRPr lang="en-US" sz="1600" b="1" dirty="0"/>
          </a:p>
        </p:txBody>
      </p:sp>
      <p:sp>
        <p:nvSpPr>
          <p:cNvPr id="37893" name="Text Box 5"/>
          <p:cNvSpPr txBox="1">
            <a:spLocks noChangeArrowheads="1"/>
          </p:cNvSpPr>
          <p:nvPr/>
        </p:nvSpPr>
        <p:spPr bwMode="auto">
          <a:xfrm>
            <a:off x="3500438" y="6443663"/>
            <a:ext cx="3095625" cy="2268537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000" b="1" dirty="0" smtClean="0"/>
              <a:t>سازماندهي تمرين</a:t>
            </a:r>
            <a:r>
              <a:rPr lang="fa-IR" sz="2000" b="1" dirty="0"/>
              <a:t>:</a:t>
            </a:r>
          </a:p>
          <a:p>
            <a:pPr>
              <a:spcBef>
                <a:spcPct val="50000"/>
              </a:spcBef>
            </a:pPr>
            <a:r>
              <a:rPr lang="fa-IR" sz="1600" b="1" dirty="0"/>
              <a:t>تعداد </a:t>
            </a:r>
            <a:r>
              <a:rPr lang="fa-IR" sz="1600" b="1" dirty="0" smtClean="0"/>
              <a:t>بازيکن </a:t>
            </a:r>
            <a:r>
              <a:rPr lang="fa-IR" sz="1600" b="1" dirty="0"/>
              <a:t>:16-4 </a:t>
            </a:r>
            <a:r>
              <a:rPr lang="fa-IR" sz="1600" b="1" dirty="0" smtClean="0"/>
              <a:t>بازيکن</a:t>
            </a:r>
            <a:endParaRPr lang="fa-IR" sz="1600" b="1" dirty="0"/>
          </a:p>
          <a:p>
            <a:pPr>
              <a:spcBef>
                <a:spcPct val="50000"/>
              </a:spcBef>
            </a:pPr>
            <a:r>
              <a:rPr lang="fa-IR" sz="1600" b="1" dirty="0"/>
              <a:t>توپ : 8-2 توپ</a:t>
            </a:r>
          </a:p>
          <a:p>
            <a:pPr>
              <a:spcBef>
                <a:spcPct val="50000"/>
              </a:spcBef>
            </a:pPr>
            <a:r>
              <a:rPr lang="fa-IR" sz="1600" b="1" dirty="0"/>
              <a:t>محوطه </a:t>
            </a:r>
            <a:r>
              <a:rPr lang="fa-IR" sz="1600" b="1" dirty="0" smtClean="0"/>
              <a:t>بازي: </a:t>
            </a:r>
            <a:r>
              <a:rPr lang="fa-IR" sz="1600" b="1" dirty="0"/>
              <a:t>10-12 متر مربع</a:t>
            </a:r>
          </a:p>
          <a:p>
            <a:pPr>
              <a:spcBef>
                <a:spcPct val="50000"/>
              </a:spcBef>
            </a:pPr>
            <a:r>
              <a:rPr lang="fa-IR" sz="1600" b="1" dirty="0"/>
              <a:t>تعداد </a:t>
            </a:r>
            <a:r>
              <a:rPr lang="fa-IR" sz="1600" b="1" dirty="0" smtClean="0"/>
              <a:t>قيف تمرين:16-4 </a:t>
            </a:r>
            <a:endParaRPr lang="fa-IR" sz="1600" b="1" dirty="0"/>
          </a:p>
          <a:p>
            <a:pPr>
              <a:spcBef>
                <a:spcPct val="50000"/>
              </a:spcBef>
            </a:pPr>
            <a:r>
              <a:rPr lang="fa-IR" sz="1600" b="1" dirty="0"/>
              <a:t>مدت زمان </a:t>
            </a:r>
            <a:r>
              <a:rPr lang="fa-IR" sz="1600" b="1" dirty="0" smtClean="0"/>
              <a:t>تمرين:10 دقيقه</a:t>
            </a:r>
            <a:endParaRPr lang="en-US" sz="1600" b="1" dirty="0"/>
          </a:p>
        </p:txBody>
      </p:sp>
      <p:sp>
        <p:nvSpPr>
          <p:cNvPr id="37894" name="Text Box 6"/>
          <p:cNvSpPr txBox="1">
            <a:spLocks noChangeArrowheads="1"/>
          </p:cNvSpPr>
          <p:nvPr/>
        </p:nvSpPr>
        <p:spPr bwMode="auto">
          <a:xfrm>
            <a:off x="188913" y="1116013"/>
            <a:ext cx="2978150" cy="4562475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000" b="1" dirty="0"/>
              <a:t>شکل  </a:t>
            </a:r>
            <a:r>
              <a:rPr lang="fa-IR" sz="2000" b="1" dirty="0" smtClean="0"/>
              <a:t>تمرين:اور </a:t>
            </a:r>
            <a:r>
              <a:rPr lang="fa-IR" sz="2000" b="1" dirty="0"/>
              <a:t>لپ</a:t>
            </a:r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en-US" dirty="0"/>
          </a:p>
        </p:txBody>
      </p:sp>
      <p:sp>
        <p:nvSpPr>
          <p:cNvPr id="37895" name="Text Box 7"/>
          <p:cNvSpPr txBox="1">
            <a:spLocks noChangeArrowheads="1"/>
          </p:cNvSpPr>
          <p:nvPr/>
        </p:nvSpPr>
        <p:spPr bwMode="auto">
          <a:xfrm>
            <a:off x="188913" y="5867400"/>
            <a:ext cx="2979737" cy="2849563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fa-IR" b="1" dirty="0"/>
              <a:t>نکات </a:t>
            </a:r>
            <a:r>
              <a:rPr lang="fa-IR" b="1" dirty="0" smtClean="0"/>
              <a:t>مربيگري:</a:t>
            </a:r>
            <a:endParaRPr lang="en-US" b="1" dirty="0"/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1600" b="1" dirty="0" smtClean="0"/>
              <a:t>کيفيت </a:t>
            </a:r>
            <a:r>
              <a:rPr lang="fa-IR" sz="1600" b="1" dirty="0"/>
              <a:t>پاس (شدت ،دقت، زمان)</a:t>
            </a:r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1600" b="1" dirty="0" smtClean="0"/>
              <a:t>تکنيک دريافت </a:t>
            </a:r>
            <a:r>
              <a:rPr lang="fa-IR" sz="1600" b="1" dirty="0"/>
              <a:t>توپ(با داخل، با کف پا ، با خارج پا)</a:t>
            </a:r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1600" b="1" dirty="0"/>
              <a:t>ضربه اول به توپ</a:t>
            </a:r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1600" b="1" dirty="0"/>
              <a:t>ارتباط </a:t>
            </a:r>
            <a:r>
              <a:rPr lang="fa-IR" sz="1600" b="1" dirty="0" smtClean="0"/>
              <a:t>کلامي</a:t>
            </a:r>
            <a:endParaRPr lang="fa-IR" sz="1600" b="1" dirty="0"/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1600" b="1" dirty="0" smtClean="0"/>
              <a:t>ديد </a:t>
            </a:r>
            <a:r>
              <a:rPr lang="fa-IR" sz="1600" b="1" dirty="0"/>
              <a:t>مناسب</a:t>
            </a:r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1600" b="1" dirty="0"/>
              <a:t>شتاب بعد از ارسال</a:t>
            </a:r>
            <a:endParaRPr lang="en-US" sz="1600" b="1" dirty="0"/>
          </a:p>
        </p:txBody>
      </p:sp>
      <p:sp>
        <p:nvSpPr>
          <p:cNvPr id="37896" name="Rectangle 8"/>
          <p:cNvSpPr>
            <a:spLocks noChangeArrowheads="1"/>
          </p:cNvSpPr>
          <p:nvPr/>
        </p:nvSpPr>
        <p:spPr bwMode="auto">
          <a:xfrm>
            <a:off x="620713" y="1835150"/>
            <a:ext cx="2232025" cy="32226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903" name="AutoShape 15"/>
          <p:cNvSpPr>
            <a:spLocks noChangeArrowheads="1"/>
          </p:cNvSpPr>
          <p:nvPr/>
        </p:nvSpPr>
        <p:spPr bwMode="auto">
          <a:xfrm>
            <a:off x="404813" y="2339975"/>
            <a:ext cx="196850" cy="188913"/>
          </a:xfrm>
          <a:prstGeom prst="triangle">
            <a:avLst>
              <a:gd name="adj" fmla="val 5000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908" name="Oval 20"/>
          <p:cNvSpPr>
            <a:spLocks noChangeArrowheads="1"/>
          </p:cNvSpPr>
          <p:nvPr/>
        </p:nvSpPr>
        <p:spPr bwMode="auto">
          <a:xfrm flipH="1">
            <a:off x="1052513" y="3851275"/>
            <a:ext cx="71437" cy="73025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909" name="Oval 21"/>
          <p:cNvSpPr>
            <a:spLocks noChangeArrowheads="1"/>
          </p:cNvSpPr>
          <p:nvPr/>
        </p:nvSpPr>
        <p:spPr bwMode="auto">
          <a:xfrm flipH="1">
            <a:off x="2349500" y="2987675"/>
            <a:ext cx="71438" cy="73025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912" name="Line 24"/>
          <p:cNvSpPr>
            <a:spLocks noChangeShapeType="1"/>
          </p:cNvSpPr>
          <p:nvPr/>
        </p:nvSpPr>
        <p:spPr bwMode="auto">
          <a:xfrm flipH="1">
            <a:off x="549275" y="3924300"/>
            <a:ext cx="43180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914" name="Line 26"/>
          <p:cNvSpPr>
            <a:spLocks noChangeShapeType="1"/>
          </p:cNvSpPr>
          <p:nvPr/>
        </p:nvSpPr>
        <p:spPr bwMode="auto">
          <a:xfrm>
            <a:off x="549275" y="4140200"/>
            <a:ext cx="503238" cy="2889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915" name="Line 27"/>
          <p:cNvSpPr>
            <a:spLocks noChangeShapeType="1"/>
          </p:cNvSpPr>
          <p:nvPr/>
        </p:nvSpPr>
        <p:spPr bwMode="auto">
          <a:xfrm flipH="1" flipV="1">
            <a:off x="2420938" y="2339975"/>
            <a:ext cx="360362" cy="360363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916" name="Line 28"/>
          <p:cNvSpPr>
            <a:spLocks noChangeShapeType="1"/>
          </p:cNvSpPr>
          <p:nvPr/>
        </p:nvSpPr>
        <p:spPr bwMode="auto">
          <a:xfrm flipV="1">
            <a:off x="2420938" y="2771775"/>
            <a:ext cx="360362" cy="35877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923" name="Freeform 35"/>
          <p:cNvSpPr>
            <a:spLocks/>
          </p:cNvSpPr>
          <p:nvPr/>
        </p:nvSpPr>
        <p:spPr bwMode="auto">
          <a:xfrm>
            <a:off x="2425700" y="2171700"/>
            <a:ext cx="698500" cy="1041400"/>
          </a:xfrm>
          <a:custGeom>
            <a:avLst/>
            <a:gdLst>
              <a:gd name="T0" fmla="*/ 0 w 440"/>
              <a:gd name="T1" fmla="*/ 656 h 656"/>
              <a:gd name="T2" fmla="*/ 184 w 440"/>
              <a:gd name="T3" fmla="*/ 632 h 656"/>
              <a:gd name="T4" fmla="*/ 248 w 440"/>
              <a:gd name="T5" fmla="*/ 616 h 656"/>
              <a:gd name="T6" fmla="*/ 392 w 440"/>
              <a:gd name="T7" fmla="*/ 464 h 656"/>
              <a:gd name="T8" fmla="*/ 416 w 440"/>
              <a:gd name="T9" fmla="*/ 368 h 656"/>
              <a:gd name="T10" fmla="*/ 432 w 440"/>
              <a:gd name="T11" fmla="*/ 320 h 656"/>
              <a:gd name="T12" fmla="*/ 392 w 440"/>
              <a:gd name="T13" fmla="*/ 168 h 656"/>
              <a:gd name="T14" fmla="*/ 328 w 440"/>
              <a:gd name="T15" fmla="*/ 48 h 656"/>
              <a:gd name="T16" fmla="*/ 232 w 440"/>
              <a:gd name="T17" fmla="*/ 0 h 656"/>
              <a:gd name="T18" fmla="*/ 16 w 440"/>
              <a:gd name="T19" fmla="*/ 8 h 6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40" h="656">
                <a:moveTo>
                  <a:pt x="0" y="656"/>
                </a:moveTo>
                <a:cubicBezTo>
                  <a:pt x="80" y="651"/>
                  <a:pt x="116" y="648"/>
                  <a:pt x="184" y="632"/>
                </a:cubicBezTo>
                <a:cubicBezTo>
                  <a:pt x="205" y="627"/>
                  <a:pt x="248" y="616"/>
                  <a:pt x="248" y="616"/>
                </a:cubicBezTo>
                <a:cubicBezTo>
                  <a:pt x="307" y="577"/>
                  <a:pt x="372" y="537"/>
                  <a:pt x="392" y="464"/>
                </a:cubicBezTo>
                <a:cubicBezTo>
                  <a:pt x="401" y="432"/>
                  <a:pt x="406" y="399"/>
                  <a:pt x="416" y="368"/>
                </a:cubicBezTo>
                <a:cubicBezTo>
                  <a:pt x="421" y="352"/>
                  <a:pt x="432" y="320"/>
                  <a:pt x="432" y="320"/>
                </a:cubicBezTo>
                <a:cubicBezTo>
                  <a:pt x="426" y="241"/>
                  <a:pt x="440" y="216"/>
                  <a:pt x="392" y="168"/>
                </a:cubicBezTo>
                <a:cubicBezTo>
                  <a:pt x="381" y="135"/>
                  <a:pt x="356" y="67"/>
                  <a:pt x="328" y="48"/>
                </a:cubicBezTo>
                <a:cubicBezTo>
                  <a:pt x="297" y="27"/>
                  <a:pt x="263" y="21"/>
                  <a:pt x="232" y="0"/>
                </a:cubicBezTo>
                <a:cubicBezTo>
                  <a:pt x="37" y="8"/>
                  <a:pt x="109" y="8"/>
                  <a:pt x="16" y="8"/>
                </a:cubicBezTo>
              </a:path>
            </a:pathLst>
          </a:custGeom>
          <a:noFill/>
          <a:ln w="22225" cap="flat">
            <a:solidFill>
              <a:schemeClr val="tx1"/>
            </a:solidFill>
            <a:prstDash val="dash"/>
            <a:round/>
            <a:headEnd/>
            <a:tailEnd type="stealth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924" name="AutoShape 36"/>
          <p:cNvSpPr>
            <a:spLocks noChangeArrowheads="1"/>
          </p:cNvSpPr>
          <p:nvPr/>
        </p:nvSpPr>
        <p:spPr bwMode="auto">
          <a:xfrm>
            <a:off x="333375" y="3924300"/>
            <a:ext cx="196850" cy="188913"/>
          </a:xfrm>
          <a:prstGeom prst="triangle">
            <a:avLst>
              <a:gd name="adj" fmla="val 5000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925" name="AutoShape 37"/>
          <p:cNvSpPr>
            <a:spLocks noChangeArrowheads="1"/>
          </p:cNvSpPr>
          <p:nvPr/>
        </p:nvSpPr>
        <p:spPr bwMode="auto">
          <a:xfrm>
            <a:off x="1125538" y="3059113"/>
            <a:ext cx="196850" cy="188912"/>
          </a:xfrm>
          <a:prstGeom prst="triangle">
            <a:avLst>
              <a:gd name="adj" fmla="val 5000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926" name="AutoShape 38"/>
          <p:cNvSpPr>
            <a:spLocks noChangeArrowheads="1"/>
          </p:cNvSpPr>
          <p:nvPr/>
        </p:nvSpPr>
        <p:spPr bwMode="auto">
          <a:xfrm>
            <a:off x="1196975" y="3708400"/>
            <a:ext cx="196850" cy="188913"/>
          </a:xfrm>
          <a:prstGeom prst="triangle">
            <a:avLst>
              <a:gd name="adj" fmla="val 5000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927" name="AutoShape 39"/>
          <p:cNvSpPr>
            <a:spLocks noChangeArrowheads="1"/>
          </p:cNvSpPr>
          <p:nvPr/>
        </p:nvSpPr>
        <p:spPr bwMode="auto">
          <a:xfrm>
            <a:off x="1773238" y="1547813"/>
            <a:ext cx="196850" cy="188912"/>
          </a:xfrm>
          <a:prstGeom prst="triangle">
            <a:avLst>
              <a:gd name="adj" fmla="val 5000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928" name="AutoShape 40"/>
          <p:cNvSpPr>
            <a:spLocks noChangeArrowheads="1"/>
          </p:cNvSpPr>
          <p:nvPr/>
        </p:nvSpPr>
        <p:spPr bwMode="auto">
          <a:xfrm>
            <a:off x="2205038" y="3059113"/>
            <a:ext cx="196850" cy="188912"/>
          </a:xfrm>
          <a:prstGeom prst="triangle">
            <a:avLst>
              <a:gd name="adj" fmla="val 5000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929" name="AutoShape 41"/>
          <p:cNvSpPr>
            <a:spLocks noChangeArrowheads="1"/>
          </p:cNvSpPr>
          <p:nvPr/>
        </p:nvSpPr>
        <p:spPr bwMode="auto">
          <a:xfrm>
            <a:off x="2852738" y="2627313"/>
            <a:ext cx="196850" cy="188912"/>
          </a:xfrm>
          <a:prstGeom prst="triangle">
            <a:avLst>
              <a:gd name="adj" fmla="val 5000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930" name="AutoShape 42"/>
          <p:cNvSpPr>
            <a:spLocks noChangeArrowheads="1"/>
          </p:cNvSpPr>
          <p:nvPr/>
        </p:nvSpPr>
        <p:spPr bwMode="auto">
          <a:xfrm>
            <a:off x="1844675" y="5076825"/>
            <a:ext cx="196850" cy="188913"/>
          </a:xfrm>
          <a:prstGeom prst="triangle">
            <a:avLst>
              <a:gd name="adj" fmla="val 5000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931" name="AutoShape 43"/>
          <p:cNvSpPr>
            <a:spLocks noChangeArrowheads="1"/>
          </p:cNvSpPr>
          <p:nvPr/>
        </p:nvSpPr>
        <p:spPr bwMode="auto">
          <a:xfrm>
            <a:off x="2852738" y="4211638"/>
            <a:ext cx="196850" cy="188912"/>
          </a:xfrm>
          <a:prstGeom prst="triangle">
            <a:avLst>
              <a:gd name="adj" fmla="val 5000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932" name="AutoShape 44"/>
          <p:cNvSpPr>
            <a:spLocks noChangeArrowheads="1"/>
          </p:cNvSpPr>
          <p:nvPr/>
        </p:nvSpPr>
        <p:spPr bwMode="auto">
          <a:xfrm>
            <a:off x="2349500" y="4500563"/>
            <a:ext cx="196850" cy="188912"/>
          </a:xfrm>
          <a:prstGeom prst="triangle">
            <a:avLst>
              <a:gd name="adj" fmla="val 5000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935" name="Freeform 47"/>
          <p:cNvSpPr>
            <a:spLocks/>
          </p:cNvSpPr>
          <p:nvPr/>
        </p:nvSpPr>
        <p:spPr bwMode="auto">
          <a:xfrm flipH="1">
            <a:off x="333375" y="3708400"/>
            <a:ext cx="741363" cy="1112838"/>
          </a:xfrm>
          <a:custGeom>
            <a:avLst/>
            <a:gdLst>
              <a:gd name="T0" fmla="*/ 0 w 440"/>
              <a:gd name="T1" fmla="*/ 656 h 656"/>
              <a:gd name="T2" fmla="*/ 184 w 440"/>
              <a:gd name="T3" fmla="*/ 632 h 656"/>
              <a:gd name="T4" fmla="*/ 248 w 440"/>
              <a:gd name="T5" fmla="*/ 616 h 656"/>
              <a:gd name="T6" fmla="*/ 392 w 440"/>
              <a:gd name="T7" fmla="*/ 464 h 656"/>
              <a:gd name="T8" fmla="*/ 416 w 440"/>
              <a:gd name="T9" fmla="*/ 368 h 656"/>
              <a:gd name="T10" fmla="*/ 432 w 440"/>
              <a:gd name="T11" fmla="*/ 320 h 656"/>
              <a:gd name="T12" fmla="*/ 392 w 440"/>
              <a:gd name="T13" fmla="*/ 168 h 656"/>
              <a:gd name="T14" fmla="*/ 328 w 440"/>
              <a:gd name="T15" fmla="*/ 48 h 656"/>
              <a:gd name="T16" fmla="*/ 232 w 440"/>
              <a:gd name="T17" fmla="*/ 0 h 656"/>
              <a:gd name="T18" fmla="*/ 16 w 440"/>
              <a:gd name="T19" fmla="*/ 8 h 6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40" h="656">
                <a:moveTo>
                  <a:pt x="0" y="656"/>
                </a:moveTo>
                <a:cubicBezTo>
                  <a:pt x="80" y="651"/>
                  <a:pt x="116" y="648"/>
                  <a:pt x="184" y="632"/>
                </a:cubicBezTo>
                <a:cubicBezTo>
                  <a:pt x="205" y="627"/>
                  <a:pt x="248" y="616"/>
                  <a:pt x="248" y="616"/>
                </a:cubicBezTo>
                <a:cubicBezTo>
                  <a:pt x="307" y="577"/>
                  <a:pt x="372" y="537"/>
                  <a:pt x="392" y="464"/>
                </a:cubicBezTo>
                <a:cubicBezTo>
                  <a:pt x="401" y="432"/>
                  <a:pt x="406" y="399"/>
                  <a:pt x="416" y="368"/>
                </a:cubicBezTo>
                <a:cubicBezTo>
                  <a:pt x="421" y="352"/>
                  <a:pt x="432" y="320"/>
                  <a:pt x="432" y="320"/>
                </a:cubicBezTo>
                <a:cubicBezTo>
                  <a:pt x="426" y="241"/>
                  <a:pt x="440" y="216"/>
                  <a:pt x="392" y="168"/>
                </a:cubicBezTo>
                <a:cubicBezTo>
                  <a:pt x="381" y="135"/>
                  <a:pt x="356" y="67"/>
                  <a:pt x="328" y="48"/>
                </a:cubicBezTo>
                <a:cubicBezTo>
                  <a:pt x="297" y="27"/>
                  <a:pt x="263" y="21"/>
                  <a:pt x="232" y="0"/>
                </a:cubicBezTo>
                <a:cubicBezTo>
                  <a:pt x="37" y="8"/>
                  <a:pt x="109" y="8"/>
                  <a:pt x="16" y="8"/>
                </a:cubicBezTo>
              </a:path>
            </a:pathLst>
          </a:custGeom>
          <a:noFill/>
          <a:ln w="22225" cap="flat">
            <a:solidFill>
              <a:schemeClr val="tx1"/>
            </a:solidFill>
            <a:prstDash val="dash"/>
            <a:round/>
            <a:headEnd type="stealth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37936" name="Picture 48" descr="soccerblks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42174">
            <a:off x="1052513" y="2987675"/>
            <a:ext cx="111125" cy="112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937" name="Picture 49" descr="soccerblks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42174">
            <a:off x="2205038" y="4643438"/>
            <a:ext cx="111125" cy="112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81481E-6 -8.33333E-7 C -0.00532 -0.00607 -0.00602 -0.01145 -0.01296 -0.01666 C -0.01574 -0.02274 -0.02245 -0.0283 -0.02963 -0.03194 C -0.03403 -0.0368 -0.03704 -0.03836 -0.04445 -0.04027 C -0.05509 -0.05225 -0.04097 -0.03819 -0.0537 -0.04583 C -0.05556 -0.04687 -0.05579 -0.04878 -0.05741 -0.05 C -0.06806 -0.05798 -0.05787 -0.0467 -0.06852 -0.05694 C -0.0713 -0.05955 -0.07593 -0.06527 -0.07593 -0.06527 C -0.07407 -0.07205 -0.07037 -0.07448 -0.06852 -0.08055 C -0.06551 -0.09097 -0.06412 -0.10191 -0.0537 -0.10972 C -0.05255 -0.1125 -0.05 -0.11805 -0.05 -0.11805 " pathEditMode="relative" ptsTypes="ffffffffffA">
                                      <p:cBhvr>
                                        <p:cTn id="6" dur="3000" fill="hold"/>
                                        <p:tgtEl>
                                          <p:spTgt spid="379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8148E-6 5.55556E-7 C -0.00046 -0.00191 -0.00023 -0.00399 -0.00162 -0.00555 C -0.00463 -0.00903 -0.01227 -0.00885 -0.01643 -0.00972 C -0.01643 -0.00972 -0.03032 -0.01319 -0.0331 -0.01389 C -0.04259 -0.01632 -0.06458 -0.01996 -0.07199 -0.02361 C -0.07384 -0.02448 -0.07546 -0.02569 -0.07755 -0.02639 C -0.08588 -0.02899 -0.08333 -0.02639 -0.09051 -0.02917 C -0.10069 -0.03298 -0.11018 -0.03698 -0.11829 -0.04305 C -0.125 -0.05833 -0.11435 -0.03524 -0.12384 -0.05139 C -0.12731 -0.05712 -0.1287 -0.06354 -0.13125 -0.06944 C -0.13055 -0.07639 -0.13148 -0.08351 -0.1294 -0.09028 C -0.12893 -0.09219 -0.12546 -0.09288 -0.12384 -0.09444 C -0.11643 -0.10156 -0.11204 -0.10937 -0.09977 -0.1125 C -0.09537 -0.11736 -0.09236 -0.11892 -0.08495 -0.12083 C -0.08009 -0.12344 -0.0743 -0.12604 -0.07014 -0.12917 " pathEditMode="relative" ptsTypes="ffffffffffffffA">
                                      <p:cBhvr>
                                        <p:cTn id="8" dur="3000" fill="hold"/>
                                        <p:tgtEl>
                                          <p:spTgt spid="379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1.85185E-6 -1.11111E-6 C -0.00254 0.00278 -0.00417 0.0059 -0.00741 0.00833 C -0.01111 0.01111 -0.01852 0.01667 -0.01852 0.01667 C -0.02222 0.02483 -0.01759 0.01736 -0.02592 0.02361 C -0.03079 0.02726 -0.03426 0.03229 -0.03889 0.03611 C -0.04236 0.03906 -0.05 0.04444 -0.05 0.04444 C -0.05926 0.04392 -0.06852 0.04427 -0.07778 0.04306 C -0.08264 0.04236 -0.08588 0.03854 -0.09074 0.0375 C -0.09491 0.03663 -0.0993 0.03663 -0.1037 0.03611 C -0.11227 0.03403 -0.12106 0.03264 -0.12963 0.03056 C -0.1331 0.02969 -0.14074 0.02917 -0.14074 0.02917 " pathEditMode="relative" ptsTypes="ffffffffffA">
                                      <p:cBhvr>
                                        <p:cTn id="10" dur="3000" fill="hold"/>
                                        <p:tgtEl>
                                          <p:spTgt spid="379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2.59259E-6 -1.66667E-6 C -0.00069 0.01025 -0.00069 0.02031 -0.00185 0.03056 C -0.00231 0.03525 -0.00486 0.03472 -0.00741 0.03889 C -0.01134 0.04549 -0.01366 0.05295 -0.01666 0.05972 C -0.01852 0.06389 -0.03889 0.06945 -0.04444 0.07084 C -0.04815 0.0717 -0.05555 0.07361 -0.05555 0.07361 C -0.07986 0.07292 -0.11481 0.07639 -0.13518 0.06111 C -0.14213 0.05591 -0.15 0.05191 -0.15741 0.04722 C -0.15972 0.04566 -0.16227 0.04445 -0.16481 0.04306 C -0.16666 0.04202 -0.17037 0.04028 -0.17037 0.04028 " pathEditMode="relative" ptsTypes="fffffffffA">
                                      <p:cBhvr>
                                        <p:cTn id="12" dur="3000" fill="hold"/>
                                        <p:tgtEl>
                                          <p:spTgt spid="379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925" grpId="0" animBg="1"/>
      <p:bldP spid="3793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76250" y="0"/>
            <a:ext cx="5829300" cy="1079500"/>
          </a:xfrm>
        </p:spPr>
        <p:txBody>
          <a:bodyPr/>
          <a:lstStyle/>
          <a:p>
            <a:r>
              <a:rPr lang="fa-IR" sz="2400" b="1" dirty="0" smtClean="0"/>
              <a:t>پاس،دريافت </a:t>
            </a:r>
            <a:r>
              <a:rPr lang="fa-IR" sz="2400" b="1" dirty="0"/>
              <a:t>و کنترل توپ </a:t>
            </a:r>
            <a:r>
              <a:rPr lang="fa-IR" sz="1800" b="1" dirty="0"/>
              <a:t>(مرحله </a:t>
            </a:r>
            <a:r>
              <a:rPr lang="fa-IR" sz="1800" b="1" dirty="0" smtClean="0"/>
              <a:t>نزديک </a:t>
            </a:r>
            <a:r>
              <a:rPr lang="fa-IR" sz="1800" b="1" dirty="0"/>
              <a:t>به </a:t>
            </a:r>
            <a:r>
              <a:rPr lang="fa-IR" sz="1800" b="1" dirty="0" smtClean="0"/>
              <a:t>شرايط بازي)</a:t>
            </a:r>
            <a:endParaRPr lang="en-US" sz="1800" b="1" dirty="0"/>
          </a:p>
        </p:txBody>
      </p:sp>
      <p:sp>
        <p:nvSpPr>
          <p:cNvPr id="39939" name="Text Box 3"/>
          <p:cNvSpPr txBox="1">
            <a:spLocks noChangeArrowheads="1"/>
          </p:cNvSpPr>
          <p:nvPr/>
        </p:nvSpPr>
        <p:spPr bwMode="auto">
          <a:xfrm>
            <a:off x="3500438" y="1258888"/>
            <a:ext cx="3095625" cy="769441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000" b="1" dirty="0"/>
              <a:t>اهداف </a:t>
            </a:r>
            <a:r>
              <a:rPr lang="fa-IR" sz="2000" b="1" dirty="0" smtClean="0"/>
              <a:t>تمرين</a:t>
            </a:r>
            <a:r>
              <a:rPr lang="fa-IR" sz="2000" b="1" dirty="0"/>
              <a:t>:</a:t>
            </a:r>
          </a:p>
          <a:p>
            <a:pPr>
              <a:spcBef>
                <a:spcPct val="50000"/>
              </a:spcBef>
            </a:pPr>
            <a:r>
              <a:rPr lang="fa-IR" sz="1600" b="1" dirty="0" smtClean="0"/>
              <a:t>پيشرفت </a:t>
            </a:r>
            <a:r>
              <a:rPr lang="fa-IR" sz="1600" b="1" dirty="0"/>
              <a:t>در </a:t>
            </a:r>
            <a:r>
              <a:rPr lang="fa-IR" sz="1600" b="1" dirty="0" smtClean="0"/>
              <a:t>پاس،دريافت </a:t>
            </a:r>
            <a:r>
              <a:rPr lang="fa-IR" sz="1600" b="1" dirty="0"/>
              <a:t>و کنترل توپ</a:t>
            </a:r>
            <a:endParaRPr lang="en-US" dirty="0"/>
          </a:p>
        </p:txBody>
      </p:sp>
      <p:sp>
        <p:nvSpPr>
          <p:cNvPr id="39940" name="Text Box 4"/>
          <p:cNvSpPr txBox="1">
            <a:spLocks noChangeArrowheads="1"/>
          </p:cNvSpPr>
          <p:nvPr/>
        </p:nvSpPr>
        <p:spPr bwMode="auto">
          <a:xfrm>
            <a:off x="3500438" y="2195513"/>
            <a:ext cx="3094037" cy="3857625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000" b="1" dirty="0"/>
              <a:t>روش </a:t>
            </a:r>
            <a:r>
              <a:rPr lang="fa-IR" sz="2000" b="1" dirty="0" smtClean="0"/>
              <a:t>اجراي تمرين</a:t>
            </a:r>
            <a:r>
              <a:rPr lang="fa-IR" sz="2000" b="1" dirty="0"/>
              <a:t>:</a:t>
            </a:r>
          </a:p>
          <a:p>
            <a:pPr rtl="1">
              <a:spcBef>
                <a:spcPct val="50000"/>
              </a:spcBef>
            </a:pPr>
            <a:r>
              <a:rPr lang="fa-IR" sz="1600" b="1" dirty="0"/>
              <a:t>در </a:t>
            </a:r>
            <a:r>
              <a:rPr lang="fa-IR" sz="1600" b="1" dirty="0" smtClean="0"/>
              <a:t>يک مستطيل </a:t>
            </a:r>
            <a:r>
              <a:rPr lang="fa-IR" sz="1600" b="1" dirty="0"/>
              <a:t>20در25 متر،4 </a:t>
            </a:r>
            <a:r>
              <a:rPr lang="fa-IR" sz="1600" b="1" dirty="0" smtClean="0"/>
              <a:t>بازيکن </a:t>
            </a:r>
            <a:r>
              <a:rPr lang="fa-IR" sz="1600" b="1" dirty="0"/>
              <a:t>هر </a:t>
            </a:r>
            <a:r>
              <a:rPr lang="fa-IR" sz="1600" b="1" dirty="0" smtClean="0"/>
              <a:t>يک </a:t>
            </a:r>
            <a:r>
              <a:rPr lang="fa-IR" sz="1600" b="1" dirty="0"/>
              <a:t>با </a:t>
            </a:r>
            <a:r>
              <a:rPr lang="fa-IR" sz="1600" b="1" dirty="0" smtClean="0"/>
              <a:t>يک </a:t>
            </a:r>
            <a:r>
              <a:rPr lang="fa-IR" sz="1600" b="1" dirty="0"/>
              <a:t>توپ در داخل </a:t>
            </a:r>
            <a:r>
              <a:rPr lang="fa-IR" sz="1600" b="1" dirty="0" smtClean="0"/>
              <a:t>مستطيل </a:t>
            </a:r>
            <a:r>
              <a:rPr lang="fa-IR" sz="1600" b="1" dirty="0"/>
              <a:t>و 6 </a:t>
            </a:r>
            <a:r>
              <a:rPr lang="fa-IR" sz="1600" b="1" dirty="0" smtClean="0"/>
              <a:t>بازيکن خنثي </a:t>
            </a:r>
            <a:r>
              <a:rPr lang="fa-IR" sz="1600" b="1" dirty="0"/>
              <a:t>بدون توپ در خارج از </a:t>
            </a:r>
            <a:r>
              <a:rPr lang="fa-IR" sz="1600" b="1" dirty="0" smtClean="0"/>
              <a:t>مستطيل </a:t>
            </a:r>
            <a:r>
              <a:rPr lang="fa-IR" sz="1600" b="1" dirty="0"/>
              <a:t>قرار دارند .4 </a:t>
            </a:r>
            <a:r>
              <a:rPr lang="fa-IR" sz="1600" b="1" dirty="0" smtClean="0"/>
              <a:t>بازيکن </a:t>
            </a:r>
            <a:r>
              <a:rPr lang="fa-IR" sz="1600" b="1" dirty="0"/>
              <a:t>صاحب توپ بعد ازحرکت </a:t>
            </a:r>
            <a:r>
              <a:rPr lang="fa-IR" sz="1600" b="1" dirty="0" smtClean="0"/>
              <a:t>کوتاهي </a:t>
            </a:r>
            <a:r>
              <a:rPr lang="fa-IR" sz="1600" b="1" dirty="0"/>
              <a:t>با توپ با </a:t>
            </a:r>
            <a:r>
              <a:rPr lang="fa-IR" sz="1600" b="1" dirty="0" smtClean="0"/>
              <a:t>بازيکنان خنثي تيک </a:t>
            </a:r>
            <a:r>
              <a:rPr lang="fa-IR" sz="1600" b="1" dirty="0"/>
              <a:t>اورنموده و ادامه حرکت داده و با </a:t>
            </a:r>
            <a:r>
              <a:rPr lang="fa-IR" sz="1600" b="1" dirty="0" smtClean="0"/>
              <a:t>يک بازيکن خنثي ديگر اين ترکيب </a:t>
            </a:r>
            <a:r>
              <a:rPr lang="fa-IR" sz="1600" b="1" dirty="0"/>
              <a:t>را تکرار </a:t>
            </a:r>
            <a:r>
              <a:rPr lang="fa-IR" sz="1600" b="1" dirty="0" smtClean="0"/>
              <a:t>مي </a:t>
            </a:r>
            <a:r>
              <a:rPr lang="fa-IR" sz="1600" b="1" dirty="0"/>
              <a:t>کند.</a:t>
            </a:r>
          </a:p>
          <a:p>
            <a:pPr rtl="1">
              <a:spcBef>
                <a:spcPct val="50000"/>
              </a:spcBef>
            </a:pPr>
            <a:endParaRPr lang="fa-IR" sz="1600" b="1" dirty="0"/>
          </a:p>
          <a:p>
            <a:pPr rtl="1">
              <a:spcBef>
                <a:spcPct val="50000"/>
              </a:spcBef>
            </a:pPr>
            <a:r>
              <a:rPr lang="fa-IR" sz="1600" b="1" dirty="0" smtClean="0"/>
              <a:t>پيشرفت درتمرين</a:t>
            </a:r>
            <a:r>
              <a:rPr lang="fa-IR" sz="1600" b="1" dirty="0"/>
              <a:t>:</a:t>
            </a:r>
          </a:p>
          <a:p>
            <a:pPr rtl="1">
              <a:spcBef>
                <a:spcPct val="50000"/>
              </a:spcBef>
            </a:pPr>
            <a:r>
              <a:rPr lang="fa-IR" sz="1600" b="1" dirty="0"/>
              <a:t>بعد از پاس حرکت اورلپ </a:t>
            </a:r>
            <a:r>
              <a:rPr lang="fa-IR" sz="1600" b="1" dirty="0" smtClean="0"/>
              <a:t>وتيک </a:t>
            </a:r>
            <a:r>
              <a:rPr lang="fa-IR" sz="1600" b="1" dirty="0"/>
              <a:t>اور انجام شود.</a:t>
            </a:r>
            <a:endParaRPr lang="en-US" sz="1600" b="1" dirty="0"/>
          </a:p>
        </p:txBody>
      </p:sp>
      <p:sp>
        <p:nvSpPr>
          <p:cNvPr id="39941" name="Text Box 5"/>
          <p:cNvSpPr txBox="1">
            <a:spLocks noChangeArrowheads="1"/>
          </p:cNvSpPr>
          <p:nvPr/>
        </p:nvSpPr>
        <p:spPr bwMode="auto">
          <a:xfrm>
            <a:off x="3500438" y="6443663"/>
            <a:ext cx="3095625" cy="2268537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000" b="1" dirty="0" smtClean="0"/>
              <a:t>سازماندهي تمرين</a:t>
            </a:r>
            <a:r>
              <a:rPr lang="fa-IR" sz="2000" b="1" dirty="0"/>
              <a:t>:</a:t>
            </a:r>
          </a:p>
          <a:p>
            <a:pPr>
              <a:spcBef>
                <a:spcPct val="50000"/>
              </a:spcBef>
            </a:pPr>
            <a:r>
              <a:rPr lang="fa-IR" sz="1600" b="1" dirty="0"/>
              <a:t>تعداد </a:t>
            </a:r>
            <a:r>
              <a:rPr lang="fa-IR" sz="1600" b="1" dirty="0" smtClean="0"/>
              <a:t>بازيکن </a:t>
            </a:r>
            <a:r>
              <a:rPr lang="fa-IR" sz="1600" b="1" dirty="0"/>
              <a:t>:16-4 </a:t>
            </a:r>
            <a:r>
              <a:rPr lang="fa-IR" sz="1600" b="1" dirty="0" smtClean="0"/>
              <a:t>بازيکن</a:t>
            </a:r>
            <a:endParaRPr lang="fa-IR" sz="1600" b="1" dirty="0"/>
          </a:p>
          <a:p>
            <a:pPr>
              <a:spcBef>
                <a:spcPct val="50000"/>
              </a:spcBef>
            </a:pPr>
            <a:r>
              <a:rPr lang="fa-IR" sz="1600" b="1" dirty="0"/>
              <a:t>توپ : 8-2 توپ</a:t>
            </a:r>
          </a:p>
          <a:p>
            <a:pPr>
              <a:spcBef>
                <a:spcPct val="50000"/>
              </a:spcBef>
            </a:pPr>
            <a:r>
              <a:rPr lang="fa-IR" sz="1600" b="1" dirty="0"/>
              <a:t>محوطه </a:t>
            </a:r>
            <a:r>
              <a:rPr lang="fa-IR" sz="1600" b="1" dirty="0" smtClean="0"/>
              <a:t>بازي: </a:t>
            </a:r>
            <a:r>
              <a:rPr lang="fa-IR" sz="1600" b="1" dirty="0"/>
              <a:t>10-12 متر مربع</a:t>
            </a:r>
          </a:p>
          <a:p>
            <a:pPr>
              <a:spcBef>
                <a:spcPct val="50000"/>
              </a:spcBef>
            </a:pPr>
            <a:r>
              <a:rPr lang="fa-IR" sz="1600" b="1" dirty="0"/>
              <a:t>تعداد </a:t>
            </a:r>
            <a:r>
              <a:rPr lang="fa-IR" sz="1600" b="1" dirty="0" smtClean="0"/>
              <a:t>قيف تمرين:16-4 </a:t>
            </a:r>
            <a:endParaRPr lang="fa-IR" sz="1600" b="1" dirty="0"/>
          </a:p>
          <a:p>
            <a:pPr>
              <a:spcBef>
                <a:spcPct val="50000"/>
              </a:spcBef>
            </a:pPr>
            <a:r>
              <a:rPr lang="fa-IR" sz="1600" b="1" dirty="0"/>
              <a:t>مدت زمان </a:t>
            </a:r>
            <a:r>
              <a:rPr lang="fa-IR" sz="1600" b="1" dirty="0" smtClean="0"/>
              <a:t>تمرين:10 دقيقه</a:t>
            </a:r>
            <a:endParaRPr lang="en-US" sz="1600" b="1" dirty="0"/>
          </a:p>
        </p:txBody>
      </p:sp>
      <p:sp>
        <p:nvSpPr>
          <p:cNvPr id="39942" name="Text Box 6"/>
          <p:cNvSpPr txBox="1">
            <a:spLocks noChangeArrowheads="1"/>
          </p:cNvSpPr>
          <p:nvPr/>
        </p:nvSpPr>
        <p:spPr bwMode="auto">
          <a:xfrm>
            <a:off x="188913" y="1116013"/>
            <a:ext cx="2978150" cy="4562475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000" b="1" dirty="0"/>
              <a:t>شکل  </a:t>
            </a:r>
            <a:r>
              <a:rPr lang="fa-IR" sz="2000" b="1" dirty="0" smtClean="0"/>
              <a:t>تمرين</a:t>
            </a:r>
            <a:r>
              <a:rPr lang="fa-IR" sz="2000" b="1" dirty="0"/>
              <a:t>: </a:t>
            </a:r>
            <a:r>
              <a:rPr lang="fa-IR" sz="2000" b="1" dirty="0" smtClean="0"/>
              <a:t>تيک </a:t>
            </a:r>
            <a:r>
              <a:rPr lang="fa-IR" sz="2000" b="1" dirty="0"/>
              <a:t>اور     </a:t>
            </a:r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en-US" dirty="0"/>
          </a:p>
        </p:txBody>
      </p:sp>
      <p:sp>
        <p:nvSpPr>
          <p:cNvPr id="39943" name="Text Box 7"/>
          <p:cNvSpPr txBox="1">
            <a:spLocks noChangeArrowheads="1"/>
          </p:cNvSpPr>
          <p:nvPr/>
        </p:nvSpPr>
        <p:spPr bwMode="auto">
          <a:xfrm>
            <a:off x="188913" y="5867400"/>
            <a:ext cx="2979737" cy="2849563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fa-IR" b="1" dirty="0"/>
              <a:t>نکات </a:t>
            </a:r>
            <a:r>
              <a:rPr lang="fa-IR" b="1" dirty="0" smtClean="0"/>
              <a:t>مربيگري:</a:t>
            </a:r>
            <a:endParaRPr lang="en-US" b="1" dirty="0"/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1600" b="1" dirty="0" smtClean="0"/>
              <a:t>کيفيت </a:t>
            </a:r>
            <a:r>
              <a:rPr lang="fa-IR" sz="1600" b="1" dirty="0"/>
              <a:t>پاس (شدت ،دقت، زمان)</a:t>
            </a:r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1600" b="1" dirty="0" smtClean="0"/>
              <a:t>تکنيک دريافت </a:t>
            </a:r>
            <a:r>
              <a:rPr lang="fa-IR" sz="1600" b="1" dirty="0"/>
              <a:t>توپ(با داخل، با کف پا ، با خارج پا)</a:t>
            </a:r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1600" b="1" dirty="0"/>
              <a:t>ضربه اول به توپ</a:t>
            </a:r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1600" b="1" dirty="0"/>
              <a:t>ارتباط </a:t>
            </a:r>
            <a:r>
              <a:rPr lang="fa-IR" sz="1600" b="1" dirty="0" smtClean="0"/>
              <a:t>کلامي</a:t>
            </a:r>
            <a:endParaRPr lang="fa-IR" sz="1600" b="1" dirty="0"/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1600" b="1" dirty="0" smtClean="0"/>
              <a:t>ديد </a:t>
            </a:r>
            <a:r>
              <a:rPr lang="fa-IR" sz="1600" b="1" dirty="0"/>
              <a:t>مناسب</a:t>
            </a:r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1600" b="1" dirty="0"/>
              <a:t>شتاب بعد از ارسال</a:t>
            </a:r>
            <a:endParaRPr lang="en-US" sz="1600" b="1" dirty="0"/>
          </a:p>
        </p:txBody>
      </p:sp>
      <p:sp>
        <p:nvSpPr>
          <p:cNvPr id="39944" name="Rectangle 8"/>
          <p:cNvSpPr>
            <a:spLocks noChangeArrowheads="1"/>
          </p:cNvSpPr>
          <p:nvPr/>
        </p:nvSpPr>
        <p:spPr bwMode="auto">
          <a:xfrm>
            <a:off x="620713" y="1835150"/>
            <a:ext cx="2232025" cy="32226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9975" name="Oval 39"/>
          <p:cNvSpPr>
            <a:spLocks noChangeArrowheads="1"/>
          </p:cNvSpPr>
          <p:nvPr/>
        </p:nvSpPr>
        <p:spPr bwMode="auto">
          <a:xfrm>
            <a:off x="2852738" y="4211638"/>
            <a:ext cx="212725" cy="198437"/>
          </a:xfrm>
          <a:prstGeom prst="ellipse">
            <a:avLst/>
          </a:prstGeom>
          <a:noFill/>
          <a:ln w="444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9984" name="Freeform 48"/>
          <p:cNvSpPr>
            <a:spLocks/>
          </p:cNvSpPr>
          <p:nvPr/>
        </p:nvSpPr>
        <p:spPr bwMode="auto">
          <a:xfrm rot="-471454">
            <a:off x="620713" y="2411413"/>
            <a:ext cx="750887" cy="130175"/>
          </a:xfrm>
          <a:custGeom>
            <a:avLst/>
            <a:gdLst>
              <a:gd name="T0" fmla="*/ 20 w 964"/>
              <a:gd name="T1" fmla="*/ 88 h 120"/>
              <a:gd name="T2" fmla="*/ 20 w 964"/>
              <a:gd name="T3" fmla="*/ 16 h 120"/>
              <a:gd name="T4" fmla="*/ 68 w 964"/>
              <a:gd name="T5" fmla="*/ 0 h 120"/>
              <a:gd name="T6" fmla="*/ 100 w 964"/>
              <a:gd name="T7" fmla="*/ 8 h 120"/>
              <a:gd name="T8" fmla="*/ 132 w 964"/>
              <a:gd name="T9" fmla="*/ 88 h 120"/>
              <a:gd name="T10" fmla="*/ 156 w 964"/>
              <a:gd name="T11" fmla="*/ 104 h 120"/>
              <a:gd name="T12" fmla="*/ 236 w 964"/>
              <a:gd name="T13" fmla="*/ 96 h 120"/>
              <a:gd name="T14" fmla="*/ 276 w 964"/>
              <a:gd name="T15" fmla="*/ 24 h 120"/>
              <a:gd name="T16" fmla="*/ 324 w 964"/>
              <a:gd name="T17" fmla="*/ 8 h 120"/>
              <a:gd name="T18" fmla="*/ 348 w 964"/>
              <a:gd name="T19" fmla="*/ 0 h 120"/>
              <a:gd name="T20" fmla="*/ 428 w 964"/>
              <a:gd name="T21" fmla="*/ 64 h 120"/>
              <a:gd name="T22" fmla="*/ 484 w 964"/>
              <a:gd name="T23" fmla="*/ 112 h 120"/>
              <a:gd name="T24" fmla="*/ 580 w 964"/>
              <a:gd name="T25" fmla="*/ 104 h 120"/>
              <a:gd name="T26" fmla="*/ 636 w 964"/>
              <a:gd name="T27" fmla="*/ 32 h 120"/>
              <a:gd name="T28" fmla="*/ 684 w 964"/>
              <a:gd name="T29" fmla="*/ 8 h 120"/>
              <a:gd name="T30" fmla="*/ 828 w 964"/>
              <a:gd name="T31" fmla="*/ 120 h 120"/>
              <a:gd name="T32" fmla="*/ 916 w 964"/>
              <a:gd name="T33" fmla="*/ 104 h 120"/>
              <a:gd name="T34" fmla="*/ 964 w 964"/>
              <a:gd name="T35" fmla="*/ 56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964" h="120">
                <a:moveTo>
                  <a:pt x="20" y="88"/>
                </a:moveTo>
                <a:cubicBezTo>
                  <a:pt x="13" y="66"/>
                  <a:pt x="0" y="39"/>
                  <a:pt x="20" y="16"/>
                </a:cubicBezTo>
                <a:cubicBezTo>
                  <a:pt x="31" y="3"/>
                  <a:pt x="68" y="0"/>
                  <a:pt x="68" y="0"/>
                </a:cubicBezTo>
                <a:cubicBezTo>
                  <a:pt x="79" y="3"/>
                  <a:pt x="91" y="2"/>
                  <a:pt x="100" y="8"/>
                </a:cubicBezTo>
                <a:cubicBezTo>
                  <a:pt x="128" y="26"/>
                  <a:pt x="114" y="66"/>
                  <a:pt x="132" y="88"/>
                </a:cubicBezTo>
                <a:cubicBezTo>
                  <a:pt x="138" y="96"/>
                  <a:pt x="148" y="99"/>
                  <a:pt x="156" y="104"/>
                </a:cubicBezTo>
                <a:cubicBezTo>
                  <a:pt x="183" y="101"/>
                  <a:pt x="211" y="104"/>
                  <a:pt x="236" y="96"/>
                </a:cubicBezTo>
                <a:cubicBezTo>
                  <a:pt x="260" y="88"/>
                  <a:pt x="254" y="38"/>
                  <a:pt x="276" y="24"/>
                </a:cubicBezTo>
                <a:cubicBezTo>
                  <a:pt x="290" y="15"/>
                  <a:pt x="308" y="13"/>
                  <a:pt x="324" y="8"/>
                </a:cubicBezTo>
                <a:cubicBezTo>
                  <a:pt x="332" y="5"/>
                  <a:pt x="348" y="0"/>
                  <a:pt x="348" y="0"/>
                </a:cubicBezTo>
                <a:cubicBezTo>
                  <a:pt x="428" y="27"/>
                  <a:pt x="373" y="9"/>
                  <a:pt x="428" y="64"/>
                </a:cubicBezTo>
                <a:cubicBezTo>
                  <a:pt x="439" y="96"/>
                  <a:pt x="453" y="102"/>
                  <a:pt x="484" y="112"/>
                </a:cubicBezTo>
                <a:cubicBezTo>
                  <a:pt x="516" y="109"/>
                  <a:pt x="549" y="112"/>
                  <a:pt x="580" y="104"/>
                </a:cubicBezTo>
                <a:cubicBezTo>
                  <a:pt x="596" y="100"/>
                  <a:pt x="635" y="33"/>
                  <a:pt x="636" y="32"/>
                </a:cubicBezTo>
                <a:cubicBezTo>
                  <a:pt x="667" y="11"/>
                  <a:pt x="651" y="19"/>
                  <a:pt x="684" y="8"/>
                </a:cubicBezTo>
                <a:cubicBezTo>
                  <a:pt x="769" y="25"/>
                  <a:pt x="762" y="76"/>
                  <a:pt x="828" y="120"/>
                </a:cubicBezTo>
                <a:cubicBezTo>
                  <a:pt x="831" y="120"/>
                  <a:pt x="899" y="115"/>
                  <a:pt x="916" y="104"/>
                </a:cubicBezTo>
                <a:cubicBezTo>
                  <a:pt x="931" y="94"/>
                  <a:pt x="947" y="56"/>
                  <a:pt x="964" y="56"/>
                </a:cubicBezTo>
              </a:path>
            </a:pathLst>
          </a:custGeom>
          <a:noFill/>
          <a:ln w="31750">
            <a:solidFill>
              <a:schemeClr val="tx1"/>
            </a:solidFill>
            <a:round/>
            <a:headEnd/>
            <a:tailEnd type="stealth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9985" name="Freeform 49"/>
          <p:cNvSpPr>
            <a:spLocks/>
          </p:cNvSpPr>
          <p:nvPr/>
        </p:nvSpPr>
        <p:spPr bwMode="auto">
          <a:xfrm rot="12097511">
            <a:off x="549275" y="2771775"/>
            <a:ext cx="750888" cy="71438"/>
          </a:xfrm>
          <a:custGeom>
            <a:avLst/>
            <a:gdLst>
              <a:gd name="T0" fmla="*/ 20 w 964"/>
              <a:gd name="T1" fmla="*/ 88 h 120"/>
              <a:gd name="T2" fmla="*/ 20 w 964"/>
              <a:gd name="T3" fmla="*/ 16 h 120"/>
              <a:gd name="T4" fmla="*/ 68 w 964"/>
              <a:gd name="T5" fmla="*/ 0 h 120"/>
              <a:gd name="T6" fmla="*/ 100 w 964"/>
              <a:gd name="T7" fmla="*/ 8 h 120"/>
              <a:gd name="T8" fmla="*/ 132 w 964"/>
              <a:gd name="T9" fmla="*/ 88 h 120"/>
              <a:gd name="T10" fmla="*/ 156 w 964"/>
              <a:gd name="T11" fmla="*/ 104 h 120"/>
              <a:gd name="T12" fmla="*/ 236 w 964"/>
              <a:gd name="T13" fmla="*/ 96 h 120"/>
              <a:gd name="T14" fmla="*/ 276 w 964"/>
              <a:gd name="T15" fmla="*/ 24 h 120"/>
              <a:gd name="T16" fmla="*/ 324 w 964"/>
              <a:gd name="T17" fmla="*/ 8 h 120"/>
              <a:gd name="T18" fmla="*/ 348 w 964"/>
              <a:gd name="T19" fmla="*/ 0 h 120"/>
              <a:gd name="T20" fmla="*/ 428 w 964"/>
              <a:gd name="T21" fmla="*/ 64 h 120"/>
              <a:gd name="T22" fmla="*/ 484 w 964"/>
              <a:gd name="T23" fmla="*/ 112 h 120"/>
              <a:gd name="T24" fmla="*/ 580 w 964"/>
              <a:gd name="T25" fmla="*/ 104 h 120"/>
              <a:gd name="T26" fmla="*/ 636 w 964"/>
              <a:gd name="T27" fmla="*/ 32 h 120"/>
              <a:gd name="T28" fmla="*/ 684 w 964"/>
              <a:gd name="T29" fmla="*/ 8 h 120"/>
              <a:gd name="T30" fmla="*/ 828 w 964"/>
              <a:gd name="T31" fmla="*/ 120 h 120"/>
              <a:gd name="T32" fmla="*/ 916 w 964"/>
              <a:gd name="T33" fmla="*/ 104 h 120"/>
              <a:gd name="T34" fmla="*/ 964 w 964"/>
              <a:gd name="T35" fmla="*/ 56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964" h="120">
                <a:moveTo>
                  <a:pt x="20" y="88"/>
                </a:moveTo>
                <a:cubicBezTo>
                  <a:pt x="13" y="66"/>
                  <a:pt x="0" y="39"/>
                  <a:pt x="20" y="16"/>
                </a:cubicBezTo>
                <a:cubicBezTo>
                  <a:pt x="31" y="3"/>
                  <a:pt x="68" y="0"/>
                  <a:pt x="68" y="0"/>
                </a:cubicBezTo>
                <a:cubicBezTo>
                  <a:pt x="79" y="3"/>
                  <a:pt x="91" y="2"/>
                  <a:pt x="100" y="8"/>
                </a:cubicBezTo>
                <a:cubicBezTo>
                  <a:pt x="128" y="26"/>
                  <a:pt x="114" y="66"/>
                  <a:pt x="132" y="88"/>
                </a:cubicBezTo>
                <a:cubicBezTo>
                  <a:pt x="138" y="96"/>
                  <a:pt x="148" y="99"/>
                  <a:pt x="156" y="104"/>
                </a:cubicBezTo>
                <a:cubicBezTo>
                  <a:pt x="183" y="101"/>
                  <a:pt x="211" y="104"/>
                  <a:pt x="236" y="96"/>
                </a:cubicBezTo>
                <a:cubicBezTo>
                  <a:pt x="260" y="88"/>
                  <a:pt x="254" y="38"/>
                  <a:pt x="276" y="24"/>
                </a:cubicBezTo>
                <a:cubicBezTo>
                  <a:pt x="290" y="15"/>
                  <a:pt x="308" y="13"/>
                  <a:pt x="324" y="8"/>
                </a:cubicBezTo>
                <a:cubicBezTo>
                  <a:pt x="332" y="5"/>
                  <a:pt x="348" y="0"/>
                  <a:pt x="348" y="0"/>
                </a:cubicBezTo>
                <a:cubicBezTo>
                  <a:pt x="428" y="27"/>
                  <a:pt x="373" y="9"/>
                  <a:pt x="428" y="64"/>
                </a:cubicBezTo>
                <a:cubicBezTo>
                  <a:pt x="439" y="96"/>
                  <a:pt x="453" y="102"/>
                  <a:pt x="484" y="112"/>
                </a:cubicBezTo>
                <a:cubicBezTo>
                  <a:pt x="516" y="109"/>
                  <a:pt x="549" y="112"/>
                  <a:pt x="580" y="104"/>
                </a:cubicBezTo>
                <a:cubicBezTo>
                  <a:pt x="596" y="100"/>
                  <a:pt x="635" y="33"/>
                  <a:pt x="636" y="32"/>
                </a:cubicBezTo>
                <a:cubicBezTo>
                  <a:pt x="667" y="11"/>
                  <a:pt x="651" y="19"/>
                  <a:pt x="684" y="8"/>
                </a:cubicBezTo>
                <a:cubicBezTo>
                  <a:pt x="769" y="25"/>
                  <a:pt x="762" y="76"/>
                  <a:pt x="828" y="120"/>
                </a:cubicBezTo>
                <a:cubicBezTo>
                  <a:pt x="831" y="120"/>
                  <a:pt x="899" y="115"/>
                  <a:pt x="916" y="104"/>
                </a:cubicBezTo>
                <a:cubicBezTo>
                  <a:pt x="931" y="94"/>
                  <a:pt x="947" y="56"/>
                  <a:pt x="964" y="56"/>
                </a:cubicBezTo>
              </a:path>
            </a:pathLst>
          </a:custGeom>
          <a:noFill/>
          <a:ln w="31750">
            <a:solidFill>
              <a:schemeClr val="tx1"/>
            </a:solidFill>
            <a:round/>
            <a:headEnd/>
            <a:tailEnd type="stealth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9986" name="Freeform 50"/>
          <p:cNvSpPr>
            <a:spLocks/>
          </p:cNvSpPr>
          <p:nvPr/>
        </p:nvSpPr>
        <p:spPr bwMode="auto">
          <a:xfrm rot="2832740">
            <a:off x="496888" y="4406900"/>
            <a:ext cx="750888" cy="71437"/>
          </a:xfrm>
          <a:custGeom>
            <a:avLst/>
            <a:gdLst>
              <a:gd name="T0" fmla="*/ 20 w 964"/>
              <a:gd name="T1" fmla="*/ 88 h 120"/>
              <a:gd name="T2" fmla="*/ 20 w 964"/>
              <a:gd name="T3" fmla="*/ 16 h 120"/>
              <a:gd name="T4" fmla="*/ 68 w 964"/>
              <a:gd name="T5" fmla="*/ 0 h 120"/>
              <a:gd name="T6" fmla="*/ 100 w 964"/>
              <a:gd name="T7" fmla="*/ 8 h 120"/>
              <a:gd name="T8" fmla="*/ 132 w 964"/>
              <a:gd name="T9" fmla="*/ 88 h 120"/>
              <a:gd name="T10" fmla="*/ 156 w 964"/>
              <a:gd name="T11" fmla="*/ 104 h 120"/>
              <a:gd name="T12" fmla="*/ 236 w 964"/>
              <a:gd name="T13" fmla="*/ 96 h 120"/>
              <a:gd name="T14" fmla="*/ 276 w 964"/>
              <a:gd name="T15" fmla="*/ 24 h 120"/>
              <a:gd name="T16" fmla="*/ 324 w 964"/>
              <a:gd name="T17" fmla="*/ 8 h 120"/>
              <a:gd name="T18" fmla="*/ 348 w 964"/>
              <a:gd name="T19" fmla="*/ 0 h 120"/>
              <a:gd name="T20" fmla="*/ 428 w 964"/>
              <a:gd name="T21" fmla="*/ 64 h 120"/>
              <a:gd name="T22" fmla="*/ 484 w 964"/>
              <a:gd name="T23" fmla="*/ 112 h 120"/>
              <a:gd name="T24" fmla="*/ 580 w 964"/>
              <a:gd name="T25" fmla="*/ 104 h 120"/>
              <a:gd name="T26" fmla="*/ 636 w 964"/>
              <a:gd name="T27" fmla="*/ 32 h 120"/>
              <a:gd name="T28" fmla="*/ 684 w 964"/>
              <a:gd name="T29" fmla="*/ 8 h 120"/>
              <a:gd name="T30" fmla="*/ 828 w 964"/>
              <a:gd name="T31" fmla="*/ 120 h 120"/>
              <a:gd name="T32" fmla="*/ 916 w 964"/>
              <a:gd name="T33" fmla="*/ 104 h 120"/>
              <a:gd name="T34" fmla="*/ 964 w 964"/>
              <a:gd name="T35" fmla="*/ 56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964" h="120">
                <a:moveTo>
                  <a:pt x="20" y="88"/>
                </a:moveTo>
                <a:cubicBezTo>
                  <a:pt x="13" y="66"/>
                  <a:pt x="0" y="39"/>
                  <a:pt x="20" y="16"/>
                </a:cubicBezTo>
                <a:cubicBezTo>
                  <a:pt x="31" y="3"/>
                  <a:pt x="68" y="0"/>
                  <a:pt x="68" y="0"/>
                </a:cubicBezTo>
                <a:cubicBezTo>
                  <a:pt x="79" y="3"/>
                  <a:pt x="91" y="2"/>
                  <a:pt x="100" y="8"/>
                </a:cubicBezTo>
                <a:cubicBezTo>
                  <a:pt x="128" y="26"/>
                  <a:pt x="114" y="66"/>
                  <a:pt x="132" y="88"/>
                </a:cubicBezTo>
                <a:cubicBezTo>
                  <a:pt x="138" y="96"/>
                  <a:pt x="148" y="99"/>
                  <a:pt x="156" y="104"/>
                </a:cubicBezTo>
                <a:cubicBezTo>
                  <a:pt x="183" y="101"/>
                  <a:pt x="211" y="104"/>
                  <a:pt x="236" y="96"/>
                </a:cubicBezTo>
                <a:cubicBezTo>
                  <a:pt x="260" y="88"/>
                  <a:pt x="254" y="38"/>
                  <a:pt x="276" y="24"/>
                </a:cubicBezTo>
                <a:cubicBezTo>
                  <a:pt x="290" y="15"/>
                  <a:pt x="308" y="13"/>
                  <a:pt x="324" y="8"/>
                </a:cubicBezTo>
                <a:cubicBezTo>
                  <a:pt x="332" y="5"/>
                  <a:pt x="348" y="0"/>
                  <a:pt x="348" y="0"/>
                </a:cubicBezTo>
                <a:cubicBezTo>
                  <a:pt x="428" y="27"/>
                  <a:pt x="373" y="9"/>
                  <a:pt x="428" y="64"/>
                </a:cubicBezTo>
                <a:cubicBezTo>
                  <a:pt x="439" y="96"/>
                  <a:pt x="453" y="102"/>
                  <a:pt x="484" y="112"/>
                </a:cubicBezTo>
                <a:cubicBezTo>
                  <a:pt x="516" y="109"/>
                  <a:pt x="549" y="112"/>
                  <a:pt x="580" y="104"/>
                </a:cubicBezTo>
                <a:cubicBezTo>
                  <a:pt x="596" y="100"/>
                  <a:pt x="635" y="33"/>
                  <a:pt x="636" y="32"/>
                </a:cubicBezTo>
                <a:cubicBezTo>
                  <a:pt x="667" y="11"/>
                  <a:pt x="651" y="19"/>
                  <a:pt x="684" y="8"/>
                </a:cubicBezTo>
                <a:cubicBezTo>
                  <a:pt x="769" y="25"/>
                  <a:pt x="762" y="76"/>
                  <a:pt x="828" y="120"/>
                </a:cubicBezTo>
                <a:cubicBezTo>
                  <a:pt x="831" y="120"/>
                  <a:pt x="899" y="115"/>
                  <a:pt x="916" y="104"/>
                </a:cubicBezTo>
                <a:cubicBezTo>
                  <a:pt x="931" y="94"/>
                  <a:pt x="947" y="56"/>
                  <a:pt x="964" y="56"/>
                </a:cubicBezTo>
              </a:path>
            </a:pathLst>
          </a:custGeom>
          <a:noFill/>
          <a:ln w="31750">
            <a:solidFill>
              <a:schemeClr val="tx1"/>
            </a:solidFill>
            <a:round/>
            <a:headEnd/>
            <a:tailEnd type="stealth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9987" name="Freeform 51"/>
          <p:cNvSpPr>
            <a:spLocks/>
          </p:cNvSpPr>
          <p:nvPr/>
        </p:nvSpPr>
        <p:spPr bwMode="auto">
          <a:xfrm rot="9641209">
            <a:off x="476250" y="3851275"/>
            <a:ext cx="503238" cy="93663"/>
          </a:xfrm>
          <a:custGeom>
            <a:avLst/>
            <a:gdLst>
              <a:gd name="T0" fmla="*/ 20 w 964"/>
              <a:gd name="T1" fmla="*/ 88 h 120"/>
              <a:gd name="T2" fmla="*/ 20 w 964"/>
              <a:gd name="T3" fmla="*/ 16 h 120"/>
              <a:gd name="T4" fmla="*/ 68 w 964"/>
              <a:gd name="T5" fmla="*/ 0 h 120"/>
              <a:gd name="T6" fmla="*/ 100 w 964"/>
              <a:gd name="T7" fmla="*/ 8 h 120"/>
              <a:gd name="T8" fmla="*/ 132 w 964"/>
              <a:gd name="T9" fmla="*/ 88 h 120"/>
              <a:gd name="T10" fmla="*/ 156 w 964"/>
              <a:gd name="T11" fmla="*/ 104 h 120"/>
              <a:gd name="T12" fmla="*/ 236 w 964"/>
              <a:gd name="T13" fmla="*/ 96 h 120"/>
              <a:gd name="T14" fmla="*/ 276 w 964"/>
              <a:gd name="T15" fmla="*/ 24 h 120"/>
              <a:gd name="T16" fmla="*/ 324 w 964"/>
              <a:gd name="T17" fmla="*/ 8 h 120"/>
              <a:gd name="T18" fmla="*/ 348 w 964"/>
              <a:gd name="T19" fmla="*/ 0 h 120"/>
              <a:gd name="T20" fmla="*/ 428 w 964"/>
              <a:gd name="T21" fmla="*/ 64 h 120"/>
              <a:gd name="T22" fmla="*/ 484 w 964"/>
              <a:gd name="T23" fmla="*/ 112 h 120"/>
              <a:gd name="T24" fmla="*/ 580 w 964"/>
              <a:gd name="T25" fmla="*/ 104 h 120"/>
              <a:gd name="T26" fmla="*/ 636 w 964"/>
              <a:gd name="T27" fmla="*/ 32 h 120"/>
              <a:gd name="T28" fmla="*/ 684 w 964"/>
              <a:gd name="T29" fmla="*/ 8 h 120"/>
              <a:gd name="T30" fmla="*/ 828 w 964"/>
              <a:gd name="T31" fmla="*/ 120 h 120"/>
              <a:gd name="T32" fmla="*/ 916 w 964"/>
              <a:gd name="T33" fmla="*/ 104 h 120"/>
              <a:gd name="T34" fmla="*/ 964 w 964"/>
              <a:gd name="T35" fmla="*/ 56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964" h="120">
                <a:moveTo>
                  <a:pt x="20" y="88"/>
                </a:moveTo>
                <a:cubicBezTo>
                  <a:pt x="13" y="66"/>
                  <a:pt x="0" y="39"/>
                  <a:pt x="20" y="16"/>
                </a:cubicBezTo>
                <a:cubicBezTo>
                  <a:pt x="31" y="3"/>
                  <a:pt x="68" y="0"/>
                  <a:pt x="68" y="0"/>
                </a:cubicBezTo>
                <a:cubicBezTo>
                  <a:pt x="79" y="3"/>
                  <a:pt x="91" y="2"/>
                  <a:pt x="100" y="8"/>
                </a:cubicBezTo>
                <a:cubicBezTo>
                  <a:pt x="128" y="26"/>
                  <a:pt x="114" y="66"/>
                  <a:pt x="132" y="88"/>
                </a:cubicBezTo>
                <a:cubicBezTo>
                  <a:pt x="138" y="96"/>
                  <a:pt x="148" y="99"/>
                  <a:pt x="156" y="104"/>
                </a:cubicBezTo>
                <a:cubicBezTo>
                  <a:pt x="183" y="101"/>
                  <a:pt x="211" y="104"/>
                  <a:pt x="236" y="96"/>
                </a:cubicBezTo>
                <a:cubicBezTo>
                  <a:pt x="260" y="88"/>
                  <a:pt x="254" y="38"/>
                  <a:pt x="276" y="24"/>
                </a:cubicBezTo>
                <a:cubicBezTo>
                  <a:pt x="290" y="15"/>
                  <a:pt x="308" y="13"/>
                  <a:pt x="324" y="8"/>
                </a:cubicBezTo>
                <a:cubicBezTo>
                  <a:pt x="332" y="5"/>
                  <a:pt x="348" y="0"/>
                  <a:pt x="348" y="0"/>
                </a:cubicBezTo>
                <a:cubicBezTo>
                  <a:pt x="428" y="27"/>
                  <a:pt x="373" y="9"/>
                  <a:pt x="428" y="64"/>
                </a:cubicBezTo>
                <a:cubicBezTo>
                  <a:pt x="439" y="96"/>
                  <a:pt x="453" y="102"/>
                  <a:pt x="484" y="112"/>
                </a:cubicBezTo>
                <a:cubicBezTo>
                  <a:pt x="516" y="109"/>
                  <a:pt x="549" y="112"/>
                  <a:pt x="580" y="104"/>
                </a:cubicBezTo>
                <a:cubicBezTo>
                  <a:pt x="596" y="100"/>
                  <a:pt x="635" y="33"/>
                  <a:pt x="636" y="32"/>
                </a:cubicBezTo>
                <a:cubicBezTo>
                  <a:pt x="667" y="11"/>
                  <a:pt x="651" y="19"/>
                  <a:pt x="684" y="8"/>
                </a:cubicBezTo>
                <a:cubicBezTo>
                  <a:pt x="769" y="25"/>
                  <a:pt x="762" y="76"/>
                  <a:pt x="828" y="120"/>
                </a:cubicBezTo>
                <a:cubicBezTo>
                  <a:pt x="831" y="120"/>
                  <a:pt x="899" y="115"/>
                  <a:pt x="916" y="104"/>
                </a:cubicBezTo>
                <a:cubicBezTo>
                  <a:pt x="931" y="94"/>
                  <a:pt x="947" y="56"/>
                  <a:pt x="964" y="56"/>
                </a:cubicBezTo>
              </a:path>
            </a:pathLst>
          </a:custGeom>
          <a:noFill/>
          <a:ln w="31750">
            <a:solidFill>
              <a:schemeClr val="tx1"/>
            </a:solidFill>
            <a:round/>
            <a:headEnd/>
            <a:tailEnd type="stealth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9988" name="Freeform 52"/>
          <p:cNvSpPr>
            <a:spLocks/>
          </p:cNvSpPr>
          <p:nvPr/>
        </p:nvSpPr>
        <p:spPr bwMode="auto">
          <a:xfrm rot="8515355">
            <a:off x="1700213" y="4859338"/>
            <a:ext cx="527050" cy="120650"/>
          </a:xfrm>
          <a:custGeom>
            <a:avLst/>
            <a:gdLst>
              <a:gd name="T0" fmla="*/ 20 w 964"/>
              <a:gd name="T1" fmla="*/ 88 h 120"/>
              <a:gd name="T2" fmla="*/ 20 w 964"/>
              <a:gd name="T3" fmla="*/ 16 h 120"/>
              <a:gd name="T4" fmla="*/ 68 w 964"/>
              <a:gd name="T5" fmla="*/ 0 h 120"/>
              <a:gd name="T6" fmla="*/ 100 w 964"/>
              <a:gd name="T7" fmla="*/ 8 h 120"/>
              <a:gd name="T8" fmla="*/ 132 w 964"/>
              <a:gd name="T9" fmla="*/ 88 h 120"/>
              <a:gd name="T10" fmla="*/ 156 w 964"/>
              <a:gd name="T11" fmla="*/ 104 h 120"/>
              <a:gd name="T12" fmla="*/ 236 w 964"/>
              <a:gd name="T13" fmla="*/ 96 h 120"/>
              <a:gd name="T14" fmla="*/ 276 w 964"/>
              <a:gd name="T15" fmla="*/ 24 h 120"/>
              <a:gd name="T16" fmla="*/ 324 w 964"/>
              <a:gd name="T17" fmla="*/ 8 h 120"/>
              <a:gd name="T18" fmla="*/ 348 w 964"/>
              <a:gd name="T19" fmla="*/ 0 h 120"/>
              <a:gd name="T20" fmla="*/ 428 w 964"/>
              <a:gd name="T21" fmla="*/ 64 h 120"/>
              <a:gd name="T22" fmla="*/ 484 w 964"/>
              <a:gd name="T23" fmla="*/ 112 h 120"/>
              <a:gd name="T24" fmla="*/ 580 w 964"/>
              <a:gd name="T25" fmla="*/ 104 h 120"/>
              <a:gd name="T26" fmla="*/ 636 w 964"/>
              <a:gd name="T27" fmla="*/ 32 h 120"/>
              <a:gd name="T28" fmla="*/ 684 w 964"/>
              <a:gd name="T29" fmla="*/ 8 h 120"/>
              <a:gd name="T30" fmla="*/ 828 w 964"/>
              <a:gd name="T31" fmla="*/ 120 h 120"/>
              <a:gd name="T32" fmla="*/ 916 w 964"/>
              <a:gd name="T33" fmla="*/ 104 h 120"/>
              <a:gd name="T34" fmla="*/ 964 w 964"/>
              <a:gd name="T35" fmla="*/ 56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964" h="120">
                <a:moveTo>
                  <a:pt x="20" y="88"/>
                </a:moveTo>
                <a:cubicBezTo>
                  <a:pt x="13" y="66"/>
                  <a:pt x="0" y="39"/>
                  <a:pt x="20" y="16"/>
                </a:cubicBezTo>
                <a:cubicBezTo>
                  <a:pt x="31" y="3"/>
                  <a:pt x="68" y="0"/>
                  <a:pt x="68" y="0"/>
                </a:cubicBezTo>
                <a:cubicBezTo>
                  <a:pt x="79" y="3"/>
                  <a:pt x="91" y="2"/>
                  <a:pt x="100" y="8"/>
                </a:cubicBezTo>
                <a:cubicBezTo>
                  <a:pt x="128" y="26"/>
                  <a:pt x="114" y="66"/>
                  <a:pt x="132" y="88"/>
                </a:cubicBezTo>
                <a:cubicBezTo>
                  <a:pt x="138" y="96"/>
                  <a:pt x="148" y="99"/>
                  <a:pt x="156" y="104"/>
                </a:cubicBezTo>
                <a:cubicBezTo>
                  <a:pt x="183" y="101"/>
                  <a:pt x="211" y="104"/>
                  <a:pt x="236" y="96"/>
                </a:cubicBezTo>
                <a:cubicBezTo>
                  <a:pt x="260" y="88"/>
                  <a:pt x="254" y="38"/>
                  <a:pt x="276" y="24"/>
                </a:cubicBezTo>
                <a:cubicBezTo>
                  <a:pt x="290" y="15"/>
                  <a:pt x="308" y="13"/>
                  <a:pt x="324" y="8"/>
                </a:cubicBezTo>
                <a:cubicBezTo>
                  <a:pt x="332" y="5"/>
                  <a:pt x="348" y="0"/>
                  <a:pt x="348" y="0"/>
                </a:cubicBezTo>
                <a:cubicBezTo>
                  <a:pt x="428" y="27"/>
                  <a:pt x="373" y="9"/>
                  <a:pt x="428" y="64"/>
                </a:cubicBezTo>
                <a:cubicBezTo>
                  <a:pt x="439" y="96"/>
                  <a:pt x="453" y="102"/>
                  <a:pt x="484" y="112"/>
                </a:cubicBezTo>
                <a:cubicBezTo>
                  <a:pt x="516" y="109"/>
                  <a:pt x="549" y="112"/>
                  <a:pt x="580" y="104"/>
                </a:cubicBezTo>
                <a:cubicBezTo>
                  <a:pt x="596" y="100"/>
                  <a:pt x="635" y="33"/>
                  <a:pt x="636" y="32"/>
                </a:cubicBezTo>
                <a:cubicBezTo>
                  <a:pt x="667" y="11"/>
                  <a:pt x="651" y="19"/>
                  <a:pt x="684" y="8"/>
                </a:cubicBezTo>
                <a:cubicBezTo>
                  <a:pt x="769" y="25"/>
                  <a:pt x="762" y="76"/>
                  <a:pt x="828" y="120"/>
                </a:cubicBezTo>
                <a:cubicBezTo>
                  <a:pt x="831" y="120"/>
                  <a:pt x="899" y="115"/>
                  <a:pt x="916" y="104"/>
                </a:cubicBezTo>
                <a:cubicBezTo>
                  <a:pt x="931" y="94"/>
                  <a:pt x="947" y="56"/>
                  <a:pt x="964" y="56"/>
                </a:cubicBezTo>
              </a:path>
            </a:pathLst>
          </a:custGeom>
          <a:noFill/>
          <a:ln w="31750">
            <a:solidFill>
              <a:schemeClr val="tx1"/>
            </a:solidFill>
            <a:round/>
            <a:headEnd/>
            <a:tailEnd type="stealth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9990" name="Freeform 54"/>
          <p:cNvSpPr>
            <a:spLocks/>
          </p:cNvSpPr>
          <p:nvPr/>
        </p:nvSpPr>
        <p:spPr bwMode="auto">
          <a:xfrm rot="59612985">
            <a:off x="1314450" y="4624388"/>
            <a:ext cx="750887" cy="71438"/>
          </a:xfrm>
          <a:custGeom>
            <a:avLst/>
            <a:gdLst>
              <a:gd name="T0" fmla="*/ 20 w 964"/>
              <a:gd name="T1" fmla="*/ 88 h 120"/>
              <a:gd name="T2" fmla="*/ 20 w 964"/>
              <a:gd name="T3" fmla="*/ 16 h 120"/>
              <a:gd name="T4" fmla="*/ 68 w 964"/>
              <a:gd name="T5" fmla="*/ 0 h 120"/>
              <a:gd name="T6" fmla="*/ 100 w 964"/>
              <a:gd name="T7" fmla="*/ 8 h 120"/>
              <a:gd name="T8" fmla="*/ 132 w 964"/>
              <a:gd name="T9" fmla="*/ 88 h 120"/>
              <a:gd name="T10" fmla="*/ 156 w 964"/>
              <a:gd name="T11" fmla="*/ 104 h 120"/>
              <a:gd name="T12" fmla="*/ 236 w 964"/>
              <a:gd name="T13" fmla="*/ 96 h 120"/>
              <a:gd name="T14" fmla="*/ 276 w 964"/>
              <a:gd name="T15" fmla="*/ 24 h 120"/>
              <a:gd name="T16" fmla="*/ 324 w 964"/>
              <a:gd name="T17" fmla="*/ 8 h 120"/>
              <a:gd name="T18" fmla="*/ 348 w 964"/>
              <a:gd name="T19" fmla="*/ 0 h 120"/>
              <a:gd name="T20" fmla="*/ 428 w 964"/>
              <a:gd name="T21" fmla="*/ 64 h 120"/>
              <a:gd name="T22" fmla="*/ 484 w 964"/>
              <a:gd name="T23" fmla="*/ 112 h 120"/>
              <a:gd name="T24" fmla="*/ 580 w 964"/>
              <a:gd name="T25" fmla="*/ 104 h 120"/>
              <a:gd name="T26" fmla="*/ 636 w 964"/>
              <a:gd name="T27" fmla="*/ 32 h 120"/>
              <a:gd name="T28" fmla="*/ 684 w 964"/>
              <a:gd name="T29" fmla="*/ 8 h 120"/>
              <a:gd name="T30" fmla="*/ 828 w 964"/>
              <a:gd name="T31" fmla="*/ 120 h 120"/>
              <a:gd name="T32" fmla="*/ 916 w 964"/>
              <a:gd name="T33" fmla="*/ 104 h 120"/>
              <a:gd name="T34" fmla="*/ 964 w 964"/>
              <a:gd name="T35" fmla="*/ 56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964" h="120">
                <a:moveTo>
                  <a:pt x="20" y="88"/>
                </a:moveTo>
                <a:cubicBezTo>
                  <a:pt x="13" y="66"/>
                  <a:pt x="0" y="39"/>
                  <a:pt x="20" y="16"/>
                </a:cubicBezTo>
                <a:cubicBezTo>
                  <a:pt x="31" y="3"/>
                  <a:pt x="68" y="0"/>
                  <a:pt x="68" y="0"/>
                </a:cubicBezTo>
                <a:cubicBezTo>
                  <a:pt x="79" y="3"/>
                  <a:pt x="91" y="2"/>
                  <a:pt x="100" y="8"/>
                </a:cubicBezTo>
                <a:cubicBezTo>
                  <a:pt x="128" y="26"/>
                  <a:pt x="114" y="66"/>
                  <a:pt x="132" y="88"/>
                </a:cubicBezTo>
                <a:cubicBezTo>
                  <a:pt x="138" y="96"/>
                  <a:pt x="148" y="99"/>
                  <a:pt x="156" y="104"/>
                </a:cubicBezTo>
                <a:cubicBezTo>
                  <a:pt x="183" y="101"/>
                  <a:pt x="211" y="104"/>
                  <a:pt x="236" y="96"/>
                </a:cubicBezTo>
                <a:cubicBezTo>
                  <a:pt x="260" y="88"/>
                  <a:pt x="254" y="38"/>
                  <a:pt x="276" y="24"/>
                </a:cubicBezTo>
                <a:cubicBezTo>
                  <a:pt x="290" y="15"/>
                  <a:pt x="308" y="13"/>
                  <a:pt x="324" y="8"/>
                </a:cubicBezTo>
                <a:cubicBezTo>
                  <a:pt x="332" y="5"/>
                  <a:pt x="348" y="0"/>
                  <a:pt x="348" y="0"/>
                </a:cubicBezTo>
                <a:cubicBezTo>
                  <a:pt x="428" y="27"/>
                  <a:pt x="373" y="9"/>
                  <a:pt x="428" y="64"/>
                </a:cubicBezTo>
                <a:cubicBezTo>
                  <a:pt x="439" y="96"/>
                  <a:pt x="453" y="102"/>
                  <a:pt x="484" y="112"/>
                </a:cubicBezTo>
                <a:cubicBezTo>
                  <a:pt x="516" y="109"/>
                  <a:pt x="549" y="112"/>
                  <a:pt x="580" y="104"/>
                </a:cubicBezTo>
                <a:cubicBezTo>
                  <a:pt x="596" y="100"/>
                  <a:pt x="635" y="33"/>
                  <a:pt x="636" y="32"/>
                </a:cubicBezTo>
                <a:cubicBezTo>
                  <a:pt x="667" y="11"/>
                  <a:pt x="651" y="19"/>
                  <a:pt x="684" y="8"/>
                </a:cubicBezTo>
                <a:cubicBezTo>
                  <a:pt x="769" y="25"/>
                  <a:pt x="762" y="76"/>
                  <a:pt x="828" y="120"/>
                </a:cubicBezTo>
                <a:cubicBezTo>
                  <a:pt x="831" y="120"/>
                  <a:pt x="899" y="115"/>
                  <a:pt x="916" y="104"/>
                </a:cubicBezTo>
                <a:cubicBezTo>
                  <a:pt x="931" y="94"/>
                  <a:pt x="947" y="56"/>
                  <a:pt x="964" y="56"/>
                </a:cubicBezTo>
              </a:path>
            </a:pathLst>
          </a:custGeom>
          <a:noFill/>
          <a:ln w="31750">
            <a:solidFill>
              <a:schemeClr val="tx1"/>
            </a:solidFill>
            <a:round/>
            <a:headEnd/>
            <a:tailEnd type="stealth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9991" name="Oval 55"/>
          <p:cNvSpPr>
            <a:spLocks noChangeArrowheads="1"/>
          </p:cNvSpPr>
          <p:nvPr/>
        </p:nvSpPr>
        <p:spPr bwMode="auto">
          <a:xfrm>
            <a:off x="2924175" y="2268538"/>
            <a:ext cx="212725" cy="198437"/>
          </a:xfrm>
          <a:prstGeom prst="ellipse">
            <a:avLst/>
          </a:prstGeom>
          <a:noFill/>
          <a:ln w="444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9992" name="Oval 56"/>
          <p:cNvSpPr>
            <a:spLocks noChangeArrowheads="1"/>
          </p:cNvSpPr>
          <p:nvPr/>
        </p:nvSpPr>
        <p:spPr bwMode="auto">
          <a:xfrm>
            <a:off x="1557338" y="5148263"/>
            <a:ext cx="212725" cy="198437"/>
          </a:xfrm>
          <a:prstGeom prst="ellipse">
            <a:avLst/>
          </a:prstGeom>
          <a:noFill/>
          <a:ln w="444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9993" name="Oval 57"/>
          <p:cNvSpPr>
            <a:spLocks noChangeArrowheads="1"/>
          </p:cNvSpPr>
          <p:nvPr/>
        </p:nvSpPr>
        <p:spPr bwMode="auto">
          <a:xfrm>
            <a:off x="333375" y="4067175"/>
            <a:ext cx="212725" cy="198438"/>
          </a:xfrm>
          <a:prstGeom prst="ellipse">
            <a:avLst/>
          </a:prstGeom>
          <a:noFill/>
          <a:ln w="444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9994" name="Oval 58"/>
          <p:cNvSpPr>
            <a:spLocks noChangeArrowheads="1"/>
          </p:cNvSpPr>
          <p:nvPr/>
        </p:nvSpPr>
        <p:spPr bwMode="auto">
          <a:xfrm>
            <a:off x="1989138" y="4356100"/>
            <a:ext cx="212725" cy="198438"/>
          </a:xfrm>
          <a:prstGeom prst="ellipse">
            <a:avLst/>
          </a:prstGeom>
          <a:noFill/>
          <a:ln w="44450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9995" name="Oval 59"/>
          <p:cNvSpPr>
            <a:spLocks noChangeArrowheads="1"/>
          </p:cNvSpPr>
          <p:nvPr/>
        </p:nvSpPr>
        <p:spPr bwMode="auto">
          <a:xfrm>
            <a:off x="1341438" y="2843213"/>
            <a:ext cx="212725" cy="198437"/>
          </a:xfrm>
          <a:prstGeom prst="ellipse">
            <a:avLst/>
          </a:prstGeom>
          <a:noFill/>
          <a:ln w="44450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9996" name="Oval 60"/>
          <p:cNvSpPr>
            <a:spLocks noChangeArrowheads="1"/>
          </p:cNvSpPr>
          <p:nvPr/>
        </p:nvSpPr>
        <p:spPr bwMode="auto">
          <a:xfrm>
            <a:off x="333375" y="2339975"/>
            <a:ext cx="212725" cy="198438"/>
          </a:xfrm>
          <a:prstGeom prst="ellipse">
            <a:avLst/>
          </a:prstGeom>
          <a:noFill/>
          <a:ln w="444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9997" name="Oval 61"/>
          <p:cNvSpPr>
            <a:spLocks noChangeArrowheads="1"/>
          </p:cNvSpPr>
          <p:nvPr/>
        </p:nvSpPr>
        <p:spPr bwMode="auto">
          <a:xfrm>
            <a:off x="1628775" y="1619250"/>
            <a:ext cx="212725" cy="198438"/>
          </a:xfrm>
          <a:prstGeom prst="ellipse">
            <a:avLst/>
          </a:prstGeom>
          <a:noFill/>
          <a:ln w="444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9998" name="Oval 62"/>
          <p:cNvSpPr>
            <a:spLocks noChangeArrowheads="1"/>
          </p:cNvSpPr>
          <p:nvPr/>
        </p:nvSpPr>
        <p:spPr bwMode="auto">
          <a:xfrm>
            <a:off x="1196975" y="3779838"/>
            <a:ext cx="212725" cy="198437"/>
          </a:xfrm>
          <a:prstGeom prst="ellipse">
            <a:avLst/>
          </a:prstGeom>
          <a:noFill/>
          <a:ln w="44450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9999" name="Oval 63"/>
          <p:cNvSpPr>
            <a:spLocks noChangeArrowheads="1"/>
          </p:cNvSpPr>
          <p:nvPr/>
        </p:nvSpPr>
        <p:spPr bwMode="auto">
          <a:xfrm>
            <a:off x="2060575" y="3132138"/>
            <a:ext cx="212725" cy="198437"/>
          </a:xfrm>
          <a:prstGeom prst="ellipse">
            <a:avLst/>
          </a:prstGeom>
          <a:noFill/>
          <a:ln w="44450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pic>
        <p:nvPicPr>
          <p:cNvPr id="40000" name="Picture 64" descr="soccerblks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42174">
            <a:off x="2276475" y="3059113"/>
            <a:ext cx="111125" cy="112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003" name="Picture 67" descr="soccerblks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42174">
            <a:off x="1196975" y="2771775"/>
            <a:ext cx="111125" cy="112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004" name="Picture 68" descr="soccerblks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42174">
            <a:off x="1052513" y="3779838"/>
            <a:ext cx="111125" cy="112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005" name="Picture 69" descr="soccerblks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42174">
            <a:off x="1989138" y="4643438"/>
            <a:ext cx="111125" cy="112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46 0.00035 C -0.00116 -0.0026 -0.00232 -0.00555 0.00046 -0.00746 C 0.0037 -0.00972 0.00717 -0.00833 0.01111 -0.00711 C 0.01527 -0.00555 0.01944 -0.00381 0.02291 -0.00642 C 0.02592 -0.0085 0.02407 -0.01163 0.02268 -0.01494 C 0.0206 -0.01789 0.01967 -0.02065 0.02268 -0.02274 C 0.02569 -0.025 0.02939 -0.02361 0.0331 -0.02204 C 0.0375 -0.02084 0.04143 -0.0191 0.04467 -0.02118 C 0.04791 -0.02344 0.04444 -0.03004 0.04467 -0.02987 C 0.04305 -0.03315 0.04143 -0.03576 0.0449 -0.03803 C 0.04768 -0.0401 0.05139 -0.03871 0.05509 -0.03732 C 0.05972 -0.03611 0.06365 -0.03438 0.06713 -0.03664 C 0.07037 -0.03889 0.06828 -0.04202 0.06643 -0.04514 C 0.06504 -0.04844 0.06389 -0.05121 0.06689 -0.0533 C 0.0699 -0.05539 0.07384 -0.05435 0.07754 -0.05278 C 0.08148 -0.05104 0.08588 -0.04965 0.08912 -0.05191 C 0.09236 -0.05417 0.09027 -0.05712 0.08865 -0.06076 " pathEditMode="relative" rAng="-2553769" ptsTypes="fffffffffffffffff">
                                      <p:cBhvr>
                                        <p:cTn id="6" dur="5000" fill="hold"/>
                                        <p:tgtEl>
                                          <p:spTgt spid="400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44" y="-302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39 0.00104 C -0.00139 -0.00261 -0.00231 -0.0066 0.00139 -0.00955 C 0.00625 -0.01285 0.01065 -0.01163 0.01574 -0.01024 C 0.02199 -0.00816 0.02755 -0.00677 0.03334 -0.01042 C 0.03727 -0.01372 0.03542 -0.01771 0.03241 -0.02222 C 0.03102 -0.02587 0.0294 -0.02986 0.03357 -0.03316 C 0.03843 -0.03629 0.04352 -0.0349 0.04838 -0.03333 C 0.05347 -0.03142 0.05949 -0.03004 0.06482 -0.03368 C 0.06968 -0.03663 0.06482 -0.04531 0.06528 -0.04497 C 0.06297 -0.04931 0.06134 -0.05278 0.06621 -0.05608 C 0.07037 -0.05955 0.07547 -0.05816 0.08056 -0.05677 C 0.08704 -0.05486 0.09236 -0.05295 0.09746 -0.05677 C 0.10185 -0.0599 0.09954 -0.06406 0.09676 -0.06823 C 0.09584 -0.07257 0.09422 -0.07622 0.09861 -0.07934 C 0.10232 -0.08247 0.10764 -0.0816 0.11273 -0.08021 C 0.11875 -0.0783 0.12408 -0.07639 0.12894 -0.07952 C 0.1338 -0.08281 0.13102 -0.08733 0.12917 -0.09202 " pathEditMode="relative" rAng="-2629275" ptsTypes="fffffffffffffffff">
                                      <p:cBhvr>
                                        <p:cTn id="8" dur="5000" fill="hold"/>
                                        <p:tgtEl>
                                          <p:spTgt spid="399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435" y="-46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0" presetID="4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866 -0.06076 C 0.08912 -0.0585 0.08866 -0.05625 0.08472 -0.05416 C 0.08079 -0.05225 0.07801 -0.0526 0.07523 -0.05399 C 0.07176 -0.05451 0.06944 -0.05573 0.06482 -0.05312 C 0.06065 -0.05139 0.06065 -0.04878 0.06042 -0.04653 C 0.06065 -0.04444 0.06019 -0.04219 0.05625 -0.03993 C 0.05232 -0.03802 0.04907 -0.03871 0.0463 -0.03975 C 0.04375 -0.04045 0.04051 -0.04166 0.03634 -0.03941 C 0.03264 -0.0375 0.03241 -0.03281 0.03194 -0.03298 C 0.03194 -0.03055 0.03194 -0.02795 0.02732 -0.02604 C 0.02384 -0.02413 0.02083 -0.025 0.01806 -0.02587 C 0.01505 -0.02621 0.01227 -0.02743 0.00787 -0.02517 C 0.0037 -0.02291 0.00347 -0.02083 0.00347 -0.01875 C 0.00347 -0.01597 0.00301 -0.01389 -0.00093 -0.01215 C -0.00463 -0.01007 -0.00764 -0.01041 -0.01018 -0.01128 C -0.01343 -0.01215 -0.01667 -0.01302 -0.0206 -0.01094 C -0.02454 -0.0092 -0.02454 -0.00694 -0.02523 -0.00434 " pathEditMode="relative" rAng="8799374" ptsTypes="fffffffffffffffff">
                                      <p:cBhvr>
                                        <p:cTn id="11" dur="5000" fill="hold"/>
                                        <p:tgtEl>
                                          <p:spTgt spid="400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694" y="2830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4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037E-7 -3.05556E-6 C 0.00093 0.00261 0.00046 0.00591 -0.0037 0.00799 C -0.00833 0.0099 -0.01181 0.0092 -0.01551 0.00729 C -0.01921 0.00625 -0.02315 0.00452 -0.02824 0.00747 C -0.03241 0.0099 -0.03218 0.01302 -0.03148 0.01615 C -0.03056 0.01927 -0.03125 0.02205 -0.03565 0.02448 C -0.04005 0.02674 -0.04329 0.02587 -0.04745 0.02448 C -0.05046 0.02309 -0.05532 0.02153 -0.05949 0.02396 C -0.06458 0.02587 -0.06343 0.03282 -0.06366 0.03264 C -0.06296 0.03594 -0.06227 0.03854 -0.06759 0.04115 C -0.07199 0.04341 -0.07546 0.04236 -0.07847 0.0408 C -0.08287 0.03959 -0.08681 0.03785 -0.09167 0.04063 C -0.09607 0.04271 -0.0956 0.04618 -0.09514 0.04948 C -0.09468 0.05261 -0.09514 0.05521 -0.09954 0.05782 C -0.10347 0.0599 -0.10694 0.0592 -0.11088 0.05729 C -0.11482 0.05625 -0.11875 0.05469 -0.12361 0.05695 C -0.12801 0.05955 -0.12778 0.06285 -0.12755 0.06615 " pathEditMode="relative" rAng="8717014" ptsTypes="fffffffffffffffff">
                                      <p:cBhvr>
                                        <p:cTn id="13" dur="5000" fill="hold"/>
                                        <p:tgtEl>
                                          <p:spTgt spid="399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12" y="32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91" grpId="0" animBg="1"/>
      <p:bldP spid="3999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76250" y="-36513"/>
            <a:ext cx="5829300" cy="1079501"/>
          </a:xfrm>
        </p:spPr>
        <p:txBody>
          <a:bodyPr/>
          <a:lstStyle/>
          <a:p>
            <a:r>
              <a:rPr lang="fa-IR" sz="2800" b="1" dirty="0" smtClean="0"/>
              <a:t>تمرين:دريافت </a:t>
            </a:r>
            <a:r>
              <a:rPr lang="fa-IR" sz="2800" b="1" dirty="0"/>
              <a:t>و کنترل توپ                   </a:t>
            </a:r>
            <a:r>
              <a:rPr lang="fa-IR" sz="2000" b="1" dirty="0"/>
              <a:t>(مرحله </a:t>
            </a:r>
            <a:r>
              <a:rPr lang="fa-IR" sz="2000" b="1" dirty="0" smtClean="0"/>
              <a:t>شرايط بازي)</a:t>
            </a:r>
            <a:endParaRPr lang="en-US" sz="2000" b="1" dirty="0"/>
          </a:p>
        </p:txBody>
      </p:sp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3500438" y="1258888"/>
            <a:ext cx="3095625" cy="769441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000" b="1" dirty="0"/>
              <a:t>اهداف </a:t>
            </a:r>
            <a:r>
              <a:rPr lang="fa-IR" sz="2000" b="1" dirty="0" smtClean="0"/>
              <a:t>تمرين</a:t>
            </a:r>
            <a:r>
              <a:rPr lang="fa-IR" sz="2000" b="1" dirty="0"/>
              <a:t>:</a:t>
            </a:r>
          </a:p>
          <a:p>
            <a:pPr>
              <a:spcBef>
                <a:spcPct val="50000"/>
              </a:spcBef>
            </a:pPr>
            <a:r>
              <a:rPr lang="fa-IR" sz="1600" b="1" dirty="0" smtClean="0"/>
              <a:t>دريافت </a:t>
            </a:r>
            <a:r>
              <a:rPr lang="fa-IR" sz="1600" b="1" dirty="0"/>
              <a:t>و کنترل توپ در </a:t>
            </a:r>
            <a:r>
              <a:rPr lang="fa-IR" sz="1600" b="1" dirty="0" smtClean="0"/>
              <a:t>موقعيت بازي</a:t>
            </a:r>
            <a:endParaRPr lang="en-US" dirty="0"/>
          </a:p>
        </p:txBody>
      </p:sp>
      <p:sp>
        <p:nvSpPr>
          <p:cNvPr id="27652" name="Text Box 4"/>
          <p:cNvSpPr txBox="1">
            <a:spLocks noChangeArrowheads="1"/>
          </p:cNvSpPr>
          <p:nvPr/>
        </p:nvSpPr>
        <p:spPr bwMode="auto">
          <a:xfrm>
            <a:off x="3500438" y="2268538"/>
            <a:ext cx="3094037" cy="2339102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000" b="1" dirty="0"/>
              <a:t>روش </a:t>
            </a:r>
            <a:r>
              <a:rPr lang="fa-IR" sz="2000" b="1" dirty="0" smtClean="0"/>
              <a:t>اجراي تمرين</a:t>
            </a:r>
            <a:r>
              <a:rPr lang="fa-IR" sz="2000" b="1" dirty="0"/>
              <a:t>:</a:t>
            </a:r>
          </a:p>
          <a:p>
            <a:pPr rtl="1">
              <a:spcBef>
                <a:spcPct val="50000"/>
              </a:spcBef>
            </a:pPr>
            <a:r>
              <a:rPr lang="fa-IR" b="1" dirty="0"/>
              <a:t>4 </a:t>
            </a:r>
            <a:r>
              <a:rPr lang="fa-IR" b="1" dirty="0" smtClean="0"/>
              <a:t>بازيکن </a:t>
            </a:r>
            <a:r>
              <a:rPr lang="fa-IR" b="1" dirty="0"/>
              <a:t>قرمز و4 </a:t>
            </a:r>
            <a:r>
              <a:rPr lang="fa-IR" b="1" dirty="0" smtClean="0"/>
              <a:t>بازيکن آبي </a:t>
            </a:r>
            <a:r>
              <a:rPr lang="fa-IR" b="1" dirty="0"/>
              <a:t>در </a:t>
            </a:r>
            <a:r>
              <a:rPr lang="fa-IR" b="1" dirty="0" smtClean="0"/>
              <a:t>يک مستطيل </a:t>
            </a:r>
            <a:r>
              <a:rPr lang="fa-IR" b="1" dirty="0"/>
              <a:t>25در35 متر در </a:t>
            </a:r>
            <a:r>
              <a:rPr lang="fa-IR" b="1" dirty="0" smtClean="0"/>
              <a:t>شرايط </a:t>
            </a:r>
            <a:r>
              <a:rPr lang="fa-IR" b="1" dirty="0"/>
              <a:t>(2) </a:t>
            </a:r>
            <a:r>
              <a:rPr lang="fa-IR" b="1" dirty="0" smtClean="0"/>
              <a:t>يا </a:t>
            </a:r>
            <a:r>
              <a:rPr lang="fa-IR" b="1" dirty="0"/>
              <a:t>(1) ضرب به توپ </a:t>
            </a:r>
            <a:r>
              <a:rPr lang="fa-IR" b="1" dirty="0" smtClean="0"/>
              <a:t>بازي ميکنند</a:t>
            </a:r>
            <a:r>
              <a:rPr lang="fa-IR" b="1" dirty="0"/>
              <a:t>.</a:t>
            </a:r>
          </a:p>
          <a:p>
            <a:pPr rtl="1">
              <a:spcBef>
                <a:spcPct val="50000"/>
              </a:spcBef>
            </a:pPr>
            <a:r>
              <a:rPr lang="fa-IR" b="1" dirty="0"/>
              <a:t>کنترل توپ با </a:t>
            </a:r>
            <a:r>
              <a:rPr lang="fa-IR" b="1" dirty="0" smtClean="0"/>
              <a:t>بيرون </a:t>
            </a:r>
            <a:r>
              <a:rPr lang="fa-IR" b="1" dirty="0"/>
              <a:t>و داخل پا و ضربه اول به توپ از </a:t>
            </a:r>
            <a:r>
              <a:rPr lang="fa-IR" b="1" dirty="0" smtClean="0"/>
              <a:t>اهميت خاصي </a:t>
            </a:r>
            <a:r>
              <a:rPr lang="fa-IR" b="1" dirty="0"/>
              <a:t>برخوردار است.</a:t>
            </a:r>
            <a:endParaRPr lang="en-US" b="1" dirty="0"/>
          </a:p>
        </p:txBody>
      </p:sp>
      <p:sp>
        <p:nvSpPr>
          <p:cNvPr id="27653" name="Text Box 5"/>
          <p:cNvSpPr txBox="1">
            <a:spLocks noChangeArrowheads="1"/>
          </p:cNvSpPr>
          <p:nvPr/>
        </p:nvSpPr>
        <p:spPr bwMode="auto">
          <a:xfrm>
            <a:off x="3500438" y="5219700"/>
            <a:ext cx="3095625" cy="3322638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000" b="1" dirty="0" smtClean="0"/>
              <a:t>سازماندهي تمرين</a:t>
            </a:r>
            <a:r>
              <a:rPr lang="fa-IR" sz="2000" b="1" dirty="0"/>
              <a:t>:</a:t>
            </a:r>
          </a:p>
          <a:p>
            <a:pPr>
              <a:spcBef>
                <a:spcPct val="50000"/>
              </a:spcBef>
            </a:pPr>
            <a:r>
              <a:rPr lang="fa-IR" b="1" dirty="0"/>
              <a:t>تعداد </a:t>
            </a:r>
            <a:r>
              <a:rPr lang="fa-IR" b="1" dirty="0" smtClean="0"/>
              <a:t>بازيکن </a:t>
            </a:r>
            <a:r>
              <a:rPr lang="fa-IR" b="1" dirty="0"/>
              <a:t>:4 </a:t>
            </a:r>
            <a:r>
              <a:rPr lang="fa-IR" b="1" dirty="0" smtClean="0"/>
              <a:t>بازيکن </a:t>
            </a:r>
            <a:r>
              <a:rPr lang="fa-IR" b="1" dirty="0"/>
              <a:t>قرمز، 4 </a:t>
            </a:r>
            <a:r>
              <a:rPr lang="fa-IR" b="1" dirty="0" smtClean="0"/>
              <a:t>بازيکن آبي</a:t>
            </a:r>
            <a:endParaRPr lang="fa-IR" b="1" dirty="0"/>
          </a:p>
          <a:p>
            <a:pPr>
              <a:spcBef>
                <a:spcPct val="50000"/>
              </a:spcBef>
            </a:pPr>
            <a:r>
              <a:rPr lang="fa-IR" b="1" dirty="0"/>
              <a:t>محوطه </a:t>
            </a:r>
            <a:r>
              <a:rPr lang="fa-IR" b="1" dirty="0" smtClean="0"/>
              <a:t>بازي: مستطيل </a:t>
            </a:r>
            <a:r>
              <a:rPr lang="fa-IR" b="1" dirty="0"/>
              <a:t>25در35 متر</a:t>
            </a:r>
          </a:p>
          <a:p>
            <a:pPr>
              <a:spcBef>
                <a:spcPct val="50000"/>
              </a:spcBef>
            </a:pPr>
            <a:r>
              <a:rPr lang="fa-IR" b="1" dirty="0"/>
              <a:t>تعداد </a:t>
            </a:r>
            <a:r>
              <a:rPr lang="fa-IR" b="1" dirty="0" smtClean="0"/>
              <a:t>قيف تمرين:4 </a:t>
            </a:r>
            <a:r>
              <a:rPr lang="fa-IR" b="1" dirty="0"/>
              <a:t>عدد</a:t>
            </a:r>
          </a:p>
          <a:p>
            <a:pPr>
              <a:spcBef>
                <a:spcPct val="50000"/>
              </a:spcBef>
            </a:pPr>
            <a:r>
              <a:rPr lang="fa-IR" b="1" dirty="0"/>
              <a:t>تعداد کاور </a:t>
            </a:r>
            <a:r>
              <a:rPr lang="fa-IR" b="1" dirty="0" smtClean="0"/>
              <a:t>تمرين</a:t>
            </a:r>
            <a:r>
              <a:rPr lang="fa-IR" b="1" dirty="0"/>
              <a:t>: 4 کاور قرمز، 4کاور </a:t>
            </a:r>
            <a:r>
              <a:rPr lang="fa-IR" b="1" dirty="0" smtClean="0"/>
              <a:t>آبي</a:t>
            </a:r>
            <a:endParaRPr lang="fa-IR" b="1" dirty="0"/>
          </a:p>
          <a:p>
            <a:pPr>
              <a:spcBef>
                <a:spcPct val="50000"/>
              </a:spcBef>
            </a:pPr>
            <a:r>
              <a:rPr lang="fa-IR" b="1" dirty="0"/>
              <a:t>دو دروازه </a:t>
            </a:r>
            <a:r>
              <a:rPr lang="fa-IR" b="1" dirty="0" smtClean="0"/>
              <a:t>درانتهاي </a:t>
            </a:r>
            <a:r>
              <a:rPr lang="fa-IR" b="1" dirty="0"/>
              <a:t>محوطه به عرض 5/2 متر</a:t>
            </a:r>
            <a:endParaRPr lang="en-US" b="1" dirty="0"/>
          </a:p>
        </p:txBody>
      </p:sp>
      <p:sp>
        <p:nvSpPr>
          <p:cNvPr id="27654" name="Text Box 6"/>
          <p:cNvSpPr txBox="1">
            <a:spLocks noChangeArrowheads="1"/>
          </p:cNvSpPr>
          <p:nvPr/>
        </p:nvSpPr>
        <p:spPr bwMode="auto">
          <a:xfrm>
            <a:off x="188913" y="1258888"/>
            <a:ext cx="2978150" cy="4562475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000" b="1" dirty="0"/>
              <a:t>شکل  </a:t>
            </a:r>
            <a:r>
              <a:rPr lang="fa-IR" sz="2000" b="1" dirty="0" smtClean="0"/>
              <a:t>تمرين</a:t>
            </a:r>
            <a:r>
              <a:rPr lang="fa-IR" sz="2000" b="1" dirty="0"/>
              <a:t>:</a:t>
            </a:r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en-US" dirty="0"/>
          </a:p>
        </p:txBody>
      </p:sp>
      <p:sp>
        <p:nvSpPr>
          <p:cNvPr id="27655" name="Text Box 7"/>
          <p:cNvSpPr txBox="1">
            <a:spLocks noChangeArrowheads="1"/>
          </p:cNvSpPr>
          <p:nvPr/>
        </p:nvSpPr>
        <p:spPr bwMode="auto">
          <a:xfrm>
            <a:off x="188913" y="6300788"/>
            <a:ext cx="2979737" cy="2215991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fa-IR" b="1" dirty="0"/>
              <a:t>نکات </a:t>
            </a:r>
            <a:r>
              <a:rPr lang="fa-IR" b="1" dirty="0" smtClean="0"/>
              <a:t>مربيگري:</a:t>
            </a:r>
            <a:endParaRPr lang="en-US" b="1" dirty="0"/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1600" b="1" dirty="0" smtClean="0"/>
              <a:t>طريقه دريافت </a:t>
            </a:r>
            <a:r>
              <a:rPr lang="fa-IR" sz="1600" b="1" dirty="0"/>
              <a:t>وکنترل </a:t>
            </a:r>
            <a:r>
              <a:rPr lang="fa-IR" sz="1600" b="1" dirty="0" smtClean="0"/>
              <a:t>صحيح </a:t>
            </a:r>
            <a:r>
              <a:rPr lang="fa-IR" sz="1600" b="1" dirty="0"/>
              <a:t>توپ</a:t>
            </a:r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1600" b="1" dirty="0" smtClean="0"/>
              <a:t>اهميت </a:t>
            </a:r>
            <a:r>
              <a:rPr lang="fa-IR" sz="1600" b="1" dirty="0"/>
              <a:t>ضربه اول به توپ</a:t>
            </a:r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1600" b="1" dirty="0"/>
              <a:t>پاس با ضربه اول</a:t>
            </a:r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1600" b="1" dirty="0"/>
              <a:t>کنترل و پوشش به توپ</a:t>
            </a:r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1600" b="1" dirty="0"/>
              <a:t>حفظ توپ</a:t>
            </a:r>
            <a:endParaRPr lang="en-US" sz="1600" b="1" dirty="0"/>
          </a:p>
        </p:txBody>
      </p:sp>
      <p:grpSp>
        <p:nvGrpSpPr>
          <p:cNvPr id="27656" name="Group 8"/>
          <p:cNvGrpSpPr>
            <a:grpSpLocks/>
          </p:cNvGrpSpPr>
          <p:nvPr/>
        </p:nvGrpSpPr>
        <p:grpSpPr bwMode="auto">
          <a:xfrm>
            <a:off x="620713" y="1763713"/>
            <a:ext cx="2232025" cy="3889375"/>
            <a:chOff x="346" y="1020"/>
            <a:chExt cx="1542" cy="2586"/>
          </a:xfrm>
        </p:grpSpPr>
        <p:sp>
          <p:nvSpPr>
            <p:cNvPr id="27657" name="Rectangle 9"/>
            <p:cNvSpPr>
              <a:spLocks noChangeArrowheads="1"/>
            </p:cNvSpPr>
            <p:nvPr/>
          </p:nvSpPr>
          <p:spPr bwMode="auto">
            <a:xfrm>
              <a:off x="346" y="1156"/>
              <a:ext cx="1542" cy="2314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658" name="Rectangle 10"/>
            <p:cNvSpPr>
              <a:spLocks noChangeArrowheads="1"/>
            </p:cNvSpPr>
            <p:nvPr/>
          </p:nvSpPr>
          <p:spPr bwMode="auto">
            <a:xfrm>
              <a:off x="890" y="3470"/>
              <a:ext cx="408" cy="136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659" name="Rectangle 11"/>
            <p:cNvSpPr>
              <a:spLocks noChangeArrowheads="1"/>
            </p:cNvSpPr>
            <p:nvPr/>
          </p:nvSpPr>
          <p:spPr bwMode="auto">
            <a:xfrm>
              <a:off x="890" y="1020"/>
              <a:ext cx="408" cy="136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660" name="AutoShape 12"/>
            <p:cNvSpPr>
              <a:spLocks noChangeArrowheads="1"/>
            </p:cNvSpPr>
            <p:nvPr/>
          </p:nvSpPr>
          <p:spPr bwMode="auto">
            <a:xfrm>
              <a:off x="1616" y="2290"/>
              <a:ext cx="136" cy="136"/>
            </a:xfrm>
            <a:prstGeom prst="triangle">
              <a:avLst>
                <a:gd name="adj" fmla="val 50000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661" name="AutoShape 13"/>
            <p:cNvSpPr>
              <a:spLocks noChangeArrowheads="1"/>
            </p:cNvSpPr>
            <p:nvPr/>
          </p:nvSpPr>
          <p:spPr bwMode="auto">
            <a:xfrm>
              <a:off x="482" y="2290"/>
              <a:ext cx="136" cy="136"/>
            </a:xfrm>
            <a:prstGeom prst="triangle">
              <a:avLst>
                <a:gd name="adj" fmla="val 50000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662" name="AutoShape 14"/>
            <p:cNvSpPr>
              <a:spLocks noChangeArrowheads="1"/>
            </p:cNvSpPr>
            <p:nvPr/>
          </p:nvSpPr>
          <p:spPr bwMode="auto">
            <a:xfrm>
              <a:off x="1026" y="3152"/>
              <a:ext cx="136" cy="136"/>
            </a:xfrm>
            <a:prstGeom prst="triangle">
              <a:avLst>
                <a:gd name="adj" fmla="val 50000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663" name="AutoShape 15"/>
            <p:cNvSpPr>
              <a:spLocks noChangeArrowheads="1"/>
            </p:cNvSpPr>
            <p:nvPr/>
          </p:nvSpPr>
          <p:spPr bwMode="auto">
            <a:xfrm>
              <a:off x="1026" y="1519"/>
              <a:ext cx="136" cy="136"/>
            </a:xfrm>
            <a:prstGeom prst="triangle">
              <a:avLst>
                <a:gd name="adj" fmla="val 50000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664" name="Oval 16"/>
            <p:cNvSpPr>
              <a:spLocks noChangeArrowheads="1"/>
            </p:cNvSpPr>
            <p:nvPr/>
          </p:nvSpPr>
          <p:spPr bwMode="auto">
            <a:xfrm>
              <a:off x="482" y="2064"/>
              <a:ext cx="136" cy="136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665" name="Oval 17"/>
            <p:cNvSpPr>
              <a:spLocks noChangeArrowheads="1"/>
            </p:cNvSpPr>
            <p:nvPr/>
          </p:nvSpPr>
          <p:spPr bwMode="auto">
            <a:xfrm>
              <a:off x="1026" y="1292"/>
              <a:ext cx="136" cy="136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666" name="Oval 18"/>
            <p:cNvSpPr>
              <a:spLocks noChangeArrowheads="1"/>
            </p:cNvSpPr>
            <p:nvPr/>
          </p:nvSpPr>
          <p:spPr bwMode="auto">
            <a:xfrm>
              <a:off x="1616" y="2064"/>
              <a:ext cx="136" cy="136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667" name="Oval 19"/>
            <p:cNvSpPr>
              <a:spLocks noChangeArrowheads="1"/>
            </p:cNvSpPr>
            <p:nvPr/>
          </p:nvSpPr>
          <p:spPr bwMode="auto">
            <a:xfrm>
              <a:off x="1026" y="2925"/>
              <a:ext cx="136" cy="136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Ovr>
    <a:masterClrMapping/>
  </p:clrMapOvr>
  <p:transition spd="med">
    <p:wheel spokes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76250" y="250825"/>
            <a:ext cx="5829300" cy="1079500"/>
          </a:xfrm>
        </p:spPr>
        <p:txBody>
          <a:bodyPr/>
          <a:lstStyle/>
          <a:p>
            <a:r>
              <a:rPr lang="fa-IR" sz="4000" b="1" dirty="0" smtClean="0"/>
              <a:t>تمرين:شوت(مرحله پايه</a:t>
            </a:r>
            <a:r>
              <a:rPr lang="fa-IR" sz="4000" b="1" dirty="0"/>
              <a:t>)</a:t>
            </a:r>
            <a:endParaRPr lang="en-US" sz="4000" b="1" dirty="0"/>
          </a:p>
        </p:txBody>
      </p:sp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3500438" y="1258888"/>
            <a:ext cx="3095625" cy="984250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fa-IR" sz="2000" b="1" dirty="0"/>
              <a:t>اهداف </a:t>
            </a:r>
            <a:r>
              <a:rPr lang="fa-IR" sz="2000" b="1" dirty="0" smtClean="0"/>
              <a:t>تمرين</a:t>
            </a:r>
            <a:r>
              <a:rPr lang="fa-IR" sz="2000" b="1" dirty="0"/>
              <a:t>:</a:t>
            </a:r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1200" b="1" dirty="0"/>
              <a:t>پاس با </a:t>
            </a:r>
            <a:r>
              <a:rPr lang="fa-IR" sz="1200" b="1" dirty="0" smtClean="0"/>
              <a:t>روي </a:t>
            </a:r>
            <a:r>
              <a:rPr lang="fa-IR" sz="1200" b="1" dirty="0"/>
              <a:t>پا</a:t>
            </a:r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1200" b="1" dirty="0"/>
              <a:t>شوت با </a:t>
            </a:r>
            <a:r>
              <a:rPr lang="fa-IR" sz="1200" b="1" dirty="0" smtClean="0"/>
              <a:t>روي </a:t>
            </a:r>
            <a:r>
              <a:rPr lang="fa-IR" sz="1200" b="1" dirty="0"/>
              <a:t>پا</a:t>
            </a:r>
            <a:endParaRPr lang="en-US" sz="1400" dirty="0"/>
          </a:p>
        </p:txBody>
      </p:sp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3500438" y="2339975"/>
            <a:ext cx="3094037" cy="2757488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fa-IR" sz="2000" b="1" dirty="0"/>
              <a:t>روش </a:t>
            </a:r>
            <a:r>
              <a:rPr lang="fa-IR" sz="2000" b="1" dirty="0" smtClean="0"/>
              <a:t>اجراي تمرين</a:t>
            </a:r>
            <a:r>
              <a:rPr lang="fa-IR" sz="2000" b="1" dirty="0"/>
              <a:t>:</a:t>
            </a:r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1600" b="1" dirty="0" smtClean="0"/>
              <a:t>براي </a:t>
            </a:r>
            <a:r>
              <a:rPr lang="fa-IR" sz="1600" b="1" dirty="0"/>
              <a:t>آموزش </a:t>
            </a:r>
            <a:r>
              <a:rPr lang="fa-IR" sz="1600" b="1" dirty="0" smtClean="0"/>
              <a:t>تکنيک صحيح </a:t>
            </a:r>
            <a:r>
              <a:rPr lang="fa-IR" sz="1600" b="1" dirty="0"/>
              <a:t>شوت از پاس </a:t>
            </a:r>
            <a:r>
              <a:rPr lang="fa-IR" sz="1600" b="1" dirty="0" smtClean="0"/>
              <a:t>روي </a:t>
            </a:r>
            <a:r>
              <a:rPr lang="fa-IR" sz="1600" b="1" dirty="0"/>
              <a:t>پا شروع </a:t>
            </a:r>
            <a:r>
              <a:rPr lang="fa-IR" sz="1600" b="1" dirty="0" smtClean="0"/>
              <a:t>ميکنيم</a:t>
            </a:r>
            <a:r>
              <a:rPr lang="fa-IR" sz="1600" b="1" dirty="0"/>
              <a:t>.</a:t>
            </a:r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1600" b="1" dirty="0"/>
              <a:t>دو </a:t>
            </a:r>
            <a:r>
              <a:rPr lang="fa-IR" sz="1600" b="1" dirty="0" smtClean="0"/>
              <a:t>بازيکن </a:t>
            </a:r>
            <a:r>
              <a:rPr lang="fa-IR" sz="1600" b="1" dirty="0"/>
              <a:t>به فاصله 15-10 متر از </a:t>
            </a:r>
            <a:r>
              <a:rPr lang="fa-IR" sz="1600" b="1" dirty="0" smtClean="0"/>
              <a:t>يکديگر </a:t>
            </a:r>
            <a:r>
              <a:rPr lang="fa-IR" sz="1600" b="1" dirty="0"/>
              <a:t>در دو </a:t>
            </a:r>
            <a:r>
              <a:rPr lang="fa-IR" sz="1600" b="1" dirty="0" smtClean="0"/>
              <a:t>سوي قيف تمرين </a:t>
            </a:r>
            <a:r>
              <a:rPr lang="fa-IR" sz="1600" b="1" dirty="0"/>
              <a:t>قرار دارند، با استفاده از پاس </a:t>
            </a:r>
            <a:r>
              <a:rPr lang="fa-IR" sz="1600" b="1" dirty="0" smtClean="0"/>
              <a:t>روي </a:t>
            </a:r>
            <a:r>
              <a:rPr lang="fa-IR" sz="1600" b="1" dirty="0"/>
              <a:t>پا </a:t>
            </a:r>
            <a:r>
              <a:rPr lang="fa-IR" sz="1600" b="1" dirty="0" smtClean="0"/>
              <a:t>سعي </a:t>
            </a:r>
            <a:r>
              <a:rPr lang="fa-IR" sz="1600" b="1" dirty="0"/>
              <a:t>در ارسال پاس </a:t>
            </a:r>
            <a:r>
              <a:rPr lang="fa-IR" sz="1600" b="1" dirty="0" smtClean="0"/>
              <a:t>صحيح </a:t>
            </a:r>
            <a:r>
              <a:rPr lang="fa-IR" sz="1600" b="1" dirty="0"/>
              <a:t>دارند.</a:t>
            </a:r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1600" b="1" dirty="0"/>
              <a:t>فاصله دو </a:t>
            </a:r>
            <a:r>
              <a:rPr lang="fa-IR" sz="1600" b="1" dirty="0" smtClean="0"/>
              <a:t>بازيکن </a:t>
            </a:r>
            <a:r>
              <a:rPr lang="fa-IR" sz="1600" b="1" dirty="0"/>
              <a:t>از دو </a:t>
            </a:r>
            <a:r>
              <a:rPr lang="fa-IR" sz="1600" b="1" dirty="0" smtClean="0"/>
              <a:t>قيف </a:t>
            </a:r>
            <a:r>
              <a:rPr lang="fa-IR" sz="1600" b="1" dirty="0"/>
              <a:t>15-10 متر </a:t>
            </a:r>
            <a:r>
              <a:rPr lang="fa-IR" sz="1600" b="1" dirty="0" smtClean="0"/>
              <a:t>ميبا </a:t>
            </a:r>
            <a:r>
              <a:rPr lang="fa-IR" sz="1600" b="1" dirty="0"/>
              <a:t>شند..</a:t>
            </a:r>
            <a:endParaRPr lang="en-US" sz="1600" b="1" dirty="0"/>
          </a:p>
        </p:txBody>
      </p:sp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3500438" y="5435600"/>
            <a:ext cx="3095625" cy="3186113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000" b="1" dirty="0" smtClean="0"/>
              <a:t>سازماندهي تمرين</a:t>
            </a:r>
            <a:r>
              <a:rPr lang="fa-IR" sz="2000" b="1" dirty="0"/>
              <a:t>:</a:t>
            </a:r>
          </a:p>
          <a:p>
            <a:pPr>
              <a:spcBef>
                <a:spcPct val="50000"/>
              </a:spcBef>
            </a:pPr>
            <a:r>
              <a:rPr lang="fa-IR" b="1" dirty="0"/>
              <a:t>تعداد </a:t>
            </a:r>
            <a:r>
              <a:rPr lang="fa-IR" b="1" dirty="0" smtClean="0"/>
              <a:t>بازيکن </a:t>
            </a:r>
            <a:r>
              <a:rPr lang="fa-IR" b="1" dirty="0"/>
              <a:t>:12-10  </a:t>
            </a:r>
            <a:r>
              <a:rPr lang="fa-IR" b="1" dirty="0" smtClean="0"/>
              <a:t>بازيکن</a:t>
            </a:r>
            <a:endParaRPr lang="fa-IR" b="1" dirty="0"/>
          </a:p>
          <a:p>
            <a:pPr>
              <a:spcBef>
                <a:spcPct val="50000"/>
              </a:spcBef>
            </a:pPr>
            <a:r>
              <a:rPr lang="fa-IR" b="1" dirty="0"/>
              <a:t>تعداد توپ:به تعداد </a:t>
            </a:r>
            <a:r>
              <a:rPr lang="fa-IR" b="1" dirty="0" smtClean="0"/>
              <a:t>کافي</a:t>
            </a:r>
            <a:endParaRPr lang="fa-IR" b="1" dirty="0"/>
          </a:p>
          <a:p>
            <a:pPr>
              <a:spcBef>
                <a:spcPct val="50000"/>
              </a:spcBef>
            </a:pPr>
            <a:r>
              <a:rPr lang="fa-IR" b="1" dirty="0"/>
              <a:t>تعداد </a:t>
            </a:r>
            <a:r>
              <a:rPr lang="fa-IR" b="1" dirty="0" smtClean="0"/>
              <a:t>قيف تمرين:12-2 </a:t>
            </a:r>
            <a:r>
              <a:rPr lang="fa-IR" b="1" dirty="0"/>
              <a:t>عدد</a:t>
            </a:r>
          </a:p>
          <a:p>
            <a:pPr>
              <a:spcBef>
                <a:spcPct val="50000"/>
              </a:spcBef>
            </a:pPr>
            <a:r>
              <a:rPr lang="fa-IR" b="1" dirty="0"/>
              <a:t>تعداد کاور </a:t>
            </a:r>
            <a:r>
              <a:rPr lang="fa-IR" b="1" dirty="0" smtClean="0"/>
              <a:t>تمرين</a:t>
            </a:r>
            <a:r>
              <a:rPr lang="fa-IR" b="1" dirty="0"/>
              <a:t>:</a:t>
            </a:r>
          </a:p>
          <a:p>
            <a:pPr>
              <a:spcBef>
                <a:spcPct val="50000"/>
              </a:spcBef>
            </a:pPr>
            <a:r>
              <a:rPr lang="fa-IR" b="1" dirty="0"/>
              <a:t>فاصله دو </a:t>
            </a:r>
            <a:r>
              <a:rPr lang="fa-IR" b="1" dirty="0" smtClean="0"/>
              <a:t>بازيکن </a:t>
            </a:r>
            <a:r>
              <a:rPr lang="fa-IR" b="1" dirty="0"/>
              <a:t>از </a:t>
            </a:r>
            <a:r>
              <a:rPr lang="fa-IR" b="1" dirty="0" smtClean="0"/>
              <a:t>يکديگر:20-10 </a:t>
            </a:r>
            <a:r>
              <a:rPr lang="fa-IR" b="1" dirty="0"/>
              <a:t>متر</a:t>
            </a:r>
          </a:p>
          <a:p>
            <a:pPr>
              <a:spcBef>
                <a:spcPct val="50000"/>
              </a:spcBef>
            </a:pPr>
            <a:r>
              <a:rPr lang="fa-IR" b="1" dirty="0"/>
              <a:t> </a:t>
            </a:r>
            <a:endParaRPr lang="en-US" b="1" dirty="0"/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188913" y="1331913"/>
            <a:ext cx="2978150" cy="4562475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000" b="1" dirty="0"/>
              <a:t>شکل  </a:t>
            </a:r>
            <a:r>
              <a:rPr lang="fa-IR" sz="2000" b="1" dirty="0" smtClean="0"/>
              <a:t>تمرين</a:t>
            </a:r>
            <a:r>
              <a:rPr lang="fa-IR" sz="2000" b="1" dirty="0"/>
              <a:t>:</a:t>
            </a:r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en-US" dirty="0"/>
          </a:p>
        </p:txBody>
      </p:sp>
      <p:sp>
        <p:nvSpPr>
          <p:cNvPr id="29703" name="Text Box 7"/>
          <p:cNvSpPr txBox="1">
            <a:spLocks noChangeArrowheads="1"/>
          </p:cNvSpPr>
          <p:nvPr/>
        </p:nvSpPr>
        <p:spPr bwMode="auto">
          <a:xfrm>
            <a:off x="188913" y="6084888"/>
            <a:ext cx="2979737" cy="2476500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fa-IR" sz="2400" b="1" dirty="0"/>
              <a:t>نکات </a:t>
            </a:r>
            <a:r>
              <a:rPr lang="fa-IR" sz="2400" b="1" dirty="0" smtClean="0"/>
              <a:t>مربيگري:</a:t>
            </a:r>
            <a:endParaRPr lang="en-US" sz="2400" b="1" dirty="0"/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2000" b="1" dirty="0"/>
              <a:t>ارسال </a:t>
            </a:r>
            <a:r>
              <a:rPr lang="fa-IR" sz="2000" b="1" dirty="0" smtClean="0"/>
              <a:t>صحيح </a:t>
            </a:r>
            <a:r>
              <a:rPr lang="fa-IR" sz="2000" b="1" dirty="0"/>
              <a:t>پاس </a:t>
            </a:r>
            <a:r>
              <a:rPr lang="fa-IR" sz="2000" b="1" dirty="0" smtClean="0"/>
              <a:t>روي </a:t>
            </a:r>
            <a:r>
              <a:rPr lang="fa-IR" sz="2000" b="1" dirty="0"/>
              <a:t>پا</a:t>
            </a:r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2000" b="1" dirty="0"/>
              <a:t>ارسال </a:t>
            </a:r>
            <a:r>
              <a:rPr lang="fa-IR" sz="2000" b="1" dirty="0" smtClean="0"/>
              <a:t>صحيح </a:t>
            </a:r>
            <a:r>
              <a:rPr lang="fa-IR" sz="2000" b="1" dirty="0"/>
              <a:t>توپ در حال حرکت</a:t>
            </a:r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2000" b="1" dirty="0"/>
              <a:t>شدت- دقت- زمان مناسب شوت</a:t>
            </a:r>
            <a:endParaRPr lang="en-US" sz="2000" b="1" dirty="0"/>
          </a:p>
        </p:txBody>
      </p:sp>
      <p:sp>
        <p:nvSpPr>
          <p:cNvPr id="29704" name="Line 8"/>
          <p:cNvSpPr>
            <a:spLocks noChangeShapeType="1"/>
          </p:cNvSpPr>
          <p:nvPr/>
        </p:nvSpPr>
        <p:spPr bwMode="auto">
          <a:xfrm>
            <a:off x="188913" y="3563938"/>
            <a:ext cx="2952750" cy="0"/>
          </a:xfrm>
          <a:prstGeom prst="line">
            <a:avLst/>
          </a:prstGeom>
          <a:noFill/>
          <a:ln w="76200" cmpd="tri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9705" name="Oval 9"/>
          <p:cNvSpPr>
            <a:spLocks noChangeArrowheads="1"/>
          </p:cNvSpPr>
          <p:nvPr/>
        </p:nvSpPr>
        <p:spPr bwMode="auto">
          <a:xfrm>
            <a:off x="2781300" y="2268538"/>
            <a:ext cx="212725" cy="198437"/>
          </a:xfrm>
          <a:prstGeom prst="ellipse">
            <a:avLst/>
          </a:prstGeom>
          <a:noFill/>
          <a:ln w="44450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9707" name="AutoShape 11"/>
          <p:cNvSpPr>
            <a:spLocks noChangeArrowheads="1"/>
          </p:cNvSpPr>
          <p:nvPr/>
        </p:nvSpPr>
        <p:spPr bwMode="auto">
          <a:xfrm>
            <a:off x="1628775" y="1908175"/>
            <a:ext cx="144463" cy="287338"/>
          </a:xfrm>
          <a:prstGeom prst="triangle">
            <a:avLst>
              <a:gd name="adj" fmla="val 50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9712" name="Oval 16"/>
          <p:cNvSpPr>
            <a:spLocks noChangeArrowheads="1"/>
          </p:cNvSpPr>
          <p:nvPr/>
        </p:nvSpPr>
        <p:spPr bwMode="auto">
          <a:xfrm>
            <a:off x="2852738" y="4643438"/>
            <a:ext cx="212725" cy="198437"/>
          </a:xfrm>
          <a:prstGeom prst="ellipse">
            <a:avLst/>
          </a:prstGeom>
          <a:noFill/>
          <a:ln w="44450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9717" name="AutoShape 21"/>
          <p:cNvSpPr>
            <a:spLocks noChangeArrowheads="1"/>
          </p:cNvSpPr>
          <p:nvPr/>
        </p:nvSpPr>
        <p:spPr bwMode="auto">
          <a:xfrm>
            <a:off x="1628775" y="2700338"/>
            <a:ext cx="144463" cy="287337"/>
          </a:xfrm>
          <a:prstGeom prst="triangle">
            <a:avLst>
              <a:gd name="adj" fmla="val 50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9718" name="AutoShape 22"/>
          <p:cNvSpPr>
            <a:spLocks noChangeArrowheads="1"/>
          </p:cNvSpPr>
          <p:nvPr/>
        </p:nvSpPr>
        <p:spPr bwMode="auto">
          <a:xfrm>
            <a:off x="1484313" y="3995738"/>
            <a:ext cx="144462" cy="287337"/>
          </a:xfrm>
          <a:prstGeom prst="triangle">
            <a:avLst>
              <a:gd name="adj" fmla="val 50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9719" name="AutoShape 23"/>
          <p:cNvSpPr>
            <a:spLocks noChangeArrowheads="1"/>
          </p:cNvSpPr>
          <p:nvPr/>
        </p:nvSpPr>
        <p:spPr bwMode="auto">
          <a:xfrm>
            <a:off x="1557338" y="5076825"/>
            <a:ext cx="144462" cy="287338"/>
          </a:xfrm>
          <a:prstGeom prst="triangle">
            <a:avLst>
              <a:gd name="adj" fmla="val 50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9720" name="AutoShape 24"/>
          <p:cNvSpPr>
            <a:spLocks noChangeArrowheads="1"/>
          </p:cNvSpPr>
          <p:nvPr/>
        </p:nvSpPr>
        <p:spPr bwMode="auto">
          <a:xfrm>
            <a:off x="404813" y="2124075"/>
            <a:ext cx="269875" cy="360363"/>
          </a:xfrm>
          <a:prstGeom prst="triangle">
            <a:avLst>
              <a:gd name="adj" fmla="val 5000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9721" name="AutoShape 25"/>
          <p:cNvSpPr>
            <a:spLocks noChangeArrowheads="1"/>
          </p:cNvSpPr>
          <p:nvPr/>
        </p:nvSpPr>
        <p:spPr bwMode="auto">
          <a:xfrm>
            <a:off x="260350" y="4427538"/>
            <a:ext cx="358775" cy="360362"/>
          </a:xfrm>
          <a:prstGeom prst="triangle">
            <a:avLst>
              <a:gd name="adj" fmla="val 5000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pic>
        <p:nvPicPr>
          <p:cNvPr id="29722" name="Picture 26" descr="soccerblks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42174">
            <a:off x="2636838" y="2268538"/>
            <a:ext cx="111125" cy="112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23" name="Picture 27" descr="soccerblks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42174">
            <a:off x="2708275" y="4572000"/>
            <a:ext cx="142875" cy="144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9259E-6 3.33333E-6 L -0.28102 0.00173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297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051" y="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8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8102 0.00173 L -0.03102 0.00173 " pathEditMode="relative" rAng="0" ptsTypes="AA">
                                      <p:cBhvr>
                                        <p:cTn id="9" dur="3000" fill="hold"/>
                                        <p:tgtEl>
                                          <p:spTgt spid="297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2.5E-6 L 0.00023 -0.03142 " pathEditMode="relative" rAng="0" ptsTypes="AA">
                                      <p:cBhvr>
                                        <p:cTn id="13" dur="3000" fill="hold"/>
                                        <p:tgtEl>
                                          <p:spTgt spid="297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580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64" presetClass="path" presetSubtype="0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1.48148E-6 -3.88889E-6 L -0.00509 -0.04218 " pathEditMode="relative" rAng="0" ptsTypes="AA">
                                      <p:cBhvr>
                                        <p:cTn id="15" dur="3000" fill="hold"/>
                                        <p:tgtEl>
                                          <p:spTgt spid="297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5" y="-21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7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23 -0.03142 L -0.3044 -0.00781 " pathEditMode="relative" rAng="0" ptsTypes="AA">
                                      <p:cBhvr>
                                        <p:cTn id="18" dur="3000" fill="hold"/>
                                        <p:tgtEl>
                                          <p:spTgt spid="297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231" y="1181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592 -0.04218 L -0.02083 0.00782 " pathEditMode="relative" rAng="0" ptsTypes="AA">
                                      <p:cBhvr>
                                        <p:cTn id="20" dur="3000" fill="hold"/>
                                        <p:tgtEl>
                                          <p:spTgt spid="297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5" y="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2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1481 -0.00782 L -0.30416 0.0316 " pathEditMode="relative" rAng="0" ptsTypes="AA">
                                      <p:cBhvr>
                                        <p:cTn id="23" dur="3000" fill="hold"/>
                                        <p:tgtEl>
                                          <p:spTgt spid="297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2" y="1962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42" presetClass="path" presetSubtype="0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2.22222E-6 1.38889E-6 L 0.01597 0.03559 " pathEditMode="relative" rAng="0" ptsTypes="AA">
                                      <p:cBhvr>
                                        <p:cTn id="25" dur="3000" fill="hold"/>
                                        <p:tgtEl>
                                          <p:spTgt spid="297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7" y="17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27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0416 0.0316 L 0.01065 0.00799 " pathEditMode="relative" rAng="0" ptsTypes="AA">
                                      <p:cBhvr>
                                        <p:cTn id="28" dur="3000" fill="hold"/>
                                        <p:tgtEl>
                                          <p:spTgt spid="297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741" y="-11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12" grpId="0" animBg="1"/>
      <p:bldP spid="29712" grpId="1" animBg="1"/>
      <p:bldP spid="2972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76250" y="0"/>
            <a:ext cx="5829300" cy="1079500"/>
          </a:xfrm>
        </p:spPr>
        <p:txBody>
          <a:bodyPr/>
          <a:lstStyle/>
          <a:p>
            <a:r>
              <a:rPr lang="fa-IR" sz="3600" b="1" dirty="0"/>
              <a:t>شوت</a:t>
            </a:r>
            <a:r>
              <a:rPr lang="fa-IR" sz="2400" b="1" dirty="0"/>
              <a:t>(مرحله</a:t>
            </a:r>
            <a:r>
              <a:rPr lang="fa-IR" sz="2800" b="1" dirty="0"/>
              <a:t> </a:t>
            </a:r>
            <a:r>
              <a:rPr lang="fa-IR" sz="2800" b="1" dirty="0" smtClean="0"/>
              <a:t>نزديک </a:t>
            </a:r>
            <a:r>
              <a:rPr lang="fa-IR" sz="2800" b="1" dirty="0"/>
              <a:t>به </a:t>
            </a:r>
            <a:r>
              <a:rPr lang="fa-IR" sz="2800" b="1" dirty="0" smtClean="0"/>
              <a:t>شرايط بازي)</a:t>
            </a:r>
            <a:endParaRPr lang="en-US" sz="2800" b="1" dirty="0"/>
          </a:p>
        </p:txBody>
      </p:sp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3500438" y="1258888"/>
            <a:ext cx="3095625" cy="723275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fa-IR" sz="2000" b="1" dirty="0"/>
              <a:t>اهداف </a:t>
            </a:r>
            <a:r>
              <a:rPr lang="fa-IR" sz="2000" b="1" dirty="0" smtClean="0"/>
              <a:t>تمرين</a:t>
            </a:r>
            <a:r>
              <a:rPr lang="fa-IR" sz="2000" b="1" dirty="0"/>
              <a:t>:</a:t>
            </a:r>
          </a:p>
          <a:p>
            <a:pPr algn="r" rtl="1">
              <a:spcBef>
                <a:spcPct val="50000"/>
              </a:spcBef>
            </a:pPr>
            <a:r>
              <a:rPr lang="fa-IR" sz="1400" b="1" dirty="0" smtClean="0"/>
              <a:t>پيشرفت تکنيک </a:t>
            </a:r>
            <a:r>
              <a:rPr lang="fa-IR" sz="1400" b="1" dirty="0"/>
              <a:t>شوت در </a:t>
            </a:r>
            <a:r>
              <a:rPr lang="fa-IR" sz="1400" b="1" dirty="0" smtClean="0"/>
              <a:t>شرايط نزديک </a:t>
            </a:r>
            <a:r>
              <a:rPr lang="fa-IR" sz="1400" b="1" dirty="0"/>
              <a:t>به </a:t>
            </a:r>
            <a:r>
              <a:rPr lang="fa-IR" sz="1400" b="1" dirty="0" smtClean="0"/>
              <a:t>بازي</a:t>
            </a:r>
            <a:endParaRPr lang="en-US" sz="1400" b="1" dirty="0"/>
          </a:p>
        </p:txBody>
      </p:sp>
      <p:sp>
        <p:nvSpPr>
          <p:cNvPr id="31748" name="Text Box 4"/>
          <p:cNvSpPr txBox="1">
            <a:spLocks noChangeArrowheads="1"/>
          </p:cNvSpPr>
          <p:nvPr/>
        </p:nvSpPr>
        <p:spPr bwMode="auto">
          <a:xfrm>
            <a:off x="3500438" y="3059113"/>
            <a:ext cx="3094037" cy="1817687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fa-IR" sz="2000" b="1" dirty="0"/>
              <a:t>روش </a:t>
            </a:r>
            <a:r>
              <a:rPr lang="fa-IR" sz="2000" b="1" dirty="0" smtClean="0"/>
              <a:t>اجراي تمرين</a:t>
            </a:r>
            <a:r>
              <a:rPr lang="fa-IR" sz="2000" b="1" dirty="0"/>
              <a:t>:</a:t>
            </a:r>
            <a:endParaRPr lang="en-US" sz="2000" b="1" dirty="0"/>
          </a:p>
          <a:p>
            <a:pPr algn="r" rtl="1">
              <a:spcBef>
                <a:spcPct val="50000"/>
              </a:spcBef>
            </a:pPr>
            <a:r>
              <a:rPr lang="fa-IR" sz="1400" b="1" dirty="0"/>
              <a:t>مرحله اول: </a:t>
            </a:r>
            <a:r>
              <a:rPr lang="en-US" sz="1400" b="1" dirty="0"/>
              <a:t>x</a:t>
            </a:r>
            <a:r>
              <a:rPr lang="fa-IR" sz="1400" b="1" dirty="0"/>
              <a:t>از </a:t>
            </a:r>
            <a:r>
              <a:rPr lang="fa-IR" sz="1400" b="1" dirty="0" smtClean="0"/>
              <a:t>فضاي </a:t>
            </a:r>
            <a:r>
              <a:rPr lang="fa-IR" sz="1400" b="1" dirty="0"/>
              <a:t>پشت صاحب توپ شده و اقدام به شوت </a:t>
            </a:r>
            <a:r>
              <a:rPr lang="fa-IR" sz="1400" b="1" dirty="0" smtClean="0"/>
              <a:t>مي </a:t>
            </a:r>
            <a:r>
              <a:rPr lang="fa-IR" sz="1400" b="1" dirty="0"/>
              <a:t>کند.</a:t>
            </a:r>
          </a:p>
          <a:p>
            <a:pPr algn="r" rtl="1">
              <a:spcBef>
                <a:spcPct val="50000"/>
              </a:spcBef>
            </a:pPr>
            <a:r>
              <a:rPr lang="fa-IR" sz="1400" b="1" dirty="0"/>
              <a:t>مرحله دوم: </a:t>
            </a:r>
            <a:r>
              <a:rPr lang="en-US" sz="1400" b="1" dirty="0"/>
              <a:t>x</a:t>
            </a:r>
            <a:r>
              <a:rPr lang="fa-IR" sz="1400" b="1" dirty="0"/>
              <a:t> از </a:t>
            </a:r>
            <a:r>
              <a:rPr lang="fa-IR" sz="1400" b="1" dirty="0" smtClean="0"/>
              <a:t>روبروي </a:t>
            </a:r>
            <a:r>
              <a:rPr lang="fa-IR" sz="1400" b="1" dirty="0"/>
              <a:t>صاحب توپ شده و اقدام به شوت </a:t>
            </a:r>
            <a:r>
              <a:rPr lang="fa-IR" sz="1400" b="1" dirty="0" smtClean="0"/>
              <a:t>مي </a:t>
            </a:r>
            <a:r>
              <a:rPr lang="fa-IR" sz="1400" b="1" dirty="0"/>
              <a:t>کند.</a:t>
            </a:r>
          </a:p>
          <a:p>
            <a:pPr algn="r" rtl="1">
              <a:spcBef>
                <a:spcPct val="50000"/>
              </a:spcBef>
            </a:pPr>
            <a:endParaRPr lang="fa-IR" sz="1400" b="1" dirty="0"/>
          </a:p>
        </p:txBody>
      </p:sp>
      <p:sp>
        <p:nvSpPr>
          <p:cNvPr id="31749" name="Text Box 5"/>
          <p:cNvSpPr txBox="1">
            <a:spLocks noChangeArrowheads="1"/>
          </p:cNvSpPr>
          <p:nvPr/>
        </p:nvSpPr>
        <p:spPr bwMode="auto">
          <a:xfrm>
            <a:off x="3500438" y="5795963"/>
            <a:ext cx="3095625" cy="2971800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b="1" dirty="0" smtClean="0"/>
              <a:t>سازماندهي تمرين</a:t>
            </a:r>
            <a:r>
              <a:rPr lang="fa-IR" b="1" dirty="0"/>
              <a:t>:</a:t>
            </a:r>
          </a:p>
          <a:p>
            <a:pPr>
              <a:spcBef>
                <a:spcPct val="50000"/>
              </a:spcBef>
            </a:pPr>
            <a:r>
              <a:rPr lang="fa-IR" sz="1600" b="1" dirty="0"/>
              <a:t>تعداد </a:t>
            </a:r>
            <a:r>
              <a:rPr lang="fa-IR" sz="1600" b="1" dirty="0" smtClean="0"/>
              <a:t>بازيکن </a:t>
            </a:r>
            <a:r>
              <a:rPr lang="fa-IR" sz="1600" b="1" dirty="0"/>
              <a:t>:12-10  </a:t>
            </a:r>
            <a:r>
              <a:rPr lang="fa-IR" sz="1600" b="1" dirty="0" smtClean="0"/>
              <a:t>بازيکن</a:t>
            </a:r>
            <a:endParaRPr lang="fa-IR" sz="1600" b="1" dirty="0"/>
          </a:p>
          <a:p>
            <a:pPr>
              <a:spcBef>
                <a:spcPct val="50000"/>
              </a:spcBef>
            </a:pPr>
            <a:r>
              <a:rPr lang="fa-IR" sz="1600" b="1" dirty="0" smtClean="0"/>
              <a:t>تغذيه </a:t>
            </a:r>
            <a:r>
              <a:rPr lang="fa-IR" sz="1600" b="1" dirty="0"/>
              <a:t>کننده:4-2</a:t>
            </a:r>
          </a:p>
          <a:p>
            <a:pPr>
              <a:spcBef>
                <a:spcPct val="50000"/>
              </a:spcBef>
            </a:pPr>
            <a:r>
              <a:rPr lang="fa-IR" sz="1600" b="1" dirty="0"/>
              <a:t>تعداد توپ:10-5</a:t>
            </a:r>
          </a:p>
          <a:p>
            <a:pPr>
              <a:spcBef>
                <a:spcPct val="50000"/>
              </a:spcBef>
            </a:pPr>
            <a:r>
              <a:rPr lang="fa-IR" sz="1600" b="1" dirty="0"/>
              <a:t>تعداد </a:t>
            </a:r>
            <a:r>
              <a:rPr lang="fa-IR" sz="1600" b="1" dirty="0" smtClean="0"/>
              <a:t>قيف تمرين:8-2 </a:t>
            </a:r>
            <a:r>
              <a:rPr lang="fa-IR" sz="1600" b="1" dirty="0"/>
              <a:t>عدد</a:t>
            </a:r>
          </a:p>
          <a:p>
            <a:pPr>
              <a:spcBef>
                <a:spcPct val="50000"/>
              </a:spcBef>
            </a:pPr>
            <a:r>
              <a:rPr lang="fa-IR" sz="1600" b="1" dirty="0"/>
              <a:t>مدت زمان </a:t>
            </a:r>
            <a:r>
              <a:rPr lang="fa-IR" sz="1600" b="1" dirty="0" smtClean="0"/>
              <a:t>تمرين:30-20 دقيقه</a:t>
            </a:r>
            <a:endParaRPr lang="fa-IR" sz="1600" b="1" dirty="0"/>
          </a:p>
          <a:p>
            <a:pPr>
              <a:spcBef>
                <a:spcPct val="50000"/>
              </a:spcBef>
            </a:pPr>
            <a:r>
              <a:rPr lang="fa-IR" sz="1600" b="1" dirty="0"/>
              <a:t>فاصله </a:t>
            </a:r>
            <a:r>
              <a:rPr lang="fa-IR" sz="1600" b="1" dirty="0" smtClean="0"/>
              <a:t>بازيکنان </a:t>
            </a:r>
            <a:r>
              <a:rPr lang="fa-IR" sz="1600" b="1" dirty="0"/>
              <a:t>ازدروازه:18-15 متر</a:t>
            </a:r>
          </a:p>
          <a:p>
            <a:pPr>
              <a:spcBef>
                <a:spcPct val="50000"/>
              </a:spcBef>
            </a:pPr>
            <a:r>
              <a:rPr lang="fa-IR" sz="1600" b="1" dirty="0"/>
              <a:t> </a:t>
            </a:r>
            <a:endParaRPr lang="en-US" sz="1600" b="1" dirty="0"/>
          </a:p>
        </p:txBody>
      </p:sp>
      <p:sp>
        <p:nvSpPr>
          <p:cNvPr id="31750" name="Text Box 6"/>
          <p:cNvSpPr txBox="1">
            <a:spLocks noChangeArrowheads="1"/>
          </p:cNvSpPr>
          <p:nvPr/>
        </p:nvSpPr>
        <p:spPr bwMode="auto">
          <a:xfrm>
            <a:off x="188913" y="1258888"/>
            <a:ext cx="2978150" cy="5387975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000" b="1" dirty="0"/>
              <a:t>شکل  </a:t>
            </a:r>
            <a:r>
              <a:rPr lang="fa-IR" sz="2000" b="1" dirty="0" smtClean="0"/>
              <a:t>تمرين</a:t>
            </a:r>
            <a:r>
              <a:rPr lang="fa-IR" sz="2000" b="1" dirty="0"/>
              <a:t>:</a:t>
            </a:r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r>
              <a:rPr lang="fa-IR" dirty="0"/>
              <a:t>  </a:t>
            </a:r>
            <a:r>
              <a:rPr lang="en-US" dirty="0">
                <a:latin typeface="Dotum" pitchFamily="34" charset="-127"/>
                <a:ea typeface="Dotum" pitchFamily="34" charset="-127"/>
              </a:rPr>
              <a:t>ⓢ</a:t>
            </a:r>
            <a:r>
              <a:rPr lang="fa-IR" dirty="0">
                <a:latin typeface="Dotum" pitchFamily="34" charset="-127"/>
                <a:ea typeface="Dotum" pitchFamily="34" charset="-127"/>
              </a:rPr>
              <a:t>       </a:t>
            </a:r>
            <a:endParaRPr lang="en-US" dirty="0">
              <a:latin typeface="Dotum" pitchFamily="34" charset="-127"/>
              <a:ea typeface="Dotum" pitchFamily="34" charset="-127"/>
            </a:endParaRPr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r>
              <a:rPr lang="en-US" dirty="0">
                <a:latin typeface="Dotum" pitchFamily="34" charset="-127"/>
                <a:ea typeface="Dotum" pitchFamily="34" charset="-127"/>
              </a:rPr>
              <a:t>ⓢ</a:t>
            </a:r>
            <a:r>
              <a:rPr lang="fa-IR" dirty="0">
                <a:latin typeface="Dotum" pitchFamily="34" charset="-127"/>
                <a:ea typeface="Dotum" pitchFamily="34" charset="-127"/>
              </a:rPr>
              <a:t>   </a:t>
            </a:r>
          </a:p>
          <a:p>
            <a:pPr>
              <a:spcBef>
                <a:spcPct val="50000"/>
              </a:spcBef>
            </a:pPr>
            <a:endParaRPr lang="en-US" dirty="0"/>
          </a:p>
        </p:txBody>
      </p:sp>
      <p:sp>
        <p:nvSpPr>
          <p:cNvPr id="31751" name="Text Box 7"/>
          <p:cNvSpPr txBox="1">
            <a:spLocks noChangeArrowheads="1"/>
          </p:cNvSpPr>
          <p:nvPr/>
        </p:nvSpPr>
        <p:spPr bwMode="auto">
          <a:xfrm>
            <a:off x="188913" y="6804025"/>
            <a:ext cx="2979737" cy="1954381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fa-IR" sz="1600" b="1" dirty="0"/>
              <a:t>نکات </a:t>
            </a:r>
            <a:r>
              <a:rPr lang="fa-IR" sz="1600" b="1" dirty="0" smtClean="0"/>
              <a:t>مربيگري:</a:t>
            </a:r>
            <a:endParaRPr lang="en-US" sz="1600" b="1" dirty="0"/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1400" b="1" dirty="0" smtClean="0"/>
              <a:t>تکنيک صحيح </a:t>
            </a:r>
            <a:r>
              <a:rPr lang="fa-IR" sz="1400" b="1" dirty="0"/>
              <a:t>شوت</a:t>
            </a:r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1400" b="1" dirty="0" smtClean="0"/>
              <a:t>ديد </a:t>
            </a:r>
            <a:r>
              <a:rPr lang="fa-IR" sz="1400" b="1" dirty="0"/>
              <a:t>مناسب </a:t>
            </a:r>
            <a:r>
              <a:rPr lang="fa-IR" sz="1400" b="1" dirty="0" smtClean="0"/>
              <a:t>وآگاهي ازموقعيت </a:t>
            </a:r>
            <a:r>
              <a:rPr lang="fa-IR" sz="1400" b="1" dirty="0"/>
              <a:t>دروازه بان</a:t>
            </a:r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1400" b="1" dirty="0"/>
              <a:t>شوت ازموقعبت </a:t>
            </a:r>
            <a:r>
              <a:rPr lang="fa-IR" sz="1400" b="1" dirty="0" smtClean="0"/>
              <a:t>هاي </a:t>
            </a:r>
            <a:r>
              <a:rPr lang="fa-IR" sz="1400" b="1" dirty="0"/>
              <a:t>مختلف</a:t>
            </a:r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1400" b="1" dirty="0"/>
              <a:t>شوت </a:t>
            </a:r>
            <a:r>
              <a:rPr lang="fa-IR" sz="1400" b="1" dirty="0" smtClean="0"/>
              <a:t>وريباند</a:t>
            </a:r>
            <a:endParaRPr lang="fa-IR" sz="1400" b="1" dirty="0"/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1400" b="1" dirty="0"/>
              <a:t>عبور از مدافع وشوت</a:t>
            </a:r>
            <a:endParaRPr lang="en-US" sz="1400" b="1" dirty="0"/>
          </a:p>
        </p:txBody>
      </p:sp>
      <p:sp>
        <p:nvSpPr>
          <p:cNvPr id="31767" name="AutoShape 23"/>
          <p:cNvSpPr>
            <a:spLocks noChangeArrowheads="1"/>
          </p:cNvSpPr>
          <p:nvPr/>
        </p:nvSpPr>
        <p:spPr bwMode="auto">
          <a:xfrm>
            <a:off x="908050" y="1619250"/>
            <a:ext cx="196850" cy="188913"/>
          </a:xfrm>
          <a:prstGeom prst="triangle">
            <a:avLst>
              <a:gd name="adj" fmla="val 5000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768" name="AutoShape 24"/>
          <p:cNvSpPr>
            <a:spLocks noChangeArrowheads="1"/>
          </p:cNvSpPr>
          <p:nvPr/>
        </p:nvSpPr>
        <p:spPr bwMode="auto">
          <a:xfrm>
            <a:off x="692150" y="1476375"/>
            <a:ext cx="196850" cy="188913"/>
          </a:xfrm>
          <a:prstGeom prst="triangle">
            <a:avLst>
              <a:gd name="adj" fmla="val 5000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769" name="AutoShape 25"/>
          <p:cNvSpPr>
            <a:spLocks noChangeArrowheads="1"/>
          </p:cNvSpPr>
          <p:nvPr/>
        </p:nvSpPr>
        <p:spPr bwMode="auto">
          <a:xfrm>
            <a:off x="476250" y="1331913"/>
            <a:ext cx="196850" cy="188912"/>
          </a:xfrm>
          <a:prstGeom prst="triangle">
            <a:avLst>
              <a:gd name="adj" fmla="val 5000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770" name="Line 26"/>
          <p:cNvSpPr>
            <a:spLocks noChangeShapeType="1"/>
          </p:cNvSpPr>
          <p:nvPr/>
        </p:nvSpPr>
        <p:spPr bwMode="auto">
          <a:xfrm>
            <a:off x="188913" y="3924300"/>
            <a:ext cx="2952750" cy="0"/>
          </a:xfrm>
          <a:prstGeom prst="line">
            <a:avLst/>
          </a:prstGeom>
          <a:noFill/>
          <a:ln w="38100" cmpd="dbl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31779" name="Group 35"/>
          <p:cNvGrpSpPr>
            <a:grpSpLocks/>
          </p:cNvGrpSpPr>
          <p:nvPr/>
        </p:nvGrpSpPr>
        <p:grpSpPr bwMode="auto">
          <a:xfrm>
            <a:off x="620713" y="3563938"/>
            <a:ext cx="1081087" cy="215900"/>
            <a:chOff x="391" y="2245"/>
            <a:chExt cx="681" cy="136"/>
          </a:xfrm>
        </p:grpSpPr>
        <p:sp>
          <p:nvSpPr>
            <p:cNvPr id="31771" name="Line 27"/>
            <p:cNvSpPr>
              <a:spLocks noChangeShapeType="1"/>
            </p:cNvSpPr>
            <p:nvPr/>
          </p:nvSpPr>
          <p:spPr bwMode="auto">
            <a:xfrm>
              <a:off x="391" y="2245"/>
              <a:ext cx="0" cy="1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72" name="Line 28"/>
            <p:cNvSpPr>
              <a:spLocks noChangeShapeType="1"/>
            </p:cNvSpPr>
            <p:nvPr/>
          </p:nvSpPr>
          <p:spPr bwMode="auto">
            <a:xfrm>
              <a:off x="1071" y="2245"/>
              <a:ext cx="0" cy="1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74" name="Line 30"/>
            <p:cNvSpPr>
              <a:spLocks noChangeShapeType="1"/>
            </p:cNvSpPr>
            <p:nvPr/>
          </p:nvSpPr>
          <p:spPr bwMode="auto">
            <a:xfrm>
              <a:off x="391" y="2381"/>
              <a:ext cx="681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1778" name="Oval 34"/>
          <p:cNvSpPr>
            <a:spLocks noChangeArrowheads="1"/>
          </p:cNvSpPr>
          <p:nvPr/>
        </p:nvSpPr>
        <p:spPr bwMode="auto">
          <a:xfrm>
            <a:off x="1052513" y="3419475"/>
            <a:ext cx="212725" cy="198438"/>
          </a:xfrm>
          <a:prstGeom prst="ellipse">
            <a:avLst/>
          </a:prstGeom>
          <a:noFill/>
          <a:ln w="44450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31780" name="Group 36"/>
          <p:cNvGrpSpPr>
            <a:grpSpLocks/>
          </p:cNvGrpSpPr>
          <p:nvPr/>
        </p:nvGrpSpPr>
        <p:grpSpPr bwMode="auto">
          <a:xfrm>
            <a:off x="765175" y="6084888"/>
            <a:ext cx="1081088" cy="215900"/>
            <a:chOff x="391" y="2245"/>
            <a:chExt cx="681" cy="136"/>
          </a:xfrm>
        </p:grpSpPr>
        <p:sp>
          <p:nvSpPr>
            <p:cNvPr id="31781" name="Line 37"/>
            <p:cNvSpPr>
              <a:spLocks noChangeShapeType="1"/>
            </p:cNvSpPr>
            <p:nvPr/>
          </p:nvSpPr>
          <p:spPr bwMode="auto">
            <a:xfrm>
              <a:off x="391" y="2245"/>
              <a:ext cx="0" cy="1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82" name="Line 38"/>
            <p:cNvSpPr>
              <a:spLocks noChangeShapeType="1"/>
            </p:cNvSpPr>
            <p:nvPr/>
          </p:nvSpPr>
          <p:spPr bwMode="auto">
            <a:xfrm>
              <a:off x="1071" y="2245"/>
              <a:ext cx="0" cy="1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83" name="Line 39"/>
            <p:cNvSpPr>
              <a:spLocks noChangeShapeType="1"/>
            </p:cNvSpPr>
            <p:nvPr/>
          </p:nvSpPr>
          <p:spPr bwMode="auto">
            <a:xfrm>
              <a:off x="391" y="2381"/>
              <a:ext cx="681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1784" name="Line 40"/>
          <p:cNvSpPr>
            <a:spLocks noChangeShapeType="1"/>
          </p:cNvSpPr>
          <p:nvPr/>
        </p:nvSpPr>
        <p:spPr bwMode="auto">
          <a:xfrm flipH="1" flipV="1">
            <a:off x="1412875" y="5219700"/>
            <a:ext cx="1081088" cy="6477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1785" name="AutoShape 41"/>
          <p:cNvSpPr>
            <a:spLocks noChangeArrowheads="1"/>
          </p:cNvSpPr>
          <p:nvPr/>
        </p:nvSpPr>
        <p:spPr bwMode="auto">
          <a:xfrm>
            <a:off x="333375" y="4067175"/>
            <a:ext cx="196850" cy="188913"/>
          </a:xfrm>
          <a:prstGeom prst="triangle">
            <a:avLst>
              <a:gd name="adj" fmla="val 5000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786" name="AutoShape 42"/>
          <p:cNvSpPr>
            <a:spLocks noChangeArrowheads="1"/>
          </p:cNvSpPr>
          <p:nvPr/>
        </p:nvSpPr>
        <p:spPr bwMode="auto">
          <a:xfrm>
            <a:off x="620713" y="4211638"/>
            <a:ext cx="196850" cy="188912"/>
          </a:xfrm>
          <a:prstGeom prst="triangle">
            <a:avLst>
              <a:gd name="adj" fmla="val 5000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787" name="AutoShape 43"/>
          <p:cNvSpPr>
            <a:spLocks noChangeArrowheads="1"/>
          </p:cNvSpPr>
          <p:nvPr/>
        </p:nvSpPr>
        <p:spPr bwMode="auto">
          <a:xfrm>
            <a:off x="836613" y="4284663"/>
            <a:ext cx="196850" cy="188912"/>
          </a:xfrm>
          <a:prstGeom prst="triangle">
            <a:avLst>
              <a:gd name="adj" fmla="val 5000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788" name="AutoShape 44"/>
          <p:cNvSpPr>
            <a:spLocks noChangeArrowheads="1"/>
          </p:cNvSpPr>
          <p:nvPr/>
        </p:nvSpPr>
        <p:spPr bwMode="auto">
          <a:xfrm>
            <a:off x="1125538" y="4427538"/>
            <a:ext cx="196850" cy="188912"/>
          </a:xfrm>
          <a:prstGeom prst="triangle">
            <a:avLst>
              <a:gd name="adj" fmla="val 5000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789" name="Line 45"/>
          <p:cNvSpPr>
            <a:spLocks noChangeShapeType="1"/>
          </p:cNvSpPr>
          <p:nvPr/>
        </p:nvSpPr>
        <p:spPr bwMode="auto">
          <a:xfrm>
            <a:off x="1268413" y="4643438"/>
            <a:ext cx="0" cy="43180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1790" name="Line 46"/>
          <p:cNvSpPr>
            <a:spLocks noChangeShapeType="1"/>
          </p:cNvSpPr>
          <p:nvPr/>
        </p:nvSpPr>
        <p:spPr bwMode="auto">
          <a:xfrm flipH="1">
            <a:off x="836613" y="5219700"/>
            <a:ext cx="433387" cy="9366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1791" name="Oval 47"/>
          <p:cNvSpPr>
            <a:spLocks noChangeArrowheads="1"/>
          </p:cNvSpPr>
          <p:nvPr/>
        </p:nvSpPr>
        <p:spPr bwMode="auto">
          <a:xfrm>
            <a:off x="1196975" y="6011863"/>
            <a:ext cx="212725" cy="198437"/>
          </a:xfrm>
          <a:prstGeom prst="ellipse">
            <a:avLst/>
          </a:prstGeom>
          <a:noFill/>
          <a:ln w="44450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pic>
        <p:nvPicPr>
          <p:cNvPr id="31792" name="Picture 48" descr="soccerblks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42174">
            <a:off x="2420938" y="2484438"/>
            <a:ext cx="111125" cy="112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93" name="Picture 49" descr="soccerblks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42174">
            <a:off x="2565400" y="2555875"/>
            <a:ext cx="111125" cy="112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94" name="Picture 50" descr="soccerblks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42174">
            <a:off x="2349500" y="2627313"/>
            <a:ext cx="111125" cy="112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95" name="Picture 51" descr="soccerblks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42174">
            <a:off x="2205038" y="2339975"/>
            <a:ext cx="111125" cy="112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96" name="Picture 52" descr="soccerblks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42174">
            <a:off x="2636838" y="2411413"/>
            <a:ext cx="111125" cy="112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97" name="Picture 53" descr="soccerblks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42174">
            <a:off x="2852738" y="5795963"/>
            <a:ext cx="111125" cy="112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98" name="Picture 54" descr="soccerblks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42174">
            <a:off x="2636838" y="6227763"/>
            <a:ext cx="111125" cy="112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99" name="Picture 55" descr="soccerblks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42174">
            <a:off x="2492375" y="6084888"/>
            <a:ext cx="111125" cy="112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800" name="Picture 56" descr="soccerblks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42174">
            <a:off x="2708275" y="5795963"/>
            <a:ext cx="111125" cy="112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801" name="Picture 57" descr="soccerblks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42174">
            <a:off x="2492375" y="5867400"/>
            <a:ext cx="111125" cy="112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037E-7 8.33333E-7 L -0.15509 0.00174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317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55" y="87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22222E-6 -1.94444E-6 L 0.02778 0.06077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317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9" y="3038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-0.15509 0.00174 L -0.21806 0.12778 " pathEditMode="relative" rAng="0" ptsTypes="AA">
                                      <p:cBhvr>
                                        <p:cTn id="10" dur="500" fill="hold"/>
                                        <p:tgtEl>
                                          <p:spTgt spid="317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48" y="63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6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76250" y="0"/>
            <a:ext cx="5829300" cy="1079500"/>
          </a:xfrm>
        </p:spPr>
        <p:txBody>
          <a:bodyPr/>
          <a:lstStyle/>
          <a:p>
            <a:r>
              <a:rPr lang="fa-IR" sz="3600" b="1" dirty="0"/>
              <a:t>شوت</a:t>
            </a:r>
            <a:r>
              <a:rPr lang="fa-IR" sz="2400" b="1" dirty="0"/>
              <a:t>(مرحله</a:t>
            </a:r>
            <a:r>
              <a:rPr lang="fa-IR" sz="2800" b="1" dirty="0"/>
              <a:t> </a:t>
            </a:r>
            <a:r>
              <a:rPr lang="fa-IR" sz="2800" b="1" dirty="0" smtClean="0"/>
              <a:t>نزديک </a:t>
            </a:r>
            <a:r>
              <a:rPr lang="fa-IR" sz="2800" b="1" dirty="0"/>
              <a:t>به </a:t>
            </a:r>
            <a:r>
              <a:rPr lang="fa-IR" sz="2800" b="1" dirty="0" smtClean="0"/>
              <a:t>شرايط بازي)</a:t>
            </a:r>
            <a:endParaRPr lang="en-US" sz="2800" b="1" dirty="0"/>
          </a:p>
        </p:txBody>
      </p:sp>
      <p:sp>
        <p:nvSpPr>
          <p:cNvPr id="41987" name="Text Box 3"/>
          <p:cNvSpPr txBox="1">
            <a:spLocks noChangeArrowheads="1"/>
          </p:cNvSpPr>
          <p:nvPr/>
        </p:nvSpPr>
        <p:spPr bwMode="auto">
          <a:xfrm>
            <a:off x="3500438" y="1258888"/>
            <a:ext cx="3095625" cy="723275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fa-IR" sz="2000" b="1" dirty="0"/>
              <a:t>اهداف </a:t>
            </a:r>
            <a:r>
              <a:rPr lang="fa-IR" sz="2000" b="1" dirty="0" smtClean="0"/>
              <a:t>تمرين</a:t>
            </a:r>
            <a:r>
              <a:rPr lang="fa-IR" sz="2000" b="1" dirty="0"/>
              <a:t>:</a:t>
            </a:r>
          </a:p>
          <a:p>
            <a:pPr algn="r" rtl="1">
              <a:spcBef>
                <a:spcPct val="50000"/>
              </a:spcBef>
            </a:pPr>
            <a:r>
              <a:rPr lang="fa-IR" sz="1400" b="1" dirty="0" smtClean="0"/>
              <a:t>پيشرفت تکنيک </a:t>
            </a:r>
            <a:r>
              <a:rPr lang="fa-IR" sz="1400" b="1" dirty="0"/>
              <a:t>شوت در </a:t>
            </a:r>
            <a:r>
              <a:rPr lang="fa-IR" sz="1400" b="1" dirty="0" smtClean="0"/>
              <a:t>شرايط نزديک </a:t>
            </a:r>
            <a:r>
              <a:rPr lang="fa-IR" sz="1400" b="1" dirty="0"/>
              <a:t>به </a:t>
            </a:r>
            <a:r>
              <a:rPr lang="fa-IR" sz="1400" b="1" dirty="0" smtClean="0"/>
              <a:t>بازي</a:t>
            </a:r>
            <a:endParaRPr lang="en-US" sz="1400" b="1" dirty="0"/>
          </a:p>
        </p:txBody>
      </p:sp>
      <p:sp>
        <p:nvSpPr>
          <p:cNvPr id="41988" name="Text Box 4"/>
          <p:cNvSpPr txBox="1">
            <a:spLocks noChangeArrowheads="1"/>
          </p:cNvSpPr>
          <p:nvPr/>
        </p:nvSpPr>
        <p:spPr bwMode="auto">
          <a:xfrm>
            <a:off x="3500438" y="2916238"/>
            <a:ext cx="3094037" cy="2030412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fa-IR" sz="2000" b="1" dirty="0"/>
              <a:t>روش </a:t>
            </a:r>
            <a:r>
              <a:rPr lang="fa-IR" sz="2000" b="1" dirty="0" smtClean="0"/>
              <a:t>اجراي تمرين</a:t>
            </a:r>
            <a:r>
              <a:rPr lang="fa-IR" sz="2000" b="1" dirty="0"/>
              <a:t>:</a:t>
            </a:r>
            <a:endParaRPr lang="en-US" sz="2000" b="1" dirty="0"/>
          </a:p>
          <a:p>
            <a:pPr algn="r" rtl="1">
              <a:spcBef>
                <a:spcPct val="50000"/>
              </a:spcBef>
            </a:pPr>
            <a:r>
              <a:rPr lang="fa-IR" sz="1400" b="1" dirty="0"/>
              <a:t>مرحله سوم:</a:t>
            </a:r>
            <a:r>
              <a:rPr lang="en-US" sz="1400" b="1" dirty="0"/>
              <a:t>x</a:t>
            </a:r>
            <a:r>
              <a:rPr lang="fa-IR" sz="1400" b="1" dirty="0"/>
              <a:t> </a:t>
            </a:r>
            <a:r>
              <a:rPr lang="fa-IR" sz="1400" b="1" dirty="0" smtClean="0"/>
              <a:t>ازجناحين </a:t>
            </a:r>
            <a:r>
              <a:rPr lang="fa-IR" sz="1400" b="1" dirty="0"/>
              <a:t>صاحب توپ شده و اقدام به شوت </a:t>
            </a:r>
            <a:r>
              <a:rPr lang="fa-IR" sz="1400" b="1" dirty="0" smtClean="0"/>
              <a:t>مي </a:t>
            </a:r>
            <a:r>
              <a:rPr lang="fa-IR" sz="1400" b="1" dirty="0"/>
              <a:t>کند.</a:t>
            </a:r>
          </a:p>
          <a:p>
            <a:pPr algn="r" rtl="1">
              <a:spcBef>
                <a:spcPct val="50000"/>
              </a:spcBef>
            </a:pPr>
            <a:r>
              <a:rPr lang="fa-IR" sz="1400" b="1" dirty="0"/>
              <a:t>مرحله چهارم:</a:t>
            </a:r>
            <a:r>
              <a:rPr lang="en-US" sz="1400" b="1" dirty="0">
                <a:latin typeface="Dotum" pitchFamily="34" charset="-127"/>
                <a:ea typeface="Dotum" pitchFamily="34" charset="-127"/>
              </a:rPr>
              <a:t>ⓢ</a:t>
            </a:r>
            <a:r>
              <a:rPr lang="fa-IR" sz="1400" b="1" dirty="0">
                <a:latin typeface="Dotum" pitchFamily="34" charset="-127"/>
                <a:ea typeface="Dotum" pitchFamily="34" charset="-127"/>
              </a:rPr>
              <a:t> بعد از پاس بصورت </a:t>
            </a:r>
            <a:r>
              <a:rPr lang="fa-IR" sz="1400" b="1" dirty="0" smtClean="0">
                <a:latin typeface="Dotum" pitchFamily="34" charset="-127"/>
                <a:ea typeface="Dotum" pitchFamily="34" charset="-127"/>
              </a:rPr>
              <a:t>يک </a:t>
            </a:r>
            <a:r>
              <a:rPr lang="fa-IR" sz="1400" b="1" dirty="0">
                <a:latin typeface="Dotum" pitchFamily="34" charset="-127"/>
                <a:ea typeface="Dotum" pitchFamily="34" charset="-127"/>
              </a:rPr>
              <a:t>مدافع عمل </a:t>
            </a:r>
            <a:r>
              <a:rPr lang="fa-IR" sz="1400" b="1" dirty="0" smtClean="0">
                <a:latin typeface="Dotum" pitchFamily="34" charset="-127"/>
                <a:ea typeface="Dotum" pitchFamily="34" charset="-127"/>
              </a:rPr>
              <a:t>ميکند</a:t>
            </a:r>
            <a:r>
              <a:rPr lang="fa-IR" sz="1400" b="1" dirty="0">
                <a:latin typeface="Dotum" pitchFamily="34" charset="-127"/>
                <a:ea typeface="Dotum" pitchFamily="34" charset="-127"/>
              </a:rPr>
              <a:t>،</a:t>
            </a:r>
            <a:r>
              <a:rPr lang="fa-IR" sz="1200" b="1" dirty="0">
                <a:latin typeface="Dotum" pitchFamily="34" charset="-127"/>
                <a:ea typeface="Dotum" pitchFamily="34" charset="-127"/>
              </a:rPr>
              <a:t> </a:t>
            </a:r>
            <a:r>
              <a:rPr lang="en-US" sz="1000" b="1" dirty="0">
                <a:latin typeface="Dotum" pitchFamily="34" charset="-127"/>
                <a:ea typeface="Dotum" pitchFamily="34" charset="-127"/>
              </a:rPr>
              <a:t>Ｘ</a:t>
            </a:r>
            <a:r>
              <a:rPr lang="fa-IR" sz="1400" b="1" dirty="0">
                <a:latin typeface="Dotum" pitchFamily="34" charset="-127"/>
                <a:ea typeface="Dotum" pitchFamily="34" charset="-127"/>
              </a:rPr>
              <a:t>بعد از </a:t>
            </a:r>
            <a:r>
              <a:rPr lang="fa-IR" sz="1400" b="1" dirty="0" smtClean="0">
                <a:latin typeface="Dotum" pitchFamily="34" charset="-127"/>
                <a:ea typeface="Dotum" pitchFamily="34" charset="-127"/>
              </a:rPr>
              <a:t>دريافت بايد </a:t>
            </a:r>
            <a:r>
              <a:rPr lang="fa-IR" sz="1400" b="1" dirty="0">
                <a:latin typeface="Dotum" pitchFamily="34" charset="-127"/>
                <a:ea typeface="Dotum" pitchFamily="34" charset="-127"/>
              </a:rPr>
              <a:t>از </a:t>
            </a:r>
            <a:r>
              <a:rPr lang="en-US" sz="1400" b="1" dirty="0">
                <a:latin typeface="Dotum" pitchFamily="34" charset="-127"/>
                <a:ea typeface="Dotum" pitchFamily="34" charset="-127"/>
              </a:rPr>
              <a:t>ⓢ</a:t>
            </a:r>
            <a:r>
              <a:rPr lang="fa-IR" sz="1400" b="1" dirty="0">
                <a:latin typeface="Dotum" pitchFamily="34" charset="-127"/>
                <a:ea typeface="Dotum" pitchFamily="34" charset="-127"/>
              </a:rPr>
              <a:t> عبور کرده واقدام به شوت </a:t>
            </a:r>
            <a:r>
              <a:rPr lang="fa-IR" sz="1400" b="1" dirty="0" smtClean="0">
                <a:latin typeface="Dotum" pitchFamily="34" charset="-127"/>
                <a:ea typeface="Dotum" pitchFamily="34" charset="-127"/>
              </a:rPr>
              <a:t>نمايند</a:t>
            </a:r>
            <a:r>
              <a:rPr lang="fa-IR" sz="1400" b="1" dirty="0">
                <a:latin typeface="Dotum" pitchFamily="34" charset="-127"/>
                <a:ea typeface="Dotum" pitchFamily="34" charset="-127"/>
              </a:rPr>
              <a:t>.</a:t>
            </a:r>
            <a:endParaRPr lang="en-US" sz="1400" b="1" dirty="0">
              <a:latin typeface="Dotum" pitchFamily="34" charset="-127"/>
              <a:ea typeface="Dotum" pitchFamily="34" charset="-127"/>
            </a:endParaRPr>
          </a:p>
          <a:p>
            <a:pPr algn="r" rtl="1">
              <a:spcBef>
                <a:spcPct val="50000"/>
              </a:spcBef>
            </a:pPr>
            <a:endParaRPr lang="fa-IR" sz="1400" b="1" dirty="0"/>
          </a:p>
        </p:txBody>
      </p:sp>
      <p:sp>
        <p:nvSpPr>
          <p:cNvPr id="41989" name="Text Box 5"/>
          <p:cNvSpPr txBox="1">
            <a:spLocks noChangeArrowheads="1"/>
          </p:cNvSpPr>
          <p:nvPr/>
        </p:nvSpPr>
        <p:spPr bwMode="auto">
          <a:xfrm>
            <a:off x="3500438" y="5795963"/>
            <a:ext cx="3095625" cy="2971800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b="1" dirty="0" smtClean="0"/>
              <a:t>سازماندهي تمرين</a:t>
            </a:r>
            <a:r>
              <a:rPr lang="fa-IR" b="1" dirty="0"/>
              <a:t>:</a:t>
            </a:r>
          </a:p>
          <a:p>
            <a:pPr>
              <a:spcBef>
                <a:spcPct val="50000"/>
              </a:spcBef>
            </a:pPr>
            <a:r>
              <a:rPr lang="fa-IR" sz="1600" b="1" dirty="0"/>
              <a:t>تعداد </a:t>
            </a:r>
            <a:r>
              <a:rPr lang="fa-IR" sz="1600" b="1" dirty="0" smtClean="0"/>
              <a:t>بازيکن </a:t>
            </a:r>
            <a:r>
              <a:rPr lang="fa-IR" sz="1600" b="1" dirty="0"/>
              <a:t>:12-10  </a:t>
            </a:r>
            <a:r>
              <a:rPr lang="fa-IR" sz="1600" b="1" dirty="0" smtClean="0"/>
              <a:t>بازيکن</a:t>
            </a:r>
            <a:endParaRPr lang="fa-IR" sz="1600" b="1" dirty="0"/>
          </a:p>
          <a:p>
            <a:pPr>
              <a:spcBef>
                <a:spcPct val="50000"/>
              </a:spcBef>
            </a:pPr>
            <a:r>
              <a:rPr lang="fa-IR" sz="1600" b="1" dirty="0" smtClean="0"/>
              <a:t>تغذيه </a:t>
            </a:r>
            <a:r>
              <a:rPr lang="fa-IR" sz="1600" b="1" dirty="0"/>
              <a:t>کننده:4-2</a:t>
            </a:r>
          </a:p>
          <a:p>
            <a:pPr>
              <a:spcBef>
                <a:spcPct val="50000"/>
              </a:spcBef>
            </a:pPr>
            <a:r>
              <a:rPr lang="fa-IR" sz="1600" b="1" dirty="0"/>
              <a:t>تعداد توپ:10-5</a:t>
            </a:r>
          </a:p>
          <a:p>
            <a:pPr>
              <a:spcBef>
                <a:spcPct val="50000"/>
              </a:spcBef>
            </a:pPr>
            <a:r>
              <a:rPr lang="fa-IR" sz="1600" b="1" dirty="0"/>
              <a:t>تعداد </a:t>
            </a:r>
            <a:r>
              <a:rPr lang="fa-IR" sz="1600" b="1" dirty="0" smtClean="0"/>
              <a:t>قيف تمرين:8-2 </a:t>
            </a:r>
            <a:r>
              <a:rPr lang="fa-IR" sz="1600" b="1" dirty="0"/>
              <a:t>عدد</a:t>
            </a:r>
          </a:p>
          <a:p>
            <a:pPr>
              <a:spcBef>
                <a:spcPct val="50000"/>
              </a:spcBef>
            </a:pPr>
            <a:r>
              <a:rPr lang="fa-IR" sz="1600" b="1" dirty="0"/>
              <a:t>مدت زمان </a:t>
            </a:r>
            <a:r>
              <a:rPr lang="fa-IR" sz="1600" b="1" dirty="0" smtClean="0"/>
              <a:t>تمرين:30-20 دقيقه</a:t>
            </a:r>
            <a:endParaRPr lang="fa-IR" sz="1600" b="1" dirty="0"/>
          </a:p>
          <a:p>
            <a:pPr>
              <a:spcBef>
                <a:spcPct val="50000"/>
              </a:spcBef>
            </a:pPr>
            <a:r>
              <a:rPr lang="fa-IR" sz="1600" b="1" dirty="0"/>
              <a:t>فاصله </a:t>
            </a:r>
            <a:r>
              <a:rPr lang="fa-IR" sz="1600" b="1" dirty="0" smtClean="0"/>
              <a:t>بازيکنان </a:t>
            </a:r>
            <a:r>
              <a:rPr lang="fa-IR" sz="1600" b="1" dirty="0"/>
              <a:t>ازدروازه:18-15 متر</a:t>
            </a:r>
          </a:p>
          <a:p>
            <a:pPr>
              <a:spcBef>
                <a:spcPct val="50000"/>
              </a:spcBef>
            </a:pPr>
            <a:r>
              <a:rPr lang="fa-IR" sz="1600" b="1" dirty="0"/>
              <a:t> </a:t>
            </a:r>
            <a:endParaRPr lang="en-US" sz="1600" b="1" dirty="0"/>
          </a:p>
        </p:txBody>
      </p:sp>
      <p:sp>
        <p:nvSpPr>
          <p:cNvPr id="41990" name="Text Box 6"/>
          <p:cNvSpPr txBox="1">
            <a:spLocks noChangeArrowheads="1"/>
          </p:cNvSpPr>
          <p:nvPr/>
        </p:nvSpPr>
        <p:spPr bwMode="auto">
          <a:xfrm>
            <a:off x="188913" y="1258888"/>
            <a:ext cx="2978150" cy="5387975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000" b="1" dirty="0"/>
              <a:t>شکل  </a:t>
            </a:r>
            <a:r>
              <a:rPr lang="fa-IR" sz="2000" b="1" dirty="0" smtClean="0"/>
              <a:t>تمرين</a:t>
            </a:r>
            <a:r>
              <a:rPr lang="fa-IR" sz="2000" b="1" dirty="0"/>
              <a:t>:</a:t>
            </a:r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r>
              <a:rPr lang="fa-IR" dirty="0"/>
              <a:t>  </a:t>
            </a:r>
            <a:r>
              <a:rPr lang="en-US" dirty="0">
                <a:latin typeface="Dotum" pitchFamily="34" charset="-127"/>
                <a:ea typeface="Dotum" pitchFamily="34" charset="-127"/>
              </a:rPr>
              <a:t>ⓢ</a:t>
            </a:r>
            <a:r>
              <a:rPr lang="fa-IR" dirty="0">
                <a:latin typeface="Dotum" pitchFamily="34" charset="-127"/>
                <a:ea typeface="Dotum" pitchFamily="34" charset="-127"/>
              </a:rPr>
              <a:t>   </a:t>
            </a:r>
            <a:endParaRPr lang="en-US" dirty="0">
              <a:latin typeface="Dotum" pitchFamily="34" charset="-127"/>
              <a:ea typeface="Dotum" pitchFamily="34" charset="-127"/>
            </a:endParaRPr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r>
              <a:rPr lang="fa-IR" dirty="0"/>
              <a:t>  </a:t>
            </a:r>
          </a:p>
          <a:p>
            <a:pPr>
              <a:spcBef>
                <a:spcPct val="50000"/>
              </a:spcBef>
            </a:pPr>
            <a:endParaRPr lang="en-US" dirty="0"/>
          </a:p>
        </p:txBody>
      </p:sp>
      <p:sp>
        <p:nvSpPr>
          <p:cNvPr id="41991" name="Text Box 7"/>
          <p:cNvSpPr txBox="1">
            <a:spLocks noChangeArrowheads="1"/>
          </p:cNvSpPr>
          <p:nvPr/>
        </p:nvSpPr>
        <p:spPr bwMode="auto">
          <a:xfrm>
            <a:off x="188913" y="6804025"/>
            <a:ext cx="2979737" cy="1954381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fa-IR" sz="1600" b="1" dirty="0"/>
              <a:t>نکات </a:t>
            </a:r>
            <a:r>
              <a:rPr lang="fa-IR" sz="1600" b="1" dirty="0" smtClean="0"/>
              <a:t>مربيگري:</a:t>
            </a:r>
            <a:endParaRPr lang="en-US" sz="1600" b="1" dirty="0"/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1400" b="1" dirty="0" smtClean="0"/>
              <a:t>تکنيک صحيح </a:t>
            </a:r>
            <a:r>
              <a:rPr lang="fa-IR" sz="1400" b="1" dirty="0"/>
              <a:t>شوت</a:t>
            </a:r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1400" b="1" dirty="0" smtClean="0"/>
              <a:t>ديد </a:t>
            </a:r>
            <a:r>
              <a:rPr lang="fa-IR" sz="1400" b="1" dirty="0"/>
              <a:t>مناسب </a:t>
            </a:r>
            <a:r>
              <a:rPr lang="fa-IR" sz="1400" b="1" dirty="0" smtClean="0"/>
              <a:t>وآگاهي ازموقعيت </a:t>
            </a:r>
            <a:r>
              <a:rPr lang="fa-IR" sz="1400" b="1" dirty="0"/>
              <a:t>دروازه بان</a:t>
            </a:r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1400" b="1" dirty="0"/>
              <a:t>شوت ازموقعبت </a:t>
            </a:r>
            <a:r>
              <a:rPr lang="fa-IR" sz="1400" b="1" dirty="0" smtClean="0"/>
              <a:t>هاي </a:t>
            </a:r>
            <a:r>
              <a:rPr lang="fa-IR" sz="1400" b="1" dirty="0"/>
              <a:t>مختلف</a:t>
            </a:r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1400" b="1" dirty="0"/>
              <a:t>شوت </a:t>
            </a:r>
            <a:r>
              <a:rPr lang="fa-IR" sz="1400" b="1" dirty="0" smtClean="0"/>
              <a:t>وريباند</a:t>
            </a:r>
            <a:endParaRPr lang="fa-IR" sz="1400" b="1" dirty="0"/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sz="1400" b="1" dirty="0"/>
              <a:t>عبور از مدافع وشوت</a:t>
            </a:r>
            <a:endParaRPr lang="en-US" sz="1400" b="1" dirty="0"/>
          </a:p>
        </p:txBody>
      </p:sp>
      <p:sp>
        <p:nvSpPr>
          <p:cNvPr id="42004" name="Line 20"/>
          <p:cNvSpPr>
            <a:spLocks noChangeShapeType="1"/>
          </p:cNvSpPr>
          <p:nvPr/>
        </p:nvSpPr>
        <p:spPr bwMode="auto">
          <a:xfrm>
            <a:off x="188913" y="3851275"/>
            <a:ext cx="2952750" cy="0"/>
          </a:xfrm>
          <a:prstGeom prst="line">
            <a:avLst/>
          </a:prstGeom>
          <a:noFill/>
          <a:ln w="38100" cmpd="dbl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42005" name="Group 21"/>
          <p:cNvGrpSpPr>
            <a:grpSpLocks/>
          </p:cNvGrpSpPr>
          <p:nvPr/>
        </p:nvGrpSpPr>
        <p:grpSpPr bwMode="auto">
          <a:xfrm>
            <a:off x="692150" y="6300788"/>
            <a:ext cx="1081088" cy="215900"/>
            <a:chOff x="391" y="2245"/>
            <a:chExt cx="681" cy="136"/>
          </a:xfrm>
        </p:grpSpPr>
        <p:sp>
          <p:nvSpPr>
            <p:cNvPr id="42006" name="Line 22"/>
            <p:cNvSpPr>
              <a:spLocks noChangeShapeType="1"/>
            </p:cNvSpPr>
            <p:nvPr/>
          </p:nvSpPr>
          <p:spPr bwMode="auto">
            <a:xfrm>
              <a:off x="391" y="2245"/>
              <a:ext cx="0" cy="1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2007" name="Line 23"/>
            <p:cNvSpPr>
              <a:spLocks noChangeShapeType="1"/>
            </p:cNvSpPr>
            <p:nvPr/>
          </p:nvSpPr>
          <p:spPr bwMode="auto">
            <a:xfrm>
              <a:off x="1071" y="2245"/>
              <a:ext cx="0" cy="1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2008" name="Line 24"/>
            <p:cNvSpPr>
              <a:spLocks noChangeShapeType="1"/>
            </p:cNvSpPr>
            <p:nvPr/>
          </p:nvSpPr>
          <p:spPr bwMode="auto">
            <a:xfrm>
              <a:off x="391" y="2381"/>
              <a:ext cx="681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2009" name="Group 25"/>
          <p:cNvGrpSpPr>
            <a:grpSpLocks/>
          </p:cNvGrpSpPr>
          <p:nvPr/>
        </p:nvGrpSpPr>
        <p:grpSpPr bwMode="auto">
          <a:xfrm>
            <a:off x="765175" y="3492500"/>
            <a:ext cx="1081088" cy="215900"/>
            <a:chOff x="391" y="2245"/>
            <a:chExt cx="681" cy="136"/>
          </a:xfrm>
        </p:grpSpPr>
        <p:sp>
          <p:nvSpPr>
            <p:cNvPr id="42010" name="Line 26"/>
            <p:cNvSpPr>
              <a:spLocks noChangeShapeType="1"/>
            </p:cNvSpPr>
            <p:nvPr/>
          </p:nvSpPr>
          <p:spPr bwMode="auto">
            <a:xfrm>
              <a:off x="391" y="2245"/>
              <a:ext cx="0" cy="1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2011" name="Line 27"/>
            <p:cNvSpPr>
              <a:spLocks noChangeShapeType="1"/>
            </p:cNvSpPr>
            <p:nvPr/>
          </p:nvSpPr>
          <p:spPr bwMode="auto">
            <a:xfrm>
              <a:off x="1071" y="2245"/>
              <a:ext cx="0" cy="1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2012" name="Line 28"/>
            <p:cNvSpPr>
              <a:spLocks noChangeShapeType="1"/>
            </p:cNvSpPr>
            <p:nvPr/>
          </p:nvSpPr>
          <p:spPr bwMode="auto">
            <a:xfrm>
              <a:off x="391" y="2381"/>
              <a:ext cx="681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2013" name="AutoShape 29"/>
          <p:cNvSpPr>
            <a:spLocks noChangeArrowheads="1"/>
          </p:cNvSpPr>
          <p:nvPr/>
        </p:nvSpPr>
        <p:spPr bwMode="auto">
          <a:xfrm>
            <a:off x="476250" y="1403350"/>
            <a:ext cx="196850" cy="188913"/>
          </a:xfrm>
          <a:prstGeom prst="triangle">
            <a:avLst>
              <a:gd name="adj" fmla="val 5000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2014" name="AutoShape 30"/>
          <p:cNvSpPr>
            <a:spLocks noChangeArrowheads="1"/>
          </p:cNvSpPr>
          <p:nvPr/>
        </p:nvSpPr>
        <p:spPr bwMode="auto">
          <a:xfrm>
            <a:off x="620713" y="1547813"/>
            <a:ext cx="196850" cy="188912"/>
          </a:xfrm>
          <a:prstGeom prst="triangle">
            <a:avLst>
              <a:gd name="adj" fmla="val 5000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2015" name="AutoShape 31"/>
          <p:cNvSpPr>
            <a:spLocks noChangeArrowheads="1"/>
          </p:cNvSpPr>
          <p:nvPr/>
        </p:nvSpPr>
        <p:spPr bwMode="auto">
          <a:xfrm>
            <a:off x="765175" y="1763713"/>
            <a:ext cx="196850" cy="188912"/>
          </a:xfrm>
          <a:prstGeom prst="triangle">
            <a:avLst>
              <a:gd name="adj" fmla="val 5000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2017" name="AutoShape 33"/>
          <p:cNvSpPr>
            <a:spLocks noChangeArrowheads="1"/>
          </p:cNvSpPr>
          <p:nvPr/>
        </p:nvSpPr>
        <p:spPr bwMode="auto">
          <a:xfrm>
            <a:off x="476250" y="3995738"/>
            <a:ext cx="196850" cy="188912"/>
          </a:xfrm>
          <a:prstGeom prst="triangle">
            <a:avLst>
              <a:gd name="adj" fmla="val 5000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2018" name="AutoShape 34"/>
          <p:cNvSpPr>
            <a:spLocks noChangeArrowheads="1"/>
          </p:cNvSpPr>
          <p:nvPr/>
        </p:nvSpPr>
        <p:spPr bwMode="auto">
          <a:xfrm>
            <a:off x="260350" y="3851275"/>
            <a:ext cx="196850" cy="188913"/>
          </a:xfrm>
          <a:prstGeom prst="triangle">
            <a:avLst>
              <a:gd name="adj" fmla="val 5000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2020" name="Oval 36"/>
          <p:cNvSpPr>
            <a:spLocks noChangeArrowheads="1"/>
          </p:cNvSpPr>
          <p:nvPr/>
        </p:nvSpPr>
        <p:spPr bwMode="auto">
          <a:xfrm>
            <a:off x="1196975" y="3348038"/>
            <a:ext cx="212725" cy="198437"/>
          </a:xfrm>
          <a:prstGeom prst="ellipse">
            <a:avLst/>
          </a:prstGeom>
          <a:noFill/>
          <a:ln w="44450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2021" name="Oval 37"/>
          <p:cNvSpPr>
            <a:spLocks noChangeArrowheads="1"/>
          </p:cNvSpPr>
          <p:nvPr/>
        </p:nvSpPr>
        <p:spPr bwMode="auto">
          <a:xfrm>
            <a:off x="1125538" y="6156325"/>
            <a:ext cx="212725" cy="198438"/>
          </a:xfrm>
          <a:prstGeom prst="ellipse">
            <a:avLst/>
          </a:prstGeom>
          <a:noFill/>
          <a:ln w="44450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pic>
        <p:nvPicPr>
          <p:cNvPr id="42030" name="Picture 46" descr="soccerblks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2375" y="2700338"/>
            <a:ext cx="122238" cy="12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035" name="Picture 51" descr="soccerblks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42174">
            <a:off x="2565400" y="5867400"/>
            <a:ext cx="111125" cy="112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036" name="Oval 52"/>
          <p:cNvSpPr>
            <a:spLocks noChangeArrowheads="1"/>
          </p:cNvSpPr>
          <p:nvPr/>
        </p:nvSpPr>
        <p:spPr bwMode="auto">
          <a:xfrm>
            <a:off x="2708275" y="5940425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pic>
        <p:nvPicPr>
          <p:cNvPr id="42037" name="Picture 53" descr="soccerblks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42174">
            <a:off x="2565400" y="2555875"/>
            <a:ext cx="111125" cy="112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038" name="Picture 54" descr="soccerblks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42174">
            <a:off x="2708275" y="2484438"/>
            <a:ext cx="111125" cy="112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039" name="Picture 55" descr="soccerblks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42174">
            <a:off x="2565400" y="2916238"/>
            <a:ext cx="111125" cy="112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3.33333E-6 L -0.2081 -0.0383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20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17" y="-1927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9259E-6 -3.05556E-6 L 0.03171 0.0472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420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74" y="23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081 -0.03836 L -0.1243 0.07986 " pathEditMode="relative" rAng="0" ptsTypes="AA">
                                      <p:cBhvr>
                                        <p:cTn id="11" dur="500" fill="hold"/>
                                        <p:tgtEl>
                                          <p:spTgt spid="420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90" y="59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40741E-7 4.44444E-6 L -0.27083 -0.14775 " pathEditMode="relative" rAng="0" ptsTypes="AA">
                                      <p:cBhvr>
                                        <p:cTn id="15" dur="3000" fill="hold"/>
                                        <p:tgtEl>
                                          <p:spTgt spid="420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542" y="-7396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5185E-6 1.66667E-6 L -0.28866 -0.09844 " pathEditMode="relative" rAng="0" ptsTypes="AA">
                                      <p:cBhvr>
                                        <p:cTn id="17" dur="3000" fill="hold"/>
                                        <p:tgtEl>
                                          <p:spTgt spid="420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444" y="-4931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46 -0.00018 L 0.02731 0.0526 " pathEditMode="relative" rAng="0" ptsTypes="AA">
                                      <p:cBhvr>
                                        <p:cTn id="19" dur="3000" fill="hold"/>
                                        <p:tgtEl>
                                          <p:spTgt spid="420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9" y="26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1" presetID="4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7083 -0.14774 C -0.27361 -0.1467 -0.27523 -0.14375 -0.27222 -0.14028 C -0.26805 -0.1349 -0.26435 -0.13455 -0.26088 -0.13507 C -0.25555 -0.13437 -0.25046 -0.13351 -0.24745 -0.12934 C -0.24259 -0.12344 -0.24513 -0.12083 -0.24745 -0.1184 C -0.25023 -0.11632 -0.25069 -0.11233 -0.24791 -0.10903 C -0.24421 -0.10417 -0.24027 -0.10347 -0.23634 -0.10365 C -0.23125 -0.10278 -0.22731 -0.10312 -0.22361 -0.09826 C -0.22013 -0.09375 -0.22407 -0.08767 -0.22361 -0.08698 C -0.22615 -0.08507 -0.22731 -0.08212 -0.22453 -0.07865 C -0.2206 -0.07326 -0.21689 -0.07309 -0.21273 -0.07274 C -0.20787 -0.07292 -0.20347 -0.0724 -0.19976 -0.06719 C -0.19537 -0.06215 -0.19768 -0.05937 -0.20023 -0.05677 C -0.20277 -0.05486 -0.20347 -0.05122 -0.20023 -0.04705 C -0.19699 -0.04288 -0.19259 -0.04167 -0.18912 -0.04201 C -0.18356 -0.04097 -0.17986 -0.04097 -0.17615 -0.03663 C -0.17175 -0.03212 -0.17453 -0.02899 -0.17662 -0.02569 " pathEditMode="relative" rAng="3598334" ptsTypes="fffffffffffffffff">
                                      <p:cBhvr>
                                        <p:cTn id="22" dur="3000" fill="hold"/>
                                        <p:tgtEl>
                                          <p:spTgt spid="420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92" y="6059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8866 -0.09843 C -0.2838 -0.1 -0.27894 -0.10156 -0.27778 -0.10017 C -0.27662 -0.09878 -0.28033 -0.096 -0.28449 -0.09357 C -0.28912 -0.09045 -0.29306 -0.08784 -0.2919 -0.08628 C -0.29051 -0.08472 -0.28542 -0.08628 -0.2801 -0.08802 C -0.27524 -0.08993 -0.27037 -0.09114 -0.26922 -0.08958 C -0.26806 -0.08836 -0.27199 -0.08576 -0.2757 -0.08316 C -0.28033 -0.08038 -0.28449 -0.07743 -0.28334 -0.07604 C -0.28195 -0.07448 -0.27153 -0.07795 -0.27153 -0.07777 C -0.26644 -0.07934 -0.26181 -0.08107 -0.26065 -0.07951 C -0.25949 -0.0783 -0.2632 -0.07552 -0.26736 -0.07291 C -0.27153 -0.06996 -0.27593 -0.06718 -0.27454 -0.06562 C -0.27338 -0.06423 -0.26829 -0.06562 -0.26297 -0.06771 C -0.25787 -0.06909 -0.25301 -0.07066 -0.25186 -0.06909 C -0.2507 -0.06788 -0.2544 -0.06493 -0.25857 -0.0625 C -0.2632 -0.05972 -0.26736 -0.05694 -0.26598 -0.05538 C -0.26482 -0.05382 -0.25973 -0.05555 -0.25417 -0.05729 " pathEditMode="relative" rAng="3473291" ptsTypes="fffffffffffffffff">
                                      <p:cBhvr>
                                        <p:cTn id="24" dur="3000" fill="hold"/>
                                        <p:tgtEl>
                                          <p:spTgt spid="420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90" y="2083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755 0.05278 C 0.03218 0.05261 0.03542 0.05296 0.03843 0.05659 C 0.04144 0.06007 0.04028 0.06267 0.03913 0.06511 C 0.03704 0.0684 0.03565 0.07084 0.03959 0.07483 C 0.04283 0.07848 0.047 0.07882 0.05139 0.07917 C 0.05463 0.07865 0.0588 0.07865 0.06088 0.08263 C 0.06459 0.08645 0.0632 0.08889 0.0625 0.09132 C 0.06019 0.0941 0.0595 0.09723 0.0625 0.10087 C 0.06598 0.10469 0.07385 0.10469 0.07362 0.10452 C 0.07755 0.10521 0.08149 0.10521 0.0845 0.10869 C 0.08797 0.11303 0.08658 0.11476 0.08519 0.11771 C 0.08334 0.12066 0.08264 0.12362 0.08612 0.12761 C 0.08889 0.13091 0.09329 0.13126 0.09676 0.13056 C 0.10116 0.13143 0.10417 0.13126 0.10764 0.13542 C 0.10996 0.13855 0.11019 0.14185 0.10834 0.1441 C 0.10579 0.14671 0.10556 0.15018 0.1088 0.15382 C 0.11227 0.15782 0.11575 0.15782 0.11968 0.15834 " pathEditMode="relative" rAng="3400883" ptsTypes="fffffffffffffffff">
                                      <p:cBhvr>
                                        <p:cTn id="26" dur="3000" fill="hold"/>
                                        <p:tgtEl>
                                          <p:spTgt spid="420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53" y="52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7686 -0.02604 L -0.26019 0.04132 " pathEditMode="relative" rAng="0" ptsTypes="AA">
                                      <p:cBhvr>
                                        <p:cTn id="29" dur="500" fill="hold"/>
                                        <p:tgtEl>
                                          <p:spTgt spid="420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67" y="33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015" grpId="0" animBg="1"/>
      <p:bldP spid="42017" grpId="0" animBg="1"/>
      <p:bldP spid="42017" grpId="1" animBg="1"/>
      <p:bldP spid="42036" grpId="0" animBg="1"/>
      <p:bldP spid="42036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04813" y="0"/>
            <a:ext cx="5829300" cy="1079500"/>
          </a:xfrm>
        </p:spPr>
        <p:txBody>
          <a:bodyPr/>
          <a:lstStyle/>
          <a:p>
            <a:r>
              <a:rPr lang="fa-IR" b="1" dirty="0"/>
              <a:t>شوت </a:t>
            </a:r>
            <a:r>
              <a:rPr lang="fa-IR" sz="2800" b="1" dirty="0"/>
              <a:t>(مرحله </a:t>
            </a:r>
            <a:r>
              <a:rPr lang="fa-IR" sz="2800" b="1" dirty="0" smtClean="0"/>
              <a:t>شرايط بازي)</a:t>
            </a:r>
            <a:endParaRPr lang="en-US" sz="2800" b="1" dirty="0"/>
          </a:p>
        </p:txBody>
      </p:sp>
      <p:sp>
        <p:nvSpPr>
          <p:cNvPr id="33795" name="Text Box 3"/>
          <p:cNvSpPr txBox="1">
            <a:spLocks noChangeArrowheads="1"/>
          </p:cNvSpPr>
          <p:nvPr/>
        </p:nvSpPr>
        <p:spPr bwMode="auto">
          <a:xfrm>
            <a:off x="3500438" y="1258888"/>
            <a:ext cx="3095625" cy="769441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fa-IR" sz="2000" b="1" dirty="0"/>
              <a:t>اهداف </a:t>
            </a:r>
            <a:r>
              <a:rPr lang="fa-IR" sz="2000" b="1" dirty="0" smtClean="0"/>
              <a:t>تمرين</a:t>
            </a:r>
            <a:r>
              <a:rPr lang="fa-IR" sz="2000" b="1" dirty="0"/>
              <a:t>:</a:t>
            </a:r>
          </a:p>
          <a:p>
            <a:pPr algn="r" rtl="1">
              <a:spcBef>
                <a:spcPct val="50000"/>
              </a:spcBef>
            </a:pPr>
            <a:r>
              <a:rPr lang="fa-IR" sz="1600" b="1" dirty="0" smtClean="0"/>
              <a:t>پيشرفت تکنيک </a:t>
            </a:r>
            <a:r>
              <a:rPr lang="fa-IR" sz="1600" b="1" dirty="0"/>
              <a:t>شوت در </a:t>
            </a:r>
            <a:r>
              <a:rPr lang="fa-IR" sz="1600" b="1" dirty="0" smtClean="0"/>
              <a:t>شرايط  بازي</a:t>
            </a:r>
            <a:endParaRPr lang="en-US" sz="1600" b="1" dirty="0"/>
          </a:p>
        </p:txBody>
      </p:sp>
      <p:sp>
        <p:nvSpPr>
          <p:cNvPr id="33796" name="Text Box 4"/>
          <p:cNvSpPr txBox="1">
            <a:spLocks noChangeArrowheads="1"/>
          </p:cNvSpPr>
          <p:nvPr/>
        </p:nvSpPr>
        <p:spPr bwMode="auto">
          <a:xfrm>
            <a:off x="3500438" y="2195513"/>
            <a:ext cx="3094037" cy="2754600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fa-IR" sz="2000" b="1" dirty="0"/>
              <a:t>روش </a:t>
            </a:r>
            <a:r>
              <a:rPr lang="fa-IR" sz="2000" b="1" dirty="0" smtClean="0"/>
              <a:t>اجراي تمرين</a:t>
            </a:r>
            <a:r>
              <a:rPr lang="fa-IR" sz="2000" b="1" dirty="0"/>
              <a:t>:</a:t>
            </a:r>
            <a:endParaRPr lang="en-US" sz="2000" b="1" dirty="0"/>
          </a:p>
          <a:p>
            <a:pPr algn="r" rtl="1">
              <a:spcBef>
                <a:spcPct val="50000"/>
              </a:spcBef>
            </a:pPr>
            <a:r>
              <a:rPr lang="fa-IR" b="1" dirty="0" smtClean="0"/>
              <a:t>دريک مستطيل </a:t>
            </a:r>
            <a:r>
              <a:rPr lang="fa-IR" b="1" dirty="0"/>
              <a:t>25در35 متر،4 </a:t>
            </a:r>
            <a:r>
              <a:rPr lang="fa-IR" b="1" dirty="0" smtClean="0"/>
              <a:t>بازيکن</a:t>
            </a:r>
            <a:r>
              <a:rPr lang="en-US" b="1" dirty="0">
                <a:latin typeface="Gulim" pitchFamily="34" charset="-127"/>
                <a:ea typeface="Gulim" pitchFamily="34" charset="-127"/>
              </a:rPr>
              <a:t>△</a:t>
            </a:r>
            <a:r>
              <a:rPr lang="fa-IR" b="1" dirty="0">
                <a:latin typeface="Gulim" pitchFamily="34" charset="-127"/>
                <a:ea typeface="Gulim" pitchFamily="34" charset="-127"/>
              </a:rPr>
              <a:t> و4 </a:t>
            </a:r>
            <a:r>
              <a:rPr lang="fa-IR" b="1" dirty="0" smtClean="0">
                <a:latin typeface="Gulim" pitchFamily="34" charset="-127"/>
                <a:ea typeface="Gulim" pitchFamily="34" charset="-127"/>
              </a:rPr>
              <a:t>بازيکن </a:t>
            </a:r>
            <a:r>
              <a:rPr lang="en-US" b="1" dirty="0">
                <a:latin typeface="Dotum" pitchFamily="34" charset="-127"/>
                <a:ea typeface="Dotum" pitchFamily="34" charset="-127"/>
              </a:rPr>
              <a:t>O</a:t>
            </a:r>
            <a:r>
              <a:rPr lang="fa-IR" b="1" dirty="0">
                <a:latin typeface="Dotum" pitchFamily="34" charset="-127"/>
                <a:ea typeface="Dotum" pitchFamily="34" charset="-127"/>
              </a:rPr>
              <a:t> </a:t>
            </a:r>
            <a:r>
              <a:rPr lang="fa-IR" b="1" dirty="0" smtClean="0">
                <a:latin typeface="Dotum" pitchFamily="34" charset="-127"/>
                <a:ea typeface="Dotum" pitchFamily="34" charset="-127"/>
              </a:rPr>
              <a:t>سعي </a:t>
            </a:r>
            <a:r>
              <a:rPr lang="fa-IR" b="1" dirty="0">
                <a:latin typeface="Dotum" pitchFamily="34" charset="-127"/>
                <a:ea typeface="Dotum" pitchFamily="34" charset="-127"/>
              </a:rPr>
              <a:t>در </a:t>
            </a:r>
            <a:r>
              <a:rPr lang="fa-IR" b="1" dirty="0" smtClean="0">
                <a:latin typeface="Dotum" pitchFamily="34" charset="-127"/>
                <a:ea typeface="Dotum" pitchFamily="34" charset="-127"/>
              </a:rPr>
              <a:t>گلزني </a:t>
            </a:r>
            <a:r>
              <a:rPr lang="fa-IR" b="1" dirty="0">
                <a:latin typeface="Dotum" pitchFamily="34" charset="-127"/>
                <a:ea typeface="Dotum" pitchFamily="34" charset="-127"/>
              </a:rPr>
              <a:t>با استفاده از شوت دارند.</a:t>
            </a:r>
          </a:p>
          <a:p>
            <a:pPr algn="r" rtl="1">
              <a:spcBef>
                <a:spcPct val="50000"/>
              </a:spcBef>
            </a:pPr>
            <a:r>
              <a:rPr lang="fa-IR" b="1" dirty="0">
                <a:latin typeface="Dotum" pitchFamily="34" charset="-127"/>
                <a:ea typeface="Dotum" pitchFamily="34" charset="-127"/>
              </a:rPr>
              <a:t>در </a:t>
            </a:r>
            <a:r>
              <a:rPr lang="fa-IR" b="1" dirty="0" smtClean="0">
                <a:latin typeface="Dotum" pitchFamily="34" charset="-127"/>
                <a:ea typeface="Dotum" pitchFamily="34" charset="-127"/>
              </a:rPr>
              <a:t>انتهاي </a:t>
            </a:r>
            <a:r>
              <a:rPr lang="fa-IR" b="1" dirty="0">
                <a:latin typeface="Dotum" pitchFamily="34" charset="-127"/>
                <a:ea typeface="Dotum" pitchFamily="34" charset="-127"/>
              </a:rPr>
              <a:t>محوطه </a:t>
            </a:r>
            <a:r>
              <a:rPr lang="fa-IR" b="1" dirty="0" smtClean="0">
                <a:latin typeface="Dotum" pitchFamily="34" charset="-127"/>
                <a:ea typeface="Dotum" pitchFamily="34" charset="-127"/>
              </a:rPr>
              <a:t>بازي </a:t>
            </a:r>
            <a:r>
              <a:rPr lang="fa-IR" b="1" dirty="0">
                <a:latin typeface="Dotum" pitchFamily="34" charset="-127"/>
                <a:ea typeface="Dotum" pitchFamily="34" charset="-127"/>
              </a:rPr>
              <a:t>دو دروازه به عرض 6 متر و دو دروازه بان قرار دارند.</a:t>
            </a:r>
            <a:endParaRPr lang="en-US" b="1" dirty="0">
              <a:latin typeface="Dotum" pitchFamily="34" charset="-127"/>
              <a:ea typeface="Dotum" pitchFamily="34" charset="-127"/>
            </a:endParaRPr>
          </a:p>
          <a:p>
            <a:pPr algn="r" rtl="1">
              <a:spcBef>
                <a:spcPct val="50000"/>
              </a:spcBef>
            </a:pPr>
            <a:endParaRPr lang="fa-IR" b="1" dirty="0"/>
          </a:p>
        </p:txBody>
      </p:sp>
      <p:sp>
        <p:nvSpPr>
          <p:cNvPr id="33797" name="Text Box 5"/>
          <p:cNvSpPr txBox="1">
            <a:spLocks noChangeArrowheads="1"/>
          </p:cNvSpPr>
          <p:nvPr/>
        </p:nvSpPr>
        <p:spPr bwMode="auto">
          <a:xfrm>
            <a:off x="3500438" y="5651500"/>
            <a:ext cx="3095625" cy="3022600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000" b="1" dirty="0" smtClean="0"/>
              <a:t>سازماندهي تمرين</a:t>
            </a:r>
            <a:r>
              <a:rPr lang="fa-IR" sz="2000" b="1" dirty="0"/>
              <a:t>:</a:t>
            </a:r>
          </a:p>
          <a:p>
            <a:pPr>
              <a:spcBef>
                <a:spcPct val="50000"/>
              </a:spcBef>
            </a:pPr>
            <a:r>
              <a:rPr lang="fa-IR" sz="1600" b="1" dirty="0" smtClean="0"/>
              <a:t>مستطيل:25در35 </a:t>
            </a:r>
            <a:r>
              <a:rPr lang="fa-IR" sz="1600" b="1" dirty="0"/>
              <a:t>متر</a:t>
            </a:r>
          </a:p>
          <a:p>
            <a:pPr>
              <a:spcBef>
                <a:spcPct val="50000"/>
              </a:spcBef>
            </a:pPr>
            <a:r>
              <a:rPr lang="fa-IR" sz="1400" b="1" dirty="0"/>
              <a:t>تعداد </a:t>
            </a:r>
            <a:r>
              <a:rPr lang="fa-IR" sz="1400" b="1" dirty="0" smtClean="0"/>
              <a:t>بازيکن </a:t>
            </a:r>
            <a:r>
              <a:rPr lang="fa-IR" sz="1400" b="1" dirty="0"/>
              <a:t>:8+2 دروازه بان</a:t>
            </a:r>
          </a:p>
          <a:p>
            <a:pPr>
              <a:spcBef>
                <a:spcPct val="50000"/>
              </a:spcBef>
            </a:pPr>
            <a:r>
              <a:rPr lang="fa-IR" sz="1400" b="1" dirty="0"/>
              <a:t>تعداد </a:t>
            </a:r>
            <a:r>
              <a:rPr lang="fa-IR" sz="1400" b="1" dirty="0" smtClean="0"/>
              <a:t>قيف تمرين:12-4 </a:t>
            </a:r>
            <a:r>
              <a:rPr lang="fa-IR" sz="1400" b="1" dirty="0"/>
              <a:t>عدد</a:t>
            </a:r>
          </a:p>
          <a:p>
            <a:pPr>
              <a:spcBef>
                <a:spcPct val="50000"/>
              </a:spcBef>
            </a:pPr>
            <a:r>
              <a:rPr lang="fa-IR" sz="1400" b="1" dirty="0"/>
              <a:t>تعداد کاور </a:t>
            </a:r>
            <a:r>
              <a:rPr lang="fa-IR" sz="1400" b="1" dirty="0" smtClean="0"/>
              <a:t>تمرين:4قرمز- 4آبي</a:t>
            </a:r>
            <a:endParaRPr lang="fa-IR" sz="1400" b="1" dirty="0"/>
          </a:p>
          <a:p>
            <a:pPr>
              <a:spcBef>
                <a:spcPct val="50000"/>
              </a:spcBef>
            </a:pPr>
            <a:r>
              <a:rPr lang="fa-IR" sz="1400" b="1" dirty="0"/>
              <a:t>مدت </a:t>
            </a:r>
            <a:r>
              <a:rPr lang="fa-IR" sz="1400" b="1" dirty="0" smtClean="0"/>
              <a:t>بازي </a:t>
            </a:r>
            <a:r>
              <a:rPr lang="fa-IR" sz="1400" b="1" dirty="0"/>
              <a:t>:</a:t>
            </a:r>
            <a:r>
              <a:rPr lang="fa-IR" sz="1400" b="1" dirty="0" smtClean="0"/>
              <a:t>20دقيقه</a:t>
            </a:r>
            <a:endParaRPr lang="fa-IR" sz="1400" b="1" dirty="0"/>
          </a:p>
          <a:p>
            <a:pPr>
              <a:spcBef>
                <a:spcPct val="50000"/>
              </a:spcBef>
            </a:pPr>
            <a:r>
              <a:rPr lang="fa-IR" sz="1400" b="1" dirty="0"/>
              <a:t>دو دروازه متحرک به عرض 6 متر در </a:t>
            </a:r>
            <a:r>
              <a:rPr lang="fa-IR" sz="1400" b="1" dirty="0" smtClean="0"/>
              <a:t>انتهاي </a:t>
            </a:r>
            <a:r>
              <a:rPr lang="fa-IR" sz="1400" b="1" dirty="0"/>
              <a:t>محوطه </a:t>
            </a:r>
            <a:r>
              <a:rPr lang="fa-IR" sz="1400" b="1" dirty="0" smtClean="0"/>
              <a:t>بازي</a:t>
            </a:r>
            <a:endParaRPr lang="fa-IR" sz="1400" b="1" dirty="0"/>
          </a:p>
          <a:p>
            <a:pPr>
              <a:spcBef>
                <a:spcPct val="50000"/>
              </a:spcBef>
            </a:pPr>
            <a:r>
              <a:rPr lang="fa-IR" b="1" dirty="0"/>
              <a:t> </a:t>
            </a:r>
            <a:endParaRPr lang="en-US" b="1" dirty="0"/>
          </a:p>
        </p:txBody>
      </p:sp>
      <p:sp>
        <p:nvSpPr>
          <p:cNvPr id="33798" name="Text Box 6"/>
          <p:cNvSpPr txBox="1">
            <a:spLocks noChangeArrowheads="1"/>
          </p:cNvSpPr>
          <p:nvPr/>
        </p:nvSpPr>
        <p:spPr bwMode="auto">
          <a:xfrm>
            <a:off x="188913" y="1258888"/>
            <a:ext cx="2978150" cy="4562475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000" b="1" dirty="0"/>
              <a:t>شکل  </a:t>
            </a:r>
            <a:r>
              <a:rPr lang="fa-IR" sz="2000" b="1" dirty="0" smtClean="0"/>
              <a:t>تمرين</a:t>
            </a:r>
            <a:r>
              <a:rPr lang="fa-IR" sz="2000" b="1" dirty="0"/>
              <a:t>:</a:t>
            </a:r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fa-IR" dirty="0"/>
          </a:p>
          <a:p>
            <a:pPr>
              <a:spcBef>
                <a:spcPct val="50000"/>
              </a:spcBef>
            </a:pPr>
            <a:endParaRPr lang="en-US" dirty="0"/>
          </a:p>
        </p:txBody>
      </p:sp>
      <p:sp>
        <p:nvSpPr>
          <p:cNvPr id="33799" name="Text Box 7"/>
          <p:cNvSpPr txBox="1">
            <a:spLocks noChangeArrowheads="1"/>
          </p:cNvSpPr>
          <p:nvPr/>
        </p:nvSpPr>
        <p:spPr bwMode="auto">
          <a:xfrm>
            <a:off x="188913" y="5940425"/>
            <a:ext cx="2952750" cy="2773363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fa-IR" sz="2000" b="1" dirty="0"/>
              <a:t>نکات </a:t>
            </a:r>
            <a:r>
              <a:rPr lang="fa-IR" sz="2000" b="1" dirty="0" smtClean="0"/>
              <a:t>مربيگري:</a:t>
            </a:r>
            <a:endParaRPr lang="en-US" sz="2000" b="1" dirty="0"/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dirty="0" smtClean="0"/>
              <a:t>تکنيک صحيح </a:t>
            </a:r>
            <a:r>
              <a:rPr lang="fa-IR" dirty="0"/>
              <a:t>شوت</a:t>
            </a:r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dirty="0" smtClean="0"/>
              <a:t>ديد </a:t>
            </a:r>
            <a:r>
              <a:rPr lang="fa-IR" dirty="0"/>
              <a:t>مناسب</a:t>
            </a:r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dirty="0" smtClean="0"/>
              <a:t>تشويق </a:t>
            </a:r>
            <a:r>
              <a:rPr lang="fa-IR" dirty="0"/>
              <a:t>به شوت در </a:t>
            </a:r>
            <a:r>
              <a:rPr lang="fa-IR" dirty="0" smtClean="0"/>
              <a:t>شرايط </a:t>
            </a:r>
            <a:r>
              <a:rPr lang="fa-IR" dirty="0"/>
              <a:t>مختلف</a:t>
            </a:r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dirty="0" smtClean="0"/>
              <a:t>ريباند </a:t>
            </a:r>
            <a:r>
              <a:rPr lang="fa-IR" dirty="0"/>
              <a:t>بعد از شوت</a:t>
            </a:r>
          </a:p>
          <a:p>
            <a:pPr algn="r" rtl="1">
              <a:spcBef>
                <a:spcPct val="50000"/>
              </a:spcBef>
              <a:buFontTx/>
              <a:buAutoNum type="arabicPeriod"/>
            </a:pPr>
            <a:r>
              <a:rPr lang="fa-IR" dirty="0"/>
              <a:t>شکل </a:t>
            </a:r>
            <a:r>
              <a:rPr lang="fa-IR" dirty="0" smtClean="0"/>
              <a:t>تيمي</a:t>
            </a:r>
            <a:endParaRPr lang="en-US" dirty="0"/>
          </a:p>
        </p:txBody>
      </p:sp>
      <p:grpSp>
        <p:nvGrpSpPr>
          <p:cNvPr id="33800" name="Group 8"/>
          <p:cNvGrpSpPr>
            <a:grpSpLocks/>
          </p:cNvGrpSpPr>
          <p:nvPr/>
        </p:nvGrpSpPr>
        <p:grpSpPr bwMode="auto">
          <a:xfrm>
            <a:off x="476250" y="1763713"/>
            <a:ext cx="2376488" cy="3960812"/>
            <a:chOff x="346" y="1020"/>
            <a:chExt cx="1542" cy="2586"/>
          </a:xfrm>
        </p:grpSpPr>
        <p:sp>
          <p:nvSpPr>
            <p:cNvPr id="33801" name="Rectangle 9"/>
            <p:cNvSpPr>
              <a:spLocks noChangeArrowheads="1"/>
            </p:cNvSpPr>
            <p:nvPr/>
          </p:nvSpPr>
          <p:spPr bwMode="auto">
            <a:xfrm>
              <a:off x="346" y="1156"/>
              <a:ext cx="1542" cy="2314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3802" name="Rectangle 10"/>
            <p:cNvSpPr>
              <a:spLocks noChangeArrowheads="1"/>
            </p:cNvSpPr>
            <p:nvPr/>
          </p:nvSpPr>
          <p:spPr bwMode="auto">
            <a:xfrm>
              <a:off x="890" y="3470"/>
              <a:ext cx="408" cy="136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3803" name="Rectangle 11"/>
            <p:cNvSpPr>
              <a:spLocks noChangeArrowheads="1"/>
            </p:cNvSpPr>
            <p:nvPr/>
          </p:nvSpPr>
          <p:spPr bwMode="auto">
            <a:xfrm>
              <a:off x="890" y="1020"/>
              <a:ext cx="408" cy="136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3804" name="AutoShape 12"/>
            <p:cNvSpPr>
              <a:spLocks noChangeArrowheads="1"/>
            </p:cNvSpPr>
            <p:nvPr/>
          </p:nvSpPr>
          <p:spPr bwMode="auto">
            <a:xfrm>
              <a:off x="1616" y="2290"/>
              <a:ext cx="136" cy="136"/>
            </a:xfrm>
            <a:prstGeom prst="triangle">
              <a:avLst>
                <a:gd name="adj" fmla="val 50000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3805" name="AutoShape 13"/>
            <p:cNvSpPr>
              <a:spLocks noChangeArrowheads="1"/>
            </p:cNvSpPr>
            <p:nvPr/>
          </p:nvSpPr>
          <p:spPr bwMode="auto">
            <a:xfrm>
              <a:off x="482" y="2290"/>
              <a:ext cx="136" cy="136"/>
            </a:xfrm>
            <a:prstGeom prst="triangle">
              <a:avLst>
                <a:gd name="adj" fmla="val 50000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3806" name="AutoShape 14"/>
            <p:cNvSpPr>
              <a:spLocks noChangeArrowheads="1"/>
            </p:cNvSpPr>
            <p:nvPr/>
          </p:nvSpPr>
          <p:spPr bwMode="auto">
            <a:xfrm>
              <a:off x="1026" y="3152"/>
              <a:ext cx="136" cy="136"/>
            </a:xfrm>
            <a:prstGeom prst="triangle">
              <a:avLst>
                <a:gd name="adj" fmla="val 50000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3807" name="AutoShape 15"/>
            <p:cNvSpPr>
              <a:spLocks noChangeArrowheads="1"/>
            </p:cNvSpPr>
            <p:nvPr/>
          </p:nvSpPr>
          <p:spPr bwMode="auto">
            <a:xfrm>
              <a:off x="1026" y="1519"/>
              <a:ext cx="136" cy="136"/>
            </a:xfrm>
            <a:prstGeom prst="triangle">
              <a:avLst>
                <a:gd name="adj" fmla="val 50000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3808" name="Oval 16"/>
            <p:cNvSpPr>
              <a:spLocks noChangeArrowheads="1"/>
            </p:cNvSpPr>
            <p:nvPr/>
          </p:nvSpPr>
          <p:spPr bwMode="auto">
            <a:xfrm>
              <a:off x="482" y="2064"/>
              <a:ext cx="136" cy="136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3809" name="Oval 17"/>
            <p:cNvSpPr>
              <a:spLocks noChangeArrowheads="1"/>
            </p:cNvSpPr>
            <p:nvPr/>
          </p:nvSpPr>
          <p:spPr bwMode="auto">
            <a:xfrm>
              <a:off x="1026" y="1292"/>
              <a:ext cx="136" cy="136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3810" name="Oval 18"/>
            <p:cNvSpPr>
              <a:spLocks noChangeArrowheads="1"/>
            </p:cNvSpPr>
            <p:nvPr/>
          </p:nvSpPr>
          <p:spPr bwMode="auto">
            <a:xfrm>
              <a:off x="1616" y="2064"/>
              <a:ext cx="136" cy="136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3811" name="Oval 19"/>
            <p:cNvSpPr>
              <a:spLocks noChangeArrowheads="1"/>
            </p:cNvSpPr>
            <p:nvPr/>
          </p:nvSpPr>
          <p:spPr bwMode="auto">
            <a:xfrm>
              <a:off x="1026" y="2925"/>
              <a:ext cx="136" cy="136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3814" name="AutoShape 22"/>
          <p:cNvSpPr>
            <a:spLocks noChangeArrowheads="1"/>
          </p:cNvSpPr>
          <p:nvPr/>
        </p:nvSpPr>
        <p:spPr bwMode="auto">
          <a:xfrm>
            <a:off x="1484313" y="1835150"/>
            <a:ext cx="215900" cy="215900"/>
          </a:xfrm>
          <a:prstGeom prst="smileyFace">
            <a:avLst>
              <a:gd name="adj" fmla="val 4653"/>
            </a:avLst>
          </a:prstGeom>
          <a:solidFill>
            <a:srgbClr val="FFFF99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3815" name="AutoShape 23"/>
          <p:cNvSpPr>
            <a:spLocks noChangeArrowheads="1"/>
          </p:cNvSpPr>
          <p:nvPr/>
        </p:nvSpPr>
        <p:spPr bwMode="auto">
          <a:xfrm>
            <a:off x="1557338" y="5364163"/>
            <a:ext cx="215900" cy="215900"/>
          </a:xfrm>
          <a:prstGeom prst="smileyFace">
            <a:avLst>
              <a:gd name="adj" fmla="val 4653"/>
            </a:avLst>
          </a:prstGeom>
          <a:solidFill>
            <a:srgbClr val="FFFF99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 spd="med">
    <p:wheel spokes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تمرنها~1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تمرنها~1</Template>
  <TotalTime>7</TotalTime>
  <Words>2257</Words>
  <Application>Microsoft Office PowerPoint</Application>
  <PresentationFormat>On-screen Show (4:3)</PresentationFormat>
  <Paragraphs>457</Paragraphs>
  <Slides>17</Slides>
  <Notes>14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تمرنها~1</vt:lpstr>
      <vt:lpstr>بنام خدا</vt:lpstr>
      <vt:lpstr>تمرينات عملي</vt:lpstr>
      <vt:lpstr>احساس لمس توپ (تمرين پايه)</vt:lpstr>
      <vt:lpstr>PowerPoint Presentation</vt:lpstr>
      <vt:lpstr>دريبلينگ،(مرحله شرايط بازي)</vt:lpstr>
      <vt:lpstr>پاس وحمايت(مرحله پايه)</vt:lpstr>
      <vt:lpstr>پاس (مرحله نزديک به شرايط بازي)</vt:lpstr>
      <vt:lpstr>PowerPoint Presentation</vt:lpstr>
      <vt:lpstr>تمرين:دريافت وکنترل توپ (مرحله پايه)</vt:lpstr>
      <vt:lpstr>پاس،دريافت و کنترل توپ (مرحله نزديک به شرايط بازي)</vt:lpstr>
      <vt:lpstr>پاس،دريافت و کنترل توپ (مرحله نزديک به شرايط بازي)</vt:lpstr>
      <vt:lpstr>پاس،دريافت و کنترل توپ (مرحله نزديک به شرايط بازي)</vt:lpstr>
      <vt:lpstr>تمرين:دريافت و کنترل توپ                   (مرحله شرايط بازي)</vt:lpstr>
      <vt:lpstr>تمرين:شوت(مرحله پايه)</vt:lpstr>
      <vt:lpstr>شوت(مرحله نزديک به شرايط بازي)</vt:lpstr>
      <vt:lpstr>شوت(مرحله نزديک به شرايط بازي)</vt:lpstr>
      <vt:lpstr>شوت (مرحله شرايط بازي)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تمرينات عملي</dc:title>
  <dc:creator>user</dc:creator>
  <cp:lastModifiedBy>Windows User</cp:lastModifiedBy>
  <cp:revision>2</cp:revision>
  <dcterms:created xsi:type="dcterms:W3CDTF">2016-01-22T17:06:49Z</dcterms:created>
  <dcterms:modified xsi:type="dcterms:W3CDTF">2020-06-06T07:22:49Z</dcterms:modified>
</cp:coreProperties>
</file>