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C230"/>
    <a:srgbClr val="E6E8A2"/>
    <a:srgbClr val="F254C5"/>
    <a:srgbClr val="FFB3CC"/>
    <a:srgbClr val="D27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6B7C8F-0314-4507-BBE1-13068CBE301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4DB02-42E2-4819-B642-6E8A2E64CFF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8F16F-551F-4083-B7BB-CAE32B77872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2BC62-DA82-42E3-8F5D-61B2216FBF64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3D1F1-F906-4E7B-BA0D-75B022DF3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(10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642918"/>
            <a:ext cx="2389927" cy="1643074"/>
          </a:xfrm>
          <a:prstGeom prst="rect">
            <a:avLst/>
          </a:prstGeom>
          <a:solidFill>
            <a:srgbClr val="FFB3CC"/>
          </a:solidFill>
          <a:ln w="127000" cap="rnd">
            <a:solidFill>
              <a:srgbClr val="92D050"/>
            </a:solidFill>
          </a:ln>
          <a:effectLst>
            <a:glow rad="228600">
              <a:srgbClr val="FF6699">
                <a:alpha val="40000"/>
              </a:srgbClr>
            </a:glow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perspectiveLef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357158" y="2786058"/>
            <a:ext cx="6715172" cy="33575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  <a:scene3d>
            <a:camera prst="perspectiveRight"/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prstTxWarp prst="textPlain">
              <a:avLst/>
            </a:prstTxWarp>
            <a:normAutofit fontScale="70000" lnSpcReduction="20000"/>
          </a:bodyPr>
          <a:lstStyle/>
          <a:p>
            <a:pPr marL="342900" lvl="0" indent="-342900" algn="ctr" rtl="1">
              <a:spcBef>
                <a:spcPct val="20000"/>
              </a:spcBef>
              <a:defRPr/>
            </a:pPr>
            <a:endParaRPr kumimoji="0" lang="fa-IR" sz="5900" i="0" u="none" strike="noStrike" kern="1200" normalizeH="0" baseline="0" noProof="0" dirty="0" smtClean="0"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 algn="ctr" rtl="1">
              <a:spcBef>
                <a:spcPct val="20000"/>
              </a:spcBef>
              <a:defRPr/>
            </a:pPr>
            <a:r>
              <a:rPr kumimoji="0" lang="fa-IR" sz="5000" b="1" i="0" u="none" strike="noStrike" kern="1200" normalizeH="0" baseline="0" noProof="0" dirty="0" smtClean="0"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پاورپوینت درس </a:t>
            </a:r>
            <a:r>
              <a:rPr kumimoji="0" lang="fa-IR" sz="5000" b="1" i="0" u="none" strike="noStrike" kern="1200" normalizeH="0" noProof="0" dirty="0" smtClean="0"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اول فارسی نوشتاری پایۀ پنجم دبستان</a:t>
            </a:r>
            <a:endParaRPr lang="en-US" sz="5000" b="1" dirty="0" smtClean="0">
              <a:solidFill>
                <a:schemeClr val="tx1"/>
              </a:solidFill>
            </a:endParaRPr>
          </a:p>
          <a:p>
            <a:pPr marL="342900" lvl="0" indent="-342900"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9600" b="1" dirty="0" smtClean="0">
                <a:solidFill>
                  <a:schemeClr val="accent5">
                    <a:lumMod val="75000"/>
                  </a:schemeClr>
                </a:solidFill>
              </a:rPr>
              <a:t>تماشاخانه</a:t>
            </a:r>
          </a:p>
          <a:p>
            <a:pPr marL="342900" lvl="0" indent="-342900" algn="just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fa-IR" sz="10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muzeh-New-Bold"/>
                <a:ea typeface="+mn-ea"/>
                <a:cs typeface="Arial" pitchFamily="34" charset="0"/>
              </a:rPr>
              <a:t>   </a:t>
            </a:r>
            <a:r>
              <a:rPr kumimoji="0" lang="fa-IR" sz="10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muzeh-New-Bold"/>
                <a:ea typeface="+mn-ea"/>
                <a:cs typeface="Arial" pitchFamily="34" charset="0"/>
              </a:rPr>
              <a:t>فارسی نوشتاری </a:t>
            </a:r>
            <a:endParaRPr kumimoji="0" lang="ar-SA" sz="10600" b="1" i="0" u="none" strike="noStrike" kern="1200" cap="all" spc="0" normalizeH="0" baseline="0" noProof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098" name="Picture 2" descr="C:\Users\ahmad\Desktop\New folder (2)\C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076594"/>
            <a:ext cx="2209800" cy="3067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:\Untit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1414"/>
            <a:ext cx="8786842" cy="66437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>
            <a:off x="2071670" y="2357430"/>
            <a:ext cx="5232523" cy="1015663"/>
          </a:xfrm>
          <a:prstGeom prst="rect">
            <a:avLst/>
          </a:prstGeom>
          <a:noFill/>
        </p:spPr>
        <p:txBody>
          <a:bodyPr wrap="none" rtlCol="0">
            <a:prstTxWarp prst="textWave1">
              <a:avLst>
                <a:gd name="adj1" fmla="val 19702"/>
                <a:gd name="adj2" fmla="val 0"/>
              </a:avLst>
            </a:prstTxWarp>
            <a:spAutoFit/>
          </a:bodyPr>
          <a:lstStyle/>
          <a:p>
            <a:r>
              <a:rPr lang="fa-IR" sz="177700" b="1" dirty="0" smtClean="0">
                <a:ln>
                  <a:solidFill>
                    <a:srgbClr val="00B0F0"/>
                  </a:solidFill>
                </a:ln>
                <a:solidFill>
                  <a:srgbClr val="FF3399"/>
                </a:solidFill>
              </a:rPr>
              <a:t>درس اول تماشاخانه</a:t>
            </a:r>
            <a:endParaRPr lang="en-US" sz="177700" b="1" dirty="0">
              <a:ln>
                <a:solidFill>
                  <a:srgbClr val="00B0F0"/>
                </a:solidFill>
              </a:ln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15206" y="285728"/>
            <a:ext cx="1640193" cy="369332"/>
          </a:xfrm>
          <a:prstGeom prst="rect">
            <a:avLst/>
          </a:prstGeom>
          <a:solidFill>
            <a:srgbClr val="FF3399"/>
          </a:solidFill>
        </p:spPr>
        <p:txBody>
          <a:bodyPr wrap="none">
            <a:spAutoFit/>
          </a:bodyPr>
          <a:lstStyle/>
          <a:p>
            <a:pPr algn="r" rtl="1"/>
            <a:r>
              <a:rPr lang="fa-IR" b="1" dirty="0"/>
              <a:t>املا و واژ </a:t>
            </a:r>
            <a:r>
              <a:rPr lang="fa-IR" b="1" dirty="0" smtClean="0"/>
              <a:t>ه</a:t>
            </a:r>
            <a:r>
              <a:rPr lang="en-US" b="1" dirty="0" smtClean="0"/>
              <a:t> </a:t>
            </a:r>
            <a:r>
              <a:rPr lang="fa-IR" b="1" dirty="0" smtClean="0"/>
              <a:t>آموزي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14348" y="857232"/>
            <a:ext cx="7858180" cy="5183150"/>
          </a:xfrm>
          <a:prstGeom prst="rect">
            <a:avLst/>
          </a:prstGeom>
          <a:ln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/>
              <a:t>جمله هایی </a:t>
            </a:r>
            <a:r>
              <a:rPr lang="fa-IR" sz="2800" b="1" dirty="0"/>
              <a:t>را که در آن ها یکی از واژه </a:t>
            </a:r>
            <a:r>
              <a:rPr lang="fa-IR" sz="2800" b="1" dirty="0" smtClean="0"/>
              <a:t>های «عظمت».«طبیعت»و«محکم» به کار رفته است، بنویسید</a:t>
            </a:r>
          </a:p>
          <a:p>
            <a:pPr algn="r" rtl="1">
              <a:lnSpc>
                <a:spcPct val="150000"/>
              </a:lnSpc>
            </a:pPr>
            <a:endParaRPr lang="fa-IR" sz="2800" b="1" dirty="0"/>
          </a:p>
          <a:p>
            <a:pPr algn="r" rtl="1">
              <a:lnSpc>
                <a:spcPct val="150000"/>
              </a:lnSpc>
            </a:pPr>
            <a:endParaRPr lang="fa-IR" sz="2800" b="1" dirty="0" smtClean="0"/>
          </a:p>
          <a:p>
            <a:pPr algn="r" rtl="1">
              <a:lnSpc>
                <a:spcPct val="150000"/>
              </a:lnSpc>
            </a:pPr>
            <a:endParaRPr lang="fa-IR" sz="2800" b="1" dirty="0"/>
          </a:p>
          <a:p>
            <a:pPr algn="r" rtl="1">
              <a:lnSpc>
                <a:spcPct val="150000"/>
              </a:lnSpc>
            </a:pPr>
            <a:endParaRPr lang="fa-IR" sz="2800" b="1" dirty="0" smtClean="0"/>
          </a:p>
          <a:p>
            <a:pPr algn="r" rtl="1">
              <a:lnSpc>
                <a:spcPct val="150000"/>
              </a:lnSpc>
            </a:pPr>
            <a:endParaRPr lang="fa-IR" sz="2800" b="1" dirty="0"/>
          </a:p>
          <a:p>
            <a:pPr algn="r" rtl="1">
              <a:lnSpc>
                <a:spcPct val="150000"/>
              </a:lnSpc>
            </a:pPr>
            <a:endParaRPr lang="fa-IR" sz="2800" b="1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472" y="428604"/>
            <a:ext cx="8358246" cy="58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2- </a:t>
            </a:r>
            <a:r>
              <a:rPr lang="fa-IR" sz="2400" b="1" dirty="0"/>
              <a:t>با حروف در هم ریخته ی زیر کلمه هایی بسازید که ارزش املایی داشته باشند.</a:t>
            </a:r>
            <a:endParaRPr lang="en-US" sz="24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1639" y="3429000"/>
            <a:ext cx="519664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00034" y="5572140"/>
            <a:ext cx="8429684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fa-IR" dirty="0" smtClean="0"/>
          </a:p>
          <a:p>
            <a:endParaRPr lang="fa-IR" dirty="0"/>
          </a:p>
          <a:p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596" y="428604"/>
            <a:ext cx="8501122" cy="1490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/>
              <a:t>3- شش </a:t>
            </a:r>
            <a:r>
              <a:rPr lang="fa-IR" sz="3200" b="1" dirty="0"/>
              <a:t>واژه ی مخالف یا متضادّ هم بنویسید و آن ها را دو به دو در یک جمله به کار ببرید.</a:t>
            </a:r>
            <a:endParaRPr lang="en-US" sz="3200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28596" y="2714620"/>
          <a:ext cx="792961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2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23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rtl="1"/>
                      <a:r>
                        <a:rPr lang="fa-IR" sz="3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جمله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 rtl="1"/>
                      <a:r>
                        <a:rPr lang="fa-IR" sz="3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واژه ها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15272" y="58143"/>
            <a:ext cx="1345240" cy="584775"/>
          </a:xfrm>
          <a:prstGeom prst="rect">
            <a:avLst/>
          </a:prstGeom>
          <a:solidFill>
            <a:srgbClr val="FF3399"/>
          </a:solidFill>
        </p:spPr>
        <p:txBody>
          <a:bodyPr wrap="none">
            <a:spAutoFit/>
          </a:bodyPr>
          <a:lstStyle/>
          <a:p>
            <a:r>
              <a:rPr lang="fa-IR" sz="3200" b="1" dirty="0"/>
              <a:t>درك متن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86309" y="642918"/>
            <a:ext cx="88148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>
                <a:solidFill>
                  <a:srgbClr val="00B050"/>
                </a:solidFill>
              </a:rPr>
              <a:t>جا های خالی را با یکی از نشانه های </a:t>
            </a:r>
            <a:r>
              <a:rPr lang="fa-IR" sz="2400" b="1" dirty="0" smtClean="0">
                <a:solidFill>
                  <a:srgbClr val="00B050"/>
                </a:solidFill>
              </a:rPr>
              <a:t>ربطِ </a:t>
            </a:r>
            <a:r>
              <a:rPr lang="fa-IR" sz="2400" b="1" dirty="0" smtClean="0">
                <a:solidFill>
                  <a:srgbClr val="FF3399"/>
                </a:solidFill>
              </a:rPr>
              <a:t>«امّا،وللی،چون،زیرا،سپس،بعد»</a:t>
            </a:r>
            <a:r>
              <a:rPr lang="fa-IR" sz="2400" b="1" dirty="0" smtClean="0">
                <a:solidFill>
                  <a:srgbClr val="00B050"/>
                </a:solidFill>
              </a:rPr>
              <a:t>پرکنید.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8643966" y="1285860"/>
            <a:ext cx="357190" cy="35719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8643966" y="2357430"/>
            <a:ext cx="357190" cy="35719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643966" y="1785926"/>
            <a:ext cx="357190" cy="35719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8715404" y="2857496"/>
            <a:ext cx="357190" cy="35719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715404" y="3929066"/>
            <a:ext cx="357190" cy="35719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715404" y="4429132"/>
            <a:ext cx="357190" cy="35719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715404" y="5500702"/>
            <a:ext cx="357190" cy="357190"/>
          </a:xfrm>
          <a:prstGeom prst="ellipse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1142984"/>
            <a:ext cx="8901847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1-</a:t>
            </a:r>
            <a:r>
              <a:rPr lang="fa-IR" sz="2300" b="1" dirty="0" smtClean="0"/>
              <a:t> مسعود کاغذو قلم را از احمد آقا گرفت........نمی دانست از کجا شروع کند و چه بنویسد.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2-</a:t>
            </a:r>
            <a:r>
              <a:rPr lang="fa-IR" sz="2300" b="1" dirty="0" smtClean="0"/>
              <a:t> کوها منبع خیرو برکت هستند.........هزاران چشمه از دل آنها می جوشد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3-</a:t>
            </a:r>
            <a:r>
              <a:rPr lang="fa-IR" sz="2300" b="1" dirty="0" smtClean="0"/>
              <a:t> ......................به خداوند اعتماد دارم،تمام سختی های زندگی را تحمّل می کنم.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4-</a:t>
            </a:r>
            <a:r>
              <a:rPr lang="fa-IR" sz="2300" b="1" dirty="0" smtClean="0"/>
              <a:t> استفاده از وسایل نقلیه ی موتوری،رفت وآمد را آسان کرده است...........مشکلاتی را هم ایجاد می کند.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5-</a:t>
            </a:r>
            <a:r>
              <a:rPr lang="fa-IR" sz="2300" b="1" dirty="0" smtClean="0"/>
              <a:t> متن درس تماشاخانه را با دقّت بخوانید........به سوالات آن پاسخ دهید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6-</a:t>
            </a:r>
            <a:r>
              <a:rPr lang="fa-IR" sz="2300" b="1" dirty="0" smtClean="0"/>
              <a:t> می توانی با استفاده از کتاب ها و نقل قول ها درباره ی آداب و رسوم محلّ زندگی خود،بنویسی..........برای آن یک عنوان مناسب انتخاب کنی.</a:t>
            </a:r>
          </a:p>
          <a:p>
            <a:pPr algn="just" rtl="1">
              <a:lnSpc>
                <a:spcPct val="150000"/>
              </a:lnSpc>
            </a:pPr>
            <a:r>
              <a:rPr lang="fa-IR" sz="2300" b="1" dirty="0" smtClean="0">
                <a:solidFill>
                  <a:schemeClr val="bg1"/>
                </a:solidFill>
              </a:rPr>
              <a:t>7-</a:t>
            </a:r>
            <a:r>
              <a:rPr lang="fa-IR" sz="2300" b="1" dirty="0" smtClean="0"/>
              <a:t>........گل ها را خیلی دوست داشت،تصمیم گرفت از این راه جانشینی برای خود انتخاب کند.</a:t>
            </a:r>
            <a:endParaRPr lang="en-US" sz="2300" b="1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01024" y="71414"/>
            <a:ext cx="1039067" cy="523220"/>
          </a:xfrm>
          <a:prstGeom prst="rect">
            <a:avLst/>
          </a:prstGeom>
          <a:solidFill>
            <a:srgbClr val="FF3399"/>
          </a:solidFill>
        </p:spPr>
        <p:txBody>
          <a:bodyPr wrap="none">
            <a:spAutoFit/>
          </a:bodyPr>
          <a:lstStyle/>
          <a:p>
            <a:pPr algn="r" rtl="1"/>
            <a:r>
              <a:rPr lang="fa-IR" sz="2800" b="1" dirty="0">
                <a:solidFill>
                  <a:schemeClr val="bg1"/>
                </a:solidFill>
              </a:rPr>
              <a:t>نگارش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hmad\Desktop\Untit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732" y="1285860"/>
            <a:ext cx="2302307" cy="1643074"/>
          </a:xfrm>
          <a:prstGeom prst="rect">
            <a:avLst/>
          </a:prstGeom>
          <a:noFill/>
        </p:spPr>
      </p:pic>
      <p:pic>
        <p:nvPicPr>
          <p:cNvPr id="2051" name="Picture 3" descr="C:\Users\ahmad\Desktop\Untitl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285861"/>
            <a:ext cx="2354259" cy="1618554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850452" y="714356"/>
            <a:ext cx="4007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fa-IR" b="1" dirty="0" smtClean="0"/>
              <a:t>1- با </a:t>
            </a:r>
            <a:r>
              <a:rPr lang="fa-IR" b="1" dirty="0"/>
              <a:t>توجّه به تصویر، کار های زیر را انجام دهید: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1928794" y="3000372"/>
            <a:ext cx="6000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/>
              <a:t>از تصویر ها، موضوعی برای نوشتن انتخاب کنید.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/>
              <a:t>درباره ی موضوعِ انتخاب شده، دو بند بنویسید.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44063" y="4286256"/>
            <a:ext cx="7042779" cy="2308324"/>
          </a:xfrm>
          <a:prstGeom prst="rect">
            <a:avLst/>
          </a:prstGeom>
          <a:noFill/>
          <a:ln>
            <a:solidFill>
              <a:srgbClr val="99FF99"/>
            </a:solidFill>
          </a:ln>
        </p:spPr>
        <p:txBody>
          <a:bodyPr wrap="square" rtlCol="0">
            <a:spAutoFit/>
          </a:bodyPr>
          <a:lstStyle/>
          <a:p>
            <a:pPr algn="just" rtl="1"/>
            <a:r>
              <a:rPr lang="fa-IR" dirty="0" smtClean="0">
                <a:solidFill>
                  <a:srgbClr val="FF3399"/>
                </a:solidFill>
              </a:rPr>
              <a:t>موضوع:</a:t>
            </a:r>
          </a:p>
          <a:p>
            <a:pPr algn="just" rtl="1"/>
            <a:endParaRPr lang="fa-IR" dirty="0">
              <a:solidFill>
                <a:srgbClr val="FF3399"/>
              </a:solidFill>
            </a:endParaRPr>
          </a:p>
          <a:p>
            <a:pPr algn="just" rtl="1"/>
            <a:endParaRPr lang="fa-IR" dirty="0" smtClean="0">
              <a:solidFill>
                <a:srgbClr val="FF3399"/>
              </a:solidFill>
            </a:endParaRPr>
          </a:p>
          <a:p>
            <a:pPr algn="just" rtl="1"/>
            <a:endParaRPr lang="fa-IR" dirty="0">
              <a:solidFill>
                <a:srgbClr val="FF3399"/>
              </a:solidFill>
            </a:endParaRPr>
          </a:p>
          <a:p>
            <a:pPr algn="just" rtl="1"/>
            <a:endParaRPr lang="fa-IR" dirty="0" smtClean="0">
              <a:solidFill>
                <a:srgbClr val="FF3399"/>
              </a:solidFill>
            </a:endParaRPr>
          </a:p>
          <a:p>
            <a:pPr algn="just" rtl="1"/>
            <a:endParaRPr lang="fa-IR" dirty="0">
              <a:solidFill>
                <a:srgbClr val="FF3399"/>
              </a:solidFill>
            </a:endParaRPr>
          </a:p>
          <a:p>
            <a:pPr algn="just" rtl="1"/>
            <a:endParaRPr lang="fa-IR" dirty="0" smtClean="0">
              <a:solidFill>
                <a:srgbClr val="FF3399"/>
              </a:solidFill>
            </a:endParaRPr>
          </a:p>
          <a:p>
            <a:pPr algn="just" rtl="1"/>
            <a:endParaRPr lang="en-US" dirty="0"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596" y="214290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400" b="1" dirty="0" smtClean="0"/>
              <a:t>2- یکی از </a:t>
            </a:r>
            <a:r>
              <a:rPr lang="fa-IR" sz="2400" b="1" dirty="0"/>
              <a:t>صداهاي زير را در ذهنتان مجسّم كنيد و درباره </a:t>
            </a:r>
            <a:r>
              <a:rPr lang="fa-IR" sz="2400" b="1" dirty="0" smtClean="0"/>
              <a:t>ی </a:t>
            </a:r>
            <a:r>
              <a:rPr lang="fa-IR" sz="2400" b="1" dirty="0"/>
              <a:t>آن </a:t>
            </a:r>
            <a:r>
              <a:rPr lang="fa-IR" sz="2400" b="1" dirty="0" smtClean="0"/>
              <a:t>یک </a:t>
            </a:r>
            <a:r>
              <a:rPr lang="fa-IR" sz="2400" b="1" dirty="0"/>
              <a:t>بند بنويسيد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12073" y="1369440"/>
            <a:ext cx="7646141" cy="5232202"/>
          </a:xfrm>
          <a:prstGeom prst="rect">
            <a:avLst/>
          </a:prstGeom>
          <a:noFill/>
          <a:ln>
            <a:solidFill>
              <a:srgbClr val="99FF99"/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3399"/>
                </a:solidFill>
              </a:rPr>
              <a:t>موضوع:</a:t>
            </a:r>
            <a:endParaRPr lang="fa-IR" sz="2800" b="1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fa-IR" dirty="0" smtClean="0">
              <a:solidFill>
                <a:srgbClr val="FF3399"/>
              </a:solidFill>
            </a:endParaRPr>
          </a:p>
          <a:p>
            <a:pPr algn="r" rtl="1"/>
            <a:endParaRPr lang="fa-IR" dirty="0">
              <a:solidFill>
                <a:srgbClr val="FF3399"/>
              </a:solidFill>
            </a:endParaRPr>
          </a:p>
          <a:p>
            <a:pPr algn="r" rtl="1"/>
            <a:endParaRPr lang="en-US" dirty="0">
              <a:solidFill>
                <a:srgbClr val="FF339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13575" y="100010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صدای </a:t>
            </a:r>
            <a:r>
              <a:rPr lang="fa-IR" b="1" dirty="0"/>
              <a:t>آبشار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18782" y="1000108"/>
            <a:ext cx="2339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صدای </a:t>
            </a:r>
            <a:r>
              <a:rPr lang="fa-IR" b="1" dirty="0"/>
              <a:t>به هم خوردن برگ ها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14348" y="1000108"/>
            <a:ext cx="113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صدای </a:t>
            </a:r>
            <a:r>
              <a:rPr lang="fa-IR" b="1" dirty="0"/>
              <a:t>زنبور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857356" y="1083688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786446" y="1083688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929586" y="1083688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90" y="785794"/>
            <a:ext cx="8429652" cy="4616648"/>
          </a:xfrm>
          <a:prstGeom prst="rect">
            <a:avLst/>
          </a:prstGeom>
          <a:solidFill>
            <a:srgbClr val="FF99CC"/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/>
              <a:t>توجّه: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/>
              <a:t>   به </a:t>
            </a:r>
            <a:r>
              <a:rPr lang="fa-IR" sz="2800" b="1" dirty="0"/>
              <a:t>جزئیات تصویر یا موضوع شنیداری </a:t>
            </a:r>
            <a:r>
              <a:rPr lang="fa-IR" sz="2800" b="1" dirty="0" smtClean="0"/>
              <a:t>(مانند </a:t>
            </a:r>
            <a:r>
              <a:rPr lang="fa-IR" sz="2800" b="1" dirty="0"/>
              <a:t>صدا، رنگ، شکل، اندازه، </a:t>
            </a:r>
            <a:r>
              <a:rPr lang="fa-IR" sz="2800" b="1" dirty="0" smtClean="0"/>
              <a:t>جهت، نور</a:t>
            </a:r>
            <a:r>
              <a:rPr lang="fa-IR" sz="2800" b="1" dirty="0"/>
              <a:t>، لطافت و</a:t>
            </a:r>
            <a:r>
              <a:rPr lang="fa-IR" sz="2800" b="1" dirty="0" smtClean="0"/>
              <a:t>....)، </a:t>
            </a:r>
            <a:r>
              <a:rPr lang="fa-IR" sz="2800" b="1" dirty="0"/>
              <a:t>خوب دقّت کنید.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/>
              <a:t>   موضوعی </a:t>
            </a:r>
            <a:r>
              <a:rPr lang="fa-IR" sz="2800" b="1" dirty="0"/>
              <a:t>را که به آن علاق همند هستید، برای نوشتن، انتخاب کنید.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/>
              <a:t>   جزئیاتی </a:t>
            </a:r>
            <a:r>
              <a:rPr lang="fa-IR" sz="2800" b="1" dirty="0"/>
              <a:t>را که در تصویر دید ه اید یا در صدا شنید ه اید، در نوشته ی خود بیاورید.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/>
              <a:t>   نشانه </a:t>
            </a:r>
            <a:r>
              <a:rPr lang="fa-IR" sz="2800" b="1" dirty="0"/>
              <a:t>های نگارشی را در جای مناسب به کار بگیرید.</a:t>
            </a:r>
            <a:endParaRPr lang="en-US" sz="2800" b="1" dirty="0"/>
          </a:p>
        </p:txBody>
      </p:sp>
      <p:sp>
        <p:nvSpPr>
          <p:cNvPr id="3" name="Oval 2"/>
          <p:cNvSpPr/>
          <p:nvPr/>
        </p:nvSpPr>
        <p:spPr>
          <a:xfrm>
            <a:off x="8429652" y="1714488"/>
            <a:ext cx="285752" cy="285752"/>
          </a:xfrm>
          <a:prstGeom prst="ellipse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8429652" y="4857760"/>
            <a:ext cx="285752" cy="285752"/>
          </a:xfrm>
          <a:prstGeom prst="ellipse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8429652" y="3571876"/>
            <a:ext cx="285752" cy="285752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8429652" y="2928934"/>
            <a:ext cx="285752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8596" y="2571744"/>
            <a:ext cx="3943708" cy="315471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perspectiveRigh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rtl="1"/>
            <a:r>
              <a:rPr lang="fa-IR" sz="19900" dirty="0" smtClean="0"/>
              <a:t>پایان</a:t>
            </a:r>
            <a:endParaRPr lang="en-US" sz="199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376</Words>
  <Application>Microsoft Office PowerPoint</Application>
  <PresentationFormat>On-screen Show (4:3)</PresentationFormat>
  <Paragraphs>62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Amuzeh-New-Bold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ahmad</dc:creator>
  <cp:lastModifiedBy>Windows User</cp:lastModifiedBy>
  <cp:revision>6</cp:revision>
  <dcterms:created xsi:type="dcterms:W3CDTF">2015-10-14T11:56:03Z</dcterms:created>
  <dcterms:modified xsi:type="dcterms:W3CDTF">2020-02-24T12:26:06Z</dcterms:modified>
</cp:coreProperties>
</file>