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60" r:id="rId1"/>
  </p:sldMasterIdLst>
  <p:notesMasterIdLst>
    <p:notesMasterId r:id="rId79"/>
  </p:notesMasterIdLst>
  <p:sldIdLst>
    <p:sldId id="367" r:id="rId2"/>
    <p:sldId id="256" r:id="rId3"/>
    <p:sldId id="344" r:id="rId4"/>
    <p:sldId id="348" r:id="rId5"/>
    <p:sldId id="349" r:id="rId6"/>
    <p:sldId id="346" r:id="rId7"/>
    <p:sldId id="355" r:id="rId8"/>
    <p:sldId id="350" r:id="rId9"/>
    <p:sldId id="351" r:id="rId10"/>
    <p:sldId id="352" r:id="rId11"/>
    <p:sldId id="353" r:id="rId12"/>
    <p:sldId id="345" r:id="rId13"/>
    <p:sldId id="268" r:id="rId14"/>
    <p:sldId id="283" r:id="rId15"/>
    <p:sldId id="284" r:id="rId16"/>
    <p:sldId id="269" r:id="rId17"/>
    <p:sldId id="285" r:id="rId18"/>
    <p:sldId id="286" r:id="rId19"/>
    <p:sldId id="270" r:id="rId20"/>
    <p:sldId id="271" r:id="rId21"/>
    <p:sldId id="272" r:id="rId22"/>
    <p:sldId id="287" r:id="rId23"/>
    <p:sldId id="354" r:id="rId24"/>
    <p:sldId id="359" r:id="rId25"/>
    <p:sldId id="360" r:id="rId26"/>
    <p:sldId id="361" r:id="rId27"/>
    <p:sldId id="362" r:id="rId28"/>
    <p:sldId id="363" r:id="rId29"/>
    <p:sldId id="364" r:id="rId30"/>
    <p:sldId id="365" r:id="rId31"/>
    <p:sldId id="366" r:id="rId32"/>
    <p:sldId id="356" r:id="rId33"/>
    <p:sldId id="257" r:id="rId34"/>
    <p:sldId id="262" r:id="rId35"/>
    <p:sldId id="259" r:id="rId36"/>
    <p:sldId id="263" r:id="rId37"/>
    <p:sldId id="258" r:id="rId38"/>
    <p:sldId id="357" r:id="rId39"/>
    <p:sldId id="261" r:id="rId40"/>
    <p:sldId id="265" r:id="rId41"/>
    <p:sldId id="266" r:id="rId42"/>
    <p:sldId id="288" r:id="rId43"/>
    <p:sldId id="289" r:id="rId44"/>
    <p:sldId id="291" r:id="rId45"/>
    <p:sldId id="292" r:id="rId46"/>
    <p:sldId id="295" r:id="rId47"/>
    <p:sldId id="296" r:id="rId48"/>
    <p:sldId id="297" r:id="rId49"/>
    <p:sldId id="298" r:id="rId50"/>
    <p:sldId id="299" r:id="rId51"/>
    <p:sldId id="300" r:id="rId52"/>
    <p:sldId id="301" r:id="rId53"/>
    <p:sldId id="302" r:id="rId54"/>
    <p:sldId id="303" r:id="rId55"/>
    <p:sldId id="304" r:id="rId56"/>
    <p:sldId id="305" r:id="rId57"/>
    <p:sldId id="306" r:id="rId58"/>
    <p:sldId id="307" r:id="rId59"/>
    <p:sldId id="308" r:id="rId60"/>
    <p:sldId id="309" r:id="rId61"/>
    <p:sldId id="310" r:id="rId62"/>
    <p:sldId id="311" r:id="rId63"/>
    <p:sldId id="312" r:id="rId64"/>
    <p:sldId id="313" r:id="rId65"/>
    <p:sldId id="314" r:id="rId66"/>
    <p:sldId id="315" r:id="rId67"/>
    <p:sldId id="316" r:id="rId68"/>
    <p:sldId id="317" r:id="rId69"/>
    <p:sldId id="318" r:id="rId70"/>
    <p:sldId id="319" r:id="rId71"/>
    <p:sldId id="329" r:id="rId72"/>
    <p:sldId id="332" r:id="rId73"/>
    <p:sldId id="330" r:id="rId74"/>
    <p:sldId id="334" r:id="rId75"/>
    <p:sldId id="358" r:id="rId76"/>
    <p:sldId id="335" r:id="rId77"/>
    <p:sldId id="333" r:id="rId78"/>
  </p:sldIdLst>
  <p:sldSz cx="9144000" cy="6858000" type="screen4x3"/>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AZARI PC-32239631" initials="AP" lastIdx="0" clrIdx="0"/>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8603FDC-E32A-4AB5-989C-0864C3EAD2B8}" styleName="Themed Style 2 - Accent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84380"/>
    <p:restoredTop sz="94660"/>
  </p:normalViewPr>
  <p:slideViewPr>
    <p:cSldViewPr>
      <p:cViewPr varScale="1">
        <p:scale>
          <a:sx n="74" d="100"/>
          <a:sy n="74" d="100"/>
        </p:scale>
        <p:origin x="-1266" y="-9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notesViewPr>
    <p:cSldViewPr>
      <p:cViewPr varScale="1">
        <p:scale>
          <a:sx n="55" d="100"/>
          <a:sy n="55" d="100"/>
        </p:scale>
        <p:origin x="-2844" y="-102"/>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tableStyles" Target="tableStyles.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notesMaster" Target="notesMasters/notesMaster1.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viewProps" Target="viewProp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commentAuthors" Target="commentAuthor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fa-IR"/>
          </a:p>
        </p:txBody>
      </p:sp>
      <p:sp>
        <p:nvSpPr>
          <p:cNvPr id="3" name="Date Placeholder 2"/>
          <p:cNvSpPr>
            <a:spLocks noGrp="1"/>
          </p:cNvSpPr>
          <p:nvPr>
            <p:ph type="dt" idx="1"/>
          </p:nvPr>
        </p:nvSpPr>
        <p:spPr>
          <a:xfrm>
            <a:off x="1588" y="0"/>
            <a:ext cx="2971800" cy="457200"/>
          </a:xfrm>
          <a:prstGeom prst="rect">
            <a:avLst/>
          </a:prstGeom>
        </p:spPr>
        <p:txBody>
          <a:bodyPr vert="horz" lIns="91440" tIns="45720" rIns="91440" bIns="45720" rtlCol="1"/>
          <a:lstStyle>
            <a:lvl1pPr algn="l">
              <a:defRPr sz="1200"/>
            </a:lvl1pPr>
          </a:lstStyle>
          <a:p>
            <a:fld id="{13A70800-548E-4AB1-8A58-1F782ED3C3DC}" type="datetimeFigureOut">
              <a:rPr lang="fa-IR" smtClean="0"/>
              <a:pPr/>
              <a:t>27/10/1441</a:t>
            </a:fld>
            <a:endParaRPr lang="fa-IR"/>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1" anchor="ctr"/>
          <a:lstStyle/>
          <a:p>
            <a:endParaRPr lang="fa-I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1">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6" name="Footer Placeholder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a:defRPr sz="1200"/>
            </a:lvl1pPr>
          </a:lstStyle>
          <a:p>
            <a:endParaRPr lang="fa-IR"/>
          </a:p>
        </p:txBody>
      </p:sp>
      <p:sp>
        <p:nvSpPr>
          <p:cNvPr id="7" name="Slide Number Placeholder 6"/>
          <p:cNvSpPr>
            <a:spLocks noGrp="1"/>
          </p:cNvSpPr>
          <p:nvPr>
            <p:ph type="sldNum" sz="quarter" idx="5"/>
          </p:nvPr>
        </p:nvSpPr>
        <p:spPr>
          <a:xfrm>
            <a:off x="1588" y="8685213"/>
            <a:ext cx="2971800" cy="457200"/>
          </a:xfrm>
          <a:prstGeom prst="rect">
            <a:avLst/>
          </a:prstGeom>
        </p:spPr>
        <p:txBody>
          <a:bodyPr vert="horz" lIns="91440" tIns="45720" rIns="91440" bIns="45720" rtlCol="1" anchor="b"/>
          <a:lstStyle>
            <a:lvl1pPr algn="l">
              <a:defRPr sz="1200"/>
            </a:lvl1pPr>
          </a:lstStyle>
          <a:p>
            <a:fld id="{0A1E4867-C174-4E89-9D51-F9D82D2E5C47}" type="slidenum">
              <a:rPr lang="fa-IR" smtClean="0"/>
              <a:pPr/>
              <a:t>‹#›</a:t>
            </a:fld>
            <a:endParaRPr lang="fa-IR"/>
          </a:p>
        </p:txBody>
      </p:sp>
    </p:spTree>
    <p:extLst>
      <p:ext uri="{BB962C8B-B14F-4D97-AF65-F5344CB8AC3E}">
        <p14:creationId xmlns:p14="http://schemas.microsoft.com/office/powerpoint/2010/main" val="756345637"/>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a:p>
        </p:txBody>
      </p:sp>
      <p:sp>
        <p:nvSpPr>
          <p:cNvPr id="4" name="Slide Number Placeholder 3"/>
          <p:cNvSpPr>
            <a:spLocks noGrp="1"/>
          </p:cNvSpPr>
          <p:nvPr>
            <p:ph type="sldNum" sz="quarter" idx="10"/>
          </p:nvPr>
        </p:nvSpPr>
        <p:spPr/>
        <p:txBody>
          <a:bodyPr/>
          <a:lstStyle/>
          <a:p>
            <a:fld id="{0A1E4867-C174-4E89-9D51-F9D82D2E5C47}" type="slidenum">
              <a:rPr lang="fa-IR" smtClean="0"/>
              <a:pPr/>
              <a:t>2</a:t>
            </a:fld>
            <a:endParaRPr lang="fa-I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4906180E-8181-4243-8A33-52C97308D1AC}" type="datetimeFigureOut">
              <a:rPr lang="fa-IR" smtClean="0"/>
              <a:pPr/>
              <a:t>27/10/1441</a:t>
            </a:fld>
            <a:endParaRPr lang="fa-IR"/>
          </a:p>
        </p:txBody>
      </p:sp>
      <p:sp>
        <p:nvSpPr>
          <p:cNvPr id="19" name="Footer Placeholder 18"/>
          <p:cNvSpPr>
            <a:spLocks noGrp="1"/>
          </p:cNvSpPr>
          <p:nvPr>
            <p:ph type="ftr" sz="quarter" idx="11"/>
          </p:nvPr>
        </p:nvSpPr>
        <p:spPr/>
        <p:txBody>
          <a:bodyPr/>
          <a:lstStyle/>
          <a:p>
            <a:endParaRPr lang="fa-IR"/>
          </a:p>
        </p:txBody>
      </p:sp>
      <p:sp>
        <p:nvSpPr>
          <p:cNvPr id="27" name="Slide Number Placeholder 26"/>
          <p:cNvSpPr>
            <a:spLocks noGrp="1"/>
          </p:cNvSpPr>
          <p:nvPr>
            <p:ph type="sldNum" sz="quarter" idx="12"/>
          </p:nvPr>
        </p:nvSpPr>
        <p:spPr/>
        <p:txBody>
          <a:bodyPr/>
          <a:lstStyle/>
          <a:p>
            <a:fld id="{89845E9E-656E-487F-916C-6AFB2499B3F3}" type="slidenum">
              <a:rPr lang="fa-IR" smtClean="0"/>
              <a:pPr/>
              <a:t>‹#›</a:t>
            </a:fld>
            <a:endParaRPr lang="fa-IR"/>
          </a:p>
        </p:txBody>
      </p:sp>
    </p:spTree>
  </p:cSld>
  <p:clrMapOvr>
    <a:overrideClrMapping bg1="dk1" tx1="lt1" bg2="dk2" tx2="lt2" accent1="accent1" accent2="accent2" accent3="accent3" accent4="accent4" accent5="accent5" accent6="accent6" hlink="hlink" folHlink="folHlink"/>
  </p:clrMapOvr>
  <p:transition spd="med">
    <p:wedg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4906180E-8181-4243-8A33-52C97308D1AC}" type="datetimeFigureOut">
              <a:rPr lang="fa-IR" smtClean="0"/>
              <a:pPr/>
              <a:t>27/10/1441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89845E9E-656E-487F-916C-6AFB2499B3F3}" type="slidenum">
              <a:rPr lang="fa-IR" smtClean="0"/>
              <a:pPr/>
              <a:t>‹#›</a:t>
            </a:fld>
            <a:endParaRPr lang="fa-IR"/>
          </a:p>
        </p:txBody>
      </p:sp>
    </p:spTree>
  </p:cSld>
  <p:clrMapOvr>
    <a:masterClrMapping/>
  </p:clrMapOvr>
  <p:transition spd="med">
    <p:wedg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4906180E-8181-4243-8A33-52C97308D1AC}" type="datetimeFigureOut">
              <a:rPr lang="fa-IR" smtClean="0"/>
              <a:pPr/>
              <a:t>27/10/1441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89845E9E-656E-487F-916C-6AFB2499B3F3}" type="slidenum">
              <a:rPr lang="fa-IR" smtClean="0"/>
              <a:pPr/>
              <a:t>‹#›</a:t>
            </a:fld>
            <a:endParaRPr lang="fa-IR"/>
          </a:p>
        </p:txBody>
      </p:sp>
    </p:spTree>
  </p:cSld>
  <p:clrMapOvr>
    <a:overrideClrMapping bg1="dk1" tx1="lt1" bg2="dk2" tx2="lt2" accent1="accent1" accent2="accent2" accent3="accent3" accent4="accent4" accent5="accent5" accent6="accent6" hlink="hlink" folHlink="folHlink"/>
  </p:clrMapOvr>
  <p:transition spd="med">
    <p:wedg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4906180E-8181-4243-8A33-52C97308D1AC}" type="datetimeFigureOut">
              <a:rPr lang="fa-IR" smtClean="0"/>
              <a:pPr/>
              <a:t>27/10/1441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89845E9E-656E-487F-916C-6AFB2499B3F3}" type="slidenum">
              <a:rPr lang="fa-IR" smtClean="0"/>
              <a:pPr/>
              <a:t>‹#›</a:t>
            </a:fld>
            <a:endParaRPr lang="fa-IR"/>
          </a:p>
        </p:txBody>
      </p:sp>
    </p:spTree>
  </p:cSld>
  <p:clrMapOvr>
    <a:masterClrMapping/>
  </p:clrMapOvr>
  <p:transition spd="med">
    <p:wedg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4906180E-8181-4243-8A33-52C97308D1AC}" type="datetimeFigureOut">
              <a:rPr lang="fa-IR" smtClean="0"/>
              <a:pPr/>
              <a:t>27/10/1441</a:t>
            </a:fld>
            <a:endParaRPr lang="fa-IR"/>
          </a:p>
        </p:txBody>
      </p:sp>
      <p:sp>
        <p:nvSpPr>
          <p:cNvPr id="8" name="Footer Placeholder 7"/>
          <p:cNvSpPr>
            <a:spLocks noGrp="1"/>
          </p:cNvSpPr>
          <p:nvPr>
            <p:ph type="ftr" sz="quarter" idx="11"/>
          </p:nvPr>
        </p:nvSpPr>
        <p:spPr/>
        <p:txBody>
          <a:bodyPr/>
          <a:lstStyle/>
          <a:p>
            <a:endParaRPr lang="fa-IR"/>
          </a:p>
        </p:txBody>
      </p:sp>
      <p:sp>
        <p:nvSpPr>
          <p:cNvPr id="9" name="Slide Number Placeholder 8"/>
          <p:cNvSpPr>
            <a:spLocks noGrp="1"/>
          </p:cNvSpPr>
          <p:nvPr>
            <p:ph type="sldNum" sz="quarter" idx="12"/>
          </p:nvPr>
        </p:nvSpPr>
        <p:spPr/>
        <p:txBody>
          <a:bodyPr/>
          <a:lstStyle/>
          <a:p>
            <a:fld id="{89845E9E-656E-487F-916C-6AFB2499B3F3}" type="slidenum">
              <a:rPr lang="fa-IR" smtClean="0"/>
              <a:pPr/>
              <a:t>‹#›</a:t>
            </a:fld>
            <a:endParaRPr lang="fa-IR"/>
          </a:p>
        </p:txBody>
      </p:sp>
    </p:spTree>
  </p:cSld>
  <p:clrMapOvr>
    <a:masterClrMapping/>
  </p:clrMapOvr>
  <p:transition spd="med">
    <p:wedg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4906180E-8181-4243-8A33-52C97308D1AC}" type="datetimeFigureOut">
              <a:rPr lang="fa-IR" smtClean="0"/>
              <a:pPr/>
              <a:t>27/10/1441</a:t>
            </a:fld>
            <a:endParaRPr lang="fa-IR"/>
          </a:p>
        </p:txBody>
      </p:sp>
      <p:sp>
        <p:nvSpPr>
          <p:cNvPr id="4" name="Footer Placeholder 3"/>
          <p:cNvSpPr>
            <a:spLocks noGrp="1"/>
          </p:cNvSpPr>
          <p:nvPr>
            <p:ph type="ftr" sz="quarter" idx="11"/>
          </p:nvPr>
        </p:nvSpPr>
        <p:spPr/>
        <p:txBody>
          <a:bodyPr/>
          <a:lstStyle/>
          <a:p>
            <a:endParaRPr lang="fa-IR"/>
          </a:p>
        </p:txBody>
      </p:sp>
      <p:sp>
        <p:nvSpPr>
          <p:cNvPr id="5" name="Slide Number Placeholder 4"/>
          <p:cNvSpPr>
            <a:spLocks noGrp="1"/>
          </p:cNvSpPr>
          <p:nvPr>
            <p:ph type="sldNum" sz="quarter" idx="12"/>
          </p:nvPr>
        </p:nvSpPr>
        <p:spPr/>
        <p:txBody>
          <a:bodyPr/>
          <a:lstStyle/>
          <a:p>
            <a:fld id="{89845E9E-656E-487F-916C-6AFB2499B3F3}" type="slidenum">
              <a:rPr lang="fa-IR" smtClean="0"/>
              <a:pPr/>
              <a:t>‹#›</a:t>
            </a:fld>
            <a:endParaRPr lang="fa-IR"/>
          </a:p>
        </p:txBody>
      </p:sp>
    </p:spTree>
  </p:cSld>
  <p:clrMapOvr>
    <a:masterClrMapping/>
  </p:clrMapOvr>
  <p:transition spd="med">
    <p:wedg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906180E-8181-4243-8A33-52C97308D1AC}" type="datetimeFigureOut">
              <a:rPr lang="fa-IR" smtClean="0"/>
              <a:pPr/>
              <a:t>27/10/1441</a:t>
            </a:fld>
            <a:endParaRPr lang="fa-IR"/>
          </a:p>
        </p:txBody>
      </p:sp>
      <p:sp>
        <p:nvSpPr>
          <p:cNvPr id="3" name="Footer Placeholder 2"/>
          <p:cNvSpPr>
            <a:spLocks noGrp="1"/>
          </p:cNvSpPr>
          <p:nvPr>
            <p:ph type="ftr" sz="quarter" idx="11"/>
          </p:nvPr>
        </p:nvSpPr>
        <p:spPr/>
        <p:txBody>
          <a:bodyPr/>
          <a:lstStyle/>
          <a:p>
            <a:endParaRPr lang="fa-IR"/>
          </a:p>
        </p:txBody>
      </p:sp>
      <p:sp>
        <p:nvSpPr>
          <p:cNvPr id="4" name="Slide Number Placeholder 3"/>
          <p:cNvSpPr>
            <a:spLocks noGrp="1"/>
          </p:cNvSpPr>
          <p:nvPr>
            <p:ph type="sldNum" sz="quarter" idx="12"/>
          </p:nvPr>
        </p:nvSpPr>
        <p:spPr/>
        <p:txBody>
          <a:bodyPr/>
          <a:lstStyle/>
          <a:p>
            <a:fld id="{89845E9E-656E-487F-916C-6AFB2499B3F3}" type="slidenum">
              <a:rPr lang="fa-IR" smtClean="0"/>
              <a:pPr/>
              <a:t>‹#›</a:t>
            </a:fld>
            <a:endParaRPr lang="fa-IR"/>
          </a:p>
        </p:txBody>
      </p:sp>
    </p:spTree>
  </p:cSld>
  <p:clrMapOvr>
    <a:masterClrMapping/>
  </p:clrMapOvr>
  <p:transition spd="med">
    <p:wedg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4906180E-8181-4243-8A33-52C97308D1AC}" type="datetimeFigureOut">
              <a:rPr lang="fa-IR" smtClean="0"/>
              <a:pPr/>
              <a:t>27/10/1441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89845E9E-656E-487F-916C-6AFB2499B3F3}" type="slidenum">
              <a:rPr lang="fa-IR" smtClean="0"/>
              <a:pPr/>
              <a:t>‹#›</a:t>
            </a:fld>
            <a:endParaRPr lang="fa-IR"/>
          </a:p>
        </p:txBody>
      </p:sp>
    </p:spTree>
  </p:cSld>
  <p:clrMapOvr>
    <a:masterClrMapping/>
  </p:clrMapOvr>
  <p:transition spd="med">
    <p:wedg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4906180E-8181-4243-8A33-52C97308D1AC}" type="datetimeFigureOut">
              <a:rPr lang="fa-IR" smtClean="0"/>
              <a:pPr/>
              <a:t>27/10/1441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a:xfrm>
            <a:off x="8077200" y="6356350"/>
            <a:ext cx="609600" cy="365125"/>
          </a:xfrm>
        </p:spPr>
        <p:txBody>
          <a:bodyPr/>
          <a:lstStyle/>
          <a:p>
            <a:fld id="{89845E9E-656E-487F-916C-6AFB2499B3F3}" type="slidenum">
              <a:rPr lang="fa-IR" smtClean="0"/>
              <a:pPr/>
              <a:t>‹#›</a:t>
            </a:fld>
            <a:endParaRPr lang="fa-IR"/>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smtClean="0"/>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transition spd="med">
    <p:wedg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4906180E-8181-4243-8A33-52C97308D1AC}" type="datetimeFigureOut">
              <a:rPr lang="fa-IR" smtClean="0"/>
              <a:pPr/>
              <a:t>27/10/1441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89845E9E-656E-487F-916C-6AFB2499B3F3}" type="slidenum">
              <a:rPr lang="fa-IR" smtClean="0"/>
              <a:pPr/>
              <a:t>‹#›</a:t>
            </a:fld>
            <a:endParaRPr lang="fa-IR"/>
          </a:p>
        </p:txBody>
      </p:sp>
    </p:spTree>
  </p:cSld>
  <p:clrMapOvr>
    <a:masterClrMapping/>
  </p:clrMapOvr>
  <p:transition spd="med">
    <p:wedg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4906180E-8181-4243-8A33-52C97308D1AC}" type="datetimeFigureOut">
              <a:rPr lang="fa-IR" smtClean="0"/>
              <a:pPr/>
              <a:t>27/10/1441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89845E9E-656E-487F-916C-6AFB2499B3F3}" type="slidenum">
              <a:rPr lang="fa-IR" smtClean="0"/>
              <a:pPr/>
              <a:t>‹#›</a:t>
            </a:fld>
            <a:endParaRPr lang="fa-IR"/>
          </a:p>
        </p:txBody>
      </p:sp>
    </p:spTree>
  </p:cSld>
  <p:clrMapOvr>
    <a:masterClrMapping/>
  </p:clrMapOvr>
  <p:transition spd="med">
    <p:wedg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4906180E-8181-4243-8A33-52C97308D1AC}" type="datetimeFigureOut">
              <a:rPr lang="fa-IR" smtClean="0"/>
              <a:pPr/>
              <a:t>27/10/1441</a:t>
            </a:fld>
            <a:endParaRPr lang="fa-IR"/>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fa-IR"/>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89845E9E-656E-487F-916C-6AFB2499B3F3}" type="slidenum">
              <a:rPr lang="fa-IR" smtClean="0"/>
              <a:pPr/>
              <a:t>‹#›</a:t>
            </a:fld>
            <a:endParaRPr lang="fa-IR"/>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med">
    <p:wedge/>
  </p:transition>
  <p:txStyles>
    <p:titleStyle>
      <a:lvl1pPr algn="l" rtl="1"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r" rtl="1"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r" rtl="1"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r" rtl="1"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r" rtl="1"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r" rtl="1"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r" rtl="1"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r" rtl="1"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r" rtl="1"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r" rtl="1"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r" rtl="1" eaLnBrk="1" latinLnBrk="0" hangingPunct="1">
        <a:defRPr kumimoji="0" kern="1200">
          <a:solidFill>
            <a:schemeClr val="tx1"/>
          </a:solidFill>
          <a:latin typeface="+mn-lt"/>
          <a:ea typeface="+mn-ea"/>
          <a:cs typeface="+mn-cs"/>
        </a:defRPr>
      </a:lvl1pPr>
      <a:lvl2pPr marL="457200" algn="r" rtl="1" eaLnBrk="1" latinLnBrk="0" hangingPunct="1">
        <a:defRPr kumimoji="0" kern="1200">
          <a:solidFill>
            <a:schemeClr val="tx1"/>
          </a:solidFill>
          <a:latin typeface="+mn-lt"/>
          <a:ea typeface="+mn-ea"/>
          <a:cs typeface="+mn-cs"/>
        </a:defRPr>
      </a:lvl2pPr>
      <a:lvl3pPr marL="914400" algn="r" rtl="1" eaLnBrk="1" latinLnBrk="0" hangingPunct="1">
        <a:defRPr kumimoji="0" kern="1200">
          <a:solidFill>
            <a:schemeClr val="tx1"/>
          </a:solidFill>
          <a:latin typeface="+mn-lt"/>
          <a:ea typeface="+mn-ea"/>
          <a:cs typeface="+mn-cs"/>
        </a:defRPr>
      </a:lvl3pPr>
      <a:lvl4pPr marL="1371600" algn="r" rtl="1" eaLnBrk="1" latinLnBrk="0" hangingPunct="1">
        <a:defRPr kumimoji="0" kern="1200">
          <a:solidFill>
            <a:schemeClr val="tx1"/>
          </a:solidFill>
          <a:latin typeface="+mn-lt"/>
          <a:ea typeface="+mn-ea"/>
          <a:cs typeface="+mn-cs"/>
        </a:defRPr>
      </a:lvl4pPr>
      <a:lvl5pPr marL="1828800" algn="r" rtl="1" eaLnBrk="1" latinLnBrk="0" hangingPunct="1">
        <a:defRPr kumimoji="0" kern="1200">
          <a:solidFill>
            <a:schemeClr val="tx1"/>
          </a:solidFill>
          <a:latin typeface="+mn-lt"/>
          <a:ea typeface="+mn-ea"/>
          <a:cs typeface="+mn-cs"/>
        </a:defRPr>
      </a:lvl5pPr>
      <a:lvl6pPr marL="2286000" algn="r" rtl="1" eaLnBrk="1" latinLnBrk="0" hangingPunct="1">
        <a:defRPr kumimoji="0" kern="1200">
          <a:solidFill>
            <a:schemeClr val="tx1"/>
          </a:solidFill>
          <a:latin typeface="+mn-lt"/>
          <a:ea typeface="+mn-ea"/>
          <a:cs typeface="+mn-cs"/>
        </a:defRPr>
      </a:lvl6pPr>
      <a:lvl7pPr marL="2743200" algn="r" rtl="1" eaLnBrk="1" latinLnBrk="0" hangingPunct="1">
        <a:defRPr kumimoji="0" kern="1200">
          <a:solidFill>
            <a:schemeClr val="tx1"/>
          </a:solidFill>
          <a:latin typeface="+mn-lt"/>
          <a:ea typeface="+mn-ea"/>
          <a:cs typeface="+mn-cs"/>
        </a:defRPr>
      </a:lvl7pPr>
      <a:lvl8pPr marL="3200400" algn="r" rtl="1" eaLnBrk="1" latinLnBrk="0" hangingPunct="1">
        <a:defRPr kumimoji="0" kern="1200">
          <a:solidFill>
            <a:schemeClr val="tx1"/>
          </a:solidFill>
          <a:latin typeface="+mn-lt"/>
          <a:ea typeface="+mn-ea"/>
          <a:cs typeface="+mn-cs"/>
        </a:defRPr>
      </a:lvl8pPr>
      <a:lvl9pPr marL="3657600" algn="r" rtl="1"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بنام خدا</a:t>
            </a:r>
            <a:endParaRPr lang="fa-IR" dirty="0"/>
          </a:p>
        </p:txBody>
      </p:sp>
    </p:spTree>
    <p:extLst>
      <p:ext uri="{BB962C8B-B14F-4D97-AF65-F5344CB8AC3E}">
        <p14:creationId xmlns:p14="http://schemas.microsoft.com/office/powerpoint/2010/main" val="588360587"/>
      </p:ext>
    </p:extLst>
  </p:cSld>
  <p:clrMapOvr>
    <a:masterClrMapping/>
  </p:clrMapOvr>
  <p:transition spd="med">
    <p:wedg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28662" y="4214818"/>
            <a:ext cx="7851648" cy="557218"/>
          </a:xfrm>
        </p:spPr>
        <p:txBody>
          <a:bodyPr>
            <a:normAutofit fontScale="90000"/>
          </a:bodyPr>
          <a:lstStyle/>
          <a:p>
            <a:pPr algn="ctr"/>
            <a:r>
              <a:rPr lang="fa-IR" sz="8000" dirty="0" smtClean="0"/>
              <a:t>تکنیک های شناخت درمانی</a:t>
            </a:r>
            <a:r>
              <a:rPr lang="fa-IR" dirty="0" smtClean="0"/>
              <a:t/>
            </a:r>
            <a:br>
              <a:rPr lang="fa-IR" dirty="0" smtClean="0"/>
            </a:br>
            <a:r>
              <a:rPr lang="fa-IR" dirty="0" smtClean="0"/>
              <a:t/>
            </a:r>
            <a:br>
              <a:rPr lang="fa-IR" dirty="0" smtClean="0"/>
            </a:br>
            <a:r>
              <a:rPr lang="fa-IR" dirty="0" smtClean="0"/>
              <a:t/>
            </a:r>
            <a:br>
              <a:rPr lang="fa-IR" dirty="0" smtClean="0"/>
            </a:br>
            <a:endParaRPr lang="fa-IR" dirty="0"/>
          </a:p>
        </p:txBody>
      </p:sp>
    </p:spTree>
  </p:cSld>
  <p:clrMapOvr>
    <a:masterClrMapping/>
  </p:clrMapOvr>
  <p:transition spd="med">
    <p:wedg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2255140"/>
          </a:xfrm>
        </p:spPr>
        <p:txBody>
          <a:bodyPr/>
          <a:lstStyle/>
          <a:p>
            <a:pPr algn="ctr"/>
            <a:r>
              <a:rPr lang="fa-IR" dirty="0" smtClean="0"/>
              <a:t>فصل اول</a:t>
            </a:r>
            <a:br>
              <a:rPr lang="fa-IR" dirty="0" smtClean="0"/>
            </a:br>
            <a:r>
              <a:rPr lang="fa-IR" sz="7200" dirty="0" smtClean="0">
                <a:cs typeface="+mn-cs"/>
              </a:rPr>
              <a:t>فراخوانی افکار و مفروضه ها</a:t>
            </a:r>
            <a:endParaRPr lang="fa-IR" dirty="0">
              <a:cs typeface="+mn-cs"/>
            </a:endParaRPr>
          </a:p>
        </p:txBody>
      </p:sp>
      <p:sp>
        <p:nvSpPr>
          <p:cNvPr id="3" name="Text Placeholder 2"/>
          <p:cNvSpPr>
            <a:spLocks noGrp="1"/>
          </p:cNvSpPr>
          <p:nvPr>
            <p:ph type="body" idx="1"/>
          </p:nvPr>
        </p:nvSpPr>
        <p:spPr/>
        <p:txBody>
          <a:bodyPr/>
          <a:lstStyle/>
          <a:p>
            <a:endParaRPr lang="fa-IR" dirty="0"/>
          </a:p>
        </p:txBody>
      </p:sp>
    </p:spTree>
  </p:cSld>
  <p:clrMapOvr>
    <a:masterClrMapping/>
  </p:clrMapOvr>
  <p:transition spd="med">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4" presetClass="path" presetSubtype="0" accel="50000" decel="50000" fill="hold" grpId="0" nodeType="clickEffect">
                                  <p:stCondLst>
                                    <p:cond delay="0"/>
                                  </p:stCondLst>
                                  <p:childTnLst>
                                    <p:animMotion origin="layout" path="M 0.00121 0.49815 L 0.00121 0.16481 " pathEditMode="relative" rAng="0" ptsTypes="AA">
                                      <p:cBhvr>
                                        <p:cTn id="6" dur="2000" fill="hold"/>
                                        <p:tgtEl>
                                          <p:spTgt spid="2"/>
                                        </p:tgtEl>
                                        <p:attrNameLst>
                                          <p:attrName>ppt_x</p:attrName>
                                          <p:attrName>ppt_y</p:attrName>
                                        </p:attrNameLst>
                                      </p:cBhvr>
                                      <p:rCtr x="0" y="-167"/>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8596" y="357166"/>
            <a:ext cx="8229600" cy="1143000"/>
          </a:xfrm>
        </p:spPr>
        <p:txBody>
          <a:bodyPr/>
          <a:lstStyle/>
          <a:p>
            <a:pPr algn="ctr"/>
            <a:r>
              <a:rPr lang="fa-IR" dirty="0" smtClean="0">
                <a:cs typeface="+mn-cs"/>
              </a:rPr>
              <a:t>تکنیک تمایز فکر از واقعیت</a:t>
            </a:r>
            <a:endParaRPr lang="fa-IR" dirty="0">
              <a:cs typeface="+mn-cs"/>
            </a:endParaRPr>
          </a:p>
        </p:txBody>
      </p:sp>
      <p:sp>
        <p:nvSpPr>
          <p:cNvPr id="3" name="Content Placeholder 2"/>
          <p:cNvSpPr>
            <a:spLocks noGrp="1"/>
          </p:cNvSpPr>
          <p:nvPr>
            <p:ph idx="1"/>
          </p:nvPr>
        </p:nvSpPr>
        <p:spPr/>
        <p:txBody>
          <a:bodyPr>
            <a:normAutofit fontScale="92500" lnSpcReduction="10000"/>
          </a:bodyPr>
          <a:lstStyle/>
          <a:p>
            <a:r>
              <a:rPr lang="fa-IR" sz="3200" dirty="0" smtClean="0"/>
              <a:t>توصیف: اغلب وقتی عصبانی یا افسرده هستیم به گونه ای با افکارمان برخورد میکنیم که انگار واقعیت دارند.در این تکنیک بیماران فرصت مییابند که یاد بگیرند که چگونه یک واقعه فعال ساز یکسان میتواند منجر به باورها(افکار)و پیامد ها(احساسها و رفتار) متفاوتی شود.</a:t>
            </a:r>
          </a:p>
          <a:p>
            <a:r>
              <a:rPr lang="fa-IR" sz="3200" dirty="0" smtClean="0"/>
              <a:t>پیشنهاد نحوه ارائه تکنیک یا مداخله:</a:t>
            </a:r>
          </a:p>
          <a:p>
            <a:r>
              <a:rPr lang="fa-IR" sz="3200" dirty="0" smtClean="0"/>
              <a:t>افکار و واقعیت دقیقا شبیه به هم نیستند . صرفا به این دلیل که شما فکر کنید برخی چیزها  واقعیت دارند لزوما به معنای درست بودن انها نیست.من فکر کنم یک زرافه هستم اما فکر من به این معنا نیست که من یک زرافه بشوم.</a:t>
            </a:r>
          </a:p>
          <a:p>
            <a:endParaRPr lang="fa-IR" dirty="0"/>
          </a:p>
        </p:txBody>
      </p:sp>
    </p:spTree>
  </p:cSld>
  <p:clrMapOvr>
    <a:masterClrMapping/>
  </p:clrMapOvr>
  <p:transition spd="med">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0034" y="0"/>
            <a:ext cx="8229600" cy="1143000"/>
          </a:xfrm>
        </p:spPr>
        <p:txBody>
          <a:bodyPr/>
          <a:lstStyle/>
          <a:p>
            <a:pPr algn="ctr"/>
            <a:r>
              <a:rPr lang="fa-IR" dirty="0" smtClean="0">
                <a:cs typeface="+mn-cs"/>
              </a:rPr>
              <a:t>فرم افکار در مقابل واقعیت های احتمالی</a:t>
            </a:r>
            <a:endParaRPr lang="fa-IR" dirty="0">
              <a:cs typeface="+mn-cs"/>
            </a:endParaRPr>
          </a:p>
        </p:txBody>
      </p:sp>
      <p:graphicFrame>
        <p:nvGraphicFramePr>
          <p:cNvPr id="4" name="Content Placeholder 3"/>
          <p:cNvGraphicFramePr>
            <a:graphicFrameLocks noGrp="1"/>
          </p:cNvGraphicFramePr>
          <p:nvPr>
            <p:ph idx="1"/>
          </p:nvPr>
        </p:nvGraphicFramePr>
        <p:xfrm>
          <a:off x="500034" y="1500174"/>
          <a:ext cx="8229600" cy="4820920"/>
        </p:xfrm>
        <a:graphic>
          <a:graphicData uri="http://schemas.openxmlformats.org/drawingml/2006/table">
            <a:tbl>
              <a:tblPr rtl="1" firstRow="1" bandRow="1">
                <a:tableStyleId>{5C22544A-7EE6-4342-B048-85BDC9FD1C3A}</a:tableStyleId>
              </a:tblPr>
              <a:tblGrid>
                <a:gridCol w="4114800"/>
                <a:gridCol w="4114800"/>
              </a:tblGrid>
              <a:tr h="370840">
                <a:tc>
                  <a:txBody>
                    <a:bodyPr/>
                    <a:lstStyle/>
                    <a:p>
                      <a:pPr rtl="1"/>
                      <a:r>
                        <a:rPr lang="fa-IR" dirty="0" smtClean="0"/>
                        <a:t>فکر منفی</a:t>
                      </a:r>
                      <a:endParaRPr lang="fa-IR" dirty="0"/>
                    </a:p>
                  </a:txBody>
                  <a:tcPr/>
                </a:tc>
                <a:tc>
                  <a:txBody>
                    <a:bodyPr/>
                    <a:lstStyle/>
                    <a:p>
                      <a:pPr rtl="1"/>
                      <a:r>
                        <a:rPr lang="fa-IR" dirty="0" smtClean="0"/>
                        <a:t>سایر واقعیت های احتمالی</a:t>
                      </a:r>
                      <a:endParaRPr lang="fa-IR" dirty="0"/>
                    </a:p>
                  </a:txBody>
                  <a:tcPr/>
                </a:tc>
              </a:tr>
              <a:tr h="370840">
                <a:tc>
                  <a:txBody>
                    <a:bodyPr/>
                    <a:lstStyle/>
                    <a:p>
                      <a:pPr rtl="1"/>
                      <a:endParaRPr lang="fa-IR"/>
                    </a:p>
                  </a:txBody>
                  <a:tcPr/>
                </a:tc>
                <a:tc>
                  <a:txBody>
                    <a:bodyPr/>
                    <a:lstStyle/>
                    <a:p>
                      <a:pPr rtl="1"/>
                      <a:endParaRPr lang="fa-IR"/>
                    </a:p>
                  </a:txBody>
                  <a:tcPr/>
                </a:tc>
              </a:tr>
              <a:tr h="370840">
                <a:tc>
                  <a:txBody>
                    <a:bodyPr/>
                    <a:lstStyle/>
                    <a:p>
                      <a:pPr rtl="1"/>
                      <a:endParaRPr lang="fa-IR"/>
                    </a:p>
                  </a:txBody>
                  <a:tcPr/>
                </a:tc>
                <a:tc>
                  <a:txBody>
                    <a:bodyPr/>
                    <a:lstStyle/>
                    <a:p>
                      <a:pPr rtl="1"/>
                      <a:endParaRPr lang="fa-IR"/>
                    </a:p>
                  </a:txBody>
                  <a:tcPr/>
                </a:tc>
              </a:tr>
              <a:tr h="370840">
                <a:tc>
                  <a:txBody>
                    <a:bodyPr/>
                    <a:lstStyle/>
                    <a:p>
                      <a:pPr rtl="1"/>
                      <a:endParaRPr lang="fa-IR"/>
                    </a:p>
                  </a:txBody>
                  <a:tcPr/>
                </a:tc>
                <a:tc>
                  <a:txBody>
                    <a:bodyPr/>
                    <a:lstStyle/>
                    <a:p>
                      <a:pPr rtl="1"/>
                      <a:endParaRPr lang="fa-IR"/>
                    </a:p>
                  </a:txBody>
                  <a:tcPr/>
                </a:tc>
              </a:tr>
              <a:tr h="370840">
                <a:tc>
                  <a:txBody>
                    <a:bodyPr/>
                    <a:lstStyle/>
                    <a:p>
                      <a:pPr rtl="1"/>
                      <a:endParaRPr lang="fa-IR"/>
                    </a:p>
                  </a:txBody>
                  <a:tcPr/>
                </a:tc>
                <a:tc>
                  <a:txBody>
                    <a:bodyPr/>
                    <a:lstStyle/>
                    <a:p>
                      <a:pPr rtl="1"/>
                      <a:endParaRPr lang="fa-IR"/>
                    </a:p>
                  </a:txBody>
                  <a:tcPr/>
                </a:tc>
              </a:tr>
              <a:tr h="370840">
                <a:tc>
                  <a:txBody>
                    <a:bodyPr/>
                    <a:lstStyle/>
                    <a:p>
                      <a:pPr rtl="1"/>
                      <a:endParaRPr lang="fa-IR"/>
                    </a:p>
                  </a:txBody>
                  <a:tcPr/>
                </a:tc>
                <a:tc>
                  <a:txBody>
                    <a:bodyPr/>
                    <a:lstStyle/>
                    <a:p>
                      <a:pPr rtl="1"/>
                      <a:endParaRPr lang="fa-IR"/>
                    </a:p>
                  </a:txBody>
                  <a:tcPr/>
                </a:tc>
              </a:tr>
              <a:tr h="370840">
                <a:tc>
                  <a:txBody>
                    <a:bodyPr/>
                    <a:lstStyle/>
                    <a:p>
                      <a:pPr rtl="1"/>
                      <a:endParaRPr lang="fa-IR"/>
                    </a:p>
                  </a:txBody>
                  <a:tcPr/>
                </a:tc>
                <a:tc>
                  <a:txBody>
                    <a:bodyPr/>
                    <a:lstStyle/>
                    <a:p>
                      <a:pPr rtl="1"/>
                      <a:endParaRPr lang="fa-IR"/>
                    </a:p>
                  </a:txBody>
                  <a:tcPr/>
                </a:tc>
              </a:tr>
              <a:tr h="370840">
                <a:tc>
                  <a:txBody>
                    <a:bodyPr/>
                    <a:lstStyle/>
                    <a:p>
                      <a:pPr rtl="1"/>
                      <a:endParaRPr lang="fa-IR"/>
                    </a:p>
                  </a:txBody>
                  <a:tcPr/>
                </a:tc>
                <a:tc>
                  <a:txBody>
                    <a:bodyPr/>
                    <a:lstStyle/>
                    <a:p>
                      <a:pPr rtl="1"/>
                      <a:endParaRPr lang="fa-IR" dirty="0"/>
                    </a:p>
                  </a:txBody>
                  <a:tcPr/>
                </a:tc>
              </a:tr>
              <a:tr h="370840">
                <a:tc>
                  <a:txBody>
                    <a:bodyPr/>
                    <a:lstStyle/>
                    <a:p>
                      <a:pPr rtl="1"/>
                      <a:endParaRPr lang="fa-IR" dirty="0"/>
                    </a:p>
                  </a:txBody>
                  <a:tcPr/>
                </a:tc>
                <a:tc>
                  <a:txBody>
                    <a:bodyPr/>
                    <a:lstStyle/>
                    <a:p>
                      <a:pPr rtl="1"/>
                      <a:endParaRPr lang="fa-IR" dirty="0"/>
                    </a:p>
                  </a:txBody>
                  <a:tcPr/>
                </a:tc>
              </a:tr>
              <a:tr h="370840">
                <a:tc>
                  <a:txBody>
                    <a:bodyPr/>
                    <a:lstStyle/>
                    <a:p>
                      <a:pPr rtl="1"/>
                      <a:endParaRPr lang="fa-IR" dirty="0"/>
                    </a:p>
                  </a:txBody>
                  <a:tcPr/>
                </a:tc>
                <a:tc>
                  <a:txBody>
                    <a:bodyPr/>
                    <a:lstStyle/>
                    <a:p>
                      <a:pPr rtl="1"/>
                      <a:endParaRPr lang="fa-IR" dirty="0"/>
                    </a:p>
                  </a:txBody>
                  <a:tcPr/>
                </a:tc>
              </a:tr>
              <a:tr h="370840">
                <a:tc>
                  <a:txBody>
                    <a:bodyPr/>
                    <a:lstStyle/>
                    <a:p>
                      <a:pPr rtl="1"/>
                      <a:endParaRPr lang="fa-IR" dirty="0"/>
                    </a:p>
                  </a:txBody>
                  <a:tcPr/>
                </a:tc>
                <a:tc>
                  <a:txBody>
                    <a:bodyPr/>
                    <a:lstStyle/>
                    <a:p>
                      <a:pPr rtl="1"/>
                      <a:endParaRPr lang="fa-IR" dirty="0"/>
                    </a:p>
                  </a:txBody>
                  <a:tcPr/>
                </a:tc>
              </a:tr>
              <a:tr h="370840">
                <a:tc>
                  <a:txBody>
                    <a:bodyPr/>
                    <a:lstStyle/>
                    <a:p>
                      <a:pPr rtl="1"/>
                      <a:endParaRPr lang="fa-IR" dirty="0"/>
                    </a:p>
                  </a:txBody>
                  <a:tcPr/>
                </a:tc>
                <a:tc>
                  <a:txBody>
                    <a:bodyPr/>
                    <a:lstStyle/>
                    <a:p>
                      <a:pPr rtl="1"/>
                      <a:endParaRPr lang="fa-IR" dirty="0"/>
                    </a:p>
                  </a:txBody>
                  <a:tcPr/>
                </a:tc>
              </a:tr>
              <a:tr h="370840">
                <a:tc>
                  <a:txBody>
                    <a:bodyPr/>
                    <a:lstStyle/>
                    <a:p>
                      <a:pPr rtl="1"/>
                      <a:endParaRPr lang="fa-IR" dirty="0"/>
                    </a:p>
                  </a:txBody>
                  <a:tcPr/>
                </a:tc>
                <a:tc>
                  <a:txBody>
                    <a:bodyPr/>
                    <a:lstStyle/>
                    <a:p>
                      <a:pPr rtl="1"/>
                      <a:endParaRPr lang="fa-IR" dirty="0"/>
                    </a:p>
                  </a:txBody>
                  <a:tcPr/>
                </a:tc>
              </a:tr>
            </a:tbl>
          </a:graphicData>
        </a:graphic>
      </p:graphicFrame>
    </p:spTree>
  </p:cSld>
  <p:clrMapOvr>
    <a:masterClrMapping/>
  </p:clrMapOvr>
  <p:transition spd="med">
    <p:wipe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8686800" cy="1143000"/>
          </a:xfrm>
        </p:spPr>
        <p:txBody>
          <a:bodyPr>
            <a:noAutofit/>
          </a:bodyPr>
          <a:lstStyle/>
          <a:p>
            <a:r>
              <a:rPr lang="fa-IR" sz="4800" dirty="0" smtClean="0">
                <a:cs typeface="+mn-cs"/>
              </a:rPr>
              <a:t>تکنیک : درجه بندی هیجان و میزان اعتقاد به فکر</a:t>
            </a:r>
            <a:endParaRPr lang="fa-IR" sz="4800" dirty="0">
              <a:cs typeface="+mn-cs"/>
            </a:endParaRPr>
          </a:p>
        </p:txBody>
      </p:sp>
      <p:sp>
        <p:nvSpPr>
          <p:cNvPr id="3" name="Content Placeholder 2"/>
          <p:cNvSpPr>
            <a:spLocks noGrp="1"/>
          </p:cNvSpPr>
          <p:nvPr>
            <p:ph idx="1"/>
          </p:nvPr>
        </p:nvSpPr>
        <p:spPr>
          <a:xfrm>
            <a:off x="428596" y="1428736"/>
            <a:ext cx="8229600" cy="4389120"/>
          </a:xfrm>
        </p:spPr>
        <p:txBody>
          <a:bodyPr>
            <a:normAutofit fontScale="92500" lnSpcReduction="10000"/>
          </a:bodyPr>
          <a:lstStyle/>
          <a:p>
            <a:pPr>
              <a:lnSpc>
                <a:spcPct val="150000"/>
              </a:lnSpc>
            </a:pPr>
            <a:r>
              <a:rPr lang="fa-IR" dirty="0" smtClean="0"/>
              <a:t>توصیف: درباره یک حادثه چقدر احساس بدی داریم و چقدر به فکرمان درباره این حادثه .</a:t>
            </a:r>
          </a:p>
          <a:p>
            <a:pPr>
              <a:lnSpc>
                <a:spcPct val="150000"/>
              </a:lnSpc>
            </a:pPr>
            <a:r>
              <a:rPr lang="fa-IR" dirty="0" smtClean="0"/>
              <a:t>چقدر احساس اشفتگی میکنید؟ و چقدر به باورتان اعتقاد دارید؟ احساس خود را از صفر تا صد درجه بند یکنید  و همینطور باورتان را. شدت احساسات و باورتان چقدر است؟ چرا برخی اوقات احساسا بهتری دارید؟ وقتی که احساس خوبی دارید در حال انجام چه کار ی هستید؟ وقتی احساس خوبی ندارید چطور؟ وقت یاحساس خوبی دارید به گونه ای متفاوت فکر میکنید؟ وقتی احساس خوبی ندارید چطور؟</a:t>
            </a:r>
            <a:endParaRPr lang="fa-IR" dirty="0"/>
          </a:p>
        </p:txBody>
      </p:sp>
    </p:spTree>
  </p:cSld>
  <p:clrMapOvr>
    <a:masterClrMapping/>
  </p:clrMapOvr>
  <p:transition spd="med">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8596" y="714356"/>
            <a:ext cx="8229600" cy="796086"/>
          </a:xfrm>
        </p:spPr>
        <p:txBody>
          <a:bodyPr>
            <a:normAutofit fontScale="90000"/>
          </a:bodyPr>
          <a:lstStyle/>
          <a:p>
            <a:pPr algn="ctr"/>
            <a:r>
              <a:rPr lang="fa-IR" sz="6000" dirty="0" smtClean="0">
                <a:cs typeface="+mn-cs"/>
              </a:rPr>
              <a:t>فرم خود یاری</a:t>
            </a:r>
            <a:r>
              <a:rPr lang="fa-IR" sz="1600" dirty="0" smtClean="0"/>
              <a:t/>
            </a:r>
            <a:br>
              <a:rPr lang="fa-IR" sz="1600" dirty="0" smtClean="0"/>
            </a:br>
            <a:r>
              <a:rPr lang="fa-IR" sz="2200" dirty="0" smtClean="0">
                <a:cs typeface="+mn-cs"/>
              </a:rPr>
              <a:t>میزان اعتقاد شما به افکار منفی تان ممکن است در طول روز تغییر کند. وقتی که فکر منفی به سراغتان امد واقعه یا موقعیت را بنویسید. سپس افکار منفی و بعد میزان اعتقادتان به این افکار منفیرا درجه بندی کنید. در پایان هیجانات و شدت انها را. </a:t>
            </a:r>
            <a:endParaRPr lang="fa-IR" sz="2200" dirty="0">
              <a:cs typeface="+mn-cs"/>
            </a:endParaRPr>
          </a:p>
        </p:txBody>
      </p:sp>
      <p:graphicFrame>
        <p:nvGraphicFramePr>
          <p:cNvPr id="4" name="Content Placeholder 3"/>
          <p:cNvGraphicFramePr>
            <a:graphicFrameLocks noGrp="1"/>
          </p:cNvGraphicFramePr>
          <p:nvPr>
            <p:ph idx="1"/>
          </p:nvPr>
        </p:nvGraphicFramePr>
        <p:xfrm>
          <a:off x="428596" y="1785926"/>
          <a:ext cx="8229600" cy="4719320"/>
        </p:xfrm>
        <a:graphic>
          <a:graphicData uri="http://schemas.openxmlformats.org/drawingml/2006/table">
            <a:tbl>
              <a:tblPr rtl="1" firstRow="1" bandRow="1">
                <a:tableStyleId>{5C22544A-7EE6-4342-B048-85BDC9FD1C3A}</a:tableStyleId>
              </a:tblPr>
              <a:tblGrid>
                <a:gridCol w="2743200"/>
                <a:gridCol w="2743200"/>
                <a:gridCol w="2743200"/>
              </a:tblGrid>
              <a:tr h="370840">
                <a:tc>
                  <a:txBody>
                    <a:bodyPr/>
                    <a:lstStyle/>
                    <a:p>
                      <a:pPr rtl="1"/>
                      <a:r>
                        <a:rPr lang="fa-IR" dirty="0" smtClean="0"/>
                        <a:t>واقعه یا موقعیت</a:t>
                      </a:r>
                      <a:endParaRPr lang="fa-IR" dirty="0"/>
                    </a:p>
                  </a:txBody>
                  <a:tcPr/>
                </a:tc>
                <a:tc>
                  <a:txBody>
                    <a:bodyPr/>
                    <a:lstStyle/>
                    <a:p>
                      <a:pPr rtl="1"/>
                      <a:r>
                        <a:rPr lang="fa-IR" dirty="0" smtClean="0"/>
                        <a:t>فکر منفی و میزان اعتقاد به ان(0-100)</a:t>
                      </a:r>
                      <a:endParaRPr lang="fa-IR" dirty="0"/>
                    </a:p>
                  </a:txBody>
                  <a:tcPr/>
                </a:tc>
                <a:tc>
                  <a:txBody>
                    <a:bodyPr/>
                    <a:lstStyle/>
                    <a:p>
                      <a:pPr rtl="1"/>
                      <a:r>
                        <a:rPr lang="fa-IR" dirty="0" smtClean="0"/>
                        <a:t>هیجان وشدت ان(0-100)</a:t>
                      </a:r>
                      <a:endParaRPr lang="fa-IR" dirty="0"/>
                    </a:p>
                  </a:txBody>
                  <a:tcPr/>
                </a:tc>
              </a:tr>
              <a:tr h="370840">
                <a:tc>
                  <a:txBody>
                    <a:bodyPr/>
                    <a:lstStyle/>
                    <a:p>
                      <a:pPr rtl="1"/>
                      <a:endParaRPr lang="fa-IR"/>
                    </a:p>
                  </a:txBody>
                  <a:tcPr/>
                </a:tc>
                <a:tc>
                  <a:txBody>
                    <a:bodyPr/>
                    <a:lstStyle/>
                    <a:p>
                      <a:pPr rtl="1"/>
                      <a:endParaRPr lang="fa-IR"/>
                    </a:p>
                  </a:txBody>
                  <a:tcPr/>
                </a:tc>
                <a:tc>
                  <a:txBody>
                    <a:bodyPr/>
                    <a:lstStyle/>
                    <a:p>
                      <a:pPr rtl="1"/>
                      <a:endParaRPr lang="fa-IR"/>
                    </a:p>
                  </a:txBody>
                  <a:tcPr/>
                </a:tc>
              </a:tr>
              <a:tr h="370840">
                <a:tc>
                  <a:txBody>
                    <a:bodyPr/>
                    <a:lstStyle/>
                    <a:p>
                      <a:pPr rtl="1"/>
                      <a:endParaRPr lang="fa-IR"/>
                    </a:p>
                  </a:txBody>
                  <a:tcPr/>
                </a:tc>
                <a:tc>
                  <a:txBody>
                    <a:bodyPr/>
                    <a:lstStyle/>
                    <a:p>
                      <a:pPr rtl="1"/>
                      <a:endParaRPr lang="fa-IR"/>
                    </a:p>
                  </a:txBody>
                  <a:tcPr/>
                </a:tc>
                <a:tc>
                  <a:txBody>
                    <a:bodyPr/>
                    <a:lstStyle/>
                    <a:p>
                      <a:pPr rtl="1"/>
                      <a:endParaRPr lang="fa-IR"/>
                    </a:p>
                  </a:txBody>
                  <a:tcPr/>
                </a:tc>
              </a:tr>
              <a:tr h="370840">
                <a:tc>
                  <a:txBody>
                    <a:bodyPr/>
                    <a:lstStyle/>
                    <a:p>
                      <a:pPr rtl="1"/>
                      <a:endParaRPr lang="fa-IR"/>
                    </a:p>
                  </a:txBody>
                  <a:tcPr/>
                </a:tc>
                <a:tc>
                  <a:txBody>
                    <a:bodyPr/>
                    <a:lstStyle/>
                    <a:p>
                      <a:pPr rtl="1"/>
                      <a:endParaRPr lang="fa-IR"/>
                    </a:p>
                  </a:txBody>
                  <a:tcPr/>
                </a:tc>
                <a:tc>
                  <a:txBody>
                    <a:bodyPr/>
                    <a:lstStyle/>
                    <a:p>
                      <a:pPr rtl="1"/>
                      <a:endParaRPr lang="fa-IR"/>
                    </a:p>
                  </a:txBody>
                  <a:tcPr/>
                </a:tc>
              </a:tr>
              <a:tr h="370840">
                <a:tc>
                  <a:txBody>
                    <a:bodyPr/>
                    <a:lstStyle/>
                    <a:p>
                      <a:pPr rtl="1"/>
                      <a:endParaRPr lang="fa-IR"/>
                    </a:p>
                  </a:txBody>
                  <a:tcPr/>
                </a:tc>
                <a:tc>
                  <a:txBody>
                    <a:bodyPr/>
                    <a:lstStyle/>
                    <a:p>
                      <a:pPr rtl="1"/>
                      <a:endParaRPr lang="fa-IR"/>
                    </a:p>
                  </a:txBody>
                  <a:tcPr/>
                </a:tc>
                <a:tc>
                  <a:txBody>
                    <a:bodyPr/>
                    <a:lstStyle/>
                    <a:p>
                      <a:pPr rtl="1"/>
                      <a:endParaRPr lang="fa-IR"/>
                    </a:p>
                  </a:txBody>
                  <a:tcPr/>
                </a:tc>
              </a:tr>
              <a:tr h="370840">
                <a:tc>
                  <a:txBody>
                    <a:bodyPr/>
                    <a:lstStyle/>
                    <a:p>
                      <a:pPr rtl="1"/>
                      <a:endParaRPr lang="fa-IR"/>
                    </a:p>
                  </a:txBody>
                  <a:tcPr/>
                </a:tc>
                <a:tc>
                  <a:txBody>
                    <a:bodyPr/>
                    <a:lstStyle/>
                    <a:p>
                      <a:pPr rtl="1"/>
                      <a:endParaRPr lang="fa-IR"/>
                    </a:p>
                  </a:txBody>
                  <a:tcPr/>
                </a:tc>
                <a:tc>
                  <a:txBody>
                    <a:bodyPr/>
                    <a:lstStyle/>
                    <a:p>
                      <a:pPr rtl="1"/>
                      <a:endParaRPr lang="fa-IR"/>
                    </a:p>
                  </a:txBody>
                  <a:tcPr/>
                </a:tc>
              </a:tr>
              <a:tr h="370840">
                <a:tc>
                  <a:txBody>
                    <a:bodyPr/>
                    <a:lstStyle/>
                    <a:p>
                      <a:pPr rtl="1"/>
                      <a:endParaRPr lang="fa-IR"/>
                    </a:p>
                  </a:txBody>
                  <a:tcPr/>
                </a:tc>
                <a:tc>
                  <a:txBody>
                    <a:bodyPr/>
                    <a:lstStyle/>
                    <a:p>
                      <a:pPr rtl="1"/>
                      <a:endParaRPr lang="fa-IR"/>
                    </a:p>
                  </a:txBody>
                  <a:tcPr/>
                </a:tc>
                <a:tc>
                  <a:txBody>
                    <a:bodyPr/>
                    <a:lstStyle/>
                    <a:p>
                      <a:pPr rtl="1"/>
                      <a:endParaRPr lang="fa-IR"/>
                    </a:p>
                  </a:txBody>
                  <a:tcPr/>
                </a:tc>
              </a:tr>
              <a:tr h="370840">
                <a:tc>
                  <a:txBody>
                    <a:bodyPr/>
                    <a:lstStyle/>
                    <a:p>
                      <a:pPr rtl="1"/>
                      <a:endParaRPr lang="fa-IR"/>
                    </a:p>
                  </a:txBody>
                  <a:tcPr/>
                </a:tc>
                <a:tc>
                  <a:txBody>
                    <a:bodyPr/>
                    <a:lstStyle/>
                    <a:p>
                      <a:pPr rtl="1"/>
                      <a:endParaRPr lang="fa-IR"/>
                    </a:p>
                  </a:txBody>
                  <a:tcPr/>
                </a:tc>
                <a:tc>
                  <a:txBody>
                    <a:bodyPr/>
                    <a:lstStyle/>
                    <a:p>
                      <a:pPr rtl="1"/>
                      <a:endParaRPr lang="fa-IR" dirty="0"/>
                    </a:p>
                  </a:txBody>
                  <a:tcPr/>
                </a:tc>
              </a:tr>
              <a:tr h="370840">
                <a:tc>
                  <a:txBody>
                    <a:bodyPr/>
                    <a:lstStyle/>
                    <a:p>
                      <a:pPr rtl="1"/>
                      <a:endParaRPr lang="fa-IR" dirty="0"/>
                    </a:p>
                  </a:txBody>
                  <a:tcPr/>
                </a:tc>
                <a:tc>
                  <a:txBody>
                    <a:bodyPr/>
                    <a:lstStyle/>
                    <a:p>
                      <a:pPr rtl="1"/>
                      <a:endParaRPr lang="fa-IR" dirty="0"/>
                    </a:p>
                  </a:txBody>
                  <a:tcPr/>
                </a:tc>
                <a:tc>
                  <a:txBody>
                    <a:bodyPr/>
                    <a:lstStyle/>
                    <a:p>
                      <a:pPr rtl="1"/>
                      <a:endParaRPr lang="fa-IR" dirty="0"/>
                    </a:p>
                  </a:txBody>
                  <a:tcPr/>
                </a:tc>
              </a:tr>
              <a:tr h="370840">
                <a:tc>
                  <a:txBody>
                    <a:bodyPr/>
                    <a:lstStyle/>
                    <a:p>
                      <a:pPr rtl="1"/>
                      <a:endParaRPr lang="fa-IR" dirty="0"/>
                    </a:p>
                  </a:txBody>
                  <a:tcPr/>
                </a:tc>
                <a:tc>
                  <a:txBody>
                    <a:bodyPr/>
                    <a:lstStyle/>
                    <a:p>
                      <a:pPr rtl="1"/>
                      <a:endParaRPr lang="fa-IR" dirty="0"/>
                    </a:p>
                  </a:txBody>
                  <a:tcPr/>
                </a:tc>
                <a:tc>
                  <a:txBody>
                    <a:bodyPr/>
                    <a:lstStyle/>
                    <a:p>
                      <a:pPr rtl="1"/>
                      <a:endParaRPr lang="fa-IR" dirty="0"/>
                    </a:p>
                  </a:txBody>
                  <a:tcPr/>
                </a:tc>
              </a:tr>
              <a:tr h="370840">
                <a:tc>
                  <a:txBody>
                    <a:bodyPr/>
                    <a:lstStyle/>
                    <a:p>
                      <a:pPr rtl="1"/>
                      <a:endParaRPr lang="fa-IR" dirty="0"/>
                    </a:p>
                  </a:txBody>
                  <a:tcPr/>
                </a:tc>
                <a:tc>
                  <a:txBody>
                    <a:bodyPr/>
                    <a:lstStyle/>
                    <a:p>
                      <a:pPr rtl="1"/>
                      <a:endParaRPr lang="fa-IR" dirty="0"/>
                    </a:p>
                  </a:txBody>
                  <a:tcPr/>
                </a:tc>
                <a:tc>
                  <a:txBody>
                    <a:bodyPr/>
                    <a:lstStyle/>
                    <a:p>
                      <a:pPr rtl="1"/>
                      <a:endParaRPr lang="fa-IR" dirty="0"/>
                    </a:p>
                  </a:txBody>
                  <a:tcPr/>
                </a:tc>
              </a:tr>
              <a:tr h="370840">
                <a:tc>
                  <a:txBody>
                    <a:bodyPr/>
                    <a:lstStyle/>
                    <a:p>
                      <a:pPr rtl="1"/>
                      <a:endParaRPr lang="fa-IR" dirty="0"/>
                    </a:p>
                  </a:txBody>
                  <a:tcPr/>
                </a:tc>
                <a:tc>
                  <a:txBody>
                    <a:bodyPr/>
                    <a:lstStyle/>
                    <a:p>
                      <a:pPr rtl="1"/>
                      <a:endParaRPr lang="fa-IR" dirty="0"/>
                    </a:p>
                  </a:txBody>
                  <a:tcPr/>
                </a:tc>
                <a:tc>
                  <a:txBody>
                    <a:bodyPr/>
                    <a:lstStyle/>
                    <a:p>
                      <a:pPr rtl="1"/>
                      <a:endParaRPr lang="fa-IR" dirty="0"/>
                    </a:p>
                  </a:txBody>
                  <a:tcPr/>
                </a:tc>
              </a:tr>
            </a:tbl>
          </a:graphicData>
        </a:graphic>
      </p:graphicFrame>
    </p:spTree>
  </p:cSld>
  <p:clrMapOvr>
    <a:masterClrMapping/>
  </p:clrMapOvr>
  <p:transition spd="med">
    <p:wipe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7158" y="0"/>
            <a:ext cx="8229600" cy="1143000"/>
          </a:xfrm>
        </p:spPr>
        <p:txBody>
          <a:bodyPr/>
          <a:lstStyle/>
          <a:p>
            <a:pPr algn="ctr"/>
            <a:r>
              <a:rPr lang="fa-IR" b="1" dirty="0" smtClean="0">
                <a:cs typeface="+mn-cs"/>
              </a:rPr>
              <a:t>تکنیک : پیکان رو به پایین</a:t>
            </a:r>
            <a:endParaRPr lang="fa-IR" b="1" dirty="0">
              <a:cs typeface="+mn-cs"/>
            </a:endParaRPr>
          </a:p>
        </p:txBody>
      </p:sp>
      <p:sp>
        <p:nvSpPr>
          <p:cNvPr id="3" name="Content Placeholder 2"/>
          <p:cNvSpPr>
            <a:spLocks noGrp="1"/>
          </p:cNvSpPr>
          <p:nvPr>
            <p:ph idx="1"/>
          </p:nvPr>
        </p:nvSpPr>
        <p:spPr>
          <a:xfrm>
            <a:off x="500034" y="1571612"/>
            <a:ext cx="8229600" cy="4389120"/>
          </a:xfrm>
        </p:spPr>
        <p:txBody>
          <a:bodyPr>
            <a:noAutofit/>
          </a:bodyPr>
          <a:lstStyle/>
          <a:p>
            <a:pPr>
              <a:lnSpc>
                <a:spcPct val="150000"/>
              </a:lnSpc>
            </a:pPr>
            <a:r>
              <a:rPr lang="fa-IR" sz="3200" dirty="0" smtClean="0"/>
              <a:t>توصیف: بعضی از افکار منفی درست ار کار در میاید .فکر فرد نوعی پیش بینی است و احتمال دارد صحت پیدا کند؟درمانگر مدام از فکر یا واقعه ار بیمار سوال میکند. و در جستجوی باورهای زیربنایی ترس فرد است.</a:t>
            </a:r>
          </a:p>
          <a:p>
            <a:pPr>
              <a:lnSpc>
                <a:spcPct val="150000"/>
              </a:lnSpc>
            </a:pPr>
            <a:r>
              <a:rPr lang="fa-IR" sz="3200" dirty="0" smtClean="0"/>
              <a:t>فکر کنیم فکر شما  درست باشد چرا شما را ناراحت میکند؟ این فکر چه معنایی برای شما دارد؟ بعدش چه اتفاقی میافتد؟</a:t>
            </a:r>
            <a:endParaRPr lang="fa-IR" sz="3200" dirty="0"/>
          </a:p>
        </p:txBody>
      </p:sp>
    </p:spTree>
  </p:cSld>
  <p:clrMapOvr>
    <a:masterClrMapping/>
  </p:clrMapOvr>
  <p:transition spd="med">
    <p:wipe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7158" y="928670"/>
            <a:ext cx="8229600" cy="1581904"/>
          </a:xfrm>
        </p:spPr>
        <p:txBody>
          <a:bodyPr>
            <a:normAutofit fontScale="90000"/>
          </a:bodyPr>
          <a:lstStyle/>
          <a:p>
            <a:pPr algn="ctr"/>
            <a:r>
              <a:rPr lang="fa-IR" sz="5300" dirty="0" smtClean="0">
                <a:cs typeface="+mn-cs"/>
              </a:rPr>
              <a:t>فرم استفاده از پیکان رو به پایین </a:t>
            </a:r>
            <a:r>
              <a:rPr lang="fa-IR" dirty="0" smtClean="0">
                <a:cs typeface="+mn-cs"/>
              </a:rPr>
              <a:t/>
            </a:r>
            <a:br>
              <a:rPr lang="fa-IR" dirty="0" smtClean="0">
                <a:cs typeface="+mn-cs"/>
              </a:rPr>
            </a:br>
            <a:r>
              <a:rPr lang="fa-IR" sz="3600" dirty="0" smtClean="0">
                <a:cs typeface="+mn-cs"/>
              </a:rPr>
              <a:t>( فرض کنیم فکرم درست از اب دربیاید چرا باعث ناراحتی من میشود؟</a:t>
            </a:r>
            <a:r>
              <a:rPr lang="fa-IR" dirty="0" smtClean="0"/>
              <a:t/>
            </a:r>
            <a:br>
              <a:rPr lang="fa-IR" dirty="0" smtClean="0"/>
            </a:br>
            <a:r>
              <a:rPr lang="fa-IR" dirty="0" smtClean="0"/>
              <a:t>واقعه.............................................</a:t>
            </a:r>
            <a:br>
              <a:rPr lang="fa-IR" dirty="0" smtClean="0"/>
            </a:br>
            <a:r>
              <a:rPr lang="fa-IR" dirty="0" smtClean="0"/>
              <a:t>فکر</a:t>
            </a:r>
            <a:endParaRPr lang="fa-IR" dirty="0"/>
          </a:p>
        </p:txBody>
      </p:sp>
      <p:sp>
        <p:nvSpPr>
          <p:cNvPr id="9" name="Content Placeholder 8"/>
          <p:cNvSpPr>
            <a:spLocks noGrp="1"/>
          </p:cNvSpPr>
          <p:nvPr>
            <p:ph idx="1"/>
          </p:nvPr>
        </p:nvSpPr>
        <p:spPr>
          <a:xfrm>
            <a:off x="457200" y="1935480"/>
            <a:ext cx="8229600" cy="4708230"/>
          </a:xfrm>
        </p:spPr>
        <p:txBody>
          <a:bodyPr>
            <a:normAutofit fontScale="92500" lnSpcReduction="10000"/>
          </a:bodyPr>
          <a:lstStyle/>
          <a:p>
            <a:endParaRPr lang="fa-IR" dirty="0" smtClean="0"/>
          </a:p>
          <a:p>
            <a:endParaRPr lang="fa-IR" dirty="0" smtClean="0"/>
          </a:p>
          <a:p>
            <a:endParaRPr lang="fa-IR" dirty="0" smtClean="0"/>
          </a:p>
          <a:p>
            <a:endParaRPr lang="fa-IR" dirty="0" smtClean="0"/>
          </a:p>
          <a:p>
            <a:r>
              <a:rPr lang="fa-IR" dirty="0" smtClean="0"/>
              <a:t>ناراحتم چون فکر میکنم....</a:t>
            </a:r>
          </a:p>
          <a:p>
            <a:endParaRPr lang="fa-IR" dirty="0" smtClean="0"/>
          </a:p>
          <a:p>
            <a:endParaRPr lang="fa-IR" dirty="0" smtClean="0"/>
          </a:p>
          <a:p>
            <a:endParaRPr lang="fa-IR" dirty="0" smtClean="0"/>
          </a:p>
          <a:p>
            <a:endParaRPr lang="fa-IR" dirty="0" smtClean="0"/>
          </a:p>
          <a:p>
            <a:endParaRPr lang="fa-IR" dirty="0" smtClean="0"/>
          </a:p>
          <a:p>
            <a:r>
              <a:rPr lang="fa-IR" dirty="0" smtClean="0"/>
              <a:t>و.....</a:t>
            </a:r>
            <a:endParaRPr lang="fa-IR" dirty="0"/>
          </a:p>
        </p:txBody>
      </p:sp>
      <p:sp>
        <p:nvSpPr>
          <p:cNvPr id="13" name="Rectangle 12"/>
          <p:cNvSpPr/>
          <p:nvPr/>
        </p:nvSpPr>
        <p:spPr>
          <a:xfrm>
            <a:off x="714348" y="2643182"/>
            <a:ext cx="7272382" cy="914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p>
        </p:txBody>
      </p:sp>
      <p:sp>
        <p:nvSpPr>
          <p:cNvPr id="14" name="Rectangle 13"/>
          <p:cNvSpPr/>
          <p:nvPr/>
        </p:nvSpPr>
        <p:spPr>
          <a:xfrm>
            <a:off x="428596" y="4357694"/>
            <a:ext cx="8072494" cy="35719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p>
        </p:txBody>
      </p:sp>
      <p:sp>
        <p:nvSpPr>
          <p:cNvPr id="15" name="Rectangle 14"/>
          <p:cNvSpPr/>
          <p:nvPr/>
        </p:nvSpPr>
        <p:spPr>
          <a:xfrm>
            <a:off x="428596" y="5072074"/>
            <a:ext cx="8072494" cy="4286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p>
        </p:txBody>
      </p:sp>
      <p:sp>
        <p:nvSpPr>
          <p:cNvPr id="16" name="Rectangle 15"/>
          <p:cNvSpPr/>
          <p:nvPr/>
        </p:nvSpPr>
        <p:spPr>
          <a:xfrm>
            <a:off x="428596" y="5786454"/>
            <a:ext cx="8072494" cy="35719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p>
        </p:txBody>
      </p:sp>
      <p:cxnSp>
        <p:nvCxnSpPr>
          <p:cNvPr id="18" name="Straight Arrow Connector 17"/>
          <p:cNvCxnSpPr/>
          <p:nvPr/>
        </p:nvCxnSpPr>
        <p:spPr>
          <a:xfrm rot="5400000">
            <a:off x="4464843" y="3964785"/>
            <a:ext cx="642942"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0" name="Straight Arrow Connector 19"/>
          <p:cNvCxnSpPr/>
          <p:nvPr/>
        </p:nvCxnSpPr>
        <p:spPr>
          <a:xfrm rot="5400000">
            <a:off x="4679157" y="4893479"/>
            <a:ext cx="214314"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2" name="Straight Arrow Connector 21"/>
          <p:cNvCxnSpPr/>
          <p:nvPr/>
        </p:nvCxnSpPr>
        <p:spPr>
          <a:xfrm rot="5400000">
            <a:off x="4679157" y="5679297"/>
            <a:ext cx="214314"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4" name="Straight Arrow Connector 23"/>
          <p:cNvCxnSpPr/>
          <p:nvPr/>
        </p:nvCxnSpPr>
        <p:spPr>
          <a:xfrm rot="5400000">
            <a:off x="4464843" y="6393677"/>
            <a:ext cx="500066"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med">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71472" y="0"/>
            <a:ext cx="8229600" cy="1143000"/>
          </a:xfrm>
        </p:spPr>
        <p:txBody>
          <a:bodyPr>
            <a:normAutofit fontScale="90000"/>
          </a:bodyPr>
          <a:lstStyle/>
          <a:p>
            <a:pPr algn="ctr"/>
            <a:r>
              <a:rPr lang="fa-IR" dirty="0" smtClean="0">
                <a:cs typeface="+mn-cs"/>
              </a:rPr>
              <a:t>تکنیک  مقوله بندی تحریف های شناختی</a:t>
            </a:r>
            <a:endParaRPr lang="fa-IR" dirty="0">
              <a:cs typeface="+mn-cs"/>
            </a:endParaRPr>
          </a:p>
        </p:txBody>
      </p:sp>
      <p:sp>
        <p:nvSpPr>
          <p:cNvPr id="3" name="Content Placeholder 2"/>
          <p:cNvSpPr>
            <a:spLocks noGrp="1"/>
          </p:cNvSpPr>
          <p:nvPr>
            <p:ph idx="1"/>
          </p:nvPr>
        </p:nvSpPr>
        <p:spPr>
          <a:xfrm>
            <a:off x="457200" y="1500174"/>
            <a:ext cx="8229600" cy="4824426"/>
          </a:xfrm>
        </p:spPr>
        <p:txBody>
          <a:bodyPr>
            <a:noAutofit/>
          </a:bodyPr>
          <a:lstStyle/>
          <a:p>
            <a:r>
              <a:rPr lang="fa-IR" sz="3200" dirty="0" smtClean="0"/>
              <a:t>نحوه ارائه تکنیک:</a:t>
            </a:r>
          </a:p>
          <a:p>
            <a:r>
              <a:rPr lang="fa-IR" sz="3200" dirty="0" smtClean="0"/>
              <a:t>ایا تفکر شما مدام دچار تحریف شناختی میشود؟ به فهرست تحریف های شناختی نگاه کنید ایا از تحریف های خاصی بیشتر استفاده میکنید؟ از کدام یک از این تحریف ها بیشتر استفاده میکنید؟</a:t>
            </a:r>
          </a:p>
          <a:p>
            <a:r>
              <a:rPr lang="fa-IR" sz="3200" dirty="0" smtClean="0"/>
              <a:t>تکلیف خانگی: درمانگر برای بیمار تکلیف خانگی بازنگری افکار خودایند منفی را طراحی میکند و از بیمار میخواهد افکار خود ایند منفی را طوری طراحی کند و از او بخواهد که در هفته جاری پس از ثبت افکار خودایند انها را طبق تحریف های شناختی مقوله بندی کند. بیماران متوجه تکرار افکار خودایند یکسانی در ذهن خود میشوند.</a:t>
            </a:r>
            <a:endParaRPr lang="fa-IR" sz="3200" dirty="0"/>
          </a:p>
        </p:txBody>
      </p:sp>
    </p:spTree>
  </p:cSld>
  <p:clrMapOvr>
    <a:masterClrMapping/>
  </p:clrMapOvr>
  <p:transition spd="med">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57166"/>
            <a:ext cx="8329642" cy="6072230"/>
          </a:xfrm>
        </p:spPr>
        <p:txBody>
          <a:bodyPr>
            <a:noAutofit/>
          </a:bodyPr>
          <a:lstStyle/>
          <a:p>
            <a:pPr algn="r">
              <a:buFont typeface="Wingdings" pitchFamily="2" charset="2"/>
              <a:buChar char="Ø"/>
            </a:pPr>
            <a:r>
              <a:rPr lang="fa-IR" sz="4400" dirty="0" smtClean="0">
                <a:cs typeface="+mn-cs"/>
              </a:rPr>
              <a:t>فهرست </a:t>
            </a:r>
            <a:r>
              <a:rPr lang="fa-IR" sz="2800" dirty="0" smtClean="0">
                <a:cs typeface="+mn-cs"/>
              </a:rPr>
              <a:t>تحریف های شناختی</a:t>
            </a:r>
            <a:br>
              <a:rPr lang="fa-IR" sz="2800" dirty="0" smtClean="0">
                <a:cs typeface="+mn-cs"/>
              </a:rPr>
            </a:br>
            <a:r>
              <a:rPr lang="fa-IR" sz="2800" dirty="0" smtClean="0">
                <a:cs typeface="+mn-cs"/>
              </a:rPr>
              <a:t>ذهن خوانی</a:t>
            </a:r>
            <a:br>
              <a:rPr lang="fa-IR" sz="2800" dirty="0" smtClean="0">
                <a:cs typeface="+mn-cs"/>
              </a:rPr>
            </a:br>
            <a:r>
              <a:rPr lang="fa-IR" sz="2800" dirty="0" smtClean="0">
                <a:cs typeface="+mn-cs"/>
              </a:rPr>
              <a:t>پیش گویی</a:t>
            </a:r>
            <a:br>
              <a:rPr lang="fa-IR" sz="2800" dirty="0" smtClean="0">
                <a:cs typeface="+mn-cs"/>
              </a:rPr>
            </a:br>
            <a:r>
              <a:rPr lang="fa-IR" sz="2800" dirty="0" smtClean="0">
                <a:cs typeface="+mn-cs"/>
              </a:rPr>
              <a:t>فاجعه سازی</a:t>
            </a:r>
            <a:br>
              <a:rPr lang="fa-IR" sz="2800" dirty="0" smtClean="0">
                <a:cs typeface="+mn-cs"/>
              </a:rPr>
            </a:br>
            <a:r>
              <a:rPr lang="fa-IR" sz="2800" dirty="0" smtClean="0">
                <a:cs typeface="+mn-cs"/>
              </a:rPr>
              <a:t>برجسب زدن</a:t>
            </a:r>
            <a:br>
              <a:rPr lang="fa-IR" sz="2800" dirty="0" smtClean="0">
                <a:cs typeface="+mn-cs"/>
              </a:rPr>
            </a:br>
            <a:r>
              <a:rPr lang="fa-IR" sz="2800" dirty="0" smtClean="0">
                <a:cs typeface="+mn-cs"/>
              </a:rPr>
              <a:t>نادیده گرفتن جنبه های مثبت</a:t>
            </a:r>
            <a:br>
              <a:rPr lang="fa-IR" sz="2800" dirty="0" smtClean="0">
                <a:cs typeface="+mn-cs"/>
              </a:rPr>
            </a:br>
            <a:r>
              <a:rPr lang="fa-IR" sz="2800" dirty="0" smtClean="0">
                <a:cs typeface="+mn-cs"/>
              </a:rPr>
              <a:t>فیلتر ذهنی</a:t>
            </a:r>
            <a:br>
              <a:rPr lang="fa-IR" sz="2800" dirty="0" smtClean="0">
                <a:cs typeface="+mn-cs"/>
              </a:rPr>
            </a:br>
            <a:r>
              <a:rPr lang="fa-IR" sz="2800" dirty="0" smtClean="0">
                <a:cs typeface="+mn-cs"/>
              </a:rPr>
              <a:t>تعمیم افراطی</a:t>
            </a:r>
            <a:br>
              <a:rPr lang="fa-IR" sz="2800" dirty="0" smtClean="0">
                <a:cs typeface="+mn-cs"/>
              </a:rPr>
            </a:br>
            <a:r>
              <a:rPr lang="fa-IR" sz="2800" dirty="0" smtClean="0">
                <a:cs typeface="+mn-cs"/>
              </a:rPr>
              <a:t>تفکر دو قطبی</a:t>
            </a:r>
            <a:br>
              <a:rPr lang="fa-IR" sz="2800" dirty="0" smtClean="0">
                <a:cs typeface="+mn-cs"/>
              </a:rPr>
            </a:br>
            <a:r>
              <a:rPr lang="fa-IR" sz="2800" dirty="0" smtClean="0">
                <a:cs typeface="+mn-cs"/>
              </a:rPr>
              <a:t>شخصی سازی</a:t>
            </a:r>
            <a:br>
              <a:rPr lang="fa-IR" sz="2800" dirty="0" smtClean="0">
                <a:cs typeface="+mn-cs"/>
              </a:rPr>
            </a:br>
            <a:r>
              <a:rPr lang="fa-IR" sz="2800" dirty="0" smtClean="0">
                <a:cs typeface="+mn-cs"/>
              </a:rPr>
              <a:t>باید اندیشی</a:t>
            </a:r>
            <a:br>
              <a:rPr lang="fa-IR" sz="2800" dirty="0" smtClean="0">
                <a:cs typeface="+mn-cs"/>
              </a:rPr>
            </a:br>
            <a:r>
              <a:rPr lang="fa-IR" sz="2800" dirty="0" smtClean="0">
                <a:cs typeface="+mn-cs"/>
              </a:rPr>
              <a:t>شخصی سازی</a:t>
            </a:r>
            <a:br>
              <a:rPr lang="fa-IR" sz="2800" dirty="0" smtClean="0">
                <a:cs typeface="+mn-cs"/>
              </a:rPr>
            </a:br>
            <a:r>
              <a:rPr lang="fa-IR" sz="2800" dirty="0" smtClean="0">
                <a:cs typeface="+mn-cs"/>
              </a:rPr>
              <a:t>سرزنش گری</a:t>
            </a:r>
            <a:br>
              <a:rPr lang="fa-IR" sz="2800" dirty="0" smtClean="0">
                <a:cs typeface="+mn-cs"/>
              </a:rPr>
            </a:br>
            <a:r>
              <a:rPr lang="fa-IR" sz="2800" dirty="0" smtClean="0">
                <a:cs typeface="+mn-cs"/>
              </a:rPr>
              <a:t>مقایسه های ناعادلانه</a:t>
            </a:r>
            <a:endParaRPr lang="fa-IR" sz="4400" dirty="0">
              <a:cs typeface="+mn-cs"/>
            </a:endParaRPr>
          </a:p>
        </p:txBody>
      </p:sp>
      <p:sp>
        <p:nvSpPr>
          <p:cNvPr id="3" name="Content Placeholder 2"/>
          <p:cNvSpPr>
            <a:spLocks noGrp="1"/>
          </p:cNvSpPr>
          <p:nvPr>
            <p:ph idx="1"/>
          </p:nvPr>
        </p:nvSpPr>
        <p:spPr>
          <a:xfrm>
            <a:off x="457200" y="0"/>
            <a:ext cx="8229600" cy="1928802"/>
          </a:xfrm>
        </p:spPr>
        <p:txBody>
          <a:bodyPr/>
          <a:lstStyle/>
          <a:p>
            <a:endParaRPr lang="fa-IR" dirty="0"/>
          </a:p>
        </p:txBody>
      </p:sp>
    </p:spTree>
  </p:cSld>
  <p:clrMapOvr>
    <a:masterClrMapping/>
  </p:clrMapOvr>
  <p:transition spd="med">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algn="ctr"/>
            <a:r>
              <a:rPr lang="fa-IR" dirty="0" smtClean="0"/>
              <a:t>فصل 2 </a:t>
            </a:r>
            <a:br>
              <a:rPr lang="fa-IR" dirty="0" smtClean="0"/>
            </a:br>
            <a:r>
              <a:rPr lang="fa-IR" dirty="0" smtClean="0"/>
              <a:t>ارزیابی و چالش با افکار</a:t>
            </a:r>
            <a:endParaRPr lang="fa-IR" dirty="0"/>
          </a:p>
        </p:txBody>
      </p:sp>
      <p:sp>
        <p:nvSpPr>
          <p:cNvPr id="3" name="Subtitle 2"/>
          <p:cNvSpPr>
            <a:spLocks noGrp="1"/>
          </p:cNvSpPr>
          <p:nvPr>
            <p:ph type="subTitle" idx="1"/>
          </p:nvPr>
        </p:nvSpPr>
        <p:spPr/>
        <p:txBody>
          <a:bodyPr/>
          <a:lstStyle/>
          <a:p>
            <a:endParaRPr lang="fa-IR"/>
          </a:p>
        </p:txBody>
      </p:sp>
    </p:spTree>
  </p:cSld>
  <p:clrMapOvr>
    <a:masterClrMapping/>
  </p:clrMapOvr>
  <p:transition spd="med">
    <p:wedg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b="1" dirty="0" smtClean="0">
                <a:cs typeface="+mn-cs"/>
              </a:rPr>
              <a:t>تکنیک تعریف واژه ها</a:t>
            </a:r>
            <a:endParaRPr lang="fa-IR" b="1" dirty="0">
              <a:cs typeface="+mn-cs"/>
            </a:endParaRPr>
          </a:p>
        </p:txBody>
      </p:sp>
      <p:sp>
        <p:nvSpPr>
          <p:cNvPr id="3" name="Content Placeholder 2"/>
          <p:cNvSpPr>
            <a:spLocks noGrp="1"/>
          </p:cNvSpPr>
          <p:nvPr>
            <p:ph idx="1"/>
          </p:nvPr>
        </p:nvSpPr>
        <p:spPr/>
        <p:txBody>
          <a:bodyPr/>
          <a:lstStyle/>
          <a:p>
            <a:r>
              <a:rPr lang="fa-IR" dirty="0" smtClean="0"/>
              <a:t>تعریف: درمانگر این تکنیک را برای بیمار اینطور توضیح میدهد: برای اینکه بتوانیم افکار شما را بررسی کنیم بهتر است ابتدا بدانیم شما درباره چه چیزی صحبت میکنید. .مثال اگر به خد برچسب فرد شکست خورده میزنید اول باید  بدانیم شکست چه معنایی برای شما دارد.؟و...</a:t>
            </a:r>
          </a:p>
          <a:p>
            <a:r>
              <a:rPr lang="fa-IR" dirty="0" smtClean="0"/>
              <a:t>پیشنهاد نحوه ارائه تکنیک یا مداخله:</a:t>
            </a:r>
          </a:p>
          <a:p>
            <a:r>
              <a:rPr lang="fa-IR" dirty="0" smtClean="0"/>
              <a:t>وقایع پیرامون خود را چگونه تعریف میکنید که باعث ناراحتی و عذاب شما میشوند؟ مثلا اگر خود را شکست خورده معرفی میکنید  شکست را دقیق تعریف کنید؟</a:t>
            </a:r>
          </a:p>
          <a:p>
            <a:endParaRPr lang="fa-IR" dirty="0" smtClean="0"/>
          </a:p>
          <a:p>
            <a:endParaRPr lang="fa-IR" dirty="0" smtClean="0"/>
          </a:p>
          <a:p>
            <a:endParaRPr lang="fa-IR" dirty="0" smtClean="0"/>
          </a:p>
          <a:p>
            <a:endParaRPr lang="fa-IR" dirty="0" smtClean="0"/>
          </a:p>
          <a:p>
            <a:endParaRPr lang="fa-IR" dirty="0"/>
          </a:p>
        </p:txBody>
      </p:sp>
    </p:spTree>
  </p:cSld>
  <p:clrMapOvr>
    <a:masterClrMapping/>
  </p:clrMapOvr>
  <p:transition spd="med">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fa-IR" sz="4800" dirty="0" smtClean="0">
                <a:cs typeface="+mn-cs"/>
              </a:rPr>
              <a:t>فرم تعریف واژه ها</a:t>
            </a:r>
            <a:r>
              <a:rPr lang="fa-IR" sz="2400" dirty="0" smtClean="0"/>
              <a:t/>
            </a:r>
            <a:br>
              <a:rPr lang="fa-IR" sz="2400" dirty="0" smtClean="0"/>
            </a:br>
            <a:r>
              <a:rPr lang="fa-IR" sz="2000" dirty="0" smtClean="0">
                <a:cs typeface="+mn-cs"/>
              </a:rPr>
              <a:t>فکر خودایند خود را بالای فرم نوشته . ستون بعدی، مهم ترین واژه های موجود در فکر منفی تان . در ستون وسط هر واژه را تعریف کنید. برای تکمیل ستون سمت چپ این سوالها را جواب دهید.آیا از خطاهای شناختی استفاده کرده ام؟ ایا تعریف من خیلی کلی و فراگیر نیست؟ ایا زیاد مته به خشخاش گذاشته ام؟ ایا تعریف من مبهم است؟ ایا بقیه مردم از تعریف هتی متفاوتی استفاده میکنند؟</a:t>
            </a:r>
            <a:endParaRPr lang="fa-IR" sz="2000" dirty="0">
              <a:cs typeface="+mn-cs"/>
            </a:endParaRPr>
          </a:p>
        </p:txBody>
      </p:sp>
      <p:sp>
        <p:nvSpPr>
          <p:cNvPr id="3" name="Content Placeholder 2"/>
          <p:cNvSpPr>
            <a:spLocks noGrp="1"/>
          </p:cNvSpPr>
          <p:nvPr>
            <p:ph idx="1"/>
          </p:nvPr>
        </p:nvSpPr>
        <p:spPr/>
        <p:txBody>
          <a:bodyPr/>
          <a:lstStyle/>
          <a:p>
            <a:r>
              <a:rPr lang="fa-IR" dirty="0" smtClean="0"/>
              <a:t>فکر خود ایند:..............................................................................................................</a:t>
            </a:r>
          </a:p>
          <a:p>
            <a:endParaRPr lang="fa-IR" dirty="0"/>
          </a:p>
        </p:txBody>
      </p:sp>
      <p:graphicFrame>
        <p:nvGraphicFramePr>
          <p:cNvPr id="4" name="Table 3"/>
          <p:cNvGraphicFramePr>
            <a:graphicFrameLocks noGrp="1"/>
          </p:cNvGraphicFramePr>
          <p:nvPr/>
        </p:nvGraphicFramePr>
        <p:xfrm>
          <a:off x="357157" y="2714620"/>
          <a:ext cx="8286810" cy="3754120"/>
        </p:xfrm>
        <a:graphic>
          <a:graphicData uri="http://schemas.openxmlformats.org/drawingml/2006/table">
            <a:tbl>
              <a:tblPr rtl="1" firstRow="1" bandRow="1">
                <a:tableStyleId>{5C22544A-7EE6-4342-B048-85BDC9FD1C3A}</a:tableStyleId>
              </a:tblPr>
              <a:tblGrid>
                <a:gridCol w="2762270"/>
                <a:gridCol w="2762270"/>
                <a:gridCol w="2762270"/>
              </a:tblGrid>
              <a:tr h="370840">
                <a:tc>
                  <a:txBody>
                    <a:bodyPr/>
                    <a:lstStyle/>
                    <a:p>
                      <a:pPr rtl="1"/>
                      <a:r>
                        <a:rPr lang="fa-IR" dirty="0" smtClean="0"/>
                        <a:t>واژه ها</a:t>
                      </a:r>
                      <a:endParaRPr lang="fa-IR" dirty="0"/>
                    </a:p>
                  </a:txBody>
                  <a:tcPr/>
                </a:tc>
                <a:tc>
                  <a:txBody>
                    <a:bodyPr/>
                    <a:lstStyle/>
                    <a:p>
                      <a:pPr rtl="1"/>
                      <a:r>
                        <a:rPr lang="fa-IR" dirty="0" smtClean="0"/>
                        <a:t>تعریف ها</a:t>
                      </a:r>
                      <a:endParaRPr lang="fa-IR" dirty="0"/>
                    </a:p>
                  </a:txBody>
                  <a:tcPr/>
                </a:tc>
                <a:tc>
                  <a:txBody>
                    <a:bodyPr/>
                    <a:lstStyle/>
                    <a:p>
                      <a:pPr rtl="1"/>
                      <a:r>
                        <a:rPr lang="fa-IR" dirty="0" smtClean="0"/>
                        <a:t>مشکلات</a:t>
                      </a:r>
                      <a:r>
                        <a:rPr lang="fa-IR" baseline="0" dirty="0" smtClean="0"/>
                        <a:t> موجود در تعریف من</a:t>
                      </a:r>
                      <a:endParaRPr lang="fa-IR" dirty="0"/>
                    </a:p>
                  </a:txBody>
                  <a:tcPr/>
                </a:tc>
              </a:tr>
              <a:tr h="370840">
                <a:tc>
                  <a:txBody>
                    <a:bodyPr/>
                    <a:lstStyle/>
                    <a:p>
                      <a:pPr rtl="1"/>
                      <a:endParaRPr lang="fa-IR"/>
                    </a:p>
                  </a:txBody>
                  <a:tcPr/>
                </a:tc>
                <a:tc>
                  <a:txBody>
                    <a:bodyPr/>
                    <a:lstStyle/>
                    <a:p>
                      <a:pPr rtl="1"/>
                      <a:endParaRPr lang="fa-IR" dirty="0"/>
                    </a:p>
                  </a:txBody>
                  <a:tcPr/>
                </a:tc>
                <a:tc>
                  <a:txBody>
                    <a:bodyPr/>
                    <a:lstStyle/>
                    <a:p>
                      <a:pPr rtl="1"/>
                      <a:endParaRPr lang="fa-IR" dirty="0" smtClean="0"/>
                    </a:p>
                    <a:p>
                      <a:pPr rtl="1"/>
                      <a:endParaRPr lang="fa-IR" dirty="0" smtClean="0"/>
                    </a:p>
                    <a:p>
                      <a:pPr rtl="1"/>
                      <a:endParaRPr lang="fa-IR" dirty="0" smtClean="0"/>
                    </a:p>
                    <a:p>
                      <a:pPr rtl="1"/>
                      <a:endParaRPr lang="fa-IR" dirty="0" smtClean="0"/>
                    </a:p>
                    <a:p>
                      <a:pPr rtl="1"/>
                      <a:endParaRPr lang="fa-IR" dirty="0" smtClean="0"/>
                    </a:p>
                    <a:p>
                      <a:pPr rtl="1"/>
                      <a:endParaRPr lang="fa-IR" dirty="0" smtClean="0"/>
                    </a:p>
                    <a:p>
                      <a:pPr rtl="1"/>
                      <a:endParaRPr lang="fa-IR" dirty="0" smtClean="0"/>
                    </a:p>
                    <a:p>
                      <a:pPr rtl="1"/>
                      <a:endParaRPr lang="fa-IR" dirty="0" smtClean="0"/>
                    </a:p>
                    <a:p>
                      <a:pPr rtl="1"/>
                      <a:endParaRPr lang="fa-IR" dirty="0" smtClean="0"/>
                    </a:p>
                    <a:p>
                      <a:pPr rtl="1"/>
                      <a:endParaRPr lang="fa-IR" dirty="0" smtClean="0"/>
                    </a:p>
                    <a:p>
                      <a:pPr rtl="1"/>
                      <a:endParaRPr lang="fa-IR" dirty="0" smtClean="0"/>
                    </a:p>
                    <a:p>
                      <a:pPr rtl="1"/>
                      <a:endParaRPr lang="fa-IR" dirty="0"/>
                    </a:p>
                  </a:txBody>
                  <a:tcPr/>
                </a:tc>
              </a:tr>
            </a:tbl>
          </a:graphicData>
        </a:graphic>
      </p:graphicFrame>
    </p:spTree>
  </p:cSld>
  <p:clrMapOvr>
    <a:masterClrMapping/>
  </p:clrMapOvr>
  <p:transition spd="med">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wipe(down)">
                                      <p:cBhvr>
                                        <p:cTn id="13"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8596" y="0"/>
            <a:ext cx="8229600" cy="1143000"/>
          </a:xfrm>
        </p:spPr>
        <p:txBody>
          <a:bodyPr/>
          <a:lstStyle/>
          <a:p>
            <a:pPr algn="ctr"/>
            <a:r>
              <a:rPr lang="fa-IR" dirty="0" smtClean="0">
                <a:cs typeface="+mn-cs"/>
              </a:rPr>
              <a:t>تکنیک تحلیل مزایا و معایب</a:t>
            </a:r>
            <a:endParaRPr lang="fa-IR" dirty="0">
              <a:cs typeface="+mn-cs"/>
            </a:endParaRPr>
          </a:p>
        </p:txBody>
      </p:sp>
      <p:sp>
        <p:nvSpPr>
          <p:cNvPr id="3" name="Content Placeholder 2"/>
          <p:cNvSpPr>
            <a:spLocks noGrp="1"/>
          </p:cNvSpPr>
          <p:nvPr>
            <p:ph idx="1"/>
          </p:nvPr>
        </p:nvSpPr>
        <p:spPr>
          <a:xfrm>
            <a:off x="457200" y="1500174"/>
            <a:ext cx="8229600" cy="4824426"/>
          </a:xfrm>
        </p:spPr>
        <p:txBody>
          <a:bodyPr>
            <a:normAutofit fontScale="92500"/>
          </a:bodyPr>
          <a:lstStyle/>
          <a:p>
            <a:pPr>
              <a:lnSpc>
                <a:spcPct val="170000"/>
              </a:lnSpc>
            </a:pPr>
            <a:r>
              <a:rPr lang="fa-IR" dirty="0" smtClean="0"/>
              <a:t>توصیف: بعد از شناسایی افکار اشفته توسط بیمار. سوال تصلی ایا برای تغییر این فکر از انگیزه لازم برخوردار است؟</a:t>
            </a:r>
          </a:p>
          <a:p>
            <a:pPr>
              <a:lnSpc>
                <a:spcPct val="170000"/>
              </a:lnSpc>
            </a:pPr>
            <a:r>
              <a:rPr lang="fa-IR" dirty="0" smtClean="0"/>
              <a:t>پیشنهاد نحوه ارائه تکنیک یا مداخله: فکرتان چه مزایا و معایبی دارد؟ اگر اعتقادتان به این فکر کم شود چه تغییری در شما ایجاد میشود؟ اگر اعتقاد شما به این فکر راسخ تر شود چه اتفاقی میافتد؟ مستوانید فکری را دنبال کنید که مثبت تر باشد و کمتر حالت انتقادی داشته باشد؟ مزایا و معایب این فکر کارامد کدامند؟ مزایا و معایب این فکر را با فکر اولی مقایسه کنید؟</a:t>
            </a:r>
          </a:p>
          <a:p>
            <a:endParaRPr lang="fa-IR" dirty="0" smtClean="0"/>
          </a:p>
          <a:p>
            <a:endParaRPr lang="fa-IR" dirty="0"/>
          </a:p>
        </p:txBody>
      </p:sp>
    </p:spTree>
  </p:cSld>
  <p:clrMapOvr>
    <a:masterClrMapping/>
  </p:clrMapOvr>
  <p:transition spd="med">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0034" y="0"/>
            <a:ext cx="8229600" cy="1143000"/>
          </a:xfrm>
        </p:spPr>
        <p:txBody>
          <a:bodyPr/>
          <a:lstStyle/>
          <a:p>
            <a:pPr algn="ctr"/>
            <a:r>
              <a:rPr lang="fa-IR" dirty="0" smtClean="0">
                <a:cs typeface="+mn-cs"/>
              </a:rPr>
              <a:t>فرم تحلیل مزایا و معایب</a:t>
            </a:r>
            <a:endParaRPr lang="fa-IR" dirty="0">
              <a:cs typeface="+mn-cs"/>
            </a:endParaRPr>
          </a:p>
        </p:txBody>
      </p:sp>
      <p:sp>
        <p:nvSpPr>
          <p:cNvPr id="3" name="Content Placeholder 2"/>
          <p:cNvSpPr>
            <a:spLocks noGrp="1"/>
          </p:cNvSpPr>
          <p:nvPr>
            <p:ph idx="1"/>
          </p:nvPr>
        </p:nvSpPr>
        <p:spPr/>
        <p:txBody>
          <a:bodyPr>
            <a:normAutofit fontScale="92500" lnSpcReduction="10000"/>
          </a:bodyPr>
          <a:lstStyle/>
          <a:p>
            <a:r>
              <a:rPr lang="fa-IR" dirty="0" smtClean="0"/>
              <a:t>باور:</a:t>
            </a:r>
          </a:p>
          <a:p>
            <a:r>
              <a:rPr lang="fa-IR" dirty="0" smtClean="0"/>
              <a:t>مزایا:                                                                                     معایب:</a:t>
            </a:r>
          </a:p>
          <a:p>
            <a:endParaRPr lang="fa-IR" dirty="0" smtClean="0"/>
          </a:p>
          <a:p>
            <a:endParaRPr lang="fa-IR" dirty="0" smtClean="0"/>
          </a:p>
          <a:p>
            <a:r>
              <a:rPr lang="fa-IR" dirty="0" smtClean="0"/>
              <a:t>نتیجه : مزایا:                                                                     معایب:</a:t>
            </a:r>
          </a:p>
          <a:p>
            <a:endParaRPr lang="fa-IR" dirty="0" smtClean="0"/>
          </a:p>
          <a:p>
            <a:endParaRPr lang="fa-IR" dirty="0" smtClean="0"/>
          </a:p>
          <a:p>
            <a:r>
              <a:rPr lang="fa-IR" dirty="0" smtClean="0"/>
              <a:t>                                                                                          نتیجه گیری:</a:t>
            </a:r>
            <a:endParaRPr lang="fa-IR" dirty="0"/>
          </a:p>
        </p:txBody>
      </p:sp>
    </p:spTree>
  </p:cSld>
  <p:clrMapOvr>
    <a:masterClrMapping/>
  </p:clrMapOvr>
  <p:transition spd="med">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8596" y="0"/>
            <a:ext cx="8229600" cy="1143000"/>
          </a:xfrm>
        </p:spPr>
        <p:txBody>
          <a:bodyPr/>
          <a:lstStyle/>
          <a:p>
            <a:pPr algn="ctr"/>
            <a:r>
              <a:rPr lang="fa-IR" dirty="0" smtClean="0">
                <a:cs typeface="+mn-cs"/>
              </a:rPr>
              <a:t>تکنیک ایفای نقش هر دو جنبه فکر</a:t>
            </a:r>
            <a:r>
              <a:rPr lang="fa-IR" dirty="0" smtClean="0"/>
              <a:t>:</a:t>
            </a:r>
            <a:endParaRPr lang="fa-IR" dirty="0"/>
          </a:p>
        </p:txBody>
      </p:sp>
      <p:sp>
        <p:nvSpPr>
          <p:cNvPr id="3" name="Content Placeholder 2"/>
          <p:cNvSpPr>
            <a:spLocks noGrp="1"/>
          </p:cNvSpPr>
          <p:nvPr>
            <p:ph idx="1"/>
          </p:nvPr>
        </p:nvSpPr>
        <p:spPr>
          <a:xfrm>
            <a:off x="457200" y="1357298"/>
            <a:ext cx="8401080" cy="4967302"/>
          </a:xfrm>
        </p:spPr>
        <p:txBody>
          <a:bodyPr>
            <a:normAutofit fontScale="92500" lnSpcReduction="10000"/>
          </a:bodyPr>
          <a:lstStyle/>
          <a:p>
            <a:pPr>
              <a:lnSpc>
                <a:spcPct val="150000"/>
              </a:lnSpc>
            </a:pPr>
            <a:r>
              <a:rPr lang="fa-IR" dirty="0" smtClean="0"/>
              <a:t>پیشنهاد نحوه ارائه تکنیک یا مداخله:اگر موافق باشید درباره یکی از افکار منفی شما تمرین ایفای نقش را بکار ببریم.از فرم ضمیمه من نقش فکر مثبت را بازی میکنم و به شیوه منطقی و مثبت پاسخ میدهم . شما نقش فکر منفی را ایفا کنید . سعی کنید مرا متقاعد کنید افکار منفی شما واقعا درستند؟</a:t>
            </a:r>
          </a:p>
          <a:p>
            <a:pPr>
              <a:lnSpc>
                <a:spcPct val="150000"/>
              </a:lnSpc>
            </a:pPr>
            <a:r>
              <a:rPr lang="fa-IR" dirty="0" smtClean="0"/>
              <a:t>تکلیف خانگی: با استفاده از فرم ضمیمه از بیمار میخواهیم که در حین بحث های منطقی یا مثبت، پاسخ های مربوط به افکار منفی و برخی از پاسخ های منفی به مباحث منطقی را ب طور دقیق بنویسد. همچنین مشخص کند با کدام یک از افکار خود ایند به خوبی کنار میاید و کدام یک از پاسخ های منطقی اثر لازم را ندارد.( نقد مفروضه هایی مثل من نباید هیچ اشتباهی بکنم) </a:t>
            </a:r>
            <a:endParaRPr lang="fa-IR" dirty="0"/>
          </a:p>
        </p:txBody>
      </p:sp>
    </p:spTree>
  </p:cSld>
  <p:clrMapOvr>
    <a:masterClrMapping/>
  </p:clrMapOvr>
  <p:transition spd="med">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296152"/>
          </a:xfrm>
        </p:spPr>
        <p:txBody>
          <a:bodyPr>
            <a:noAutofit/>
          </a:bodyPr>
          <a:lstStyle/>
          <a:p>
            <a:pPr algn="ctr"/>
            <a:r>
              <a:rPr lang="fa-IR" sz="4800" dirty="0" smtClean="0">
                <a:cs typeface="+mn-cs"/>
              </a:rPr>
              <a:t>فرم ایفای نقش هر دو جنبه فکر</a:t>
            </a:r>
            <a:r>
              <a:rPr lang="fa-IR" sz="3200" dirty="0" smtClean="0">
                <a:cs typeface="+mn-cs"/>
              </a:rPr>
              <a:t/>
            </a:r>
            <a:br>
              <a:rPr lang="fa-IR" sz="3200" dirty="0" smtClean="0">
                <a:cs typeface="+mn-cs"/>
              </a:rPr>
            </a:br>
            <a:r>
              <a:rPr lang="fa-IR" sz="3200" dirty="0" smtClean="0">
                <a:cs typeface="+mn-cs"/>
              </a:rPr>
              <a:t>بعد از تکمیل پاسخهای زیر دور افکار منفی که هنوز شما را ناراحت و اشفته میکند خط بکشید</a:t>
            </a:r>
            <a:r>
              <a:rPr lang="fa-IR" sz="3200" dirty="0" smtClean="0"/>
              <a:t>.</a:t>
            </a:r>
            <a:br>
              <a:rPr lang="fa-IR" sz="3200" dirty="0" smtClean="0"/>
            </a:br>
            <a:endParaRPr lang="fa-IR" sz="2800" dirty="0"/>
          </a:p>
        </p:txBody>
      </p:sp>
      <p:sp>
        <p:nvSpPr>
          <p:cNvPr id="3" name="Content Placeholder 2"/>
          <p:cNvSpPr>
            <a:spLocks noGrp="1"/>
          </p:cNvSpPr>
          <p:nvPr>
            <p:ph idx="1"/>
          </p:nvPr>
        </p:nvSpPr>
        <p:spPr/>
        <p:txBody>
          <a:bodyPr/>
          <a:lstStyle/>
          <a:p>
            <a:r>
              <a:rPr lang="fa-IR" dirty="0" smtClean="0"/>
              <a:t>فکر منفی                                                                                                              فکر مثبت</a:t>
            </a:r>
          </a:p>
          <a:p>
            <a:endParaRPr lang="fa-IR" dirty="0" smtClean="0"/>
          </a:p>
          <a:p>
            <a:endParaRPr lang="fa-IR" dirty="0" smtClean="0"/>
          </a:p>
          <a:p>
            <a:endParaRPr lang="fa-IR" dirty="0" smtClean="0"/>
          </a:p>
          <a:p>
            <a:endParaRPr lang="fa-IR" dirty="0" smtClean="0"/>
          </a:p>
          <a:p>
            <a:endParaRPr lang="fa-IR" dirty="0" smtClean="0"/>
          </a:p>
          <a:p>
            <a:r>
              <a:rPr lang="fa-IR" dirty="0" smtClean="0"/>
              <a:t>فکر مثبت                                                                                                                   فکر منفی</a:t>
            </a:r>
            <a:endParaRPr lang="fa-IR" dirty="0"/>
          </a:p>
        </p:txBody>
      </p:sp>
      <p:cxnSp>
        <p:nvCxnSpPr>
          <p:cNvPr id="5" name="Straight Connector 4"/>
          <p:cNvCxnSpPr/>
          <p:nvPr/>
        </p:nvCxnSpPr>
        <p:spPr>
          <a:xfrm rot="10800000">
            <a:off x="1357290" y="1571612"/>
            <a:ext cx="6858048" cy="71438"/>
          </a:xfrm>
          <a:prstGeom prst="line">
            <a:avLst/>
          </a:prstGeom>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rot="10800000">
            <a:off x="1285852" y="2428868"/>
            <a:ext cx="6786610" cy="71438"/>
          </a:xfrm>
          <a:prstGeom prst="line">
            <a:avLst/>
          </a:prstGeom>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rot="10800000">
            <a:off x="1285852" y="4643446"/>
            <a:ext cx="6858048" cy="71438"/>
          </a:xfrm>
          <a:prstGeom prst="line">
            <a:avLst/>
          </a:prstGeom>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rot="10800000">
            <a:off x="1357290" y="5286388"/>
            <a:ext cx="6858048" cy="71438"/>
          </a:xfrm>
          <a:prstGeom prst="line">
            <a:avLst/>
          </a:prstGeom>
        </p:spPr>
        <p:style>
          <a:lnRef idx="1">
            <a:schemeClr val="accent1"/>
          </a:lnRef>
          <a:fillRef idx="0">
            <a:schemeClr val="accent1"/>
          </a:fillRef>
          <a:effectRef idx="0">
            <a:schemeClr val="accent1"/>
          </a:effectRef>
          <a:fontRef idx="minor">
            <a:schemeClr val="tx1"/>
          </a:fontRef>
        </p:style>
      </p:cxnSp>
    </p:spTree>
  </p:cSld>
  <p:clrMapOvr>
    <a:masterClrMapping/>
  </p:clrMapOvr>
  <p:transition spd="med">
    <p:wipe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5720" y="0"/>
            <a:ext cx="8229600" cy="1143000"/>
          </a:xfrm>
        </p:spPr>
        <p:txBody>
          <a:bodyPr/>
          <a:lstStyle/>
          <a:p>
            <a:pPr algn="ctr"/>
            <a:r>
              <a:rPr lang="fa-IR" dirty="0" smtClean="0">
                <a:cs typeface="+mn-cs"/>
              </a:rPr>
              <a:t>تکنیک تمایز رفتار از شخصیت</a:t>
            </a:r>
            <a:endParaRPr lang="fa-IR" dirty="0">
              <a:cs typeface="+mn-cs"/>
            </a:endParaRPr>
          </a:p>
        </p:txBody>
      </p:sp>
      <p:sp>
        <p:nvSpPr>
          <p:cNvPr id="3" name="Content Placeholder 2"/>
          <p:cNvSpPr>
            <a:spLocks noGrp="1"/>
          </p:cNvSpPr>
          <p:nvPr>
            <p:ph idx="1"/>
          </p:nvPr>
        </p:nvSpPr>
        <p:spPr>
          <a:xfrm>
            <a:off x="0" y="1428736"/>
            <a:ext cx="9144000" cy="4389120"/>
          </a:xfrm>
        </p:spPr>
        <p:txBody>
          <a:bodyPr>
            <a:noAutofit/>
          </a:bodyPr>
          <a:lstStyle/>
          <a:p>
            <a:pPr>
              <a:lnSpc>
                <a:spcPct val="150000"/>
              </a:lnSpc>
            </a:pPr>
            <a:r>
              <a:rPr lang="fa-IR" sz="3200" dirty="0" smtClean="0"/>
              <a:t>پیشنهاد و نحوه ارائه تکنیک یا مداخله:</a:t>
            </a:r>
          </a:p>
          <a:p>
            <a:pPr>
              <a:lnSpc>
                <a:spcPct val="150000"/>
              </a:lnSpc>
            </a:pPr>
            <a:r>
              <a:rPr lang="fa-IR" sz="3200" dirty="0" smtClean="0"/>
              <a:t>نکته مهم تمایز بین رفتار و شخصیت یک فرد است. گاهی اوقات ممکن است این فکر به ذهنتان خطور کند که من ادم شکست خورده ای هستم اما واقعیت این است که فقط در امتحان خوب عمل نکردید یا فقط یک لحظه عصبانی شده اید. اگر موافق باشید به بعضی از افکار خود انتقادگرانه شما نگاهی بینددازیم و ببینیم اگر شما درباره رفتارهایتان صحبت کنید و به خودتان برچسب های کلی نزنید چه اتفاقی میافتد؟</a:t>
            </a:r>
            <a:endParaRPr lang="fa-IR" sz="3200" dirty="0"/>
          </a:p>
        </p:txBody>
      </p:sp>
    </p:spTree>
  </p:cSld>
  <p:clrMapOvr>
    <a:masterClrMapping/>
  </p:clrMapOvr>
  <p:transition spd="med">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686800" cy="1847088"/>
          </a:xfrm>
        </p:spPr>
        <p:txBody>
          <a:bodyPr>
            <a:noAutofit/>
          </a:bodyPr>
          <a:lstStyle/>
          <a:p>
            <a:pPr algn="r"/>
            <a:r>
              <a:rPr lang="fa-IR" sz="2000" dirty="0" smtClean="0">
                <a:cs typeface="+mn-cs"/>
              </a:rPr>
              <a:t/>
            </a:r>
            <a:br>
              <a:rPr lang="fa-IR" sz="2000" dirty="0" smtClean="0">
                <a:cs typeface="+mn-cs"/>
              </a:rPr>
            </a:br>
            <a:r>
              <a:rPr lang="fa-IR" sz="2000" dirty="0" smtClean="0">
                <a:cs typeface="+mn-cs"/>
              </a:rPr>
              <a:t/>
            </a:r>
            <a:br>
              <a:rPr lang="fa-IR" sz="2000" dirty="0" smtClean="0">
                <a:cs typeface="+mn-cs"/>
              </a:rPr>
            </a:br>
            <a:r>
              <a:rPr lang="fa-IR" sz="2000" dirty="0" smtClean="0">
                <a:cs typeface="+mn-cs"/>
              </a:rPr>
              <a:t/>
            </a:r>
            <a:br>
              <a:rPr lang="fa-IR" sz="2000" dirty="0" smtClean="0">
                <a:cs typeface="+mn-cs"/>
              </a:rPr>
            </a:br>
            <a:r>
              <a:rPr lang="fa-IR" sz="2000" dirty="0" smtClean="0">
                <a:cs typeface="+mn-cs"/>
              </a:rPr>
              <a:t/>
            </a:r>
            <a:br>
              <a:rPr lang="fa-IR" sz="2000" dirty="0" smtClean="0">
                <a:cs typeface="+mn-cs"/>
              </a:rPr>
            </a:br>
            <a:r>
              <a:rPr lang="fa-IR" sz="2000" dirty="0" smtClean="0">
                <a:cs typeface="+mn-cs"/>
              </a:rPr>
              <a:t>در بالای صفحه برچسب منفی که به خود یا دیگری زده اید بنویسید و درصد ااعتقادتان به این برچسب. سپس رفتارهای منفی که شاهدی بر صحت این صفت منفی شماست . رفتارهای مثبت دیگران( این رفتارها نشان میدهد برجسب شما غیر منصفانه است) همچنین رفتارهای مثبت و منفی که دراینده ممکن است رخ دهد. ااز این اطلاعات چه نتیجه ای میگیرید؟ ایا هنوز هم اعتقاد دارید این برچسب های منفی در مورد شما صدق میکند؟</a:t>
            </a:r>
            <a:endParaRPr lang="fa-IR" sz="2000" dirty="0">
              <a:cs typeface="+mn-cs"/>
            </a:endParaRPr>
          </a:p>
        </p:txBody>
      </p:sp>
      <p:sp>
        <p:nvSpPr>
          <p:cNvPr id="3" name="Content Placeholder 2"/>
          <p:cNvSpPr>
            <a:spLocks noGrp="1"/>
          </p:cNvSpPr>
          <p:nvPr>
            <p:ph idx="1"/>
          </p:nvPr>
        </p:nvSpPr>
        <p:spPr/>
        <p:txBody>
          <a:bodyPr>
            <a:normAutofit fontScale="92500" lnSpcReduction="20000"/>
          </a:bodyPr>
          <a:lstStyle/>
          <a:p>
            <a:r>
              <a:rPr lang="fa-IR" dirty="0" smtClean="0"/>
              <a:t>برچسب منفی....................................................................................................................</a:t>
            </a:r>
          </a:p>
          <a:p>
            <a:r>
              <a:rPr lang="fa-IR" dirty="0" smtClean="0"/>
              <a:t>درصد باورتان به این برچسب منفی:</a:t>
            </a:r>
          </a:p>
          <a:p>
            <a:r>
              <a:rPr lang="fa-IR" sz="2000" dirty="0" smtClean="0"/>
              <a:t>رفتارهای منفی مربوط به این برچسب منفی                                              رفتارهای + مربوط به این برچسب منفی</a:t>
            </a:r>
          </a:p>
          <a:p>
            <a:endParaRPr lang="fa-IR" dirty="0" smtClean="0"/>
          </a:p>
          <a:p>
            <a:r>
              <a:rPr lang="fa-IR" sz="2000" dirty="0" smtClean="0"/>
              <a:t>چه رفتارهای منفی را میتوانم در اینده پیش بینی کنم؟  </a:t>
            </a:r>
            <a:r>
              <a:rPr lang="fa-IR" sz="1800" dirty="0" smtClean="0"/>
              <a:t>                </a:t>
            </a:r>
            <a:r>
              <a:rPr lang="fa-IR" sz="2000" dirty="0" smtClean="0"/>
              <a:t>چه رفتارهای + را میتوانم در اینده پیش بینی کنم؟          </a:t>
            </a:r>
            <a:endParaRPr lang="fa-IR" sz="1800" dirty="0" smtClean="0"/>
          </a:p>
          <a:p>
            <a:endParaRPr lang="fa-IR" sz="1800" dirty="0" smtClean="0"/>
          </a:p>
          <a:p>
            <a:endParaRPr lang="fa-IR" sz="1800" dirty="0" smtClean="0"/>
          </a:p>
          <a:p>
            <a:endParaRPr lang="fa-IR" sz="1800" dirty="0" smtClean="0"/>
          </a:p>
          <a:p>
            <a:r>
              <a:rPr lang="fa-IR" sz="2000" dirty="0" smtClean="0"/>
              <a:t>نتیجه گیری:                                                                        درصد اعتقادتان به برچسب منفی را دباره مشخص کنید؟</a:t>
            </a:r>
          </a:p>
          <a:p>
            <a:endParaRPr lang="fa-IR" sz="1800" dirty="0"/>
          </a:p>
        </p:txBody>
      </p:sp>
    </p:spTree>
  </p:cSld>
  <p:clrMapOvr>
    <a:masterClrMapping/>
  </p:clrMapOvr>
  <p:transition spd="med">
    <p:wedg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fa-IR" dirty="0" smtClean="0">
                <a:cs typeface="+mn-cs"/>
              </a:rPr>
              <a:t>تکنیک تغییر افکار منفی از طریق تغییر رفتار</a:t>
            </a:r>
            <a:br>
              <a:rPr lang="fa-IR" dirty="0" smtClean="0">
                <a:cs typeface="+mn-cs"/>
              </a:rPr>
            </a:br>
            <a:endParaRPr lang="fa-IR" dirty="0">
              <a:cs typeface="+mn-cs"/>
            </a:endParaRPr>
          </a:p>
        </p:txBody>
      </p:sp>
      <p:sp>
        <p:nvSpPr>
          <p:cNvPr id="3" name="Content Placeholder 2"/>
          <p:cNvSpPr>
            <a:spLocks noGrp="1"/>
          </p:cNvSpPr>
          <p:nvPr>
            <p:ph idx="1"/>
          </p:nvPr>
        </p:nvSpPr>
        <p:spPr/>
        <p:txBody>
          <a:bodyPr>
            <a:normAutofit/>
          </a:bodyPr>
          <a:lstStyle/>
          <a:p>
            <a:pPr>
              <a:lnSpc>
                <a:spcPct val="150000"/>
              </a:lnSpc>
            </a:pPr>
            <a:r>
              <a:rPr lang="fa-IR" sz="3200" dirty="0" smtClean="0"/>
              <a:t>پیشنهاد و نحوه ارائه تکنیک یا مداخله:</a:t>
            </a:r>
          </a:p>
          <a:p>
            <a:pPr>
              <a:lnSpc>
                <a:spcPct val="150000"/>
              </a:lnSpc>
            </a:pPr>
            <a:r>
              <a:rPr lang="fa-IR" sz="3200" dirty="0" smtClean="0"/>
              <a:t>از خودتان سوال کنید بالفرض که فکر منفی ،واقعیت داشته باشد برای بهبود اوضاع چه کاری از دستم بر می اید؟ چه راهی وجود دارد که بتوانم مهارت هایم را برای حل مشکلات یا تغییر موقعیت بهبود بخشم؟</a:t>
            </a:r>
            <a:endParaRPr lang="fa-IR" sz="3200" dirty="0"/>
          </a:p>
        </p:txBody>
      </p:sp>
    </p:spTree>
  </p:cSld>
  <p:clrMapOvr>
    <a:masterClrMapping/>
  </p:clrMapOvr>
  <p:transition spd="med">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0034" y="285728"/>
            <a:ext cx="8229600" cy="1143000"/>
          </a:xfrm>
        </p:spPr>
        <p:txBody>
          <a:bodyPr>
            <a:normAutofit fontScale="90000"/>
          </a:bodyPr>
          <a:lstStyle/>
          <a:p>
            <a:pPr algn="ctr"/>
            <a:r>
              <a:rPr lang="fa-IR" sz="5300" dirty="0" smtClean="0">
                <a:cs typeface="+mn-cs"/>
              </a:rPr>
              <a:t>فرم تغییر افکار منفی از طریق تغییر رفتار</a:t>
            </a:r>
            <a:r>
              <a:rPr lang="fa-IR" dirty="0" smtClean="0"/>
              <a:t/>
            </a:r>
            <a:br>
              <a:rPr lang="fa-IR" dirty="0" smtClean="0"/>
            </a:br>
            <a:endParaRPr lang="fa-IR" dirty="0"/>
          </a:p>
        </p:txBody>
      </p:sp>
      <p:graphicFrame>
        <p:nvGraphicFramePr>
          <p:cNvPr id="4" name="Content Placeholder 3"/>
          <p:cNvGraphicFramePr>
            <a:graphicFrameLocks noGrp="1"/>
          </p:cNvGraphicFramePr>
          <p:nvPr>
            <p:ph idx="1"/>
          </p:nvPr>
        </p:nvGraphicFramePr>
        <p:xfrm>
          <a:off x="457200" y="1071545"/>
          <a:ext cx="8229600" cy="5500724"/>
        </p:xfrm>
        <a:graphic>
          <a:graphicData uri="http://schemas.openxmlformats.org/drawingml/2006/table">
            <a:tbl>
              <a:tblPr rtl="1" firstRow="1" bandRow="1">
                <a:tableStyleId>{5C22544A-7EE6-4342-B048-85BDC9FD1C3A}</a:tableStyleId>
              </a:tblPr>
              <a:tblGrid>
                <a:gridCol w="4114800"/>
                <a:gridCol w="4114800"/>
              </a:tblGrid>
              <a:tr h="721971">
                <a:tc>
                  <a:txBody>
                    <a:bodyPr/>
                    <a:lstStyle/>
                    <a:p>
                      <a:pPr rtl="1"/>
                      <a:r>
                        <a:rPr lang="fa-IR" dirty="0" smtClean="0"/>
                        <a:t>فکر منفی</a:t>
                      </a:r>
                      <a:endParaRPr lang="fa-IR" dirty="0"/>
                    </a:p>
                  </a:txBody>
                  <a:tcPr/>
                </a:tc>
                <a:tc>
                  <a:txBody>
                    <a:bodyPr/>
                    <a:lstStyle/>
                    <a:p>
                      <a:pPr rtl="1"/>
                      <a:r>
                        <a:rPr lang="fa-IR" dirty="0" smtClean="0"/>
                        <a:t>میتوانید در رتار یا شیوه های حل مشکل خود چه تغییراتی ایجاد کنید؟</a:t>
                      </a:r>
                      <a:endParaRPr lang="fa-IR" dirty="0"/>
                    </a:p>
                  </a:txBody>
                  <a:tcPr/>
                </a:tc>
              </a:tr>
              <a:tr h="418284">
                <a:tc>
                  <a:txBody>
                    <a:bodyPr/>
                    <a:lstStyle/>
                    <a:p>
                      <a:pPr rtl="1"/>
                      <a:endParaRPr lang="fa-IR"/>
                    </a:p>
                  </a:txBody>
                  <a:tcPr/>
                </a:tc>
                <a:tc>
                  <a:txBody>
                    <a:bodyPr/>
                    <a:lstStyle/>
                    <a:p>
                      <a:pPr rtl="1"/>
                      <a:endParaRPr lang="fa-IR"/>
                    </a:p>
                  </a:txBody>
                  <a:tcPr/>
                </a:tc>
              </a:tr>
              <a:tr h="418284">
                <a:tc>
                  <a:txBody>
                    <a:bodyPr/>
                    <a:lstStyle/>
                    <a:p>
                      <a:pPr rtl="1"/>
                      <a:endParaRPr lang="fa-IR"/>
                    </a:p>
                  </a:txBody>
                  <a:tcPr/>
                </a:tc>
                <a:tc>
                  <a:txBody>
                    <a:bodyPr/>
                    <a:lstStyle/>
                    <a:p>
                      <a:pPr rtl="1"/>
                      <a:endParaRPr lang="fa-IR"/>
                    </a:p>
                  </a:txBody>
                  <a:tcPr/>
                </a:tc>
              </a:tr>
              <a:tr h="418284">
                <a:tc>
                  <a:txBody>
                    <a:bodyPr/>
                    <a:lstStyle/>
                    <a:p>
                      <a:pPr rtl="1"/>
                      <a:endParaRPr lang="fa-IR"/>
                    </a:p>
                  </a:txBody>
                  <a:tcPr/>
                </a:tc>
                <a:tc>
                  <a:txBody>
                    <a:bodyPr/>
                    <a:lstStyle/>
                    <a:p>
                      <a:pPr rtl="1"/>
                      <a:endParaRPr lang="fa-IR"/>
                    </a:p>
                  </a:txBody>
                  <a:tcPr/>
                </a:tc>
              </a:tr>
              <a:tr h="418284">
                <a:tc>
                  <a:txBody>
                    <a:bodyPr/>
                    <a:lstStyle/>
                    <a:p>
                      <a:pPr rtl="1"/>
                      <a:endParaRPr lang="fa-IR"/>
                    </a:p>
                  </a:txBody>
                  <a:tcPr/>
                </a:tc>
                <a:tc>
                  <a:txBody>
                    <a:bodyPr/>
                    <a:lstStyle/>
                    <a:p>
                      <a:pPr rtl="1"/>
                      <a:endParaRPr lang="fa-IR"/>
                    </a:p>
                  </a:txBody>
                  <a:tcPr/>
                </a:tc>
              </a:tr>
              <a:tr h="418284">
                <a:tc>
                  <a:txBody>
                    <a:bodyPr/>
                    <a:lstStyle/>
                    <a:p>
                      <a:pPr rtl="1"/>
                      <a:endParaRPr lang="fa-IR"/>
                    </a:p>
                  </a:txBody>
                  <a:tcPr/>
                </a:tc>
                <a:tc>
                  <a:txBody>
                    <a:bodyPr/>
                    <a:lstStyle/>
                    <a:p>
                      <a:pPr rtl="1"/>
                      <a:endParaRPr lang="fa-IR"/>
                    </a:p>
                  </a:txBody>
                  <a:tcPr/>
                </a:tc>
              </a:tr>
              <a:tr h="418284">
                <a:tc>
                  <a:txBody>
                    <a:bodyPr/>
                    <a:lstStyle/>
                    <a:p>
                      <a:pPr rtl="1"/>
                      <a:endParaRPr lang="fa-IR"/>
                    </a:p>
                  </a:txBody>
                  <a:tcPr/>
                </a:tc>
                <a:tc>
                  <a:txBody>
                    <a:bodyPr/>
                    <a:lstStyle/>
                    <a:p>
                      <a:pPr rtl="1"/>
                      <a:endParaRPr lang="fa-IR"/>
                    </a:p>
                  </a:txBody>
                  <a:tcPr/>
                </a:tc>
              </a:tr>
              <a:tr h="2269049">
                <a:tc>
                  <a:txBody>
                    <a:bodyPr/>
                    <a:lstStyle/>
                    <a:p>
                      <a:pPr rtl="1"/>
                      <a:endParaRPr lang="fa-IR" dirty="0"/>
                    </a:p>
                  </a:txBody>
                  <a:tcPr/>
                </a:tc>
                <a:tc>
                  <a:txBody>
                    <a:bodyPr/>
                    <a:lstStyle/>
                    <a:p>
                      <a:pPr rtl="1"/>
                      <a:r>
                        <a:rPr lang="fa-IR" dirty="0" smtClean="0"/>
                        <a:t>نتیجه</a:t>
                      </a:r>
                      <a:r>
                        <a:rPr lang="fa-IR" baseline="0" dirty="0" smtClean="0"/>
                        <a:t> گیری:</a:t>
                      </a:r>
                    </a:p>
                    <a:p>
                      <a:pPr rtl="1"/>
                      <a:r>
                        <a:rPr lang="fa-IR" baseline="0" dirty="0" smtClean="0"/>
                        <a:t>چه کاری از دستم برمی اید؟            </a:t>
                      </a:r>
                    </a:p>
                    <a:p>
                      <a:pPr rtl="1"/>
                      <a:r>
                        <a:rPr lang="fa-IR" baseline="0" dirty="0" smtClean="0"/>
                        <a:t>چه موقعی این رفتار را انجام خواهم داد؟</a:t>
                      </a:r>
                      <a:endParaRPr lang="fa-IR" dirty="0" smtClean="0"/>
                    </a:p>
                    <a:p>
                      <a:pPr rtl="1"/>
                      <a:endParaRPr lang="fa-IR" dirty="0" smtClean="0"/>
                    </a:p>
                    <a:p>
                      <a:pPr rtl="1"/>
                      <a:endParaRPr lang="fa-IR" dirty="0" smtClean="0"/>
                    </a:p>
                    <a:p>
                      <a:pPr rtl="1"/>
                      <a:endParaRPr lang="fa-IR" dirty="0" smtClean="0"/>
                    </a:p>
                    <a:p>
                      <a:pPr rtl="1"/>
                      <a:endParaRPr lang="fa-IR" dirty="0"/>
                    </a:p>
                  </a:txBody>
                  <a:tcPr/>
                </a:tc>
              </a:tr>
            </a:tbl>
          </a:graphicData>
        </a:graphic>
      </p:graphicFrame>
    </p:spTree>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pPr algn="ctr"/>
            <a:r>
              <a:rPr lang="fa-IR" dirty="0" smtClean="0">
                <a:cs typeface="+mn-cs"/>
              </a:rPr>
              <a:t>فصل سوم</a:t>
            </a:r>
            <a:br>
              <a:rPr lang="fa-IR" dirty="0" smtClean="0">
                <a:cs typeface="+mn-cs"/>
              </a:rPr>
            </a:br>
            <a:r>
              <a:rPr lang="fa-IR" sz="6700" dirty="0" smtClean="0">
                <a:cs typeface="+mn-cs"/>
              </a:rPr>
              <a:t>ارزشیابی مفروضه ها و قواعد</a:t>
            </a:r>
            <a:endParaRPr lang="fa-IR" dirty="0">
              <a:cs typeface="+mn-cs"/>
            </a:endParaRPr>
          </a:p>
        </p:txBody>
      </p:sp>
      <p:sp>
        <p:nvSpPr>
          <p:cNvPr id="3" name="Subtitle 2"/>
          <p:cNvSpPr>
            <a:spLocks noGrp="1"/>
          </p:cNvSpPr>
          <p:nvPr>
            <p:ph type="subTitle" idx="1"/>
          </p:nvPr>
        </p:nvSpPr>
        <p:spPr/>
        <p:txBody>
          <a:bodyPr/>
          <a:lstStyle/>
          <a:p>
            <a:endParaRPr lang="fa-IR"/>
          </a:p>
        </p:txBody>
      </p:sp>
    </p:spTree>
  </p:cSld>
  <p:clrMapOvr>
    <a:masterClrMapping/>
  </p:clrMapOvr>
  <p:transition spd="med">
    <p:wedg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5720" y="0"/>
            <a:ext cx="8229600" cy="857232"/>
          </a:xfrm>
        </p:spPr>
        <p:txBody>
          <a:bodyPr>
            <a:normAutofit fontScale="90000"/>
          </a:bodyPr>
          <a:lstStyle/>
          <a:p>
            <a:r>
              <a:rPr lang="fa-IR" sz="4800" dirty="0" smtClean="0">
                <a:cs typeface="+mn-cs"/>
              </a:rPr>
              <a:t>تکنیک شناسایی مفروضه های زیربنایی یا قواعد</a:t>
            </a:r>
            <a:endParaRPr lang="fa-IR" sz="4800" dirty="0">
              <a:cs typeface="+mn-cs"/>
            </a:endParaRPr>
          </a:p>
        </p:txBody>
      </p:sp>
      <p:sp>
        <p:nvSpPr>
          <p:cNvPr id="3" name="Content Placeholder 2"/>
          <p:cNvSpPr>
            <a:spLocks noGrp="1"/>
          </p:cNvSpPr>
          <p:nvPr>
            <p:ph idx="1"/>
          </p:nvPr>
        </p:nvSpPr>
        <p:spPr>
          <a:xfrm>
            <a:off x="457200" y="1071546"/>
            <a:ext cx="8229600" cy="5253054"/>
          </a:xfrm>
        </p:spPr>
        <p:txBody>
          <a:bodyPr>
            <a:normAutofit lnSpcReduction="10000"/>
          </a:bodyPr>
          <a:lstStyle/>
          <a:p>
            <a:r>
              <a:rPr lang="fa-IR" dirty="0" smtClean="0"/>
              <a:t>توصیف: معمولا استفاده از تکنیک رو به پایین باعث اشکارسازی مفروضه های زیربنایی میشود. این مفروضه ها در قالب جملات اگر-پس-قواعد-باید اندیشی و اجبارها بیان میشوند که حالتی تحکم امیز و انعطاف ناپذیر دراند.و سبب اسیب پذیری نسبت به خشم- افسردگی و اضطراب میشوند</a:t>
            </a:r>
          </a:p>
          <a:p>
            <a:r>
              <a:rPr lang="fa-IR" dirty="0" smtClean="0"/>
              <a:t>مثال“ اگر تنها باشم هیچ کس مرا دوست ندارد</a:t>
            </a:r>
          </a:p>
          <a:p>
            <a:r>
              <a:rPr lang="fa-IR" dirty="0" smtClean="0"/>
              <a:t>اگر الان تنها باشم پس همیشه تنها خواهم ماند</a:t>
            </a:r>
          </a:p>
          <a:p>
            <a:r>
              <a:rPr lang="fa-IR" dirty="0" smtClean="0"/>
              <a:t>ادم های مجرد همیشه بدبخت هستند</a:t>
            </a:r>
          </a:p>
          <a:p>
            <a:r>
              <a:rPr lang="fa-IR" dirty="0" smtClean="0"/>
              <a:t>برای اینکه خوشبخت باشم حتما باید ازدواج کنم</a:t>
            </a:r>
          </a:p>
          <a:p>
            <a:r>
              <a:rPr lang="fa-IR" dirty="0" smtClean="0"/>
              <a:t>یا</a:t>
            </a:r>
          </a:p>
          <a:p>
            <a:r>
              <a:rPr lang="fa-IR" dirty="0" smtClean="0"/>
              <a:t>اگر رییسم مرا دوست نداشته باشد پس هیچ کس مرا دوست نخواهد داشت</a:t>
            </a:r>
          </a:p>
          <a:p>
            <a:r>
              <a:rPr lang="fa-IR" dirty="0" smtClean="0"/>
              <a:t>اگر دیگران مرا دوست نداشته باشند پس حتما اد بی ارزشی خواهم بود</a:t>
            </a:r>
          </a:p>
          <a:p>
            <a:endParaRPr lang="fa-IR" dirty="0" smtClean="0"/>
          </a:p>
          <a:p>
            <a:pPr>
              <a:buNone/>
            </a:pPr>
            <a:endParaRPr lang="fa-IR" dirty="0"/>
          </a:p>
        </p:txBody>
      </p:sp>
    </p:spTree>
  </p:cSld>
  <p:clrMapOvr>
    <a:masterClrMapping/>
  </p:clrMapOvr>
  <p:transition spd="med">
    <p:wipe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ادامه....</a:t>
            </a:r>
            <a:endParaRPr lang="fa-IR" dirty="0"/>
          </a:p>
        </p:txBody>
      </p:sp>
      <p:sp>
        <p:nvSpPr>
          <p:cNvPr id="3" name="Content Placeholder 2"/>
          <p:cNvSpPr>
            <a:spLocks noGrp="1"/>
          </p:cNvSpPr>
          <p:nvPr>
            <p:ph idx="1"/>
          </p:nvPr>
        </p:nvSpPr>
        <p:spPr/>
        <p:txBody>
          <a:bodyPr/>
          <a:lstStyle/>
          <a:p>
            <a:r>
              <a:rPr lang="fa-IR" dirty="0" smtClean="0"/>
              <a:t>پیشنهاد نحوه ارائه تکنیک یا مداخله: گهی برای خودمان یا دیگران مفروضه هایی میسازیم . اگر مفروضه هایی می سازیم که اگر چنین شود پس چنین و چنان خواهد شد.مثال اگر در کارم موفق نشوم ادم بی ارزشی هستم ....</a:t>
            </a:r>
          </a:p>
          <a:p>
            <a:r>
              <a:rPr lang="fa-IR" dirty="0" smtClean="0"/>
              <a:t>تا هفته بعد کار شما این است که قواعد و مفروضه های زیر بنایی این افکار را رد یاب ی و شناسایی کنید</a:t>
            </a:r>
            <a:endParaRPr lang="fa-IR" dirty="0"/>
          </a:p>
        </p:txBody>
      </p:sp>
    </p:spTree>
  </p:cSld>
  <p:clrMapOvr>
    <a:masterClrMapping/>
  </p:clrMapOvr>
  <p:transition spd="med">
    <p:wedg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1928826"/>
          </a:xfrm>
        </p:spPr>
        <p:txBody>
          <a:bodyPr>
            <a:normAutofit/>
          </a:bodyPr>
          <a:lstStyle/>
          <a:p>
            <a:pPr algn="ctr"/>
            <a:r>
              <a:rPr lang="fa-IR" dirty="0" smtClean="0">
                <a:cs typeface="+mn-cs"/>
              </a:rPr>
              <a:t>فرم ارزیابی مفروضه ها، قواعد و معیارها</a:t>
            </a:r>
            <a:br>
              <a:rPr lang="fa-IR" dirty="0" smtClean="0">
                <a:cs typeface="+mn-cs"/>
              </a:rPr>
            </a:br>
            <a:r>
              <a:rPr lang="fa-IR" sz="2200" dirty="0" smtClean="0">
                <a:cs typeface="+mn-cs"/>
              </a:rPr>
              <a:t>در طی چند هفته افکار منفی تان را ردیاب یکنید و به باید اندیشی-اگر-پس اجبارها یا قواعد دقت کنید.</a:t>
            </a:r>
            <a:r>
              <a:rPr lang="fa-IR" sz="3100" dirty="0" smtClean="0">
                <a:cs typeface="+mn-cs"/>
              </a:rPr>
              <a:t/>
            </a:r>
            <a:br>
              <a:rPr lang="fa-IR" sz="3100" dirty="0" smtClean="0">
                <a:cs typeface="+mn-cs"/>
              </a:rPr>
            </a:br>
            <a:endParaRPr lang="fa-IR" dirty="0">
              <a:cs typeface="+mn-cs"/>
            </a:endParaRPr>
          </a:p>
        </p:txBody>
      </p:sp>
      <p:graphicFrame>
        <p:nvGraphicFramePr>
          <p:cNvPr id="4" name="Content Placeholder 3"/>
          <p:cNvGraphicFramePr>
            <a:graphicFrameLocks noGrp="1"/>
          </p:cNvGraphicFramePr>
          <p:nvPr>
            <p:ph idx="1"/>
          </p:nvPr>
        </p:nvGraphicFramePr>
        <p:xfrm>
          <a:off x="285720" y="1199583"/>
          <a:ext cx="8858280" cy="5760720"/>
        </p:xfrm>
        <a:graphic>
          <a:graphicData uri="http://schemas.openxmlformats.org/drawingml/2006/table">
            <a:tbl>
              <a:tblPr rtl="1" firstRow="1" bandRow="1">
                <a:tableStyleId>{5C22544A-7EE6-4342-B048-85BDC9FD1C3A}</a:tableStyleId>
              </a:tblPr>
              <a:tblGrid>
                <a:gridCol w="4422030"/>
                <a:gridCol w="4436250"/>
              </a:tblGrid>
              <a:tr h="364347">
                <a:tc>
                  <a:txBody>
                    <a:bodyPr/>
                    <a:lstStyle/>
                    <a:p>
                      <a:pPr rtl="1"/>
                      <a:r>
                        <a:rPr lang="fa-IR" dirty="0" smtClean="0"/>
                        <a:t>نمونه ای از مفروضه</a:t>
                      </a:r>
                      <a:r>
                        <a:rPr lang="fa-IR" baseline="0" dirty="0" smtClean="0"/>
                        <a:t> های شاخص</a:t>
                      </a:r>
                      <a:endParaRPr lang="fa-IR" dirty="0"/>
                    </a:p>
                  </a:txBody>
                  <a:tcPr/>
                </a:tc>
                <a:tc>
                  <a:txBody>
                    <a:bodyPr/>
                    <a:lstStyle/>
                    <a:p>
                      <a:pPr rtl="1"/>
                      <a:r>
                        <a:rPr lang="fa-IR" dirty="0" smtClean="0"/>
                        <a:t>میزان اعتقاد شما(0-100)</a:t>
                      </a:r>
                      <a:endParaRPr lang="fa-IR" dirty="0"/>
                    </a:p>
                  </a:txBody>
                  <a:tcPr/>
                </a:tc>
              </a:tr>
              <a:tr h="364347">
                <a:tc>
                  <a:txBody>
                    <a:bodyPr/>
                    <a:lstStyle/>
                    <a:p>
                      <a:pPr rtl="1"/>
                      <a:r>
                        <a:rPr lang="fa-IR" dirty="0" smtClean="0"/>
                        <a:t>هر کار یکه انجام میدهم باید بی عیب و نقص باشد</a:t>
                      </a:r>
                      <a:endParaRPr lang="fa-IR" dirty="0"/>
                    </a:p>
                  </a:txBody>
                  <a:tcPr/>
                </a:tc>
                <a:tc>
                  <a:txBody>
                    <a:bodyPr/>
                    <a:lstStyle/>
                    <a:p>
                      <a:pPr rtl="1"/>
                      <a:endParaRPr lang="fa-IR"/>
                    </a:p>
                  </a:txBody>
                  <a:tcPr/>
                </a:tc>
              </a:tr>
              <a:tr h="605979">
                <a:tc>
                  <a:txBody>
                    <a:bodyPr/>
                    <a:lstStyle/>
                    <a:p>
                      <a:pPr rtl="1"/>
                      <a:r>
                        <a:rPr lang="fa-IR" dirty="0" smtClean="0"/>
                        <a:t>اگر در کاری شکست بخورم پس کلا ادم شکست خورده ای هستم</a:t>
                      </a:r>
                      <a:endParaRPr lang="fa-IR" dirty="0"/>
                    </a:p>
                  </a:txBody>
                  <a:tcPr/>
                </a:tc>
                <a:tc>
                  <a:txBody>
                    <a:bodyPr/>
                    <a:lstStyle/>
                    <a:p>
                      <a:pPr rtl="1"/>
                      <a:endParaRPr lang="fa-IR"/>
                    </a:p>
                  </a:txBody>
                  <a:tcPr/>
                </a:tc>
              </a:tr>
              <a:tr h="364347">
                <a:tc>
                  <a:txBody>
                    <a:bodyPr/>
                    <a:lstStyle/>
                    <a:p>
                      <a:pPr rtl="1"/>
                      <a:r>
                        <a:rPr lang="fa-IR" dirty="0" smtClean="0"/>
                        <a:t>به هیچ عنوان نمیتوانم شکست را تحمل کنم</a:t>
                      </a:r>
                      <a:endParaRPr lang="fa-IR" dirty="0"/>
                    </a:p>
                  </a:txBody>
                  <a:tcPr/>
                </a:tc>
                <a:tc>
                  <a:txBody>
                    <a:bodyPr/>
                    <a:lstStyle/>
                    <a:p>
                      <a:pPr rtl="1"/>
                      <a:endParaRPr lang="fa-IR" dirty="0"/>
                    </a:p>
                  </a:txBody>
                  <a:tcPr/>
                </a:tc>
              </a:tr>
              <a:tr h="605979">
                <a:tc>
                  <a:txBody>
                    <a:bodyPr/>
                    <a:lstStyle/>
                    <a:p>
                      <a:pPr rtl="1"/>
                      <a:r>
                        <a:rPr lang="fa-IR" dirty="0" smtClean="0"/>
                        <a:t>برای اینکه خودم را دوست داشته باشم همه باید مرا تایید کنند</a:t>
                      </a:r>
                      <a:endParaRPr lang="fa-IR" dirty="0"/>
                    </a:p>
                  </a:txBody>
                  <a:tcPr/>
                </a:tc>
                <a:tc>
                  <a:txBody>
                    <a:bodyPr/>
                    <a:lstStyle/>
                    <a:p>
                      <a:pPr rtl="1"/>
                      <a:endParaRPr lang="fa-IR" dirty="0"/>
                    </a:p>
                  </a:txBody>
                  <a:tcPr/>
                </a:tc>
              </a:tr>
              <a:tr h="364347">
                <a:tc>
                  <a:txBody>
                    <a:bodyPr/>
                    <a:lstStyle/>
                    <a:p>
                      <a:pPr rtl="1"/>
                      <a:r>
                        <a:rPr lang="fa-IR" dirty="0" smtClean="0"/>
                        <a:t>اگر کسی مرا دست کم بگیرد</a:t>
                      </a:r>
                      <a:r>
                        <a:rPr lang="fa-IR" baseline="0" dirty="0" smtClean="0"/>
                        <a:t> پس حتما بی ارزش هستم</a:t>
                      </a:r>
                      <a:endParaRPr lang="fa-IR" dirty="0"/>
                    </a:p>
                  </a:txBody>
                  <a:tcPr/>
                </a:tc>
                <a:tc>
                  <a:txBody>
                    <a:bodyPr/>
                    <a:lstStyle/>
                    <a:p>
                      <a:pPr rtl="1"/>
                      <a:endParaRPr lang="fa-IR" dirty="0"/>
                    </a:p>
                  </a:txBody>
                  <a:tcPr/>
                </a:tc>
              </a:tr>
              <a:tr h="364347">
                <a:tc>
                  <a:txBody>
                    <a:bodyPr/>
                    <a:lstStyle/>
                    <a:p>
                      <a:pPr rtl="1"/>
                      <a:r>
                        <a:rPr lang="fa-IR" dirty="0" smtClean="0"/>
                        <a:t>باید نظر مثبت دیگران را جلب کنم</a:t>
                      </a:r>
                      <a:endParaRPr lang="fa-IR" dirty="0"/>
                    </a:p>
                  </a:txBody>
                  <a:tcPr/>
                </a:tc>
                <a:tc>
                  <a:txBody>
                    <a:bodyPr/>
                    <a:lstStyle/>
                    <a:p>
                      <a:pPr rtl="1"/>
                      <a:endParaRPr lang="fa-IR" dirty="0"/>
                    </a:p>
                  </a:txBody>
                  <a:tcPr/>
                </a:tc>
              </a:tr>
              <a:tr h="637607">
                <a:tc>
                  <a:txBody>
                    <a:bodyPr/>
                    <a:lstStyle/>
                    <a:p>
                      <a:pPr rtl="1"/>
                      <a:r>
                        <a:rPr lang="fa-IR" dirty="0" smtClean="0"/>
                        <a:t>اگر عیب و نقصی داشته باشم پس دیگران مرا دوست نخواهند</a:t>
                      </a:r>
                      <a:r>
                        <a:rPr lang="fa-IR" baseline="0" dirty="0" smtClean="0"/>
                        <a:t> داشت</a:t>
                      </a:r>
                      <a:endParaRPr lang="fa-IR" dirty="0"/>
                    </a:p>
                  </a:txBody>
                  <a:tcPr/>
                </a:tc>
                <a:tc>
                  <a:txBody>
                    <a:bodyPr/>
                    <a:lstStyle/>
                    <a:p>
                      <a:pPr rtl="1"/>
                      <a:endParaRPr lang="fa-IR" dirty="0"/>
                    </a:p>
                  </a:txBody>
                  <a:tcPr/>
                </a:tc>
              </a:tr>
              <a:tr h="364347">
                <a:tc>
                  <a:txBody>
                    <a:bodyPr/>
                    <a:lstStyle/>
                    <a:p>
                      <a:pPr rtl="1"/>
                      <a:r>
                        <a:rPr lang="fa-IR" dirty="0" smtClean="0"/>
                        <a:t>ادم کاملا بیکفایتی هستم</a:t>
                      </a:r>
                      <a:endParaRPr lang="fa-IR" dirty="0"/>
                    </a:p>
                  </a:txBody>
                  <a:tcPr/>
                </a:tc>
                <a:tc>
                  <a:txBody>
                    <a:bodyPr/>
                    <a:lstStyle/>
                    <a:p>
                      <a:pPr rtl="1"/>
                      <a:endParaRPr lang="fa-IR" dirty="0"/>
                    </a:p>
                  </a:txBody>
                  <a:tcPr/>
                </a:tc>
              </a:tr>
              <a:tr h="637607">
                <a:tc>
                  <a:txBody>
                    <a:bodyPr/>
                    <a:lstStyle/>
                    <a:p>
                      <a:pPr rtl="1"/>
                      <a:r>
                        <a:rPr lang="fa-IR" dirty="0" smtClean="0"/>
                        <a:t>اگر درباره بعضی کارها مطمئن نباشم پس حتما این کارها خوب از اب در نمی اید</a:t>
                      </a:r>
                      <a:endParaRPr lang="fa-IR" dirty="0"/>
                    </a:p>
                  </a:txBody>
                  <a:tcPr/>
                </a:tc>
                <a:tc>
                  <a:txBody>
                    <a:bodyPr/>
                    <a:lstStyle/>
                    <a:p>
                      <a:pPr rtl="1"/>
                      <a:endParaRPr lang="fa-IR" dirty="0"/>
                    </a:p>
                  </a:txBody>
                  <a:tcPr/>
                </a:tc>
              </a:tr>
              <a:tr h="605979">
                <a:tc>
                  <a:txBody>
                    <a:bodyPr/>
                    <a:lstStyle/>
                    <a:p>
                      <a:pPr rtl="1"/>
                      <a:r>
                        <a:rPr lang="fa-IR" dirty="0" smtClean="0"/>
                        <a:t>قبل از هر گونه تصمیم گیری باید تمام جوانب موضوع را بسنجم</a:t>
                      </a:r>
                      <a:endParaRPr lang="fa-IR" dirty="0"/>
                    </a:p>
                  </a:txBody>
                  <a:tcPr/>
                </a:tc>
                <a:tc>
                  <a:txBody>
                    <a:bodyPr/>
                    <a:lstStyle/>
                    <a:p>
                      <a:pPr rtl="1"/>
                      <a:endParaRPr lang="fa-IR" dirty="0"/>
                    </a:p>
                  </a:txBody>
                  <a:tcPr/>
                </a:tc>
              </a:tr>
              <a:tr h="364347">
                <a:tc>
                  <a:txBody>
                    <a:bodyPr/>
                    <a:lstStyle/>
                    <a:p>
                      <a:pPr rtl="1"/>
                      <a:endParaRPr lang="fa-IR" dirty="0"/>
                    </a:p>
                  </a:txBody>
                  <a:tcPr/>
                </a:tc>
                <a:tc>
                  <a:txBody>
                    <a:bodyPr/>
                    <a:lstStyle/>
                    <a:p>
                      <a:pPr rtl="1"/>
                      <a:endParaRPr lang="fa-IR" dirty="0"/>
                    </a:p>
                  </a:txBody>
                  <a:tcPr/>
                </a:tc>
              </a:tr>
            </a:tbl>
          </a:graphicData>
        </a:graphic>
      </p:graphicFrame>
    </p:spTree>
  </p:cSld>
  <p:clrMapOvr>
    <a:masterClrMapping/>
  </p:clrMapOvr>
  <p:transition spd="med">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2910" y="0"/>
            <a:ext cx="8229600" cy="1143000"/>
          </a:xfrm>
        </p:spPr>
        <p:txBody>
          <a:bodyPr/>
          <a:lstStyle/>
          <a:p>
            <a:r>
              <a:rPr lang="fa-IR" dirty="0" smtClean="0"/>
              <a:t>ادامه....</a:t>
            </a:r>
            <a:endParaRPr lang="fa-IR" dirty="0"/>
          </a:p>
        </p:txBody>
      </p:sp>
      <p:graphicFrame>
        <p:nvGraphicFramePr>
          <p:cNvPr id="4" name="Content Placeholder 3"/>
          <p:cNvGraphicFramePr>
            <a:graphicFrameLocks noGrp="1"/>
          </p:cNvGraphicFramePr>
          <p:nvPr>
            <p:ph idx="1"/>
          </p:nvPr>
        </p:nvGraphicFramePr>
        <p:xfrm>
          <a:off x="428596" y="1500174"/>
          <a:ext cx="8229600" cy="4145280"/>
        </p:xfrm>
        <a:graphic>
          <a:graphicData uri="http://schemas.openxmlformats.org/drawingml/2006/table">
            <a:tbl>
              <a:tblPr rtl="1" firstRow="1" bandRow="1">
                <a:tableStyleId>{5C22544A-7EE6-4342-B048-85BDC9FD1C3A}</a:tableStyleId>
              </a:tblPr>
              <a:tblGrid>
                <a:gridCol w="4114800"/>
                <a:gridCol w="4114800"/>
              </a:tblGrid>
              <a:tr h="370840">
                <a:tc>
                  <a:txBody>
                    <a:bodyPr/>
                    <a:lstStyle/>
                    <a:p>
                      <a:pPr rtl="1"/>
                      <a:r>
                        <a:rPr lang="fa-IR" dirty="0" smtClean="0"/>
                        <a:t>نمونه هایی از مفروضه های شاخص</a:t>
                      </a:r>
                      <a:endParaRPr lang="fa-IR" dirty="0"/>
                    </a:p>
                  </a:txBody>
                  <a:tcPr/>
                </a:tc>
                <a:tc>
                  <a:txBody>
                    <a:bodyPr/>
                    <a:lstStyle/>
                    <a:p>
                      <a:pPr rtl="1"/>
                      <a:r>
                        <a:rPr lang="fa-IR" dirty="0" smtClean="0"/>
                        <a:t>میزان اعتقاد شما(0-100)</a:t>
                      </a:r>
                      <a:endParaRPr lang="fa-IR" dirty="0"/>
                    </a:p>
                  </a:txBody>
                  <a:tcPr/>
                </a:tc>
              </a:tr>
              <a:tr h="370840">
                <a:tc>
                  <a:txBody>
                    <a:bodyPr/>
                    <a:lstStyle/>
                    <a:p>
                      <a:pPr rtl="1"/>
                      <a:r>
                        <a:rPr lang="fa-IR" dirty="0" smtClean="0"/>
                        <a:t>اگر درباره بعضی کارها مطمئن نباشم پس حتما این کارها خوب از اب در نمی اید</a:t>
                      </a:r>
                      <a:endParaRPr lang="fa-IR" dirty="0"/>
                    </a:p>
                  </a:txBody>
                  <a:tcPr/>
                </a:tc>
                <a:tc>
                  <a:txBody>
                    <a:bodyPr/>
                    <a:lstStyle/>
                    <a:p>
                      <a:pPr rtl="1"/>
                      <a:endParaRPr lang="fa-IR" dirty="0"/>
                    </a:p>
                  </a:txBody>
                  <a:tcPr/>
                </a:tc>
              </a:tr>
              <a:tr h="370840">
                <a:tc>
                  <a:txBody>
                    <a:bodyPr/>
                    <a:lstStyle/>
                    <a:p>
                      <a:pPr rtl="1"/>
                      <a:r>
                        <a:rPr lang="fa-IR" dirty="0" smtClean="0"/>
                        <a:t>قبل از هر گونه تصمیم گیری باید تمام جوانب موضوع را بسنجم</a:t>
                      </a:r>
                      <a:endParaRPr lang="fa-IR" dirty="0"/>
                    </a:p>
                  </a:txBody>
                  <a:tcPr/>
                </a:tc>
                <a:tc>
                  <a:txBody>
                    <a:bodyPr/>
                    <a:lstStyle/>
                    <a:p>
                      <a:pPr rtl="1"/>
                      <a:endParaRPr lang="fa-IR" dirty="0"/>
                    </a:p>
                  </a:txBody>
                  <a:tcPr/>
                </a:tc>
              </a:tr>
              <a:tr h="370840">
                <a:tc>
                  <a:txBody>
                    <a:bodyPr/>
                    <a:lstStyle/>
                    <a:p>
                      <a:pPr rtl="1"/>
                      <a:r>
                        <a:rPr lang="fa-IR" dirty="0" smtClean="0"/>
                        <a:t>من نباید افسرده</a:t>
                      </a:r>
                      <a:r>
                        <a:rPr lang="fa-IR" baseline="0" dirty="0" smtClean="0"/>
                        <a:t> (مضطرب یا عصبانی) شوم</a:t>
                      </a:r>
                      <a:endParaRPr lang="fa-IR" dirty="0"/>
                    </a:p>
                  </a:txBody>
                  <a:tcPr/>
                </a:tc>
                <a:tc>
                  <a:txBody>
                    <a:bodyPr/>
                    <a:lstStyle/>
                    <a:p>
                      <a:pPr rtl="1"/>
                      <a:endParaRPr lang="fa-IR"/>
                    </a:p>
                  </a:txBody>
                  <a:tcPr/>
                </a:tc>
              </a:tr>
              <a:tr h="370840">
                <a:tc>
                  <a:txBody>
                    <a:bodyPr/>
                    <a:lstStyle/>
                    <a:p>
                      <a:pPr rtl="1"/>
                      <a:r>
                        <a:rPr lang="fa-IR" dirty="0" smtClean="0"/>
                        <a:t>مردم باید طبق خواسته من عمل کنند</a:t>
                      </a:r>
                      <a:endParaRPr lang="fa-IR" dirty="0"/>
                    </a:p>
                  </a:txBody>
                  <a:tcPr/>
                </a:tc>
                <a:tc>
                  <a:txBody>
                    <a:bodyPr/>
                    <a:lstStyle/>
                    <a:p>
                      <a:pPr rtl="1"/>
                      <a:endParaRPr lang="fa-IR"/>
                    </a:p>
                  </a:txBody>
                  <a:tcPr/>
                </a:tc>
              </a:tr>
              <a:tr h="370840">
                <a:tc>
                  <a:txBody>
                    <a:bodyPr/>
                    <a:lstStyle/>
                    <a:p>
                      <a:pPr rtl="1"/>
                      <a:r>
                        <a:rPr lang="fa-IR" dirty="0" smtClean="0"/>
                        <a:t>اگر</a:t>
                      </a:r>
                      <a:r>
                        <a:rPr lang="fa-IR" baseline="0" dirty="0" smtClean="0"/>
                        <a:t> اشتباه  کنم پس لایق سرزنش شدن هستم</a:t>
                      </a:r>
                      <a:endParaRPr lang="fa-IR" dirty="0"/>
                    </a:p>
                  </a:txBody>
                  <a:tcPr/>
                </a:tc>
                <a:tc>
                  <a:txBody>
                    <a:bodyPr/>
                    <a:lstStyle/>
                    <a:p>
                      <a:pPr rtl="1"/>
                      <a:endParaRPr lang="fa-IR" dirty="0"/>
                    </a:p>
                  </a:txBody>
                  <a:tcPr/>
                </a:tc>
              </a:tr>
              <a:tr h="370840">
                <a:tc>
                  <a:txBody>
                    <a:bodyPr/>
                    <a:lstStyle/>
                    <a:p>
                      <a:pPr rtl="1"/>
                      <a:r>
                        <a:rPr lang="fa-IR" dirty="0" smtClean="0"/>
                        <a:t>اگر دیگران احساسات مرا جریحه دار کنند پس باید ار انها انتقام بگیرم</a:t>
                      </a:r>
                      <a:endParaRPr lang="fa-IR" dirty="0"/>
                    </a:p>
                  </a:txBody>
                  <a:tcPr/>
                </a:tc>
                <a:tc>
                  <a:txBody>
                    <a:bodyPr/>
                    <a:lstStyle/>
                    <a:p>
                      <a:pPr rtl="1"/>
                      <a:endParaRPr lang="fa-IR" dirty="0"/>
                    </a:p>
                  </a:txBody>
                  <a:tcPr/>
                </a:tc>
              </a:tr>
              <a:tr h="370840">
                <a:tc>
                  <a:txBody>
                    <a:bodyPr/>
                    <a:lstStyle/>
                    <a:p>
                      <a:pPr rtl="1"/>
                      <a:r>
                        <a:rPr lang="fa-IR" dirty="0" smtClean="0"/>
                        <a:t>اگر کسی مرا اذیت کند پس باید با او قهر کنم</a:t>
                      </a:r>
                      <a:endParaRPr lang="fa-IR" dirty="0"/>
                    </a:p>
                  </a:txBody>
                  <a:tcPr/>
                </a:tc>
                <a:tc>
                  <a:txBody>
                    <a:bodyPr/>
                    <a:lstStyle/>
                    <a:p>
                      <a:pPr rtl="1"/>
                      <a:endParaRPr lang="fa-IR" dirty="0"/>
                    </a:p>
                  </a:txBody>
                  <a:tcPr/>
                </a:tc>
              </a:tr>
              <a:tr h="370840">
                <a:tc>
                  <a:txBody>
                    <a:bodyPr/>
                    <a:lstStyle/>
                    <a:p>
                      <a:pPr rtl="1"/>
                      <a:r>
                        <a:rPr lang="fa-IR" dirty="0" smtClean="0"/>
                        <a:t>سایر مفروضه ها</a:t>
                      </a:r>
                      <a:endParaRPr lang="fa-IR" dirty="0"/>
                    </a:p>
                  </a:txBody>
                  <a:tcPr/>
                </a:tc>
                <a:tc>
                  <a:txBody>
                    <a:bodyPr/>
                    <a:lstStyle/>
                    <a:p>
                      <a:pPr rtl="1"/>
                      <a:endParaRPr lang="fa-IR" dirty="0"/>
                    </a:p>
                  </a:txBody>
                  <a:tcPr/>
                </a:tc>
              </a:tr>
            </a:tbl>
          </a:graphicData>
        </a:graphic>
      </p:graphicFrame>
    </p:spTree>
  </p:cSld>
  <p:clrMapOvr>
    <a:masterClrMapping/>
  </p:clrMapOvr>
  <p:transition spd="med">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4" presetClass="path" presetSubtype="0" accel="50000" decel="50000" fill="hold" grpId="0" nodeType="clickEffect">
                                  <p:stCondLst>
                                    <p:cond delay="0"/>
                                  </p:stCondLst>
                                  <p:childTnLst>
                                    <p:animMotion origin="layout" path="M 0 0  L 0.067 -0.05333  C 0.081 -0.06533  0.102 -0.072  0.124 -0.072  C 0.149 -0.072  0.169 -0.06533  0.183 -0.05333  L 0.25 0  E" pathEditMode="relative" ptsTypes="">
                                      <p:cBhvr>
                                        <p:cTn id="6" dur="2000" fill="hold"/>
                                        <p:tgtEl>
                                          <p:spTgt spid="2"/>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a:xfrm>
            <a:off x="500034" y="0"/>
            <a:ext cx="8229600" cy="1143000"/>
          </a:xfrm>
        </p:spPr>
        <p:txBody>
          <a:bodyPr>
            <a:normAutofit fontScale="90000"/>
          </a:bodyPr>
          <a:lstStyle/>
          <a:p>
            <a:r>
              <a:rPr lang="fa-IR" dirty="0" smtClean="0">
                <a:cs typeface="+mn-cs"/>
              </a:rPr>
              <a:t>فرم خودیاری: بازبینی مفروضه ها قواعد ومعیارها</a:t>
            </a:r>
            <a:endParaRPr lang="fa-IR" dirty="0">
              <a:cs typeface="+mn-cs"/>
            </a:endParaRPr>
          </a:p>
        </p:txBody>
      </p:sp>
      <p:graphicFrame>
        <p:nvGraphicFramePr>
          <p:cNvPr id="4" name="Content Placeholder 3"/>
          <p:cNvGraphicFramePr>
            <a:graphicFrameLocks noGrp="1"/>
          </p:cNvGraphicFramePr>
          <p:nvPr>
            <p:ph idx="1"/>
          </p:nvPr>
        </p:nvGraphicFramePr>
        <p:xfrm>
          <a:off x="428596" y="1285860"/>
          <a:ext cx="8229600" cy="5191760"/>
        </p:xfrm>
        <a:graphic>
          <a:graphicData uri="http://schemas.openxmlformats.org/drawingml/2006/table">
            <a:tbl>
              <a:tblPr rtl="1" firstRow="1" bandRow="1">
                <a:tableStyleId>{5C22544A-7EE6-4342-B048-85BDC9FD1C3A}</a:tableStyleId>
              </a:tblPr>
              <a:tblGrid>
                <a:gridCol w="4114800"/>
                <a:gridCol w="4114800"/>
              </a:tblGrid>
              <a:tr h="370840">
                <a:tc>
                  <a:txBody>
                    <a:bodyPr/>
                    <a:lstStyle/>
                    <a:p>
                      <a:pPr rtl="1"/>
                      <a:r>
                        <a:rPr lang="fa-IR" dirty="0" smtClean="0"/>
                        <a:t>شاخص ترین مفروضه ها قواعد</a:t>
                      </a:r>
                      <a:r>
                        <a:rPr lang="fa-IR" baseline="0" dirty="0" smtClean="0"/>
                        <a:t> و معیار های من</a:t>
                      </a:r>
                      <a:endParaRPr lang="fa-IR" dirty="0"/>
                    </a:p>
                  </a:txBody>
                  <a:tcPr/>
                </a:tc>
                <a:tc>
                  <a:txBody>
                    <a:bodyPr/>
                    <a:lstStyle/>
                    <a:p>
                      <a:pPr rtl="1"/>
                      <a:r>
                        <a:rPr lang="fa-IR" dirty="0" smtClean="0"/>
                        <a:t>میزان اعتقاد من(0-100)</a:t>
                      </a:r>
                      <a:endParaRPr lang="fa-IR" dirty="0"/>
                    </a:p>
                  </a:txBody>
                  <a:tcPr/>
                </a:tc>
              </a:tr>
              <a:tr h="370840">
                <a:tc>
                  <a:txBody>
                    <a:bodyPr/>
                    <a:lstStyle/>
                    <a:p>
                      <a:pPr rtl="1"/>
                      <a:endParaRPr lang="fa-IR" dirty="0"/>
                    </a:p>
                  </a:txBody>
                  <a:tcPr/>
                </a:tc>
                <a:tc>
                  <a:txBody>
                    <a:bodyPr/>
                    <a:lstStyle/>
                    <a:p>
                      <a:pPr rtl="1"/>
                      <a:endParaRPr lang="fa-IR"/>
                    </a:p>
                  </a:txBody>
                  <a:tcPr/>
                </a:tc>
              </a:tr>
              <a:tr h="370840">
                <a:tc>
                  <a:txBody>
                    <a:bodyPr/>
                    <a:lstStyle/>
                    <a:p>
                      <a:pPr rtl="1"/>
                      <a:endParaRPr lang="fa-IR"/>
                    </a:p>
                  </a:txBody>
                  <a:tcPr/>
                </a:tc>
                <a:tc>
                  <a:txBody>
                    <a:bodyPr/>
                    <a:lstStyle/>
                    <a:p>
                      <a:pPr rtl="1"/>
                      <a:endParaRPr lang="fa-IR"/>
                    </a:p>
                  </a:txBody>
                  <a:tcPr/>
                </a:tc>
              </a:tr>
              <a:tr h="370840">
                <a:tc>
                  <a:txBody>
                    <a:bodyPr/>
                    <a:lstStyle/>
                    <a:p>
                      <a:pPr rtl="1"/>
                      <a:endParaRPr lang="fa-IR"/>
                    </a:p>
                  </a:txBody>
                  <a:tcPr/>
                </a:tc>
                <a:tc>
                  <a:txBody>
                    <a:bodyPr/>
                    <a:lstStyle/>
                    <a:p>
                      <a:pPr rtl="1"/>
                      <a:endParaRPr lang="fa-IR"/>
                    </a:p>
                  </a:txBody>
                  <a:tcPr/>
                </a:tc>
              </a:tr>
              <a:tr h="370840">
                <a:tc>
                  <a:txBody>
                    <a:bodyPr/>
                    <a:lstStyle/>
                    <a:p>
                      <a:pPr rtl="1"/>
                      <a:endParaRPr lang="fa-IR"/>
                    </a:p>
                  </a:txBody>
                  <a:tcPr/>
                </a:tc>
                <a:tc>
                  <a:txBody>
                    <a:bodyPr/>
                    <a:lstStyle/>
                    <a:p>
                      <a:pPr rtl="1"/>
                      <a:endParaRPr lang="fa-IR"/>
                    </a:p>
                  </a:txBody>
                  <a:tcPr/>
                </a:tc>
              </a:tr>
              <a:tr h="370840">
                <a:tc>
                  <a:txBody>
                    <a:bodyPr/>
                    <a:lstStyle/>
                    <a:p>
                      <a:pPr rtl="1"/>
                      <a:endParaRPr lang="fa-IR"/>
                    </a:p>
                  </a:txBody>
                  <a:tcPr/>
                </a:tc>
                <a:tc>
                  <a:txBody>
                    <a:bodyPr/>
                    <a:lstStyle/>
                    <a:p>
                      <a:pPr rtl="1"/>
                      <a:endParaRPr lang="fa-IR"/>
                    </a:p>
                  </a:txBody>
                  <a:tcPr/>
                </a:tc>
              </a:tr>
              <a:tr h="370840">
                <a:tc>
                  <a:txBody>
                    <a:bodyPr/>
                    <a:lstStyle/>
                    <a:p>
                      <a:pPr rtl="1"/>
                      <a:endParaRPr lang="fa-IR"/>
                    </a:p>
                  </a:txBody>
                  <a:tcPr/>
                </a:tc>
                <a:tc>
                  <a:txBody>
                    <a:bodyPr/>
                    <a:lstStyle/>
                    <a:p>
                      <a:pPr rtl="1"/>
                      <a:endParaRPr lang="fa-IR"/>
                    </a:p>
                  </a:txBody>
                  <a:tcPr/>
                </a:tc>
              </a:tr>
              <a:tr h="370840">
                <a:tc>
                  <a:txBody>
                    <a:bodyPr/>
                    <a:lstStyle/>
                    <a:p>
                      <a:pPr rtl="1"/>
                      <a:endParaRPr lang="fa-IR"/>
                    </a:p>
                  </a:txBody>
                  <a:tcPr/>
                </a:tc>
                <a:tc>
                  <a:txBody>
                    <a:bodyPr/>
                    <a:lstStyle/>
                    <a:p>
                      <a:pPr rtl="1"/>
                      <a:endParaRPr lang="fa-IR" dirty="0"/>
                    </a:p>
                  </a:txBody>
                  <a:tcPr/>
                </a:tc>
              </a:tr>
              <a:tr h="370840">
                <a:tc>
                  <a:txBody>
                    <a:bodyPr/>
                    <a:lstStyle/>
                    <a:p>
                      <a:pPr rtl="1"/>
                      <a:endParaRPr lang="fa-IR" dirty="0"/>
                    </a:p>
                  </a:txBody>
                  <a:tcPr/>
                </a:tc>
                <a:tc>
                  <a:txBody>
                    <a:bodyPr/>
                    <a:lstStyle/>
                    <a:p>
                      <a:pPr rtl="1"/>
                      <a:endParaRPr lang="fa-IR" dirty="0"/>
                    </a:p>
                  </a:txBody>
                  <a:tcPr/>
                </a:tc>
              </a:tr>
              <a:tr h="370840">
                <a:tc>
                  <a:txBody>
                    <a:bodyPr/>
                    <a:lstStyle/>
                    <a:p>
                      <a:pPr rtl="1"/>
                      <a:endParaRPr lang="fa-IR" dirty="0"/>
                    </a:p>
                  </a:txBody>
                  <a:tcPr/>
                </a:tc>
                <a:tc>
                  <a:txBody>
                    <a:bodyPr/>
                    <a:lstStyle/>
                    <a:p>
                      <a:pPr rtl="1"/>
                      <a:endParaRPr lang="fa-IR" dirty="0"/>
                    </a:p>
                  </a:txBody>
                  <a:tcPr/>
                </a:tc>
              </a:tr>
              <a:tr h="370840">
                <a:tc>
                  <a:txBody>
                    <a:bodyPr/>
                    <a:lstStyle/>
                    <a:p>
                      <a:pPr rtl="1"/>
                      <a:endParaRPr lang="fa-IR" dirty="0"/>
                    </a:p>
                  </a:txBody>
                  <a:tcPr/>
                </a:tc>
                <a:tc>
                  <a:txBody>
                    <a:bodyPr/>
                    <a:lstStyle/>
                    <a:p>
                      <a:pPr rtl="1"/>
                      <a:endParaRPr lang="fa-IR" dirty="0"/>
                    </a:p>
                  </a:txBody>
                  <a:tcPr/>
                </a:tc>
              </a:tr>
              <a:tr h="370840">
                <a:tc>
                  <a:txBody>
                    <a:bodyPr/>
                    <a:lstStyle/>
                    <a:p>
                      <a:pPr rtl="1"/>
                      <a:endParaRPr lang="fa-IR" dirty="0"/>
                    </a:p>
                  </a:txBody>
                  <a:tcPr/>
                </a:tc>
                <a:tc>
                  <a:txBody>
                    <a:bodyPr/>
                    <a:lstStyle/>
                    <a:p>
                      <a:pPr rtl="1"/>
                      <a:endParaRPr lang="fa-IR" dirty="0"/>
                    </a:p>
                  </a:txBody>
                  <a:tcPr/>
                </a:tc>
              </a:tr>
              <a:tr h="370840">
                <a:tc>
                  <a:txBody>
                    <a:bodyPr/>
                    <a:lstStyle/>
                    <a:p>
                      <a:pPr rtl="1"/>
                      <a:endParaRPr lang="fa-IR" dirty="0"/>
                    </a:p>
                  </a:txBody>
                  <a:tcPr/>
                </a:tc>
                <a:tc>
                  <a:txBody>
                    <a:bodyPr/>
                    <a:lstStyle/>
                    <a:p>
                      <a:pPr rtl="1"/>
                      <a:endParaRPr lang="fa-IR" dirty="0"/>
                    </a:p>
                  </a:txBody>
                  <a:tcPr/>
                </a:tc>
              </a:tr>
              <a:tr h="370840">
                <a:tc>
                  <a:txBody>
                    <a:bodyPr/>
                    <a:lstStyle/>
                    <a:p>
                      <a:pPr rtl="1"/>
                      <a:endParaRPr lang="fa-IR" dirty="0"/>
                    </a:p>
                  </a:txBody>
                  <a:tcPr/>
                </a:tc>
                <a:tc>
                  <a:txBody>
                    <a:bodyPr/>
                    <a:lstStyle/>
                    <a:p>
                      <a:pPr rtl="1"/>
                      <a:endParaRPr lang="fa-IR" dirty="0"/>
                    </a:p>
                  </a:txBody>
                  <a:tcPr/>
                </a:tc>
              </a:tr>
            </a:tbl>
          </a:graphicData>
        </a:graphic>
      </p:graphicFrame>
    </p:spTree>
  </p:cSld>
  <p:clrMapOvr>
    <a:masterClrMapping/>
  </p:clrMapOvr>
  <p:transition spd="med">
    <p:wedge/>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cs typeface="+mn-cs"/>
              </a:rPr>
              <a:t>تکنیک شناسایی باورهای شرطی</a:t>
            </a:r>
            <a:endParaRPr lang="fa-IR" dirty="0">
              <a:cs typeface="+mn-cs"/>
            </a:endParaRPr>
          </a:p>
        </p:txBody>
      </p:sp>
      <p:sp>
        <p:nvSpPr>
          <p:cNvPr id="3" name="Content Placeholder 2"/>
          <p:cNvSpPr>
            <a:spLocks noGrp="1"/>
          </p:cNvSpPr>
          <p:nvPr>
            <p:ph idx="1"/>
          </p:nvPr>
        </p:nvSpPr>
        <p:spPr/>
        <p:txBody>
          <a:bodyPr/>
          <a:lstStyle/>
          <a:p>
            <a:r>
              <a:rPr lang="fa-IR" dirty="0" smtClean="0"/>
              <a:t>پیشنهاد نخوه ارایه تکنیک یا مداخله: گاهی اوقات تلاش میکینم طبق یکسری از قواعد ذهنی از بوجود امدن حوادث ناگوار در زندگیمان جلوگیری کنیم. اگر کسی مرا طرد کند </a:t>
            </a:r>
            <a:r>
              <a:rPr lang="fa-IR" b="1" dirty="0" smtClean="0"/>
              <a:t>پ</a:t>
            </a:r>
            <a:r>
              <a:rPr lang="fa-IR" b="1" u="sng" dirty="0" smtClean="0"/>
              <a:t>س</a:t>
            </a:r>
            <a:r>
              <a:rPr lang="fa-IR" u="sng" dirty="0" smtClean="0"/>
              <a:t>  </a:t>
            </a:r>
            <a:r>
              <a:rPr lang="fa-IR" dirty="0" smtClean="0"/>
              <a:t>من بی ارزشم. در حال حاضر میتوانیم دنبال قاعده ای بگردیم تا از طرد شدن احتمالی جلوگیری کنید.برای اینکه طرد نشوم تمایل دارم.....</a:t>
            </a:r>
          </a:p>
          <a:p>
            <a:r>
              <a:rPr lang="fa-IR" dirty="0" smtClean="0"/>
              <a:t>اگر فلان کار را انجام دهم دیگر کسی نمیتواند مرا طرد کند</a:t>
            </a:r>
          </a:p>
          <a:p>
            <a:r>
              <a:rPr lang="fa-IR" dirty="0" smtClean="0"/>
              <a:t>بریلا اینکه طرد نشوید دوست دارید از چه چیزهایی اجتناب کنید و....</a:t>
            </a:r>
            <a:endParaRPr lang="fa-IR" dirty="0"/>
          </a:p>
        </p:txBody>
      </p:sp>
    </p:spTree>
  </p:cSld>
  <p:clrMapOvr>
    <a:masterClrMapping/>
  </p:clrMapOvr>
  <p:transition spd="med">
    <p:wipe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grpId="0" nodeType="clickEffect">
                                  <p:stCondLst>
                                    <p:cond delay="0"/>
                                  </p:stCondLst>
                                  <p:childTnLst>
                                    <p:animMotion origin="layout" path="M -2.5E-6 -0.33334 L -2.5E-6 3.33333E-6 " pathEditMode="relative" rAng="0" ptsTypes="AA">
                                      <p:cBhvr>
                                        <p:cTn id="6" dur="2000" fill="hold"/>
                                        <p:tgtEl>
                                          <p:spTgt spid="2"/>
                                        </p:tgtEl>
                                        <p:attrNameLst>
                                          <p:attrName>ppt_x</p:attrName>
                                          <p:attrName>ppt_y</p:attrName>
                                        </p:attrNameLst>
                                      </p:cBhvr>
                                      <p:rCtr x="0" y="167"/>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2910" y="0"/>
            <a:ext cx="8229600" cy="642918"/>
          </a:xfrm>
        </p:spPr>
        <p:txBody>
          <a:bodyPr>
            <a:normAutofit fontScale="90000"/>
          </a:bodyPr>
          <a:lstStyle/>
          <a:p>
            <a:r>
              <a:rPr lang="fa-IR" dirty="0" smtClean="0">
                <a:cs typeface="+mn-cs"/>
              </a:rPr>
              <a:t>فرم شناسایی باورهای شرطی</a:t>
            </a:r>
            <a:endParaRPr lang="fa-IR" dirty="0">
              <a:cs typeface="+mn-cs"/>
            </a:endParaRPr>
          </a:p>
        </p:txBody>
      </p:sp>
      <p:graphicFrame>
        <p:nvGraphicFramePr>
          <p:cNvPr id="4" name="Content Placeholder 3"/>
          <p:cNvGraphicFramePr>
            <a:graphicFrameLocks noGrp="1"/>
          </p:cNvGraphicFramePr>
          <p:nvPr>
            <p:ph idx="1"/>
          </p:nvPr>
        </p:nvGraphicFramePr>
        <p:xfrm>
          <a:off x="214282" y="1142984"/>
          <a:ext cx="8724221" cy="5166360"/>
        </p:xfrm>
        <a:graphic>
          <a:graphicData uri="http://schemas.openxmlformats.org/drawingml/2006/table">
            <a:tbl>
              <a:tblPr rtl="1" firstRow="1" bandRow="1">
                <a:tableStyleId>{5C22544A-7EE6-4342-B048-85BDC9FD1C3A}</a:tableStyleId>
              </a:tblPr>
              <a:tblGrid>
                <a:gridCol w="2976573"/>
                <a:gridCol w="1499528"/>
                <a:gridCol w="4248120"/>
              </a:tblGrid>
              <a:tr h="370840">
                <a:tc>
                  <a:txBody>
                    <a:bodyPr/>
                    <a:lstStyle/>
                    <a:p>
                      <a:pPr rtl="1"/>
                      <a:r>
                        <a:rPr lang="fa-IR" dirty="0" smtClean="0"/>
                        <a:t>حوزه</a:t>
                      </a:r>
                      <a:r>
                        <a:rPr lang="fa-IR" baseline="0" dirty="0" smtClean="0"/>
                        <a:t> نگرانی</a:t>
                      </a:r>
                      <a:endParaRPr lang="fa-IR" dirty="0"/>
                    </a:p>
                  </a:txBody>
                  <a:tcPr/>
                </a:tc>
                <a:tc>
                  <a:txBody>
                    <a:bodyPr/>
                    <a:lstStyle/>
                    <a:p>
                      <a:pPr rtl="1"/>
                      <a:r>
                        <a:rPr lang="fa-IR" dirty="0" smtClean="0"/>
                        <a:t>نگرانی شما چقدر است؟(0-100)</a:t>
                      </a:r>
                      <a:endParaRPr lang="fa-IR" dirty="0"/>
                    </a:p>
                  </a:txBody>
                  <a:tcPr/>
                </a:tc>
                <a:tc>
                  <a:txBody>
                    <a:bodyPr/>
                    <a:lstStyle/>
                    <a:p>
                      <a:pPr rtl="1"/>
                      <a:r>
                        <a:rPr lang="fa-IR" dirty="0" smtClean="0"/>
                        <a:t>چطوری با این مساله کنار می ایید؟_0-100)</a:t>
                      </a:r>
                      <a:endParaRPr lang="fa-IR" dirty="0"/>
                    </a:p>
                  </a:txBody>
                  <a:tcPr/>
                </a:tc>
              </a:tr>
              <a:tr h="370840">
                <a:tc>
                  <a:txBody>
                    <a:bodyPr/>
                    <a:lstStyle/>
                    <a:p>
                      <a:pPr rtl="1"/>
                      <a:r>
                        <a:rPr lang="fa-IR" dirty="0" smtClean="0"/>
                        <a:t>ایا من</a:t>
                      </a:r>
                      <a:r>
                        <a:rPr lang="fa-IR" baseline="0" dirty="0" smtClean="0"/>
                        <a:t> باهوشم(هوش)</a:t>
                      </a:r>
                      <a:endParaRPr lang="fa-IR" dirty="0"/>
                    </a:p>
                  </a:txBody>
                  <a:tcPr/>
                </a:tc>
                <a:tc>
                  <a:txBody>
                    <a:bodyPr/>
                    <a:lstStyle/>
                    <a:p>
                      <a:pPr rtl="1"/>
                      <a:r>
                        <a:rPr lang="fa-IR" dirty="0" smtClean="0"/>
                        <a:t>95</a:t>
                      </a:r>
                      <a:endParaRPr lang="fa-IR" dirty="0"/>
                    </a:p>
                  </a:txBody>
                  <a:tcPr/>
                </a:tc>
                <a:tc>
                  <a:txBody>
                    <a:bodyPr/>
                    <a:lstStyle/>
                    <a:p>
                      <a:pPr rtl="1"/>
                      <a:r>
                        <a:rPr lang="fa-IR" dirty="0" smtClean="0"/>
                        <a:t>برای اینکه ثابت کنم ادم باکفایتی هستم</a:t>
                      </a:r>
                      <a:r>
                        <a:rPr lang="fa-IR" baseline="0" dirty="0" smtClean="0"/>
                        <a:t> باید یک سروگردن از همه بالاتر باشم . اگر کارهای سخت و چالش زا را قبول نکنم پس هیچگاه شکست نخواهم خورد.</a:t>
                      </a:r>
                      <a:endParaRPr lang="fa-IR" dirty="0"/>
                    </a:p>
                  </a:txBody>
                  <a:tcPr/>
                </a:tc>
              </a:tr>
              <a:tr h="370840">
                <a:tc>
                  <a:txBody>
                    <a:bodyPr/>
                    <a:lstStyle/>
                    <a:p>
                      <a:pPr rtl="1"/>
                      <a:r>
                        <a:rPr lang="fa-IR" dirty="0" smtClean="0"/>
                        <a:t>هوش</a:t>
                      </a:r>
                      <a:endParaRPr lang="fa-IR" dirty="0"/>
                    </a:p>
                  </a:txBody>
                  <a:tcPr/>
                </a:tc>
                <a:tc>
                  <a:txBody>
                    <a:bodyPr/>
                    <a:lstStyle/>
                    <a:p>
                      <a:pPr rtl="1"/>
                      <a:endParaRPr lang="fa-IR"/>
                    </a:p>
                  </a:txBody>
                  <a:tcPr/>
                </a:tc>
                <a:tc>
                  <a:txBody>
                    <a:bodyPr/>
                    <a:lstStyle/>
                    <a:p>
                      <a:pPr rtl="1"/>
                      <a:endParaRPr lang="fa-IR"/>
                    </a:p>
                  </a:txBody>
                  <a:tcPr/>
                </a:tc>
              </a:tr>
              <a:tr h="370840">
                <a:tc>
                  <a:txBody>
                    <a:bodyPr/>
                    <a:lstStyle/>
                    <a:p>
                      <a:pPr rtl="1"/>
                      <a:r>
                        <a:rPr lang="fa-IR" dirty="0" smtClean="0"/>
                        <a:t>جسارت</a:t>
                      </a:r>
                      <a:endParaRPr lang="fa-IR" dirty="0"/>
                    </a:p>
                  </a:txBody>
                  <a:tcPr/>
                </a:tc>
                <a:tc>
                  <a:txBody>
                    <a:bodyPr/>
                    <a:lstStyle/>
                    <a:p>
                      <a:pPr rtl="1"/>
                      <a:endParaRPr lang="fa-IR"/>
                    </a:p>
                  </a:txBody>
                  <a:tcPr/>
                </a:tc>
                <a:tc>
                  <a:txBody>
                    <a:bodyPr/>
                    <a:lstStyle/>
                    <a:p>
                      <a:pPr rtl="1"/>
                      <a:endParaRPr lang="fa-IR"/>
                    </a:p>
                  </a:txBody>
                  <a:tcPr/>
                </a:tc>
              </a:tr>
              <a:tr h="370840">
                <a:tc>
                  <a:txBody>
                    <a:bodyPr/>
                    <a:lstStyle/>
                    <a:p>
                      <a:pPr rtl="1"/>
                      <a:r>
                        <a:rPr lang="fa-IR" dirty="0" smtClean="0"/>
                        <a:t>ارتباط صمیمانه با دیگران</a:t>
                      </a:r>
                      <a:endParaRPr lang="fa-IR" dirty="0"/>
                    </a:p>
                  </a:txBody>
                  <a:tcPr/>
                </a:tc>
                <a:tc>
                  <a:txBody>
                    <a:bodyPr/>
                    <a:lstStyle/>
                    <a:p>
                      <a:pPr rtl="1"/>
                      <a:endParaRPr lang="fa-IR" dirty="0"/>
                    </a:p>
                  </a:txBody>
                  <a:tcPr/>
                </a:tc>
                <a:tc>
                  <a:txBody>
                    <a:bodyPr/>
                    <a:lstStyle/>
                    <a:p>
                      <a:pPr rtl="1"/>
                      <a:endParaRPr lang="fa-IR" dirty="0"/>
                    </a:p>
                  </a:txBody>
                  <a:tcPr/>
                </a:tc>
              </a:tr>
              <a:tr h="370840">
                <a:tc>
                  <a:txBody>
                    <a:bodyPr/>
                    <a:lstStyle/>
                    <a:p>
                      <a:pPr rtl="1"/>
                      <a:r>
                        <a:rPr lang="fa-IR" dirty="0" smtClean="0"/>
                        <a:t>اعتماد به خود یا دیگران</a:t>
                      </a:r>
                      <a:endParaRPr lang="fa-IR" dirty="0"/>
                    </a:p>
                  </a:txBody>
                  <a:tcPr/>
                </a:tc>
                <a:tc>
                  <a:txBody>
                    <a:bodyPr/>
                    <a:lstStyle/>
                    <a:p>
                      <a:pPr rtl="1"/>
                      <a:endParaRPr lang="fa-IR"/>
                    </a:p>
                  </a:txBody>
                  <a:tcPr/>
                </a:tc>
                <a:tc>
                  <a:txBody>
                    <a:bodyPr/>
                    <a:lstStyle/>
                    <a:p>
                      <a:pPr rtl="1"/>
                      <a:endParaRPr lang="fa-IR" dirty="0"/>
                    </a:p>
                  </a:txBody>
                  <a:tcPr/>
                </a:tc>
              </a:tr>
              <a:tr h="370840">
                <a:tc>
                  <a:txBody>
                    <a:bodyPr/>
                    <a:lstStyle/>
                    <a:p>
                      <a:pPr rtl="1"/>
                      <a:r>
                        <a:rPr lang="fa-IR" dirty="0" smtClean="0"/>
                        <a:t>تنبلی خودم یا</a:t>
                      </a:r>
                      <a:r>
                        <a:rPr lang="fa-IR" baseline="0" dirty="0" smtClean="0"/>
                        <a:t> دیگران</a:t>
                      </a:r>
                      <a:endParaRPr lang="fa-IR" dirty="0"/>
                    </a:p>
                  </a:txBody>
                  <a:tcPr/>
                </a:tc>
                <a:tc>
                  <a:txBody>
                    <a:bodyPr/>
                    <a:lstStyle/>
                    <a:p>
                      <a:pPr rtl="1"/>
                      <a:endParaRPr lang="fa-IR"/>
                    </a:p>
                  </a:txBody>
                  <a:tcPr/>
                </a:tc>
                <a:tc>
                  <a:txBody>
                    <a:bodyPr/>
                    <a:lstStyle/>
                    <a:p>
                      <a:pPr rtl="1"/>
                      <a:endParaRPr lang="fa-IR"/>
                    </a:p>
                  </a:txBody>
                  <a:tcPr/>
                </a:tc>
              </a:tr>
              <a:tr h="370840">
                <a:tc>
                  <a:txBody>
                    <a:bodyPr/>
                    <a:lstStyle/>
                    <a:p>
                      <a:pPr rtl="1"/>
                      <a:r>
                        <a:rPr lang="fa-IR" dirty="0" smtClean="0"/>
                        <a:t>طرد شدن</a:t>
                      </a:r>
                      <a:r>
                        <a:rPr lang="fa-IR" baseline="0" dirty="0" smtClean="0"/>
                        <a:t> از سوی دیگران</a:t>
                      </a:r>
                      <a:endParaRPr lang="fa-IR" dirty="0"/>
                    </a:p>
                  </a:txBody>
                  <a:tcPr/>
                </a:tc>
                <a:tc>
                  <a:txBody>
                    <a:bodyPr/>
                    <a:lstStyle/>
                    <a:p>
                      <a:pPr rtl="1"/>
                      <a:endParaRPr lang="fa-IR" dirty="0"/>
                    </a:p>
                  </a:txBody>
                  <a:tcPr/>
                </a:tc>
                <a:tc>
                  <a:txBody>
                    <a:bodyPr/>
                    <a:lstStyle/>
                    <a:p>
                      <a:pPr rtl="1"/>
                      <a:endParaRPr lang="fa-IR" dirty="0"/>
                    </a:p>
                  </a:txBody>
                  <a:tcPr/>
                </a:tc>
              </a:tr>
              <a:tr h="370840">
                <a:tc>
                  <a:txBody>
                    <a:bodyPr/>
                    <a:lstStyle/>
                    <a:p>
                      <a:pPr rtl="1"/>
                      <a:r>
                        <a:rPr lang="fa-IR" dirty="0" smtClean="0"/>
                        <a:t>تحت کنترل دیگران قرار گرفتن</a:t>
                      </a:r>
                      <a:endParaRPr lang="fa-IR" dirty="0"/>
                    </a:p>
                  </a:txBody>
                  <a:tcPr/>
                </a:tc>
                <a:tc>
                  <a:txBody>
                    <a:bodyPr/>
                    <a:lstStyle/>
                    <a:p>
                      <a:pPr rtl="1"/>
                      <a:endParaRPr lang="fa-IR" dirty="0"/>
                    </a:p>
                  </a:txBody>
                  <a:tcPr/>
                </a:tc>
                <a:tc>
                  <a:txBody>
                    <a:bodyPr/>
                    <a:lstStyle/>
                    <a:p>
                      <a:pPr rtl="1"/>
                      <a:endParaRPr lang="fa-IR" dirty="0"/>
                    </a:p>
                  </a:txBody>
                  <a:tcPr/>
                </a:tc>
              </a:tr>
              <a:tr h="370840">
                <a:tc>
                  <a:txBody>
                    <a:bodyPr/>
                    <a:lstStyle/>
                    <a:p>
                      <a:pPr rtl="1"/>
                      <a:r>
                        <a:rPr lang="fa-IR" dirty="0" smtClean="0"/>
                        <a:t>سرافکنده شدن</a:t>
                      </a:r>
                      <a:endParaRPr lang="fa-IR" dirty="0"/>
                    </a:p>
                  </a:txBody>
                  <a:tcPr/>
                </a:tc>
                <a:tc>
                  <a:txBody>
                    <a:bodyPr/>
                    <a:lstStyle/>
                    <a:p>
                      <a:pPr rtl="1"/>
                      <a:endParaRPr lang="fa-IR" dirty="0"/>
                    </a:p>
                  </a:txBody>
                  <a:tcPr/>
                </a:tc>
                <a:tc>
                  <a:txBody>
                    <a:bodyPr/>
                    <a:lstStyle/>
                    <a:p>
                      <a:pPr rtl="1"/>
                      <a:endParaRPr lang="fa-IR" dirty="0"/>
                    </a:p>
                  </a:txBody>
                  <a:tcPr/>
                </a:tc>
              </a:tr>
              <a:tr h="370840">
                <a:tc>
                  <a:txBody>
                    <a:bodyPr/>
                    <a:lstStyle/>
                    <a:p>
                      <a:pPr rtl="1"/>
                      <a:r>
                        <a:rPr lang="fa-IR" dirty="0" smtClean="0"/>
                        <a:t>اطمینان خاطر</a:t>
                      </a:r>
                      <a:endParaRPr lang="fa-IR" dirty="0"/>
                    </a:p>
                  </a:txBody>
                  <a:tcPr/>
                </a:tc>
                <a:tc>
                  <a:txBody>
                    <a:bodyPr/>
                    <a:lstStyle/>
                    <a:p>
                      <a:pPr rtl="1"/>
                      <a:endParaRPr lang="fa-IR" dirty="0"/>
                    </a:p>
                  </a:txBody>
                  <a:tcPr/>
                </a:tc>
                <a:tc>
                  <a:txBody>
                    <a:bodyPr/>
                    <a:lstStyle/>
                    <a:p>
                      <a:pPr rtl="1"/>
                      <a:endParaRPr lang="fa-IR" dirty="0"/>
                    </a:p>
                  </a:txBody>
                  <a:tcPr/>
                </a:tc>
              </a:tr>
            </a:tbl>
          </a:graphicData>
        </a:graphic>
      </p:graphicFrame>
    </p:spTree>
  </p:cSld>
  <p:clrMapOvr>
    <a:masterClrMapping/>
  </p:clrMapOvr>
  <p:transition spd="med">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ادامه...</a:t>
            </a:r>
            <a:endParaRPr lang="fa-IR" dirty="0"/>
          </a:p>
        </p:txBody>
      </p:sp>
      <p:graphicFrame>
        <p:nvGraphicFramePr>
          <p:cNvPr id="4" name="Content Placeholder 3"/>
          <p:cNvGraphicFramePr>
            <a:graphicFrameLocks noGrp="1"/>
          </p:cNvGraphicFramePr>
          <p:nvPr>
            <p:ph idx="1"/>
          </p:nvPr>
        </p:nvGraphicFramePr>
        <p:xfrm>
          <a:off x="500034" y="2000240"/>
          <a:ext cx="8229600" cy="2763520"/>
        </p:xfrm>
        <a:graphic>
          <a:graphicData uri="http://schemas.openxmlformats.org/drawingml/2006/table">
            <a:tbl>
              <a:tblPr rtl="1" firstRow="1" bandRow="1">
                <a:tableStyleId>{5C22544A-7EE6-4342-B048-85BDC9FD1C3A}</a:tableStyleId>
              </a:tblPr>
              <a:tblGrid>
                <a:gridCol w="2743200"/>
                <a:gridCol w="2743200"/>
                <a:gridCol w="2743200"/>
              </a:tblGrid>
              <a:tr h="370840">
                <a:tc>
                  <a:txBody>
                    <a:bodyPr/>
                    <a:lstStyle/>
                    <a:p>
                      <a:pPr rtl="1"/>
                      <a:r>
                        <a:rPr lang="fa-IR" dirty="0" smtClean="0"/>
                        <a:t>حوزه</a:t>
                      </a:r>
                      <a:r>
                        <a:rPr lang="fa-IR" baseline="0" dirty="0" smtClean="0"/>
                        <a:t> نگرانی؟</a:t>
                      </a:r>
                      <a:endParaRPr lang="fa-IR" dirty="0"/>
                    </a:p>
                  </a:txBody>
                  <a:tcPr/>
                </a:tc>
                <a:tc>
                  <a:txBody>
                    <a:bodyPr/>
                    <a:lstStyle/>
                    <a:p>
                      <a:pPr rtl="1"/>
                      <a:r>
                        <a:rPr lang="fa-IR" dirty="0" smtClean="0"/>
                        <a:t>نگرانی شما چقدر است؟(0-100)</a:t>
                      </a:r>
                      <a:endParaRPr lang="fa-IR" dirty="0"/>
                    </a:p>
                  </a:txBody>
                  <a:tcPr/>
                </a:tc>
                <a:tc>
                  <a:txBody>
                    <a:bodyPr/>
                    <a:lstStyle/>
                    <a:p>
                      <a:pPr rtl="1"/>
                      <a:r>
                        <a:rPr lang="fa-IR" dirty="0" smtClean="0"/>
                        <a:t>چطوری با این مساله کنار می</a:t>
                      </a:r>
                      <a:r>
                        <a:rPr lang="fa-IR" baseline="0" dirty="0" smtClean="0"/>
                        <a:t> ایید؟</a:t>
                      </a:r>
                      <a:endParaRPr lang="fa-IR" dirty="0"/>
                    </a:p>
                  </a:txBody>
                  <a:tcPr/>
                </a:tc>
              </a:tr>
              <a:tr h="370840">
                <a:tc>
                  <a:txBody>
                    <a:bodyPr/>
                    <a:lstStyle/>
                    <a:p>
                      <a:pPr rtl="1"/>
                      <a:r>
                        <a:rPr lang="fa-IR" dirty="0" smtClean="0"/>
                        <a:t>مورد علاقه بودن</a:t>
                      </a:r>
                      <a:endParaRPr lang="fa-IR" dirty="0"/>
                    </a:p>
                  </a:txBody>
                  <a:tcPr/>
                </a:tc>
                <a:tc>
                  <a:txBody>
                    <a:bodyPr/>
                    <a:lstStyle/>
                    <a:p>
                      <a:pPr rtl="1"/>
                      <a:endParaRPr lang="fa-IR"/>
                    </a:p>
                  </a:txBody>
                  <a:tcPr/>
                </a:tc>
                <a:tc>
                  <a:txBody>
                    <a:bodyPr/>
                    <a:lstStyle/>
                    <a:p>
                      <a:pPr rtl="1"/>
                      <a:endParaRPr lang="fa-IR"/>
                    </a:p>
                  </a:txBody>
                  <a:tcPr/>
                </a:tc>
              </a:tr>
              <a:tr h="370840">
                <a:tc>
                  <a:txBody>
                    <a:bodyPr/>
                    <a:lstStyle/>
                    <a:p>
                      <a:pPr rtl="1"/>
                      <a:r>
                        <a:rPr lang="fa-IR" dirty="0" smtClean="0"/>
                        <a:t>تنها بودن</a:t>
                      </a:r>
                      <a:endParaRPr lang="fa-IR" dirty="0"/>
                    </a:p>
                  </a:txBody>
                  <a:tcPr/>
                </a:tc>
                <a:tc>
                  <a:txBody>
                    <a:bodyPr/>
                    <a:lstStyle/>
                    <a:p>
                      <a:pPr rtl="1"/>
                      <a:endParaRPr lang="fa-IR"/>
                    </a:p>
                  </a:txBody>
                  <a:tcPr/>
                </a:tc>
                <a:tc>
                  <a:txBody>
                    <a:bodyPr/>
                    <a:lstStyle/>
                    <a:p>
                      <a:pPr rtl="1"/>
                      <a:endParaRPr lang="fa-IR"/>
                    </a:p>
                  </a:txBody>
                  <a:tcPr/>
                </a:tc>
              </a:tr>
              <a:tr h="370840">
                <a:tc>
                  <a:txBody>
                    <a:bodyPr/>
                    <a:lstStyle/>
                    <a:p>
                      <a:pPr rtl="1"/>
                      <a:endParaRPr lang="fa-IR"/>
                    </a:p>
                  </a:txBody>
                  <a:tcPr/>
                </a:tc>
                <a:tc>
                  <a:txBody>
                    <a:bodyPr/>
                    <a:lstStyle/>
                    <a:p>
                      <a:pPr rtl="1"/>
                      <a:endParaRPr lang="fa-IR"/>
                    </a:p>
                  </a:txBody>
                  <a:tcPr/>
                </a:tc>
                <a:tc>
                  <a:txBody>
                    <a:bodyPr/>
                    <a:lstStyle/>
                    <a:p>
                      <a:pPr rtl="1"/>
                      <a:endParaRPr lang="fa-IR"/>
                    </a:p>
                  </a:txBody>
                  <a:tcPr/>
                </a:tc>
              </a:tr>
              <a:tr h="370840">
                <a:tc>
                  <a:txBody>
                    <a:bodyPr/>
                    <a:lstStyle/>
                    <a:p>
                      <a:pPr rtl="1"/>
                      <a:endParaRPr lang="fa-IR" dirty="0"/>
                    </a:p>
                  </a:txBody>
                  <a:tcPr/>
                </a:tc>
                <a:tc>
                  <a:txBody>
                    <a:bodyPr/>
                    <a:lstStyle/>
                    <a:p>
                      <a:pPr rtl="1"/>
                      <a:endParaRPr lang="fa-IR" dirty="0"/>
                    </a:p>
                  </a:txBody>
                  <a:tcPr/>
                </a:tc>
                <a:tc>
                  <a:txBody>
                    <a:bodyPr/>
                    <a:lstStyle/>
                    <a:p>
                      <a:pPr rtl="1"/>
                      <a:endParaRPr lang="fa-IR" dirty="0"/>
                    </a:p>
                  </a:txBody>
                  <a:tcPr/>
                </a:tc>
              </a:tr>
              <a:tr h="370840">
                <a:tc>
                  <a:txBody>
                    <a:bodyPr/>
                    <a:lstStyle/>
                    <a:p>
                      <a:pPr rtl="1"/>
                      <a:r>
                        <a:rPr lang="fa-IR" dirty="0" smtClean="0"/>
                        <a:t>سایر حوزه های نگرانی</a:t>
                      </a:r>
                      <a:endParaRPr lang="fa-IR" dirty="0"/>
                    </a:p>
                  </a:txBody>
                  <a:tcPr/>
                </a:tc>
                <a:tc>
                  <a:txBody>
                    <a:bodyPr/>
                    <a:lstStyle/>
                    <a:p>
                      <a:pPr rtl="1"/>
                      <a:endParaRPr lang="fa-IR"/>
                    </a:p>
                  </a:txBody>
                  <a:tcPr/>
                </a:tc>
                <a:tc>
                  <a:txBody>
                    <a:bodyPr/>
                    <a:lstStyle/>
                    <a:p>
                      <a:pPr rtl="1"/>
                      <a:endParaRPr lang="fa-IR" dirty="0" smtClean="0"/>
                    </a:p>
                    <a:p>
                      <a:pPr rtl="1"/>
                      <a:endParaRPr lang="fa-IR" dirty="0"/>
                    </a:p>
                  </a:txBody>
                  <a:tcPr/>
                </a:tc>
              </a:tr>
            </a:tbl>
          </a:graphicData>
        </a:graphic>
      </p:graphicFrame>
      <p:sp>
        <p:nvSpPr>
          <p:cNvPr id="5" name="Rounded Rectangle 4"/>
          <p:cNvSpPr/>
          <p:nvPr/>
        </p:nvSpPr>
        <p:spPr>
          <a:xfrm>
            <a:off x="1000100" y="4643446"/>
            <a:ext cx="7572428" cy="1785926"/>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r>
              <a:rPr lang="fa-IR" dirty="0" smtClean="0">
                <a:ln>
                  <a:solidFill>
                    <a:schemeClr val="tx1">
                      <a:lumMod val="95000"/>
                      <a:lumOff val="5000"/>
                    </a:schemeClr>
                  </a:solidFill>
                </a:ln>
                <a:solidFill>
                  <a:schemeClr val="tx1">
                    <a:lumMod val="95000"/>
                    <a:lumOff val="5000"/>
                  </a:schemeClr>
                </a:solidFill>
              </a:rPr>
              <a:t>نمونه هایی از باورهای </a:t>
            </a:r>
            <a:r>
              <a:rPr lang="fa-IR" b="1" dirty="0" smtClean="0">
                <a:ln w="12700">
                  <a:solidFill>
                    <a:schemeClr val="tx1">
                      <a:lumMod val="95000"/>
                      <a:lumOff val="5000"/>
                    </a:schemeClr>
                  </a:solidFill>
                  <a:prstDash val="solid"/>
                </a:ln>
                <a:solidFill>
                  <a:schemeClr val="tx1">
                    <a:lumMod val="95000"/>
                    <a:lumOff val="5000"/>
                  </a:schemeClr>
                </a:solidFill>
                <a:effectLst>
                  <a:outerShdw blurRad="41275" dist="20320" dir="1800000" algn="tl" rotWithShape="0">
                    <a:srgbClr val="000000">
                      <a:alpha val="40000"/>
                    </a:srgbClr>
                  </a:outerShdw>
                </a:effectLst>
              </a:rPr>
              <a:t>شرطی یا مقابله ای:</a:t>
            </a:r>
          </a:p>
          <a:p>
            <a:pPr>
              <a:buFont typeface="Arial" pitchFamily="34" charset="0"/>
              <a:buChar char="•"/>
            </a:pPr>
            <a:r>
              <a:rPr lang="fa-IR" b="1" dirty="0" smtClean="0">
                <a:ln w="12700">
                  <a:solidFill>
                    <a:schemeClr val="tx1">
                      <a:lumMod val="95000"/>
                      <a:lumOff val="5000"/>
                    </a:schemeClr>
                  </a:solidFill>
                  <a:prstDash val="solid"/>
                </a:ln>
                <a:solidFill>
                  <a:schemeClr val="tx1">
                    <a:lumMod val="95000"/>
                    <a:lumOff val="5000"/>
                  </a:schemeClr>
                </a:solidFill>
                <a:effectLst>
                  <a:outerShdw blurRad="41275" dist="20320" dir="1800000" algn="tl" rotWithShape="0">
                    <a:srgbClr val="000000">
                      <a:alpha val="40000"/>
                    </a:srgbClr>
                  </a:outerShdw>
                </a:effectLst>
              </a:rPr>
              <a:t>برای اینکه ثابت کنم ادم با کفایتی هستم پس باید یک سرو گردن از دیگران برتر باشم</a:t>
            </a:r>
          </a:p>
          <a:p>
            <a:pPr>
              <a:buFont typeface="Arial" pitchFamily="34" charset="0"/>
              <a:buChar char="•"/>
            </a:pPr>
            <a:r>
              <a:rPr lang="fa-IR" b="1" dirty="0" smtClean="0">
                <a:ln w="12700">
                  <a:solidFill>
                    <a:schemeClr val="tx1">
                      <a:lumMod val="95000"/>
                      <a:lumOff val="5000"/>
                    </a:schemeClr>
                  </a:solidFill>
                  <a:prstDash val="solid"/>
                </a:ln>
                <a:solidFill>
                  <a:schemeClr val="tx1">
                    <a:lumMod val="95000"/>
                    <a:lumOff val="5000"/>
                  </a:schemeClr>
                </a:solidFill>
                <a:effectLst>
                  <a:outerShdw blurRad="41275" dist="20320" dir="1800000" algn="tl" rotWithShape="0">
                    <a:srgbClr val="000000">
                      <a:alpha val="40000"/>
                    </a:srgbClr>
                  </a:outerShdw>
                </a:effectLst>
              </a:rPr>
              <a:t>برای اینکه همه از من خوششان بیاید پس باید ظاهری بی عیب و نقص داشته باشم</a:t>
            </a:r>
          </a:p>
          <a:p>
            <a:pPr>
              <a:buFont typeface="Arial" pitchFamily="34" charset="0"/>
              <a:buChar char="•"/>
            </a:pPr>
            <a:r>
              <a:rPr lang="fa-IR" b="1" dirty="0" smtClean="0">
                <a:ln w="12700">
                  <a:solidFill>
                    <a:schemeClr val="tx1">
                      <a:lumMod val="95000"/>
                      <a:lumOff val="5000"/>
                    </a:schemeClr>
                  </a:solidFill>
                  <a:prstDash val="solid"/>
                </a:ln>
                <a:solidFill>
                  <a:schemeClr val="tx1">
                    <a:lumMod val="95000"/>
                    <a:lumOff val="5000"/>
                  </a:schemeClr>
                </a:solidFill>
                <a:effectLst>
                  <a:outerShdw blurRad="41275" dist="20320" dir="1800000" algn="tl" rotWithShape="0">
                    <a:srgbClr val="000000">
                      <a:alpha val="40000"/>
                    </a:srgbClr>
                  </a:outerShdw>
                </a:effectLst>
              </a:rPr>
              <a:t>باید تمام هیجاناتم را کناترل کنم وگرنه کنترلم را به طور کامل از دست میدهم</a:t>
            </a:r>
          </a:p>
          <a:p>
            <a:pPr>
              <a:buFont typeface="Arial" pitchFamily="34" charset="0"/>
              <a:buChar char="•"/>
            </a:pPr>
            <a:r>
              <a:rPr lang="fa-IR" b="1" dirty="0" smtClean="0">
                <a:ln w="12700">
                  <a:solidFill>
                    <a:schemeClr val="tx1">
                      <a:lumMod val="95000"/>
                      <a:lumOff val="5000"/>
                    </a:schemeClr>
                  </a:solidFill>
                  <a:prstDash val="solid"/>
                </a:ln>
                <a:solidFill>
                  <a:schemeClr val="tx1">
                    <a:lumMod val="95000"/>
                    <a:lumOff val="5000"/>
                  </a:schemeClr>
                </a:solidFill>
                <a:effectLst>
                  <a:outerShdw blurRad="41275" dist="20320" dir="1800000" algn="tl" rotWithShape="0">
                    <a:srgbClr val="000000">
                      <a:alpha val="40000"/>
                    </a:srgbClr>
                  </a:outerShdw>
                </a:effectLst>
              </a:rPr>
              <a:t>اگر در روابطم با دیگران  زیاد صمیمی نشوم پس میتوانم از طرد شدن اجتناب کنم</a:t>
            </a:r>
          </a:p>
          <a:p>
            <a:pPr>
              <a:buFont typeface="Arial" pitchFamily="34" charset="0"/>
              <a:buChar char="•"/>
            </a:pPr>
            <a:r>
              <a:rPr lang="fa-IR" b="1" dirty="0" smtClean="0">
                <a:ln w="12700">
                  <a:solidFill>
                    <a:schemeClr val="tx1">
                      <a:lumMod val="95000"/>
                      <a:lumOff val="5000"/>
                    </a:schemeClr>
                  </a:solidFill>
                  <a:prstDash val="solid"/>
                </a:ln>
                <a:solidFill>
                  <a:schemeClr val="tx1">
                    <a:lumMod val="95000"/>
                    <a:lumOff val="5000"/>
                  </a:schemeClr>
                </a:solidFill>
                <a:effectLst>
                  <a:outerShdw blurRad="41275" dist="20320" dir="1800000" algn="tl" rotWithShape="0">
                    <a:srgbClr val="000000">
                      <a:alpha val="40000"/>
                    </a:srgbClr>
                  </a:outerShdw>
                </a:effectLst>
              </a:rPr>
              <a:t>اگر در برابر دیگران کوتاه بیایم پس مرا دوست خواهند داشت</a:t>
            </a:r>
            <a:r>
              <a:rPr lang="fa-IR" dirty="0" smtClean="0">
                <a:ln>
                  <a:solidFill>
                    <a:schemeClr val="tx1">
                      <a:lumMod val="95000"/>
                      <a:lumOff val="5000"/>
                    </a:schemeClr>
                  </a:solidFill>
                </a:ln>
                <a:solidFill>
                  <a:schemeClr val="tx1">
                    <a:lumMod val="95000"/>
                    <a:lumOff val="5000"/>
                  </a:schemeClr>
                </a:solidFill>
              </a:rPr>
              <a:t>.</a:t>
            </a:r>
            <a:endParaRPr lang="fa-IR" dirty="0">
              <a:ln>
                <a:solidFill>
                  <a:schemeClr val="tx1">
                    <a:lumMod val="95000"/>
                    <a:lumOff val="5000"/>
                  </a:schemeClr>
                </a:solidFill>
              </a:ln>
              <a:solidFill>
                <a:schemeClr val="tx1">
                  <a:lumMod val="95000"/>
                  <a:lumOff val="5000"/>
                </a:schemeClr>
              </a:solidFill>
            </a:endParaRPr>
          </a:p>
        </p:txBody>
      </p:sp>
    </p:spTree>
  </p:cSld>
  <p:clrMapOvr>
    <a:masterClrMapping/>
  </p:clrMapOvr>
  <p:transition spd="med">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4" presetClass="path" presetSubtype="0" accel="50000" decel="50000" fill="hold" grpId="0" nodeType="clickEffect">
                                  <p:stCondLst>
                                    <p:cond delay="0"/>
                                  </p:stCondLst>
                                  <p:childTnLst>
                                    <p:animMotion origin="layout" path="M 0 0  L 0.067 -0.05333  C 0.081 -0.06533  0.102 -0.072  0.124 -0.072  C 0.149 -0.072  0.169 -0.06533  0.183 -0.05333  L 0.25 0  E" pathEditMode="relative" ptsTypes="">
                                      <p:cBhvr>
                                        <p:cTn id="6" dur="2000" fill="hold"/>
                                        <p:tgtEl>
                                          <p:spTgt spid="2"/>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pPr algn="ctr"/>
            <a:r>
              <a:rPr lang="fa-IR" dirty="0" smtClean="0"/>
              <a:t>فصل 4</a:t>
            </a:r>
            <a:br>
              <a:rPr lang="fa-IR" dirty="0" smtClean="0"/>
            </a:br>
            <a:r>
              <a:rPr lang="fa-IR" sz="9800" dirty="0" smtClean="0"/>
              <a:t>ارزیابی نگرانی ها</a:t>
            </a:r>
            <a:endParaRPr lang="fa-IR" sz="9800" dirty="0"/>
          </a:p>
        </p:txBody>
      </p:sp>
      <p:sp>
        <p:nvSpPr>
          <p:cNvPr id="3" name="Subtitle 2"/>
          <p:cNvSpPr>
            <a:spLocks noGrp="1"/>
          </p:cNvSpPr>
          <p:nvPr>
            <p:ph type="subTitle" idx="1"/>
          </p:nvPr>
        </p:nvSpPr>
        <p:spPr/>
        <p:txBody>
          <a:bodyPr/>
          <a:lstStyle/>
          <a:p>
            <a:endParaRPr lang="fa-IR"/>
          </a:p>
        </p:txBody>
      </p:sp>
    </p:spTree>
  </p:cSld>
  <p:clrMapOvr>
    <a:masterClrMapping/>
  </p:clrMapOvr>
  <p:transition spd="med">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xit" presetSubtype="4" fill="hold" grpId="0" nodeType="clickEffect">
                                  <p:stCondLst>
                                    <p:cond delay="0"/>
                                  </p:stCondLst>
                                  <p:childTnLst>
                                    <p:anim calcmode="lin" valueType="num">
                                      <p:cBhvr additive="base">
                                        <p:cTn id="6" dur="500"/>
                                        <p:tgtEl>
                                          <p:spTgt spid="2"/>
                                        </p:tgtEl>
                                        <p:attrNameLst>
                                          <p:attrName>ppt_x</p:attrName>
                                        </p:attrNameLst>
                                      </p:cBhvr>
                                      <p:tavLst>
                                        <p:tav tm="0">
                                          <p:val>
                                            <p:strVal val="ppt_x"/>
                                          </p:val>
                                        </p:tav>
                                        <p:tav tm="100000">
                                          <p:val>
                                            <p:strVal val="ppt_x"/>
                                          </p:val>
                                        </p:tav>
                                      </p:tavLst>
                                    </p:anim>
                                    <p:anim calcmode="lin" valueType="num">
                                      <p:cBhvr additive="base">
                                        <p:cTn id="7" dur="500"/>
                                        <p:tgtEl>
                                          <p:spTgt spid="2"/>
                                        </p:tgtEl>
                                        <p:attrNameLst>
                                          <p:attrName>ppt_y</p:attrName>
                                        </p:attrNameLst>
                                      </p:cBhvr>
                                      <p:tavLst>
                                        <p:tav tm="0">
                                          <p:val>
                                            <p:strVal val="ppt_y"/>
                                          </p:val>
                                        </p:tav>
                                        <p:tav tm="100000">
                                          <p:val>
                                            <p:strVal val="1+ppt_h/2"/>
                                          </p:val>
                                        </p:tav>
                                      </p:tavLst>
                                    </p:anim>
                                    <p:set>
                                      <p:cBhvr>
                                        <p:cTn id="8" dur="1" fill="hold">
                                          <p:stCondLst>
                                            <p:cond delay="4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5720" y="0"/>
            <a:ext cx="8229600" cy="1143000"/>
          </a:xfrm>
        </p:spPr>
        <p:txBody>
          <a:bodyPr/>
          <a:lstStyle/>
          <a:p>
            <a:pPr algn="ctr"/>
            <a:r>
              <a:rPr lang="fa-IR" dirty="0" smtClean="0">
                <a:cs typeface="+mn-cs"/>
              </a:rPr>
              <a:t>تکنیک های ارزیابی نگرانی ها</a:t>
            </a:r>
            <a:endParaRPr lang="fa-IR" dirty="0">
              <a:cs typeface="+mn-cs"/>
            </a:endParaRPr>
          </a:p>
        </p:txBody>
      </p:sp>
      <p:sp>
        <p:nvSpPr>
          <p:cNvPr id="3" name="Content Placeholder 2"/>
          <p:cNvSpPr>
            <a:spLocks noGrp="1"/>
          </p:cNvSpPr>
          <p:nvPr>
            <p:ph idx="1"/>
          </p:nvPr>
        </p:nvSpPr>
        <p:spPr>
          <a:xfrm>
            <a:off x="457200" y="1357298"/>
            <a:ext cx="8229600" cy="4967302"/>
          </a:xfrm>
        </p:spPr>
        <p:txBody>
          <a:bodyPr>
            <a:normAutofit lnSpcReduction="10000"/>
          </a:bodyPr>
          <a:lstStyle/>
          <a:p>
            <a:pPr>
              <a:lnSpc>
                <a:spcPct val="110000"/>
              </a:lnSpc>
            </a:pPr>
            <a:r>
              <a:rPr lang="fa-IR" dirty="0" smtClean="0"/>
              <a:t>1- </a:t>
            </a:r>
            <a:r>
              <a:rPr lang="fa-IR" u="sng" dirty="0" smtClean="0"/>
              <a:t>تکنیک تبدیل نگرانی ها به پیش بینی ها:</a:t>
            </a:r>
          </a:p>
          <a:p>
            <a:pPr>
              <a:lnSpc>
                <a:spcPct val="110000"/>
              </a:lnSpc>
            </a:pPr>
            <a:r>
              <a:rPr lang="fa-IR" dirty="0" smtClean="0"/>
              <a:t>توصیف: بسیاری از نگرانی ها در قالب افکار مبهم و سوالات </a:t>
            </a:r>
            <a:r>
              <a:rPr lang="fa-IR" b="1" u="sng" dirty="0" smtClean="0"/>
              <a:t>چی میشود </a:t>
            </a:r>
            <a:r>
              <a:rPr lang="fa-IR" dirty="0" smtClean="0"/>
              <a:t>بیان میشوند از انجا که آزمون کردن این افکار بسیار سخت است. اغلب بیپاسخ میماند . به همین دلیل بیماران را تشویق میکنیم که نگرانی های خود را به پیش بینی های دقیق درباره حوادث واقعی تبدیل کنند.</a:t>
            </a:r>
          </a:p>
          <a:p>
            <a:pPr>
              <a:lnSpc>
                <a:spcPct val="110000"/>
              </a:lnSpc>
            </a:pPr>
            <a:r>
              <a:rPr lang="fa-IR" dirty="0" smtClean="0"/>
              <a:t>* پیشنهاد نحوه ارائه تکنیک یا مداخله</a:t>
            </a:r>
          </a:p>
          <a:p>
            <a:pPr>
              <a:lnSpc>
                <a:spcPct val="110000"/>
              </a:lnSpc>
            </a:pPr>
            <a:r>
              <a:rPr lang="fa-IR" dirty="0" smtClean="0"/>
              <a:t>به مراجع بگویید،در مورد نگرانی که دارید به طور دقیق بگویید چه اتفاقی برای شما میافتد؟ سعی کنید خیلی دقیق و مشخص بگویید که چه اتفاقی رخ میدهد تا بتوانیم درستی یا نادرستی پیش بینی های شما پی ببریم . آیا میتوانید حوادث مثبت را هم پیش بینی کنیم؟ ایا میتوانید حوادث مثبتی را که اتفاق نمیافتد را پیش بینی کنید؟</a:t>
            </a:r>
            <a:endParaRPr lang="fa-IR" dirty="0"/>
          </a:p>
        </p:txBody>
      </p:sp>
    </p:spTree>
  </p:cSld>
  <p:clrMapOvr>
    <a:masterClrMapping/>
  </p:clrMapOvr>
  <p:transition spd="med">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71472" y="1071546"/>
            <a:ext cx="8229600" cy="357190"/>
          </a:xfrm>
        </p:spPr>
        <p:txBody>
          <a:bodyPr>
            <a:normAutofit fontScale="90000"/>
          </a:bodyPr>
          <a:lstStyle/>
          <a:p>
            <a:pPr algn="ctr"/>
            <a:r>
              <a:rPr lang="fa-IR" dirty="0" smtClean="0">
                <a:cs typeface="+mn-cs"/>
              </a:rPr>
              <a:t>فرم ارزیابی نگرانی ها</a:t>
            </a:r>
            <a:r>
              <a:rPr lang="fa-IR" dirty="0" smtClean="0"/>
              <a:t/>
            </a:r>
            <a:br>
              <a:rPr lang="fa-IR" dirty="0" smtClean="0"/>
            </a:br>
            <a:endParaRPr lang="fa-IR" dirty="0"/>
          </a:p>
        </p:txBody>
      </p:sp>
      <p:graphicFrame>
        <p:nvGraphicFramePr>
          <p:cNvPr id="4" name="Content Placeholder 3"/>
          <p:cNvGraphicFramePr>
            <a:graphicFrameLocks noGrp="1"/>
          </p:cNvGraphicFramePr>
          <p:nvPr>
            <p:ph idx="1"/>
          </p:nvPr>
        </p:nvGraphicFramePr>
        <p:xfrm>
          <a:off x="457200" y="1071563"/>
          <a:ext cx="8229600" cy="5461000"/>
        </p:xfrm>
        <a:graphic>
          <a:graphicData uri="http://schemas.openxmlformats.org/drawingml/2006/table">
            <a:tbl>
              <a:tblPr rtl="1" firstRow="1" bandRow="1">
                <a:tableStyleId>{5C22544A-7EE6-4342-B048-85BDC9FD1C3A}</a:tableStyleId>
              </a:tblPr>
              <a:tblGrid>
                <a:gridCol w="1371600"/>
                <a:gridCol w="1371600"/>
                <a:gridCol w="1371600"/>
                <a:gridCol w="1371600"/>
                <a:gridCol w="1371600"/>
                <a:gridCol w="1371600"/>
              </a:tblGrid>
              <a:tr h="370840">
                <a:tc>
                  <a:txBody>
                    <a:bodyPr/>
                    <a:lstStyle/>
                    <a:p>
                      <a:pPr rtl="1"/>
                      <a:r>
                        <a:rPr lang="fa-IR" dirty="0" smtClean="0"/>
                        <a:t>نگرانی خاص</a:t>
                      </a:r>
                      <a:endParaRPr lang="fa-IR" dirty="0"/>
                    </a:p>
                  </a:txBody>
                  <a:tcPr/>
                </a:tc>
                <a:tc>
                  <a:txBody>
                    <a:bodyPr/>
                    <a:lstStyle/>
                    <a:p>
                      <a:pPr rtl="1"/>
                      <a:r>
                        <a:rPr lang="fa-IR" dirty="0" smtClean="0"/>
                        <a:t>معایب</a:t>
                      </a:r>
                      <a:endParaRPr lang="fa-IR" dirty="0"/>
                    </a:p>
                  </a:txBody>
                  <a:tcPr/>
                </a:tc>
                <a:tc>
                  <a:txBody>
                    <a:bodyPr/>
                    <a:lstStyle/>
                    <a:p>
                      <a:pPr rtl="1"/>
                      <a:r>
                        <a:rPr lang="fa-IR" dirty="0" smtClean="0"/>
                        <a:t>درجه بندی معایب(0-100)</a:t>
                      </a:r>
                      <a:endParaRPr lang="fa-IR" dirty="0"/>
                    </a:p>
                  </a:txBody>
                  <a:tcPr/>
                </a:tc>
                <a:tc>
                  <a:txBody>
                    <a:bodyPr/>
                    <a:lstStyle/>
                    <a:p>
                      <a:pPr rtl="1"/>
                      <a:r>
                        <a:rPr lang="fa-IR" dirty="0" smtClean="0"/>
                        <a:t>مزایا</a:t>
                      </a:r>
                      <a:endParaRPr lang="fa-IR" dirty="0"/>
                    </a:p>
                  </a:txBody>
                  <a:tcPr/>
                </a:tc>
                <a:tc>
                  <a:txBody>
                    <a:bodyPr/>
                    <a:lstStyle/>
                    <a:p>
                      <a:pPr rtl="1"/>
                      <a:r>
                        <a:rPr lang="fa-IR" dirty="0" smtClean="0"/>
                        <a:t>درجه بندی مزایا(0-100)</a:t>
                      </a:r>
                      <a:endParaRPr lang="fa-IR" dirty="0"/>
                    </a:p>
                  </a:txBody>
                  <a:tcPr/>
                </a:tc>
                <a:tc>
                  <a:txBody>
                    <a:bodyPr/>
                    <a:lstStyle/>
                    <a:p>
                      <a:pPr rtl="1"/>
                      <a:r>
                        <a:rPr lang="fa-IR" dirty="0" smtClean="0"/>
                        <a:t>معایب-مزایا</a:t>
                      </a:r>
                      <a:endParaRPr lang="fa-IR" dirty="0"/>
                    </a:p>
                  </a:txBody>
                  <a:tcPr/>
                </a:tc>
              </a:tr>
              <a:tr h="370840">
                <a:tc>
                  <a:txBody>
                    <a:bodyPr/>
                    <a:lstStyle/>
                    <a:p>
                      <a:pPr rtl="1"/>
                      <a:endParaRPr lang="fa-IR"/>
                    </a:p>
                  </a:txBody>
                  <a:tcPr/>
                </a:tc>
                <a:tc>
                  <a:txBody>
                    <a:bodyPr/>
                    <a:lstStyle/>
                    <a:p>
                      <a:pPr rtl="1"/>
                      <a:endParaRPr lang="fa-IR"/>
                    </a:p>
                  </a:txBody>
                  <a:tcPr/>
                </a:tc>
                <a:tc>
                  <a:txBody>
                    <a:bodyPr/>
                    <a:lstStyle/>
                    <a:p>
                      <a:pPr rtl="1"/>
                      <a:endParaRPr lang="fa-IR"/>
                    </a:p>
                  </a:txBody>
                  <a:tcPr/>
                </a:tc>
                <a:tc>
                  <a:txBody>
                    <a:bodyPr/>
                    <a:lstStyle/>
                    <a:p>
                      <a:pPr rtl="1"/>
                      <a:endParaRPr lang="fa-IR"/>
                    </a:p>
                  </a:txBody>
                  <a:tcPr/>
                </a:tc>
                <a:tc>
                  <a:txBody>
                    <a:bodyPr/>
                    <a:lstStyle/>
                    <a:p>
                      <a:pPr rtl="1"/>
                      <a:endParaRPr lang="fa-IR"/>
                    </a:p>
                  </a:txBody>
                  <a:tcPr/>
                </a:tc>
                <a:tc>
                  <a:txBody>
                    <a:bodyPr/>
                    <a:lstStyle/>
                    <a:p>
                      <a:pPr rtl="1"/>
                      <a:endParaRPr lang="fa-IR"/>
                    </a:p>
                  </a:txBody>
                  <a:tcPr/>
                </a:tc>
              </a:tr>
              <a:tr h="370840">
                <a:tc>
                  <a:txBody>
                    <a:bodyPr/>
                    <a:lstStyle/>
                    <a:p>
                      <a:pPr rtl="1"/>
                      <a:endParaRPr lang="fa-IR"/>
                    </a:p>
                  </a:txBody>
                  <a:tcPr/>
                </a:tc>
                <a:tc>
                  <a:txBody>
                    <a:bodyPr/>
                    <a:lstStyle/>
                    <a:p>
                      <a:pPr rtl="1"/>
                      <a:endParaRPr lang="fa-IR"/>
                    </a:p>
                  </a:txBody>
                  <a:tcPr/>
                </a:tc>
                <a:tc>
                  <a:txBody>
                    <a:bodyPr/>
                    <a:lstStyle/>
                    <a:p>
                      <a:pPr rtl="1"/>
                      <a:endParaRPr lang="fa-IR"/>
                    </a:p>
                  </a:txBody>
                  <a:tcPr/>
                </a:tc>
                <a:tc>
                  <a:txBody>
                    <a:bodyPr/>
                    <a:lstStyle/>
                    <a:p>
                      <a:pPr rtl="1"/>
                      <a:endParaRPr lang="fa-IR"/>
                    </a:p>
                  </a:txBody>
                  <a:tcPr/>
                </a:tc>
                <a:tc>
                  <a:txBody>
                    <a:bodyPr/>
                    <a:lstStyle/>
                    <a:p>
                      <a:pPr rtl="1"/>
                      <a:endParaRPr lang="fa-IR"/>
                    </a:p>
                  </a:txBody>
                  <a:tcPr/>
                </a:tc>
                <a:tc>
                  <a:txBody>
                    <a:bodyPr/>
                    <a:lstStyle/>
                    <a:p>
                      <a:pPr rtl="1"/>
                      <a:endParaRPr lang="fa-IR"/>
                    </a:p>
                  </a:txBody>
                  <a:tcPr/>
                </a:tc>
              </a:tr>
              <a:tr h="370840">
                <a:tc>
                  <a:txBody>
                    <a:bodyPr/>
                    <a:lstStyle/>
                    <a:p>
                      <a:pPr rtl="1"/>
                      <a:endParaRPr lang="fa-IR"/>
                    </a:p>
                  </a:txBody>
                  <a:tcPr/>
                </a:tc>
                <a:tc>
                  <a:txBody>
                    <a:bodyPr/>
                    <a:lstStyle/>
                    <a:p>
                      <a:pPr rtl="1"/>
                      <a:endParaRPr lang="fa-IR"/>
                    </a:p>
                  </a:txBody>
                  <a:tcPr/>
                </a:tc>
                <a:tc>
                  <a:txBody>
                    <a:bodyPr/>
                    <a:lstStyle/>
                    <a:p>
                      <a:pPr rtl="1"/>
                      <a:endParaRPr lang="fa-IR"/>
                    </a:p>
                  </a:txBody>
                  <a:tcPr/>
                </a:tc>
                <a:tc>
                  <a:txBody>
                    <a:bodyPr/>
                    <a:lstStyle/>
                    <a:p>
                      <a:pPr rtl="1"/>
                      <a:endParaRPr lang="fa-IR"/>
                    </a:p>
                  </a:txBody>
                  <a:tcPr/>
                </a:tc>
                <a:tc>
                  <a:txBody>
                    <a:bodyPr/>
                    <a:lstStyle/>
                    <a:p>
                      <a:pPr rtl="1"/>
                      <a:endParaRPr lang="fa-IR"/>
                    </a:p>
                  </a:txBody>
                  <a:tcPr/>
                </a:tc>
                <a:tc>
                  <a:txBody>
                    <a:bodyPr/>
                    <a:lstStyle/>
                    <a:p>
                      <a:pPr rtl="1"/>
                      <a:endParaRPr lang="fa-IR"/>
                    </a:p>
                  </a:txBody>
                  <a:tcPr/>
                </a:tc>
              </a:tr>
              <a:tr h="370840">
                <a:tc>
                  <a:txBody>
                    <a:bodyPr/>
                    <a:lstStyle/>
                    <a:p>
                      <a:pPr rtl="1"/>
                      <a:endParaRPr lang="fa-IR"/>
                    </a:p>
                  </a:txBody>
                  <a:tcPr/>
                </a:tc>
                <a:tc>
                  <a:txBody>
                    <a:bodyPr/>
                    <a:lstStyle/>
                    <a:p>
                      <a:pPr rtl="1"/>
                      <a:endParaRPr lang="fa-IR"/>
                    </a:p>
                  </a:txBody>
                  <a:tcPr/>
                </a:tc>
                <a:tc>
                  <a:txBody>
                    <a:bodyPr/>
                    <a:lstStyle/>
                    <a:p>
                      <a:pPr rtl="1"/>
                      <a:endParaRPr lang="fa-IR"/>
                    </a:p>
                  </a:txBody>
                  <a:tcPr/>
                </a:tc>
                <a:tc>
                  <a:txBody>
                    <a:bodyPr/>
                    <a:lstStyle/>
                    <a:p>
                      <a:pPr rtl="1"/>
                      <a:endParaRPr lang="fa-IR"/>
                    </a:p>
                  </a:txBody>
                  <a:tcPr/>
                </a:tc>
                <a:tc>
                  <a:txBody>
                    <a:bodyPr/>
                    <a:lstStyle/>
                    <a:p>
                      <a:pPr rtl="1"/>
                      <a:endParaRPr lang="fa-IR"/>
                    </a:p>
                  </a:txBody>
                  <a:tcPr/>
                </a:tc>
                <a:tc>
                  <a:txBody>
                    <a:bodyPr/>
                    <a:lstStyle/>
                    <a:p>
                      <a:pPr rtl="1"/>
                      <a:endParaRPr lang="fa-IR"/>
                    </a:p>
                  </a:txBody>
                  <a:tcPr/>
                </a:tc>
              </a:tr>
              <a:tr h="370840">
                <a:tc>
                  <a:txBody>
                    <a:bodyPr/>
                    <a:lstStyle/>
                    <a:p>
                      <a:pPr rtl="1"/>
                      <a:endParaRPr lang="fa-IR"/>
                    </a:p>
                  </a:txBody>
                  <a:tcPr/>
                </a:tc>
                <a:tc>
                  <a:txBody>
                    <a:bodyPr/>
                    <a:lstStyle/>
                    <a:p>
                      <a:pPr rtl="1"/>
                      <a:endParaRPr lang="fa-IR"/>
                    </a:p>
                  </a:txBody>
                  <a:tcPr/>
                </a:tc>
                <a:tc>
                  <a:txBody>
                    <a:bodyPr/>
                    <a:lstStyle/>
                    <a:p>
                      <a:pPr rtl="1"/>
                      <a:endParaRPr lang="fa-IR"/>
                    </a:p>
                  </a:txBody>
                  <a:tcPr/>
                </a:tc>
                <a:tc>
                  <a:txBody>
                    <a:bodyPr/>
                    <a:lstStyle/>
                    <a:p>
                      <a:pPr rtl="1"/>
                      <a:endParaRPr lang="fa-IR"/>
                    </a:p>
                  </a:txBody>
                  <a:tcPr/>
                </a:tc>
                <a:tc>
                  <a:txBody>
                    <a:bodyPr/>
                    <a:lstStyle/>
                    <a:p>
                      <a:pPr rtl="1"/>
                      <a:endParaRPr lang="fa-IR"/>
                    </a:p>
                  </a:txBody>
                  <a:tcPr/>
                </a:tc>
                <a:tc>
                  <a:txBody>
                    <a:bodyPr/>
                    <a:lstStyle/>
                    <a:p>
                      <a:pPr rtl="1"/>
                      <a:endParaRPr lang="fa-IR"/>
                    </a:p>
                  </a:txBody>
                  <a:tcPr/>
                </a:tc>
              </a:tr>
              <a:tr h="370840">
                <a:tc>
                  <a:txBody>
                    <a:bodyPr/>
                    <a:lstStyle/>
                    <a:p>
                      <a:pPr rtl="1"/>
                      <a:endParaRPr lang="fa-IR"/>
                    </a:p>
                  </a:txBody>
                  <a:tcPr/>
                </a:tc>
                <a:tc>
                  <a:txBody>
                    <a:bodyPr/>
                    <a:lstStyle/>
                    <a:p>
                      <a:pPr rtl="1"/>
                      <a:endParaRPr lang="fa-IR"/>
                    </a:p>
                  </a:txBody>
                  <a:tcPr/>
                </a:tc>
                <a:tc>
                  <a:txBody>
                    <a:bodyPr/>
                    <a:lstStyle/>
                    <a:p>
                      <a:pPr rtl="1"/>
                      <a:endParaRPr lang="fa-IR"/>
                    </a:p>
                  </a:txBody>
                  <a:tcPr/>
                </a:tc>
                <a:tc>
                  <a:txBody>
                    <a:bodyPr/>
                    <a:lstStyle/>
                    <a:p>
                      <a:pPr rtl="1"/>
                      <a:endParaRPr lang="fa-IR"/>
                    </a:p>
                  </a:txBody>
                  <a:tcPr/>
                </a:tc>
                <a:tc>
                  <a:txBody>
                    <a:bodyPr/>
                    <a:lstStyle/>
                    <a:p>
                      <a:pPr rtl="1"/>
                      <a:endParaRPr lang="fa-IR"/>
                    </a:p>
                  </a:txBody>
                  <a:tcPr/>
                </a:tc>
                <a:tc>
                  <a:txBody>
                    <a:bodyPr/>
                    <a:lstStyle/>
                    <a:p>
                      <a:pPr rtl="1"/>
                      <a:endParaRPr lang="fa-IR"/>
                    </a:p>
                  </a:txBody>
                  <a:tcPr/>
                </a:tc>
              </a:tr>
              <a:tr h="370840">
                <a:tc>
                  <a:txBody>
                    <a:bodyPr/>
                    <a:lstStyle/>
                    <a:p>
                      <a:pPr rtl="1"/>
                      <a:endParaRPr lang="fa-IR"/>
                    </a:p>
                  </a:txBody>
                  <a:tcPr/>
                </a:tc>
                <a:tc>
                  <a:txBody>
                    <a:bodyPr/>
                    <a:lstStyle/>
                    <a:p>
                      <a:pPr rtl="1"/>
                      <a:endParaRPr lang="fa-IR"/>
                    </a:p>
                  </a:txBody>
                  <a:tcPr/>
                </a:tc>
                <a:tc>
                  <a:txBody>
                    <a:bodyPr/>
                    <a:lstStyle/>
                    <a:p>
                      <a:pPr rtl="1"/>
                      <a:endParaRPr lang="fa-IR"/>
                    </a:p>
                  </a:txBody>
                  <a:tcPr/>
                </a:tc>
                <a:tc>
                  <a:txBody>
                    <a:bodyPr/>
                    <a:lstStyle/>
                    <a:p>
                      <a:pPr rtl="1"/>
                      <a:endParaRPr lang="fa-IR"/>
                    </a:p>
                  </a:txBody>
                  <a:tcPr/>
                </a:tc>
                <a:tc>
                  <a:txBody>
                    <a:bodyPr/>
                    <a:lstStyle/>
                    <a:p>
                      <a:pPr rtl="1"/>
                      <a:endParaRPr lang="fa-IR"/>
                    </a:p>
                  </a:txBody>
                  <a:tcPr/>
                </a:tc>
                <a:tc>
                  <a:txBody>
                    <a:bodyPr/>
                    <a:lstStyle/>
                    <a:p>
                      <a:pPr rtl="1"/>
                      <a:endParaRPr lang="fa-IR" dirty="0"/>
                    </a:p>
                  </a:txBody>
                  <a:tcPr/>
                </a:tc>
              </a:tr>
              <a:tr h="370840">
                <a:tc>
                  <a:txBody>
                    <a:bodyPr/>
                    <a:lstStyle/>
                    <a:p>
                      <a:pPr rtl="1"/>
                      <a:endParaRPr lang="fa-IR" dirty="0"/>
                    </a:p>
                  </a:txBody>
                  <a:tcPr/>
                </a:tc>
                <a:tc>
                  <a:txBody>
                    <a:bodyPr/>
                    <a:lstStyle/>
                    <a:p>
                      <a:pPr rtl="1"/>
                      <a:endParaRPr lang="fa-IR" dirty="0"/>
                    </a:p>
                  </a:txBody>
                  <a:tcPr/>
                </a:tc>
                <a:tc>
                  <a:txBody>
                    <a:bodyPr/>
                    <a:lstStyle/>
                    <a:p>
                      <a:pPr rtl="1"/>
                      <a:endParaRPr lang="fa-IR" dirty="0"/>
                    </a:p>
                  </a:txBody>
                  <a:tcPr/>
                </a:tc>
                <a:tc>
                  <a:txBody>
                    <a:bodyPr/>
                    <a:lstStyle/>
                    <a:p>
                      <a:pPr rtl="1"/>
                      <a:endParaRPr lang="fa-IR" dirty="0"/>
                    </a:p>
                  </a:txBody>
                  <a:tcPr/>
                </a:tc>
                <a:tc>
                  <a:txBody>
                    <a:bodyPr/>
                    <a:lstStyle/>
                    <a:p>
                      <a:pPr rtl="1"/>
                      <a:endParaRPr lang="fa-IR" dirty="0"/>
                    </a:p>
                  </a:txBody>
                  <a:tcPr/>
                </a:tc>
                <a:tc>
                  <a:txBody>
                    <a:bodyPr/>
                    <a:lstStyle/>
                    <a:p>
                      <a:pPr rtl="1"/>
                      <a:endParaRPr lang="fa-IR" dirty="0"/>
                    </a:p>
                  </a:txBody>
                  <a:tcPr/>
                </a:tc>
              </a:tr>
              <a:tr h="370840">
                <a:tc>
                  <a:txBody>
                    <a:bodyPr/>
                    <a:lstStyle/>
                    <a:p>
                      <a:pPr rtl="1"/>
                      <a:endParaRPr lang="fa-IR" dirty="0"/>
                    </a:p>
                  </a:txBody>
                  <a:tcPr/>
                </a:tc>
                <a:tc>
                  <a:txBody>
                    <a:bodyPr/>
                    <a:lstStyle/>
                    <a:p>
                      <a:pPr rtl="1"/>
                      <a:endParaRPr lang="fa-IR" dirty="0"/>
                    </a:p>
                  </a:txBody>
                  <a:tcPr/>
                </a:tc>
                <a:tc>
                  <a:txBody>
                    <a:bodyPr/>
                    <a:lstStyle/>
                    <a:p>
                      <a:pPr rtl="1"/>
                      <a:endParaRPr lang="fa-IR" dirty="0"/>
                    </a:p>
                  </a:txBody>
                  <a:tcPr/>
                </a:tc>
                <a:tc>
                  <a:txBody>
                    <a:bodyPr/>
                    <a:lstStyle/>
                    <a:p>
                      <a:pPr rtl="1"/>
                      <a:endParaRPr lang="fa-IR" dirty="0"/>
                    </a:p>
                  </a:txBody>
                  <a:tcPr/>
                </a:tc>
                <a:tc>
                  <a:txBody>
                    <a:bodyPr/>
                    <a:lstStyle/>
                    <a:p>
                      <a:pPr rtl="1"/>
                      <a:endParaRPr lang="fa-IR" dirty="0"/>
                    </a:p>
                  </a:txBody>
                  <a:tcPr/>
                </a:tc>
                <a:tc>
                  <a:txBody>
                    <a:bodyPr/>
                    <a:lstStyle/>
                    <a:p>
                      <a:pPr rtl="1"/>
                      <a:endParaRPr lang="fa-IR" dirty="0"/>
                    </a:p>
                  </a:txBody>
                  <a:tcPr/>
                </a:tc>
              </a:tr>
              <a:tr h="370840">
                <a:tc>
                  <a:txBody>
                    <a:bodyPr/>
                    <a:lstStyle/>
                    <a:p>
                      <a:pPr rtl="1"/>
                      <a:endParaRPr lang="fa-IR" dirty="0"/>
                    </a:p>
                  </a:txBody>
                  <a:tcPr/>
                </a:tc>
                <a:tc>
                  <a:txBody>
                    <a:bodyPr/>
                    <a:lstStyle/>
                    <a:p>
                      <a:pPr rtl="1"/>
                      <a:endParaRPr lang="fa-IR" dirty="0"/>
                    </a:p>
                  </a:txBody>
                  <a:tcPr/>
                </a:tc>
                <a:tc>
                  <a:txBody>
                    <a:bodyPr/>
                    <a:lstStyle/>
                    <a:p>
                      <a:pPr rtl="1"/>
                      <a:endParaRPr lang="fa-IR" dirty="0"/>
                    </a:p>
                  </a:txBody>
                  <a:tcPr/>
                </a:tc>
                <a:tc>
                  <a:txBody>
                    <a:bodyPr/>
                    <a:lstStyle/>
                    <a:p>
                      <a:pPr rtl="1"/>
                      <a:endParaRPr lang="fa-IR" dirty="0"/>
                    </a:p>
                  </a:txBody>
                  <a:tcPr/>
                </a:tc>
                <a:tc>
                  <a:txBody>
                    <a:bodyPr/>
                    <a:lstStyle/>
                    <a:p>
                      <a:pPr rtl="1"/>
                      <a:endParaRPr lang="fa-IR" dirty="0"/>
                    </a:p>
                  </a:txBody>
                  <a:tcPr/>
                </a:tc>
                <a:tc>
                  <a:txBody>
                    <a:bodyPr/>
                    <a:lstStyle/>
                    <a:p>
                      <a:pPr rtl="1"/>
                      <a:endParaRPr lang="fa-IR" dirty="0"/>
                    </a:p>
                  </a:txBody>
                  <a:tcPr/>
                </a:tc>
              </a:tr>
              <a:tr h="370840">
                <a:tc>
                  <a:txBody>
                    <a:bodyPr/>
                    <a:lstStyle/>
                    <a:p>
                      <a:pPr rtl="1"/>
                      <a:endParaRPr lang="fa-IR" dirty="0"/>
                    </a:p>
                  </a:txBody>
                  <a:tcPr/>
                </a:tc>
                <a:tc>
                  <a:txBody>
                    <a:bodyPr/>
                    <a:lstStyle/>
                    <a:p>
                      <a:pPr rtl="1"/>
                      <a:endParaRPr lang="fa-IR" dirty="0"/>
                    </a:p>
                  </a:txBody>
                  <a:tcPr/>
                </a:tc>
                <a:tc>
                  <a:txBody>
                    <a:bodyPr/>
                    <a:lstStyle/>
                    <a:p>
                      <a:pPr rtl="1"/>
                      <a:endParaRPr lang="fa-IR" dirty="0"/>
                    </a:p>
                  </a:txBody>
                  <a:tcPr/>
                </a:tc>
                <a:tc>
                  <a:txBody>
                    <a:bodyPr/>
                    <a:lstStyle/>
                    <a:p>
                      <a:pPr rtl="1"/>
                      <a:endParaRPr lang="fa-IR" dirty="0"/>
                    </a:p>
                  </a:txBody>
                  <a:tcPr/>
                </a:tc>
                <a:tc>
                  <a:txBody>
                    <a:bodyPr/>
                    <a:lstStyle/>
                    <a:p>
                      <a:pPr rtl="1"/>
                      <a:endParaRPr lang="fa-IR" dirty="0"/>
                    </a:p>
                  </a:txBody>
                  <a:tcPr/>
                </a:tc>
                <a:tc>
                  <a:txBody>
                    <a:bodyPr/>
                    <a:lstStyle/>
                    <a:p>
                      <a:pPr rtl="1"/>
                      <a:endParaRPr lang="fa-IR" dirty="0"/>
                    </a:p>
                  </a:txBody>
                  <a:tcPr/>
                </a:tc>
              </a:tr>
              <a:tr h="370840">
                <a:tc>
                  <a:txBody>
                    <a:bodyPr/>
                    <a:lstStyle/>
                    <a:p>
                      <a:pPr rtl="1"/>
                      <a:endParaRPr lang="fa-IR" dirty="0"/>
                    </a:p>
                  </a:txBody>
                  <a:tcPr/>
                </a:tc>
                <a:tc>
                  <a:txBody>
                    <a:bodyPr/>
                    <a:lstStyle/>
                    <a:p>
                      <a:pPr rtl="1"/>
                      <a:endParaRPr lang="fa-IR" dirty="0"/>
                    </a:p>
                  </a:txBody>
                  <a:tcPr/>
                </a:tc>
                <a:tc>
                  <a:txBody>
                    <a:bodyPr/>
                    <a:lstStyle/>
                    <a:p>
                      <a:pPr rtl="1"/>
                      <a:endParaRPr lang="fa-IR" dirty="0"/>
                    </a:p>
                  </a:txBody>
                  <a:tcPr/>
                </a:tc>
                <a:tc>
                  <a:txBody>
                    <a:bodyPr/>
                    <a:lstStyle/>
                    <a:p>
                      <a:pPr rtl="1"/>
                      <a:endParaRPr lang="fa-IR" dirty="0"/>
                    </a:p>
                  </a:txBody>
                  <a:tcPr/>
                </a:tc>
                <a:tc>
                  <a:txBody>
                    <a:bodyPr/>
                    <a:lstStyle/>
                    <a:p>
                      <a:pPr rtl="1"/>
                      <a:endParaRPr lang="fa-IR" dirty="0"/>
                    </a:p>
                  </a:txBody>
                  <a:tcPr/>
                </a:tc>
                <a:tc>
                  <a:txBody>
                    <a:bodyPr/>
                    <a:lstStyle/>
                    <a:p>
                      <a:pPr rtl="1"/>
                      <a:endParaRPr lang="fa-IR" dirty="0"/>
                    </a:p>
                  </a:txBody>
                  <a:tcPr/>
                </a:tc>
              </a:tr>
              <a:tr h="370840">
                <a:tc>
                  <a:txBody>
                    <a:bodyPr/>
                    <a:lstStyle/>
                    <a:p>
                      <a:pPr rtl="1"/>
                      <a:endParaRPr lang="fa-IR" dirty="0"/>
                    </a:p>
                  </a:txBody>
                  <a:tcPr/>
                </a:tc>
                <a:tc>
                  <a:txBody>
                    <a:bodyPr/>
                    <a:lstStyle/>
                    <a:p>
                      <a:pPr rtl="1"/>
                      <a:endParaRPr lang="fa-IR" dirty="0"/>
                    </a:p>
                  </a:txBody>
                  <a:tcPr/>
                </a:tc>
                <a:tc>
                  <a:txBody>
                    <a:bodyPr/>
                    <a:lstStyle/>
                    <a:p>
                      <a:pPr rtl="1"/>
                      <a:endParaRPr lang="fa-IR" dirty="0"/>
                    </a:p>
                  </a:txBody>
                  <a:tcPr/>
                </a:tc>
                <a:tc>
                  <a:txBody>
                    <a:bodyPr/>
                    <a:lstStyle/>
                    <a:p>
                      <a:pPr rtl="1"/>
                      <a:endParaRPr lang="fa-IR" dirty="0"/>
                    </a:p>
                  </a:txBody>
                  <a:tcPr/>
                </a:tc>
                <a:tc>
                  <a:txBody>
                    <a:bodyPr/>
                    <a:lstStyle/>
                    <a:p>
                      <a:pPr rtl="1"/>
                      <a:endParaRPr lang="fa-IR" dirty="0"/>
                    </a:p>
                  </a:txBody>
                  <a:tcPr/>
                </a:tc>
                <a:tc>
                  <a:txBody>
                    <a:bodyPr/>
                    <a:lstStyle/>
                    <a:p>
                      <a:pPr rtl="1"/>
                      <a:endParaRPr lang="fa-IR" dirty="0"/>
                    </a:p>
                  </a:txBody>
                  <a:tcPr/>
                </a:tc>
              </a:tr>
            </a:tbl>
          </a:graphicData>
        </a:graphic>
      </p:graphicFrame>
    </p:spTree>
  </p:cSld>
  <p:clrMapOvr>
    <a:masterClrMapping/>
  </p:clrMapOvr>
  <p:transition spd="med">
    <p:wipe dir="u"/>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0034" y="0"/>
            <a:ext cx="8229600" cy="1143000"/>
          </a:xfrm>
        </p:spPr>
        <p:txBody>
          <a:bodyPr>
            <a:normAutofit fontScale="90000"/>
          </a:bodyPr>
          <a:lstStyle/>
          <a:p>
            <a:r>
              <a:rPr lang="fa-IR" dirty="0" smtClean="0">
                <a:cs typeface="+mn-cs"/>
              </a:rPr>
              <a:t>تکنیک بررسی افکار و پیش بینی های قبلی</a:t>
            </a:r>
            <a:endParaRPr lang="fa-IR" dirty="0">
              <a:cs typeface="+mn-cs"/>
            </a:endParaRPr>
          </a:p>
        </p:txBody>
      </p:sp>
      <p:sp>
        <p:nvSpPr>
          <p:cNvPr id="3" name="Content Placeholder 2"/>
          <p:cNvSpPr>
            <a:spLocks noGrp="1"/>
          </p:cNvSpPr>
          <p:nvPr>
            <p:ph idx="1"/>
          </p:nvPr>
        </p:nvSpPr>
        <p:spPr>
          <a:xfrm>
            <a:off x="457200" y="1285860"/>
            <a:ext cx="8229600" cy="5038740"/>
          </a:xfrm>
        </p:spPr>
        <p:txBody>
          <a:bodyPr>
            <a:normAutofit fontScale="92500" lnSpcReduction="20000"/>
          </a:bodyPr>
          <a:lstStyle/>
          <a:p>
            <a:pPr>
              <a:lnSpc>
                <a:spcPct val="150000"/>
              </a:lnSpc>
            </a:pPr>
            <a:r>
              <a:rPr lang="fa-IR" dirty="0" smtClean="0"/>
              <a:t>درمانگر: آیا در گذشته، دست به پیش بینی های منفی زده اید؟ آیا این پیش بینی ها درست از کار درامده اند یا اینکه اغلب چنین پیش بینی هایی غلط بوده اند؟ آیا شما افکار ی منفی در مورد خودتان یا دیگران داشته اید که تجارب بعدی غلط بودن آنها را ثابت کند؟ آیا شما قبلا در مورد وقایعی نگران بوده اید که الان مدتهاست که به آن فکر نمیکنید؟ </a:t>
            </a:r>
          </a:p>
          <a:p>
            <a:pPr>
              <a:lnSpc>
                <a:spcPct val="150000"/>
              </a:lnSpc>
            </a:pPr>
            <a:r>
              <a:rPr lang="fa-IR" dirty="0" smtClean="0"/>
              <a:t>به نگرانی های گذشته خود فکر کنید چرا در حال حاضر به آنها اهمیت نمیدهید؟</a:t>
            </a:r>
          </a:p>
          <a:p>
            <a:pPr>
              <a:lnSpc>
                <a:spcPct val="150000"/>
              </a:lnSpc>
            </a:pPr>
            <a:r>
              <a:rPr lang="fa-IR" dirty="0" smtClean="0"/>
              <a:t> تکلیف خانگی: بعضی از وقایع منفی زندگیتان را بررسی کنید و حوادثی را که در ان زمان فکر میکردید سخت و ناگوار هستند به یاد بیاورید . پیش بینی ها و افکارتان را روی این فرم بنویسید  و در ستون بعدی نتایج واقعی را ذکر کنید</a:t>
            </a:r>
            <a:endParaRPr lang="fa-IR" dirty="0"/>
          </a:p>
        </p:txBody>
      </p:sp>
    </p:spTree>
  </p:cSld>
  <p:clrMapOvr>
    <a:masterClrMapping/>
  </p:clrMapOvr>
  <p:transition spd="med">
    <p:wedg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7158" y="0"/>
            <a:ext cx="8229600" cy="1571612"/>
          </a:xfrm>
        </p:spPr>
        <p:txBody>
          <a:bodyPr>
            <a:normAutofit fontScale="90000"/>
          </a:bodyPr>
          <a:lstStyle/>
          <a:p>
            <a:pPr algn="ctr"/>
            <a:r>
              <a:rPr lang="fa-IR" dirty="0" smtClean="0">
                <a:cs typeface="+mn-cs"/>
              </a:rPr>
              <a:t>فرم نقد و بررسی پیش بینی های منفی گذشته</a:t>
            </a:r>
            <a:br>
              <a:rPr lang="fa-IR" dirty="0" smtClean="0">
                <a:cs typeface="+mn-cs"/>
              </a:rPr>
            </a:br>
            <a:r>
              <a:rPr lang="fa-IR" sz="3100" dirty="0" smtClean="0">
                <a:cs typeface="+mn-cs"/>
              </a:rPr>
              <a:t>به پیش بینی های منفی خود در گذشته دقت کنید.شده تا بخ حال دست به پیش بین یهای منفی بزنید مثلا من هیچ گاه با کسی ارتباط برقرار نخواهم کرد</a:t>
            </a:r>
            <a:endParaRPr lang="fa-IR" dirty="0">
              <a:cs typeface="+mn-cs"/>
            </a:endParaRPr>
          </a:p>
        </p:txBody>
      </p:sp>
      <p:sp>
        <p:nvSpPr>
          <p:cNvPr id="3" name="Content Placeholder 2"/>
          <p:cNvSpPr>
            <a:spLocks noGrp="1"/>
          </p:cNvSpPr>
          <p:nvPr>
            <p:ph idx="1"/>
          </p:nvPr>
        </p:nvSpPr>
        <p:spPr>
          <a:xfrm>
            <a:off x="457200" y="1071546"/>
            <a:ext cx="8229600" cy="5253054"/>
          </a:xfrm>
        </p:spPr>
        <p:txBody>
          <a:bodyPr/>
          <a:lstStyle/>
          <a:p>
            <a:endParaRPr lang="fa-IR" dirty="0" smtClean="0"/>
          </a:p>
          <a:p>
            <a:endParaRPr lang="fa-IR" dirty="0"/>
          </a:p>
        </p:txBody>
      </p:sp>
      <p:graphicFrame>
        <p:nvGraphicFramePr>
          <p:cNvPr id="4" name="Table 3"/>
          <p:cNvGraphicFramePr>
            <a:graphicFrameLocks noGrp="1"/>
          </p:cNvGraphicFramePr>
          <p:nvPr/>
        </p:nvGraphicFramePr>
        <p:xfrm>
          <a:off x="571474" y="2000240"/>
          <a:ext cx="7715302" cy="4079240"/>
        </p:xfrm>
        <a:graphic>
          <a:graphicData uri="http://schemas.openxmlformats.org/drawingml/2006/table">
            <a:tbl>
              <a:tblPr rtl="1" firstRow="1" bandRow="1">
                <a:tableStyleId>{5C22544A-7EE6-4342-B048-85BDC9FD1C3A}</a:tableStyleId>
              </a:tblPr>
              <a:tblGrid>
                <a:gridCol w="2524913"/>
                <a:gridCol w="2524913"/>
                <a:gridCol w="2665476"/>
              </a:tblGrid>
              <a:tr h="370840">
                <a:tc>
                  <a:txBody>
                    <a:bodyPr/>
                    <a:lstStyle/>
                    <a:p>
                      <a:pPr rtl="1"/>
                      <a:r>
                        <a:rPr lang="fa-IR" dirty="0" smtClean="0"/>
                        <a:t>وقایه گذشته زندگی</a:t>
                      </a:r>
                      <a:endParaRPr lang="fa-IR" dirty="0"/>
                    </a:p>
                  </a:txBody>
                  <a:tcPr/>
                </a:tc>
                <a:tc>
                  <a:txBody>
                    <a:bodyPr/>
                    <a:lstStyle/>
                    <a:p>
                      <a:pPr rtl="1"/>
                      <a:r>
                        <a:rPr lang="fa-IR" dirty="0" smtClean="0"/>
                        <a:t>افکار و پیش بینی های شما</a:t>
                      </a:r>
                      <a:endParaRPr lang="fa-IR" dirty="0"/>
                    </a:p>
                  </a:txBody>
                  <a:tcPr/>
                </a:tc>
                <a:tc>
                  <a:txBody>
                    <a:bodyPr/>
                    <a:lstStyle/>
                    <a:p>
                      <a:pPr rtl="1"/>
                      <a:r>
                        <a:rPr lang="fa-IR" dirty="0" smtClean="0"/>
                        <a:t>نتیجه واقعی</a:t>
                      </a:r>
                      <a:endParaRPr lang="fa-IR" dirty="0"/>
                    </a:p>
                  </a:txBody>
                  <a:tcPr/>
                </a:tc>
              </a:tr>
              <a:tr h="370840">
                <a:tc>
                  <a:txBody>
                    <a:bodyPr/>
                    <a:lstStyle/>
                    <a:p>
                      <a:pPr rtl="1"/>
                      <a:endParaRPr lang="fa-IR" dirty="0"/>
                    </a:p>
                  </a:txBody>
                  <a:tcPr/>
                </a:tc>
                <a:tc>
                  <a:txBody>
                    <a:bodyPr/>
                    <a:lstStyle/>
                    <a:p>
                      <a:pPr rtl="1"/>
                      <a:endParaRPr lang="fa-IR"/>
                    </a:p>
                  </a:txBody>
                  <a:tcPr/>
                </a:tc>
                <a:tc>
                  <a:txBody>
                    <a:bodyPr/>
                    <a:lstStyle/>
                    <a:p>
                      <a:pPr rtl="1"/>
                      <a:endParaRPr lang="fa-IR"/>
                    </a:p>
                  </a:txBody>
                  <a:tcPr/>
                </a:tc>
              </a:tr>
              <a:tr h="370840">
                <a:tc>
                  <a:txBody>
                    <a:bodyPr/>
                    <a:lstStyle/>
                    <a:p>
                      <a:pPr rtl="1"/>
                      <a:endParaRPr lang="fa-IR"/>
                    </a:p>
                  </a:txBody>
                  <a:tcPr/>
                </a:tc>
                <a:tc>
                  <a:txBody>
                    <a:bodyPr/>
                    <a:lstStyle/>
                    <a:p>
                      <a:pPr rtl="1"/>
                      <a:endParaRPr lang="fa-IR"/>
                    </a:p>
                  </a:txBody>
                  <a:tcPr/>
                </a:tc>
                <a:tc>
                  <a:txBody>
                    <a:bodyPr/>
                    <a:lstStyle/>
                    <a:p>
                      <a:pPr rtl="1"/>
                      <a:endParaRPr lang="fa-IR"/>
                    </a:p>
                  </a:txBody>
                  <a:tcPr/>
                </a:tc>
              </a:tr>
              <a:tr h="370840">
                <a:tc>
                  <a:txBody>
                    <a:bodyPr/>
                    <a:lstStyle/>
                    <a:p>
                      <a:pPr rtl="1"/>
                      <a:endParaRPr lang="fa-IR"/>
                    </a:p>
                  </a:txBody>
                  <a:tcPr/>
                </a:tc>
                <a:tc>
                  <a:txBody>
                    <a:bodyPr/>
                    <a:lstStyle/>
                    <a:p>
                      <a:pPr rtl="1"/>
                      <a:endParaRPr lang="fa-IR"/>
                    </a:p>
                  </a:txBody>
                  <a:tcPr/>
                </a:tc>
                <a:tc>
                  <a:txBody>
                    <a:bodyPr/>
                    <a:lstStyle/>
                    <a:p>
                      <a:pPr rtl="1"/>
                      <a:endParaRPr lang="fa-IR"/>
                    </a:p>
                  </a:txBody>
                  <a:tcPr/>
                </a:tc>
              </a:tr>
              <a:tr h="370840">
                <a:tc>
                  <a:txBody>
                    <a:bodyPr/>
                    <a:lstStyle/>
                    <a:p>
                      <a:pPr rtl="1"/>
                      <a:endParaRPr lang="fa-IR"/>
                    </a:p>
                  </a:txBody>
                  <a:tcPr/>
                </a:tc>
                <a:tc>
                  <a:txBody>
                    <a:bodyPr/>
                    <a:lstStyle/>
                    <a:p>
                      <a:pPr rtl="1"/>
                      <a:endParaRPr lang="fa-IR"/>
                    </a:p>
                  </a:txBody>
                  <a:tcPr/>
                </a:tc>
                <a:tc>
                  <a:txBody>
                    <a:bodyPr/>
                    <a:lstStyle/>
                    <a:p>
                      <a:pPr rtl="1"/>
                      <a:endParaRPr lang="fa-IR"/>
                    </a:p>
                  </a:txBody>
                  <a:tcPr/>
                </a:tc>
              </a:tr>
              <a:tr h="370840">
                <a:tc>
                  <a:txBody>
                    <a:bodyPr/>
                    <a:lstStyle/>
                    <a:p>
                      <a:pPr rtl="1"/>
                      <a:endParaRPr lang="fa-IR"/>
                    </a:p>
                  </a:txBody>
                  <a:tcPr/>
                </a:tc>
                <a:tc>
                  <a:txBody>
                    <a:bodyPr/>
                    <a:lstStyle/>
                    <a:p>
                      <a:pPr rtl="1"/>
                      <a:endParaRPr lang="fa-IR"/>
                    </a:p>
                  </a:txBody>
                  <a:tcPr/>
                </a:tc>
                <a:tc>
                  <a:txBody>
                    <a:bodyPr/>
                    <a:lstStyle/>
                    <a:p>
                      <a:pPr rtl="1"/>
                      <a:endParaRPr lang="fa-IR"/>
                    </a:p>
                  </a:txBody>
                  <a:tcPr/>
                </a:tc>
              </a:tr>
              <a:tr h="370840">
                <a:tc>
                  <a:txBody>
                    <a:bodyPr/>
                    <a:lstStyle/>
                    <a:p>
                      <a:pPr rtl="1"/>
                      <a:endParaRPr lang="fa-IR"/>
                    </a:p>
                  </a:txBody>
                  <a:tcPr/>
                </a:tc>
                <a:tc>
                  <a:txBody>
                    <a:bodyPr/>
                    <a:lstStyle/>
                    <a:p>
                      <a:pPr rtl="1"/>
                      <a:endParaRPr lang="fa-IR"/>
                    </a:p>
                  </a:txBody>
                  <a:tcPr/>
                </a:tc>
                <a:tc>
                  <a:txBody>
                    <a:bodyPr/>
                    <a:lstStyle/>
                    <a:p>
                      <a:pPr rtl="1"/>
                      <a:endParaRPr lang="fa-IR"/>
                    </a:p>
                  </a:txBody>
                  <a:tcPr/>
                </a:tc>
              </a:tr>
              <a:tr h="370840">
                <a:tc>
                  <a:txBody>
                    <a:bodyPr/>
                    <a:lstStyle/>
                    <a:p>
                      <a:pPr rtl="1"/>
                      <a:endParaRPr lang="fa-IR"/>
                    </a:p>
                  </a:txBody>
                  <a:tcPr/>
                </a:tc>
                <a:tc>
                  <a:txBody>
                    <a:bodyPr/>
                    <a:lstStyle/>
                    <a:p>
                      <a:pPr rtl="1"/>
                      <a:endParaRPr lang="fa-IR"/>
                    </a:p>
                  </a:txBody>
                  <a:tcPr/>
                </a:tc>
                <a:tc>
                  <a:txBody>
                    <a:bodyPr/>
                    <a:lstStyle/>
                    <a:p>
                      <a:pPr rtl="1"/>
                      <a:endParaRPr lang="fa-IR" dirty="0"/>
                    </a:p>
                  </a:txBody>
                  <a:tcPr/>
                </a:tc>
              </a:tr>
              <a:tr h="370840">
                <a:tc>
                  <a:txBody>
                    <a:bodyPr/>
                    <a:lstStyle/>
                    <a:p>
                      <a:pPr rtl="1"/>
                      <a:endParaRPr lang="fa-IR" dirty="0"/>
                    </a:p>
                  </a:txBody>
                  <a:tcPr/>
                </a:tc>
                <a:tc>
                  <a:txBody>
                    <a:bodyPr/>
                    <a:lstStyle/>
                    <a:p>
                      <a:pPr rtl="1"/>
                      <a:endParaRPr lang="fa-IR" dirty="0"/>
                    </a:p>
                  </a:txBody>
                  <a:tcPr/>
                </a:tc>
                <a:tc>
                  <a:txBody>
                    <a:bodyPr/>
                    <a:lstStyle/>
                    <a:p>
                      <a:pPr rtl="1"/>
                      <a:endParaRPr lang="fa-IR" dirty="0"/>
                    </a:p>
                  </a:txBody>
                  <a:tcPr/>
                </a:tc>
              </a:tr>
              <a:tr h="370840">
                <a:tc>
                  <a:txBody>
                    <a:bodyPr/>
                    <a:lstStyle/>
                    <a:p>
                      <a:pPr rtl="1"/>
                      <a:endParaRPr lang="fa-IR" dirty="0"/>
                    </a:p>
                  </a:txBody>
                  <a:tcPr/>
                </a:tc>
                <a:tc>
                  <a:txBody>
                    <a:bodyPr/>
                    <a:lstStyle/>
                    <a:p>
                      <a:pPr rtl="1"/>
                      <a:endParaRPr lang="fa-IR" dirty="0"/>
                    </a:p>
                  </a:txBody>
                  <a:tcPr/>
                </a:tc>
                <a:tc>
                  <a:txBody>
                    <a:bodyPr/>
                    <a:lstStyle/>
                    <a:p>
                      <a:pPr rtl="1"/>
                      <a:endParaRPr lang="fa-IR" dirty="0"/>
                    </a:p>
                  </a:txBody>
                  <a:tcPr/>
                </a:tc>
              </a:tr>
              <a:tr h="370840">
                <a:tc>
                  <a:txBody>
                    <a:bodyPr/>
                    <a:lstStyle/>
                    <a:p>
                      <a:pPr rtl="1"/>
                      <a:endParaRPr lang="fa-IR" dirty="0"/>
                    </a:p>
                  </a:txBody>
                  <a:tcPr/>
                </a:tc>
                <a:tc>
                  <a:txBody>
                    <a:bodyPr/>
                    <a:lstStyle/>
                    <a:p>
                      <a:pPr rtl="1"/>
                      <a:endParaRPr lang="fa-IR" dirty="0"/>
                    </a:p>
                  </a:txBody>
                  <a:tcPr/>
                </a:tc>
                <a:tc>
                  <a:txBody>
                    <a:bodyPr/>
                    <a:lstStyle/>
                    <a:p>
                      <a:pPr rtl="1"/>
                      <a:endParaRPr lang="fa-IR" dirty="0"/>
                    </a:p>
                  </a:txBody>
                  <a:tcPr/>
                </a:tc>
              </a:tr>
            </a:tbl>
          </a:graphicData>
        </a:graphic>
      </p:graphicFrame>
    </p:spTree>
  </p:cSld>
  <p:clrMapOvr>
    <a:masterClrMapping/>
  </p:clrMapOvr>
  <p:transition spd="med">
    <p:wedg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7158" y="214290"/>
            <a:ext cx="8229600" cy="1143000"/>
          </a:xfrm>
        </p:spPr>
        <p:txBody>
          <a:bodyPr>
            <a:normAutofit fontScale="90000"/>
          </a:bodyPr>
          <a:lstStyle/>
          <a:p>
            <a:pPr algn="ctr"/>
            <a:r>
              <a:rPr lang="fa-IR" sz="5300" dirty="0" smtClean="0">
                <a:cs typeface="+mn-cs"/>
              </a:rPr>
              <a:t>* تکنیک تمایز بین نگرانی کارساز و دردسرساز:</a:t>
            </a:r>
            <a:r>
              <a:rPr lang="fa-IR" dirty="0" smtClean="0"/>
              <a:t/>
            </a:r>
            <a:br>
              <a:rPr lang="fa-IR" dirty="0" smtClean="0"/>
            </a:br>
            <a:endParaRPr lang="fa-IR" dirty="0"/>
          </a:p>
        </p:txBody>
      </p:sp>
      <p:sp>
        <p:nvSpPr>
          <p:cNvPr id="3" name="Content Placeholder 2"/>
          <p:cNvSpPr>
            <a:spLocks noGrp="1"/>
          </p:cNvSpPr>
          <p:nvPr>
            <p:ph idx="1"/>
          </p:nvPr>
        </p:nvSpPr>
        <p:spPr>
          <a:xfrm>
            <a:off x="571472" y="928670"/>
            <a:ext cx="8229600" cy="5032062"/>
          </a:xfrm>
        </p:spPr>
        <p:txBody>
          <a:bodyPr>
            <a:normAutofit fontScale="92500"/>
          </a:bodyPr>
          <a:lstStyle/>
          <a:p>
            <a:pPr>
              <a:lnSpc>
                <a:spcPct val="150000"/>
              </a:lnSpc>
            </a:pPr>
            <a:r>
              <a:rPr lang="fa-IR" dirty="0" smtClean="0"/>
              <a:t>نگرانی های کارساز، درباره وقایع قابل قبول هستند و انهایی هستند که یک ادم منطقی ممکن است به انها فکر کند.مثال: ایا ماشین به اندازه کافی برای رفتن به سفر بنزین دارد؟</a:t>
            </a:r>
          </a:p>
          <a:p>
            <a:pPr>
              <a:lnSpc>
                <a:spcPct val="150000"/>
              </a:lnSpc>
            </a:pPr>
            <a:r>
              <a:rPr lang="fa-IR" dirty="0" smtClean="0"/>
              <a:t>نگرانی های دردسرساز:درباره حوادث غیر محتمل هستند. یعنی کارهاای که یک ادم منطقی درباره انها نگران نمیشود بسیاری از اوقات این نگرانی ها منجر به هیچ گونه عمل مفیدی نمیشوند.مثال: اگر لاستیک ماشین پنچر بشود و کنترل ماشین از دستم خارج بشود؟</a:t>
            </a:r>
          </a:p>
          <a:p>
            <a:pPr>
              <a:lnSpc>
                <a:spcPct val="150000"/>
              </a:lnSpc>
            </a:pPr>
            <a:r>
              <a:rPr lang="fa-IR" dirty="0" smtClean="0"/>
              <a:t>* تکلیف خانگی: بیمار وقتی نگران میشود از خود بپرسد ایا امکان وقوع این نگرانی پایین است؟ پیش بینی من چیست؟ ایا مشکل نیاز به حل شدن دارد؟ میتوانم کارهای خاصی در مورد این نگرانی بپردازم؟ایا در مورد حوادث کنترل ناپذیر  نگرانم؟</a:t>
            </a:r>
            <a:endParaRPr lang="fa-IR" dirty="0"/>
          </a:p>
        </p:txBody>
      </p:sp>
    </p:spTree>
  </p:cSld>
  <p:clrMapOvr>
    <a:masterClrMapping/>
  </p:clrMapOvr>
  <p:transition spd="med">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71472" y="214290"/>
            <a:ext cx="8229600" cy="1143000"/>
          </a:xfrm>
        </p:spPr>
        <p:txBody>
          <a:bodyPr>
            <a:normAutofit fontScale="90000"/>
          </a:bodyPr>
          <a:lstStyle/>
          <a:p>
            <a:pPr algn="ctr"/>
            <a:r>
              <a:rPr lang="fa-IR" b="1" dirty="0" smtClean="0">
                <a:cs typeface="+mn-cs"/>
              </a:rPr>
              <a:t>فرم نگرانی های کارساز و دردسرساز</a:t>
            </a:r>
            <a:r>
              <a:rPr lang="fa-IR" dirty="0" smtClean="0"/>
              <a:t/>
            </a:r>
            <a:br>
              <a:rPr lang="fa-IR" dirty="0" smtClean="0"/>
            </a:br>
            <a:r>
              <a:rPr lang="fa-IR" sz="4000" dirty="0" smtClean="0"/>
              <a:t>نگرانی فعلی من:............................................... </a:t>
            </a:r>
            <a:endParaRPr lang="fa-IR" dirty="0"/>
          </a:p>
        </p:txBody>
      </p:sp>
      <p:graphicFrame>
        <p:nvGraphicFramePr>
          <p:cNvPr id="4" name="Content Placeholder 3"/>
          <p:cNvGraphicFramePr>
            <a:graphicFrameLocks noGrp="1"/>
          </p:cNvGraphicFramePr>
          <p:nvPr>
            <p:ph idx="1"/>
          </p:nvPr>
        </p:nvGraphicFramePr>
        <p:xfrm>
          <a:off x="214282" y="1500174"/>
          <a:ext cx="8443914" cy="4929221"/>
        </p:xfrm>
        <a:graphic>
          <a:graphicData uri="http://schemas.openxmlformats.org/drawingml/2006/table">
            <a:tbl>
              <a:tblPr rtl="1" firstRow="1" bandRow="1">
                <a:tableStyleId>{5C22544A-7EE6-4342-B048-85BDC9FD1C3A}</a:tableStyleId>
              </a:tblPr>
              <a:tblGrid>
                <a:gridCol w="4221957"/>
                <a:gridCol w="4221957"/>
              </a:tblGrid>
              <a:tr h="459557">
                <a:tc>
                  <a:txBody>
                    <a:bodyPr/>
                    <a:lstStyle/>
                    <a:p>
                      <a:pPr rtl="1"/>
                      <a:r>
                        <a:rPr lang="fa-IR" dirty="0" smtClean="0"/>
                        <a:t>سوال</a:t>
                      </a:r>
                      <a:endParaRPr lang="fa-IR" dirty="0"/>
                    </a:p>
                  </a:txBody>
                  <a:tcPr/>
                </a:tc>
                <a:tc>
                  <a:txBody>
                    <a:bodyPr/>
                    <a:lstStyle/>
                    <a:p>
                      <a:pPr rtl="1"/>
                      <a:r>
                        <a:rPr lang="fa-IR" dirty="0" smtClean="0"/>
                        <a:t>جواب</a:t>
                      </a:r>
                      <a:endParaRPr lang="fa-IR" dirty="0"/>
                    </a:p>
                  </a:txBody>
                  <a:tcPr/>
                </a:tc>
              </a:tr>
              <a:tr h="459557">
                <a:tc>
                  <a:txBody>
                    <a:bodyPr/>
                    <a:lstStyle/>
                    <a:p>
                      <a:pPr rtl="1"/>
                      <a:r>
                        <a:rPr lang="fa-IR" dirty="0" smtClean="0"/>
                        <a:t>چقدر احتمال دارد این اتفاق بیفتد؟</a:t>
                      </a:r>
                      <a:endParaRPr lang="fa-IR" dirty="0"/>
                    </a:p>
                  </a:txBody>
                  <a:tcPr/>
                </a:tc>
                <a:tc>
                  <a:txBody>
                    <a:bodyPr/>
                    <a:lstStyle/>
                    <a:p>
                      <a:pPr rtl="1"/>
                      <a:endParaRPr lang="fa-IR"/>
                    </a:p>
                  </a:txBody>
                  <a:tcPr/>
                </a:tc>
              </a:tr>
              <a:tr h="459557">
                <a:tc>
                  <a:txBody>
                    <a:bodyPr/>
                    <a:lstStyle/>
                    <a:p>
                      <a:pPr rtl="1"/>
                      <a:r>
                        <a:rPr lang="fa-IR" dirty="0" smtClean="0"/>
                        <a:t>پیش بینی من چیست؟</a:t>
                      </a:r>
                      <a:endParaRPr lang="fa-IR" dirty="0"/>
                    </a:p>
                  </a:txBody>
                  <a:tcPr/>
                </a:tc>
                <a:tc>
                  <a:txBody>
                    <a:bodyPr/>
                    <a:lstStyle/>
                    <a:p>
                      <a:pPr rtl="1"/>
                      <a:endParaRPr lang="fa-IR"/>
                    </a:p>
                  </a:txBody>
                  <a:tcPr/>
                </a:tc>
              </a:tr>
              <a:tr h="459557">
                <a:tc>
                  <a:txBody>
                    <a:bodyPr/>
                    <a:lstStyle/>
                    <a:p>
                      <a:pPr rtl="1"/>
                      <a:r>
                        <a:rPr lang="fa-IR" dirty="0" smtClean="0"/>
                        <a:t>چه مشکلی را باید حل کنم؟</a:t>
                      </a:r>
                      <a:endParaRPr lang="fa-IR" dirty="0"/>
                    </a:p>
                  </a:txBody>
                  <a:tcPr/>
                </a:tc>
                <a:tc>
                  <a:txBody>
                    <a:bodyPr/>
                    <a:lstStyle/>
                    <a:p>
                      <a:pPr rtl="1"/>
                      <a:endParaRPr lang="fa-IR"/>
                    </a:p>
                  </a:txBody>
                  <a:tcPr/>
                </a:tc>
              </a:tr>
              <a:tr h="793208">
                <a:tc>
                  <a:txBody>
                    <a:bodyPr/>
                    <a:lstStyle/>
                    <a:p>
                      <a:pPr rtl="1"/>
                      <a:r>
                        <a:rPr lang="fa-IR" dirty="0" smtClean="0"/>
                        <a:t>چه چیز خاصی باید انجام بدهم؟</a:t>
                      </a:r>
                    </a:p>
                    <a:p>
                      <a:pPr rtl="1"/>
                      <a:endParaRPr lang="fa-IR" dirty="0"/>
                    </a:p>
                  </a:txBody>
                  <a:tcPr/>
                </a:tc>
                <a:tc>
                  <a:txBody>
                    <a:bodyPr/>
                    <a:lstStyle/>
                    <a:p>
                      <a:pPr rtl="1"/>
                      <a:endParaRPr lang="fa-IR"/>
                    </a:p>
                  </a:txBody>
                  <a:tcPr/>
                </a:tc>
              </a:tr>
              <a:tr h="459557">
                <a:tc>
                  <a:txBody>
                    <a:bodyPr/>
                    <a:lstStyle/>
                    <a:p>
                      <a:pPr rtl="1"/>
                      <a:r>
                        <a:rPr lang="fa-IR" dirty="0" smtClean="0"/>
                        <a:t>ایا این کارها منطقی هستند؟</a:t>
                      </a:r>
                      <a:endParaRPr lang="fa-IR" dirty="0"/>
                    </a:p>
                  </a:txBody>
                  <a:tcPr/>
                </a:tc>
                <a:tc>
                  <a:txBody>
                    <a:bodyPr/>
                    <a:lstStyle/>
                    <a:p>
                      <a:pPr rtl="1"/>
                      <a:endParaRPr lang="fa-IR"/>
                    </a:p>
                  </a:txBody>
                  <a:tcPr/>
                </a:tc>
              </a:tr>
              <a:tr h="459557">
                <a:tc>
                  <a:txBody>
                    <a:bodyPr/>
                    <a:lstStyle/>
                    <a:p>
                      <a:pPr rtl="1"/>
                      <a:r>
                        <a:rPr lang="fa-IR" dirty="0" smtClean="0"/>
                        <a:t>ایا درباره مسایل غیر قابل کنترلم نگرانم؟</a:t>
                      </a:r>
                      <a:endParaRPr lang="fa-IR" dirty="0"/>
                    </a:p>
                  </a:txBody>
                  <a:tcPr/>
                </a:tc>
                <a:tc>
                  <a:txBody>
                    <a:bodyPr/>
                    <a:lstStyle/>
                    <a:p>
                      <a:pPr rtl="1"/>
                      <a:endParaRPr lang="fa-IR"/>
                    </a:p>
                  </a:txBody>
                  <a:tcPr/>
                </a:tc>
              </a:tr>
              <a:tr h="459557">
                <a:tc>
                  <a:txBody>
                    <a:bodyPr/>
                    <a:lstStyle/>
                    <a:p>
                      <a:pPr rtl="1"/>
                      <a:r>
                        <a:rPr lang="fa-IR" dirty="0" smtClean="0"/>
                        <a:t>ایا این نگرانی کارساز است یا دردسرساز؟</a:t>
                      </a:r>
                      <a:endParaRPr lang="fa-IR" dirty="0"/>
                    </a:p>
                  </a:txBody>
                  <a:tcPr/>
                </a:tc>
                <a:tc>
                  <a:txBody>
                    <a:bodyPr/>
                    <a:lstStyle/>
                    <a:p>
                      <a:pPr rtl="1"/>
                      <a:endParaRPr lang="fa-IR" dirty="0"/>
                    </a:p>
                  </a:txBody>
                  <a:tcPr/>
                </a:tc>
              </a:tr>
              <a:tr h="459557">
                <a:tc>
                  <a:txBody>
                    <a:bodyPr/>
                    <a:lstStyle/>
                    <a:p>
                      <a:pPr rtl="1"/>
                      <a:r>
                        <a:rPr lang="fa-IR" dirty="0" smtClean="0"/>
                        <a:t>چرا کارساز است؟</a:t>
                      </a:r>
                      <a:endParaRPr lang="fa-IR" dirty="0"/>
                    </a:p>
                  </a:txBody>
                  <a:tcPr/>
                </a:tc>
                <a:tc>
                  <a:txBody>
                    <a:bodyPr/>
                    <a:lstStyle/>
                    <a:p>
                      <a:pPr rtl="1"/>
                      <a:endParaRPr lang="fa-IR" dirty="0"/>
                    </a:p>
                  </a:txBody>
                  <a:tcPr/>
                </a:tc>
              </a:tr>
              <a:tr h="459557">
                <a:tc>
                  <a:txBody>
                    <a:bodyPr/>
                    <a:lstStyle/>
                    <a:p>
                      <a:pPr rtl="1"/>
                      <a:r>
                        <a:rPr lang="fa-IR" dirty="0" smtClean="0"/>
                        <a:t>چرا دردسرساز است؟</a:t>
                      </a:r>
                      <a:endParaRPr lang="fa-IR" dirty="0"/>
                    </a:p>
                  </a:txBody>
                  <a:tcPr/>
                </a:tc>
                <a:tc>
                  <a:txBody>
                    <a:bodyPr/>
                    <a:lstStyle/>
                    <a:p>
                      <a:pPr rtl="1"/>
                      <a:endParaRPr lang="fa-IR" dirty="0"/>
                    </a:p>
                  </a:txBody>
                  <a:tcPr/>
                </a:tc>
              </a:tr>
            </a:tbl>
          </a:graphicData>
        </a:graphic>
      </p:graphicFrame>
    </p:spTree>
  </p:cSld>
  <p:clrMapOvr>
    <a:masterClrMapping/>
  </p:clrMapOvr>
  <p:transition spd="med">
    <p:wipe dir="r"/>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7158" y="0"/>
            <a:ext cx="8229600" cy="1143000"/>
          </a:xfrm>
        </p:spPr>
        <p:txBody>
          <a:bodyPr/>
          <a:lstStyle/>
          <a:p>
            <a:pPr algn="r"/>
            <a:r>
              <a:rPr lang="fa-IR" dirty="0" smtClean="0">
                <a:cs typeface="+mn-cs"/>
              </a:rPr>
              <a:t>تکنیک پیش گویی های خود-کامبخش</a:t>
            </a:r>
            <a:endParaRPr lang="fa-IR" dirty="0">
              <a:cs typeface="+mn-cs"/>
            </a:endParaRPr>
          </a:p>
        </p:txBody>
      </p:sp>
      <p:sp>
        <p:nvSpPr>
          <p:cNvPr id="3" name="Content Placeholder 2"/>
          <p:cNvSpPr>
            <a:spLocks noGrp="1"/>
          </p:cNvSpPr>
          <p:nvPr>
            <p:ph idx="1"/>
          </p:nvPr>
        </p:nvSpPr>
        <p:spPr>
          <a:xfrm>
            <a:off x="457200" y="1285860"/>
            <a:ext cx="8229600" cy="5038740"/>
          </a:xfrm>
        </p:spPr>
        <p:txBody>
          <a:bodyPr>
            <a:normAutofit lnSpcReduction="10000"/>
          </a:bodyPr>
          <a:lstStyle/>
          <a:p>
            <a:pPr>
              <a:lnSpc>
                <a:spcPct val="150000"/>
              </a:lnSpc>
            </a:pPr>
            <a:r>
              <a:rPr lang="fa-IR" dirty="0" smtClean="0"/>
              <a:t>توصیف: وقتی که تلاش میکنیم علت بروز حوادث منفی را تبیین کنیم اغلب نقش خودمان را نادیده میگیریم. اجتناب، اهمالکاری،زورگویی سه نوع رفتاری هستند که باعث پیشگویی های خودکامبخش میشوند.</a:t>
            </a:r>
          </a:p>
          <a:p>
            <a:pPr>
              <a:lnSpc>
                <a:spcPct val="150000"/>
              </a:lnSpc>
            </a:pPr>
            <a:r>
              <a:rPr lang="fa-IR" dirty="0" smtClean="0"/>
              <a:t>افراد اجتنابگر: کناره گیری از تعامل با دیگران ،استفاده از دلیل تراشی که ادم سالم برای برقراری روابط اجتماعی نیست.</a:t>
            </a:r>
          </a:p>
          <a:p>
            <a:pPr>
              <a:lnSpc>
                <a:spcPct val="150000"/>
              </a:lnSpc>
            </a:pPr>
            <a:r>
              <a:rPr lang="fa-IR" dirty="0" smtClean="0"/>
              <a:t>افراد اهمالگر: اذعان میکنند کار کردن باعث اضطراب انها میشود</a:t>
            </a:r>
          </a:p>
          <a:p>
            <a:pPr>
              <a:lnSpc>
                <a:spcPct val="150000"/>
              </a:lnSpc>
            </a:pPr>
            <a:r>
              <a:rPr lang="fa-IR" dirty="0" smtClean="0"/>
              <a:t>افراد زورگو: همسران زورگو از بی عاطفگی همسرشان شکایت میککد ولی توجه نمیکنند که انتقادشان باعث کناره گیری از همسرانشان شده است</a:t>
            </a:r>
            <a:endParaRPr lang="fa-IR" dirty="0"/>
          </a:p>
        </p:txBody>
      </p:sp>
    </p:spTree>
  </p:cSld>
  <p:clrMapOvr>
    <a:masterClrMapping/>
  </p:clrMapOvr>
  <p:transition spd="med">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8596" y="285728"/>
            <a:ext cx="8229600" cy="1143000"/>
          </a:xfrm>
        </p:spPr>
        <p:txBody>
          <a:bodyPr/>
          <a:lstStyle/>
          <a:p>
            <a:pPr algn="r"/>
            <a:r>
              <a:rPr lang="fa-IR" dirty="0" smtClean="0"/>
              <a:t>ادامه...</a:t>
            </a:r>
            <a:endParaRPr lang="fa-IR" dirty="0"/>
          </a:p>
        </p:txBody>
      </p:sp>
      <p:sp>
        <p:nvSpPr>
          <p:cNvPr id="3" name="Content Placeholder 2"/>
          <p:cNvSpPr>
            <a:spLocks noGrp="1"/>
          </p:cNvSpPr>
          <p:nvPr>
            <p:ph idx="1"/>
          </p:nvPr>
        </p:nvSpPr>
        <p:spPr>
          <a:xfrm>
            <a:off x="357158" y="1357298"/>
            <a:ext cx="8301038" cy="5072098"/>
          </a:xfrm>
        </p:spPr>
        <p:txBody>
          <a:bodyPr/>
          <a:lstStyle/>
          <a:p>
            <a:pPr>
              <a:lnSpc>
                <a:spcPct val="150000"/>
              </a:lnSpc>
            </a:pPr>
            <a:r>
              <a:rPr lang="fa-IR" dirty="0" smtClean="0"/>
              <a:t>آیا مشکلات شما ناشی از پیش بینیی هایی است که درست از اب درمی ایند؟ </a:t>
            </a:r>
          </a:p>
          <a:p>
            <a:pPr>
              <a:lnSpc>
                <a:spcPct val="150000"/>
              </a:lnSpc>
            </a:pPr>
            <a:r>
              <a:rPr lang="fa-IR" dirty="0" smtClean="0"/>
              <a:t>آیا طوری رفتار میکنید که فکرتان تایید شود؟ این کار باعث میشود فرصتی برای ارزیابی افکارتان پیدا نکنید؟مثال: فکر: هیچ کس مرا دوست ندارد. نتیجه: عدم تعامل با مردم و....</a:t>
            </a:r>
          </a:p>
          <a:p>
            <a:pPr>
              <a:lnSpc>
                <a:spcPct val="150000"/>
              </a:lnSpc>
            </a:pPr>
            <a:r>
              <a:rPr lang="fa-IR" dirty="0" smtClean="0"/>
              <a:t>تکلیف خانگی: هدف این است که بیمار دریابد پیش بینی های منفی اغلب به پیامد های منفی منجر میشود.این کار نوعی پیش گویی خود-کامبخش است.درمانگر میخواهد مراجع چند پیش بینی منفی را مدنظر قرار دهد و مشخص کند کدام یک از پیش بینی ها درست از اب  در امده اند.</a:t>
            </a:r>
          </a:p>
          <a:p>
            <a:endParaRPr lang="fa-IR" dirty="0"/>
          </a:p>
        </p:txBody>
      </p:sp>
    </p:spTree>
  </p:cSld>
  <p:clrMapOvr>
    <a:masterClrMapping/>
  </p:clrMapOvr>
  <p:transition spd="med">
    <p:wedge/>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8596" y="0"/>
            <a:ext cx="8229600" cy="1143000"/>
          </a:xfrm>
        </p:spPr>
        <p:txBody>
          <a:bodyPr/>
          <a:lstStyle/>
          <a:p>
            <a:pPr algn="ctr"/>
            <a:r>
              <a:rPr lang="fa-IR" dirty="0" smtClean="0">
                <a:cs typeface="+mn-cs"/>
              </a:rPr>
              <a:t>فرم شناسایی پیش بینی های منفی</a:t>
            </a:r>
            <a:endParaRPr lang="fa-IR" dirty="0">
              <a:cs typeface="+mn-cs"/>
            </a:endParaRPr>
          </a:p>
        </p:txBody>
      </p:sp>
      <p:graphicFrame>
        <p:nvGraphicFramePr>
          <p:cNvPr id="4" name="Content Placeholder 3"/>
          <p:cNvGraphicFramePr>
            <a:graphicFrameLocks noGrp="1"/>
          </p:cNvGraphicFramePr>
          <p:nvPr>
            <p:ph idx="1"/>
          </p:nvPr>
        </p:nvGraphicFramePr>
        <p:xfrm>
          <a:off x="500034" y="1357298"/>
          <a:ext cx="8229600" cy="5090160"/>
        </p:xfrm>
        <a:graphic>
          <a:graphicData uri="http://schemas.openxmlformats.org/drawingml/2006/table">
            <a:tbl>
              <a:tblPr rtl="1" firstRow="1" bandRow="1">
                <a:tableStyleId>{5C22544A-7EE6-4342-B048-85BDC9FD1C3A}</a:tableStyleId>
              </a:tblPr>
              <a:tblGrid>
                <a:gridCol w="2743200"/>
                <a:gridCol w="2743200"/>
                <a:gridCol w="2743200"/>
              </a:tblGrid>
              <a:tr h="370840">
                <a:tc>
                  <a:txBody>
                    <a:bodyPr/>
                    <a:lstStyle/>
                    <a:p>
                      <a:pPr rtl="1"/>
                      <a:r>
                        <a:rPr lang="fa-IR" dirty="0" smtClean="0"/>
                        <a:t>پیش بینی های منفی من</a:t>
                      </a:r>
                      <a:endParaRPr lang="fa-IR" dirty="0"/>
                    </a:p>
                  </a:txBody>
                  <a:tcPr/>
                </a:tc>
                <a:tc>
                  <a:txBody>
                    <a:bodyPr/>
                    <a:lstStyle/>
                    <a:p>
                      <a:pPr rtl="1"/>
                      <a:r>
                        <a:rPr lang="fa-IR" dirty="0" smtClean="0"/>
                        <a:t>چگونه این پیش بینی منفی درست از کار در میاید؟</a:t>
                      </a:r>
                      <a:endParaRPr lang="fa-IR" dirty="0"/>
                    </a:p>
                  </a:txBody>
                  <a:tcPr/>
                </a:tc>
                <a:tc>
                  <a:txBody>
                    <a:bodyPr/>
                    <a:lstStyle/>
                    <a:p>
                      <a:pPr rtl="1"/>
                      <a:r>
                        <a:rPr lang="fa-IR" dirty="0" smtClean="0"/>
                        <a:t>چه کارهای دیگری میتوانم انجام دهم تا پیش بینی ها یمنفی من تایید نشود؟</a:t>
                      </a:r>
                      <a:endParaRPr lang="fa-IR" dirty="0"/>
                    </a:p>
                  </a:txBody>
                  <a:tcPr/>
                </a:tc>
              </a:tr>
              <a:tr h="370840">
                <a:tc>
                  <a:txBody>
                    <a:bodyPr/>
                    <a:lstStyle/>
                    <a:p>
                      <a:pPr rtl="1"/>
                      <a:endParaRPr lang="fa-IR"/>
                    </a:p>
                  </a:txBody>
                  <a:tcPr/>
                </a:tc>
                <a:tc>
                  <a:txBody>
                    <a:bodyPr/>
                    <a:lstStyle/>
                    <a:p>
                      <a:pPr rtl="1"/>
                      <a:endParaRPr lang="fa-IR"/>
                    </a:p>
                  </a:txBody>
                  <a:tcPr/>
                </a:tc>
                <a:tc>
                  <a:txBody>
                    <a:bodyPr/>
                    <a:lstStyle/>
                    <a:p>
                      <a:pPr rtl="1"/>
                      <a:endParaRPr lang="fa-IR"/>
                    </a:p>
                  </a:txBody>
                  <a:tcPr/>
                </a:tc>
              </a:tr>
              <a:tr h="370840">
                <a:tc>
                  <a:txBody>
                    <a:bodyPr/>
                    <a:lstStyle/>
                    <a:p>
                      <a:pPr rtl="1"/>
                      <a:endParaRPr lang="fa-IR"/>
                    </a:p>
                  </a:txBody>
                  <a:tcPr/>
                </a:tc>
                <a:tc>
                  <a:txBody>
                    <a:bodyPr/>
                    <a:lstStyle/>
                    <a:p>
                      <a:pPr rtl="1"/>
                      <a:endParaRPr lang="fa-IR"/>
                    </a:p>
                  </a:txBody>
                  <a:tcPr/>
                </a:tc>
                <a:tc>
                  <a:txBody>
                    <a:bodyPr/>
                    <a:lstStyle/>
                    <a:p>
                      <a:pPr rtl="1"/>
                      <a:endParaRPr lang="fa-IR"/>
                    </a:p>
                  </a:txBody>
                  <a:tcPr/>
                </a:tc>
              </a:tr>
              <a:tr h="370840">
                <a:tc>
                  <a:txBody>
                    <a:bodyPr/>
                    <a:lstStyle/>
                    <a:p>
                      <a:pPr rtl="1"/>
                      <a:endParaRPr lang="fa-IR"/>
                    </a:p>
                  </a:txBody>
                  <a:tcPr/>
                </a:tc>
                <a:tc>
                  <a:txBody>
                    <a:bodyPr/>
                    <a:lstStyle/>
                    <a:p>
                      <a:pPr rtl="1"/>
                      <a:endParaRPr lang="fa-IR"/>
                    </a:p>
                  </a:txBody>
                  <a:tcPr/>
                </a:tc>
                <a:tc>
                  <a:txBody>
                    <a:bodyPr/>
                    <a:lstStyle/>
                    <a:p>
                      <a:pPr rtl="1"/>
                      <a:endParaRPr lang="fa-IR"/>
                    </a:p>
                  </a:txBody>
                  <a:tcPr/>
                </a:tc>
              </a:tr>
              <a:tr h="370840">
                <a:tc>
                  <a:txBody>
                    <a:bodyPr/>
                    <a:lstStyle/>
                    <a:p>
                      <a:pPr rtl="1"/>
                      <a:endParaRPr lang="fa-IR"/>
                    </a:p>
                  </a:txBody>
                  <a:tcPr/>
                </a:tc>
                <a:tc>
                  <a:txBody>
                    <a:bodyPr/>
                    <a:lstStyle/>
                    <a:p>
                      <a:pPr rtl="1"/>
                      <a:endParaRPr lang="fa-IR"/>
                    </a:p>
                  </a:txBody>
                  <a:tcPr/>
                </a:tc>
                <a:tc>
                  <a:txBody>
                    <a:bodyPr/>
                    <a:lstStyle/>
                    <a:p>
                      <a:pPr rtl="1"/>
                      <a:endParaRPr lang="fa-IR"/>
                    </a:p>
                  </a:txBody>
                  <a:tcPr/>
                </a:tc>
              </a:tr>
              <a:tr h="370840">
                <a:tc>
                  <a:txBody>
                    <a:bodyPr/>
                    <a:lstStyle/>
                    <a:p>
                      <a:pPr rtl="1"/>
                      <a:endParaRPr lang="fa-IR"/>
                    </a:p>
                  </a:txBody>
                  <a:tcPr/>
                </a:tc>
                <a:tc>
                  <a:txBody>
                    <a:bodyPr/>
                    <a:lstStyle/>
                    <a:p>
                      <a:pPr rtl="1"/>
                      <a:endParaRPr lang="fa-IR"/>
                    </a:p>
                  </a:txBody>
                  <a:tcPr/>
                </a:tc>
                <a:tc>
                  <a:txBody>
                    <a:bodyPr/>
                    <a:lstStyle/>
                    <a:p>
                      <a:pPr rtl="1"/>
                      <a:endParaRPr lang="fa-IR"/>
                    </a:p>
                  </a:txBody>
                  <a:tcPr/>
                </a:tc>
              </a:tr>
              <a:tr h="370840">
                <a:tc>
                  <a:txBody>
                    <a:bodyPr/>
                    <a:lstStyle/>
                    <a:p>
                      <a:pPr rtl="1"/>
                      <a:endParaRPr lang="fa-IR"/>
                    </a:p>
                  </a:txBody>
                  <a:tcPr/>
                </a:tc>
                <a:tc>
                  <a:txBody>
                    <a:bodyPr/>
                    <a:lstStyle/>
                    <a:p>
                      <a:pPr rtl="1"/>
                      <a:endParaRPr lang="fa-IR"/>
                    </a:p>
                  </a:txBody>
                  <a:tcPr/>
                </a:tc>
                <a:tc>
                  <a:txBody>
                    <a:bodyPr/>
                    <a:lstStyle/>
                    <a:p>
                      <a:pPr rtl="1"/>
                      <a:endParaRPr lang="fa-IR"/>
                    </a:p>
                  </a:txBody>
                  <a:tcPr/>
                </a:tc>
              </a:tr>
              <a:tr h="370840">
                <a:tc>
                  <a:txBody>
                    <a:bodyPr/>
                    <a:lstStyle/>
                    <a:p>
                      <a:pPr rtl="1"/>
                      <a:endParaRPr lang="fa-IR"/>
                    </a:p>
                  </a:txBody>
                  <a:tcPr/>
                </a:tc>
                <a:tc>
                  <a:txBody>
                    <a:bodyPr/>
                    <a:lstStyle/>
                    <a:p>
                      <a:pPr rtl="1"/>
                      <a:endParaRPr lang="fa-IR"/>
                    </a:p>
                  </a:txBody>
                  <a:tcPr/>
                </a:tc>
                <a:tc>
                  <a:txBody>
                    <a:bodyPr/>
                    <a:lstStyle/>
                    <a:p>
                      <a:pPr rtl="1"/>
                      <a:endParaRPr lang="fa-IR" dirty="0"/>
                    </a:p>
                  </a:txBody>
                  <a:tcPr/>
                </a:tc>
              </a:tr>
              <a:tr h="370840">
                <a:tc>
                  <a:txBody>
                    <a:bodyPr/>
                    <a:lstStyle/>
                    <a:p>
                      <a:pPr rtl="1"/>
                      <a:endParaRPr lang="fa-IR" dirty="0"/>
                    </a:p>
                  </a:txBody>
                  <a:tcPr/>
                </a:tc>
                <a:tc>
                  <a:txBody>
                    <a:bodyPr/>
                    <a:lstStyle/>
                    <a:p>
                      <a:pPr rtl="1"/>
                      <a:endParaRPr lang="fa-IR" dirty="0"/>
                    </a:p>
                  </a:txBody>
                  <a:tcPr/>
                </a:tc>
                <a:tc>
                  <a:txBody>
                    <a:bodyPr/>
                    <a:lstStyle/>
                    <a:p>
                      <a:pPr rtl="1"/>
                      <a:endParaRPr lang="fa-IR" dirty="0"/>
                    </a:p>
                  </a:txBody>
                  <a:tcPr/>
                </a:tc>
              </a:tr>
              <a:tr h="370840">
                <a:tc>
                  <a:txBody>
                    <a:bodyPr/>
                    <a:lstStyle/>
                    <a:p>
                      <a:pPr rtl="1"/>
                      <a:endParaRPr lang="fa-IR" dirty="0"/>
                    </a:p>
                  </a:txBody>
                  <a:tcPr/>
                </a:tc>
                <a:tc>
                  <a:txBody>
                    <a:bodyPr/>
                    <a:lstStyle/>
                    <a:p>
                      <a:pPr rtl="1"/>
                      <a:endParaRPr lang="fa-IR" dirty="0"/>
                    </a:p>
                  </a:txBody>
                  <a:tcPr/>
                </a:tc>
                <a:tc>
                  <a:txBody>
                    <a:bodyPr/>
                    <a:lstStyle/>
                    <a:p>
                      <a:pPr rtl="1"/>
                      <a:endParaRPr lang="fa-IR" dirty="0"/>
                    </a:p>
                  </a:txBody>
                  <a:tcPr/>
                </a:tc>
              </a:tr>
              <a:tr h="370840">
                <a:tc>
                  <a:txBody>
                    <a:bodyPr/>
                    <a:lstStyle/>
                    <a:p>
                      <a:pPr rtl="1"/>
                      <a:endParaRPr lang="fa-IR" dirty="0"/>
                    </a:p>
                  </a:txBody>
                  <a:tcPr/>
                </a:tc>
                <a:tc>
                  <a:txBody>
                    <a:bodyPr/>
                    <a:lstStyle/>
                    <a:p>
                      <a:pPr rtl="1"/>
                      <a:endParaRPr lang="fa-IR"/>
                    </a:p>
                  </a:txBody>
                  <a:tcPr/>
                </a:tc>
                <a:tc>
                  <a:txBody>
                    <a:bodyPr/>
                    <a:lstStyle/>
                    <a:p>
                      <a:pPr rtl="1"/>
                      <a:endParaRPr lang="fa-IR" dirty="0"/>
                    </a:p>
                  </a:txBody>
                  <a:tcPr/>
                </a:tc>
              </a:tr>
              <a:tr h="370840">
                <a:tc>
                  <a:txBody>
                    <a:bodyPr/>
                    <a:lstStyle/>
                    <a:p>
                      <a:pPr rtl="1"/>
                      <a:endParaRPr lang="fa-IR" dirty="0"/>
                    </a:p>
                  </a:txBody>
                  <a:tcPr/>
                </a:tc>
                <a:tc>
                  <a:txBody>
                    <a:bodyPr/>
                    <a:lstStyle/>
                    <a:p>
                      <a:pPr rtl="1"/>
                      <a:endParaRPr lang="fa-IR" dirty="0"/>
                    </a:p>
                  </a:txBody>
                  <a:tcPr/>
                </a:tc>
                <a:tc>
                  <a:txBody>
                    <a:bodyPr/>
                    <a:lstStyle/>
                    <a:p>
                      <a:pPr rtl="1"/>
                      <a:endParaRPr lang="fa-IR" dirty="0"/>
                    </a:p>
                  </a:txBody>
                  <a:tcPr/>
                </a:tc>
              </a:tr>
              <a:tr h="370840">
                <a:tc>
                  <a:txBody>
                    <a:bodyPr/>
                    <a:lstStyle/>
                    <a:p>
                      <a:pPr rtl="1"/>
                      <a:endParaRPr lang="fa-IR" dirty="0"/>
                    </a:p>
                  </a:txBody>
                  <a:tcPr/>
                </a:tc>
                <a:tc>
                  <a:txBody>
                    <a:bodyPr/>
                    <a:lstStyle/>
                    <a:p>
                      <a:pPr rtl="1"/>
                      <a:endParaRPr lang="fa-IR"/>
                    </a:p>
                  </a:txBody>
                  <a:tcPr/>
                </a:tc>
                <a:tc>
                  <a:txBody>
                    <a:bodyPr/>
                    <a:lstStyle/>
                    <a:p>
                      <a:pPr rtl="1"/>
                      <a:endParaRPr lang="fa-IR" dirty="0"/>
                    </a:p>
                  </a:txBody>
                  <a:tcPr/>
                </a:tc>
              </a:tr>
            </a:tbl>
          </a:graphicData>
        </a:graphic>
      </p:graphicFrame>
    </p:spTree>
  </p:cSld>
  <p:clrMapOvr>
    <a:masterClrMapping/>
  </p:clrMapOvr>
  <p:transition spd="med">
    <p:wedge/>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0034" y="0"/>
            <a:ext cx="8229600" cy="928670"/>
          </a:xfrm>
        </p:spPr>
        <p:txBody>
          <a:bodyPr/>
          <a:lstStyle/>
          <a:p>
            <a:pPr algn="ctr"/>
            <a:r>
              <a:rPr lang="fa-IR" dirty="0" smtClean="0">
                <a:cs typeface="+mn-cs"/>
              </a:rPr>
              <a:t>تکنیک غرقه سازی در بلا تکلیفی</a:t>
            </a:r>
            <a:endParaRPr lang="fa-IR" dirty="0">
              <a:cs typeface="+mn-cs"/>
            </a:endParaRPr>
          </a:p>
        </p:txBody>
      </p:sp>
      <p:sp>
        <p:nvSpPr>
          <p:cNvPr id="3" name="Content Placeholder 2"/>
          <p:cNvSpPr>
            <a:spLocks noGrp="1"/>
          </p:cNvSpPr>
          <p:nvPr>
            <p:ph idx="1"/>
          </p:nvPr>
        </p:nvSpPr>
        <p:spPr>
          <a:xfrm>
            <a:off x="357158" y="1000108"/>
            <a:ext cx="8229600" cy="4817748"/>
          </a:xfrm>
        </p:spPr>
        <p:txBody>
          <a:bodyPr>
            <a:normAutofit/>
          </a:bodyPr>
          <a:lstStyle/>
          <a:p>
            <a:pPr>
              <a:lnSpc>
                <a:spcPct val="150000"/>
              </a:lnSpc>
            </a:pPr>
            <a:r>
              <a:rPr lang="fa-IR" sz="3200" dirty="0" smtClean="0"/>
              <a:t>توصیف: افر اد نگران اغلب درباره وقوع حوادث ناخوشایند و ترسناک دلشوره دارند. درمانگر بایستی چگونگی تخمین احتمالات بیمار بپردازد و اطلاعاتی در این باره از او بگیرد سپس به او نشان دهد که برای تجارب مختلف انسان در جهان چه نرخ های پایه ای وجو دراد.مثال: احتمال ابتلا به ایدز در مطب داندانپزشکی ولی پایین بودن احتمال ان.</a:t>
            </a:r>
          </a:p>
        </p:txBody>
      </p:sp>
    </p:spTree>
  </p:cSld>
  <p:clrMapOvr>
    <a:masterClrMapping/>
  </p:clrMapOvr>
  <p:transition spd="med">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fa-IR" sz="5300" dirty="0" smtClean="0">
                <a:cs typeface="+mn-cs"/>
              </a:rPr>
              <a:t>فرم غرقه سازی در بلا تکلیفی:</a:t>
            </a:r>
            <a:r>
              <a:rPr lang="fa-IR" sz="2200" dirty="0" smtClean="0"/>
              <a:t/>
            </a:r>
            <a:br>
              <a:rPr lang="fa-IR" sz="2200" dirty="0" smtClean="0"/>
            </a:br>
            <a:r>
              <a:rPr lang="fa-IR" sz="2200" dirty="0" smtClean="0">
                <a:cs typeface="+mn-cs"/>
              </a:rPr>
              <a:t>انقدر فکر را تکراری خود را با خود تکرار کنید که سطح اضطرابتان پایین بیاید. فکر را انقدر تکرار کنید تا اضطراب شما به کمتر ا ز 40 برسد. بدون توجه به سطح اضطرابتان این فکر را به مدت 15 دقیقه برای خود تکرار کنید</a:t>
            </a:r>
            <a:r>
              <a:rPr lang="fa-IR" dirty="0" smtClean="0"/>
              <a:t>.</a:t>
            </a:r>
            <a:endParaRPr lang="fa-IR" dirty="0"/>
          </a:p>
        </p:txBody>
      </p:sp>
      <p:graphicFrame>
        <p:nvGraphicFramePr>
          <p:cNvPr id="4" name="Content Placeholder 3"/>
          <p:cNvGraphicFramePr>
            <a:graphicFrameLocks noGrp="1"/>
          </p:cNvGraphicFramePr>
          <p:nvPr>
            <p:ph idx="1"/>
          </p:nvPr>
        </p:nvGraphicFramePr>
        <p:xfrm>
          <a:off x="457200" y="1935163"/>
          <a:ext cx="8229600" cy="2865120"/>
        </p:xfrm>
        <a:graphic>
          <a:graphicData uri="http://schemas.openxmlformats.org/drawingml/2006/table">
            <a:tbl>
              <a:tblPr rtl="1" firstRow="1" bandRow="1">
                <a:tableStyleId>{5C22544A-7EE6-4342-B048-85BDC9FD1C3A}</a:tableStyleId>
              </a:tblPr>
              <a:tblGrid>
                <a:gridCol w="2493294"/>
                <a:gridCol w="3627184"/>
                <a:gridCol w="2109122"/>
              </a:tblGrid>
              <a:tr h="370840">
                <a:tc>
                  <a:txBody>
                    <a:bodyPr/>
                    <a:lstStyle/>
                    <a:p>
                      <a:pPr rtl="1"/>
                      <a:r>
                        <a:rPr lang="fa-IR" dirty="0" smtClean="0"/>
                        <a:t>فکر تکراری</a:t>
                      </a:r>
                      <a:endParaRPr lang="fa-IR" dirty="0"/>
                    </a:p>
                  </a:txBody>
                  <a:tcPr/>
                </a:tc>
                <a:tc>
                  <a:txBody>
                    <a:bodyPr/>
                    <a:lstStyle/>
                    <a:p>
                      <a:pPr rtl="1"/>
                      <a:r>
                        <a:rPr lang="fa-IR" dirty="0" smtClean="0"/>
                        <a:t>مدت زمان رویارویی(تکرار</a:t>
                      </a:r>
                      <a:r>
                        <a:rPr lang="fa-IR" baseline="0" dirty="0" smtClean="0"/>
                        <a:t> مرتب و پشت سر هم فکر)</a:t>
                      </a:r>
                      <a:endParaRPr lang="fa-IR" dirty="0"/>
                    </a:p>
                  </a:txBody>
                  <a:tcPr/>
                </a:tc>
                <a:tc>
                  <a:txBody>
                    <a:bodyPr/>
                    <a:lstStyle/>
                    <a:p>
                      <a:pPr rtl="1"/>
                      <a:r>
                        <a:rPr lang="fa-IR" dirty="0" smtClean="0"/>
                        <a:t>اضطراب(0-100)</a:t>
                      </a:r>
                      <a:endParaRPr lang="fa-IR" dirty="0"/>
                    </a:p>
                  </a:txBody>
                  <a:tcPr/>
                </a:tc>
              </a:tr>
              <a:tr h="370840">
                <a:tc>
                  <a:txBody>
                    <a:bodyPr/>
                    <a:lstStyle/>
                    <a:p>
                      <a:pPr rtl="1"/>
                      <a:endParaRPr lang="fa-IR"/>
                    </a:p>
                  </a:txBody>
                  <a:tcPr/>
                </a:tc>
                <a:tc>
                  <a:txBody>
                    <a:bodyPr/>
                    <a:lstStyle/>
                    <a:p>
                      <a:pPr rtl="1"/>
                      <a:endParaRPr lang="fa-IR"/>
                    </a:p>
                  </a:txBody>
                  <a:tcPr/>
                </a:tc>
                <a:tc>
                  <a:txBody>
                    <a:bodyPr/>
                    <a:lstStyle/>
                    <a:p>
                      <a:pPr rtl="1"/>
                      <a:endParaRPr lang="fa-IR"/>
                    </a:p>
                  </a:txBody>
                  <a:tcPr/>
                </a:tc>
              </a:tr>
              <a:tr h="370840">
                <a:tc>
                  <a:txBody>
                    <a:bodyPr/>
                    <a:lstStyle/>
                    <a:p>
                      <a:pPr rtl="1"/>
                      <a:endParaRPr lang="fa-IR"/>
                    </a:p>
                  </a:txBody>
                  <a:tcPr/>
                </a:tc>
                <a:tc>
                  <a:txBody>
                    <a:bodyPr/>
                    <a:lstStyle/>
                    <a:p>
                      <a:pPr rtl="1"/>
                      <a:endParaRPr lang="fa-IR"/>
                    </a:p>
                  </a:txBody>
                  <a:tcPr/>
                </a:tc>
                <a:tc>
                  <a:txBody>
                    <a:bodyPr/>
                    <a:lstStyle/>
                    <a:p>
                      <a:pPr rtl="1"/>
                      <a:endParaRPr lang="fa-IR"/>
                    </a:p>
                  </a:txBody>
                  <a:tcPr/>
                </a:tc>
              </a:tr>
              <a:tr h="370840">
                <a:tc>
                  <a:txBody>
                    <a:bodyPr/>
                    <a:lstStyle/>
                    <a:p>
                      <a:pPr rtl="1"/>
                      <a:endParaRPr lang="fa-IR"/>
                    </a:p>
                  </a:txBody>
                  <a:tcPr/>
                </a:tc>
                <a:tc>
                  <a:txBody>
                    <a:bodyPr/>
                    <a:lstStyle/>
                    <a:p>
                      <a:pPr rtl="1"/>
                      <a:endParaRPr lang="fa-IR"/>
                    </a:p>
                  </a:txBody>
                  <a:tcPr/>
                </a:tc>
                <a:tc>
                  <a:txBody>
                    <a:bodyPr/>
                    <a:lstStyle/>
                    <a:p>
                      <a:pPr rtl="1"/>
                      <a:endParaRPr lang="fa-IR"/>
                    </a:p>
                  </a:txBody>
                  <a:tcPr/>
                </a:tc>
              </a:tr>
              <a:tr h="370840">
                <a:tc>
                  <a:txBody>
                    <a:bodyPr/>
                    <a:lstStyle/>
                    <a:p>
                      <a:pPr rtl="1"/>
                      <a:endParaRPr lang="fa-IR"/>
                    </a:p>
                  </a:txBody>
                  <a:tcPr/>
                </a:tc>
                <a:tc>
                  <a:txBody>
                    <a:bodyPr/>
                    <a:lstStyle/>
                    <a:p>
                      <a:pPr rtl="1"/>
                      <a:endParaRPr lang="fa-IR"/>
                    </a:p>
                  </a:txBody>
                  <a:tcPr/>
                </a:tc>
                <a:tc>
                  <a:txBody>
                    <a:bodyPr/>
                    <a:lstStyle/>
                    <a:p>
                      <a:pPr rtl="1"/>
                      <a:endParaRPr lang="fa-IR"/>
                    </a:p>
                  </a:txBody>
                  <a:tcPr/>
                </a:tc>
              </a:tr>
              <a:tr h="370840">
                <a:tc>
                  <a:txBody>
                    <a:bodyPr/>
                    <a:lstStyle/>
                    <a:p>
                      <a:pPr rtl="1"/>
                      <a:endParaRPr lang="fa-IR" dirty="0"/>
                    </a:p>
                  </a:txBody>
                  <a:tcPr/>
                </a:tc>
                <a:tc>
                  <a:txBody>
                    <a:bodyPr/>
                    <a:lstStyle/>
                    <a:p>
                      <a:pPr rtl="1"/>
                      <a:endParaRPr lang="fa-IR"/>
                    </a:p>
                  </a:txBody>
                  <a:tcPr/>
                </a:tc>
                <a:tc>
                  <a:txBody>
                    <a:bodyPr/>
                    <a:lstStyle/>
                    <a:p>
                      <a:pPr rtl="1"/>
                      <a:endParaRPr lang="fa-IR" dirty="0" smtClean="0"/>
                    </a:p>
                    <a:p>
                      <a:pPr rtl="1"/>
                      <a:endParaRPr lang="fa-IR" dirty="0"/>
                    </a:p>
                  </a:txBody>
                  <a:tcPr/>
                </a:tc>
              </a:tr>
              <a:tr h="370840">
                <a:tc>
                  <a:txBody>
                    <a:bodyPr/>
                    <a:lstStyle/>
                    <a:p>
                      <a:pPr rtl="1"/>
                      <a:endParaRPr lang="fa-IR" dirty="0"/>
                    </a:p>
                  </a:txBody>
                  <a:tcPr/>
                </a:tc>
                <a:tc>
                  <a:txBody>
                    <a:bodyPr/>
                    <a:lstStyle/>
                    <a:p>
                      <a:pPr rtl="1"/>
                      <a:endParaRPr lang="fa-IR"/>
                    </a:p>
                  </a:txBody>
                  <a:tcPr/>
                </a:tc>
                <a:tc>
                  <a:txBody>
                    <a:bodyPr/>
                    <a:lstStyle/>
                    <a:p>
                      <a:pPr rtl="1"/>
                      <a:endParaRPr lang="fa-IR" dirty="0"/>
                    </a:p>
                  </a:txBody>
                  <a:tcPr/>
                </a:tc>
              </a:tr>
            </a:tbl>
          </a:graphicData>
        </a:graphic>
      </p:graphicFrame>
      <p:sp>
        <p:nvSpPr>
          <p:cNvPr id="5" name="Title 1"/>
          <p:cNvSpPr txBox="1">
            <a:spLocks/>
          </p:cNvSpPr>
          <p:nvPr/>
        </p:nvSpPr>
        <p:spPr>
          <a:xfrm>
            <a:off x="500034" y="5072074"/>
            <a:ext cx="8229600" cy="1143000"/>
          </a:xfrm>
          <a:prstGeom prst="rect">
            <a:avLst/>
          </a:prstGeom>
        </p:spPr>
        <p:txBody>
          <a:bodyPr vert="horz" lIns="0" rIns="0" bIns="0" anchor="b">
            <a:normAutofit fontScale="60000" lnSpcReduction="20000"/>
          </a:bodyPr>
          <a:lstStyle/>
          <a:p>
            <a:pPr marL="0" marR="0" lvl="0" indent="0" defTabSz="914400" rtl="1" eaLnBrk="1" fontAlgn="auto" latinLnBrk="0" hangingPunct="1">
              <a:lnSpc>
                <a:spcPct val="100000"/>
              </a:lnSpc>
              <a:spcBef>
                <a:spcPct val="0"/>
              </a:spcBef>
              <a:spcAft>
                <a:spcPts val="0"/>
              </a:spcAft>
              <a:buClrTx/>
              <a:buSzTx/>
              <a:buFontTx/>
              <a:buNone/>
              <a:tabLst/>
              <a:defRPr/>
            </a:pPr>
            <a:r>
              <a:rPr kumimoji="0" lang="fa-IR" sz="5000" b="0" i="0" u="none" strike="noStrike" kern="1200" cap="none" spc="0" normalizeH="0" baseline="0" noProof="0" dirty="0" smtClean="0">
                <a:ln>
                  <a:noFill/>
                </a:ln>
                <a:solidFill>
                  <a:schemeClr val="tx2"/>
                </a:solidFill>
                <a:effectLst/>
                <a:uLnTx/>
                <a:uFillTx/>
                <a:latin typeface="+mj-lt"/>
                <a:ea typeface="+mj-ea"/>
                <a:cs typeface="+mj-cs"/>
              </a:rPr>
              <a:t>امکان وقوع حادثه:</a:t>
            </a:r>
          </a:p>
          <a:p>
            <a:pPr marL="0" marR="0" lvl="0" indent="0" defTabSz="914400" rtl="1" eaLnBrk="1" fontAlgn="auto" latinLnBrk="0" hangingPunct="1">
              <a:lnSpc>
                <a:spcPct val="100000"/>
              </a:lnSpc>
              <a:spcBef>
                <a:spcPct val="0"/>
              </a:spcBef>
              <a:spcAft>
                <a:spcPts val="0"/>
              </a:spcAft>
              <a:buClrTx/>
              <a:buSzTx/>
              <a:buFontTx/>
              <a:buNone/>
              <a:tabLst/>
              <a:defRPr/>
            </a:pPr>
            <a:r>
              <a:rPr lang="fa-IR" sz="5000" dirty="0" smtClean="0">
                <a:solidFill>
                  <a:schemeClr val="tx2"/>
                </a:solidFill>
                <a:latin typeface="+mj-lt"/>
                <a:ea typeface="+mj-ea"/>
                <a:cs typeface="+mj-cs"/>
              </a:rPr>
              <a:t>مزایای پذیرش این احتمال:</a:t>
            </a:r>
          </a:p>
          <a:p>
            <a:pPr marL="0" marR="0" lvl="0" indent="0" defTabSz="914400" rtl="1" eaLnBrk="1" fontAlgn="auto" latinLnBrk="0" hangingPunct="1">
              <a:lnSpc>
                <a:spcPct val="100000"/>
              </a:lnSpc>
              <a:spcBef>
                <a:spcPct val="0"/>
              </a:spcBef>
              <a:spcAft>
                <a:spcPts val="0"/>
              </a:spcAft>
              <a:buClrTx/>
              <a:buSzTx/>
              <a:buFontTx/>
              <a:buNone/>
              <a:tabLst/>
              <a:defRPr/>
            </a:pPr>
            <a:r>
              <a:rPr kumimoji="0" lang="fa-IR" sz="5000" b="0" i="0" u="none" strike="noStrike" kern="1200" cap="none" spc="0" normalizeH="0" baseline="0" noProof="0" dirty="0" smtClean="0">
                <a:ln>
                  <a:noFill/>
                </a:ln>
                <a:solidFill>
                  <a:schemeClr val="tx2"/>
                </a:solidFill>
                <a:effectLst/>
                <a:uLnTx/>
                <a:uFillTx/>
                <a:latin typeface="+mj-lt"/>
                <a:ea typeface="+mj-ea"/>
                <a:cs typeface="+mj-cs"/>
              </a:rPr>
              <a:t>معایب پذیرش این احتمال:</a:t>
            </a:r>
            <a:endParaRPr kumimoji="0" lang="fa-IR" sz="5000" b="0" i="0" u="none" strike="noStrike" kern="1200" cap="none" spc="0" normalizeH="0" baseline="0" noProof="0" dirty="0">
              <a:ln>
                <a:noFill/>
              </a:ln>
              <a:solidFill>
                <a:schemeClr val="tx2"/>
              </a:solidFill>
              <a:effectLst/>
              <a:uLnTx/>
              <a:uFillTx/>
              <a:latin typeface="+mj-lt"/>
              <a:ea typeface="+mj-ea"/>
              <a:cs typeface="+mj-cs"/>
            </a:endParaRPr>
          </a:p>
        </p:txBody>
      </p:sp>
    </p:spTree>
  </p:cSld>
  <p:clrMapOvr>
    <a:masterClrMapping/>
  </p:clrMapOvr>
  <p:transition spd="med">
    <p:wipe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5720" y="0"/>
            <a:ext cx="8229600" cy="1143000"/>
          </a:xfrm>
        </p:spPr>
        <p:txBody>
          <a:bodyPr/>
          <a:lstStyle/>
          <a:p>
            <a:pPr algn="ctr"/>
            <a:r>
              <a:rPr lang="fa-IR" dirty="0" smtClean="0">
                <a:cs typeface="+mn-cs"/>
              </a:rPr>
              <a:t>تکنیک پذیرش</a:t>
            </a:r>
            <a:endParaRPr lang="fa-IR" dirty="0">
              <a:cs typeface="+mn-cs"/>
            </a:endParaRPr>
          </a:p>
        </p:txBody>
      </p:sp>
      <p:sp>
        <p:nvSpPr>
          <p:cNvPr id="3" name="Content Placeholder 2"/>
          <p:cNvSpPr>
            <a:spLocks noGrp="1"/>
          </p:cNvSpPr>
          <p:nvPr>
            <p:ph idx="1"/>
          </p:nvPr>
        </p:nvSpPr>
        <p:spPr/>
        <p:txBody>
          <a:bodyPr>
            <a:normAutofit/>
          </a:bodyPr>
          <a:lstStyle/>
          <a:p>
            <a:pPr>
              <a:lnSpc>
                <a:spcPct val="150000"/>
              </a:lnSpc>
            </a:pPr>
            <a:r>
              <a:rPr lang="fa-IR" sz="3200" dirty="0" smtClean="0"/>
              <a:t>توصیف: به جای اینکه تلاش کنید هر چیزی را تغییر دهید و کنترل کنید شاید بهتر باشد که یاد بگیرید انها را بپذیرید..</a:t>
            </a:r>
            <a:endParaRPr lang="fa-IR" sz="3200" dirty="0"/>
          </a:p>
        </p:txBody>
      </p:sp>
    </p:spTree>
  </p:cSld>
  <p:clrMapOvr>
    <a:masterClrMapping/>
  </p:clrMapOvr>
  <p:transition spd="med">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7158" y="214290"/>
            <a:ext cx="8229600" cy="581772"/>
          </a:xfrm>
        </p:spPr>
        <p:txBody>
          <a:bodyPr>
            <a:normAutofit fontScale="90000"/>
          </a:bodyPr>
          <a:lstStyle/>
          <a:p>
            <a:pPr algn="ctr"/>
            <a:r>
              <a:rPr lang="fa-IR" dirty="0" smtClean="0">
                <a:cs typeface="+mn-cs"/>
              </a:rPr>
              <a:t>فرم پذیرش</a:t>
            </a:r>
            <a:endParaRPr lang="fa-IR" dirty="0">
              <a:cs typeface="+mn-cs"/>
            </a:endParaRPr>
          </a:p>
        </p:txBody>
      </p:sp>
      <p:graphicFrame>
        <p:nvGraphicFramePr>
          <p:cNvPr id="4" name="Content Placeholder 3"/>
          <p:cNvGraphicFramePr>
            <a:graphicFrameLocks noGrp="1"/>
          </p:cNvGraphicFramePr>
          <p:nvPr>
            <p:ph idx="1"/>
          </p:nvPr>
        </p:nvGraphicFramePr>
        <p:xfrm>
          <a:off x="500034" y="1214438"/>
          <a:ext cx="8186766" cy="5463514"/>
        </p:xfrm>
        <a:graphic>
          <a:graphicData uri="http://schemas.openxmlformats.org/drawingml/2006/table">
            <a:tbl>
              <a:tblPr rtl="1" firstRow="1" bandRow="1">
                <a:tableStyleId>{5C22544A-7EE6-4342-B048-85BDC9FD1C3A}</a:tableStyleId>
              </a:tblPr>
              <a:tblGrid>
                <a:gridCol w="4145490"/>
                <a:gridCol w="4041276"/>
              </a:tblGrid>
              <a:tr h="522969">
                <a:tc gridSpan="2">
                  <a:txBody>
                    <a:bodyPr/>
                    <a:lstStyle/>
                    <a:p>
                      <a:pPr rtl="1"/>
                      <a:r>
                        <a:rPr lang="fa-IR" dirty="0" smtClean="0"/>
                        <a:t>مشکلی</a:t>
                      </a:r>
                      <a:r>
                        <a:rPr lang="fa-IR" baseline="0" dirty="0" smtClean="0"/>
                        <a:t> که درباره ان نگرانم:.......................................................................................................................................</a:t>
                      </a:r>
                    </a:p>
                    <a:p>
                      <a:pPr rtl="1"/>
                      <a:endParaRPr lang="fa-IR" baseline="0" dirty="0" smtClean="0"/>
                    </a:p>
                    <a:p>
                      <a:pPr rtl="1"/>
                      <a:r>
                        <a:rPr lang="fa-IR" baseline="0" dirty="0" smtClean="0"/>
                        <a:t>...................................................................................................................................................................................</a:t>
                      </a:r>
                      <a:endParaRPr lang="fa-IR" dirty="0"/>
                    </a:p>
                  </a:txBody>
                  <a:tcPr/>
                </a:tc>
                <a:tc hMerge="1">
                  <a:txBody>
                    <a:bodyPr/>
                    <a:lstStyle/>
                    <a:p>
                      <a:pPr rtl="1"/>
                      <a:endParaRPr lang="fa-IR"/>
                    </a:p>
                  </a:txBody>
                  <a:tcPr/>
                </a:tc>
              </a:tr>
              <a:tr h="515805">
                <a:tc rowSpan="2">
                  <a:txBody>
                    <a:bodyPr/>
                    <a:lstStyle/>
                    <a:p>
                      <a:pPr rtl="1"/>
                      <a:r>
                        <a:rPr lang="fa-IR" dirty="0" smtClean="0"/>
                        <a:t>مزایا و معایب پذیر ش این مشکل</a:t>
                      </a:r>
                      <a:endParaRPr lang="fa-IR" dirty="0"/>
                    </a:p>
                  </a:txBody>
                  <a:tcPr/>
                </a:tc>
                <a:tc>
                  <a:txBody>
                    <a:bodyPr/>
                    <a:lstStyle/>
                    <a:p>
                      <a:pPr rtl="1"/>
                      <a:r>
                        <a:rPr lang="fa-IR" dirty="0" smtClean="0"/>
                        <a:t>مزایا</a:t>
                      </a:r>
                      <a:endParaRPr lang="fa-IR" dirty="0"/>
                    </a:p>
                  </a:txBody>
                  <a:tcPr>
                    <a:lnB w="12700" cap="flat" cmpd="sng" algn="ctr">
                      <a:solidFill>
                        <a:schemeClr val="tx1"/>
                      </a:solidFill>
                      <a:prstDash val="solid"/>
                      <a:round/>
                      <a:headEnd type="none" w="med" len="med"/>
                      <a:tailEnd type="none" w="med" len="med"/>
                    </a:lnB>
                  </a:tcPr>
                </a:tc>
              </a:tr>
              <a:tr h="515805">
                <a:tc vMerge="1">
                  <a:txBody>
                    <a:bodyPr/>
                    <a:lstStyle/>
                    <a:p>
                      <a:pPr rtl="1"/>
                      <a:endParaRPr lang="fa-IR"/>
                    </a:p>
                  </a:txBody>
                  <a:tcPr/>
                </a:tc>
                <a:tc>
                  <a:txBody>
                    <a:bodyPr/>
                    <a:lstStyle/>
                    <a:p>
                      <a:pPr rtl="1"/>
                      <a:r>
                        <a:rPr lang="fa-IR" dirty="0" smtClean="0"/>
                        <a:t>معایب</a:t>
                      </a:r>
                      <a:endParaRPr lang="fa-IR" dirty="0"/>
                    </a:p>
                  </a:txBody>
                  <a:tcPr>
                    <a:lnT w="12700" cap="flat" cmpd="sng" algn="ctr">
                      <a:solidFill>
                        <a:schemeClr val="tx1"/>
                      </a:solidFill>
                      <a:prstDash val="solid"/>
                      <a:round/>
                      <a:headEnd type="none" w="med" len="med"/>
                      <a:tailEnd type="none" w="med" len="med"/>
                    </a:lnT>
                  </a:tcPr>
                </a:tc>
              </a:tr>
              <a:tr h="902659">
                <a:tc>
                  <a:txBody>
                    <a:bodyPr/>
                    <a:lstStyle/>
                    <a:p>
                      <a:pPr rtl="1"/>
                      <a:r>
                        <a:rPr lang="fa-IR" dirty="0" smtClean="0"/>
                        <a:t>اگر</a:t>
                      </a:r>
                      <a:r>
                        <a:rPr lang="fa-IR" baseline="0" dirty="0" smtClean="0"/>
                        <a:t> این نگرانی را بپذیرم کارهای روزمره باعث دردسر من میشوند</a:t>
                      </a:r>
                      <a:endParaRPr lang="fa-IR" dirty="0"/>
                    </a:p>
                  </a:txBody>
                  <a:tcPr/>
                </a:tc>
                <a:tc>
                  <a:txBody>
                    <a:bodyPr/>
                    <a:lstStyle/>
                    <a:p>
                      <a:pPr rtl="1"/>
                      <a:endParaRPr lang="fa-IR" dirty="0"/>
                    </a:p>
                  </a:txBody>
                  <a:tcPr/>
                </a:tc>
              </a:tr>
              <a:tr h="522969">
                <a:tc>
                  <a:txBody>
                    <a:bodyPr/>
                    <a:lstStyle/>
                    <a:p>
                      <a:pPr rtl="1"/>
                      <a:r>
                        <a:rPr lang="fa-IR" dirty="0" smtClean="0"/>
                        <a:t>چرا این مشکل را میپذیرم</a:t>
                      </a:r>
                      <a:endParaRPr lang="fa-IR" dirty="0"/>
                    </a:p>
                  </a:txBody>
                  <a:tcPr/>
                </a:tc>
                <a:tc>
                  <a:txBody>
                    <a:bodyPr/>
                    <a:lstStyle/>
                    <a:p>
                      <a:pPr rtl="1"/>
                      <a:endParaRPr lang="fa-IR"/>
                    </a:p>
                  </a:txBody>
                  <a:tcPr/>
                </a:tc>
              </a:tr>
              <a:tr h="522969">
                <a:tc>
                  <a:txBody>
                    <a:bodyPr/>
                    <a:lstStyle/>
                    <a:p>
                      <a:pPr rtl="1"/>
                      <a:r>
                        <a:rPr lang="fa-IR" dirty="0" smtClean="0"/>
                        <a:t>دقیقا توصیف کنید که چه اتفاقی باعث نگرانی شما میشود</a:t>
                      </a:r>
                      <a:endParaRPr lang="fa-IR" dirty="0"/>
                    </a:p>
                  </a:txBody>
                  <a:tcPr/>
                </a:tc>
                <a:tc>
                  <a:txBody>
                    <a:bodyPr/>
                    <a:lstStyle/>
                    <a:p>
                      <a:pPr rtl="1"/>
                      <a:r>
                        <a:rPr lang="fa-IR" dirty="0" smtClean="0"/>
                        <a:t>ناظر بی طرف(بدون قضاوت)</a:t>
                      </a:r>
                      <a:endParaRPr lang="fa-IR" dirty="0"/>
                    </a:p>
                  </a:txBody>
                  <a:tcPr/>
                </a:tc>
              </a:tr>
              <a:tr h="1568907">
                <a:tc>
                  <a:txBody>
                    <a:bodyPr/>
                    <a:lstStyle/>
                    <a:p>
                      <a:pPr rtl="1"/>
                      <a:r>
                        <a:rPr lang="fa-IR" smtClean="0"/>
                        <a:t>نتیجه گیری:</a:t>
                      </a:r>
                      <a:endParaRPr lang="fa-IR" dirty="0"/>
                    </a:p>
                  </a:txBody>
                  <a:tcPr/>
                </a:tc>
                <a:tc>
                  <a:txBody>
                    <a:bodyPr/>
                    <a:lstStyle/>
                    <a:p>
                      <a:pPr rtl="1"/>
                      <a:endParaRPr lang="fa-IR" dirty="0"/>
                    </a:p>
                  </a:txBody>
                  <a:tcPr/>
                </a:tc>
              </a:tr>
            </a:tbl>
          </a:graphicData>
        </a:graphic>
      </p:graphicFrame>
    </p:spTree>
  </p:cSld>
  <p:clrMapOvr>
    <a:masterClrMapping/>
  </p:clrMapOvr>
  <p:transition spd="med">
    <p:wedge/>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85814" y="1316736"/>
            <a:ext cx="7772400" cy="1362456"/>
          </a:xfrm>
        </p:spPr>
        <p:txBody>
          <a:bodyPr/>
          <a:lstStyle/>
          <a:p>
            <a:pPr algn="ctr"/>
            <a:r>
              <a:rPr lang="fa-IR" dirty="0" smtClean="0"/>
              <a:t>فصل5 </a:t>
            </a:r>
            <a:br>
              <a:rPr lang="fa-IR" dirty="0" smtClean="0"/>
            </a:br>
            <a:r>
              <a:rPr lang="fa-IR" dirty="0" smtClean="0"/>
              <a:t>پردازش اطلاعات و خطاهای منطقی</a:t>
            </a:r>
            <a:endParaRPr lang="fa-IR" dirty="0"/>
          </a:p>
        </p:txBody>
      </p:sp>
      <p:sp>
        <p:nvSpPr>
          <p:cNvPr id="3" name="Text Placeholder 2"/>
          <p:cNvSpPr>
            <a:spLocks noGrp="1"/>
          </p:cNvSpPr>
          <p:nvPr>
            <p:ph type="body" idx="1"/>
          </p:nvPr>
        </p:nvSpPr>
        <p:spPr/>
        <p:txBody>
          <a:bodyPr/>
          <a:lstStyle/>
          <a:p>
            <a:endParaRPr lang="fa-IR"/>
          </a:p>
        </p:txBody>
      </p:sp>
    </p:spTree>
  </p:cSld>
  <p:clrMapOvr>
    <a:masterClrMapping/>
  </p:clrMapOvr>
  <p:transition spd="med">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1"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7158" y="0"/>
            <a:ext cx="8229600" cy="1143000"/>
          </a:xfrm>
        </p:spPr>
        <p:txBody>
          <a:bodyPr/>
          <a:lstStyle/>
          <a:p>
            <a:pPr algn="ctr"/>
            <a:r>
              <a:rPr lang="fa-IR" b="1" dirty="0" smtClean="0">
                <a:cs typeface="+mn-cs"/>
              </a:rPr>
              <a:t>تکنیک تحلیل منطقی افکار و باورها</a:t>
            </a:r>
            <a:endParaRPr lang="fa-IR" b="1" dirty="0">
              <a:cs typeface="+mn-cs"/>
            </a:endParaRPr>
          </a:p>
        </p:txBody>
      </p:sp>
      <p:sp>
        <p:nvSpPr>
          <p:cNvPr id="3" name="Content Placeholder 2"/>
          <p:cNvSpPr>
            <a:spLocks noGrp="1"/>
          </p:cNvSpPr>
          <p:nvPr>
            <p:ph idx="1"/>
          </p:nvPr>
        </p:nvSpPr>
        <p:spPr>
          <a:xfrm>
            <a:off x="457200" y="1285860"/>
            <a:ext cx="8229600" cy="5038740"/>
          </a:xfrm>
        </p:spPr>
        <p:txBody>
          <a:bodyPr>
            <a:normAutofit fontScale="92500" lnSpcReduction="20000"/>
          </a:bodyPr>
          <a:lstStyle/>
          <a:p>
            <a:pPr>
              <a:lnSpc>
                <a:spcPct val="150000"/>
              </a:lnSpc>
            </a:pPr>
            <a:r>
              <a:rPr lang="fa-IR" dirty="0" smtClean="0"/>
              <a:t>پیشنهاد نحوه ارائه مداخله یا تکنیک:</a:t>
            </a:r>
          </a:p>
          <a:p>
            <a:pPr>
              <a:lnSpc>
                <a:spcPct val="150000"/>
              </a:lnSpc>
            </a:pPr>
            <a:r>
              <a:rPr lang="fa-IR" dirty="0" smtClean="0"/>
              <a:t>با وجود چنین واقعیت هایی به چه نتیجه ای میرسید؟</a:t>
            </a:r>
          </a:p>
          <a:p>
            <a:pPr>
              <a:lnSpc>
                <a:spcPct val="150000"/>
              </a:lnSpc>
            </a:pPr>
            <a:r>
              <a:rPr lang="fa-IR" dirty="0" smtClean="0"/>
              <a:t>ایا میتوان از این حادثه نتیجه دیگری گرفت؟ ایا امکان دارد پیامد دیگری رخ دهد؟</a:t>
            </a:r>
          </a:p>
          <a:p>
            <a:pPr>
              <a:lnSpc>
                <a:spcPct val="150000"/>
              </a:lnSpc>
            </a:pPr>
            <a:r>
              <a:rPr lang="fa-IR" dirty="0" smtClean="0"/>
              <a:t>ایا پیش بینی شما با پیش بینی دیگران متفاوت است؟</a:t>
            </a:r>
          </a:p>
          <a:p>
            <a:pPr>
              <a:lnSpc>
                <a:spcPct val="150000"/>
              </a:lnSpc>
            </a:pPr>
            <a:r>
              <a:rPr lang="fa-IR" dirty="0" smtClean="0"/>
              <a:t>ایا امکان وقوع حادثه را با احتمال بروز حادثه اشتباه میگیرید؟</a:t>
            </a:r>
          </a:p>
          <a:p>
            <a:pPr>
              <a:lnSpc>
                <a:spcPct val="150000"/>
              </a:lnSpc>
            </a:pPr>
            <a:r>
              <a:rPr lang="fa-IR" dirty="0" smtClean="0"/>
              <a:t>اگر حادثه ای اتفاق بیفتد که شما انتظار نداشته باشید شما چه برداشتی میکنید؟</a:t>
            </a:r>
          </a:p>
          <a:p>
            <a:pPr>
              <a:lnSpc>
                <a:spcPct val="150000"/>
              </a:lnSpc>
            </a:pPr>
            <a:r>
              <a:rPr lang="fa-IR" dirty="0" smtClean="0"/>
              <a:t>چه موقعی پیش بینی میکنید که یک واقعه منجر به واقعه دیگری میشود؟</a:t>
            </a:r>
          </a:p>
          <a:p>
            <a:pPr>
              <a:lnSpc>
                <a:spcPct val="150000"/>
              </a:lnSpc>
            </a:pPr>
            <a:r>
              <a:rPr lang="fa-IR" dirty="0" smtClean="0"/>
              <a:t>ایا نتیجه گیری های خود را در تمام موقعیت ها و در تمام افراد درست و غیر قابل برگشت میدانید؟</a:t>
            </a:r>
            <a:endParaRPr lang="fa-IR" dirty="0"/>
          </a:p>
        </p:txBody>
      </p:sp>
    </p:spTree>
  </p:cSld>
  <p:clrMapOvr>
    <a:masterClrMapping/>
  </p:clrMapOvr>
  <p:transition spd="med">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grpId="0" nodeType="clickEffect">
                                  <p:stCondLst>
                                    <p:cond delay="0"/>
                                  </p:stCondLst>
                                  <p:childTnLst>
                                    <p:animRot by="21600000">
                                      <p:cBhvr>
                                        <p:cTn id="6" dur="2000" fill="hold"/>
                                        <p:tgtEl>
                                          <p:spTgt spid="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0034" y="0"/>
            <a:ext cx="8229600" cy="928670"/>
          </a:xfrm>
        </p:spPr>
        <p:txBody>
          <a:bodyPr/>
          <a:lstStyle/>
          <a:p>
            <a:pPr algn="ctr"/>
            <a:r>
              <a:rPr lang="fa-IR" b="1" dirty="0" smtClean="0">
                <a:cs typeface="+mn-cs"/>
              </a:rPr>
              <a:t>فرم بررسی خطاهای منطقی</a:t>
            </a:r>
            <a:endParaRPr lang="fa-IR" b="1" dirty="0">
              <a:cs typeface="+mn-cs"/>
            </a:endParaRPr>
          </a:p>
        </p:txBody>
      </p:sp>
      <p:graphicFrame>
        <p:nvGraphicFramePr>
          <p:cNvPr id="4" name="Content Placeholder 3"/>
          <p:cNvGraphicFramePr>
            <a:graphicFrameLocks noGrp="1"/>
          </p:cNvGraphicFramePr>
          <p:nvPr>
            <p:ph idx="1"/>
          </p:nvPr>
        </p:nvGraphicFramePr>
        <p:xfrm>
          <a:off x="500034" y="1000108"/>
          <a:ext cx="8229600" cy="5562600"/>
        </p:xfrm>
        <a:graphic>
          <a:graphicData uri="http://schemas.openxmlformats.org/drawingml/2006/table">
            <a:tbl>
              <a:tblPr rtl="1" firstRow="1" bandRow="1">
                <a:tableStyleId>{5C22544A-7EE6-4342-B048-85BDC9FD1C3A}</a:tableStyleId>
              </a:tblPr>
              <a:tblGrid>
                <a:gridCol w="4114800"/>
                <a:gridCol w="4114800"/>
              </a:tblGrid>
              <a:tr h="370840">
                <a:tc>
                  <a:txBody>
                    <a:bodyPr/>
                    <a:lstStyle/>
                    <a:p>
                      <a:pPr rtl="1"/>
                      <a:r>
                        <a:rPr lang="fa-IR" dirty="0" smtClean="0"/>
                        <a:t>افکار منفی</a:t>
                      </a:r>
                      <a:endParaRPr lang="fa-IR" dirty="0"/>
                    </a:p>
                  </a:txBody>
                  <a:tcPr/>
                </a:tc>
                <a:tc>
                  <a:txBody>
                    <a:bodyPr/>
                    <a:lstStyle/>
                    <a:p>
                      <a:pPr rtl="1"/>
                      <a:r>
                        <a:rPr lang="fa-IR" dirty="0" smtClean="0"/>
                        <a:t>خطاهای منطقی افکار منفی من</a:t>
                      </a:r>
                      <a:endParaRPr lang="fa-IR" dirty="0"/>
                    </a:p>
                  </a:txBody>
                  <a:tcPr/>
                </a:tc>
              </a:tr>
              <a:tr h="370840">
                <a:tc>
                  <a:txBody>
                    <a:bodyPr/>
                    <a:lstStyle/>
                    <a:p>
                      <a:pPr rtl="1"/>
                      <a:endParaRPr lang="fa-IR"/>
                    </a:p>
                  </a:txBody>
                  <a:tcPr/>
                </a:tc>
                <a:tc>
                  <a:txBody>
                    <a:bodyPr/>
                    <a:lstStyle/>
                    <a:p>
                      <a:pPr rtl="1"/>
                      <a:endParaRPr lang="fa-IR"/>
                    </a:p>
                  </a:txBody>
                  <a:tcPr/>
                </a:tc>
              </a:tr>
              <a:tr h="370840">
                <a:tc>
                  <a:txBody>
                    <a:bodyPr/>
                    <a:lstStyle/>
                    <a:p>
                      <a:pPr rtl="1"/>
                      <a:endParaRPr lang="fa-IR"/>
                    </a:p>
                  </a:txBody>
                  <a:tcPr/>
                </a:tc>
                <a:tc>
                  <a:txBody>
                    <a:bodyPr/>
                    <a:lstStyle/>
                    <a:p>
                      <a:pPr rtl="1"/>
                      <a:endParaRPr lang="fa-IR"/>
                    </a:p>
                  </a:txBody>
                  <a:tcPr/>
                </a:tc>
              </a:tr>
              <a:tr h="370840">
                <a:tc>
                  <a:txBody>
                    <a:bodyPr/>
                    <a:lstStyle/>
                    <a:p>
                      <a:pPr rtl="1"/>
                      <a:endParaRPr lang="fa-IR"/>
                    </a:p>
                  </a:txBody>
                  <a:tcPr/>
                </a:tc>
                <a:tc>
                  <a:txBody>
                    <a:bodyPr/>
                    <a:lstStyle/>
                    <a:p>
                      <a:pPr rtl="1"/>
                      <a:endParaRPr lang="fa-IR"/>
                    </a:p>
                  </a:txBody>
                  <a:tcPr/>
                </a:tc>
              </a:tr>
              <a:tr h="370840">
                <a:tc>
                  <a:txBody>
                    <a:bodyPr/>
                    <a:lstStyle/>
                    <a:p>
                      <a:pPr rtl="1"/>
                      <a:endParaRPr lang="fa-IR"/>
                    </a:p>
                  </a:txBody>
                  <a:tcPr/>
                </a:tc>
                <a:tc>
                  <a:txBody>
                    <a:bodyPr/>
                    <a:lstStyle/>
                    <a:p>
                      <a:pPr rtl="1"/>
                      <a:endParaRPr lang="fa-IR"/>
                    </a:p>
                  </a:txBody>
                  <a:tcPr/>
                </a:tc>
              </a:tr>
              <a:tr h="370840">
                <a:tc>
                  <a:txBody>
                    <a:bodyPr/>
                    <a:lstStyle/>
                    <a:p>
                      <a:pPr rtl="1"/>
                      <a:endParaRPr lang="fa-IR"/>
                    </a:p>
                  </a:txBody>
                  <a:tcPr/>
                </a:tc>
                <a:tc>
                  <a:txBody>
                    <a:bodyPr/>
                    <a:lstStyle/>
                    <a:p>
                      <a:pPr rtl="1"/>
                      <a:endParaRPr lang="fa-IR"/>
                    </a:p>
                  </a:txBody>
                  <a:tcPr/>
                </a:tc>
              </a:tr>
              <a:tr h="370840">
                <a:tc>
                  <a:txBody>
                    <a:bodyPr/>
                    <a:lstStyle/>
                    <a:p>
                      <a:pPr rtl="1"/>
                      <a:endParaRPr lang="fa-IR"/>
                    </a:p>
                  </a:txBody>
                  <a:tcPr/>
                </a:tc>
                <a:tc>
                  <a:txBody>
                    <a:bodyPr/>
                    <a:lstStyle/>
                    <a:p>
                      <a:pPr rtl="1"/>
                      <a:endParaRPr lang="fa-IR"/>
                    </a:p>
                  </a:txBody>
                  <a:tcPr/>
                </a:tc>
              </a:tr>
              <a:tr h="370840">
                <a:tc>
                  <a:txBody>
                    <a:bodyPr/>
                    <a:lstStyle/>
                    <a:p>
                      <a:pPr rtl="1"/>
                      <a:endParaRPr lang="fa-IR"/>
                    </a:p>
                  </a:txBody>
                  <a:tcPr/>
                </a:tc>
                <a:tc>
                  <a:txBody>
                    <a:bodyPr/>
                    <a:lstStyle/>
                    <a:p>
                      <a:pPr rtl="1"/>
                      <a:endParaRPr lang="fa-IR" dirty="0"/>
                    </a:p>
                  </a:txBody>
                  <a:tcPr/>
                </a:tc>
              </a:tr>
              <a:tr h="370840">
                <a:tc>
                  <a:txBody>
                    <a:bodyPr/>
                    <a:lstStyle/>
                    <a:p>
                      <a:pPr rtl="1"/>
                      <a:endParaRPr lang="fa-IR" dirty="0"/>
                    </a:p>
                  </a:txBody>
                  <a:tcPr/>
                </a:tc>
                <a:tc>
                  <a:txBody>
                    <a:bodyPr/>
                    <a:lstStyle/>
                    <a:p>
                      <a:pPr rtl="1"/>
                      <a:endParaRPr lang="fa-IR" dirty="0"/>
                    </a:p>
                  </a:txBody>
                  <a:tcPr/>
                </a:tc>
              </a:tr>
              <a:tr h="370840">
                <a:tc>
                  <a:txBody>
                    <a:bodyPr/>
                    <a:lstStyle/>
                    <a:p>
                      <a:pPr rtl="1"/>
                      <a:endParaRPr lang="fa-IR" dirty="0"/>
                    </a:p>
                  </a:txBody>
                  <a:tcPr/>
                </a:tc>
                <a:tc>
                  <a:txBody>
                    <a:bodyPr/>
                    <a:lstStyle/>
                    <a:p>
                      <a:pPr rtl="1"/>
                      <a:endParaRPr lang="fa-IR" dirty="0"/>
                    </a:p>
                  </a:txBody>
                  <a:tcPr/>
                </a:tc>
              </a:tr>
              <a:tr h="370840">
                <a:tc>
                  <a:txBody>
                    <a:bodyPr/>
                    <a:lstStyle/>
                    <a:p>
                      <a:pPr rtl="1"/>
                      <a:endParaRPr lang="fa-IR" dirty="0"/>
                    </a:p>
                  </a:txBody>
                  <a:tcPr/>
                </a:tc>
                <a:tc>
                  <a:txBody>
                    <a:bodyPr/>
                    <a:lstStyle/>
                    <a:p>
                      <a:pPr rtl="1"/>
                      <a:endParaRPr lang="fa-IR" dirty="0"/>
                    </a:p>
                  </a:txBody>
                  <a:tcPr/>
                </a:tc>
              </a:tr>
              <a:tr h="370840">
                <a:tc>
                  <a:txBody>
                    <a:bodyPr/>
                    <a:lstStyle/>
                    <a:p>
                      <a:pPr rtl="1"/>
                      <a:endParaRPr lang="fa-IR" dirty="0"/>
                    </a:p>
                  </a:txBody>
                  <a:tcPr/>
                </a:tc>
                <a:tc>
                  <a:txBody>
                    <a:bodyPr/>
                    <a:lstStyle/>
                    <a:p>
                      <a:pPr rtl="1"/>
                      <a:endParaRPr lang="fa-IR" dirty="0"/>
                    </a:p>
                  </a:txBody>
                  <a:tcPr/>
                </a:tc>
              </a:tr>
              <a:tr h="370840">
                <a:tc>
                  <a:txBody>
                    <a:bodyPr/>
                    <a:lstStyle/>
                    <a:p>
                      <a:pPr rtl="1"/>
                      <a:endParaRPr lang="fa-IR" dirty="0"/>
                    </a:p>
                  </a:txBody>
                  <a:tcPr/>
                </a:tc>
                <a:tc>
                  <a:txBody>
                    <a:bodyPr/>
                    <a:lstStyle/>
                    <a:p>
                      <a:pPr rtl="1"/>
                      <a:endParaRPr lang="fa-IR" dirty="0"/>
                    </a:p>
                  </a:txBody>
                  <a:tcPr/>
                </a:tc>
              </a:tr>
              <a:tr h="370840">
                <a:tc>
                  <a:txBody>
                    <a:bodyPr/>
                    <a:lstStyle/>
                    <a:p>
                      <a:pPr rtl="1"/>
                      <a:endParaRPr lang="fa-IR" dirty="0"/>
                    </a:p>
                  </a:txBody>
                  <a:tcPr/>
                </a:tc>
                <a:tc>
                  <a:txBody>
                    <a:bodyPr/>
                    <a:lstStyle/>
                    <a:p>
                      <a:pPr rtl="1"/>
                      <a:endParaRPr lang="fa-IR" dirty="0"/>
                    </a:p>
                  </a:txBody>
                  <a:tcPr/>
                </a:tc>
              </a:tr>
              <a:tr h="370840">
                <a:tc>
                  <a:txBody>
                    <a:bodyPr/>
                    <a:lstStyle/>
                    <a:p>
                      <a:pPr rtl="1"/>
                      <a:endParaRPr lang="fa-IR" dirty="0"/>
                    </a:p>
                  </a:txBody>
                  <a:tcPr/>
                </a:tc>
                <a:tc>
                  <a:txBody>
                    <a:bodyPr/>
                    <a:lstStyle/>
                    <a:p>
                      <a:pPr rtl="1"/>
                      <a:endParaRPr lang="fa-IR" dirty="0"/>
                    </a:p>
                  </a:txBody>
                  <a:tcPr/>
                </a:tc>
              </a:tr>
            </a:tbl>
          </a:graphicData>
        </a:graphic>
      </p:graphicFrame>
    </p:spTree>
  </p:cSld>
  <p:clrMapOvr>
    <a:masterClrMapping/>
  </p:clrMapOvr>
  <p:transition spd="med">
    <p:wedge/>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5720" y="0"/>
            <a:ext cx="8229600" cy="1143000"/>
          </a:xfrm>
        </p:spPr>
        <p:txBody>
          <a:bodyPr/>
          <a:lstStyle/>
          <a:p>
            <a:pPr algn="ctr"/>
            <a:r>
              <a:rPr lang="fa-IR" b="1" dirty="0" smtClean="0">
                <a:cs typeface="+mn-cs"/>
              </a:rPr>
              <a:t>تکنیک برهان خلف</a:t>
            </a:r>
            <a:endParaRPr lang="fa-IR" b="1" dirty="0">
              <a:cs typeface="+mn-cs"/>
            </a:endParaRPr>
          </a:p>
        </p:txBody>
      </p:sp>
      <p:sp>
        <p:nvSpPr>
          <p:cNvPr id="3" name="Content Placeholder 2"/>
          <p:cNvSpPr>
            <a:spLocks noGrp="1"/>
          </p:cNvSpPr>
          <p:nvPr>
            <p:ph idx="1"/>
          </p:nvPr>
        </p:nvSpPr>
        <p:spPr>
          <a:xfrm>
            <a:off x="457200" y="1571612"/>
            <a:ext cx="8229600" cy="4752988"/>
          </a:xfrm>
        </p:spPr>
        <p:txBody>
          <a:bodyPr>
            <a:normAutofit/>
          </a:bodyPr>
          <a:lstStyle/>
          <a:p>
            <a:pPr>
              <a:lnSpc>
                <a:spcPct val="150000"/>
              </a:lnSpc>
            </a:pPr>
            <a:r>
              <a:rPr lang="fa-IR" sz="3200" dirty="0" smtClean="0"/>
              <a:t>توصیف: به استدلالهای بیمار ساختار و نظم بدهیم و همزمان به شناسایی استدلالهای موازی بپردازیم که نامعقول و مهمل به نظر میرسند.مثال: برخی از افراد که مرتکب اشتباه میشوند دیوانه اند.   من اشتباه کردم  پس من دیوانه ام</a:t>
            </a:r>
          </a:p>
        </p:txBody>
      </p:sp>
    </p:spTree>
  </p:cSld>
  <p:clrMapOvr>
    <a:masterClrMapping/>
  </p:clrMapOvr>
  <p:transition spd="med">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0" presetClass="path" presetSubtype="0" accel="50000" decel="50000" fill="hold" grpId="0" nodeType="clickEffect">
                                  <p:stCondLst>
                                    <p:cond delay="0"/>
                                  </p:stCondLst>
                                  <p:childTnLst>
                                    <p:animMotion origin="layout" path="M -1.38889E-6 5.18519E-6 C 0.21476 -0.07661 0.42952 -0.153 0.51771 -0.14907 C 0.6059 -0.14513 0.51962 0.00116 0.52934 0.02339 C 0.53906 0.04561 0.55035 -0.01249 0.57639 -0.01573 C 0.60243 -0.01898 0.64167 0.00209 0.68524 0.00394 C 0.72882 0.00579 0.92101 -0.00323 0.8382 -0.00393 C 0.75538 -0.00462 0.29705 -0.00069 0.1882 5.18519E-6 " pathEditMode="relative" ptsTypes="aaaaaaA">
                                      <p:cBhvr>
                                        <p:cTn id="6" dur="2000" fill="hold"/>
                                        <p:tgtEl>
                                          <p:spTgt spid="2"/>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8596" y="0"/>
            <a:ext cx="8229600" cy="928670"/>
          </a:xfrm>
        </p:spPr>
        <p:txBody>
          <a:bodyPr/>
          <a:lstStyle/>
          <a:p>
            <a:pPr algn="ctr"/>
            <a:r>
              <a:rPr lang="fa-IR" dirty="0" smtClean="0">
                <a:cs typeface="+mn-cs"/>
              </a:rPr>
              <a:t>فرم برهان خلف افکار</a:t>
            </a:r>
            <a:endParaRPr lang="fa-IR" dirty="0">
              <a:cs typeface="+mn-cs"/>
            </a:endParaRPr>
          </a:p>
        </p:txBody>
      </p:sp>
      <p:graphicFrame>
        <p:nvGraphicFramePr>
          <p:cNvPr id="4" name="Content Placeholder 3"/>
          <p:cNvGraphicFramePr>
            <a:graphicFrameLocks noGrp="1"/>
          </p:cNvGraphicFramePr>
          <p:nvPr>
            <p:ph idx="1"/>
          </p:nvPr>
        </p:nvGraphicFramePr>
        <p:xfrm>
          <a:off x="457200" y="1071563"/>
          <a:ext cx="8229600" cy="5278120"/>
        </p:xfrm>
        <a:graphic>
          <a:graphicData uri="http://schemas.openxmlformats.org/drawingml/2006/table">
            <a:tbl>
              <a:tblPr rtl="1" firstRow="1" bandRow="1">
                <a:tableStyleId>{5C22544A-7EE6-4342-B048-85BDC9FD1C3A}</a:tableStyleId>
              </a:tblPr>
              <a:tblGrid>
                <a:gridCol w="4114800"/>
                <a:gridCol w="4114800"/>
              </a:tblGrid>
              <a:tr h="370840">
                <a:tc>
                  <a:txBody>
                    <a:bodyPr/>
                    <a:lstStyle/>
                    <a:p>
                      <a:pPr rtl="1"/>
                      <a:r>
                        <a:rPr lang="fa-IR" sz="2400" dirty="0" smtClean="0"/>
                        <a:t>فکر منفی من</a:t>
                      </a:r>
                      <a:endParaRPr lang="fa-IR" sz="2400" dirty="0"/>
                    </a:p>
                  </a:txBody>
                  <a:tcPr/>
                </a:tc>
                <a:tc>
                  <a:txBody>
                    <a:bodyPr/>
                    <a:lstStyle/>
                    <a:p>
                      <a:pPr rtl="1"/>
                      <a:r>
                        <a:rPr lang="fa-IR" sz="2400" dirty="0" smtClean="0"/>
                        <a:t>چرا این فکر بی معناست</a:t>
                      </a:r>
                      <a:endParaRPr lang="fa-IR" sz="2400" dirty="0"/>
                    </a:p>
                  </a:txBody>
                  <a:tcPr/>
                </a:tc>
              </a:tr>
              <a:tr h="370840">
                <a:tc>
                  <a:txBody>
                    <a:bodyPr/>
                    <a:lstStyle/>
                    <a:p>
                      <a:pPr rtl="1"/>
                      <a:endParaRPr lang="fa-IR"/>
                    </a:p>
                  </a:txBody>
                  <a:tcPr/>
                </a:tc>
                <a:tc>
                  <a:txBody>
                    <a:bodyPr/>
                    <a:lstStyle/>
                    <a:p>
                      <a:pPr rtl="1"/>
                      <a:endParaRPr lang="fa-IR"/>
                    </a:p>
                  </a:txBody>
                  <a:tcPr/>
                </a:tc>
              </a:tr>
              <a:tr h="370840">
                <a:tc>
                  <a:txBody>
                    <a:bodyPr/>
                    <a:lstStyle/>
                    <a:p>
                      <a:pPr rtl="1"/>
                      <a:endParaRPr lang="fa-IR"/>
                    </a:p>
                  </a:txBody>
                  <a:tcPr/>
                </a:tc>
                <a:tc>
                  <a:txBody>
                    <a:bodyPr/>
                    <a:lstStyle/>
                    <a:p>
                      <a:pPr rtl="1"/>
                      <a:endParaRPr lang="fa-IR"/>
                    </a:p>
                  </a:txBody>
                  <a:tcPr/>
                </a:tc>
              </a:tr>
              <a:tr h="370840">
                <a:tc>
                  <a:txBody>
                    <a:bodyPr/>
                    <a:lstStyle/>
                    <a:p>
                      <a:pPr rtl="1"/>
                      <a:endParaRPr lang="fa-IR"/>
                    </a:p>
                  </a:txBody>
                  <a:tcPr/>
                </a:tc>
                <a:tc>
                  <a:txBody>
                    <a:bodyPr/>
                    <a:lstStyle/>
                    <a:p>
                      <a:pPr rtl="1"/>
                      <a:endParaRPr lang="fa-IR"/>
                    </a:p>
                  </a:txBody>
                  <a:tcPr/>
                </a:tc>
              </a:tr>
              <a:tr h="370840">
                <a:tc>
                  <a:txBody>
                    <a:bodyPr/>
                    <a:lstStyle/>
                    <a:p>
                      <a:pPr rtl="1"/>
                      <a:endParaRPr lang="fa-IR"/>
                    </a:p>
                  </a:txBody>
                  <a:tcPr/>
                </a:tc>
                <a:tc>
                  <a:txBody>
                    <a:bodyPr/>
                    <a:lstStyle/>
                    <a:p>
                      <a:pPr rtl="1"/>
                      <a:endParaRPr lang="fa-IR"/>
                    </a:p>
                  </a:txBody>
                  <a:tcPr/>
                </a:tc>
              </a:tr>
              <a:tr h="370840">
                <a:tc>
                  <a:txBody>
                    <a:bodyPr/>
                    <a:lstStyle/>
                    <a:p>
                      <a:pPr rtl="1"/>
                      <a:endParaRPr lang="fa-IR"/>
                    </a:p>
                  </a:txBody>
                  <a:tcPr/>
                </a:tc>
                <a:tc>
                  <a:txBody>
                    <a:bodyPr/>
                    <a:lstStyle/>
                    <a:p>
                      <a:pPr rtl="1"/>
                      <a:endParaRPr lang="fa-IR"/>
                    </a:p>
                  </a:txBody>
                  <a:tcPr/>
                </a:tc>
              </a:tr>
              <a:tr h="370840">
                <a:tc>
                  <a:txBody>
                    <a:bodyPr/>
                    <a:lstStyle/>
                    <a:p>
                      <a:pPr rtl="1"/>
                      <a:endParaRPr lang="fa-IR"/>
                    </a:p>
                  </a:txBody>
                  <a:tcPr/>
                </a:tc>
                <a:tc>
                  <a:txBody>
                    <a:bodyPr/>
                    <a:lstStyle/>
                    <a:p>
                      <a:pPr rtl="1"/>
                      <a:endParaRPr lang="fa-IR"/>
                    </a:p>
                  </a:txBody>
                  <a:tcPr/>
                </a:tc>
              </a:tr>
              <a:tr h="370840">
                <a:tc>
                  <a:txBody>
                    <a:bodyPr/>
                    <a:lstStyle/>
                    <a:p>
                      <a:pPr rtl="1"/>
                      <a:endParaRPr lang="fa-IR"/>
                    </a:p>
                  </a:txBody>
                  <a:tcPr/>
                </a:tc>
                <a:tc>
                  <a:txBody>
                    <a:bodyPr/>
                    <a:lstStyle/>
                    <a:p>
                      <a:pPr rtl="1"/>
                      <a:endParaRPr lang="fa-IR" dirty="0"/>
                    </a:p>
                  </a:txBody>
                  <a:tcPr/>
                </a:tc>
              </a:tr>
              <a:tr h="370840">
                <a:tc>
                  <a:txBody>
                    <a:bodyPr/>
                    <a:lstStyle/>
                    <a:p>
                      <a:pPr rtl="1"/>
                      <a:endParaRPr lang="fa-IR" dirty="0"/>
                    </a:p>
                  </a:txBody>
                  <a:tcPr/>
                </a:tc>
                <a:tc>
                  <a:txBody>
                    <a:bodyPr/>
                    <a:lstStyle/>
                    <a:p>
                      <a:pPr rtl="1"/>
                      <a:endParaRPr lang="fa-IR" dirty="0"/>
                    </a:p>
                  </a:txBody>
                  <a:tcPr/>
                </a:tc>
              </a:tr>
              <a:tr h="370840">
                <a:tc>
                  <a:txBody>
                    <a:bodyPr/>
                    <a:lstStyle/>
                    <a:p>
                      <a:pPr rtl="1"/>
                      <a:endParaRPr lang="fa-IR" dirty="0"/>
                    </a:p>
                  </a:txBody>
                  <a:tcPr/>
                </a:tc>
                <a:tc>
                  <a:txBody>
                    <a:bodyPr/>
                    <a:lstStyle/>
                    <a:p>
                      <a:pPr rtl="1"/>
                      <a:endParaRPr lang="fa-IR" dirty="0"/>
                    </a:p>
                  </a:txBody>
                  <a:tcPr/>
                </a:tc>
              </a:tr>
              <a:tr h="370840">
                <a:tc>
                  <a:txBody>
                    <a:bodyPr/>
                    <a:lstStyle/>
                    <a:p>
                      <a:pPr rtl="1"/>
                      <a:endParaRPr lang="fa-IR" dirty="0"/>
                    </a:p>
                  </a:txBody>
                  <a:tcPr/>
                </a:tc>
                <a:tc>
                  <a:txBody>
                    <a:bodyPr/>
                    <a:lstStyle/>
                    <a:p>
                      <a:pPr rtl="1"/>
                      <a:endParaRPr lang="fa-IR" dirty="0"/>
                    </a:p>
                  </a:txBody>
                  <a:tcPr/>
                </a:tc>
              </a:tr>
              <a:tr h="370840">
                <a:tc>
                  <a:txBody>
                    <a:bodyPr/>
                    <a:lstStyle/>
                    <a:p>
                      <a:pPr rtl="1"/>
                      <a:endParaRPr lang="fa-IR" dirty="0"/>
                    </a:p>
                  </a:txBody>
                  <a:tcPr/>
                </a:tc>
                <a:tc>
                  <a:txBody>
                    <a:bodyPr/>
                    <a:lstStyle/>
                    <a:p>
                      <a:pPr rtl="1"/>
                      <a:endParaRPr lang="fa-IR" dirty="0"/>
                    </a:p>
                  </a:txBody>
                  <a:tcPr/>
                </a:tc>
              </a:tr>
              <a:tr h="370840">
                <a:tc>
                  <a:txBody>
                    <a:bodyPr/>
                    <a:lstStyle/>
                    <a:p>
                      <a:pPr rtl="1"/>
                      <a:endParaRPr lang="fa-IR" dirty="0"/>
                    </a:p>
                  </a:txBody>
                  <a:tcPr/>
                </a:tc>
                <a:tc>
                  <a:txBody>
                    <a:bodyPr/>
                    <a:lstStyle/>
                    <a:p>
                      <a:pPr rtl="1"/>
                      <a:endParaRPr lang="fa-IR" dirty="0"/>
                    </a:p>
                  </a:txBody>
                  <a:tcPr/>
                </a:tc>
              </a:tr>
              <a:tr h="370840">
                <a:tc>
                  <a:txBody>
                    <a:bodyPr/>
                    <a:lstStyle/>
                    <a:p>
                      <a:pPr rtl="1"/>
                      <a:endParaRPr lang="fa-IR" dirty="0"/>
                    </a:p>
                  </a:txBody>
                  <a:tcPr/>
                </a:tc>
                <a:tc>
                  <a:txBody>
                    <a:bodyPr/>
                    <a:lstStyle/>
                    <a:p>
                      <a:pPr rtl="1"/>
                      <a:endParaRPr lang="fa-IR" dirty="0"/>
                    </a:p>
                  </a:txBody>
                  <a:tcPr/>
                </a:tc>
              </a:tr>
            </a:tbl>
          </a:graphicData>
        </a:graphic>
      </p:graphicFrame>
    </p:spTree>
  </p:cSld>
  <p:clrMapOvr>
    <a:masterClrMapping/>
  </p:clrMapOvr>
  <p:transition spd="med">
    <p:wedge/>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4282" y="0"/>
            <a:ext cx="8229600" cy="1143000"/>
          </a:xfrm>
        </p:spPr>
        <p:txBody>
          <a:bodyPr/>
          <a:lstStyle/>
          <a:p>
            <a:pPr algn="ctr"/>
            <a:r>
              <a:rPr lang="fa-IR" b="1" dirty="0" smtClean="0">
                <a:cs typeface="+mn-cs"/>
              </a:rPr>
              <a:t>تکنیک یافتارهای هیجانی</a:t>
            </a:r>
            <a:endParaRPr lang="fa-IR" b="1" dirty="0">
              <a:cs typeface="+mn-cs"/>
            </a:endParaRPr>
          </a:p>
        </p:txBody>
      </p:sp>
      <p:sp>
        <p:nvSpPr>
          <p:cNvPr id="3" name="Content Placeholder 2"/>
          <p:cNvSpPr>
            <a:spLocks noGrp="1"/>
          </p:cNvSpPr>
          <p:nvPr>
            <p:ph idx="1"/>
          </p:nvPr>
        </p:nvSpPr>
        <p:spPr>
          <a:xfrm>
            <a:off x="457200" y="1428736"/>
            <a:ext cx="8229600" cy="4895864"/>
          </a:xfrm>
        </p:spPr>
        <p:txBody>
          <a:bodyPr>
            <a:normAutofit/>
          </a:bodyPr>
          <a:lstStyle/>
          <a:p>
            <a:pPr>
              <a:lnSpc>
                <a:spcPct val="150000"/>
              </a:lnSpc>
            </a:pPr>
            <a:r>
              <a:rPr lang="fa-IR" sz="3200" dirty="0" smtClean="0"/>
              <a:t>توصیف:: یکی از ویژگی های  متداول تفکر افسرده ساز و اضطراب اور تخمین واقعیت بر اساس حالت هیجانی فعلی است.</a:t>
            </a:r>
          </a:p>
          <a:p>
            <a:pPr>
              <a:lnSpc>
                <a:spcPct val="150000"/>
              </a:lnSpc>
            </a:pPr>
            <a:r>
              <a:rPr lang="fa-IR" sz="3200" dirty="0" smtClean="0"/>
              <a:t>وقتی نگران،مضطرب، هستیم اغلب  هیجانات به تفکر ما جهت میدهند.وقتی نگران هستید از خودتان سوال کنید که ایا هیجان ها به افکار شما سمت و سوی خاصی میدهند؟ ایا میتوان به این مشکل از چشم انداز دیگری هم نکاه کرد؟</a:t>
            </a:r>
            <a:endParaRPr lang="fa-IR" sz="3200" dirty="0"/>
          </a:p>
        </p:txBody>
      </p:sp>
    </p:spTree>
  </p:cSld>
  <p:clrMapOvr>
    <a:masterClrMapping/>
  </p:clrMapOvr>
  <p:transition spd="med">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8596" y="0"/>
            <a:ext cx="8229600" cy="857232"/>
          </a:xfrm>
        </p:spPr>
        <p:txBody>
          <a:bodyPr/>
          <a:lstStyle/>
          <a:p>
            <a:pPr algn="ctr"/>
            <a:r>
              <a:rPr lang="fa-IR" dirty="0" smtClean="0">
                <a:cs typeface="+mn-cs"/>
              </a:rPr>
              <a:t>فرم القاء حالت خلقی و افکار جایگزین</a:t>
            </a:r>
            <a:endParaRPr lang="fa-IR" dirty="0">
              <a:cs typeface="+mn-cs"/>
            </a:endParaRPr>
          </a:p>
        </p:txBody>
      </p:sp>
      <p:graphicFrame>
        <p:nvGraphicFramePr>
          <p:cNvPr id="4" name="Content Placeholder 3"/>
          <p:cNvGraphicFramePr>
            <a:graphicFrameLocks noGrp="1"/>
          </p:cNvGraphicFramePr>
          <p:nvPr>
            <p:ph idx="1"/>
          </p:nvPr>
        </p:nvGraphicFramePr>
        <p:xfrm>
          <a:off x="457200" y="1071563"/>
          <a:ext cx="8229600" cy="5394960"/>
        </p:xfrm>
        <a:graphic>
          <a:graphicData uri="http://schemas.openxmlformats.org/drawingml/2006/table">
            <a:tbl>
              <a:tblPr rtl="1" firstRow="1" bandRow="1">
                <a:tableStyleId>{5C22544A-7EE6-4342-B048-85BDC9FD1C3A}</a:tableStyleId>
              </a:tblPr>
              <a:tblGrid>
                <a:gridCol w="2743200"/>
                <a:gridCol w="2743200"/>
                <a:gridCol w="2743200"/>
              </a:tblGrid>
              <a:tr h="370840">
                <a:tc>
                  <a:txBody>
                    <a:bodyPr/>
                    <a:lstStyle/>
                    <a:p>
                      <a:pPr rtl="1"/>
                      <a:r>
                        <a:rPr lang="fa-IR" sz="2800" dirty="0" smtClean="0"/>
                        <a:t>افکار منفی</a:t>
                      </a:r>
                      <a:r>
                        <a:rPr lang="fa-IR" sz="2800" baseline="0" dirty="0" smtClean="0"/>
                        <a:t> من</a:t>
                      </a:r>
                      <a:endParaRPr lang="fa-IR" sz="2800" dirty="0"/>
                    </a:p>
                  </a:txBody>
                  <a:tcPr/>
                </a:tc>
                <a:tc>
                  <a:txBody>
                    <a:bodyPr/>
                    <a:lstStyle/>
                    <a:p>
                      <a:pPr rtl="1"/>
                      <a:r>
                        <a:rPr lang="fa-IR" sz="2800" dirty="0" smtClean="0"/>
                        <a:t>احساسهای منفی من</a:t>
                      </a:r>
                      <a:endParaRPr lang="fa-IR" sz="2800" dirty="0"/>
                    </a:p>
                  </a:txBody>
                  <a:tcPr/>
                </a:tc>
                <a:tc>
                  <a:txBody>
                    <a:bodyPr/>
                    <a:lstStyle/>
                    <a:p>
                      <a:pPr rtl="1"/>
                      <a:r>
                        <a:rPr lang="fa-IR" sz="2800" dirty="0" smtClean="0"/>
                        <a:t>افکار مثبت در حین حالت خلقی خوشایند</a:t>
                      </a:r>
                      <a:endParaRPr lang="fa-IR" sz="2800" dirty="0"/>
                    </a:p>
                  </a:txBody>
                  <a:tcPr/>
                </a:tc>
              </a:tr>
              <a:tr h="370840">
                <a:tc>
                  <a:txBody>
                    <a:bodyPr/>
                    <a:lstStyle/>
                    <a:p>
                      <a:pPr rtl="1"/>
                      <a:endParaRPr lang="fa-IR"/>
                    </a:p>
                  </a:txBody>
                  <a:tcPr/>
                </a:tc>
                <a:tc>
                  <a:txBody>
                    <a:bodyPr/>
                    <a:lstStyle/>
                    <a:p>
                      <a:pPr rtl="1"/>
                      <a:endParaRPr lang="fa-IR"/>
                    </a:p>
                  </a:txBody>
                  <a:tcPr/>
                </a:tc>
                <a:tc>
                  <a:txBody>
                    <a:bodyPr/>
                    <a:lstStyle/>
                    <a:p>
                      <a:pPr rtl="1"/>
                      <a:endParaRPr lang="fa-IR"/>
                    </a:p>
                  </a:txBody>
                  <a:tcPr/>
                </a:tc>
              </a:tr>
              <a:tr h="370840">
                <a:tc>
                  <a:txBody>
                    <a:bodyPr/>
                    <a:lstStyle/>
                    <a:p>
                      <a:pPr rtl="1"/>
                      <a:endParaRPr lang="fa-IR"/>
                    </a:p>
                  </a:txBody>
                  <a:tcPr/>
                </a:tc>
                <a:tc>
                  <a:txBody>
                    <a:bodyPr/>
                    <a:lstStyle/>
                    <a:p>
                      <a:pPr rtl="1"/>
                      <a:endParaRPr lang="fa-IR"/>
                    </a:p>
                  </a:txBody>
                  <a:tcPr/>
                </a:tc>
                <a:tc>
                  <a:txBody>
                    <a:bodyPr/>
                    <a:lstStyle/>
                    <a:p>
                      <a:pPr rtl="1"/>
                      <a:endParaRPr lang="fa-IR"/>
                    </a:p>
                  </a:txBody>
                  <a:tcPr/>
                </a:tc>
              </a:tr>
              <a:tr h="370840">
                <a:tc>
                  <a:txBody>
                    <a:bodyPr/>
                    <a:lstStyle/>
                    <a:p>
                      <a:pPr rtl="1"/>
                      <a:endParaRPr lang="fa-IR"/>
                    </a:p>
                  </a:txBody>
                  <a:tcPr/>
                </a:tc>
                <a:tc>
                  <a:txBody>
                    <a:bodyPr/>
                    <a:lstStyle/>
                    <a:p>
                      <a:pPr rtl="1"/>
                      <a:endParaRPr lang="fa-IR"/>
                    </a:p>
                  </a:txBody>
                  <a:tcPr/>
                </a:tc>
                <a:tc>
                  <a:txBody>
                    <a:bodyPr/>
                    <a:lstStyle/>
                    <a:p>
                      <a:pPr rtl="1"/>
                      <a:endParaRPr lang="fa-IR"/>
                    </a:p>
                  </a:txBody>
                  <a:tcPr/>
                </a:tc>
              </a:tr>
              <a:tr h="370840">
                <a:tc>
                  <a:txBody>
                    <a:bodyPr/>
                    <a:lstStyle/>
                    <a:p>
                      <a:pPr rtl="1"/>
                      <a:endParaRPr lang="fa-IR"/>
                    </a:p>
                  </a:txBody>
                  <a:tcPr/>
                </a:tc>
                <a:tc>
                  <a:txBody>
                    <a:bodyPr/>
                    <a:lstStyle/>
                    <a:p>
                      <a:pPr rtl="1"/>
                      <a:endParaRPr lang="fa-IR"/>
                    </a:p>
                  </a:txBody>
                  <a:tcPr/>
                </a:tc>
                <a:tc>
                  <a:txBody>
                    <a:bodyPr/>
                    <a:lstStyle/>
                    <a:p>
                      <a:pPr rtl="1"/>
                      <a:endParaRPr lang="fa-IR"/>
                    </a:p>
                  </a:txBody>
                  <a:tcPr/>
                </a:tc>
              </a:tr>
              <a:tr h="370840">
                <a:tc>
                  <a:txBody>
                    <a:bodyPr/>
                    <a:lstStyle/>
                    <a:p>
                      <a:pPr rtl="1"/>
                      <a:endParaRPr lang="fa-IR"/>
                    </a:p>
                  </a:txBody>
                  <a:tcPr/>
                </a:tc>
                <a:tc>
                  <a:txBody>
                    <a:bodyPr/>
                    <a:lstStyle/>
                    <a:p>
                      <a:pPr rtl="1"/>
                      <a:endParaRPr lang="fa-IR"/>
                    </a:p>
                  </a:txBody>
                  <a:tcPr/>
                </a:tc>
                <a:tc>
                  <a:txBody>
                    <a:bodyPr/>
                    <a:lstStyle/>
                    <a:p>
                      <a:pPr rtl="1"/>
                      <a:endParaRPr lang="fa-IR"/>
                    </a:p>
                  </a:txBody>
                  <a:tcPr/>
                </a:tc>
              </a:tr>
              <a:tr h="370840">
                <a:tc>
                  <a:txBody>
                    <a:bodyPr/>
                    <a:lstStyle/>
                    <a:p>
                      <a:pPr rtl="1"/>
                      <a:endParaRPr lang="fa-IR"/>
                    </a:p>
                  </a:txBody>
                  <a:tcPr/>
                </a:tc>
                <a:tc>
                  <a:txBody>
                    <a:bodyPr/>
                    <a:lstStyle/>
                    <a:p>
                      <a:pPr rtl="1"/>
                      <a:endParaRPr lang="fa-IR"/>
                    </a:p>
                  </a:txBody>
                  <a:tcPr/>
                </a:tc>
                <a:tc>
                  <a:txBody>
                    <a:bodyPr/>
                    <a:lstStyle/>
                    <a:p>
                      <a:pPr rtl="1"/>
                      <a:endParaRPr lang="fa-IR"/>
                    </a:p>
                  </a:txBody>
                  <a:tcPr/>
                </a:tc>
              </a:tr>
              <a:tr h="370840">
                <a:tc>
                  <a:txBody>
                    <a:bodyPr/>
                    <a:lstStyle/>
                    <a:p>
                      <a:pPr rtl="1"/>
                      <a:endParaRPr lang="fa-IR"/>
                    </a:p>
                  </a:txBody>
                  <a:tcPr/>
                </a:tc>
                <a:tc>
                  <a:txBody>
                    <a:bodyPr/>
                    <a:lstStyle/>
                    <a:p>
                      <a:pPr rtl="1"/>
                      <a:endParaRPr lang="fa-IR"/>
                    </a:p>
                  </a:txBody>
                  <a:tcPr/>
                </a:tc>
                <a:tc>
                  <a:txBody>
                    <a:bodyPr/>
                    <a:lstStyle/>
                    <a:p>
                      <a:pPr rtl="1"/>
                      <a:endParaRPr lang="fa-IR" dirty="0"/>
                    </a:p>
                  </a:txBody>
                  <a:tcPr/>
                </a:tc>
              </a:tr>
              <a:tr h="370840">
                <a:tc>
                  <a:txBody>
                    <a:bodyPr/>
                    <a:lstStyle/>
                    <a:p>
                      <a:pPr rtl="1"/>
                      <a:endParaRPr lang="fa-IR" dirty="0"/>
                    </a:p>
                  </a:txBody>
                  <a:tcPr/>
                </a:tc>
                <a:tc>
                  <a:txBody>
                    <a:bodyPr/>
                    <a:lstStyle/>
                    <a:p>
                      <a:pPr rtl="1"/>
                      <a:endParaRPr lang="fa-IR" dirty="0"/>
                    </a:p>
                  </a:txBody>
                  <a:tcPr/>
                </a:tc>
                <a:tc>
                  <a:txBody>
                    <a:bodyPr/>
                    <a:lstStyle/>
                    <a:p>
                      <a:pPr rtl="1"/>
                      <a:endParaRPr lang="fa-IR" dirty="0"/>
                    </a:p>
                  </a:txBody>
                  <a:tcPr/>
                </a:tc>
              </a:tr>
              <a:tr h="370840">
                <a:tc>
                  <a:txBody>
                    <a:bodyPr/>
                    <a:lstStyle/>
                    <a:p>
                      <a:pPr rtl="1"/>
                      <a:endParaRPr lang="fa-IR" dirty="0"/>
                    </a:p>
                  </a:txBody>
                  <a:tcPr/>
                </a:tc>
                <a:tc>
                  <a:txBody>
                    <a:bodyPr/>
                    <a:lstStyle/>
                    <a:p>
                      <a:pPr rtl="1"/>
                      <a:endParaRPr lang="fa-IR" dirty="0"/>
                    </a:p>
                  </a:txBody>
                  <a:tcPr/>
                </a:tc>
                <a:tc>
                  <a:txBody>
                    <a:bodyPr/>
                    <a:lstStyle/>
                    <a:p>
                      <a:pPr rtl="1"/>
                      <a:endParaRPr lang="fa-IR" dirty="0"/>
                    </a:p>
                  </a:txBody>
                  <a:tcPr/>
                </a:tc>
              </a:tr>
              <a:tr h="370840">
                <a:tc>
                  <a:txBody>
                    <a:bodyPr/>
                    <a:lstStyle/>
                    <a:p>
                      <a:pPr rtl="1"/>
                      <a:endParaRPr lang="fa-IR" dirty="0"/>
                    </a:p>
                  </a:txBody>
                  <a:tcPr/>
                </a:tc>
                <a:tc>
                  <a:txBody>
                    <a:bodyPr/>
                    <a:lstStyle/>
                    <a:p>
                      <a:pPr rtl="1"/>
                      <a:endParaRPr lang="fa-IR" dirty="0"/>
                    </a:p>
                  </a:txBody>
                  <a:tcPr/>
                </a:tc>
                <a:tc>
                  <a:txBody>
                    <a:bodyPr/>
                    <a:lstStyle/>
                    <a:p>
                      <a:pPr rtl="1"/>
                      <a:endParaRPr lang="fa-IR" dirty="0"/>
                    </a:p>
                  </a:txBody>
                  <a:tcPr/>
                </a:tc>
              </a:tr>
              <a:tr h="370840">
                <a:tc>
                  <a:txBody>
                    <a:bodyPr/>
                    <a:lstStyle/>
                    <a:p>
                      <a:pPr rtl="1"/>
                      <a:endParaRPr lang="fa-IR" dirty="0"/>
                    </a:p>
                  </a:txBody>
                  <a:tcPr/>
                </a:tc>
                <a:tc>
                  <a:txBody>
                    <a:bodyPr/>
                    <a:lstStyle/>
                    <a:p>
                      <a:pPr rtl="1"/>
                      <a:endParaRPr lang="fa-IR" dirty="0"/>
                    </a:p>
                  </a:txBody>
                  <a:tcPr/>
                </a:tc>
                <a:tc>
                  <a:txBody>
                    <a:bodyPr/>
                    <a:lstStyle/>
                    <a:p>
                      <a:pPr rtl="1"/>
                      <a:endParaRPr lang="fa-IR" dirty="0"/>
                    </a:p>
                  </a:txBody>
                  <a:tcPr/>
                </a:tc>
              </a:tr>
              <a:tr h="370840">
                <a:tc>
                  <a:txBody>
                    <a:bodyPr/>
                    <a:lstStyle/>
                    <a:p>
                      <a:pPr rtl="1"/>
                      <a:endParaRPr lang="fa-IR" dirty="0"/>
                    </a:p>
                  </a:txBody>
                  <a:tcPr/>
                </a:tc>
                <a:tc>
                  <a:txBody>
                    <a:bodyPr/>
                    <a:lstStyle/>
                    <a:p>
                      <a:pPr rtl="1"/>
                      <a:endParaRPr lang="fa-IR" dirty="0"/>
                    </a:p>
                  </a:txBody>
                  <a:tcPr/>
                </a:tc>
                <a:tc>
                  <a:txBody>
                    <a:bodyPr/>
                    <a:lstStyle/>
                    <a:p>
                      <a:pPr rtl="1"/>
                      <a:endParaRPr lang="fa-IR" dirty="0"/>
                    </a:p>
                  </a:txBody>
                  <a:tcPr/>
                </a:tc>
              </a:tr>
            </a:tbl>
          </a:graphicData>
        </a:graphic>
      </p:graphicFrame>
    </p:spTree>
  </p:cSld>
  <p:clrMapOvr>
    <a:masterClrMapping/>
  </p:clrMapOvr>
  <p:transition spd="med">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5720" y="0"/>
            <a:ext cx="8229600" cy="928670"/>
          </a:xfrm>
        </p:spPr>
        <p:txBody>
          <a:bodyPr/>
          <a:lstStyle/>
          <a:p>
            <a:pPr algn="ctr"/>
            <a:r>
              <a:rPr lang="fa-IR" b="1" dirty="0" smtClean="0">
                <a:cs typeface="+mn-cs"/>
              </a:rPr>
              <a:t>تکنیک اصل تاخر</a:t>
            </a:r>
            <a:r>
              <a:rPr lang="fa-IR" dirty="0" smtClean="0"/>
              <a:t>:</a:t>
            </a:r>
            <a:endParaRPr lang="fa-IR" dirty="0"/>
          </a:p>
        </p:txBody>
      </p:sp>
      <p:sp>
        <p:nvSpPr>
          <p:cNvPr id="3" name="Content Placeholder 2"/>
          <p:cNvSpPr>
            <a:spLocks noGrp="1"/>
          </p:cNvSpPr>
          <p:nvPr>
            <p:ph idx="1"/>
          </p:nvPr>
        </p:nvSpPr>
        <p:spPr>
          <a:xfrm>
            <a:off x="457200" y="1142984"/>
            <a:ext cx="8472518" cy="5181616"/>
          </a:xfrm>
        </p:spPr>
        <p:txBody>
          <a:bodyPr>
            <a:noAutofit/>
          </a:bodyPr>
          <a:lstStyle/>
          <a:p>
            <a:pPr>
              <a:lnSpc>
                <a:spcPct val="150000"/>
              </a:lnSpc>
            </a:pPr>
            <a:r>
              <a:rPr lang="fa-IR" sz="3200" dirty="0" smtClean="0"/>
              <a:t>توصیف:ما معمولا به اخرین اطلاعات بیش از سایر اطلاعات اهمیت میدهیم . حوادث اخر به عنوان خط پایه برای تکرار حوادث بعدی در نظر گرفته میشوند</a:t>
            </a:r>
          </a:p>
          <a:p>
            <a:pPr>
              <a:lnSpc>
                <a:spcPct val="150000"/>
              </a:lnSpc>
            </a:pPr>
            <a:r>
              <a:rPr lang="fa-IR" sz="3200" dirty="0" smtClean="0"/>
              <a:t>اخیرا شاهد بودید که فلان حادثه اتفاق افتاده و الان فکر میکنید این حادثه در اینده نیز رخ خواهد داد متفاوت نگاه کنید و از موقعیت فعلی فاصله بگیرید. ببینید در سال گذشته چند بار فلان حادثه اتفاق نیفتاده است؟چند بار واقعا اتفاق افتاده است؟</a:t>
            </a:r>
            <a:endParaRPr lang="fa-IR" sz="3200" dirty="0"/>
          </a:p>
        </p:txBody>
      </p:sp>
    </p:spTree>
  </p:cSld>
  <p:clrMapOvr>
    <a:masterClrMapping/>
  </p:clrMapOvr>
  <p:transition spd="med">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xit" presetSubtype="4" fill="hold" grpId="0" nodeType="clickEffect">
                                  <p:stCondLst>
                                    <p:cond delay="0"/>
                                  </p:stCondLst>
                                  <p:childTnLst>
                                    <p:anim calcmode="lin" valueType="num">
                                      <p:cBhvr additive="base">
                                        <p:cTn id="6" dur="500"/>
                                        <p:tgtEl>
                                          <p:spTgt spid="2"/>
                                        </p:tgtEl>
                                        <p:attrNameLst>
                                          <p:attrName>ppt_x</p:attrName>
                                        </p:attrNameLst>
                                      </p:cBhvr>
                                      <p:tavLst>
                                        <p:tav tm="0">
                                          <p:val>
                                            <p:strVal val="ppt_x"/>
                                          </p:val>
                                        </p:tav>
                                        <p:tav tm="100000">
                                          <p:val>
                                            <p:strVal val="ppt_x"/>
                                          </p:val>
                                        </p:tav>
                                      </p:tavLst>
                                    </p:anim>
                                    <p:anim calcmode="lin" valueType="num">
                                      <p:cBhvr additive="base">
                                        <p:cTn id="7" dur="500"/>
                                        <p:tgtEl>
                                          <p:spTgt spid="2"/>
                                        </p:tgtEl>
                                        <p:attrNameLst>
                                          <p:attrName>ppt_y</p:attrName>
                                        </p:attrNameLst>
                                      </p:cBhvr>
                                      <p:tavLst>
                                        <p:tav tm="0">
                                          <p:val>
                                            <p:strVal val="ppt_y"/>
                                          </p:val>
                                        </p:tav>
                                        <p:tav tm="100000">
                                          <p:val>
                                            <p:strVal val="1+ppt_h/2"/>
                                          </p:val>
                                        </p:tav>
                                      </p:tavLst>
                                    </p:anim>
                                    <p:set>
                                      <p:cBhvr>
                                        <p:cTn id="8" dur="1" fill="hold">
                                          <p:stCondLst>
                                            <p:cond delay="4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8596" y="0"/>
            <a:ext cx="8229600" cy="857232"/>
          </a:xfrm>
        </p:spPr>
        <p:txBody>
          <a:bodyPr/>
          <a:lstStyle/>
          <a:p>
            <a:pPr algn="ctr"/>
            <a:r>
              <a:rPr lang="fa-IR" dirty="0" smtClean="0">
                <a:cs typeface="+mn-cs"/>
              </a:rPr>
              <a:t>فرم بررسی اصل تاخر</a:t>
            </a:r>
            <a:endParaRPr lang="fa-IR" dirty="0">
              <a:cs typeface="+mn-cs"/>
            </a:endParaRPr>
          </a:p>
        </p:txBody>
      </p:sp>
      <p:graphicFrame>
        <p:nvGraphicFramePr>
          <p:cNvPr id="4" name="Content Placeholder 3"/>
          <p:cNvGraphicFramePr>
            <a:graphicFrameLocks noGrp="1"/>
          </p:cNvGraphicFramePr>
          <p:nvPr>
            <p:ph idx="1"/>
          </p:nvPr>
        </p:nvGraphicFramePr>
        <p:xfrm>
          <a:off x="214282" y="928688"/>
          <a:ext cx="8715436" cy="5765800"/>
        </p:xfrm>
        <a:graphic>
          <a:graphicData uri="http://schemas.openxmlformats.org/drawingml/2006/table">
            <a:tbl>
              <a:tblPr rtl="1" firstRow="1" bandRow="1">
                <a:tableStyleId>{5C22544A-7EE6-4342-B048-85BDC9FD1C3A}</a:tableStyleId>
              </a:tblPr>
              <a:tblGrid>
                <a:gridCol w="4357718"/>
                <a:gridCol w="4357718"/>
              </a:tblGrid>
              <a:tr h="370840">
                <a:tc>
                  <a:txBody>
                    <a:bodyPr/>
                    <a:lstStyle/>
                    <a:p>
                      <a:pPr rtl="1"/>
                      <a:r>
                        <a:rPr lang="fa-IR" sz="2800" dirty="0" smtClean="0"/>
                        <a:t>واقعه یا تحربه ای که ممکن است ان را بیش از</a:t>
                      </a:r>
                      <a:r>
                        <a:rPr lang="fa-IR" sz="2800" baseline="0" dirty="0" smtClean="0"/>
                        <a:t> </a:t>
                      </a:r>
                      <a:r>
                        <a:rPr lang="fa-IR" sz="2800" dirty="0" smtClean="0"/>
                        <a:t>حد تعمیم داده باشیم</a:t>
                      </a:r>
                      <a:endParaRPr lang="fa-IR" sz="2800" dirty="0"/>
                    </a:p>
                  </a:txBody>
                  <a:tcPr/>
                </a:tc>
                <a:tc>
                  <a:txBody>
                    <a:bodyPr/>
                    <a:lstStyle/>
                    <a:p>
                      <a:pPr rtl="1"/>
                      <a:r>
                        <a:rPr lang="fa-IR" sz="2800" dirty="0" smtClean="0"/>
                        <a:t>وقایع قبلی</a:t>
                      </a:r>
                      <a:r>
                        <a:rPr lang="fa-IR" sz="2800" baseline="0" dirty="0" smtClean="0"/>
                        <a:t> که خلاف فکر من را ثابت  میکند</a:t>
                      </a:r>
                      <a:endParaRPr lang="fa-IR" sz="2800" dirty="0"/>
                    </a:p>
                  </a:txBody>
                  <a:tcPr/>
                </a:tc>
              </a:tr>
              <a:tr h="370840">
                <a:tc>
                  <a:txBody>
                    <a:bodyPr/>
                    <a:lstStyle/>
                    <a:p>
                      <a:pPr rtl="1"/>
                      <a:endParaRPr lang="fa-IR" dirty="0"/>
                    </a:p>
                  </a:txBody>
                  <a:tcPr/>
                </a:tc>
                <a:tc>
                  <a:txBody>
                    <a:bodyPr/>
                    <a:lstStyle/>
                    <a:p>
                      <a:pPr rtl="1"/>
                      <a:endParaRPr lang="fa-IR"/>
                    </a:p>
                  </a:txBody>
                  <a:tcPr/>
                </a:tc>
              </a:tr>
              <a:tr h="370840">
                <a:tc>
                  <a:txBody>
                    <a:bodyPr/>
                    <a:lstStyle/>
                    <a:p>
                      <a:pPr rtl="1"/>
                      <a:endParaRPr lang="fa-IR"/>
                    </a:p>
                  </a:txBody>
                  <a:tcPr/>
                </a:tc>
                <a:tc>
                  <a:txBody>
                    <a:bodyPr/>
                    <a:lstStyle/>
                    <a:p>
                      <a:pPr rtl="1"/>
                      <a:endParaRPr lang="fa-IR"/>
                    </a:p>
                  </a:txBody>
                  <a:tcPr/>
                </a:tc>
              </a:tr>
              <a:tr h="370840">
                <a:tc>
                  <a:txBody>
                    <a:bodyPr/>
                    <a:lstStyle/>
                    <a:p>
                      <a:pPr rtl="1"/>
                      <a:endParaRPr lang="fa-IR"/>
                    </a:p>
                  </a:txBody>
                  <a:tcPr/>
                </a:tc>
                <a:tc>
                  <a:txBody>
                    <a:bodyPr/>
                    <a:lstStyle/>
                    <a:p>
                      <a:pPr rtl="1"/>
                      <a:endParaRPr lang="fa-IR"/>
                    </a:p>
                  </a:txBody>
                  <a:tcPr/>
                </a:tc>
              </a:tr>
              <a:tr h="370840">
                <a:tc>
                  <a:txBody>
                    <a:bodyPr/>
                    <a:lstStyle/>
                    <a:p>
                      <a:pPr rtl="1"/>
                      <a:endParaRPr lang="fa-IR"/>
                    </a:p>
                  </a:txBody>
                  <a:tcPr/>
                </a:tc>
                <a:tc>
                  <a:txBody>
                    <a:bodyPr/>
                    <a:lstStyle/>
                    <a:p>
                      <a:pPr rtl="1"/>
                      <a:endParaRPr lang="fa-IR"/>
                    </a:p>
                  </a:txBody>
                  <a:tcPr/>
                </a:tc>
              </a:tr>
              <a:tr h="370840">
                <a:tc>
                  <a:txBody>
                    <a:bodyPr/>
                    <a:lstStyle/>
                    <a:p>
                      <a:pPr rtl="1"/>
                      <a:endParaRPr lang="fa-IR"/>
                    </a:p>
                  </a:txBody>
                  <a:tcPr/>
                </a:tc>
                <a:tc>
                  <a:txBody>
                    <a:bodyPr/>
                    <a:lstStyle/>
                    <a:p>
                      <a:pPr rtl="1"/>
                      <a:endParaRPr lang="fa-IR"/>
                    </a:p>
                  </a:txBody>
                  <a:tcPr/>
                </a:tc>
              </a:tr>
              <a:tr h="370840">
                <a:tc>
                  <a:txBody>
                    <a:bodyPr/>
                    <a:lstStyle/>
                    <a:p>
                      <a:pPr rtl="1"/>
                      <a:endParaRPr lang="fa-IR"/>
                    </a:p>
                  </a:txBody>
                  <a:tcPr/>
                </a:tc>
                <a:tc>
                  <a:txBody>
                    <a:bodyPr/>
                    <a:lstStyle/>
                    <a:p>
                      <a:pPr rtl="1"/>
                      <a:endParaRPr lang="fa-IR"/>
                    </a:p>
                  </a:txBody>
                  <a:tcPr/>
                </a:tc>
              </a:tr>
              <a:tr h="370840">
                <a:tc>
                  <a:txBody>
                    <a:bodyPr/>
                    <a:lstStyle/>
                    <a:p>
                      <a:pPr rtl="1"/>
                      <a:endParaRPr lang="fa-IR"/>
                    </a:p>
                  </a:txBody>
                  <a:tcPr/>
                </a:tc>
                <a:tc>
                  <a:txBody>
                    <a:bodyPr/>
                    <a:lstStyle/>
                    <a:p>
                      <a:pPr rtl="1"/>
                      <a:endParaRPr lang="fa-IR" dirty="0"/>
                    </a:p>
                  </a:txBody>
                  <a:tcPr/>
                </a:tc>
              </a:tr>
              <a:tr h="370840">
                <a:tc>
                  <a:txBody>
                    <a:bodyPr/>
                    <a:lstStyle/>
                    <a:p>
                      <a:pPr rtl="1"/>
                      <a:endParaRPr lang="fa-IR" dirty="0"/>
                    </a:p>
                  </a:txBody>
                  <a:tcPr/>
                </a:tc>
                <a:tc>
                  <a:txBody>
                    <a:bodyPr/>
                    <a:lstStyle/>
                    <a:p>
                      <a:pPr rtl="1"/>
                      <a:endParaRPr lang="fa-IR" dirty="0"/>
                    </a:p>
                  </a:txBody>
                  <a:tcPr/>
                </a:tc>
              </a:tr>
              <a:tr h="370840">
                <a:tc>
                  <a:txBody>
                    <a:bodyPr/>
                    <a:lstStyle/>
                    <a:p>
                      <a:pPr rtl="1"/>
                      <a:endParaRPr lang="fa-IR" dirty="0"/>
                    </a:p>
                  </a:txBody>
                  <a:tcPr/>
                </a:tc>
                <a:tc>
                  <a:txBody>
                    <a:bodyPr/>
                    <a:lstStyle/>
                    <a:p>
                      <a:pPr rtl="1"/>
                      <a:endParaRPr lang="fa-IR" dirty="0"/>
                    </a:p>
                  </a:txBody>
                  <a:tcPr/>
                </a:tc>
              </a:tr>
              <a:tr h="370840">
                <a:tc>
                  <a:txBody>
                    <a:bodyPr/>
                    <a:lstStyle/>
                    <a:p>
                      <a:pPr rtl="1"/>
                      <a:endParaRPr lang="fa-IR" dirty="0"/>
                    </a:p>
                  </a:txBody>
                  <a:tcPr/>
                </a:tc>
                <a:tc>
                  <a:txBody>
                    <a:bodyPr/>
                    <a:lstStyle/>
                    <a:p>
                      <a:pPr rtl="1"/>
                      <a:endParaRPr lang="fa-IR" dirty="0"/>
                    </a:p>
                  </a:txBody>
                  <a:tcPr/>
                </a:tc>
              </a:tr>
              <a:tr h="370840">
                <a:tc>
                  <a:txBody>
                    <a:bodyPr/>
                    <a:lstStyle/>
                    <a:p>
                      <a:pPr rtl="1"/>
                      <a:endParaRPr lang="fa-IR" dirty="0"/>
                    </a:p>
                  </a:txBody>
                  <a:tcPr/>
                </a:tc>
                <a:tc>
                  <a:txBody>
                    <a:bodyPr/>
                    <a:lstStyle/>
                    <a:p>
                      <a:pPr rtl="1"/>
                      <a:endParaRPr lang="fa-IR" dirty="0"/>
                    </a:p>
                  </a:txBody>
                  <a:tcPr/>
                </a:tc>
              </a:tr>
              <a:tr h="370840">
                <a:tc>
                  <a:txBody>
                    <a:bodyPr/>
                    <a:lstStyle/>
                    <a:p>
                      <a:pPr rtl="1"/>
                      <a:endParaRPr lang="fa-IR" dirty="0"/>
                    </a:p>
                  </a:txBody>
                  <a:tcPr/>
                </a:tc>
                <a:tc>
                  <a:txBody>
                    <a:bodyPr/>
                    <a:lstStyle/>
                    <a:p>
                      <a:pPr rtl="1"/>
                      <a:endParaRPr lang="fa-IR" dirty="0"/>
                    </a:p>
                  </a:txBody>
                  <a:tcPr/>
                </a:tc>
              </a:tr>
              <a:tr h="370840">
                <a:tc>
                  <a:txBody>
                    <a:bodyPr/>
                    <a:lstStyle/>
                    <a:p>
                      <a:pPr rtl="1"/>
                      <a:endParaRPr lang="fa-IR" dirty="0"/>
                    </a:p>
                  </a:txBody>
                  <a:tcPr/>
                </a:tc>
                <a:tc>
                  <a:txBody>
                    <a:bodyPr/>
                    <a:lstStyle/>
                    <a:p>
                      <a:pPr rtl="1"/>
                      <a:endParaRPr lang="fa-IR" dirty="0"/>
                    </a:p>
                  </a:txBody>
                  <a:tcPr/>
                </a:tc>
              </a:tr>
            </a:tbl>
          </a:graphicData>
        </a:graphic>
      </p:graphicFrame>
    </p:spTree>
  </p:cSld>
  <p:clrMapOvr>
    <a:masterClrMapping/>
  </p:clrMapOvr>
  <p:transition spd="med">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0" presetClass="path" presetSubtype="0" accel="50000" decel="50000" fill="hold" grpId="0" nodeType="clickEffect">
                                  <p:stCondLst>
                                    <p:cond delay="0"/>
                                  </p:stCondLst>
                                  <p:childTnLst>
                                    <p:animMotion origin="layout" path="M -0.0941 0.81574 C -0.08038 0.76852 -0.06684 0.72616 -0.04705 0.68241 C -0.03958 0.66574 -0.0382 0.64537 -0.03247 0.62755 C -0.02761 0.6125 -0.02101 0.59838 -0.01476 0.58426 C 0.00955 0.52917 -0.01528 0.58472 0.00868 0.54908 C 0.0467 0.49236 0.00764 0.54676 0.02934 0.50185 C 0.03542 0.48935 0.04305 0.47847 0.05 0.46667 C 0.06684 0.43773 0.07934 0.44121 0.09705 0.42361 C 0.1118 0.40903 0.12517 0.38935 0.14114 0.37639 C 0.16111 0.35996 0.16267 0.3625 0.18212 0.35301 C 0.20226 0.34329 0.22552 0.32986 0.24705 0.32546 C 0.31094 0.31227 0.3764 0.31921 0.44115 0.31759 C 0.48907 0.31273 0.53751 0.31296 0.58525 0.30579 C 0.59636 0.30417 0.60661 0.29653 0.61754 0.29421 C 0.63733 0.27662 0.61789 0.29746 0.62935 0.27454 C 0.64862 0.23611 0.62918 0.28727 0.64411 0.25093 C 0.64827 0.24074 0.65591 0.21968 0.65591 0.21968 C 0.65678 0.21181 0.65713 0.20371 0.65869 0.19607 C 0.66008 0.18935 0.66442 0.18357 0.66459 0.17639 C 0.66546 0.13843 0.66424 0.10046 0.66164 0.06273 C 0.66129 0.0581 0.65869 0.05371 0.65591 0.05093 C 0.65157 0.04676 0.64602 0.0456 0.64115 0.04306 C 0.62449 0.02107 0.60765 0.00602 0.58525 -0.00393 C 0.57518 -0.01736 0.56598 -0.02106 0.55296 -0.02754 C 0.53786 -0.03518 0.52136 -0.05023 0.50591 -0.05486 C 0.49133 -0.05926 0.4764 -0.06018 0.46164 -0.06273 C 0.4297 -0.07731 0.43977 -0.07407 0.37345 -0.06273 C 0.36858 -0.0618 0.3658 -0.0544 0.36164 -0.05092 C 0.35122 -0.04213 0.34115 -0.03541 0.32935 -0.03148 C 0.3158 -0.01342 0.30399 -0.00509 0.28524 -1.85185E-6 C 0.23663 0.04861 0.17205 -0.00717 0.12048 -0.01574 C 0.11458 -0.01967 0.10833 -0.02315 0.10278 -0.02754 C 0.09878 -0.03079 0.09548 -0.03634 0.09114 -0.03912 C 0.08559 -0.04282 0.07344 -0.04699 0.07344 -0.04699 C 0.05069 -0.0419 0.02795 -0.04074 0.00868 -0.02361 C 0.00521 -0.00416 0.00868 -0.01157 -3.33333E-6 -1.85185E-6 " pathEditMode="relative" ptsTypes="fffffffffffffffffffffffffffffffffffA">
                                      <p:cBhvr>
                                        <p:cTn id="6" dur="2000" fill="hold"/>
                                        <p:tgtEl>
                                          <p:spTgt spid="2"/>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pPr algn="ctr"/>
            <a:r>
              <a:rPr lang="fa-IR" dirty="0" smtClean="0"/>
              <a:t>فصل </a:t>
            </a:r>
            <a:r>
              <a:rPr lang="fa-IR" dirty="0" smtClean="0">
                <a:cs typeface="+mn-cs"/>
              </a:rPr>
              <a:t>6</a:t>
            </a:r>
            <a:br>
              <a:rPr lang="fa-IR" dirty="0" smtClean="0">
                <a:cs typeface="+mn-cs"/>
              </a:rPr>
            </a:br>
            <a:r>
              <a:rPr lang="fa-IR" sz="8900" dirty="0" smtClean="0">
                <a:cs typeface="+mn-cs"/>
              </a:rPr>
              <a:t> همه جانبه نگری</a:t>
            </a:r>
            <a:endParaRPr lang="fa-IR" dirty="0">
              <a:cs typeface="+mn-cs"/>
            </a:endParaRPr>
          </a:p>
        </p:txBody>
      </p:sp>
      <p:sp>
        <p:nvSpPr>
          <p:cNvPr id="3" name="Subtitle 2"/>
          <p:cNvSpPr>
            <a:spLocks noGrp="1"/>
          </p:cNvSpPr>
          <p:nvPr>
            <p:ph type="subTitle" idx="1"/>
          </p:nvPr>
        </p:nvSpPr>
        <p:spPr/>
        <p:txBody>
          <a:bodyPr/>
          <a:lstStyle/>
          <a:p>
            <a:endParaRPr lang="fa-IR"/>
          </a:p>
        </p:txBody>
      </p:sp>
    </p:spTree>
  </p:cSld>
  <p:clrMapOvr>
    <a:masterClrMapping/>
  </p:clrMapOvr>
  <p:transition spd="med">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grpId="0" nodeType="clickEffect">
                                  <p:stCondLst>
                                    <p:cond delay="0"/>
                                  </p:stCondLst>
                                  <p:childTnLst>
                                    <p:animScale>
                                      <p:cBhvr>
                                        <p:cTn id="6" dur="2000" fill="hold"/>
                                        <p:tgtEl>
                                          <p:spTgt spid="2"/>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0034" y="142852"/>
            <a:ext cx="8229600" cy="1143000"/>
          </a:xfrm>
        </p:spPr>
        <p:txBody>
          <a:bodyPr/>
          <a:lstStyle/>
          <a:p>
            <a:pPr algn="ctr"/>
            <a:r>
              <a:rPr lang="fa-IR" b="1" dirty="0" smtClean="0">
                <a:cs typeface="+mn-cs"/>
              </a:rPr>
              <a:t>تکنیک نمودار دایره ای</a:t>
            </a:r>
            <a:endParaRPr lang="fa-IR" b="1" dirty="0">
              <a:cs typeface="+mn-cs"/>
            </a:endParaRPr>
          </a:p>
        </p:txBody>
      </p:sp>
      <p:sp>
        <p:nvSpPr>
          <p:cNvPr id="3" name="Content Placeholder 2"/>
          <p:cNvSpPr>
            <a:spLocks noGrp="1"/>
          </p:cNvSpPr>
          <p:nvPr>
            <p:ph idx="1"/>
          </p:nvPr>
        </p:nvSpPr>
        <p:spPr>
          <a:xfrm>
            <a:off x="457200" y="1500174"/>
            <a:ext cx="8229600" cy="4824426"/>
          </a:xfrm>
        </p:spPr>
        <p:txBody>
          <a:bodyPr>
            <a:normAutofit/>
          </a:bodyPr>
          <a:lstStyle/>
          <a:p>
            <a:pPr>
              <a:lnSpc>
                <a:spcPct val="150000"/>
              </a:lnSpc>
            </a:pPr>
            <a:r>
              <a:rPr lang="fa-IR" sz="3200" dirty="0" smtClean="0"/>
              <a:t>توصیف: خود انتقاد گری، هسته اصلی افسردگی و اضطراب است.</a:t>
            </a:r>
          </a:p>
          <a:p>
            <a:pPr>
              <a:lnSpc>
                <a:spcPct val="150000"/>
              </a:lnSpc>
            </a:pPr>
            <a:r>
              <a:rPr lang="fa-IR" sz="3200" dirty="0" smtClean="0"/>
              <a:t>یک دایره را در نظر بگیرید که به قسمت های مختلف تقسیم شده است. درمانگر دایره را بکشد.) لطفا به تمام علت های احتمالی این حادثه.. دقت کنید. هر قسمت از این حادثه نشاندهنده علل احتمالی این حادثه است. هر یک از علل احتمالی چند درصد از سطح این دایره را به خود اختصاص داده است؟ سهم شما جقدر است؟</a:t>
            </a:r>
            <a:endParaRPr lang="fa-IR" sz="3200" dirty="0"/>
          </a:p>
        </p:txBody>
      </p:sp>
    </p:spTree>
  </p:cSld>
  <p:clrMapOvr>
    <a:masterClrMapping/>
  </p:clrMapOvr>
  <p:transition spd="med">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0" presetClass="path" presetSubtype="0" accel="50000" decel="50000" fill="hold" grpId="0" nodeType="clickEffect">
                                  <p:stCondLst>
                                    <p:cond delay="0"/>
                                  </p:stCondLst>
                                  <p:childTnLst>
                                    <p:animMotion origin="layout" path="M -0.55278 -0.12939 C -0.11806 -0.12198 0.31667 -0.11458 0.35 -0.09814 C 0.38333 -0.08171 -0.29445 -0.04791 -0.35278 -0.03148 C -0.41111 -0.01504 -0.05886 -0.00532 1.11111E-6 5.18519E-6 " pathEditMode="relative" ptsTypes="aaaA">
                                      <p:cBhvr>
                                        <p:cTn id="6" dur="2000" fill="hold"/>
                                        <p:tgtEl>
                                          <p:spTgt spid="2"/>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0034" y="0"/>
            <a:ext cx="8229600" cy="1500174"/>
          </a:xfrm>
        </p:spPr>
        <p:txBody>
          <a:bodyPr>
            <a:normAutofit fontScale="90000"/>
          </a:bodyPr>
          <a:lstStyle/>
          <a:p>
            <a:pPr algn="ctr"/>
            <a:r>
              <a:rPr lang="fa-IR" dirty="0" smtClean="0">
                <a:cs typeface="+mn-cs"/>
              </a:rPr>
              <a:t>فرم تمرین نمودار دایره ای</a:t>
            </a:r>
            <a:br>
              <a:rPr lang="fa-IR" dirty="0" smtClean="0">
                <a:cs typeface="+mn-cs"/>
              </a:rPr>
            </a:br>
            <a:r>
              <a:rPr lang="fa-IR" sz="2200" dirty="0" smtClean="0">
                <a:cs typeface="+mn-cs"/>
              </a:rPr>
              <a:t>هر بخش از دایره زیر بیانگر یکی از علل حادثه احتمالی استو انها که بزرکترند تاثیر بیشتری در بروز حادثه داشته اند. هر قسمت را به یکی از علت های حادثه اختصاص دهید. چقدر از این دایره را به نقش خودتان در ایجاد حادثه اختصاص میدهید؟</a:t>
            </a:r>
            <a:endParaRPr lang="fa-IR" sz="2200" dirty="0">
              <a:cs typeface="+mn-cs"/>
            </a:endParaRPr>
          </a:p>
        </p:txBody>
      </p:sp>
      <p:sp>
        <p:nvSpPr>
          <p:cNvPr id="3" name="Content Placeholder 2"/>
          <p:cNvSpPr>
            <a:spLocks noGrp="1"/>
          </p:cNvSpPr>
          <p:nvPr>
            <p:ph idx="1"/>
          </p:nvPr>
        </p:nvSpPr>
        <p:spPr>
          <a:xfrm>
            <a:off x="457200" y="1571612"/>
            <a:ext cx="8229600" cy="4752988"/>
          </a:xfrm>
        </p:spPr>
        <p:txBody>
          <a:bodyPr>
            <a:normAutofit fontScale="85000" lnSpcReduction="20000"/>
          </a:bodyPr>
          <a:lstStyle/>
          <a:p>
            <a:r>
              <a:rPr lang="fa-IR" dirty="0" smtClean="0"/>
              <a:t>چه حادثه ای شما را ناراحت کرد؟..............................................</a:t>
            </a:r>
          </a:p>
          <a:p>
            <a:endParaRPr lang="fa-IR" dirty="0" smtClean="0"/>
          </a:p>
          <a:p>
            <a:r>
              <a:rPr lang="fa-IR" dirty="0" smtClean="0"/>
              <a:t>.....................................................................................................</a:t>
            </a:r>
          </a:p>
          <a:p>
            <a:endParaRPr lang="fa-IR" dirty="0" smtClean="0"/>
          </a:p>
          <a:p>
            <a:endParaRPr lang="fa-IR" dirty="0" smtClean="0"/>
          </a:p>
          <a:p>
            <a:r>
              <a:rPr lang="fa-IR" dirty="0" smtClean="0"/>
              <a:t>...........................................................................................................</a:t>
            </a:r>
          </a:p>
          <a:p>
            <a:endParaRPr lang="fa-IR" dirty="0" smtClean="0"/>
          </a:p>
          <a:p>
            <a:r>
              <a:rPr lang="fa-IR" dirty="0" smtClean="0"/>
              <a:t>تمام علل احتمالی دخیل در بروز حادثه را بنویسید(ازجمله نقش خودتان)</a:t>
            </a:r>
          </a:p>
          <a:p>
            <a:r>
              <a:rPr lang="fa-IR" dirty="0" smtClean="0"/>
              <a:t>1-</a:t>
            </a:r>
          </a:p>
          <a:p>
            <a:r>
              <a:rPr lang="fa-IR" dirty="0" smtClean="0"/>
              <a:t>2-</a:t>
            </a:r>
          </a:p>
          <a:p>
            <a:r>
              <a:rPr lang="fa-IR" dirty="0" smtClean="0"/>
              <a:t>3-</a:t>
            </a:r>
          </a:p>
          <a:p>
            <a:r>
              <a:rPr lang="fa-IR" dirty="0" smtClean="0"/>
              <a:t>4-</a:t>
            </a:r>
          </a:p>
          <a:p>
            <a:r>
              <a:rPr lang="fa-IR" dirty="0" smtClean="0"/>
              <a:t>5-</a:t>
            </a:r>
            <a:endParaRPr lang="fa-IR" dirty="0"/>
          </a:p>
        </p:txBody>
      </p:sp>
      <p:sp>
        <p:nvSpPr>
          <p:cNvPr id="4" name="Flowchart: Connector 3"/>
          <p:cNvSpPr/>
          <p:nvPr/>
        </p:nvSpPr>
        <p:spPr>
          <a:xfrm>
            <a:off x="0" y="1357298"/>
            <a:ext cx="3000396" cy="2786082"/>
          </a:xfrm>
          <a:prstGeom prst="flowChartConnector">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dirty="0"/>
          </a:p>
        </p:txBody>
      </p:sp>
      <p:cxnSp>
        <p:nvCxnSpPr>
          <p:cNvPr id="6" name="Straight Connector 5"/>
          <p:cNvCxnSpPr>
            <a:stCxn id="4" idx="0"/>
          </p:cNvCxnSpPr>
          <p:nvPr/>
        </p:nvCxnSpPr>
        <p:spPr>
          <a:xfrm rot="16200000" flipH="1">
            <a:off x="107157" y="2750339"/>
            <a:ext cx="2786082" cy="158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 name="Straight Connector 8"/>
          <p:cNvCxnSpPr>
            <a:stCxn id="4" idx="2"/>
            <a:endCxn id="4" idx="6"/>
          </p:cNvCxnSpPr>
          <p:nvPr/>
        </p:nvCxnSpPr>
        <p:spPr>
          <a:xfrm rot="10800000" flipH="1">
            <a:off x="0" y="2750339"/>
            <a:ext cx="3000396" cy="158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a:stCxn id="4" idx="7"/>
            <a:endCxn id="4" idx="3"/>
          </p:cNvCxnSpPr>
          <p:nvPr/>
        </p:nvCxnSpPr>
        <p:spPr>
          <a:xfrm rot="16200000" flipH="1" flipV="1">
            <a:off x="515169" y="1689539"/>
            <a:ext cx="1970058" cy="21216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med">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5720" y="0"/>
            <a:ext cx="8229600" cy="1143000"/>
          </a:xfrm>
        </p:spPr>
        <p:txBody>
          <a:bodyPr/>
          <a:lstStyle/>
          <a:p>
            <a:pPr algn="ctr"/>
            <a:r>
              <a:rPr lang="fa-IR" b="1" dirty="0" smtClean="0">
                <a:cs typeface="+mn-cs"/>
              </a:rPr>
              <a:t>تکنیک معیارهای دوگانه</a:t>
            </a:r>
            <a:endParaRPr lang="fa-IR" b="1" dirty="0">
              <a:cs typeface="+mn-cs"/>
            </a:endParaRPr>
          </a:p>
        </p:txBody>
      </p:sp>
      <p:sp>
        <p:nvSpPr>
          <p:cNvPr id="3" name="Content Placeholder 2"/>
          <p:cNvSpPr>
            <a:spLocks noGrp="1"/>
          </p:cNvSpPr>
          <p:nvPr>
            <p:ph idx="1"/>
          </p:nvPr>
        </p:nvSpPr>
        <p:spPr/>
        <p:txBody>
          <a:bodyPr>
            <a:noAutofit/>
          </a:bodyPr>
          <a:lstStyle/>
          <a:p>
            <a:pPr>
              <a:lnSpc>
                <a:spcPct val="150000"/>
              </a:lnSpc>
            </a:pPr>
            <a:r>
              <a:rPr lang="fa-IR" sz="3200" dirty="0" smtClean="0"/>
              <a:t>توصیف: ما غلب در ارزیابی دیگران عادلانه تر برخورد میکنیم</a:t>
            </a:r>
          </a:p>
          <a:p>
            <a:pPr>
              <a:lnSpc>
                <a:spcPct val="150000"/>
              </a:lnSpc>
            </a:pPr>
            <a:r>
              <a:rPr lang="fa-IR" sz="3200" dirty="0" smtClean="0"/>
              <a:t>اکر دوستتان در این موقعیت گرفتار شده بود درباره او چه قضاوتی میکردید؟ چرا درقضاوت درباره خودتان سخت گیری میکنید؟ دیگران چه طوری این موقعیت را ارزیابی میکنند؟ اگر دیگران به شما زیاد سخت نمیگیریند پس چرا معیارهای شما درباره خودتان سخت گیرانه است؟</a:t>
            </a:r>
            <a:endParaRPr lang="fa-IR" sz="3200" dirty="0"/>
          </a:p>
        </p:txBody>
      </p:sp>
    </p:spTree>
  </p:cSld>
  <p:clrMapOvr>
    <a:masterClrMapping/>
  </p:clrMapOvr>
  <p:transition spd="med">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42852"/>
            <a:ext cx="8229600" cy="857256"/>
          </a:xfrm>
        </p:spPr>
        <p:txBody>
          <a:bodyPr>
            <a:normAutofit/>
          </a:bodyPr>
          <a:lstStyle/>
          <a:p>
            <a:pPr algn="ctr"/>
            <a:r>
              <a:rPr lang="fa-IR" dirty="0" smtClean="0">
                <a:cs typeface="+mn-cs"/>
              </a:rPr>
              <a:t>فرم معیارهای دوگانه</a:t>
            </a:r>
            <a:endParaRPr lang="fa-IR" dirty="0">
              <a:cs typeface="+mn-cs"/>
            </a:endParaRPr>
          </a:p>
        </p:txBody>
      </p:sp>
      <p:graphicFrame>
        <p:nvGraphicFramePr>
          <p:cNvPr id="4" name="Content Placeholder 3"/>
          <p:cNvGraphicFramePr>
            <a:graphicFrameLocks noGrp="1"/>
          </p:cNvGraphicFramePr>
          <p:nvPr>
            <p:ph idx="1"/>
          </p:nvPr>
        </p:nvGraphicFramePr>
        <p:xfrm>
          <a:off x="457200" y="1000125"/>
          <a:ext cx="8229600" cy="5217160"/>
        </p:xfrm>
        <a:graphic>
          <a:graphicData uri="http://schemas.openxmlformats.org/drawingml/2006/table">
            <a:tbl>
              <a:tblPr rtl="1" firstRow="1" bandRow="1">
                <a:tableStyleId>{5C22544A-7EE6-4342-B048-85BDC9FD1C3A}</a:tableStyleId>
              </a:tblPr>
              <a:tblGrid>
                <a:gridCol w="2743200"/>
                <a:gridCol w="2743200"/>
                <a:gridCol w="2743200"/>
              </a:tblGrid>
              <a:tr h="370840">
                <a:tc>
                  <a:txBody>
                    <a:bodyPr/>
                    <a:lstStyle/>
                    <a:p>
                      <a:pPr rtl="1"/>
                      <a:r>
                        <a:rPr lang="fa-IR" sz="2000" dirty="0" smtClean="0"/>
                        <a:t>افکار یا برچسب های  فعلی من</a:t>
                      </a:r>
                      <a:endParaRPr lang="fa-IR" sz="2000" dirty="0"/>
                    </a:p>
                  </a:txBody>
                  <a:tcPr/>
                </a:tc>
                <a:tc>
                  <a:txBody>
                    <a:bodyPr/>
                    <a:lstStyle/>
                    <a:p>
                      <a:pPr rtl="1"/>
                      <a:r>
                        <a:rPr lang="fa-IR" sz="2000" dirty="0" smtClean="0"/>
                        <a:t>چه پیشنهادی به دوستم میدهم؟</a:t>
                      </a:r>
                      <a:endParaRPr lang="fa-IR" sz="2000" dirty="0"/>
                    </a:p>
                  </a:txBody>
                  <a:tcPr/>
                </a:tc>
                <a:tc>
                  <a:txBody>
                    <a:bodyPr/>
                    <a:lstStyle/>
                    <a:p>
                      <a:pPr rtl="1"/>
                      <a:r>
                        <a:rPr lang="fa-IR" sz="2000" dirty="0" smtClean="0"/>
                        <a:t>چرا به خودم بیشتر انتقاد میکنم؟</a:t>
                      </a:r>
                      <a:endParaRPr lang="fa-IR" sz="2000" dirty="0"/>
                    </a:p>
                  </a:txBody>
                  <a:tcPr/>
                </a:tc>
              </a:tr>
              <a:tr h="370840">
                <a:tc>
                  <a:txBody>
                    <a:bodyPr/>
                    <a:lstStyle/>
                    <a:p>
                      <a:pPr rtl="1"/>
                      <a:endParaRPr lang="fa-IR"/>
                    </a:p>
                  </a:txBody>
                  <a:tcPr/>
                </a:tc>
                <a:tc>
                  <a:txBody>
                    <a:bodyPr/>
                    <a:lstStyle/>
                    <a:p>
                      <a:pPr rtl="1"/>
                      <a:endParaRPr lang="fa-IR"/>
                    </a:p>
                  </a:txBody>
                  <a:tcPr/>
                </a:tc>
                <a:tc>
                  <a:txBody>
                    <a:bodyPr/>
                    <a:lstStyle/>
                    <a:p>
                      <a:pPr rtl="1"/>
                      <a:endParaRPr lang="fa-IR"/>
                    </a:p>
                  </a:txBody>
                  <a:tcPr/>
                </a:tc>
              </a:tr>
              <a:tr h="370840">
                <a:tc>
                  <a:txBody>
                    <a:bodyPr/>
                    <a:lstStyle/>
                    <a:p>
                      <a:pPr rtl="1"/>
                      <a:endParaRPr lang="fa-IR" dirty="0"/>
                    </a:p>
                  </a:txBody>
                  <a:tcPr/>
                </a:tc>
                <a:tc>
                  <a:txBody>
                    <a:bodyPr/>
                    <a:lstStyle/>
                    <a:p>
                      <a:pPr rtl="1"/>
                      <a:endParaRPr lang="fa-IR"/>
                    </a:p>
                  </a:txBody>
                  <a:tcPr/>
                </a:tc>
                <a:tc>
                  <a:txBody>
                    <a:bodyPr/>
                    <a:lstStyle/>
                    <a:p>
                      <a:pPr rtl="1"/>
                      <a:endParaRPr lang="fa-IR"/>
                    </a:p>
                  </a:txBody>
                  <a:tcPr/>
                </a:tc>
              </a:tr>
              <a:tr h="370840">
                <a:tc>
                  <a:txBody>
                    <a:bodyPr/>
                    <a:lstStyle/>
                    <a:p>
                      <a:pPr rtl="1"/>
                      <a:endParaRPr lang="fa-IR" dirty="0"/>
                    </a:p>
                  </a:txBody>
                  <a:tcPr/>
                </a:tc>
                <a:tc>
                  <a:txBody>
                    <a:bodyPr/>
                    <a:lstStyle/>
                    <a:p>
                      <a:pPr rtl="1"/>
                      <a:endParaRPr lang="fa-IR"/>
                    </a:p>
                  </a:txBody>
                  <a:tcPr/>
                </a:tc>
                <a:tc>
                  <a:txBody>
                    <a:bodyPr/>
                    <a:lstStyle/>
                    <a:p>
                      <a:pPr rtl="1"/>
                      <a:endParaRPr lang="fa-IR"/>
                    </a:p>
                  </a:txBody>
                  <a:tcPr/>
                </a:tc>
              </a:tr>
              <a:tr h="370840">
                <a:tc>
                  <a:txBody>
                    <a:bodyPr/>
                    <a:lstStyle/>
                    <a:p>
                      <a:pPr rtl="1"/>
                      <a:endParaRPr lang="fa-IR" dirty="0"/>
                    </a:p>
                  </a:txBody>
                  <a:tcPr/>
                </a:tc>
                <a:tc>
                  <a:txBody>
                    <a:bodyPr/>
                    <a:lstStyle/>
                    <a:p>
                      <a:pPr rtl="1"/>
                      <a:endParaRPr lang="fa-IR"/>
                    </a:p>
                  </a:txBody>
                  <a:tcPr/>
                </a:tc>
                <a:tc>
                  <a:txBody>
                    <a:bodyPr/>
                    <a:lstStyle/>
                    <a:p>
                      <a:pPr rtl="1"/>
                      <a:endParaRPr lang="fa-IR"/>
                    </a:p>
                  </a:txBody>
                  <a:tcPr/>
                </a:tc>
              </a:tr>
              <a:tr h="370840">
                <a:tc>
                  <a:txBody>
                    <a:bodyPr/>
                    <a:lstStyle/>
                    <a:p>
                      <a:pPr rtl="1"/>
                      <a:endParaRPr lang="fa-IR" dirty="0"/>
                    </a:p>
                  </a:txBody>
                  <a:tcPr/>
                </a:tc>
                <a:tc>
                  <a:txBody>
                    <a:bodyPr/>
                    <a:lstStyle/>
                    <a:p>
                      <a:pPr rtl="1"/>
                      <a:endParaRPr lang="fa-IR"/>
                    </a:p>
                  </a:txBody>
                  <a:tcPr/>
                </a:tc>
                <a:tc>
                  <a:txBody>
                    <a:bodyPr/>
                    <a:lstStyle/>
                    <a:p>
                      <a:pPr rtl="1"/>
                      <a:endParaRPr lang="fa-IR"/>
                    </a:p>
                  </a:txBody>
                  <a:tcPr/>
                </a:tc>
              </a:tr>
              <a:tr h="370840">
                <a:tc>
                  <a:txBody>
                    <a:bodyPr/>
                    <a:lstStyle/>
                    <a:p>
                      <a:pPr rtl="1"/>
                      <a:endParaRPr lang="fa-IR" dirty="0"/>
                    </a:p>
                  </a:txBody>
                  <a:tcPr/>
                </a:tc>
                <a:tc>
                  <a:txBody>
                    <a:bodyPr/>
                    <a:lstStyle/>
                    <a:p>
                      <a:pPr rtl="1"/>
                      <a:endParaRPr lang="fa-IR"/>
                    </a:p>
                  </a:txBody>
                  <a:tcPr/>
                </a:tc>
                <a:tc>
                  <a:txBody>
                    <a:bodyPr/>
                    <a:lstStyle/>
                    <a:p>
                      <a:pPr rtl="1"/>
                      <a:endParaRPr lang="fa-IR"/>
                    </a:p>
                  </a:txBody>
                  <a:tcPr/>
                </a:tc>
              </a:tr>
              <a:tr h="370840">
                <a:tc>
                  <a:txBody>
                    <a:bodyPr/>
                    <a:lstStyle/>
                    <a:p>
                      <a:pPr rtl="1"/>
                      <a:endParaRPr lang="fa-IR" dirty="0"/>
                    </a:p>
                  </a:txBody>
                  <a:tcPr/>
                </a:tc>
                <a:tc>
                  <a:txBody>
                    <a:bodyPr/>
                    <a:lstStyle/>
                    <a:p>
                      <a:pPr rtl="1"/>
                      <a:endParaRPr lang="fa-IR" dirty="0"/>
                    </a:p>
                  </a:txBody>
                  <a:tcPr/>
                </a:tc>
                <a:tc>
                  <a:txBody>
                    <a:bodyPr/>
                    <a:lstStyle/>
                    <a:p>
                      <a:pPr rtl="1"/>
                      <a:endParaRPr lang="fa-IR" dirty="0"/>
                    </a:p>
                  </a:txBody>
                  <a:tcPr/>
                </a:tc>
              </a:tr>
              <a:tr h="370840">
                <a:tc>
                  <a:txBody>
                    <a:bodyPr/>
                    <a:lstStyle/>
                    <a:p>
                      <a:pPr rtl="1"/>
                      <a:endParaRPr lang="fa-IR" dirty="0"/>
                    </a:p>
                  </a:txBody>
                  <a:tcPr/>
                </a:tc>
                <a:tc>
                  <a:txBody>
                    <a:bodyPr/>
                    <a:lstStyle/>
                    <a:p>
                      <a:pPr rtl="1"/>
                      <a:endParaRPr lang="fa-IR" dirty="0"/>
                    </a:p>
                  </a:txBody>
                  <a:tcPr/>
                </a:tc>
                <a:tc>
                  <a:txBody>
                    <a:bodyPr/>
                    <a:lstStyle/>
                    <a:p>
                      <a:pPr rtl="1"/>
                      <a:endParaRPr lang="fa-IR" dirty="0"/>
                    </a:p>
                  </a:txBody>
                  <a:tcPr/>
                </a:tc>
              </a:tr>
              <a:tr h="370840">
                <a:tc>
                  <a:txBody>
                    <a:bodyPr/>
                    <a:lstStyle/>
                    <a:p>
                      <a:pPr rtl="1"/>
                      <a:endParaRPr lang="fa-IR" dirty="0"/>
                    </a:p>
                  </a:txBody>
                  <a:tcPr/>
                </a:tc>
                <a:tc>
                  <a:txBody>
                    <a:bodyPr/>
                    <a:lstStyle/>
                    <a:p>
                      <a:pPr rtl="1"/>
                      <a:endParaRPr lang="fa-IR" dirty="0"/>
                    </a:p>
                  </a:txBody>
                  <a:tcPr/>
                </a:tc>
                <a:tc>
                  <a:txBody>
                    <a:bodyPr/>
                    <a:lstStyle/>
                    <a:p>
                      <a:pPr rtl="1"/>
                      <a:endParaRPr lang="fa-IR" dirty="0"/>
                    </a:p>
                  </a:txBody>
                  <a:tcPr/>
                </a:tc>
              </a:tr>
              <a:tr h="370840">
                <a:tc>
                  <a:txBody>
                    <a:bodyPr/>
                    <a:lstStyle/>
                    <a:p>
                      <a:pPr rtl="1"/>
                      <a:endParaRPr lang="fa-IR" dirty="0"/>
                    </a:p>
                  </a:txBody>
                  <a:tcPr/>
                </a:tc>
                <a:tc>
                  <a:txBody>
                    <a:bodyPr/>
                    <a:lstStyle/>
                    <a:p>
                      <a:pPr rtl="1"/>
                      <a:endParaRPr lang="fa-IR" dirty="0"/>
                    </a:p>
                  </a:txBody>
                  <a:tcPr/>
                </a:tc>
                <a:tc>
                  <a:txBody>
                    <a:bodyPr/>
                    <a:lstStyle/>
                    <a:p>
                      <a:pPr rtl="1"/>
                      <a:endParaRPr lang="fa-IR" dirty="0"/>
                    </a:p>
                  </a:txBody>
                  <a:tcPr/>
                </a:tc>
              </a:tr>
              <a:tr h="370840">
                <a:tc>
                  <a:txBody>
                    <a:bodyPr/>
                    <a:lstStyle/>
                    <a:p>
                      <a:pPr rtl="1"/>
                      <a:endParaRPr lang="fa-IR" dirty="0"/>
                    </a:p>
                  </a:txBody>
                  <a:tcPr/>
                </a:tc>
                <a:tc>
                  <a:txBody>
                    <a:bodyPr/>
                    <a:lstStyle/>
                    <a:p>
                      <a:pPr rtl="1"/>
                      <a:endParaRPr lang="fa-IR" dirty="0"/>
                    </a:p>
                  </a:txBody>
                  <a:tcPr/>
                </a:tc>
                <a:tc>
                  <a:txBody>
                    <a:bodyPr/>
                    <a:lstStyle/>
                    <a:p>
                      <a:pPr rtl="1"/>
                      <a:endParaRPr lang="fa-IR" dirty="0"/>
                    </a:p>
                  </a:txBody>
                  <a:tcPr/>
                </a:tc>
              </a:tr>
              <a:tr h="370840">
                <a:tc>
                  <a:txBody>
                    <a:bodyPr/>
                    <a:lstStyle/>
                    <a:p>
                      <a:pPr rtl="1"/>
                      <a:endParaRPr lang="fa-IR" dirty="0"/>
                    </a:p>
                  </a:txBody>
                  <a:tcPr/>
                </a:tc>
                <a:tc>
                  <a:txBody>
                    <a:bodyPr/>
                    <a:lstStyle/>
                    <a:p>
                      <a:pPr rtl="1"/>
                      <a:endParaRPr lang="fa-IR" dirty="0"/>
                    </a:p>
                  </a:txBody>
                  <a:tcPr/>
                </a:tc>
                <a:tc>
                  <a:txBody>
                    <a:bodyPr/>
                    <a:lstStyle/>
                    <a:p>
                      <a:pPr rtl="1"/>
                      <a:endParaRPr lang="fa-IR" dirty="0"/>
                    </a:p>
                  </a:txBody>
                  <a:tcPr/>
                </a:tc>
              </a:tr>
              <a:tr h="370840">
                <a:tc>
                  <a:txBody>
                    <a:bodyPr/>
                    <a:lstStyle/>
                    <a:p>
                      <a:pPr rtl="1"/>
                      <a:endParaRPr lang="fa-IR" dirty="0"/>
                    </a:p>
                  </a:txBody>
                  <a:tcPr/>
                </a:tc>
                <a:tc>
                  <a:txBody>
                    <a:bodyPr/>
                    <a:lstStyle/>
                    <a:p>
                      <a:pPr rtl="1"/>
                      <a:endParaRPr lang="fa-IR" dirty="0"/>
                    </a:p>
                  </a:txBody>
                  <a:tcPr/>
                </a:tc>
                <a:tc>
                  <a:txBody>
                    <a:bodyPr/>
                    <a:lstStyle/>
                    <a:p>
                      <a:pPr rtl="1"/>
                      <a:endParaRPr lang="fa-IR" dirty="0"/>
                    </a:p>
                  </a:txBody>
                  <a:tcPr/>
                </a:tc>
              </a:tr>
            </a:tbl>
          </a:graphicData>
        </a:graphic>
      </p:graphicFrame>
    </p:spTree>
  </p:cSld>
  <p:clrMapOvr>
    <a:masterClrMapping/>
  </p:clrMapOvr>
  <p:transition spd="med">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7158" y="0"/>
            <a:ext cx="8229600" cy="1143000"/>
          </a:xfrm>
        </p:spPr>
        <p:txBody>
          <a:bodyPr/>
          <a:lstStyle/>
          <a:p>
            <a:pPr algn="ctr"/>
            <a:r>
              <a:rPr lang="fa-IR" b="1" dirty="0" smtClean="0">
                <a:cs typeface="+mn-cs"/>
              </a:rPr>
              <a:t>تکنیک راه حل افرینی سازنده</a:t>
            </a:r>
            <a:endParaRPr lang="fa-IR" b="1" dirty="0">
              <a:cs typeface="+mn-cs"/>
            </a:endParaRPr>
          </a:p>
        </p:txBody>
      </p:sp>
      <p:sp>
        <p:nvSpPr>
          <p:cNvPr id="3" name="Content Placeholder 2"/>
          <p:cNvSpPr>
            <a:spLocks noGrp="1"/>
          </p:cNvSpPr>
          <p:nvPr>
            <p:ph idx="1"/>
          </p:nvPr>
        </p:nvSpPr>
        <p:spPr>
          <a:xfrm>
            <a:off x="457200" y="1428736"/>
            <a:ext cx="8229600" cy="4895864"/>
          </a:xfrm>
        </p:spPr>
        <p:txBody>
          <a:bodyPr>
            <a:noAutofit/>
          </a:bodyPr>
          <a:lstStyle/>
          <a:p>
            <a:pPr>
              <a:lnSpc>
                <a:spcPct val="150000"/>
              </a:lnSpc>
            </a:pPr>
            <a:r>
              <a:rPr lang="fa-IR" sz="3200" dirty="0" smtClean="0"/>
              <a:t>پیشنهاد نحوه ارائه تکنیک یا مداخله:</a:t>
            </a:r>
          </a:p>
          <a:p>
            <a:pPr>
              <a:lnSpc>
                <a:spcPct val="150000"/>
              </a:lnSpc>
            </a:pPr>
            <a:r>
              <a:rPr lang="fa-IR" sz="3200" dirty="0" smtClean="0"/>
              <a:t>تصور کنید این پیامد منفی که برای شما وحشتناک است برای شما اتفاق بیفتد. چه کارهای دیگری از دست شما برمی اید؟ برای حل این مشکل چه کارهای دیگری میتوانید انجام دهید؟ و چه افکاری به ذهنتان خطور میکند؟ برای حل این مشکل به چه تدابیری رفتاری بلند مدت و کوتاه مدتی اندیشیده اید؟</a:t>
            </a:r>
            <a:endParaRPr lang="fa-IR" sz="3200" dirty="0"/>
          </a:p>
        </p:txBody>
      </p:sp>
    </p:spTree>
  </p:cSld>
  <p:clrMapOvr>
    <a:masterClrMapping/>
  </p:clrMapOvr>
  <p:transition spd="med">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8596" y="0"/>
            <a:ext cx="8229600" cy="928670"/>
          </a:xfrm>
        </p:spPr>
        <p:txBody>
          <a:bodyPr/>
          <a:lstStyle/>
          <a:p>
            <a:pPr algn="ctr"/>
            <a:r>
              <a:rPr lang="fa-IR" b="1" dirty="0" smtClean="0">
                <a:cs typeface="+mn-cs"/>
              </a:rPr>
              <a:t>فرم راه حل افرینی سازنده</a:t>
            </a:r>
            <a:endParaRPr lang="fa-IR" b="1" dirty="0">
              <a:cs typeface="+mn-cs"/>
            </a:endParaRPr>
          </a:p>
        </p:txBody>
      </p:sp>
      <p:graphicFrame>
        <p:nvGraphicFramePr>
          <p:cNvPr id="4" name="Content Placeholder 3"/>
          <p:cNvGraphicFramePr>
            <a:graphicFrameLocks noGrp="1"/>
          </p:cNvGraphicFramePr>
          <p:nvPr>
            <p:ph idx="1"/>
          </p:nvPr>
        </p:nvGraphicFramePr>
        <p:xfrm>
          <a:off x="457200" y="1000107"/>
          <a:ext cx="8229600" cy="5777607"/>
        </p:xfrm>
        <a:graphic>
          <a:graphicData uri="http://schemas.openxmlformats.org/drawingml/2006/table">
            <a:tbl>
              <a:tblPr rtl="1" firstRow="1" bandRow="1">
                <a:tableStyleId>{5C22544A-7EE6-4342-B048-85BDC9FD1C3A}</a:tableStyleId>
              </a:tblPr>
              <a:tblGrid>
                <a:gridCol w="2743200"/>
                <a:gridCol w="2743200"/>
                <a:gridCol w="2743200"/>
              </a:tblGrid>
              <a:tr h="1482415">
                <a:tc>
                  <a:txBody>
                    <a:bodyPr/>
                    <a:lstStyle/>
                    <a:p>
                      <a:pPr rtl="1"/>
                      <a:r>
                        <a:rPr lang="fa-IR" sz="2000" dirty="0" smtClean="0"/>
                        <a:t>چه موقعیتی شما راناراحت کرده است</a:t>
                      </a:r>
                      <a:endParaRPr lang="fa-IR" sz="2000" dirty="0"/>
                    </a:p>
                  </a:txBody>
                  <a:tcPr/>
                </a:tc>
                <a:tc>
                  <a:txBody>
                    <a:bodyPr/>
                    <a:lstStyle/>
                    <a:p>
                      <a:pPr rtl="1"/>
                      <a:r>
                        <a:rPr lang="fa-IR" sz="2000" dirty="0" smtClean="0"/>
                        <a:t>جه افکار منفی به ذهنتان خطور کرد؟</a:t>
                      </a:r>
                      <a:endParaRPr lang="fa-IR" sz="2000" dirty="0"/>
                    </a:p>
                  </a:txBody>
                  <a:tcPr/>
                </a:tc>
                <a:tc>
                  <a:txBody>
                    <a:bodyPr/>
                    <a:lstStyle/>
                    <a:p>
                      <a:pPr rtl="1"/>
                      <a:r>
                        <a:rPr lang="fa-IR" sz="2000" dirty="0" smtClean="0"/>
                        <a:t>ایا میتوان از زاویه</a:t>
                      </a:r>
                      <a:r>
                        <a:rPr lang="fa-IR" sz="2000" baseline="0" dirty="0" smtClean="0"/>
                        <a:t> دیگری به این مشکل نگاه کرد؟ایا این موقعیت ها فرصت های جدیدی برای شما بوجود میاورد؟ ایا راه حل های دیگری وجود دراد؟</a:t>
                      </a:r>
                      <a:endParaRPr lang="fa-IR" sz="2000" dirty="0"/>
                    </a:p>
                  </a:txBody>
                  <a:tcPr/>
                </a:tc>
              </a:tr>
              <a:tr h="462463">
                <a:tc>
                  <a:txBody>
                    <a:bodyPr/>
                    <a:lstStyle/>
                    <a:p>
                      <a:pPr rtl="1"/>
                      <a:endParaRPr lang="fa-IR"/>
                    </a:p>
                  </a:txBody>
                  <a:tcPr/>
                </a:tc>
                <a:tc>
                  <a:txBody>
                    <a:bodyPr/>
                    <a:lstStyle/>
                    <a:p>
                      <a:pPr rtl="1"/>
                      <a:endParaRPr lang="fa-IR"/>
                    </a:p>
                  </a:txBody>
                  <a:tcPr/>
                </a:tc>
                <a:tc>
                  <a:txBody>
                    <a:bodyPr/>
                    <a:lstStyle/>
                    <a:p>
                      <a:pPr rtl="1"/>
                      <a:endParaRPr lang="fa-IR"/>
                    </a:p>
                  </a:txBody>
                  <a:tcPr/>
                </a:tc>
              </a:tr>
              <a:tr h="462463">
                <a:tc>
                  <a:txBody>
                    <a:bodyPr/>
                    <a:lstStyle/>
                    <a:p>
                      <a:pPr rtl="1"/>
                      <a:endParaRPr lang="fa-IR"/>
                    </a:p>
                  </a:txBody>
                  <a:tcPr/>
                </a:tc>
                <a:tc>
                  <a:txBody>
                    <a:bodyPr/>
                    <a:lstStyle/>
                    <a:p>
                      <a:pPr rtl="1"/>
                      <a:endParaRPr lang="fa-IR"/>
                    </a:p>
                  </a:txBody>
                  <a:tcPr/>
                </a:tc>
                <a:tc>
                  <a:txBody>
                    <a:bodyPr/>
                    <a:lstStyle/>
                    <a:p>
                      <a:pPr rtl="1"/>
                      <a:endParaRPr lang="fa-IR"/>
                    </a:p>
                  </a:txBody>
                  <a:tcPr/>
                </a:tc>
              </a:tr>
              <a:tr h="462463">
                <a:tc>
                  <a:txBody>
                    <a:bodyPr/>
                    <a:lstStyle/>
                    <a:p>
                      <a:pPr rtl="1"/>
                      <a:endParaRPr lang="fa-IR"/>
                    </a:p>
                  </a:txBody>
                  <a:tcPr/>
                </a:tc>
                <a:tc>
                  <a:txBody>
                    <a:bodyPr/>
                    <a:lstStyle/>
                    <a:p>
                      <a:pPr rtl="1"/>
                      <a:endParaRPr lang="fa-IR"/>
                    </a:p>
                  </a:txBody>
                  <a:tcPr/>
                </a:tc>
                <a:tc>
                  <a:txBody>
                    <a:bodyPr/>
                    <a:lstStyle/>
                    <a:p>
                      <a:pPr rtl="1"/>
                      <a:endParaRPr lang="fa-IR"/>
                    </a:p>
                  </a:txBody>
                  <a:tcPr/>
                </a:tc>
              </a:tr>
              <a:tr h="462463">
                <a:tc>
                  <a:txBody>
                    <a:bodyPr/>
                    <a:lstStyle/>
                    <a:p>
                      <a:pPr rtl="1"/>
                      <a:endParaRPr lang="fa-IR"/>
                    </a:p>
                  </a:txBody>
                  <a:tcPr/>
                </a:tc>
                <a:tc>
                  <a:txBody>
                    <a:bodyPr/>
                    <a:lstStyle/>
                    <a:p>
                      <a:pPr rtl="1"/>
                      <a:endParaRPr lang="fa-IR"/>
                    </a:p>
                  </a:txBody>
                  <a:tcPr/>
                </a:tc>
                <a:tc>
                  <a:txBody>
                    <a:bodyPr/>
                    <a:lstStyle/>
                    <a:p>
                      <a:pPr rtl="1"/>
                      <a:endParaRPr lang="fa-IR"/>
                    </a:p>
                  </a:txBody>
                  <a:tcPr/>
                </a:tc>
              </a:tr>
              <a:tr h="462463">
                <a:tc>
                  <a:txBody>
                    <a:bodyPr/>
                    <a:lstStyle/>
                    <a:p>
                      <a:pPr rtl="1"/>
                      <a:endParaRPr lang="fa-IR"/>
                    </a:p>
                  </a:txBody>
                  <a:tcPr/>
                </a:tc>
                <a:tc>
                  <a:txBody>
                    <a:bodyPr/>
                    <a:lstStyle/>
                    <a:p>
                      <a:pPr rtl="1"/>
                      <a:endParaRPr lang="fa-IR"/>
                    </a:p>
                  </a:txBody>
                  <a:tcPr/>
                </a:tc>
                <a:tc>
                  <a:txBody>
                    <a:bodyPr/>
                    <a:lstStyle/>
                    <a:p>
                      <a:pPr rtl="1"/>
                      <a:endParaRPr lang="fa-IR"/>
                    </a:p>
                  </a:txBody>
                  <a:tcPr/>
                </a:tc>
              </a:tr>
              <a:tr h="462463">
                <a:tc>
                  <a:txBody>
                    <a:bodyPr/>
                    <a:lstStyle/>
                    <a:p>
                      <a:pPr rtl="1"/>
                      <a:endParaRPr lang="fa-IR"/>
                    </a:p>
                  </a:txBody>
                  <a:tcPr/>
                </a:tc>
                <a:tc>
                  <a:txBody>
                    <a:bodyPr/>
                    <a:lstStyle/>
                    <a:p>
                      <a:pPr rtl="1"/>
                      <a:endParaRPr lang="fa-IR"/>
                    </a:p>
                  </a:txBody>
                  <a:tcPr/>
                </a:tc>
                <a:tc>
                  <a:txBody>
                    <a:bodyPr/>
                    <a:lstStyle/>
                    <a:p>
                      <a:pPr rtl="1"/>
                      <a:endParaRPr lang="fa-IR"/>
                    </a:p>
                  </a:txBody>
                  <a:tcPr/>
                </a:tc>
              </a:tr>
              <a:tr h="462463">
                <a:tc>
                  <a:txBody>
                    <a:bodyPr/>
                    <a:lstStyle/>
                    <a:p>
                      <a:pPr rtl="1"/>
                      <a:endParaRPr lang="fa-IR"/>
                    </a:p>
                  </a:txBody>
                  <a:tcPr/>
                </a:tc>
                <a:tc>
                  <a:txBody>
                    <a:bodyPr/>
                    <a:lstStyle/>
                    <a:p>
                      <a:pPr rtl="1"/>
                      <a:endParaRPr lang="fa-IR"/>
                    </a:p>
                  </a:txBody>
                  <a:tcPr/>
                </a:tc>
                <a:tc>
                  <a:txBody>
                    <a:bodyPr/>
                    <a:lstStyle/>
                    <a:p>
                      <a:pPr rtl="1"/>
                      <a:endParaRPr lang="fa-IR" dirty="0"/>
                    </a:p>
                  </a:txBody>
                  <a:tcPr/>
                </a:tc>
              </a:tr>
              <a:tr h="462463">
                <a:tc>
                  <a:txBody>
                    <a:bodyPr/>
                    <a:lstStyle/>
                    <a:p>
                      <a:pPr rtl="1"/>
                      <a:endParaRPr lang="fa-IR" dirty="0"/>
                    </a:p>
                  </a:txBody>
                  <a:tcPr/>
                </a:tc>
                <a:tc>
                  <a:txBody>
                    <a:bodyPr/>
                    <a:lstStyle/>
                    <a:p>
                      <a:pPr rtl="1"/>
                      <a:endParaRPr lang="fa-IR" dirty="0"/>
                    </a:p>
                  </a:txBody>
                  <a:tcPr/>
                </a:tc>
                <a:tc>
                  <a:txBody>
                    <a:bodyPr/>
                    <a:lstStyle/>
                    <a:p>
                      <a:pPr rtl="1"/>
                      <a:endParaRPr lang="fa-IR" dirty="0"/>
                    </a:p>
                  </a:txBody>
                  <a:tcPr/>
                </a:tc>
              </a:tr>
              <a:tr h="462463">
                <a:tc>
                  <a:txBody>
                    <a:bodyPr/>
                    <a:lstStyle/>
                    <a:p>
                      <a:pPr rtl="1"/>
                      <a:endParaRPr lang="fa-IR" dirty="0"/>
                    </a:p>
                  </a:txBody>
                  <a:tcPr/>
                </a:tc>
                <a:tc>
                  <a:txBody>
                    <a:bodyPr/>
                    <a:lstStyle/>
                    <a:p>
                      <a:pPr rtl="1"/>
                      <a:endParaRPr lang="fa-IR" dirty="0"/>
                    </a:p>
                  </a:txBody>
                  <a:tcPr/>
                </a:tc>
                <a:tc>
                  <a:txBody>
                    <a:bodyPr/>
                    <a:lstStyle/>
                    <a:p>
                      <a:pPr rtl="1"/>
                      <a:endParaRPr lang="fa-IR" dirty="0"/>
                    </a:p>
                  </a:txBody>
                  <a:tcPr/>
                </a:tc>
              </a:tr>
            </a:tbl>
          </a:graphicData>
        </a:graphic>
      </p:graphicFrame>
    </p:spTree>
  </p:cSld>
  <p:clrMapOvr>
    <a:masterClrMapping/>
  </p:clrMapOvr>
  <p:transition spd="med">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path" presetSubtype="0" accel="50000" decel="50000" fill="hold" grpId="0" nodeType="clickEffect">
                                  <p:stCondLst>
                                    <p:cond delay="0"/>
                                  </p:stCondLst>
                                  <p:childTnLst>
                                    <p:animMotion origin="layout" path="M 4.44444E-6 -4.81481E-6 C 0.01197 -0.02407 0.03298 -0.05856 0.05798 -0.05856 C 0.09496 -0.05856 0.125 -0.02268 0.125 0.02269 C 0.125 0.03727 0.12204 0.05047 0.11597 0.06274 C 0.11701 0.06274 4.44444E-6 0.2426 4.44444E-6 0.24399 C 4.44444E-6 0.2426 -0.11702 0.06274 -0.11598 0.06274 C -0.12205 0.05047 -0.125 0.03727 -0.125 0.02269 C -0.125 -0.02268 -0.09497 -0.05856 -0.05695 -0.05856 C -0.03299 -0.05856 -0.01198 -0.02407 4.44444E-6 -4.81481E-6 Z " pathEditMode="relative" rAng="0" ptsTypes="fffffffff">
                                      <p:cBhvr>
                                        <p:cTn id="6" dur="2000" fill="hold"/>
                                        <p:tgtEl>
                                          <p:spTgt spid="2"/>
                                        </p:tgtEl>
                                        <p:attrNameLst>
                                          <p:attrName>ppt_x</p:attrName>
                                          <p:attrName>ppt_y</p:attrName>
                                        </p:attrNameLst>
                                      </p:cBhvr>
                                      <p:rCtr x="0" y="93"/>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8596" y="0"/>
            <a:ext cx="8229600" cy="1143000"/>
          </a:xfrm>
        </p:spPr>
        <p:txBody>
          <a:bodyPr/>
          <a:lstStyle/>
          <a:p>
            <a:pPr algn="ctr"/>
            <a:r>
              <a:rPr lang="fa-IR" b="1" dirty="0" smtClean="0">
                <a:cs typeface="+mn-cs"/>
              </a:rPr>
              <a:t>تکنیک از اعتبار انداختن مقایسه ها</a:t>
            </a:r>
            <a:endParaRPr lang="fa-IR" b="1" dirty="0">
              <a:cs typeface="+mn-cs"/>
            </a:endParaRPr>
          </a:p>
        </p:txBody>
      </p:sp>
      <p:sp>
        <p:nvSpPr>
          <p:cNvPr id="3" name="Content Placeholder 2"/>
          <p:cNvSpPr>
            <a:spLocks noGrp="1"/>
          </p:cNvSpPr>
          <p:nvPr>
            <p:ph idx="1"/>
          </p:nvPr>
        </p:nvSpPr>
        <p:spPr>
          <a:xfrm>
            <a:off x="457200" y="1285860"/>
            <a:ext cx="8229600" cy="5038740"/>
          </a:xfrm>
        </p:spPr>
        <p:txBody>
          <a:bodyPr>
            <a:noAutofit/>
          </a:bodyPr>
          <a:lstStyle/>
          <a:p>
            <a:pPr>
              <a:lnSpc>
                <a:spcPct val="150000"/>
              </a:lnSpc>
            </a:pPr>
            <a:r>
              <a:rPr lang="fa-IR" sz="3200" dirty="0" smtClean="0"/>
              <a:t>پیشنهاد نحوه ارائه تکنیک یا مداخله:به نظر میرسد خودتان را با افراد موفق مقایسه میکنید.چی میشود اگر خودتان را با کسانی که سطوح توانایی مختلفی دارند مقایسه کنید. مثلا افرادی که عملکردشان 20 درصدیا 75 درصد است؟نه افرادی که عملکردشان 95 درصد است؟ چه طوری خودتان را با این افراد مقایسه میکنید؟ این مقایسه چه احساسی را در شما ایجاد میکند؟ و باعث فعال شدن چه افکاری در شما میشود؟</a:t>
            </a:r>
            <a:endParaRPr lang="fa-IR" sz="3200" dirty="0"/>
          </a:p>
        </p:txBody>
      </p:sp>
    </p:spTree>
  </p:cSld>
  <p:clrMapOvr>
    <a:masterClrMapping/>
  </p:clrMapOvr>
  <p:transition spd="med">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xit" presetSubtype="4" fill="hold" grpId="0" nodeType="clickEffect">
                                  <p:stCondLst>
                                    <p:cond delay="0"/>
                                  </p:stCondLst>
                                  <p:childTnLst>
                                    <p:anim calcmode="lin" valueType="num">
                                      <p:cBhvr additive="base">
                                        <p:cTn id="6" dur="500"/>
                                        <p:tgtEl>
                                          <p:spTgt spid="2"/>
                                        </p:tgtEl>
                                        <p:attrNameLst>
                                          <p:attrName>ppt_x</p:attrName>
                                        </p:attrNameLst>
                                      </p:cBhvr>
                                      <p:tavLst>
                                        <p:tav tm="0">
                                          <p:val>
                                            <p:strVal val="ppt_x"/>
                                          </p:val>
                                        </p:tav>
                                        <p:tav tm="100000">
                                          <p:val>
                                            <p:strVal val="ppt_x"/>
                                          </p:val>
                                        </p:tav>
                                      </p:tavLst>
                                    </p:anim>
                                    <p:anim calcmode="lin" valueType="num">
                                      <p:cBhvr additive="base">
                                        <p:cTn id="7" dur="500"/>
                                        <p:tgtEl>
                                          <p:spTgt spid="2"/>
                                        </p:tgtEl>
                                        <p:attrNameLst>
                                          <p:attrName>ppt_y</p:attrName>
                                        </p:attrNameLst>
                                      </p:cBhvr>
                                      <p:tavLst>
                                        <p:tav tm="0">
                                          <p:val>
                                            <p:strVal val="ppt_y"/>
                                          </p:val>
                                        </p:tav>
                                        <p:tav tm="100000">
                                          <p:val>
                                            <p:strVal val="1+ppt_h/2"/>
                                          </p:val>
                                        </p:tav>
                                      </p:tavLst>
                                    </p:anim>
                                    <p:set>
                                      <p:cBhvr>
                                        <p:cTn id="8" dur="1" fill="hold">
                                          <p:stCondLst>
                                            <p:cond delay="4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000108"/>
          </a:xfrm>
        </p:spPr>
        <p:txBody>
          <a:bodyPr/>
          <a:lstStyle/>
          <a:p>
            <a:pPr algn="ctr"/>
            <a:r>
              <a:rPr lang="fa-IR" b="1" dirty="0" smtClean="0">
                <a:cs typeface="+mn-cs"/>
              </a:rPr>
              <a:t>فرم از اعتبار انداختن مقایسه ها</a:t>
            </a:r>
            <a:endParaRPr lang="fa-IR" b="1" dirty="0">
              <a:cs typeface="+mn-cs"/>
            </a:endParaRPr>
          </a:p>
        </p:txBody>
      </p:sp>
      <p:graphicFrame>
        <p:nvGraphicFramePr>
          <p:cNvPr id="4" name="Content Placeholder 3"/>
          <p:cNvGraphicFramePr>
            <a:graphicFrameLocks noGrp="1"/>
          </p:cNvGraphicFramePr>
          <p:nvPr>
            <p:ph idx="1"/>
          </p:nvPr>
        </p:nvGraphicFramePr>
        <p:xfrm>
          <a:off x="457200" y="1142987"/>
          <a:ext cx="8229600" cy="5540227"/>
        </p:xfrm>
        <a:graphic>
          <a:graphicData uri="http://schemas.openxmlformats.org/drawingml/2006/table">
            <a:tbl>
              <a:tblPr rtl="1" firstRow="1" bandRow="1">
                <a:tableStyleId>{5C22544A-7EE6-4342-B048-85BDC9FD1C3A}</a:tableStyleId>
              </a:tblPr>
              <a:tblGrid>
                <a:gridCol w="4114800"/>
                <a:gridCol w="4114800"/>
              </a:tblGrid>
              <a:tr h="600575">
                <a:tc>
                  <a:txBody>
                    <a:bodyPr/>
                    <a:lstStyle/>
                    <a:p>
                      <a:pPr rtl="1"/>
                      <a:r>
                        <a:rPr lang="fa-IR" sz="3600" dirty="0" smtClean="0"/>
                        <a:t>سوال</a:t>
                      </a:r>
                      <a:endParaRPr lang="fa-IR" sz="3600" dirty="0"/>
                    </a:p>
                  </a:txBody>
                  <a:tcPr/>
                </a:tc>
                <a:tc>
                  <a:txBody>
                    <a:bodyPr/>
                    <a:lstStyle/>
                    <a:p>
                      <a:pPr rtl="1"/>
                      <a:r>
                        <a:rPr lang="fa-IR" sz="3600" dirty="0" smtClean="0"/>
                        <a:t>جواب</a:t>
                      </a:r>
                      <a:endParaRPr lang="fa-IR" sz="3600" dirty="0"/>
                    </a:p>
                  </a:txBody>
                  <a:tcPr/>
                </a:tc>
              </a:tr>
              <a:tr h="404650">
                <a:tc>
                  <a:txBody>
                    <a:bodyPr/>
                    <a:lstStyle/>
                    <a:p>
                      <a:pPr rtl="1"/>
                      <a:r>
                        <a:rPr lang="fa-IR" dirty="0" smtClean="0"/>
                        <a:t>از کدام</a:t>
                      </a:r>
                      <a:r>
                        <a:rPr lang="fa-IR" baseline="0" dirty="0" smtClean="0"/>
                        <a:t> ویژگی خودم انتقاد کردم؟</a:t>
                      </a:r>
                      <a:endParaRPr lang="fa-IR" dirty="0"/>
                    </a:p>
                  </a:txBody>
                  <a:tcPr/>
                </a:tc>
                <a:tc>
                  <a:txBody>
                    <a:bodyPr/>
                    <a:lstStyle/>
                    <a:p>
                      <a:pPr rtl="1"/>
                      <a:endParaRPr lang="fa-IR"/>
                    </a:p>
                  </a:txBody>
                  <a:tcPr/>
                </a:tc>
              </a:tr>
              <a:tr h="997768">
                <a:tc>
                  <a:txBody>
                    <a:bodyPr/>
                    <a:lstStyle/>
                    <a:p>
                      <a:pPr rtl="1"/>
                      <a:r>
                        <a:rPr lang="fa-IR" dirty="0" smtClean="0"/>
                        <a:t>چطوری میتوانم خود را با فردی مقایسه کنم که این ویژگی</a:t>
                      </a:r>
                      <a:r>
                        <a:rPr lang="fa-IR" baseline="0" dirty="0" smtClean="0"/>
                        <a:t> را اصلا ندارد؟</a:t>
                      </a:r>
                    </a:p>
                    <a:p>
                      <a:pPr rtl="1"/>
                      <a:endParaRPr lang="fa-IR" dirty="0"/>
                    </a:p>
                  </a:txBody>
                  <a:tcPr/>
                </a:tc>
                <a:tc>
                  <a:txBody>
                    <a:bodyPr/>
                    <a:lstStyle/>
                    <a:p>
                      <a:pPr rtl="1"/>
                      <a:endParaRPr lang="fa-IR"/>
                    </a:p>
                  </a:txBody>
                  <a:tcPr/>
                </a:tc>
              </a:tr>
              <a:tr h="698437">
                <a:tc>
                  <a:txBody>
                    <a:bodyPr/>
                    <a:lstStyle/>
                    <a:p>
                      <a:pPr rtl="1"/>
                      <a:r>
                        <a:rPr lang="fa-IR" dirty="0" smtClean="0"/>
                        <a:t>چه طوری میتوانم  خودم راب ا فردی مقایسه کنم که 25 درصد این ویژگی را دارد؟</a:t>
                      </a:r>
                      <a:endParaRPr lang="fa-IR" dirty="0"/>
                    </a:p>
                  </a:txBody>
                  <a:tcPr/>
                </a:tc>
                <a:tc>
                  <a:txBody>
                    <a:bodyPr/>
                    <a:lstStyle/>
                    <a:p>
                      <a:pPr rtl="1"/>
                      <a:endParaRPr lang="fa-IR"/>
                    </a:p>
                  </a:txBody>
                  <a:tcPr/>
                </a:tc>
              </a:tr>
              <a:tr h="698437">
                <a:tc>
                  <a:txBody>
                    <a:bodyPr/>
                    <a:lstStyle/>
                    <a:p>
                      <a:pPr rtl="1"/>
                      <a:r>
                        <a:rPr lang="fa-IR" dirty="0" smtClean="0"/>
                        <a:t>چه طوری میتوانم خودم رابا فردی مقایسه کنم که 50 درصد این ویژگی را </a:t>
                      </a:r>
                      <a:r>
                        <a:rPr lang="fa-IR" baseline="0" dirty="0" smtClean="0"/>
                        <a:t> دارد؟</a:t>
                      </a:r>
                      <a:endParaRPr lang="fa-IR" dirty="0"/>
                    </a:p>
                  </a:txBody>
                  <a:tcPr/>
                </a:tc>
                <a:tc>
                  <a:txBody>
                    <a:bodyPr/>
                    <a:lstStyle/>
                    <a:p>
                      <a:pPr rtl="1"/>
                      <a:endParaRPr lang="fa-IR"/>
                    </a:p>
                  </a:txBody>
                  <a:tcPr/>
                </a:tc>
              </a:tr>
              <a:tr h="997768">
                <a:tc>
                  <a:txBody>
                    <a:bodyPr/>
                    <a:lstStyle/>
                    <a:p>
                      <a:pPr marL="0" marR="0" indent="0" algn="r" defTabSz="914400" rtl="1" eaLnBrk="1" fontAlgn="auto" latinLnBrk="0" hangingPunct="1">
                        <a:lnSpc>
                          <a:spcPct val="100000"/>
                        </a:lnSpc>
                        <a:spcBef>
                          <a:spcPts val="0"/>
                        </a:spcBef>
                        <a:spcAft>
                          <a:spcPts val="0"/>
                        </a:spcAft>
                        <a:buClrTx/>
                        <a:buSzTx/>
                        <a:buFontTx/>
                        <a:buNone/>
                        <a:tabLst/>
                        <a:defRPr/>
                      </a:pPr>
                      <a:r>
                        <a:rPr lang="fa-IR" dirty="0" smtClean="0"/>
                        <a:t>چه طوری میتوانم خودم رابا فردی مقایسه کنم که 75درصد این ویژگی را </a:t>
                      </a:r>
                      <a:r>
                        <a:rPr lang="fa-IR" baseline="0" dirty="0" smtClean="0"/>
                        <a:t> دارد؟</a:t>
                      </a:r>
                      <a:endParaRPr lang="fa-IR" dirty="0" smtClean="0"/>
                    </a:p>
                    <a:p>
                      <a:pPr rtl="1"/>
                      <a:endParaRPr lang="fa-IR" dirty="0"/>
                    </a:p>
                  </a:txBody>
                  <a:tcPr/>
                </a:tc>
                <a:tc>
                  <a:txBody>
                    <a:bodyPr/>
                    <a:lstStyle/>
                    <a:p>
                      <a:pPr rtl="1"/>
                      <a:endParaRPr lang="fa-IR"/>
                    </a:p>
                  </a:txBody>
                  <a:tcPr/>
                </a:tc>
              </a:tr>
              <a:tr h="698437">
                <a:tc>
                  <a:txBody>
                    <a:bodyPr/>
                    <a:lstStyle/>
                    <a:p>
                      <a:pPr rtl="1"/>
                      <a:r>
                        <a:rPr lang="fa-IR" dirty="0" smtClean="0"/>
                        <a:t>چه طوری میتوانم خودم راب ا فردی مقایسه کنم که این ویزگی را به طور تمام و کمال دارد؟</a:t>
                      </a:r>
                      <a:endParaRPr lang="fa-IR" dirty="0"/>
                    </a:p>
                  </a:txBody>
                  <a:tcPr/>
                </a:tc>
                <a:tc>
                  <a:txBody>
                    <a:bodyPr/>
                    <a:lstStyle/>
                    <a:p>
                      <a:pPr rtl="1"/>
                      <a:endParaRPr lang="fa-IR"/>
                    </a:p>
                  </a:txBody>
                  <a:tcPr/>
                </a:tc>
              </a:tr>
              <a:tr h="404650">
                <a:tc>
                  <a:txBody>
                    <a:bodyPr/>
                    <a:lstStyle/>
                    <a:p>
                      <a:pPr rtl="1"/>
                      <a:endParaRPr lang="fa-IR"/>
                    </a:p>
                  </a:txBody>
                  <a:tcPr/>
                </a:tc>
                <a:tc>
                  <a:txBody>
                    <a:bodyPr/>
                    <a:lstStyle/>
                    <a:p>
                      <a:pPr rtl="1"/>
                      <a:endParaRPr lang="fa-IR" dirty="0"/>
                    </a:p>
                  </a:txBody>
                  <a:tcPr/>
                </a:tc>
              </a:tr>
            </a:tbl>
          </a:graphicData>
        </a:graphic>
      </p:graphicFrame>
    </p:spTree>
  </p:cSld>
  <p:clrMapOvr>
    <a:masterClrMapping/>
  </p:clrMapOvr>
  <p:transition spd="med">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6" presetClass="emph" presetSubtype="0" fill="hold" grpId="0" nodeType="clickEffect">
                                  <p:stCondLst>
                                    <p:cond delay="0"/>
                                  </p:stCondLst>
                                  <p:childTnLst>
                                    <p:animScale>
                                      <p:cBhvr>
                                        <p:cTn id="12" dur="2000" fill="hold"/>
                                        <p:tgtEl>
                                          <p:spTgt spid="2"/>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1847088"/>
          </a:xfrm>
        </p:spPr>
        <p:txBody>
          <a:bodyPr>
            <a:noAutofit/>
          </a:bodyPr>
          <a:lstStyle/>
          <a:p>
            <a:pPr algn="ctr"/>
            <a:r>
              <a:rPr lang="fa-IR" sz="4800" dirty="0" smtClean="0">
                <a:cs typeface="+mn-cs"/>
              </a:rPr>
              <a:t>تکنیک تبدیل فقدان ها و تعارض ها به فرصت ها و معانی جدید</a:t>
            </a:r>
            <a:endParaRPr lang="fa-IR" sz="4800" dirty="0">
              <a:cs typeface="+mn-cs"/>
            </a:endParaRPr>
          </a:p>
        </p:txBody>
      </p:sp>
      <p:sp>
        <p:nvSpPr>
          <p:cNvPr id="3" name="Content Placeholder 2"/>
          <p:cNvSpPr>
            <a:spLocks noGrp="1"/>
          </p:cNvSpPr>
          <p:nvPr>
            <p:ph idx="1"/>
          </p:nvPr>
        </p:nvSpPr>
        <p:spPr/>
        <p:txBody>
          <a:bodyPr>
            <a:normAutofit/>
          </a:bodyPr>
          <a:lstStyle/>
          <a:p>
            <a:pPr>
              <a:lnSpc>
                <a:spcPct val="150000"/>
              </a:lnSpc>
            </a:pPr>
            <a:r>
              <a:rPr lang="fa-IR" sz="3200" dirty="0" smtClean="0"/>
              <a:t>پیشنهاد نحوه ارائه تکنیک یا مداخله:اگر شما در حال حاضر به این فقدان فکر میکنید و شدیدا ناراحت میشوید . از این موقعیت چه یاد گرفتید؟ ایا یاد گرفتید چه چیزی برای شما ارزشمند است؟ ایا به خاطر این فقدان میتوانید به فرصت ها رفتارها روابط و چالش های نوینی دست پیدا کیند؟</a:t>
            </a:r>
            <a:endParaRPr lang="fa-IR" sz="3200" dirty="0"/>
          </a:p>
        </p:txBody>
      </p:sp>
    </p:spTree>
  </p:cSld>
  <p:clrMapOvr>
    <a:masterClrMapping/>
  </p:clrMapOvr>
  <p:transition spd="med">
    <p:wedge/>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pPr algn="ctr"/>
            <a:r>
              <a:rPr lang="fa-IR" dirty="0" smtClean="0">
                <a:cs typeface="+mn-cs"/>
              </a:rPr>
              <a:t>فصل هفتم</a:t>
            </a:r>
            <a:br>
              <a:rPr lang="fa-IR" dirty="0" smtClean="0">
                <a:cs typeface="+mn-cs"/>
              </a:rPr>
            </a:br>
            <a:r>
              <a:rPr lang="fa-IR" sz="8000" dirty="0" smtClean="0">
                <a:cs typeface="+mn-cs"/>
              </a:rPr>
              <a:t>درمان طرحواره</a:t>
            </a:r>
            <a:endParaRPr lang="fa-IR" dirty="0">
              <a:cs typeface="+mn-cs"/>
            </a:endParaRPr>
          </a:p>
        </p:txBody>
      </p:sp>
      <p:sp>
        <p:nvSpPr>
          <p:cNvPr id="3" name="Subtitle 2"/>
          <p:cNvSpPr>
            <a:spLocks noGrp="1"/>
          </p:cNvSpPr>
          <p:nvPr>
            <p:ph type="subTitle" idx="1"/>
          </p:nvPr>
        </p:nvSpPr>
        <p:spPr/>
        <p:txBody>
          <a:bodyPr/>
          <a:lstStyle/>
          <a:p>
            <a:endParaRPr lang="fa-IR"/>
          </a:p>
        </p:txBody>
      </p:sp>
    </p:spTree>
  </p:cSld>
  <p:clrMapOvr>
    <a:masterClrMapping/>
  </p:clrMapOvr>
  <p:transition spd="med">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grpId="0" nodeType="clickEffect">
                                  <p:stCondLst>
                                    <p:cond delay="0"/>
                                  </p:stCondLst>
                                  <p:childTnLst>
                                    <p:animRot by="21600000">
                                      <p:cBhvr>
                                        <p:cTn id="6" dur="2000" fill="hold"/>
                                        <p:tgtEl>
                                          <p:spTgt spid="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8596" y="214290"/>
            <a:ext cx="8229600" cy="1143000"/>
          </a:xfrm>
        </p:spPr>
        <p:txBody>
          <a:bodyPr/>
          <a:lstStyle/>
          <a:p>
            <a:pPr algn="ctr"/>
            <a:r>
              <a:rPr lang="fa-IR" b="1" dirty="0" smtClean="0">
                <a:cs typeface="+mn-cs"/>
              </a:rPr>
              <a:t>تکنیک شناسایی طرحواره ها</a:t>
            </a:r>
            <a:endParaRPr lang="fa-IR" b="1" dirty="0">
              <a:cs typeface="+mn-cs"/>
            </a:endParaRPr>
          </a:p>
        </p:txBody>
      </p:sp>
      <p:sp>
        <p:nvSpPr>
          <p:cNvPr id="3" name="Content Placeholder 2"/>
          <p:cNvSpPr>
            <a:spLocks noGrp="1"/>
          </p:cNvSpPr>
          <p:nvPr>
            <p:ph idx="1"/>
          </p:nvPr>
        </p:nvSpPr>
        <p:spPr>
          <a:xfrm>
            <a:off x="457200" y="1428736"/>
            <a:ext cx="8229600" cy="4895864"/>
          </a:xfrm>
        </p:spPr>
        <p:txBody>
          <a:bodyPr/>
          <a:lstStyle/>
          <a:p>
            <a:r>
              <a:rPr lang="fa-IR" dirty="0" smtClean="0"/>
              <a:t>پیشنهاد نحوه ارائه تکنیک یا مداخله:</a:t>
            </a:r>
          </a:p>
          <a:p>
            <a:r>
              <a:rPr lang="fa-IR" dirty="0" smtClean="0"/>
              <a:t>پیکان رو به پایین: وقتی شما فکر میکنید که فلان حادثه رخ میدهد و ناراحت میشوید . این باعث میشود که فکر کنید.....؟</a:t>
            </a:r>
          </a:p>
          <a:p>
            <a:r>
              <a:rPr lang="fa-IR" dirty="0" smtClean="0"/>
              <a:t>چرا شما ناراحت میشوید؟ یا چه معنایی برای شما دراد؟</a:t>
            </a:r>
          </a:p>
          <a:p>
            <a:r>
              <a:rPr lang="fa-IR" dirty="0" smtClean="0"/>
              <a:t>مثال: اگر در امتحن خوب عمل نکنید پس ادم شکست خورده ای هستم. این شکست چه معنایی برای شما دراد؟ ... من کلا ادم شکست خورده ای هستن. این باعث فعال شدن چه فکری در ذهن شما میشود؟ نمیتوانم گلیم خود را از اب ببیرون بکشم.بعدش چی میشود؟ ممکن است از گرسنگس بمیرم. در ذهن چنین بیماری با طرح واره اسیب پذیری به ضرر یا بیماری ،شکست، و اسیب پذیری بیولوزیکی شکل گگرفته بود.</a:t>
            </a:r>
            <a:endParaRPr lang="fa-IR" dirty="0"/>
          </a:p>
        </p:txBody>
      </p:sp>
    </p:spTree>
  </p:cSld>
  <p:clrMapOvr>
    <a:masterClrMapping/>
  </p:clrMapOvr>
  <p:transition spd="med">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8596" y="0"/>
            <a:ext cx="8229600" cy="1143000"/>
          </a:xfrm>
        </p:spPr>
        <p:txBody>
          <a:bodyPr>
            <a:normAutofit fontScale="90000"/>
          </a:bodyPr>
          <a:lstStyle/>
          <a:p>
            <a:r>
              <a:rPr lang="fa-IR" dirty="0" smtClean="0">
                <a:cs typeface="+mn-cs"/>
              </a:rPr>
              <a:t>تکنیک چالش با منشا طرحواره از طریق ایفای نقش</a:t>
            </a:r>
            <a:endParaRPr lang="fa-IR" dirty="0">
              <a:cs typeface="+mn-cs"/>
            </a:endParaRPr>
          </a:p>
        </p:txBody>
      </p:sp>
      <p:sp>
        <p:nvSpPr>
          <p:cNvPr id="3" name="Content Placeholder 2"/>
          <p:cNvSpPr>
            <a:spLocks noGrp="1"/>
          </p:cNvSpPr>
          <p:nvPr>
            <p:ph idx="1"/>
          </p:nvPr>
        </p:nvSpPr>
        <p:spPr>
          <a:xfrm>
            <a:off x="457200" y="1285860"/>
            <a:ext cx="8229600" cy="5038740"/>
          </a:xfrm>
        </p:spPr>
        <p:txBody>
          <a:bodyPr/>
          <a:lstStyle/>
          <a:p>
            <a:pPr>
              <a:lnSpc>
                <a:spcPct val="150000"/>
              </a:lnSpc>
            </a:pPr>
            <a:r>
              <a:rPr lang="fa-IR" dirty="0" smtClean="0"/>
              <a:t>توصیف: بعضی از بیماران فکر میکنند در چنبره خاطرات اولیه ای گیر افتاده اند که در ارتباط با افراد مهم زندگی خود در گذشته تجربه کرده اند. این تمرین  به چالش ها با طرحواره ها برمیخیزند.هدف کمک ب بیمارانی برای تسلط و مقابله با افراد یاست که درگذشته ب فرد ظلم و باعث تضعیف روحیه انها شده اند.</a:t>
            </a:r>
          </a:p>
          <a:p>
            <a:pPr>
              <a:lnSpc>
                <a:spcPct val="150000"/>
              </a:lnSpc>
            </a:pPr>
            <a:r>
              <a:rPr lang="fa-IR" dirty="0" smtClean="0"/>
              <a:t>پیشنهاد نحوه ارائه تکنیک یا مداخله:لطفا تصور کنید فردی که با شما رفتار بدی کرده است جلوی شما روی این صندلی نشسته است. و در حال سرزنش کردن شماست.</a:t>
            </a:r>
            <a:endParaRPr lang="fa-IR" dirty="0"/>
          </a:p>
        </p:txBody>
      </p:sp>
    </p:spTree>
  </p:cSld>
  <p:clrMapOvr>
    <a:masterClrMapping/>
  </p:clrMapOvr>
  <p:transition spd="med">
    <p:wedge/>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8596" y="1000108"/>
            <a:ext cx="8229600" cy="1143000"/>
          </a:xfrm>
        </p:spPr>
        <p:txBody>
          <a:bodyPr>
            <a:normAutofit fontScale="90000"/>
          </a:bodyPr>
          <a:lstStyle/>
          <a:p>
            <a:pPr algn="ctr"/>
            <a:r>
              <a:rPr lang="fa-IR" dirty="0" smtClean="0"/>
              <a:t>فرم نوشتن نامه به کسی که طرحواره را در ذهن شما </a:t>
            </a:r>
            <a:r>
              <a:rPr lang="fa-IR" sz="4400" dirty="0" smtClean="0"/>
              <a:t>شکل داده است؟ </a:t>
            </a:r>
            <a:r>
              <a:rPr lang="fa-IR" sz="2000" dirty="0" smtClean="0"/>
              <a:t/>
            </a:r>
            <a:br>
              <a:rPr lang="fa-IR" sz="2000" dirty="0" smtClean="0"/>
            </a:br>
            <a:r>
              <a:rPr lang="fa-IR" sz="2000" dirty="0" smtClean="0"/>
              <a:t>به فرد یا افرادی که باورهای منفی را در ذهن شما شکل داده است نامه ای بنویسید جراتمندانه و قوی عمل کنید . به انها بگویید که چرا در مورد شما اشتباه میکرده اند و چرا دیدگاه شما با انها فرق میکند . به انها بگویید که حق دارید از خودتان دفاع کنید به انها بگویید که چطوری باعث شکست شما شده اند . هر گونه فکر یا احساسی که  در حین انجام این تمرین تجربه کرده اید در پایین این فرم بنویسید.</a:t>
            </a:r>
            <a:endParaRPr lang="fa-IR" dirty="0"/>
          </a:p>
        </p:txBody>
      </p:sp>
      <p:graphicFrame>
        <p:nvGraphicFramePr>
          <p:cNvPr id="4" name="Content Placeholder 3"/>
          <p:cNvGraphicFramePr>
            <a:graphicFrameLocks noGrp="1"/>
          </p:cNvGraphicFramePr>
          <p:nvPr>
            <p:ph idx="1"/>
          </p:nvPr>
        </p:nvGraphicFramePr>
        <p:xfrm>
          <a:off x="428596" y="2285992"/>
          <a:ext cx="8229600" cy="4309112"/>
        </p:xfrm>
        <a:graphic>
          <a:graphicData uri="http://schemas.openxmlformats.org/drawingml/2006/table">
            <a:tbl>
              <a:tblPr rtl="1" firstRow="1" bandRow="1">
                <a:tableStyleId>{5940675A-B579-460E-94D1-54222C63F5DA}</a:tableStyleId>
              </a:tblPr>
              <a:tblGrid>
                <a:gridCol w="8229600"/>
              </a:tblGrid>
              <a:tr h="2154556">
                <a:tc>
                  <a:txBody>
                    <a:bodyPr/>
                    <a:lstStyle/>
                    <a:p>
                      <a:pPr rtl="1"/>
                      <a:endParaRPr lang="fa-IR" dirty="0" smtClean="0"/>
                    </a:p>
                    <a:p>
                      <a:pPr rtl="1"/>
                      <a:r>
                        <a:rPr lang="fa-IR" dirty="0" smtClean="0"/>
                        <a:t>نامه جسارتمندانه به کسی که طرحواره منفی را در ذهن شما شکل داده است.</a:t>
                      </a:r>
                    </a:p>
                    <a:p>
                      <a:pPr rtl="1"/>
                      <a:endParaRPr lang="fa-IR" dirty="0" smtClean="0"/>
                    </a:p>
                    <a:p>
                      <a:pPr rtl="1"/>
                      <a:endParaRPr lang="fa-IR" dirty="0" smtClean="0"/>
                    </a:p>
                    <a:p>
                      <a:pPr rtl="1"/>
                      <a:endParaRPr lang="fa-IR" dirty="0" smtClean="0"/>
                    </a:p>
                    <a:p>
                      <a:pPr rtl="1"/>
                      <a:endParaRPr lang="fa-IR" dirty="0" smtClean="0"/>
                    </a:p>
                    <a:p>
                      <a:pPr rtl="1"/>
                      <a:endParaRPr lang="fa-IR" dirty="0"/>
                    </a:p>
                  </a:txBody>
                  <a:tcPr/>
                </a:tc>
              </a:tr>
              <a:tr h="2154556">
                <a:tc>
                  <a:txBody>
                    <a:bodyPr/>
                    <a:lstStyle/>
                    <a:p>
                      <a:pPr rtl="1"/>
                      <a:endParaRPr lang="fa-IR" dirty="0" smtClean="0"/>
                    </a:p>
                    <a:p>
                      <a:pPr rtl="1"/>
                      <a:endParaRPr lang="fa-IR" dirty="0" smtClean="0"/>
                    </a:p>
                    <a:p>
                      <a:pPr rtl="1"/>
                      <a:r>
                        <a:rPr lang="fa-IR" dirty="0" smtClean="0"/>
                        <a:t>افکار یا احساساتی که در حین نوشتن نامه تجربه</a:t>
                      </a:r>
                      <a:r>
                        <a:rPr lang="fa-IR" baseline="0" dirty="0" smtClean="0"/>
                        <a:t> کرده اید:</a:t>
                      </a:r>
                      <a:endParaRPr lang="fa-IR" dirty="0" smtClean="0"/>
                    </a:p>
                    <a:p>
                      <a:pPr rtl="1"/>
                      <a:endParaRPr lang="fa-IR" dirty="0" smtClean="0"/>
                    </a:p>
                    <a:p>
                      <a:pPr rtl="1"/>
                      <a:endParaRPr lang="fa-IR" dirty="0" smtClean="0"/>
                    </a:p>
                    <a:p>
                      <a:pPr rtl="1"/>
                      <a:endParaRPr lang="fa-IR" dirty="0" smtClean="0"/>
                    </a:p>
                    <a:p>
                      <a:pPr rtl="1"/>
                      <a:endParaRPr lang="fa-IR" dirty="0"/>
                    </a:p>
                  </a:txBody>
                  <a:tcPr/>
                </a:tc>
              </a:tr>
            </a:tbl>
          </a:graphicData>
        </a:graphic>
      </p:graphicFrame>
    </p:spTree>
  </p:cSld>
  <p:clrMapOvr>
    <a:masterClrMapping/>
  </p:clrMapOvr>
  <p:transition spd="med">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nodeType="clickEffect">
                                  <p:stCondLst>
                                    <p:cond delay="0"/>
                                  </p:stCondLst>
                                  <p:childTnLst>
                                    <p:animRot by="21600000">
                                      <p:cBhvr>
                                        <p:cTn id="6" dur="2000" fill="hold"/>
                                        <p:tgtEl>
                                          <p:spTgt spid="4"/>
                                        </p:tgtEl>
                                        <p:attrNameLst>
                                          <p:attrName>r</p:attrName>
                                        </p:attrNameLst>
                                      </p:cBhvr>
                                    </p:animRo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ppt_x"/>
                                          </p:val>
                                        </p:tav>
                                        <p:tav tm="100000">
                                          <p:val>
                                            <p:strVal val="#ppt_x"/>
                                          </p:val>
                                        </p:tav>
                                      </p:tavLst>
                                    </p:anim>
                                    <p:anim calcmode="lin" valueType="num">
                                      <p:cBhvr additive="base">
                                        <p:cTn id="12"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1143000"/>
          </a:xfrm>
        </p:spPr>
        <p:txBody>
          <a:bodyPr>
            <a:noAutofit/>
          </a:bodyPr>
          <a:lstStyle/>
          <a:p>
            <a:r>
              <a:rPr lang="fa-IR" sz="4800" dirty="0" smtClean="0">
                <a:cs typeface="+mn-cs"/>
              </a:rPr>
              <a:t>تکنیک شکل دهی طرحواره ای مثبت تر در ذهن بیمار</a:t>
            </a:r>
            <a:endParaRPr lang="fa-IR" sz="4800" dirty="0">
              <a:cs typeface="+mn-cs"/>
            </a:endParaRPr>
          </a:p>
        </p:txBody>
      </p:sp>
      <p:sp>
        <p:nvSpPr>
          <p:cNvPr id="3" name="Content Placeholder 2"/>
          <p:cNvSpPr>
            <a:spLocks noGrp="1"/>
          </p:cNvSpPr>
          <p:nvPr>
            <p:ph idx="1"/>
          </p:nvPr>
        </p:nvSpPr>
        <p:spPr/>
        <p:txBody>
          <a:bodyPr>
            <a:normAutofit/>
          </a:bodyPr>
          <a:lstStyle/>
          <a:p>
            <a:pPr lvl="1">
              <a:lnSpc>
                <a:spcPct val="150000"/>
              </a:lnSpc>
            </a:pPr>
            <a:r>
              <a:rPr lang="fa-IR" sz="3200" dirty="0" smtClean="0"/>
              <a:t>پیشنهاد نحوه ارائه تکنیک یا مداخله:تصور کنید به دلیل اینکه طرحواره بهتری در ذهنتان شکل گرفته است احساس بهتری نسبت به خودتان دارید . به جای اینکه فکر کنید کلا ادم بی کفایتی هستید لحظه ای فکر کنید که ادم با کفایتی هستید. این طرحواره جدید چه پیامدی دارد؟ </a:t>
            </a:r>
            <a:endParaRPr lang="fa-IR" sz="3200" dirty="0"/>
          </a:p>
        </p:txBody>
      </p:sp>
    </p:spTree>
  </p:cSld>
  <p:clrMapOvr>
    <a:masterClrMapping/>
  </p:clrMapOvr>
  <p:transition spd="med">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grpId="0" nodeType="clickEffect">
                                  <p:stCondLst>
                                    <p:cond delay="0"/>
                                  </p:stCondLst>
                                  <p:childTnLst>
                                    <p:animScale>
                                      <p:cBhvr>
                                        <p:cTn id="6" dur="2000" fill="hold"/>
                                        <p:tgtEl>
                                          <p:spTgt spid="2"/>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fa-IR" sz="6000" dirty="0" smtClean="0">
                <a:cs typeface="+mn-cs"/>
              </a:rPr>
              <a:t>فرم اثرات طرحواره مثبت من</a:t>
            </a:r>
            <a:r>
              <a:rPr lang="fa-IR" dirty="0" smtClean="0"/>
              <a:t/>
            </a:r>
            <a:br>
              <a:rPr lang="fa-IR" dirty="0" smtClean="0"/>
            </a:br>
            <a:r>
              <a:rPr lang="fa-IR" sz="1600" dirty="0" smtClean="0">
                <a:cs typeface="+mn-cs"/>
              </a:rPr>
              <a:t>طرحواره جدیدی که در ذهن من شکل گرفته است :من آدم</a:t>
            </a:r>
            <a:r>
              <a:rPr lang="fa-IR" dirty="0" smtClean="0"/>
              <a:t>.................................</a:t>
            </a:r>
            <a:endParaRPr lang="fa-IR" dirty="0"/>
          </a:p>
        </p:txBody>
      </p:sp>
      <p:graphicFrame>
        <p:nvGraphicFramePr>
          <p:cNvPr id="4" name="Content Placeholder 3"/>
          <p:cNvGraphicFramePr>
            <a:graphicFrameLocks noGrp="1"/>
          </p:cNvGraphicFramePr>
          <p:nvPr>
            <p:ph idx="1"/>
          </p:nvPr>
        </p:nvGraphicFramePr>
        <p:xfrm>
          <a:off x="457200" y="1935163"/>
          <a:ext cx="8229600" cy="4820920"/>
        </p:xfrm>
        <a:graphic>
          <a:graphicData uri="http://schemas.openxmlformats.org/drawingml/2006/table">
            <a:tbl>
              <a:tblPr rtl="1" firstRow="1" bandRow="1">
                <a:tableStyleId>{3C2FFA5D-87B4-456A-9821-1D502468CF0F}</a:tableStyleId>
              </a:tblPr>
              <a:tblGrid>
                <a:gridCol w="4114800"/>
                <a:gridCol w="4114800"/>
              </a:tblGrid>
              <a:tr h="370840">
                <a:tc>
                  <a:txBody>
                    <a:bodyPr/>
                    <a:lstStyle/>
                    <a:p>
                      <a:pPr rtl="1"/>
                      <a:r>
                        <a:rPr lang="fa-IR" dirty="0" smtClean="0"/>
                        <a:t>حوزه های زندگی،تصمیم ها و رفتارها</a:t>
                      </a:r>
                      <a:endParaRPr lang="fa-IR" dirty="0"/>
                    </a:p>
                  </a:txBody>
                  <a:tcPr/>
                </a:tc>
                <a:tc>
                  <a:txBody>
                    <a:bodyPr/>
                    <a:lstStyle/>
                    <a:p>
                      <a:pPr rtl="1"/>
                      <a:r>
                        <a:rPr lang="fa-IR" dirty="0" smtClean="0"/>
                        <a:t>چه اتفاقات متفاوتی در اینده برای من رخ خواهد داد؟</a:t>
                      </a:r>
                      <a:endParaRPr lang="fa-IR" dirty="0"/>
                    </a:p>
                  </a:txBody>
                  <a:tcPr/>
                </a:tc>
              </a:tr>
              <a:tr h="370840">
                <a:tc>
                  <a:txBody>
                    <a:bodyPr/>
                    <a:lstStyle/>
                    <a:p>
                      <a:pPr rtl="1"/>
                      <a:r>
                        <a:rPr lang="fa-IR" dirty="0" smtClean="0"/>
                        <a:t>تحصیل</a:t>
                      </a:r>
                      <a:endParaRPr lang="fa-IR" dirty="0"/>
                    </a:p>
                  </a:txBody>
                  <a:tcPr/>
                </a:tc>
                <a:tc>
                  <a:txBody>
                    <a:bodyPr/>
                    <a:lstStyle/>
                    <a:p>
                      <a:pPr rtl="1"/>
                      <a:endParaRPr lang="fa-IR"/>
                    </a:p>
                  </a:txBody>
                  <a:tcPr/>
                </a:tc>
              </a:tr>
              <a:tr h="370840">
                <a:tc>
                  <a:txBody>
                    <a:bodyPr/>
                    <a:lstStyle/>
                    <a:p>
                      <a:pPr rtl="1"/>
                      <a:r>
                        <a:rPr lang="fa-IR" dirty="0" smtClean="0"/>
                        <a:t>فرصت های شغلی</a:t>
                      </a:r>
                      <a:endParaRPr lang="fa-IR" dirty="0"/>
                    </a:p>
                  </a:txBody>
                  <a:tcPr/>
                </a:tc>
                <a:tc>
                  <a:txBody>
                    <a:bodyPr/>
                    <a:lstStyle/>
                    <a:p>
                      <a:pPr rtl="1"/>
                      <a:endParaRPr lang="fa-IR"/>
                    </a:p>
                  </a:txBody>
                  <a:tcPr/>
                </a:tc>
              </a:tr>
              <a:tr h="370840">
                <a:tc>
                  <a:txBody>
                    <a:bodyPr/>
                    <a:lstStyle/>
                    <a:p>
                      <a:pPr rtl="1"/>
                      <a:r>
                        <a:rPr lang="fa-IR" dirty="0" smtClean="0"/>
                        <a:t>عملکرد شغلی</a:t>
                      </a:r>
                      <a:endParaRPr lang="fa-IR" dirty="0"/>
                    </a:p>
                  </a:txBody>
                  <a:tcPr/>
                </a:tc>
                <a:tc>
                  <a:txBody>
                    <a:bodyPr/>
                    <a:lstStyle/>
                    <a:p>
                      <a:pPr rtl="1"/>
                      <a:endParaRPr lang="fa-IR"/>
                    </a:p>
                  </a:txBody>
                  <a:tcPr/>
                </a:tc>
              </a:tr>
              <a:tr h="370840">
                <a:tc>
                  <a:txBody>
                    <a:bodyPr/>
                    <a:lstStyle/>
                    <a:p>
                      <a:pPr rtl="1"/>
                      <a:r>
                        <a:rPr lang="fa-IR" dirty="0" smtClean="0"/>
                        <a:t>اهمالکاری</a:t>
                      </a:r>
                      <a:endParaRPr lang="fa-IR" dirty="0"/>
                    </a:p>
                  </a:txBody>
                  <a:tcPr/>
                </a:tc>
                <a:tc>
                  <a:txBody>
                    <a:bodyPr/>
                    <a:lstStyle/>
                    <a:p>
                      <a:pPr rtl="1"/>
                      <a:endParaRPr lang="fa-IR"/>
                    </a:p>
                  </a:txBody>
                  <a:tcPr/>
                </a:tc>
              </a:tr>
              <a:tr h="370840">
                <a:tc>
                  <a:txBody>
                    <a:bodyPr/>
                    <a:lstStyle/>
                    <a:p>
                      <a:pPr rtl="1"/>
                      <a:r>
                        <a:rPr lang="fa-IR" dirty="0" smtClean="0"/>
                        <a:t>دوستان</a:t>
                      </a:r>
                      <a:endParaRPr lang="fa-IR" dirty="0"/>
                    </a:p>
                  </a:txBody>
                  <a:tcPr/>
                </a:tc>
                <a:tc>
                  <a:txBody>
                    <a:bodyPr/>
                    <a:lstStyle/>
                    <a:p>
                      <a:pPr rtl="1"/>
                      <a:endParaRPr lang="fa-IR"/>
                    </a:p>
                  </a:txBody>
                  <a:tcPr/>
                </a:tc>
              </a:tr>
              <a:tr h="370840">
                <a:tc>
                  <a:txBody>
                    <a:bodyPr/>
                    <a:lstStyle/>
                    <a:p>
                      <a:pPr rtl="1"/>
                      <a:r>
                        <a:rPr lang="fa-IR" dirty="0" smtClean="0"/>
                        <a:t>روابط اجتماعی</a:t>
                      </a:r>
                      <a:endParaRPr lang="fa-IR" dirty="0"/>
                    </a:p>
                  </a:txBody>
                  <a:tcPr/>
                </a:tc>
                <a:tc>
                  <a:txBody>
                    <a:bodyPr/>
                    <a:lstStyle/>
                    <a:p>
                      <a:pPr rtl="1"/>
                      <a:endParaRPr lang="fa-IR"/>
                    </a:p>
                  </a:txBody>
                  <a:tcPr/>
                </a:tc>
              </a:tr>
              <a:tr h="370840">
                <a:tc>
                  <a:txBody>
                    <a:bodyPr/>
                    <a:lstStyle/>
                    <a:p>
                      <a:pPr rtl="1"/>
                      <a:r>
                        <a:rPr lang="fa-IR" dirty="0" smtClean="0"/>
                        <a:t>روابط صمیمی</a:t>
                      </a:r>
                      <a:endParaRPr lang="fa-IR" dirty="0"/>
                    </a:p>
                  </a:txBody>
                  <a:tcPr/>
                </a:tc>
                <a:tc>
                  <a:txBody>
                    <a:bodyPr/>
                    <a:lstStyle/>
                    <a:p>
                      <a:pPr rtl="1"/>
                      <a:endParaRPr lang="fa-IR" dirty="0"/>
                    </a:p>
                  </a:txBody>
                  <a:tcPr/>
                </a:tc>
              </a:tr>
              <a:tr h="370840">
                <a:tc>
                  <a:txBody>
                    <a:bodyPr/>
                    <a:lstStyle/>
                    <a:p>
                      <a:pPr rtl="1"/>
                      <a:r>
                        <a:rPr lang="fa-IR" dirty="0" smtClean="0"/>
                        <a:t>سلامتی</a:t>
                      </a:r>
                      <a:endParaRPr lang="fa-IR" dirty="0"/>
                    </a:p>
                  </a:txBody>
                  <a:tcPr/>
                </a:tc>
                <a:tc>
                  <a:txBody>
                    <a:bodyPr/>
                    <a:lstStyle/>
                    <a:p>
                      <a:pPr rtl="1"/>
                      <a:endParaRPr lang="fa-IR" dirty="0"/>
                    </a:p>
                  </a:txBody>
                  <a:tcPr/>
                </a:tc>
              </a:tr>
              <a:tr h="370840">
                <a:tc>
                  <a:txBody>
                    <a:bodyPr/>
                    <a:lstStyle/>
                    <a:p>
                      <a:pPr rtl="1"/>
                      <a:r>
                        <a:rPr lang="fa-IR" dirty="0" smtClean="0"/>
                        <a:t>ورزش</a:t>
                      </a:r>
                      <a:endParaRPr lang="fa-IR" dirty="0"/>
                    </a:p>
                  </a:txBody>
                  <a:tcPr/>
                </a:tc>
                <a:tc>
                  <a:txBody>
                    <a:bodyPr/>
                    <a:lstStyle/>
                    <a:p>
                      <a:pPr rtl="1"/>
                      <a:endParaRPr lang="fa-IR" dirty="0"/>
                    </a:p>
                  </a:txBody>
                  <a:tcPr/>
                </a:tc>
              </a:tr>
              <a:tr h="370840">
                <a:tc>
                  <a:txBody>
                    <a:bodyPr/>
                    <a:lstStyle/>
                    <a:p>
                      <a:pPr rtl="1"/>
                      <a:r>
                        <a:rPr lang="fa-IR" dirty="0" smtClean="0"/>
                        <a:t>پول</a:t>
                      </a:r>
                      <a:endParaRPr lang="fa-IR" dirty="0"/>
                    </a:p>
                  </a:txBody>
                  <a:tcPr/>
                </a:tc>
                <a:tc>
                  <a:txBody>
                    <a:bodyPr/>
                    <a:lstStyle/>
                    <a:p>
                      <a:pPr rtl="1"/>
                      <a:endParaRPr lang="fa-IR" dirty="0"/>
                    </a:p>
                  </a:txBody>
                  <a:tcPr/>
                </a:tc>
              </a:tr>
              <a:tr h="370840">
                <a:tc>
                  <a:txBody>
                    <a:bodyPr/>
                    <a:lstStyle/>
                    <a:p>
                      <a:pPr rtl="1"/>
                      <a:r>
                        <a:rPr lang="fa-IR" dirty="0" smtClean="0"/>
                        <a:t>خانه</a:t>
                      </a:r>
                      <a:endParaRPr lang="fa-IR" dirty="0"/>
                    </a:p>
                  </a:txBody>
                  <a:tcPr/>
                </a:tc>
                <a:tc>
                  <a:txBody>
                    <a:bodyPr/>
                    <a:lstStyle/>
                    <a:p>
                      <a:pPr rtl="1"/>
                      <a:endParaRPr lang="fa-IR" dirty="0"/>
                    </a:p>
                  </a:txBody>
                  <a:tcPr/>
                </a:tc>
              </a:tr>
              <a:tr h="370840">
                <a:tc>
                  <a:txBody>
                    <a:bodyPr/>
                    <a:lstStyle/>
                    <a:p>
                      <a:pPr rtl="1"/>
                      <a:r>
                        <a:rPr lang="fa-IR" dirty="0" smtClean="0"/>
                        <a:t>سایر</a:t>
                      </a:r>
                      <a:endParaRPr lang="fa-IR" dirty="0"/>
                    </a:p>
                  </a:txBody>
                  <a:tcPr/>
                </a:tc>
                <a:tc>
                  <a:txBody>
                    <a:bodyPr/>
                    <a:lstStyle/>
                    <a:p>
                      <a:pPr rtl="1"/>
                      <a:endParaRPr lang="fa-IR" dirty="0"/>
                    </a:p>
                  </a:txBody>
                  <a:tcPr/>
                </a:tc>
              </a:tr>
            </a:tbl>
          </a:graphicData>
        </a:graphic>
      </p:graphicFrame>
    </p:spTree>
  </p:cSld>
  <p:clrMapOvr>
    <a:masterClrMapping/>
  </p:clrMapOvr>
  <p:transition spd="med">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4" presetClass="path" presetSubtype="0" accel="50000" decel="50000" fill="hold" grpId="0" nodeType="clickEffect">
                                  <p:stCondLst>
                                    <p:cond delay="0"/>
                                  </p:stCondLst>
                                  <p:childTnLst>
                                    <p:animMotion origin="layout" path="M -0.25 1.85185E-6 L -0.18299 -0.05324 C -0.16892 -0.06528 -0.14792 -0.07199 -0.12604 -0.07199 C -0.10104 -0.07199 -0.08108 -0.06528 -0.06701 -0.05324 L -2.77778E-7 1.85185E-6 " pathEditMode="relative" rAng="0" ptsTypes="FffFF">
                                      <p:cBhvr>
                                        <p:cTn id="6" dur="2000" fill="hold"/>
                                        <p:tgtEl>
                                          <p:spTgt spid="2"/>
                                        </p:tgtEl>
                                        <p:attrNameLst>
                                          <p:attrName>ppt_x</p:attrName>
                                          <p:attrName>ppt_y</p:attrName>
                                        </p:attrNameLst>
                                      </p:cBhvr>
                                      <p:rCtr x="12500" y="-3600"/>
                                    </p:animMotion>
                                  </p:childTnLst>
                                </p:cTn>
                              </p:par>
                            </p:childTnLst>
                          </p:cTn>
                        </p:par>
                      </p:childTnLst>
                    </p:cTn>
                  </p:par>
                  <p:par>
                    <p:cTn id="7" fill="hold">
                      <p:stCondLst>
                        <p:cond delay="indefinite"/>
                      </p:stCondLst>
                      <p:childTnLst>
                        <p:par>
                          <p:cTn id="8" fill="hold">
                            <p:stCondLst>
                              <p:cond delay="0"/>
                            </p:stCondLst>
                            <p:childTnLst>
                              <p:par>
                                <p:cTn id="9" presetID="4" presetClass="entr" presetSubtype="16"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ox(in)">
                                      <p:cBhvr>
                                        <p:cTn id="11"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8596" y="0"/>
            <a:ext cx="8229600" cy="642918"/>
          </a:xfrm>
        </p:spPr>
        <p:txBody>
          <a:bodyPr>
            <a:normAutofit fontScale="90000"/>
          </a:bodyPr>
          <a:lstStyle/>
          <a:p>
            <a:pPr algn="ctr"/>
            <a:r>
              <a:rPr lang="fa-IR" b="1" dirty="0" smtClean="0">
                <a:cs typeface="+mn-cs"/>
              </a:rPr>
              <a:t>تکنیک</a:t>
            </a:r>
            <a:r>
              <a:rPr lang="fa-IR" dirty="0" smtClean="0">
                <a:cs typeface="+mn-cs"/>
              </a:rPr>
              <a:t>چالش باطرحواره های شخصی</a:t>
            </a:r>
            <a:endParaRPr lang="fa-IR" dirty="0">
              <a:cs typeface="+mn-cs"/>
            </a:endParaRPr>
          </a:p>
        </p:txBody>
      </p:sp>
      <p:graphicFrame>
        <p:nvGraphicFramePr>
          <p:cNvPr id="4" name="Content Placeholder 3"/>
          <p:cNvGraphicFramePr>
            <a:graphicFrameLocks noGrp="1"/>
          </p:cNvGraphicFramePr>
          <p:nvPr>
            <p:ph idx="1"/>
          </p:nvPr>
        </p:nvGraphicFramePr>
        <p:xfrm>
          <a:off x="0" y="714356"/>
          <a:ext cx="8929718" cy="6106160"/>
        </p:xfrm>
        <a:graphic>
          <a:graphicData uri="http://schemas.openxmlformats.org/drawingml/2006/table">
            <a:tbl>
              <a:tblPr rtl="1" firstRow="1" bandRow="1">
                <a:tableStyleId>{5C22544A-7EE6-4342-B048-85BDC9FD1C3A}</a:tableStyleId>
              </a:tblPr>
              <a:tblGrid>
                <a:gridCol w="4464859"/>
                <a:gridCol w="4464859"/>
              </a:tblGrid>
              <a:tr h="428628">
                <a:tc>
                  <a:txBody>
                    <a:bodyPr/>
                    <a:lstStyle/>
                    <a:p>
                      <a:pPr rtl="1"/>
                      <a:r>
                        <a:rPr lang="fa-IR" sz="3200" dirty="0" smtClean="0"/>
                        <a:t>تکنیک</a:t>
                      </a:r>
                      <a:endParaRPr lang="fa-IR" sz="3200" dirty="0"/>
                    </a:p>
                  </a:txBody>
                  <a:tcPr/>
                </a:tc>
                <a:tc>
                  <a:txBody>
                    <a:bodyPr/>
                    <a:lstStyle/>
                    <a:p>
                      <a:pPr rtl="1"/>
                      <a:r>
                        <a:rPr lang="fa-IR" sz="3200" dirty="0" smtClean="0"/>
                        <a:t>پاسخ</a:t>
                      </a:r>
                      <a:endParaRPr lang="fa-IR" sz="3200" dirty="0"/>
                    </a:p>
                  </a:txBody>
                  <a:tcPr/>
                </a:tc>
              </a:tr>
              <a:tr h="370840">
                <a:tc>
                  <a:txBody>
                    <a:bodyPr/>
                    <a:lstStyle/>
                    <a:p>
                      <a:pPr rtl="1"/>
                      <a:r>
                        <a:rPr lang="fa-IR" dirty="0" smtClean="0"/>
                        <a:t>طرحواره شخصی شما چیست؟</a:t>
                      </a:r>
                      <a:endParaRPr lang="fa-IR" dirty="0"/>
                    </a:p>
                  </a:txBody>
                  <a:tcPr/>
                </a:tc>
                <a:tc>
                  <a:txBody>
                    <a:bodyPr/>
                    <a:lstStyle/>
                    <a:p>
                      <a:pPr rtl="1"/>
                      <a:endParaRPr lang="fa-IR"/>
                    </a:p>
                  </a:txBody>
                  <a:tcPr/>
                </a:tc>
              </a:tr>
              <a:tr h="370840">
                <a:tc>
                  <a:txBody>
                    <a:bodyPr/>
                    <a:lstStyle/>
                    <a:p>
                      <a:pPr rtl="1"/>
                      <a:r>
                        <a:rPr lang="fa-IR" dirty="0" smtClean="0"/>
                        <a:t>طرحواره خود را تعریف کنید؟</a:t>
                      </a:r>
                      <a:endParaRPr lang="fa-IR" dirty="0"/>
                    </a:p>
                  </a:txBody>
                  <a:tcPr/>
                </a:tc>
                <a:tc>
                  <a:txBody>
                    <a:bodyPr/>
                    <a:lstStyle/>
                    <a:p>
                      <a:pPr rtl="1"/>
                      <a:endParaRPr lang="fa-IR"/>
                    </a:p>
                  </a:txBody>
                  <a:tcPr/>
                </a:tc>
              </a:tr>
              <a:tr h="370840">
                <a:tc>
                  <a:txBody>
                    <a:bodyPr/>
                    <a:lstStyle/>
                    <a:p>
                      <a:pPr rtl="1"/>
                      <a:r>
                        <a:rPr lang="fa-IR" dirty="0" smtClean="0"/>
                        <a:t>چقدر به طرحواره اعتقاد</a:t>
                      </a:r>
                      <a:r>
                        <a:rPr lang="fa-IR" baseline="0" dirty="0" smtClean="0"/>
                        <a:t> دارید؟(0-100)</a:t>
                      </a:r>
                      <a:endParaRPr lang="fa-IR" dirty="0"/>
                    </a:p>
                  </a:txBody>
                  <a:tcPr/>
                </a:tc>
                <a:tc>
                  <a:txBody>
                    <a:bodyPr/>
                    <a:lstStyle/>
                    <a:p>
                      <a:pPr rtl="1"/>
                      <a:endParaRPr lang="fa-IR"/>
                    </a:p>
                  </a:txBody>
                  <a:tcPr/>
                </a:tc>
              </a:tr>
              <a:tr h="370840">
                <a:tc>
                  <a:txBody>
                    <a:bodyPr/>
                    <a:lstStyle/>
                    <a:p>
                      <a:pPr rtl="1"/>
                      <a:r>
                        <a:rPr lang="fa-IR" dirty="0" smtClean="0"/>
                        <a:t>این طرحواره چه هیجانهایی در شما ایجاد میکند؟</a:t>
                      </a:r>
                      <a:endParaRPr lang="fa-IR" dirty="0"/>
                    </a:p>
                  </a:txBody>
                  <a:tcPr/>
                </a:tc>
                <a:tc>
                  <a:txBody>
                    <a:bodyPr/>
                    <a:lstStyle/>
                    <a:p>
                      <a:pPr rtl="1"/>
                      <a:endParaRPr lang="fa-IR"/>
                    </a:p>
                  </a:txBody>
                  <a:tcPr/>
                </a:tc>
              </a:tr>
              <a:tr h="370840">
                <a:tc>
                  <a:txBody>
                    <a:bodyPr/>
                    <a:lstStyle/>
                    <a:p>
                      <a:pPr rtl="1"/>
                      <a:r>
                        <a:rPr lang="fa-IR" dirty="0" smtClean="0"/>
                        <a:t>چه موقعیت هایی طرحواره شما را فعال میکند؟</a:t>
                      </a:r>
                      <a:endParaRPr lang="fa-IR" dirty="0"/>
                    </a:p>
                  </a:txBody>
                  <a:tcPr/>
                </a:tc>
                <a:tc>
                  <a:txBody>
                    <a:bodyPr/>
                    <a:lstStyle/>
                    <a:p>
                      <a:pPr rtl="1"/>
                      <a:endParaRPr lang="fa-IR"/>
                    </a:p>
                  </a:txBody>
                  <a:tcPr/>
                </a:tc>
              </a:tr>
              <a:tr h="370840">
                <a:tc>
                  <a:txBody>
                    <a:bodyPr/>
                    <a:lstStyle/>
                    <a:p>
                      <a:pPr rtl="1"/>
                      <a:r>
                        <a:rPr lang="fa-IR" dirty="0" smtClean="0"/>
                        <a:t>مزایا و معایب  طرحواره</a:t>
                      </a:r>
                      <a:endParaRPr lang="fa-IR" dirty="0"/>
                    </a:p>
                  </a:txBody>
                  <a:tcPr/>
                </a:tc>
                <a:tc>
                  <a:txBody>
                    <a:bodyPr/>
                    <a:lstStyle/>
                    <a:p>
                      <a:pPr rtl="1"/>
                      <a:r>
                        <a:rPr lang="fa-IR" dirty="0" smtClean="0"/>
                        <a:t>مزایا:</a:t>
                      </a:r>
                    </a:p>
                    <a:p>
                      <a:pPr rtl="1"/>
                      <a:r>
                        <a:rPr lang="fa-IR" dirty="0" smtClean="0"/>
                        <a:t>معایب:</a:t>
                      </a:r>
                      <a:endParaRPr lang="fa-IR" dirty="0"/>
                    </a:p>
                  </a:txBody>
                  <a:tcPr/>
                </a:tc>
              </a:tr>
              <a:tr h="370840">
                <a:tc>
                  <a:txBody>
                    <a:bodyPr/>
                    <a:lstStyle/>
                    <a:p>
                      <a:pPr rtl="1"/>
                      <a:r>
                        <a:rPr lang="fa-IR" dirty="0" smtClean="0"/>
                        <a:t>شواهد تایید</a:t>
                      </a:r>
                      <a:r>
                        <a:rPr lang="fa-IR" baseline="0" dirty="0" smtClean="0"/>
                        <a:t> کننده و رد کننده طرحواره</a:t>
                      </a:r>
                      <a:endParaRPr lang="fa-IR" dirty="0"/>
                    </a:p>
                  </a:txBody>
                  <a:tcPr/>
                </a:tc>
                <a:tc>
                  <a:txBody>
                    <a:bodyPr/>
                    <a:lstStyle/>
                    <a:p>
                      <a:pPr rtl="1"/>
                      <a:r>
                        <a:rPr lang="fa-IR" dirty="0" smtClean="0"/>
                        <a:t>تایید کننده:</a:t>
                      </a:r>
                    </a:p>
                    <a:p>
                      <a:pPr rtl="1"/>
                      <a:r>
                        <a:rPr lang="fa-IR" dirty="0" smtClean="0"/>
                        <a:t>رد کننده:</a:t>
                      </a:r>
                      <a:endParaRPr lang="fa-IR" dirty="0"/>
                    </a:p>
                  </a:txBody>
                  <a:tcPr/>
                </a:tc>
              </a:tr>
              <a:tr h="370840">
                <a:tc>
                  <a:txBody>
                    <a:bodyPr/>
                    <a:lstStyle/>
                    <a:p>
                      <a:pPr rtl="1"/>
                      <a:r>
                        <a:rPr lang="fa-IR" dirty="0" smtClean="0"/>
                        <a:t>اگر فرد دیگری این طرحواره را داشت به او چه توصیه ای میکردید؟</a:t>
                      </a:r>
                      <a:endParaRPr lang="fa-IR" dirty="0"/>
                    </a:p>
                  </a:txBody>
                  <a:tcPr/>
                </a:tc>
                <a:tc>
                  <a:txBody>
                    <a:bodyPr/>
                    <a:lstStyle/>
                    <a:p>
                      <a:pPr rtl="1"/>
                      <a:endParaRPr lang="fa-IR" dirty="0"/>
                    </a:p>
                  </a:txBody>
                  <a:tcPr/>
                </a:tc>
              </a:tr>
              <a:tr h="370840">
                <a:tc>
                  <a:txBody>
                    <a:bodyPr/>
                    <a:lstStyle/>
                    <a:p>
                      <a:pPr rtl="1"/>
                      <a:r>
                        <a:rPr lang="fa-IR" dirty="0" smtClean="0"/>
                        <a:t>چرا این طرحواره غیر واقع بینانه</a:t>
                      </a:r>
                      <a:r>
                        <a:rPr lang="fa-IR" baseline="0" dirty="0" smtClean="0"/>
                        <a:t> است؟</a:t>
                      </a:r>
                      <a:endParaRPr lang="fa-IR" dirty="0"/>
                    </a:p>
                  </a:txBody>
                  <a:tcPr/>
                </a:tc>
                <a:tc>
                  <a:txBody>
                    <a:bodyPr/>
                    <a:lstStyle/>
                    <a:p>
                      <a:pPr rtl="1"/>
                      <a:endParaRPr lang="fa-IR" dirty="0"/>
                    </a:p>
                  </a:txBody>
                  <a:tcPr/>
                </a:tc>
              </a:tr>
              <a:tr h="370840">
                <a:tc>
                  <a:txBody>
                    <a:bodyPr/>
                    <a:lstStyle/>
                    <a:p>
                      <a:pPr rtl="1"/>
                      <a:r>
                        <a:rPr lang="fa-IR" dirty="0" smtClean="0"/>
                        <a:t>ویژگی های خود را در قالب پیوستار(0-100) درجه بندی کنید و نه در قالب تفکر همه یا هیچ</a:t>
                      </a:r>
                      <a:endParaRPr lang="fa-IR" dirty="0"/>
                    </a:p>
                  </a:txBody>
                  <a:tcPr/>
                </a:tc>
                <a:tc>
                  <a:txBody>
                    <a:bodyPr/>
                    <a:lstStyle/>
                    <a:p>
                      <a:pPr rtl="1"/>
                      <a:endParaRPr lang="fa-IR" dirty="0"/>
                    </a:p>
                  </a:txBody>
                  <a:tcPr/>
                </a:tc>
              </a:tr>
              <a:tr h="370840">
                <a:tc>
                  <a:txBody>
                    <a:bodyPr/>
                    <a:lstStyle/>
                    <a:p>
                      <a:pPr rtl="1"/>
                      <a:r>
                        <a:rPr lang="fa-IR" dirty="0" smtClean="0"/>
                        <a:t>برخلاف طرحواره عمل کنید(طرحواره ستیزی) چه کاری میتوانید انجام دهید که دقیقا برخلاف طرحواره شما باشد.</a:t>
                      </a:r>
                      <a:endParaRPr lang="fa-IR" dirty="0"/>
                    </a:p>
                  </a:txBody>
                  <a:tcPr/>
                </a:tc>
                <a:tc>
                  <a:txBody>
                    <a:bodyPr/>
                    <a:lstStyle/>
                    <a:p>
                      <a:pPr rtl="1"/>
                      <a:endParaRPr lang="fa-IR" dirty="0"/>
                    </a:p>
                  </a:txBody>
                  <a:tcPr/>
                </a:tc>
              </a:tr>
              <a:tr h="370840">
                <a:tc>
                  <a:txBody>
                    <a:bodyPr/>
                    <a:lstStyle/>
                    <a:p>
                      <a:pPr rtl="1"/>
                      <a:r>
                        <a:rPr lang="fa-IR" dirty="0" smtClean="0"/>
                        <a:t>میزان اعتقادتان به طرحواره را دوباره درجه بندی کنید.(0-100)</a:t>
                      </a:r>
                      <a:endParaRPr lang="fa-IR" dirty="0"/>
                    </a:p>
                  </a:txBody>
                  <a:tcPr/>
                </a:tc>
                <a:tc>
                  <a:txBody>
                    <a:bodyPr/>
                    <a:lstStyle/>
                    <a:p>
                      <a:pPr rtl="1"/>
                      <a:endParaRPr lang="fa-IR" dirty="0"/>
                    </a:p>
                  </a:txBody>
                  <a:tcPr/>
                </a:tc>
              </a:tr>
            </a:tbl>
          </a:graphicData>
        </a:graphic>
      </p:graphicFrame>
    </p:spTree>
  </p:cSld>
  <p:clrMapOvr>
    <a:masterClrMapping/>
  </p:clrMapOvr>
  <p:transition spd="med">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grpId="0" nodeType="clickEffect">
                                  <p:stCondLst>
                                    <p:cond delay="0"/>
                                  </p:stCondLst>
                                  <p:childTnLst>
                                    <p:animRot by="21600000">
                                      <p:cBhvr>
                                        <p:cTn id="6" dur="2000" fill="hold"/>
                                        <p:tgtEl>
                                          <p:spTgt spid="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0034" y="1785926"/>
            <a:ext cx="7772400" cy="1362456"/>
          </a:xfrm>
        </p:spPr>
        <p:txBody>
          <a:bodyPr/>
          <a:lstStyle/>
          <a:p>
            <a:pPr algn="ctr"/>
            <a:r>
              <a:rPr lang="fa-IR" dirty="0" smtClean="0"/>
              <a:t>فصل 8</a:t>
            </a:r>
            <a:br>
              <a:rPr lang="fa-IR" dirty="0" smtClean="0"/>
            </a:br>
            <a:r>
              <a:rPr lang="fa-IR" sz="8000" dirty="0" smtClean="0">
                <a:cs typeface="+mn-cs"/>
              </a:rPr>
              <a:t>دستیابی </a:t>
            </a:r>
            <a:endParaRPr lang="fa-IR" dirty="0">
              <a:cs typeface="+mn-cs"/>
            </a:endParaRPr>
          </a:p>
        </p:txBody>
      </p:sp>
      <p:sp>
        <p:nvSpPr>
          <p:cNvPr id="3" name="Text Placeholder 2"/>
          <p:cNvSpPr>
            <a:spLocks noGrp="1"/>
          </p:cNvSpPr>
          <p:nvPr>
            <p:ph type="body" idx="1"/>
          </p:nvPr>
        </p:nvSpPr>
        <p:spPr/>
        <p:txBody>
          <a:bodyPr/>
          <a:lstStyle/>
          <a:p>
            <a:endParaRPr lang="fa-IR"/>
          </a:p>
        </p:txBody>
      </p:sp>
    </p:spTree>
  </p:cSld>
  <p:clrMapOvr>
    <a:masterClrMapping/>
  </p:clrMapOvr>
  <p:transition spd="med">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path" presetSubtype="0" accel="50000" decel="50000" fill="hold" grpId="0" nodeType="clickEffect">
                                  <p:stCondLst>
                                    <p:cond delay="0"/>
                                  </p:stCondLst>
                                  <p:childTnLst>
                                    <p:animMotion origin="layout" path="M -0.25 0.33334 L -8.33333E-7 -3.33333E-6 " pathEditMode="relative" rAng="0" ptsTypes="AA">
                                      <p:cBhvr>
                                        <p:cTn id="6" dur="2000" fill="hold"/>
                                        <p:tgtEl>
                                          <p:spTgt spid="2"/>
                                        </p:tgtEl>
                                        <p:attrNameLst>
                                          <p:attrName>ppt_x</p:attrName>
                                          <p:attrName>ppt_y</p:attrName>
                                        </p:attrNameLst>
                                      </p:cBhvr>
                                      <p:rCtr x="12500" y="-1670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5720" y="0"/>
            <a:ext cx="8229600" cy="1143000"/>
          </a:xfrm>
        </p:spPr>
        <p:txBody>
          <a:bodyPr/>
          <a:lstStyle/>
          <a:p>
            <a:pPr algn="ctr"/>
            <a:r>
              <a:rPr lang="fa-IR" b="1" dirty="0" smtClean="0">
                <a:cs typeface="+mn-cs"/>
              </a:rPr>
              <a:t>تکنیک دستیابی به هیجانها</a:t>
            </a:r>
            <a:endParaRPr lang="fa-IR" b="1" dirty="0">
              <a:cs typeface="+mn-cs"/>
            </a:endParaRPr>
          </a:p>
        </p:txBody>
      </p:sp>
      <p:sp>
        <p:nvSpPr>
          <p:cNvPr id="3" name="Content Placeholder 2"/>
          <p:cNvSpPr>
            <a:spLocks noGrp="1"/>
          </p:cNvSpPr>
          <p:nvPr>
            <p:ph idx="1"/>
          </p:nvPr>
        </p:nvSpPr>
        <p:spPr>
          <a:xfrm>
            <a:off x="457200" y="1357298"/>
            <a:ext cx="8229600" cy="4967302"/>
          </a:xfrm>
        </p:spPr>
        <p:txBody>
          <a:bodyPr>
            <a:normAutofit/>
          </a:bodyPr>
          <a:lstStyle/>
          <a:p>
            <a:r>
              <a:rPr lang="fa-IR" dirty="0" smtClean="0"/>
              <a:t>رویکرد هیجان محور بر تقدم هیجانها معتقد است.</a:t>
            </a:r>
          </a:p>
          <a:p>
            <a:r>
              <a:rPr lang="fa-IR" dirty="0" smtClean="0"/>
              <a:t>پیشنهاد نحوه ارائه تکنیک یا مداخله:به نظر میرسد وقتی درباره .... حرف میزنید احساس خاصی پیدا میکیند. به نظرم این هیجانها برای شما مشکل خاصی ایجاد میکنند. سعی کنید به این مشکل فکر کنید. تلاش کنید به موقعیتی فکر کنید که سمبل این مشکل است. لطفا چشمان خود را ببندید و این هیجان را با تمام وجود تجربه کنید. به احساسات بدنی تان دقت کنید.به نحوه نفس کشیدنتان. چه احساسی دارید؟ به فکر یبه ذهنتان میاید؟ چه تصووصری به ذهنتان میرسد؟ این هیجان شما را وادرا به انجام چه کار یمیکند؟</a:t>
            </a:r>
          </a:p>
          <a:p>
            <a:r>
              <a:rPr lang="fa-IR" dirty="0" smtClean="0"/>
              <a:t>در نظر داشته باشید تمام هیجانات مهمم هستند اگر در طی هفته هیجانی مثل گریه داشتید که سعی کردید جلوی ان را بگییرد ان را یادداشت کنید. لطفا تمام هیجانات خود و راههای فرار ان را ثبت کنید.</a:t>
            </a:r>
            <a:endParaRPr lang="fa-IR" dirty="0"/>
          </a:p>
        </p:txBody>
      </p:sp>
    </p:spTree>
  </p:cSld>
  <p:clrMapOvr>
    <a:masterClrMapping/>
  </p:clrMapOvr>
  <p:transition spd="med">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path" presetSubtype="0" accel="50000" decel="50000" fill="hold" grpId="0" nodeType="clickEffect">
                                  <p:stCondLst>
                                    <p:cond delay="0"/>
                                  </p:stCondLst>
                                  <p:childTnLst>
                                    <p:animMotion origin="layout" path="M -0.38594 0.52223 L 5.55556E-7 -3.33333E-6 " pathEditMode="relative" rAng="0" ptsTypes="AA">
                                      <p:cBhvr>
                                        <p:cTn id="6" dur="2000" fill="hold"/>
                                        <p:tgtEl>
                                          <p:spTgt spid="2"/>
                                        </p:tgtEl>
                                        <p:attrNameLst>
                                          <p:attrName>ppt_x</p:attrName>
                                          <p:attrName>ppt_y</p:attrName>
                                        </p:attrNameLst>
                                      </p:cBhvr>
                                      <p:rCtr x="19300" y="-2610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4282" y="0"/>
            <a:ext cx="8229600" cy="714356"/>
          </a:xfrm>
        </p:spPr>
        <p:txBody>
          <a:bodyPr>
            <a:normAutofit fontScale="90000"/>
          </a:bodyPr>
          <a:lstStyle/>
          <a:p>
            <a:pPr algn="ctr"/>
            <a:r>
              <a:rPr lang="fa-IR" dirty="0" smtClean="0">
                <a:cs typeface="+mn-cs"/>
              </a:rPr>
              <a:t>فرم ثبت هیجانها</a:t>
            </a:r>
            <a:endParaRPr lang="fa-IR" dirty="0">
              <a:cs typeface="+mn-cs"/>
            </a:endParaRPr>
          </a:p>
        </p:txBody>
      </p:sp>
      <p:graphicFrame>
        <p:nvGraphicFramePr>
          <p:cNvPr id="4" name="Content Placeholder 3"/>
          <p:cNvGraphicFramePr>
            <a:graphicFrameLocks noGrp="1"/>
          </p:cNvGraphicFramePr>
          <p:nvPr>
            <p:ph idx="1"/>
          </p:nvPr>
        </p:nvGraphicFramePr>
        <p:xfrm>
          <a:off x="214278" y="785793"/>
          <a:ext cx="8715440" cy="5500725"/>
        </p:xfrm>
        <a:graphic>
          <a:graphicData uri="http://schemas.openxmlformats.org/drawingml/2006/table">
            <a:tbl>
              <a:tblPr rtl="1" firstRow="1" bandRow="1">
                <a:tableStyleId>{5C22544A-7EE6-4342-B048-85BDC9FD1C3A}</a:tableStyleId>
              </a:tblPr>
              <a:tblGrid>
                <a:gridCol w="1089430"/>
                <a:gridCol w="1089430"/>
                <a:gridCol w="1089430"/>
                <a:gridCol w="1089430"/>
                <a:gridCol w="1089430"/>
                <a:gridCol w="1089430"/>
                <a:gridCol w="1089430"/>
                <a:gridCol w="1089430"/>
              </a:tblGrid>
              <a:tr h="409950">
                <a:tc>
                  <a:txBody>
                    <a:bodyPr/>
                    <a:lstStyle/>
                    <a:p>
                      <a:pPr rtl="1"/>
                      <a:r>
                        <a:rPr lang="fa-IR" dirty="0" smtClean="0"/>
                        <a:t>نوع هیجان</a:t>
                      </a:r>
                      <a:endParaRPr lang="fa-IR" dirty="0"/>
                    </a:p>
                  </a:txBody>
                  <a:tcPr/>
                </a:tc>
                <a:tc>
                  <a:txBody>
                    <a:bodyPr/>
                    <a:lstStyle/>
                    <a:p>
                      <a:pPr rtl="1"/>
                      <a:r>
                        <a:rPr lang="fa-IR" dirty="0" smtClean="0"/>
                        <a:t>شنبه </a:t>
                      </a:r>
                      <a:endParaRPr lang="fa-IR" dirty="0"/>
                    </a:p>
                  </a:txBody>
                  <a:tcPr/>
                </a:tc>
                <a:tc>
                  <a:txBody>
                    <a:bodyPr/>
                    <a:lstStyle/>
                    <a:p>
                      <a:pPr rtl="1"/>
                      <a:r>
                        <a:rPr lang="fa-IR" dirty="0" smtClean="0"/>
                        <a:t>یکشنبه</a:t>
                      </a:r>
                      <a:endParaRPr lang="fa-IR" dirty="0"/>
                    </a:p>
                  </a:txBody>
                  <a:tcPr/>
                </a:tc>
                <a:tc>
                  <a:txBody>
                    <a:bodyPr/>
                    <a:lstStyle/>
                    <a:p>
                      <a:pPr rtl="1"/>
                      <a:r>
                        <a:rPr lang="fa-IR" dirty="0" smtClean="0"/>
                        <a:t>دوشنبه</a:t>
                      </a:r>
                      <a:endParaRPr lang="fa-IR" dirty="0"/>
                    </a:p>
                  </a:txBody>
                  <a:tcPr/>
                </a:tc>
                <a:tc>
                  <a:txBody>
                    <a:bodyPr/>
                    <a:lstStyle/>
                    <a:p>
                      <a:pPr rtl="1"/>
                      <a:r>
                        <a:rPr lang="fa-IR" dirty="0" smtClean="0"/>
                        <a:t>سه شنبه</a:t>
                      </a:r>
                      <a:endParaRPr lang="fa-IR" dirty="0"/>
                    </a:p>
                  </a:txBody>
                  <a:tcPr/>
                </a:tc>
                <a:tc>
                  <a:txBody>
                    <a:bodyPr/>
                    <a:lstStyle/>
                    <a:p>
                      <a:pPr rtl="1"/>
                      <a:r>
                        <a:rPr lang="fa-IR" dirty="0" smtClean="0"/>
                        <a:t>چهارشنبه</a:t>
                      </a:r>
                      <a:endParaRPr lang="fa-IR" dirty="0"/>
                    </a:p>
                  </a:txBody>
                  <a:tcPr/>
                </a:tc>
                <a:tc>
                  <a:txBody>
                    <a:bodyPr/>
                    <a:lstStyle/>
                    <a:p>
                      <a:pPr rtl="1"/>
                      <a:r>
                        <a:rPr lang="fa-IR" dirty="0" smtClean="0"/>
                        <a:t>پنجشنبه</a:t>
                      </a:r>
                      <a:endParaRPr lang="fa-IR" dirty="0"/>
                    </a:p>
                  </a:txBody>
                  <a:tcPr/>
                </a:tc>
                <a:tc>
                  <a:txBody>
                    <a:bodyPr/>
                    <a:lstStyle/>
                    <a:p>
                      <a:pPr rtl="1"/>
                      <a:r>
                        <a:rPr lang="fa-IR" dirty="0" smtClean="0"/>
                        <a:t>جمعه</a:t>
                      </a:r>
                      <a:endParaRPr lang="fa-IR" dirty="0"/>
                    </a:p>
                  </a:txBody>
                  <a:tcPr/>
                </a:tc>
              </a:tr>
              <a:tr h="409950">
                <a:tc>
                  <a:txBody>
                    <a:bodyPr/>
                    <a:lstStyle/>
                    <a:p>
                      <a:pPr rtl="1">
                        <a:spcBef>
                          <a:spcPts val="600"/>
                        </a:spcBef>
                      </a:pPr>
                      <a:r>
                        <a:rPr lang="fa-IR" dirty="0" smtClean="0"/>
                        <a:t>خوشحالی</a:t>
                      </a:r>
                      <a:endParaRPr lang="fa-IR" dirty="0"/>
                    </a:p>
                  </a:txBody>
                  <a:tcPr/>
                </a:tc>
                <a:tc>
                  <a:txBody>
                    <a:bodyPr/>
                    <a:lstStyle/>
                    <a:p>
                      <a:pPr rtl="1">
                        <a:spcBef>
                          <a:spcPts val="600"/>
                        </a:spcBef>
                      </a:pPr>
                      <a:endParaRPr lang="fa-IR" dirty="0"/>
                    </a:p>
                  </a:txBody>
                  <a:tcPr/>
                </a:tc>
                <a:tc>
                  <a:txBody>
                    <a:bodyPr/>
                    <a:lstStyle/>
                    <a:p>
                      <a:pPr rtl="1">
                        <a:spcBef>
                          <a:spcPts val="600"/>
                        </a:spcBef>
                      </a:pPr>
                      <a:endParaRPr lang="fa-IR"/>
                    </a:p>
                  </a:txBody>
                  <a:tcPr/>
                </a:tc>
                <a:tc>
                  <a:txBody>
                    <a:bodyPr/>
                    <a:lstStyle/>
                    <a:p>
                      <a:pPr rtl="1">
                        <a:spcBef>
                          <a:spcPts val="600"/>
                        </a:spcBef>
                      </a:pPr>
                      <a:endParaRPr lang="fa-IR"/>
                    </a:p>
                  </a:txBody>
                  <a:tcPr/>
                </a:tc>
                <a:tc>
                  <a:txBody>
                    <a:bodyPr/>
                    <a:lstStyle/>
                    <a:p>
                      <a:pPr rtl="1">
                        <a:spcBef>
                          <a:spcPts val="600"/>
                        </a:spcBef>
                      </a:pPr>
                      <a:endParaRPr lang="fa-IR"/>
                    </a:p>
                  </a:txBody>
                  <a:tcPr/>
                </a:tc>
                <a:tc>
                  <a:txBody>
                    <a:bodyPr/>
                    <a:lstStyle/>
                    <a:p>
                      <a:pPr rtl="1">
                        <a:spcBef>
                          <a:spcPts val="600"/>
                        </a:spcBef>
                      </a:pPr>
                      <a:endParaRPr lang="fa-IR"/>
                    </a:p>
                  </a:txBody>
                  <a:tcPr/>
                </a:tc>
                <a:tc>
                  <a:txBody>
                    <a:bodyPr/>
                    <a:lstStyle/>
                    <a:p>
                      <a:pPr rtl="1">
                        <a:spcBef>
                          <a:spcPts val="600"/>
                        </a:spcBef>
                      </a:pPr>
                      <a:endParaRPr lang="fa-IR"/>
                    </a:p>
                  </a:txBody>
                  <a:tcPr/>
                </a:tc>
                <a:tc>
                  <a:txBody>
                    <a:bodyPr/>
                    <a:lstStyle/>
                    <a:p>
                      <a:pPr rtl="1">
                        <a:spcBef>
                          <a:spcPts val="600"/>
                        </a:spcBef>
                      </a:pPr>
                      <a:endParaRPr lang="fa-IR"/>
                    </a:p>
                  </a:txBody>
                  <a:tcPr/>
                </a:tc>
              </a:tr>
              <a:tr h="409950">
                <a:tc>
                  <a:txBody>
                    <a:bodyPr/>
                    <a:lstStyle/>
                    <a:p>
                      <a:pPr rtl="1">
                        <a:spcBef>
                          <a:spcPts val="600"/>
                        </a:spcBef>
                      </a:pPr>
                      <a:r>
                        <a:rPr lang="fa-IR" dirty="0" smtClean="0"/>
                        <a:t>علاقخ مندی</a:t>
                      </a:r>
                      <a:endParaRPr lang="fa-IR" dirty="0"/>
                    </a:p>
                  </a:txBody>
                  <a:tcPr/>
                </a:tc>
                <a:tc>
                  <a:txBody>
                    <a:bodyPr/>
                    <a:lstStyle/>
                    <a:p>
                      <a:pPr rtl="1">
                        <a:spcBef>
                          <a:spcPts val="600"/>
                        </a:spcBef>
                      </a:pPr>
                      <a:endParaRPr lang="fa-IR" dirty="0"/>
                    </a:p>
                  </a:txBody>
                  <a:tcPr/>
                </a:tc>
                <a:tc>
                  <a:txBody>
                    <a:bodyPr/>
                    <a:lstStyle/>
                    <a:p>
                      <a:pPr rtl="1">
                        <a:spcBef>
                          <a:spcPts val="600"/>
                        </a:spcBef>
                      </a:pPr>
                      <a:endParaRPr lang="fa-IR"/>
                    </a:p>
                  </a:txBody>
                  <a:tcPr/>
                </a:tc>
                <a:tc>
                  <a:txBody>
                    <a:bodyPr/>
                    <a:lstStyle/>
                    <a:p>
                      <a:pPr rtl="1">
                        <a:spcBef>
                          <a:spcPts val="600"/>
                        </a:spcBef>
                      </a:pPr>
                      <a:endParaRPr lang="fa-IR"/>
                    </a:p>
                  </a:txBody>
                  <a:tcPr/>
                </a:tc>
                <a:tc>
                  <a:txBody>
                    <a:bodyPr/>
                    <a:lstStyle/>
                    <a:p>
                      <a:pPr rtl="1">
                        <a:spcBef>
                          <a:spcPts val="600"/>
                        </a:spcBef>
                      </a:pPr>
                      <a:endParaRPr lang="fa-IR" dirty="0"/>
                    </a:p>
                  </a:txBody>
                  <a:tcPr/>
                </a:tc>
                <a:tc>
                  <a:txBody>
                    <a:bodyPr/>
                    <a:lstStyle/>
                    <a:p>
                      <a:pPr rtl="1">
                        <a:spcBef>
                          <a:spcPts val="600"/>
                        </a:spcBef>
                      </a:pPr>
                      <a:endParaRPr lang="fa-IR"/>
                    </a:p>
                  </a:txBody>
                  <a:tcPr/>
                </a:tc>
                <a:tc>
                  <a:txBody>
                    <a:bodyPr/>
                    <a:lstStyle/>
                    <a:p>
                      <a:pPr rtl="1">
                        <a:spcBef>
                          <a:spcPts val="600"/>
                        </a:spcBef>
                      </a:pPr>
                      <a:endParaRPr lang="fa-IR"/>
                    </a:p>
                  </a:txBody>
                  <a:tcPr/>
                </a:tc>
                <a:tc>
                  <a:txBody>
                    <a:bodyPr/>
                    <a:lstStyle/>
                    <a:p>
                      <a:pPr rtl="1">
                        <a:spcBef>
                          <a:spcPts val="600"/>
                        </a:spcBef>
                      </a:pPr>
                      <a:endParaRPr lang="fa-IR"/>
                    </a:p>
                  </a:txBody>
                  <a:tcPr/>
                </a:tc>
              </a:tr>
              <a:tr h="409950">
                <a:tc>
                  <a:txBody>
                    <a:bodyPr/>
                    <a:lstStyle/>
                    <a:p>
                      <a:pPr rtl="1">
                        <a:spcBef>
                          <a:spcPts val="600"/>
                        </a:spcBef>
                      </a:pPr>
                      <a:r>
                        <a:rPr lang="fa-IR" dirty="0" smtClean="0"/>
                        <a:t>محبت</a:t>
                      </a:r>
                      <a:endParaRPr lang="fa-IR" dirty="0"/>
                    </a:p>
                  </a:txBody>
                  <a:tcPr/>
                </a:tc>
                <a:tc>
                  <a:txBody>
                    <a:bodyPr/>
                    <a:lstStyle/>
                    <a:p>
                      <a:pPr rtl="1">
                        <a:spcBef>
                          <a:spcPts val="600"/>
                        </a:spcBef>
                      </a:pPr>
                      <a:endParaRPr lang="fa-IR" dirty="0"/>
                    </a:p>
                  </a:txBody>
                  <a:tcPr/>
                </a:tc>
                <a:tc>
                  <a:txBody>
                    <a:bodyPr/>
                    <a:lstStyle/>
                    <a:p>
                      <a:pPr rtl="1">
                        <a:spcBef>
                          <a:spcPts val="600"/>
                        </a:spcBef>
                      </a:pPr>
                      <a:endParaRPr lang="fa-IR"/>
                    </a:p>
                  </a:txBody>
                  <a:tcPr/>
                </a:tc>
                <a:tc>
                  <a:txBody>
                    <a:bodyPr/>
                    <a:lstStyle/>
                    <a:p>
                      <a:pPr rtl="1">
                        <a:spcBef>
                          <a:spcPts val="600"/>
                        </a:spcBef>
                      </a:pPr>
                      <a:endParaRPr lang="fa-IR"/>
                    </a:p>
                  </a:txBody>
                  <a:tcPr/>
                </a:tc>
                <a:tc>
                  <a:txBody>
                    <a:bodyPr/>
                    <a:lstStyle/>
                    <a:p>
                      <a:pPr rtl="1">
                        <a:spcBef>
                          <a:spcPts val="600"/>
                        </a:spcBef>
                      </a:pPr>
                      <a:endParaRPr lang="fa-IR"/>
                    </a:p>
                  </a:txBody>
                  <a:tcPr/>
                </a:tc>
                <a:tc>
                  <a:txBody>
                    <a:bodyPr/>
                    <a:lstStyle/>
                    <a:p>
                      <a:pPr rtl="1">
                        <a:spcBef>
                          <a:spcPts val="600"/>
                        </a:spcBef>
                      </a:pPr>
                      <a:endParaRPr lang="fa-IR"/>
                    </a:p>
                  </a:txBody>
                  <a:tcPr/>
                </a:tc>
                <a:tc>
                  <a:txBody>
                    <a:bodyPr/>
                    <a:lstStyle/>
                    <a:p>
                      <a:pPr rtl="1">
                        <a:spcBef>
                          <a:spcPts val="600"/>
                        </a:spcBef>
                      </a:pPr>
                      <a:endParaRPr lang="fa-IR"/>
                    </a:p>
                  </a:txBody>
                  <a:tcPr/>
                </a:tc>
                <a:tc>
                  <a:txBody>
                    <a:bodyPr/>
                    <a:lstStyle/>
                    <a:p>
                      <a:pPr rtl="1">
                        <a:spcBef>
                          <a:spcPts val="600"/>
                        </a:spcBef>
                      </a:pPr>
                      <a:endParaRPr lang="fa-IR"/>
                    </a:p>
                  </a:txBody>
                  <a:tcPr/>
                </a:tc>
              </a:tr>
              <a:tr h="409950">
                <a:tc>
                  <a:txBody>
                    <a:bodyPr/>
                    <a:lstStyle/>
                    <a:p>
                      <a:pPr rtl="1">
                        <a:spcBef>
                          <a:spcPts val="600"/>
                        </a:spcBef>
                      </a:pPr>
                      <a:r>
                        <a:rPr lang="fa-IR" dirty="0" smtClean="0"/>
                        <a:t>دوستی</a:t>
                      </a:r>
                      <a:endParaRPr lang="fa-IR" dirty="0"/>
                    </a:p>
                  </a:txBody>
                  <a:tcPr/>
                </a:tc>
                <a:tc>
                  <a:txBody>
                    <a:bodyPr/>
                    <a:lstStyle/>
                    <a:p>
                      <a:pPr rtl="1">
                        <a:spcBef>
                          <a:spcPts val="600"/>
                        </a:spcBef>
                      </a:pPr>
                      <a:endParaRPr lang="fa-IR" dirty="0"/>
                    </a:p>
                  </a:txBody>
                  <a:tcPr/>
                </a:tc>
                <a:tc>
                  <a:txBody>
                    <a:bodyPr/>
                    <a:lstStyle/>
                    <a:p>
                      <a:pPr rtl="1">
                        <a:spcBef>
                          <a:spcPts val="600"/>
                        </a:spcBef>
                      </a:pPr>
                      <a:endParaRPr lang="fa-IR"/>
                    </a:p>
                  </a:txBody>
                  <a:tcPr/>
                </a:tc>
                <a:tc>
                  <a:txBody>
                    <a:bodyPr/>
                    <a:lstStyle/>
                    <a:p>
                      <a:pPr rtl="1">
                        <a:spcBef>
                          <a:spcPts val="600"/>
                        </a:spcBef>
                      </a:pPr>
                      <a:endParaRPr lang="fa-IR"/>
                    </a:p>
                  </a:txBody>
                  <a:tcPr/>
                </a:tc>
                <a:tc>
                  <a:txBody>
                    <a:bodyPr/>
                    <a:lstStyle/>
                    <a:p>
                      <a:pPr rtl="1">
                        <a:spcBef>
                          <a:spcPts val="600"/>
                        </a:spcBef>
                      </a:pPr>
                      <a:endParaRPr lang="fa-IR"/>
                    </a:p>
                  </a:txBody>
                  <a:tcPr/>
                </a:tc>
                <a:tc>
                  <a:txBody>
                    <a:bodyPr/>
                    <a:lstStyle/>
                    <a:p>
                      <a:pPr rtl="1">
                        <a:spcBef>
                          <a:spcPts val="600"/>
                        </a:spcBef>
                      </a:pPr>
                      <a:endParaRPr lang="fa-IR"/>
                    </a:p>
                  </a:txBody>
                  <a:tcPr/>
                </a:tc>
                <a:tc>
                  <a:txBody>
                    <a:bodyPr/>
                    <a:lstStyle/>
                    <a:p>
                      <a:pPr rtl="1">
                        <a:spcBef>
                          <a:spcPts val="600"/>
                        </a:spcBef>
                      </a:pPr>
                      <a:endParaRPr lang="fa-IR"/>
                    </a:p>
                  </a:txBody>
                  <a:tcPr/>
                </a:tc>
                <a:tc>
                  <a:txBody>
                    <a:bodyPr/>
                    <a:lstStyle/>
                    <a:p>
                      <a:pPr rtl="1">
                        <a:spcBef>
                          <a:spcPts val="600"/>
                        </a:spcBef>
                      </a:pPr>
                      <a:endParaRPr lang="fa-IR"/>
                    </a:p>
                  </a:txBody>
                  <a:tcPr/>
                </a:tc>
              </a:tr>
              <a:tr h="409950">
                <a:tc>
                  <a:txBody>
                    <a:bodyPr/>
                    <a:lstStyle/>
                    <a:p>
                      <a:pPr rtl="1">
                        <a:spcBef>
                          <a:spcPts val="600"/>
                        </a:spcBef>
                      </a:pPr>
                      <a:r>
                        <a:rPr lang="fa-IR" dirty="0" smtClean="0"/>
                        <a:t>دلسوزی</a:t>
                      </a:r>
                      <a:endParaRPr lang="fa-IR" dirty="0"/>
                    </a:p>
                  </a:txBody>
                  <a:tcPr/>
                </a:tc>
                <a:tc>
                  <a:txBody>
                    <a:bodyPr/>
                    <a:lstStyle/>
                    <a:p>
                      <a:pPr rtl="1">
                        <a:spcBef>
                          <a:spcPts val="600"/>
                        </a:spcBef>
                      </a:pPr>
                      <a:endParaRPr lang="fa-IR" dirty="0"/>
                    </a:p>
                  </a:txBody>
                  <a:tcPr/>
                </a:tc>
                <a:tc>
                  <a:txBody>
                    <a:bodyPr/>
                    <a:lstStyle/>
                    <a:p>
                      <a:pPr rtl="1">
                        <a:spcBef>
                          <a:spcPts val="600"/>
                        </a:spcBef>
                      </a:pPr>
                      <a:endParaRPr lang="fa-IR" dirty="0"/>
                    </a:p>
                  </a:txBody>
                  <a:tcPr/>
                </a:tc>
                <a:tc>
                  <a:txBody>
                    <a:bodyPr/>
                    <a:lstStyle/>
                    <a:p>
                      <a:pPr rtl="1">
                        <a:spcBef>
                          <a:spcPts val="600"/>
                        </a:spcBef>
                      </a:pPr>
                      <a:endParaRPr lang="fa-IR"/>
                    </a:p>
                  </a:txBody>
                  <a:tcPr/>
                </a:tc>
                <a:tc>
                  <a:txBody>
                    <a:bodyPr/>
                    <a:lstStyle/>
                    <a:p>
                      <a:pPr rtl="1">
                        <a:spcBef>
                          <a:spcPts val="600"/>
                        </a:spcBef>
                      </a:pPr>
                      <a:endParaRPr lang="fa-IR"/>
                    </a:p>
                  </a:txBody>
                  <a:tcPr/>
                </a:tc>
                <a:tc>
                  <a:txBody>
                    <a:bodyPr/>
                    <a:lstStyle/>
                    <a:p>
                      <a:pPr rtl="1">
                        <a:spcBef>
                          <a:spcPts val="600"/>
                        </a:spcBef>
                      </a:pPr>
                      <a:endParaRPr lang="fa-IR"/>
                    </a:p>
                  </a:txBody>
                  <a:tcPr/>
                </a:tc>
                <a:tc>
                  <a:txBody>
                    <a:bodyPr/>
                    <a:lstStyle/>
                    <a:p>
                      <a:pPr rtl="1">
                        <a:spcBef>
                          <a:spcPts val="600"/>
                        </a:spcBef>
                      </a:pPr>
                      <a:endParaRPr lang="fa-IR"/>
                    </a:p>
                  </a:txBody>
                  <a:tcPr/>
                </a:tc>
                <a:tc>
                  <a:txBody>
                    <a:bodyPr/>
                    <a:lstStyle/>
                    <a:p>
                      <a:pPr rtl="1">
                        <a:spcBef>
                          <a:spcPts val="600"/>
                        </a:spcBef>
                      </a:pPr>
                      <a:endParaRPr lang="fa-IR"/>
                    </a:p>
                  </a:txBody>
                  <a:tcPr/>
                </a:tc>
              </a:tr>
              <a:tr h="409950">
                <a:tc>
                  <a:txBody>
                    <a:bodyPr/>
                    <a:lstStyle/>
                    <a:p>
                      <a:pPr rtl="1">
                        <a:spcBef>
                          <a:spcPts val="600"/>
                        </a:spcBef>
                      </a:pPr>
                      <a:r>
                        <a:rPr lang="fa-IR" dirty="0" smtClean="0"/>
                        <a:t>دل انگیز</a:t>
                      </a:r>
                      <a:endParaRPr lang="fa-IR" dirty="0"/>
                    </a:p>
                  </a:txBody>
                  <a:tcPr/>
                </a:tc>
                <a:tc>
                  <a:txBody>
                    <a:bodyPr/>
                    <a:lstStyle/>
                    <a:p>
                      <a:pPr rtl="1">
                        <a:spcBef>
                          <a:spcPts val="600"/>
                        </a:spcBef>
                      </a:pPr>
                      <a:endParaRPr lang="fa-IR"/>
                    </a:p>
                  </a:txBody>
                  <a:tcPr/>
                </a:tc>
                <a:tc>
                  <a:txBody>
                    <a:bodyPr/>
                    <a:lstStyle/>
                    <a:p>
                      <a:pPr rtl="1">
                        <a:spcBef>
                          <a:spcPts val="600"/>
                        </a:spcBef>
                      </a:pPr>
                      <a:endParaRPr lang="fa-IR" dirty="0"/>
                    </a:p>
                  </a:txBody>
                  <a:tcPr/>
                </a:tc>
                <a:tc>
                  <a:txBody>
                    <a:bodyPr/>
                    <a:lstStyle/>
                    <a:p>
                      <a:pPr rtl="1">
                        <a:spcBef>
                          <a:spcPts val="600"/>
                        </a:spcBef>
                      </a:pPr>
                      <a:endParaRPr lang="fa-IR"/>
                    </a:p>
                  </a:txBody>
                  <a:tcPr/>
                </a:tc>
                <a:tc>
                  <a:txBody>
                    <a:bodyPr/>
                    <a:lstStyle/>
                    <a:p>
                      <a:pPr rtl="1">
                        <a:spcBef>
                          <a:spcPts val="600"/>
                        </a:spcBef>
                      </a:pPr>
                      <a:endParaRPr lang="fa-IR"/>
                    </a:p>
                  </a:txBody>
                  <a:tcPr/>
                </a:tc>
                <a:tc>
                  <a:txBody>
                    <a:bodyPr/>
                    <a:lstStyle/>
                    <a:p>
                      <a:pPr rtl="1">
                        <a:spcBef>
                          <a:spcPts val="600"/>
                        </a:spcBef>
                      </a:pPr>
                      <a:endParaRPr lang="fa-IR"/>
                    </a:p>
                  </a:txBody>
                  <a:tcPr/>
                </a:tc>
                <a:tc>
                  <a:txBody>
                    <a:bodyPr/>
                    <a:lstStyle/>
                    <a:p>
                      <a:pPr rtl="1">
                        <a:spcBef>
                          <a:spcPts val="600"/>
                        </a:spcBef>
                      </a:pPr>
                      <a:endParaRPr lang="fa-IR"/>
                    </a:p>
                  </a:txBody>
                  <a:tcPr/>
                </a:tc>
                <a:tc>
                  <a:txBody>
                    <a:bodyPr/>
                    <a:lstStyle/>
                    <a:p>
                      <a:pPr rtl="1">
                        <a:spcBef>
                          <a:spcPts val="600"/>
                        </a:spcBef>
                      </a:pPr>
                      <a:endParaRPr lang="fa-IR" dirty="0"/>
                    </a:p>
                  </a:txBody>
                  <a:tcPr/>
                </a:tc>
              </a:tr>
              <a:tr h="409950">
                <a:tc>
                  <a:txBody>
                    <a:bodyPr/>
                    <a:lstStyle/>
                    <a:p>
                      <a:pPr rtl="1">
                        <a:spcBef>
                          <a:spcPts val="600"/>
                        </a:spcBef>
                      </a:pPr>
                      <a:r>
                        <a:rPr lang="fa-IR" dirty="0" smtClean="0"/>
                        <a:t>غرور</a:t>
                      </a:r>
                      <a:endParaRPr lang="fa-IR" dirty="0"/>
                    </a:p>
                  </a:txBody>
                  <a:tcPr/>
                </a:tc>
                <a:tc>
                  <a:txBody>
                    <a:bodyPr/>
                    <a:lstStyle/>
                    <a:p>
                      <a:pPr rtl="1">
                        <a:spcBef>
                          <a:spcPts val="600"/>
                        </a:spcBef>
                      </a:pPr>
                      <a:endParaRPr lang="fa-IR"/>
                    </a:p>
                  </a:txBody>
                  <a:tcPr/>
                </a:tc>
                <a:tc>
                  <a:txBody>
                    <a:bodyPr/>
                    <a:lstStyle/>
                    <a:p>
                      <a:pPr rtl="1">
                        <a:spcBef>
                          <a:spcPts val="600"/>
                        </a:spcBef>
                      </a:pPr>
                      <a:endParaRPr lang="fa-IR" dirty="0"/>
                    </a:p>
                  </a:txBody>
                  <a:tcPr/>
                </a:tc>
                <a:tc>
                  <a:txBody>
                    <a:bodyPr/>
                    <a:lstStyle/>
                    <a:p>
                      <a:pPr rtl="1">
                        <a:spcBef>
                          <a:spcPts val="600"/>
                        </a:spcBef>
                      </a:pPr>
                      <a:endParaRPr lang="fa-IR"/>
                    </a:p>
                  </a:txBody>
                  <a:tcPr/>
                </a:tc>
                <a:tc>
                  <a:txBody>
                    <a:bodyPr/>
                    <a:lstStyle/>
                    <a:p>
                      <a:pPr rtl="1">
                        <a:spcBef>
                          <a:spcPts val="600"/>
                        </a:spcBef>
                      </a:pPr>
                      <a:endParaRPr lang="fa-IR"/>
                    </a:p>
                  </a:txBody>
                  <a:tcPr/>
                </a:tc>
                <a:tc>
                  <a:txBody>
                    <a:bodyPr/>
                    <a:lstStyle/>
                    <a:p>
                      <a:pPr rtl="1">
                        <a:spcBef>
                          <a:spcPts val="600"/>
                        </a:spcBef>
                      </a:pPr>
                      <a:endParaRPr lang="fa-IR" dirty="0"/>
                    </a:p>
                  </a:txBody>
                  <a:tcPr/>
                </a:tc>
                <a:tc>
                  <a:txBody>
                    <a:bodyPr/>
                    <a:lstStyle/>
                    <a:p>
                      <a:pPr rtl="1">
                        <a:spcBef>
                          <a:spcPts val="600"/>
                        </a:spcBef>
                      </a:pPr>
                      <a:endParaRPr lang="fa-IR"/>
                    </a:p>
                  </a:txBody>
                  <a:tcPr/>
                </a:tc>
                <a:tc>
                  <a:txBody>
                    <a:bodyPr/>
                    <a:lstStyle/>
                    <a:p>
                      <a:pPr rtl="1">
                        <a:spcBef>
                          <a:spcPts val="600"/>
                        </a:spcBef>
                      </a:pPr>
                      <a:endParaRPr lang="fa-IR" dirty="0"/>
                    </a:p>
                  </a:txBody>
                  <a:tcPr/>
                </a:tc>
              </a:tr>
              <a:tr h="717413">
                <a:tc>
                  <a:txBody>
                    <a:bodyPr/>
                    <a:lstStyle/>
                    <a:p>
                      <a:pPr rtl="1">
                        <a:spcBef>
                          <a:spcPts val="600"/>
                        </a:spcBef>
                      </a:pPr>
                      <a:r>
                        <a:rPr lang="fa-IR" dirty="0" smtClean="0"/>
                        <a:t>اعتمادرنجش خاطر</a:t>
                      </a:r>
                      <a:endParaRPr lang="fa-IR" dirty="0"/>
                    </a:p>
                  </a:txBody>
                  <a:tcPr/>
                </a:tc>
                <a:tc>
                  <a:txBody>
                    <a:bodyPr/>
                    <a:lstStyle/>
                    <a:p>
                      <a:pPr rtl="1">
                        <a:spcBef>
                          <a:spcPts val="600"/>
                        </a:spcBef>
                      </a:pPr>
                      <a:endParaRPr lang="fa-IR" dirty="0"/>
                    </a:p>
                  </a:txBody>
                  <a:tcPr/>
                </a:tc>
                <a:tc>
                  <a:txBody>
                    <a:bodyPr/>
                    <a:lstStyle/>
                    <a:p>
                      <a:pPr rtl="1">
                        <a:spcBef>
                          <a:spcPts val="600"/>
                        </a:spcBef>
                      </a:pPr>
                      <a:endParaRPr lang="fa-IR" dirty="0"/>
                    </a:p>
                  </a:txBody>
                  <a:tcPr/>
                </a:tc>
                <a:tc>
                  <a:txBody>
                    <a:bodyPr/>
                    <a:lstStyle/>
                    <a:p>
                      <a:pPr rtl="1">
                        <a:spcBef>
                          <a:spcPts val="600"/>
                        </a:spcBef>
                      </a:pPr>
                      <a:endParaRPr lang="fa-IR" dirty="0"/>
                    </a:p>
                  </a:txBody>
                  <a:tcPr/>
                </a:tc>
                <a:tc>
                  <a:txBody>
                    <a:bodyPr/>
                    <a:lstStyle/>
                    <a:p>
                      <a:pPr rtl="1">
                        <a:spcBef>
                          <a:spcPts val="600"/>
                        </a:spcBef>
                      </a:pPr>
                      <a:endParaRPr lang="fa-IR" dirty="0"/>
                    </a:p>
                  </a:txBody>
                  <a:tcPr/>
                </a:tc>
                <a:tc>
                  <a:txBody>
                    <a:bodyPr/>
                    <a:lstStyle/>
                    <a:p>
                      <a:pPr rtl="1">
                        <a:spcBef>
                          <a:spcPts val="600"/>
                        </a:spcBef>
                      </a:pPr>
                      <a:endParaRPr lang="fa-IR" dirty="0"/>
                    </a:p>
                  </a:txBody>
                  <a:tcPr/>
                </a:tc>
                <a:tc>
                  <a:txBody>
                    <a:bodyPr/>
                    <a:lstStyle/>
                    <a:p>
                      <a:pPr rtl="1">
                        <a:spcBef>
                          <a:spcPts val="600"/>
                        </a:spcBef>
                      </a:pPr>
                      <a:endParaRPr lang="fa-IR" dirty="0"/>
                    </a:p>
                  </a:txBody>
                  <a:tcPr/>
                </a:tc>
                <a:tc>
                  <a:txBody>
                    <a:bodyPr/>
                    <a:lstStyle/>
                    <a:p>
                      <a:pPr rtl="1">
                        <a:spcBef>
                          <a:spcPts val="600"/>
                        </a:spcBef>
                      </a:pPr>
                      <a:endParaRPr lang="fa-IR" dirty="0"/>
                    </a:p>
                  </a:txBody>
                  <a:tcPr/>
                </a:tc>
              </a:tr>
              <a:tr h="409950">
                <a:tc>
                  <a:txBody>
                    <a:bodyPr/>
                    <a:lstStyle/>
                    <a:p>
                      <a:pPr rtl="1">
                        <a:spcBef>
                          <a:spcPts val="600"/>
                        </a:spcBef>
                      </a:pPr>
                      <a:r>
                        <a:rPr lang="fa-IR" dirty="0" smtClean="0"/>
                        <a:t>ناراحتی</a:t>
                      </a:r>
                      <a:endParaRPr lang="fa-IR" dirty="0"/>
                    </a:p>
                  </a:txBody>
                  <a:tcPr/>
                </a:tc>
                <a:tc>
                  <a:txBody>
                    <a:bodyPr/>
                    <a:lstStyle/>
                    <a:p>
                      <a:pPr rtl="1">
                        <a:spcBef>
                          <a:spcPts val="600"/>
                        </a:spcBef>
                      </a:pPr>
                      <a:endParaRPr lang="fa-IR" dirty="0"/>
                    </a:p>
                  </a:txBody>
                  <a:tcPr/>
                </a:tc>
                <a:tc>
                  <a:txBody>
                    <a:bodyPr/>
                    <a:lstStyle/>
                    <a:p>
                      <a:pPr rtl="1">
                        <a:spcBef>
                          <a:spcPts val="600"/>
                        </a:spcBef>
                      </a:pPr>
                      <a:endParaRPr lang="fa-IR" dirty="0"/>
                    </a:p>
                  </a:txBody>
                  <a:tcPr/>
                </a:tc>
                <a:tc>
                  <a:txBody>
                    <a:bodyPr/>
                    <a:lstStyle/>
                    <a:p>
                      <a:pPr rtl="1">
                        <a:spcBef>
                          <a:spcPts val="600"/>
                        </a:spcBef>
                      </a:pPr>
                      <a:endParaRPr lang="fa-IR" dirty="0"/>
                    </a:p>
                  </a:txBody>
                  <a:tcPr/>
                </a:tc>
                <a:tc>
                  <a:txBody>
                    <a:bodyPr/>
                    <a:lstStyle/>
                    <a:p>
                      <a:pPr rtl="1">
                        <a:spcBef>
                          <a:spcPts val="600"/>
                        </a:spcBef>
                      </a:pPr>
                      <a:endParaRPr lang="fa-IR" dirty="0"/>
                    </a:p>
                  </a:txBody>
                  <a:tcPr/>
                </a:tc>
                <a:tc>
                  <a:txBody>
                    <a:bodyPr/>
                    <a:lstStyle/>
                    <a:p>
                      <a:pPr rtl="1">
                        <a:spcBef>
                          <a:spcPts val="600"/>
                        </a:spcBef>
                      </a:pPr>
                      <a:endParaRPr lang="fa-IR" dirty="0"/>
                    </a:p>
                  </a:txBody>
                  <a:tcPr/>
                </a:tc>
                <a:tc>
                  <a:txBody>
                    <a:bodyPr/>
                    <a:lstStyle/>
                    <a:p>
                      <a:pPr rtl="1">
                        <a:spcBef>
                          <a:spcPts val="600"/>
                        </a:spcBef>
                      </a:pPr>
                      <a:endParaRPr lang="fa-IR" dirty="0"/>
                    </a:p>
                  </a:txBody>
                  <a:tcPr/>
                </a:tc>
                <a:tc>
                  <a:txBody>
                    <a:bodyPr/>
                    <a:lstStyle/>
                    <a:p>
                      <a:pPr rtl="1">
                        <a:spcBef>
                          <a:spcPts val="600"/>
                        </a:spcBef>
                      </a:pPr>
                      <a:endParaRPr lang="fa-IR" dirty="0"/>
                    </a:p>
                  </a:txBody>
                  <a:tcPr/>
                </a:tc>
              </a:tr>
              <a:tr h="409950">
                <a:tc>
                  <a:txBody>
                    <a:bodyPr/>
                    <a:lstStyle/>
                    <a:p>
                      <a:pPr rtl="1">
                        <a:spcBef>
                          <a:spcPts val="600"/>
                        </a:spcBef>
                      </a:pPr>
                      <a:r>
                        <a:rPr lang="fa-IR" dirty="0" smtClean="0"/>
                        <a:t>تاسف</a:t>
                      </a:r>
                      <a:endParaRPr lang="fa-IR" dirty="0"/>
                    </a:p>
                  </a:txBody>
                  <a:tcPr/>
                </a:tc>
                <a:tc>
                  <a:txBody>
                    <a:bodyPr/>
                    <a:lstStyle/>
                    <a:p>
                      <a:pPr rtl="1">
                        <a:spcBef>
                          <a:spcPts val="600"/>
                        </a:spcBef>
                      </a:pPr>
                      <a:endParaRPr lang="fa-IR" dirty="0"/>
                    </a:p>
                  </a:txBody>
                  <a:tcPr/>
                </a:tc>
                <a:tc>
                  <a:txBody>
                    <a:bodyPr/>
                    <a:lstStyle/>
                    <a:p>
                      <a:pPr rtl="1">
                        <a:spcBef>
                          <a:spcPts val="600"/>
                        </a:spcBef>
                      </a:pPr>
                      <a:endParaRPr lang="fa-IR" dirty="0"/>
                    </a:p>
                  </a:txBody>
                  <a:tcPr/>
                </a:tc>
                <a:tc>
                  <a:txBody>
                    <a:bodyPr/>
                    <a:lstStyle/>
                    <a:p>
                      <a:pPr rtl="1">
                        <a:spcBef>
                          <a:spcPts val="600"/>
                        </a:spcBef>
                      </a:pPr>
                      <a:endParaRPr lang="fa-IR" dirty="0"/>
                    </a:p>
                  </a:txBody>
                  <a:tcPr/>
                </a:tc>
                <a:tc>
                  <a:txBody>
                    <a:bodyPr/>
                    <a:lstStyle/>
                    <a:p>
                      <a:pPr rtl="1">
                        <a:spcBef>
                          <a:spcPts val="600"/>
                        </a:spcBef>
                      </a:pPr>
                      <a:endParaRPr lang="fa-IR" dirty="0"/>
                    </a:p>
                  </a:txBody>
                  <a:tcPr/>
                </a:tc>
                <a:tc>
                  <a:txBody>
                    <a:bodyPr/>
                    <a:lstStyle/>
                    <a:p>
                      <a:pPr rtl="1">
                        <a:spcBef>
                          <a:spcPts val="600"/>
                        </a:spcBef>
                      </a:pPr>
                      <a:endParaRPr lang="fa-IR" dirty="0"/>
                    </a:p>
                  </a:txBody>
                  <a:tcPr/>
                </a:tc>
                <a:tc>
                  <a:txBody>
                    <a:bodyPr/>
                    <a:lstStyle/>
                    <a:p>
                      <a:pPr rtl="1">
                        <a:spcBef>
                          <a:spcPts val="600"/>
                        </a:spcBef>
                      </a:pPr>
                      <a:endParaRPr lang="fa-IR" dirty="0"/>
                    </a:p>
                  </a:txBody>
                  <a:tcPr/>
                </a:tc>
                <a:tc>
                  <a:txBody>
                    <a:bodyPr/>
                    <a:lstStyle/>
                    <a:p>
                      <a:pPr rtl="1">
                        <a:spcBef>
                          <a:spcPts val="600"/>
                        </a:spcBef>
                      </a:pPr>
                      <a:endParaRPr lang="fa-IR" dirty="0"/>
                    </a:p>
                  </a:txBody>
                  <a:tcPr/>
                </a:tc>
              </a:tr>
              <a:tr h="683812">
                <a:tc>
                  <a:txBody>
                    <a:bodyPr/>
                    <a:lstStyle/>
                    <a:p>
                      <a:pPr rtl="1">
                        <a:spcBef>
                          <a:spcPts val="600"/>
                        </a:spcBef>
                      </a:pPr>
                      <a:r>
                        <a:rPr lang="fa-IR" dirty="0" smtClean="0"/>
                        <a:t>تحریک پذیری</a:t>
                      </a:r>
                      <a:endParaRPr lang="fa-IR" dirty="0"/>
                    </a:p>
                  </a:txBody>
                  <a:tcPr/>
                </a:tc>
                <a:tc>
                  <a:txBody>
                    <a:bodyPr/>
                    <a:lstStyle/>
                    <a:p>
                      <a:pPr rtl="1">
                        <a:spcBef>
                          <a:spcPts val="600"/>
                        </a:spcBef>
                      </a:pPr>
                      <a:endParaRPr lang="fa-IR" dirty="0"/>
                    </a:p>
                  </a:txBody>
                  <a:tcPr/>
                </a:tc>
                <a:tc>
                  <a:txBody>
                    <a:bodyPr/>
                    <a:lstStyle/>
                    <a:p>
                      <a:pPr rtl="1">
                        <a:spcBef>
                          <a:spcPts val="600"/>
                        </a:spcBef>
                      </a:pPr>
                      <a:endParaRPr lang="fa-IR" dirty="0"/>
                    </a:p>
                  </a:txBody>
                  <a:tcPr/>
                </a:tc>
                <a:tc>
                  <a:txBody>
                    <a:bodyPr/>
                    <a:lstStyle/>
                    <a:p>
                      <a:pPr rtl="1">
                        <a:spcBef>
                          <a:spcPts val="600"/>
                        </a:spcBef>
                      </a:pPr>
                      <a:endParaRPr lang="fa-IR" dirty="0"/>
                    </a:p>
                  </a:txBody>
                  <a:tcPr/>
                </a:tc>
                <a:tc>
                  <a:txBody>
                    <a:bodyPr/>
                    <a:lstStyle/>
                    <a:p>
                      <a:pPr rtl="1">
                        <a:spcBef>
                          <a:spcPts val="600"/>
                        </a:spcBef>
                      </a:pPr>
                      <a:endParaRPr lang="fa-IR" dirty="0"/>
                    </a:p>
                  </a:txBody>
                  <a:tcPr/>
                </a:tc>
                <a:tc>
                  <a:txBody>
                    <a:bodyPr/>
                    <a:lstStyle/>
                    <a:p>
                      <a:pPr rtl="1">
                        <a:spcBef>
                          <a:spcPts val="600"/>
                        </a:spcBef>
                      </a:pPr>
                      <a:endParaRPr lang="fa-IR" dirty="0"/>
                    </a:p>
                  </a:txBody>
                  <a:tcPr/>
                </a:tc>
                <a:tc>
                  <a:txBody>
                    <a:bodyPr/>
                    <a:lstStyle/>
                    <a:p>
                      <a:pPr rtl="1">
                        <a:spcBef>
                          <a:spcPts val="600"/>
                        </a:spcBef>
                      </a:pPr>
                      <a:endParaRPr lang="fa-IR" dirty="0"/>
                    </a:p>
                  </a:txBody>
                  <a:tcPr/>
                </a:tc>
                <a:tc>
                  <a:txBody>
                    <a:bodyPr/>
                    <a:lstStyle/>
                    <a:p>
                      <a:pPr rtl="1">
                        <a:spcBef>
                          <a:spcPts val="600"/>
                        </a:spcBef>
                      </a:pPr>
                      <a:endParaRPr lang="fa-IR" dirty="0"/>
                    </a:p>
                  </a:txBody>
                  <a:tcPr/>
                </a:tc>
              </a:tr>
            </a:tbl>
          </a:graphicData>
        </a:graphic>
      </p:graphicFrame>
    </p:spTree>
  </p:cSld>
  <p:clrMapOvr>
    <a:masterClrMapping/>
  </p:clrMapOvr>
  <p:transition spd="med">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0034" y="0"/>
            <a:ext cx="8229600" cy="1143000"/>
          </a:xfrm>
        </p:spPr>
        <p:txBody>
          <a:bodyPr/>
          <a:lstStyle/>
          <a:p>
            <a:pPr algn="ctr"/>
            <a:r>
              <a:rPr lang="fa-IR" dirty="0" smtClean="0"/>
              <a:t>ادامه فرم ثبت هیجانها</a:t>
            </a:r>
            <a:endParaRPr lang="fa-IR" dirty="0"/>
          </a:p>
        </p:txBody>
      </p:sp>
      <p:graphicFrame>
        <p:nvGraphicFramePr>
          <p:cNvPr id="4" name="Content Placeholder 3"/>
          <p:cNvGraphicFramePr>
            <a:graphicFrameLocks noGrp="1"/>
          </p:cNvGraphicFramePr>
          <p:nvPr>
            <p:ph idx="1"/>
          </p:nvPr>
        </p:nvGraphicFramePr>
        <p:xfrm>
          <a:off x="457200" y="1071542"/>
          <a:ext cx="8229600" cy="5212101"/>
        </p:xfrm>
        <a:graphic>
          <a:graphicData uri="http://schemas.openxmlformats.org/drawingml/2006/table">
            <a:tbl>
              <a:tblPr rtl="1" firstRow="1" bandRow="1">
                <a:tableStyleId>{5C22544A-7EE6-4342-B048-85BDC9FD1C3A}</a:tableStyleId>
              </a:tblPr>
              <a:tblGrid>
                <a:gridCol w="1028700"/>
                <a:gridCol w="1028700"/>
                <a:gridCol w="1028700"/>
                <a:gridCol w="1028700"/>
                <a:gridCol w="1028700"/>
                <a:gridCol w="1028700"/>
                <a:gridCol w="1028700"/>
                <a:gridCol w="1028700"/>
              </a:tblGrid>
              <a:tr h="444490">
                <a:tc>
                  <a:txBody>
                    <a:bodyPr/>
                    <a:lstStyle/>
                    <a:p>
                      <a:pPr rtl="1"/>
                      <a:r>
                        <a:rPr lang="fa-IR" dirty="0" smtClean="0"/>
                        <a:t>نوع هیجان</a:t>
                      </a:r>
                      <a:endParaRPr lang="fa-IR" dirty="0"/>
                    </a:p>
                  </a:txBody>
                  <a:tcPr/>
                </a:tc>
                <a:tc>
                  <a:txBody>
                    <a:bodyPr/>
                    <a:lstStyle/>
                    <a:p>
                      <a:pPr rtl="1"/>
                      <a:endParaRPr lang="fa-IR" dirty="0"/>
                    </a:p>
                  </a:txBody>
                  <a:tcPr/>
                </a:tc>
                <a:tc>
                  <a:txBody>
                    <a:bodyPr/>
                    <a:lstStyle/>
                    <a:p>
                      <a:pPr rtl="1"/>
                      <a:endParaRPr lang="fa-IR"/>
                    </a:p>
                  </a:txBody>
                  <a:tcPr/>
                </a:tc>
                <a:tc>
                  <a:txBody>
                    <a:bodyPr/>
                    <a:lstStyle/>
                    <a:p>
                      <a:pPr rtl="1"/>
                      <a:endParaRPr lang="fa-IR"/>
                    </a:p>
                  </a:txBody>
                  <a:tcPr/>
                </a:tc>
                <a:tc>
                  <a:txBody>
                    <a:bodyPr/>
                    <a:lstStyle/>
                    <a:p>
                      <a:pPr rtl="1"/>
                      <a:endParaRPr lang="fa-IR"/>
                    </a:p>
                  </a:txBody>
                  <a:tcPr/>
                </a:tc>
                <a:tc>
                  <a:txBody>
                    <a:bodyPr/>
                    <a:lstStyle/>
                    <a:p>
                      <a:pPr rtl="1"/>
                      <a:endParaRPr lang="fa-IR"/>
                    </a:p>
                  </a:txBody>
                  <a:tcPr/>
                </a:tc>
                <a:tc>
                  <a:txBody>
                    <a:bodyPr/>
                    <a:lstStyle/>
                    <a:p>
                      <a:pPr rtl="1"/>
                      <a:endParaRPr lang="fa-IR"/>
                    </a:p>
                  </a:txBody>
                  <a:tcPr/>
                </a:tc>
                <a:tc>
                  <a:txBody>
                    <a:bodyPr/>
                    <a:lstStyle/>
                    <a:p>
                      <a:pPr rtl="1"/>
                      <a:endParaRPr lang="fa-IR"/>
                    </a:p>
                  </a:txBody>
                  <a:tcPr/>
                </a:tc>
              </a:tr>
              <a:tr h="444490">
                <a:tc>
                  <a:txBody>
                    <a:bodyPr/>
                    <a:lstStyle/>
                    <a:p>
                      <a:pPr rtl="1">
                        <a:spcBef>
                          <a:spcPts val="600"/>
                        </a:spcBef>
                      </a:pPr>
                      <a:r>
                        <a:rPr lang="fa-IR" dirty="0" smtClean="0"/>
                        <a:t>دلخوری</a:t>
                      </a:r>
                      <a:endParaRPr lang="fa-IR" dirty="0"/>
                    </a:p>
                  </a:txBody>
                  <a:tcPr/>
                </a:tc>
                <a:tc>
                  <a:txBody>
                    <a:bodyPr/>
                    <a:lstStyle/>
                    <a:p>
                      <a:pPr rtl="1"/>
                      <a:endParaRPr lang="fa-IR" dirty="0"/>
                    </a:p>
                  </a:txBody>
                  <a:tcPr/>
                </a:tc>
                <a:tc>
                  <a:txBody>
                    <a:bodyPr/>
                    <a:lstStyle/>
                    <a:p>
                      <a:pPr rtl="1"/>
                      <a:endParaRPr lang="fa-IR"/>
                    </a:p>
                  </a:txBody>
                  <a:tcPr/>
                </a:tc>
                <a:tc>
                  <a:txBody>
                    <a:bodyPr/>
                    <a:lstStyle/>
                    <a:p>
                      <a:pPr rtl="1"/>
                      <a:endParaRPr lang="fa-IR"/>
                    </a:p>
                  </a:txBody>
                  <a:tcPr/>
                </a:tc>
                <a:tc>
                  <a:txBody>
                    <a:bodyPr/>
                    <a:lstStyle/>
                    <a:p>
                      <a:pPr rtl="1"/>
                      <a:endParaRPr lang="fa-IR"/>
                    </a:p>
                  </a:txBody>
                  <a:tcPr/>
                </a:tc>
                <a:tc>
                  <a:txBody>
                    <a:bodyPr/>
                    <a:lstStyle/>
                    <a:p>
                      <a:pPr rtl="1"/>
                      <a:endParaRPr lang="fa-IR"/>
                    </a:p>
                  </a:txBody>
                  <a:tcPr/>
                </a:tc>
                <a:tc>
                  <a:txBody>
                    <a:bodyPr/>
                    <a:lstStyle/>
                    <a:p>
                      <a:pPr rtl="1"/>
                      <a:endParaRPr lang="fa-IR"/>
                    </a:p>
                  </a:txBody>
                  <a:tcPr/>
                </a:tc>
                <a:tc>
                  <a:txBody>
                    <a:bodyPr/>
                    <a:lstStyle/>
                    <a:p>
                      <a:pPr rtl="1"/>
                      <a:endParaRPr lang="fa-IR"/>
                    </a:p>
                  </a:txBody>
                  <a:tcPr/>
                </a:tc>
              </a:tr>
              <a:tr h="444490">
                <a:tc>
                  <a:txBody>
                    <a:bodyPr/>
                    <a:lstStyle/>
                    <a:p>
                      <a:pPr rtl="1">
                        <a:spcBef>
                          <a:spcPts val="600"/>
                        </a:spcBef>
                      </a:pPr>
                      <a:r>
                        <a:rPr lang="fa-IR" dirty="0" smtClean="0"/>
                        <a:t>تنفر</a:t>
                      </a:r>
                      <a:endParaRPr lang="fa-IR" dirty="0"/>
                    </a:p>
                  </a:txBody>
                  <a:tcPr/>
                </a:tc>
                <a:tc>
                  <a:txBody>
                    <a:bodyPr/>
                    <a:lstStyle/>
                    <a:p>
                      <a:pPr rtl="1"/>
                      <a:endParaRPr lang="fa-IR" dirty="0"/>
                    </a:p>
                  </a:txBody>
                  <a:tcPr/>
                </a:tc>
                <a:tc>
                  <a:txBody>
                    <a:bodyPr/>
                    <a:lstStyle/>
                    <a:p>
                      <a:pPr rtl="1"/>
                      <a:endParaRPr lang="fa-IR"/>
                    </a:p>
                  </a:txBody>
                  <a:tcPr/>
                </a:tc>
                <a:tc>
                  <a:txBody>
                    <a:bodyPr/>
                    <a:lstStyle/>
                    <a:p>
                      <a:pPr rtl="1"/>
                      <a:endParaRPr lang="fa-IR"/>
                    </a:p>
                  </a:txBody>
                  <a:tcPr/>
                </a:tc>
                <a:tc>
                  <a:txBody>
                    <a:bodyPr/>
                    <a:lstStyle/>
                    <a:p>
                      <a:pPr rtl="1"/>
                      <a:endParaRPr lang="fa-IR"/>
                    </a:p>
                  </a:txBody>
                  <a:tcPr/>
                </a:tc>
                <a:tc>
                  <a:txBody>
                    <a:bodyPr/>
                    <a:lstStyle/>
                    <a:p>
                      <a:pPr rtl="1"/>
                      <a:endParaRPr lang="fa-IR"/>
                    </a:p>
                  </a:txBody>
                  <a:tcPr/>
                </a:tc>
                <a:tc>
                  <a:txBody>
                    <a:bodyPr/>
                    <a:lstStyle/>
                    <a:p>
                      <a:pPr rtl="1"/>
                      <a:endParaRPr lang="fa-IR"/>
                    </a:p>
                  </a:txBody>
                  <a:tcPr/>
                </a:tc>
                <a:tc>
                  <a:txBody>
                    <a:bodyPr/>
                    <a:lstStyle/>
                    <a:p>
                      <a:pPr rtl="1"/>
                      <a:endParaRPr lang="fa-IR"/>
                    </a:p>
                  </a:txBody>
                  <a:tcPr/>
                </a:tc>
              </a:tr>
              <a:tr h="444490">
                <a:tc>
                  <a:txBody>
                    <a:bodyPr/>
                    <a:lstStyle/>
                    <a:p>
                      <a:pPr rtl="1">
                        <a:spcBef>
                          <a:spcPts val="600"/>
                        </a:spcBef>
                      </a:pPr>
                      <a:r>
                        <a:rPr lang="fa-IR" dirty="0" smtClean="0"/>
                        <a:t>خفت</a:t>
                      </a:r>
                      <a:endParaRPr lang="fa-IR" dirty="0"/>
                    </a:p>
                  </a:txBody>
                  <a:tcPr/>
                </a:tc>
                <a:tc>
                  <a:txBody>
                    <a:bodyPr/>
                    <a:lstStyle/>
                    <a:p>
                      <a:pPr rtl="1"/>
                      <a:endParaRPr lang="fa-IR" dirty="0"/>
                    </a:p>
                  </a:txBody>
                  <a:tcPr/>
                </a:tc>
                <a:tc>
                  <a:txBody>
                    <a:bodyPr/>
                    <a:lstStyle/>
                    <a:p>
                      <a:pPr rtl="1"/>
                      <a:endParaRPr lang="fa-IR"/>
                    </a:p>
                  </a:txBody>
                  <a:tcPr/>
                </a:tc>
                <a:tc>
                  <a:txBody>
                    <a:bodyPr/>
                    <a:lstStyle/>
                    <a:p>
                      <a:pPr rtl="1"/>
                      <a:endParaRPr lang="fa-IR"/>
                    </a:p>
                  </a:txBody>
                  <a:tcPr/>
                </a:tc>
                <a:tc>
                  <a:txBody>
                    <a:bodyPr/>
                    <a:lstStyle/>
                    <a:p>
                      <a:pPr rtl="1"/>
                      <a:endParaRPr lang="fa-IR"/>
                    </a:p>
                  </a:txBody>
                  <a:tcPr/>
                </a:tc>
                <a:tc>
                  <a:txBody>
                    <a:bodyPr/>
                    <a:lstStyle/>
                    <a:p>
                      <a:pPr rtl="1"/>
                      <a:endParaRPr lang="fa-IR"/>
                    </a:p>
                  </a:txBody>
                  <a:tcPr/>
                </a:tc>
                <a:tc>
                  <a:txBody>
                    <a:bodyPr/>
                    <a:lstStyle/>
                    <a:p>
                      <a:pPr rtl="1"/>
                      <a:endParaRPr lang="fa-IR"/>
                    </a:p>
                  </a:txBody>
                  <a:tcPr/>
                </a:tc>
                <a:tc>
                  <a:txBody>
                    <a:bodyPr/>
                    <a:lstStyle/>
                    <a:p>
                      <a:pPr rtl="1"/>
                      <a:endParaRPr lang="fa-IR"/>
                    </a:p>
                  </a:txBody>
                  <a:tcPr/>
                </a:tc>
              </a:tr>
              <a:tr h="444490">
                <a:tc>
                  <a:txBody>
                    <a:bodyPr/>
                    <a:lstStyle/>
                    <a:p>
                      <a:pPr rtl="1"/>
                      <a:r>
                        <a:rPr lang="fa-IR" dirty="0" smtClean="0"/>
                        <a:t>شرمندگی</a:t>
                      </a:r>
                      <a:endParaRPr lang="fa-IR" dirty="0"/>
                    </a:p>
                  </a:txBody>
                  <a:tcPr/>
                </a:tc>
                <a:tc>
                  <a:txBody>
                    <a:bodyPr/>
                    <a:lstStyle/>
                    <a:p>
                      <a:pPr rtl="1"/>
                      <a:endParaRPr lang="fa-IR"/>
                    </a:p>
                  </a:txBody>
                  <a:tcPr/>
                </a:tc>
                <a:tc>
                  <a:txBody>
                    <a:bodyPr/>
                    <a:lstStyle/>
                    <a:p>
                      <a:pPr rtl="1"/>
                      <a:endParaRPr lang="fa-IR" dirty="0"/>
                    </a:p>
                  </a:txBody>
                  <a:tcPr/>
                </a:tc>
                <a:tc>
                  <a:txBody>
                    <a:bodyPr/>
                    <a:lstStyle/>
                    <a:p>
                      <a:pPr rtl="1"/>
                      <a:endParaRPr lang="fa-IR"/>
                    </a:p>
                  </a:txBody>
                  <a:tcPr/>
                </a:tc>
                <a:tc>
                  <a:txBody>
                    <a:bodyPr/>
                    <a:lstStyle/>
                    <a:p>
                      <a:pPr rtl="1"/>
                      <a:endParaRPr lang="fa-IR"/>
                    </a:p>
                  </a:txBody>
                  <a:tcPr/>
                </a:tc>
                <a:tc>
                  <a:txBody>
                    <a:bodyPr/>
                    <a:lstStyle/>
                    <a:p>
                      <a:pPr rtl="1"/>
                      <a:endParaRPr lang="fa-IR"/>
                    </a:p>
                  </a:txBody>
                  <a:tcPr/>
                </a:tc>
                <a:tc>
                  <a:txBody>
                    <a:bodyPr/>
                    <a:lstStyle/>
                    <a:p>
                      <a:pPr rtl="1"/>
                      <a:endParaRPr lang="fa-IR"/>
                    </a:p>
                  </a:txBody>
                  <a:tcPr/>
                </a:tc>
                <a:tc>
                  <a:txBody>
                    <a:bodyPr/>
                    <a:lstStyle/>
                    <a:p>
                      <a:pPr rtl="1"/>
                      <a:endParaRPr lang="fa-IR"/>
                    </a:p>
                  </a:txBody>
                  <a:tcPr/>
                </a:tc>
              </a:tr>
              <a:tr h="444490">
                <a:tc>
                  <a:txBody>
                    <a:bodyPr/>
                    <a:lstStyle/>
                    <a:p>
                      <a:pPr rtl="1"/>
                      <a:r>
                        <a:rPr lang="fa-IR" dirty="0" smtClean="0"/>
                        <a:t>گناه</a:t>
                      </a:r>
                      <a:endParaRPr lang="fa-IR" dirty="0"/>
                    </a:p>
                  </a:txBody>
                  <a:tcPr/>
                </a:tc>
                <a:tc>
                  <a:txBody>
                    <a:bodyPr/>
                    <a:lstStyle/>
                    <a:p>
                      <a:pPr rtl="1"/>
                      <a:endParaRPr lang="fa-IR"/>
                    </a:p>
                  </a:txBody>
                  <a:tcPr/>
                </a:tc>
                <a:tc>
                  <a:txBody>
                    <a:bodyPr/>
                    <a:lstStyle/>
                    <a:p>
                      <a:pPr rtl="1"/>
                      <a:endParaRPr lang="fa-IR" dirty="0"/>
                    </a:p>
                  </a:txBody>
                  <a:tcPr/>
                </a:tc>
                <a:tc>
                  <a:txBody>
                    <a:bodyPr/>
                    <a:lstStyle/>
                    <a:p>
                      <a:pPr rtl="1"/>
                      <a:endParaRPr lang="fa-IR"/>
                    </a:p>
                  </a:txBody>
                  <a:tcPr/>
                </a:tc>
                <a:tc>
                  <a:txBody>
                    <a:bodyPr/>
                    <a:lstStyle/>
                    <a:p>
                      <a:pPr rtl="1"/>
                      <a:endParaRPr lang="fa-IR"/>
                    </a:p>
                  </a:txBody>
                  <a:tcPr/>
                </a:tc>
                <a:tc>
                  <a:txBody>
                    <a:bodyPr/>
                    <a:lstStyle/>
                    <a:p>
                      <a:pPr rtl="1"/>
                      <a:endParaRPr lang="fa-IR"/>
                    </a:p>
                  </a:txBody>
                  <a:tcPr/>
                </a:tc>
                <a:tc>
                  <a:txBody>
                    <a:bodyPr/>
                    <a:lstStyle/>
                    <a:p>
                      <a:pPr rtl="1"/>
                      <a:endParaRPr lang="fa-IR"/>
                    </a:p>
                  </a:txBody>
                  <a:tcPr/>
                </a:tc>
                <a:tc>
                  <a:txBody>
                    <a:bodyPr/>
                    <a:lstStyle/>
                    <a:p>
                      <a:pPr rtl="1"/>
                      <a:endParaRPr lang="fa-IR"/>
                    </a:p>
                  </a:txBody>
                  <a:tcPr/>
                </a:tc>
              </a:tr>
              <a:tr h="444490">
                <a:tc>
                  <a:txBody>
                    <a:bodyPr/>
                    <a:lstStyle/>
                    <a:p>
                      <a:pPr rtl="1"/>
                      <a:r>
                        <a:rPr lang="fa-IR" dirty="0" smtClean="0"/>
                        <a:t>غبطه</a:t>
                      </a:r>
                      <a:endParaRPr lang="fa-IR" dirty="0"/>
                    </a:p>
                  </a:txBody>
                  <a:tcPr/>
                </a:tc>
                <a:tc>
                  <a:txBody>
                    <a:bodyPr/>
                    <a:lstStyle/>
                    <a:p>
                      <a:pPr rtl="1"/>
                      <a:endParaRPr lang="fa-IR" dirty="0"/>
                    </a:p>
                  </a:txBody>
                  <a:tcPr/>
                </a:tc>
                <a:tc>
                  <a:txBody>
                    <a:bodyPr/>
                    <a:lstStyle/>
                    <a:p>
                      <a:pPr rtl="1"/>
                      <a:endParaRPr lang="fa-IR" dirty="0"/>
                    </a:p>
                  </a:txBody>
                  <a:tcPr/>
                </a:tc>
                <a:tc>
                  <a:txBody>
                    <a:bodyPr/>
                    <a:lstStyle/>
                    <a:p>
                      <a:pPr rtl="1"/>
                      <a:endParaRPr lang="fa-IR" dirty="0"/>
                    </a:p>
                  </a:txBody>
                  <a:tcPr/>
                </a:tc>
                <a:tc>
                  <a:txBody>
                    <a:bodyPr/>
                    <a:lstStyle/>
                    <a:p>
                      <a:pPr rtl="1"/>
                      <a:endParaRPr lang="fa-IR" dirty="0"/>
                    </a:p>
                  </a:txBody>
                  <a:tcPr/>
                </a:tc>
                <a:tc>
                  <a:txBody>
                    <a:bodyPr/>
                    <a:lstStyle/>
                    <a:p>
                      <a:pPr rtl="1"/>
                      <a:endParaRPr lang="fa-IR" dirty="0"/>
                    </a:p>
                  </a:txBody>
                  <a:tcPr/>
                </a:tc>
                <a:tc>
                  <a:txBody>
                    <a:bodyPr/>
                    <a:lstStyle/>
                    <a:p>
                      <a:pPr rtl="1"/>
                      <a:endParaRPr lang="fa-IR" dirty="0"/>
                    </a:p>
                  </a:txBody>
                  <a:tcPr/>
                </a:tc>
                <a:tc>
                  <a:txBody>
                    <a:bodyPr/>
                    <a:lstStyle/>
                    <a:p>
                      <a:pPr rtl="1"/>
                      <a:endParaRPr lang="fa-IR" dirty="0"/>
                    </a:p>
                  </a:txBody>
                  <a:tcPr/>
                </a:tc>
              </a:tr>
              <a:tr h="444490">
                <a:tc>
                  <a:txBody>
                    <a:bodyPr/>
                    <a:lstStyle/>
                    <a:p>
                      <a:pPr rtl="1"/>
                      <a:r>
                        <a:rPr lang="fa-IR" dirty="0" smtClean="0"/>
                        <a:t>حسادت</a:t>
                      </a:r>
                      <a:endParaRPr lang="fa-IR" dirty="0"/>
                    </a:p>
                  </a:txBody>
                  <a:tcPr/>
                </a:tc>
                <a:tc>
                  <a:txBody>
                    <a:bodyPr/>
                    <a:lstStyle/>
                    <a:p>
                      <a:pPr rtl="1"/>
                      <a:endParaRPr lang="fa-IR" dirty="0"/>
                    </a:p>
                  </a:txBody>
                  <a:tcPr/>
                </a:tc>
                <a:tc>
                  <a:txBody>
                    <a:bodyPr/>
                    <a:lstStyle/>
                    <a:p>
                      <a:pPr rtl="1"/>
                      <a:endParaRPr lang="fa-IR" dirty="0"/>
                    </a:p>
                  </a:txBody>
                  <a:tcPr/>
                </a:tc>
                <a:tc>
                  <a:txBody>
                    <a:bodyPr/>
                    <a:lstStyle/>
                    <a:p>
                      <a:pPr rtl="1"/>
                      <a:endParaRPr lang="fa-IR" dirty="0"/>
                    </a:p>
                  </a:txBody>
                  <a:tcPr/>
                </a:tc>
                <a:tc>
                  <a:txBody>
                    <a:bodyPr/>
                    <a:lstStyle/>
                    <a:p>
                      <a:pPr rtl="1"/>
                      <a:endParaRPr lang="fa-IR" dirty="0"/>
                    </a:p>
                  </a:txBody>
                  <a:tcPr/>
                </a:tc>
                <a:tc>
                  <a:txBody>
                    <a:bodyPr/>
                    <a:lstStyle/>
                    <a:p>
                      <a:pPr rtl="1"/>
                      <a:endParaRPr lang="fa-IR" dirty="0"/>
                    </a:p>
                  </a:txBody>
                  <a:tcPr/>
                </a:tc>
                <a:tc>
                  <a:txBody>
                    <a:bodyPr/>
                    <a:lstStyle/>
                    <a:p>
                      <a:pPr rtl="1"/>
                      <a:endParaRPr lang="fa-IR" dirty="0"/>
                    </a:p>
                  </a:txBody>
                  <a:tcPr/>
                </a:tc>
                <a:tc>
                  <a:txBody>
                    <a:bodyPr/>
                    <a:lstStyle/>
                    <a:p>
                      <a:pPr rtl="1"/>
                      <a:endParaRPr lang="fa-IR" dirty="0"/>
                    </a:p>
                  </a:txBody>
                  <a:tcPr/>
                </a:tc>
              </a:tr>
              <a:tr h="444490">
                <a:tc>
                  <a:txBody>
                    <a:bodyPr/>
                    <a:lstStyle/>
                    <a:p>
                      <a:pPr rtl="1"/>
                      <a:r>
                        <a:rPr lang="fa-IR" dirty="0" smtClean="0"/>
                        <a:t>اضطراب</a:t>
                      </a:r>
                      <a:endParaRPr lang="fa-IR" dirty="0"/>
                    </a:p>
                  </a:txBody>
                  <a:tcPr/>
                </a:tc>
                <a:tc>
                  <a:txBody>
                    <a:bodyPr/>
                    <a:lstStyle/>
                    <a:p>
                      <a:pPr rtl="1"/>
                      <a:endParaRPr lang="fa-IR" dirty="0"/>
                    </a:p>
                  </a:txBody>
                  <a:tcPr/>
                </a:tc>
                <a:tc>
                  <a:txBody>
                    <a:bodyPr/>
                    <a:lstStyle/>
                    <a:p>
                      <a:pPr rtl="1"/>
                      <a:endParaRPr lang="fa-IR" dirty="0"/>
                    </a:p>
                  </a:txBody>
                  <a:tcPr/>
                </a:tc>
                <a:tc>
                  <a:txBody>
                    <a:bodyPr/>
                    <a:lstStyle/>
                    <a:p>
                      <a:pPr rtl="1"/>
                      <a:endParaRPr lang="fa-IR" dirty="0"/>
                    </a:p>
                  </a:txBody>
                  <a:tcPr/>
                </a:tc>
                <a:tc>
                  <a:txBody>
                    <a:bodyPr/>
                    <a:lstStyle/>
                    <a:p>
                      <a:pPr rtl="1"/>
                      <a:endParaRPr lang="fa-IR" dirty="0"/>
                    </a:p>
                  </a:txBody>
                  <a:tcPr/>
                </a:tc>
                <a:tc>
                  <a:txBody>
                    <a:bodyPr/>
                    <a:lstStyle/>
                    <a:p>
                      <a:pPr rtl="1"/>
                      <a:endParaRPr lang="fa-IR" dirty="0"/>
                    </a:p>
                  </a:txBody>
                  <a:tcPr/>
                </a:tc>
                <a:tc>
                  <a:txBody>
                    <a:bodyPr/>
                    <a:lstStyle/>
                    <a:p>
                      <a:pPr rtl="1"/>
                      <a:endParaRPr lang="fa-IR" dirty="0"/>
                    </a:p>
                  </a:txBody>
                  <a:tcPr/>
                </a:tc>
                <a:tc>
                  <a:txBody>
                    <a:bodyPr/>
                    <a:lstStyle/>
                    <a:p>
                      <a:pPr rtl="1"/>
                      <a:endParaRPr lang="fa-IR" dirty="0"/>
                    </a:p>
                  </a:txBody>
                  <a:tcPr/>
                </a:tc>
              </a:tr>
              <a:tr h="444490">
                <a:tc>
                  <a:txBody>
                    <a:bodyPr/>
                    <a:lstStyle/>
                    <a:p>
                      <a:pPr rtl="1"/>
                      <a:r>
                        <a:rPr lang="fa-IR" dirty="0" smtClean="0"/>
                        <a:t>ترس</a:t>
                      </a:r>
                      <a:endParaRPr lang="fa-IR" dirty="0"/>
                    </a:p>
                  </a:txBody>
                  <a:tcPr/>
                </a:tc>
                <a:tc>
                  <a:txBody>
                    <a:bodyPr/>
                    <a:lstStyle/>
                    <a:p>
                      <a:pPr rtl="1"/>
                      <a:endParaRPr lang="fa-IR" dirty="0"/>
                    </a:p>
                  </a:txBody>
                  <a:tcPr/>
                </a:tc>
                <a:tc>
                  <a:txBody>
                    <a:bodyPr/>
                    <a:lstStyle/>
                    <a:p>
                      <a:pPr rtl="1"/>
                      <a:endParaRPr lang="fa-IR" dirty="0"/>
                    </a:p>
                  </a:txBody>
                  <a:tcPr/>
                </a:tc>
                <a:tc>
                  <a:txBody>
                    <a:bodyPr/>
                    <a:lstStyle/>
                    <a:p>
                      <a:pPr rtl="1"/>
                      <a:endParaRPr lang="fa-IR" dirty="0"/>
                    </a:p>
                  </a:txBody>
                  <a:tcPr/>
                </a:tc>
                <a:tc>
                  <a:txBody>
                    <a:bodyPr/>
                    <a:lstStyle/>
                    <a:p>
                      <a:pPr rtl="1"/>
                      <a:endParaRPr lang="fa-IR" dirty="0"/>
                    </a:p>
                  </a:txBody>
                  <a:tcPr/>
                </a:tc>
                <a:tc>
                  <a:txBody>
                    <a:bodyPr/>
                    <a:lstStyle/>
                    <a:p>
                      <a:pPr rtl="1"/>
                      <a:endParaRPr lang="fa-IR" dirty="0"/>
                    </a:p>
                  </a:txBody>
                  <a:tcPr/>
                </a:tc>
                <a:tc>
                  <a:txBody>
                    <a:bodyPr/>
                    <a:lstStyle/>
                    <a:p>
                      <a:pPr rtl="1"/>
                      <a:endParaRPr lang="fa-IR" dirty="0"/>
                    </a:p>
                  </a:txBody>
                  <a:tcPr/>
                </a:tc>
                <a:tc>
                  <a:txBody>
                    <a:bodyPr/>
                    <a:lstStyle/>
                    <a:p>
                      <a:pPr rtl="1"/>
                      <a:endParaRPr lang="fa-IR" dirty="0"/>
                    </a:p>
                  </a:txBody>
                  <a:tcPr/>
                </a:tc>
              </a:tr>
              <a:tr h="767201">
                <a:tc>
                  <a:txBody>
                    <a:bodyPr/>
                    <a:lstStyle/>
                    <a:p>
                      <a:pPr rtl="1"/>
                      <a:r>
                        <a:rPr lang="fa-IR" dirty="0" smtClean="0"/>
                        <a:t>سایر هیجان ها</a:t>
                      </a:r>
                      <a:endParaRPr lang="fa-IR" dirty="0"/>
                    </a:p>
                  </a:txBody>
                  <a:tcPr/>
                </a:tc>
                <a:tc>
                  <a:txBody>
                    <a:bodyPr/>
                    <a:lstStyle/>
                    <a:p>
                      <a:pPr rtl="1"/>
                      <a:endParaRPr lang="fa-IR" dirty="0"/>
                    </a:p>
                  </a:txBody>
                  <a:tcPr/>
                </a:tc>
                <a:tc>
                  <a:txBody>
                    <a:bodyPr/>
                    <a:lstStyle/>
                    <a:p>
                      <a:pPr rtl="1"/>
                      <a:endParaRPr lang="fa-IR" dirty="0"/>
                    </a:p>
                  </a:txBody>
                  <a:tcPr/>
                </a:tc>
                <a:tc>
                  <a:txBody>
                    <a:bodyPr/>
                    <a:lstStyle/>
                    <a:p>
                      <a:pPr rtl="1"/>
                      <a:endParaRPr lang="fa-IR" dirty="0"/>
                    </a:p>
                  </a:txBody>
                  <a:tcPr/>
                </a:tc>
                <a:tc>
                  <a:txBody>
                    <a:bodyPr/>
                    <a:lstStyle/>
                    <a:p>
                      <a:pPr rtl="1"/>
                      <a:endParaRPr lang="fa-IR" dirty="0"/>
                    </a:p>
                  </a:txBody>
                  <a:tcPr/>
                </a:tc>
                <a:tc>
                  <a:txBody>
                    <a:bodyPr/>
                    <a:lstStyle/>
                    <a:p>
                      <a:pPr rtl="1"/>
                      <a:endParaRPr lang="fa-IR" dirty="0"/>
                    </a:p>
                  </a:txBody>
                  <a:tcPr/>
                </a:tc>
                <a:tc>
                  <a:txBody>
                    <a:bodyPr/>
                    <a:lstStyle/>
                    <a:p>
                      <a:pPr rtl="1"/>
                      <a:endParaRPr lang="fa-IR" dirty="0"/>
                    </a:p>
                  </a:txBody>
                  <a:tcPr/>
                </a:tc>
                <a:tc>
                  <a:txBody>
                    <a:bodyPr/>
                    <a:lstStyle/>
                    <a:p>
                      <a:pPr rtl="1"/>
                      <a:endParaRPr lang="fa-IR" dirty="0"/>
                    </a:p>
                  </a:txBody>
                  <a:tcPr/>
                </a:tc>
              </a:tr>
            </a:tbl>
          </a:graphicData>
        </a:graphic>
      </p:graphicFrame>
    </p:spTree>
  </p:cSld>
  <p:clrMapOvr>
    <a:masterClrMapping/>
  </p:clrMapOvr>
  <p:transition spd="med">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3" presetClass="path" presetSubtype="0" accel="50000" decel="50000" fill="hold" grpId="0" nodeType="clickEffect">
                                  <p:stCondLst>
                                    <p:cond delay="0"/>
                                  </p:stCondLst>
                                  <p:childTnLst>
                                    <p:animMotion origin="layout" path="M -0.44878 0.00949 L -0.19878 0.00949 " pathEditMode="relative" rAng="0" ptsTypes="AA">
                                      <p:cBhvr>
                                        <p:cTn id="6" dur="2000" fill="hold"/>
                                        <p:tgtEl>
                                          <p:spTgt spid="2"/>
                                        </p:tgtEl>
                                        <p:attrNameLst>
                                          <p:attrName>ppt_x</p:attrName>
                                          <p:attrName>ppt_y</p:attrName>
                                        </p:attrNameLst>
                                      </p:cBhvr>
                                      <p:rCtr x="125"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7158" y="0"/>
            <a:ext cx="8229600" cy="1143000"/>
          </a:xfrm>
        </p:spPr>
        <p:txBody>
          <a:bodyPr/>
          <a:lstStyle/>
          <a:p>
            <a:pPr algn="ctr"/>
            <a:r>
              <a:rPr lang="fa-IR" dirty="0" smtClean="0">
                <a:cs typeface="+mn-cs"/>
              </a:rPr>
              <a:t>تکنیک نوشتن ارامش بخش</a:t>
            </a:r>
            <a:endParaRPr lang="fa-IR" dirty="0">
              <a:cs typeface="+mn-cs"/>
            </a:endParaRPr>
          </a:p>
        </p:txBody>
      </p:sp>
      <p:sp>
        <p:nvSpPr>
          <p:cNvPr id="3" name="Content Placeholder 2"/>
          <p:cNvSpPr>
            <a:spLocks noGrp="1"/>
          </p:cNvSpPr>
          <p:nvPr>
            <p:ph idx="1"/>
          </p:nvPr>
        </p:nvSpPr>
        <p:spPr>
          <a:xfrm>
            <a:off x="457200" y="1142984"/>
            <a:ext cx="8229600" cy="5181616"/>
          </a:xfrm>
        </p:spPr>
        <p:txBody>
          <a:bodyPr>
            <a:normAutofit lnSpcReduction="10000"/>
          </a:bodyPr>
          <a:lstStyle/>
          <a:p>
            <a:pPr>
              <a:lnSpc>
                <a:spcPct val="150000"/>
              </a:lnSpc>
            </a:pPr>
            <a:r>
              <a:rPr lang="fa-IR" sz="3200" dirty="0" smtClean="0"/>
              <a:t>پیشنهاد نحوه ارائه تکنیک یا مداخله: به حادثه ای فکر کنید که شما را خیلی ناراحت کرده است. سعی کنید خاطرات مربوط به حادثه را به یاد بیاورید و انها را تجربه کنید. به مدت بیست دقیقه تمام افکار و احساسات مربوط به این حادثه را بنویسید. با جزییات کامل. چون این کار کک میکند تا جای ممکن احساسها ی واقعی خود را به یاد بیاورید.</a:t>
            </a:r>
            <a:endParaRPr lang="fa-IR" sz="3200" dirty="0"/>
          </a:p>
        </p:txBody>
      </p:sp>
    </p:spTree>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grpId="0" nodeType="clickEffect">
                                  <p:stCondLst>
                                    <p:cond delay="0"/>
                                  </p:stCondLst>
                                  <p:childTnLst>
                                    <p:animScale>
                                      <p:cBhvr>
                                        <p:cTn id="6" dur="2000" fill="hold"/>
                                        <p:tgtEl>
                                          <p:spTgt spid="2"/>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7158" y="0"/>
            <a:ext cx="8229600" cy="796086"/>
          </a:xfrm>
        </p:spPr>
        <p:txBody>
          <a:bodyPr>
            <a:normAutofit fontScale="90000"/>
          </a:bodyPr>
          <a:lstStyle/>
          <a:p>
            <a:pPr algn="ctr"/>
            <a:r>
              <a:rPr lang="fa-IR" dirty="0" smtClean="0">
                <a:cs typeface="+mn-cs"/>
              </a:rPr>
              <a:t>نوشتن داستان</a:t>
            </a:r>
            <a:endParaRPr lang="fa-IR" dirty="0">
              <a:cs typeface="+mn-cs"/>
            </a:endParaRPr>
          </a:p>
        </p:txBody>
      </p:sp>
      <p:graphicFrame>
        <p:nvGraphicFramePr>
          <p:cNvPr id="4" name="Content Placeholder 3"/>
          <p:cNvGraphicFramePr>
            <a:graphicFrameLocks noGrp="1"/>
          </p:cNvGraphicFramePr>
          <p:nvPr>
            <p:ph idx="1"/>
          </p:nvPr>
        </p:nvGraphicFramePr>
        <p:xfrm>
          <a:off x="428596" y="1214422"/>
          <a:ext cx="8229600" cy="5286411"/>
        </p:xfrm>
        <a:graphic>
          <a:graphicData uri="http://schemas.openxmlformats.org/drawingml/2006/table">
            <a:tbl>
              <a:tblPr rtl="1" firstRow="1" bandRow="1">
                <a:tableStyleId>{5C22544A-7EE6-4342-B048-85BDC9FD1C3A}</a:tableStyleId>
              </a:tblPr>
              <a:tblGrid>
                <a:gridCol w="8229600"/>
              </a:tblGrid>
              <a:tr h="1296667">
                <a:tc>
                  <a:txBody>
                    <a:bodyPr/>
                    <a:lstStyle/>
                    <a:p>
                      <a:pPr rtl="1"/>
                      <a:r>
                        <a:rPr lang="fa-IR" dirty="0" smtClean="0"/>
                        <a:t>تا به</a:t>
                      </a:r>
                      <a:r>
                        <a:rPr lang="fa-IR" baseline="0" dirty="0" smtClean="0"/>
                        <a:t> جای ممکن خاطره خود را با جزئیات کامل بنویسید:</a:t>
                      </a:r>
                    </a:p>
                    <a:p>
                      <a:pPr rtl="1"/>
                      <a:endParaRPr lang="fa-IR" baseline="0" dirty="0" smtClean="0"/>
                    </a:p>
                    <a:p>
                      <a:pPr rtl="1"/>
                      <a:endParaRPr lang="fa-IR" baseline="0" dirty="0" smtClean="0"/>
                    </a:p>
                    <a:p>
                      <a:pPr rtl="1"/>
                      <a:endParaRPr lang="fa-IR" dirty="0"/>
                    </a:p>
                  </a:txBody>
                  <a:tcPr/>
                </a:tc>
              </a:tr>
              <a:tr h="997436">
                <a:tc>
                  <a:txBody>
                    <a:bodyPr/>
                    <a:lstStyle/>
                    <a:p>
                      <a:pPr rtl="1"/>
                      <a:r>
                        <a:rPr lang="fa-IR" dirty="0" smtClean="0"/>
                        <a:t>وقتی داستان را مینوشتید،</a:t>
                      </a:r>
                      <a:r>
                        <a:rPr lang="fa-IR" baseline="0" dirty="0" smtClean="0"/>
                        <a:t> چه احساس یا هیجانی داشتید؟</a:t>
                      </a:r>
                    </a:p>
                    <a:p>
                      <a:pPr rtl="1"/>
                      <a:endParaRPr lang="fa-IR" baseline="0" dirty="0" smtClean="0"/>
                    </a:p>
                    <a:p>
                      <a:pPr rtl="1"/>
                      <a:endParaRPr lang="fa-IR" dirty="0"/>
                    </a:p>
                  </a:txBody>
                  <a:tcPr/>
                </a:tc>
              </a:tr>
              <a:tr h="997436">
                <a:tc>
                  <a:txBody>
                    <a:bodyPr/>
                    <a:lstStyle/>
                    <a:p>
                      <a:pPr rtl="1"/>
                      <a:r>
                        <a:rPr lang="fa-IR" dirty="0" smtClean="0"/>
                        <a:t>در حال حاضر وقتی به این داستان فکر</a:t>
                      </a:r>
                      <a:r>
                        <a:rPr lang="fa-IR" baseline="0" dirty="0" smtClean="0"/>
                        <a:t> میکنید جه افکار ی به ذهنتان خطور میکند؟</a:t>
                      </a:r>
                    </a:p>
                    <a:p>
                      <a:pPr rtl="1"/>
                      <a:endParaRPr lang="fa-IR" baseline="0" dirty="0" smtClean="0"/>
                    </a:p>
                    <a:p>
                      <a:pPr rtl="1"/>
                      <a:endParaRPr lang="fa-IR" dirty="0"/>
                    </a:p>
                  </a:txBody>
                  <a:tcPr/>
                </a:tc>
              </a:tr>
              <a:tr h="997436">
                <a:tc>
                  <a:txBody>
                    <a:bodyPr/>
                    <a:lstStyle/>
                    <a:p>
                      <a:pPr rtl="1"/>
                      <a:r>
                        <a:rPr lang="fa-IR" dirty="0" smtClean="0"/>
                        <a:t>کدام بخش از داستان (جه خاطراتی</a:t>
                      </a:r>
                      <a:r>
                        <a:rPr lang="fa-IR" baseline="0" dirty="0" smtClean="0"/>
                        <a:t> برای شما خیلی دردناک بود) چرا؟</a:t>
                      </a:r>
                    </a:p>
                    <a:p>
                      <a:pPr rtl="1"/>
                      <a:endParaRPr lang="fa-IR" baseline="0" dirty="0" smtClean="0"/>
                    </a:p>
                    <a:p>
                      <a:pPr rtl="1"/>
                      <a:endParaRPr lang="fa-IR" dirty="0"/>
                    </a:p>
                  </a:txBody>
                  <a:tcPr/>
                </a:tc>
              </a:tr>
              <a:tr h="997436">
                <a:tc>
                  <a:txBody>
                    <a:bodyPr/>
                    <a:lstStyle/>
                    <a:p>
                      <a:pPr rtl="1"/>
                      <a:r>
                        <a:rPr lang="fa-IR" dirty="0" smtClean="0"/>
                        <a:t>بعد از نوشتن این داستان چه احساسی داشتید؟</a:t>
                      </a:r>
                    </a:p>
                    <a:p>
                      <a:pPr rtl="1"/>
                      <a:endParaRPr lang="fa-IR" dirty="0" smtClean="0"/>
                    </a:p>
                    <a:p>
                      <a:pPr rtl="1"/>
                      <a:endParaRPr lang="fa-IR" dirty="0"/>
                    </a:p>
                  </a:txBody>
                  <a:tcPr/>
                </a:tc>
              </a:tr>
            </a:tbl>
          </a:graphicData>
        </a:graphic>
      </p:graphicFrame>
    </p:spTree>
  </p:cSld>
  <p:clrMapOvr>
    <a:masterClrMapping/>
  </p:clrMapOvr>
  <p:transition spd="med">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path" presetSubtype="0" accel="50000" decel="50000" fill="hold" grpId="0" nodeType="clickEffect">
                                  <p:stCondLst>
                                    <p:cond delay="0"/>
                                  </p:stCondLst>
                                  <p:childTnLst>
                                    <p:animMotion origin="layout" path="M 0 0  C 0.069 0  0.125 0.07467  0.125 0.16667  C 0.125 0.25867  0.069 0.33333  0 0.33333  C -0.069 0.33333  -0.125 0.25867  -0.125 0.16667  C -0.125 0.07467  -0.069 0  0 0  Z" pathEditMode="relative" ptsTypes="">
                                      <p:cBhvr>
                                        <p:cTn id="6" dur="2000" fill="hold"/>
                                        <p:tgtEl>
                                          <p:spTgt spid="2"/>
                                        </p:tgtEl>
                                        <p:attrNameLst>
                                          <p:attrName>ppt_x</p:attrName>
                                          <p:attrName>ppt_y</p:attrName>
                                        </p:attrNameLst>
                                      </p:cBhvr>
                                    </p:animMotion>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ppt_x"/>
                                          </p:val>
                                        </p:tav>
                                        <p:tav tm="100000">
                                          <p:val>
                                            <p:strVal val="#ppt_x"/>
                                          </p:val>
                                        </p:tav>
                                      </p:tavLst>
                                    </p:anim>
                                    <p:anim calcmode="lin" valueType="num">
                                      <p:cBhvr additive="base">
                                        <p:cTn id="12"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rek">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24</Template>
  <TotalTime>737</TotalTime>
  <Words>4543</Words>
  <Application>Microsoft Office PowerPoint</Application>
  <PresentationFormat>On-screen Show (4:3)</PresentationFormat>
  <Paragraphs>432</Paragraphs>
  <Slides>77</Slides>
  <Notes>1</Notes>
  <HiddenSlides>2</HiddenSlides>
  <MMClips>0</MMClips>
  <ScaleCrop>false</ScaleCrop>
  <HeadingPairs>
    <vt:vector size="4" baseType="variant">
      <vt:variant>
        <vt:lpstr>Theme</vt:lpstr>
      </vt:variant>
      <vt:variant>
        <vt:i4>1</vt:i4>
      </vt:variant>
      <vt:variant>
        <vt:lpstr>Slide Titles</vt:lpstr>
      </vt:variant>
      <vt:variant>
        <vt:i4>77</vt:i4>
      </vt:variant>
    </vt:vector>
  </HeadingPairs>
  <TitlesOfParts>
    <vt:vector size="78" baseType="lpstr">
      <vt:lpstr>Flow</vt:lpstr>
      <vt:lpstr>بنام خدا</vt:lpstr>
      <vt:lpstr>تکنیک های شناخت درمانی   </vt:lpstr>
      <vt:lpstr>فصل اول فراخوانی افکار و مفروضه ها</vt:lpstr>
      <vt:lpstr>تکنیک تمایز فکر از واقعیت</vt:lpstr>
      <vt:lpstr>فرم افکار در مقابل واقعیت های احتمالی</vt:lpstr>
      <vt:lpstr>تکنیک : درجه بندی هیجان و میزان اعتقاد به فکر</vt:lpstr>
      <vt:lpstr>فرم خود یاری میزان اعتقاد شما به افکار منفی تان ممکن است در طول روز تغییر کند. وقتی که فکر منفی به سراغتان امد واقعه یا موقعیت را بنویسید. سپس افکار منفی و بعد میزان اعتقادتان به این افکار منفیرا درجه بندی کنید. در پایان هیجانات و شدت انها را. </vt:lpstr>
      <vt:lpstr>تکنیک : پیکان رو به پایین</vt:lpstr>
      <vt:lpstr>فرم استفاده از پیکان رو به پایین  ( فرض کنیم فکرم درست از اب دربیاید چرا باعث ناراحتی من میشود؟ واقعه............................................. فکر</vt:lpstr>
      <vt:lpstr>تکنیک  مقوله بندی تحریف های شناختی</vt:lpstr>
      <vt:lpstr>فهرست تحریف های شناختی ذهن خوانی پیش گویی فاجعه سازی برجسب زدن نادیده گرفتن جنبه های مثبت فیلتر ذهنی تعمیم افراطی تفکر دو قطبی شخصی سازی باید اندیشی شخصی سازی سرزنش گری مقایسه های ناعادلانه</vt:lpstr>
      <vt:lpstr>فصل 2  ارزیابی و چالش با افکار</vt:lpstr>
      <vt:lpstr>تکنیک تعریف واژه ها</vt:lpstr>
      <vt:lpstr>فرم تعریف واژه ها فکر خودایند خود را بالای فرم نوشته . ستون بعدی، مهم ترین واژه های موجود در فکر منفی تان . در ستون وسط هر واژه را تعریف کنید. برای تکمیل ستون سمت چپ این سوالها را جواب دهید.آیا از خطاهای شناختی استفاده کرده ام؟ ایا تعریف من خیلی کلی و فراگیر نیست؟ ایا زیاد مته به خشخاش گذاشته ام؟ ایا تعریف من مبهم است؟ ایا بقیه مردم از تعریف هتی متفاوتی استفاده میکنند؟</vt:lpstr>
      <vt:lpstr>تکنیک تحلیل مزایا و معایب</vt:lpstr>
      <vt:lpstr>فرم تحلیل مزایا و معایب</vt:lpstr>
      <vt:lpstr>تکنیک ایفای نقش هر دو جنبه فکر:</vt:lpstr>
      <vt:lpstr>فرم ایفای نقش هر دو جنبه فکر بعد از تکمیل پاسخهای زیر دور افکار منفی که هنوز شما را ناراحت و اشفته میکند خط بکشید. </vt:lpstr>
      <vt:lpstr>تکنیک تمایز رفتار از شخصیت</vt:lpstr>
      <vt:lpstr>    در بالای صفحه برچسب منفی که به خود یا دیگری زده اید بنویسید و درصد ااعتقادتان به این برچسب. سپس رفتارهای منفی که شاهدی بر صحت این صفت منفی شماست . رفتارهای مثبت دیگران( این رفتارها نشان میدهد برجسب شما غیر منصفانه است) همچنین رفتارهای مثبت و منفی که دراینده ممکن است رخ دهد. ااز این اطلاعات چه نتیجه ای میگیرید؟ ایا هنوز هم اعتقاد دارید این برچسب های منفی در مورد شما صدق میکند؟</vt:lpstr>
      <vt:lpstr>تکنیک تغییر افکار منفی از طریق تغییر رفتار </vt:lpstr>
      <vt:lpstr>فرم تغییر افکار منفی از طریق تغییر رفتار </vt:lpstr>
      <vt:lpstr>فصل سوم ارزشیابی مفروضه ها و قواعد</vt:lpstr>
      <vt:lpstr>تکنیک شناسایی مفروضه های زیربنایی یا قواعد</vt:lpstr>
      <vt:lpstr>ادامه....</vt:lpstr>
      <vt:lpstr>فرم ارزیابی مفروضه ها، قواعد و معیارها در طی چند هفته افکار منفی تان را ردیاب یکنید و به باید اندیشی-اگر-پس اجبارها یا قواعد دقت کنید. </vt:lpstr>
      <vt:lpstr>ادامه....</vt:lpstr>
      <vt:lpstr>فرم خودیاری: بازبینی مفروضه ها قواعد ومعیارها</vt:lpstr>
      <vt:lpstr>تکنیک شناسایی باورهای شرطی</vt:lpstr>
      <vt:lpstr>فرم شناسایی باورهای شرطی</vt:lpstr>
      <vt:lpstr>ادامه...</vt:lpstr>
      <vt:lpstr>فصل 4 ارزیابی نگرانی ها</vt:lpstr>
      <vt:lpstr>تکنیک های ارزیابی نگرانی ها</vt:lpstr>
      <vt:lpstr>فرم ارزیابی نگرانی ها </vt:lpstr>
      <vt:lpstr>تکنیک بررسی افکار و پیش بینی های قبلی</vt:lpstr>
      <vt:lpstr>فرم نقد و بررسی پیش بینی های منفی گذشته به پیش بینی های منفی خود در گذشته دقت کنید.شده تا بخ حال دست به پیش بین یهای منفی بزنید مثلا من هیچ گاه با کسی ارتباط برقرار نخواهم کرد</vt:lpstr>
      <vt:lpstr>* تکنیک تمایز بین نگرانی کارساز و دردسرساز: </vt:lpstr>
      <vt:lpstr>فرم نگرانی های کارساز و دردسرساز نگرانی فعلی من:............................................... </vt:lpstr>
      <vt:lpstr>تکنیک پیش گویی های خود-کامبخش</vt:lpstr>
      <vt:lpstr>ادامه...</vt:lpstr>
      <vt:lpstr>فرم شناسایی پیش بینی های منفی</vt:lpstr>
      <vt:lpstr>تکنیک غرقه سازی در بلا تکلیفی</vt:lpstr>
      <vt:lpstr>فرم غرقه سازی در بلا تکلیفی: انقدر فکر را تکراری خود را با خود تکرار کنید که سطح اضطرابتان پایین بیاید. فکر را انقدر تکرار کنید تا اضطراب شما به کمتر ا ز 40 برسد. بدون توجه به سطح اضطرابتان این فکر را به مدت 15 دقیقه برای خود تکرار کنید.</vt:lpstr>
      <vt:lpstr>تکنیک پذیرش</vt:lpstr>
      <vt:lpstr>فرم پذیرش</vt:lpstr>
      <vt:lpstr>فصل5  پردازش اطلاعات و خطاهای منطقی</vt:lpstr>
      <vt:lpstr>تکنیک تحلیل منطقی افکار و باورها</vt:lpstr>
      <vt:lpstr>فرم بررسی خطاهای منطقی</vt:lpstr>
      <vt:lpstr>تکنیک برهان خلف</vt:lpstr>
      <vt:lpstr>فرم برهان خلف افکار</vt:lpstr>
      <vt:lpstr>تکنیک یافتارهای هیجانی</vt:lpstr>
      <vt:lpstr>فرم القاء حالت خلقی و افکار جایگزین</vt:lpstr>
      <vt:lpstr>تکنیک اصل تاخر:</vt:lpstr>
      <vt:lpstr>فرم بررسی اصل تاخر</vt:lpstr>
      <vt:lpstr>فصل 6  همه جانبه نگری</vt:lpstr>
      <vt:lpstr>تکنیک نمودار دایره ای</vt:lpstr>
      <vt:lpstr>فرم تمرین نمودار دایره ای هر بخش از دایره زیر بیانگر یکی از علل حادثه احتمالی استو انها که بزرکترند تاثیر بیشتری در بروز حادثه داشته اند. هر قسمت را به یکی از علت های حادثه اختصاص دهید. چقدر از این دایره را به نقش خودتان در ایجاد حادثه اختصاص میدهید؟</vt:lpstr>
      <vt:lpstr>تکنیک معیارهای دوگانه</vt:lpstr>
      <vt:lpstr>فرم معیارهای دوگانه</vt:lpstr>
      <vt:lpstr>تکنیک راه حل افرینی سازنده</vt:lpstr>
      <vt:lpstr>فرم راه حل افرینی سازنده</vt:lpstr>
      <vt:lpstr>تکنیک از اعتبار انداختن مقایسه ها</vt:lpstr>
      <vt:lpstr>فرم از اعتبار انداختن مقایسه ها</vt:lpstr>
      <vt:lpstr>تکنیک تبدیل فقدان ها و تعارض ها به فرصت ها و معانی جدید</vt:lpstr>
      <vt:lpstr>فصل هفتم درمان طرحواره</vt:lpstr>
      <vt:lpstr>تکنیک شناسایی طرحواره ها</vt:lpstr>
      <vt:lpstr>تکنیک چالش با منشا طرحواره از طریق ایفای نقش</vt:lpstr>
      <vt:lpstr>فرم نوشتن نامه به کسی که طرحواره را در ذهن شما شکل داده است؟  به فرد یا افرادی که باورهای منفی را در ذهن شما شکل داده است نامه ای بنویسید جراتمندانه و قوی عمل کنید . به انها بگویید که چرا در مورد شما اشتباه میکرده اند و چرا دیدگاه شما با انها فرق میکند . به انها بگویید که حق دارید از خودتان دفاع کنید به انها بگویید که چطوری باعث شکست شما شده اند . هر گونه فکر یا احساسی که  در حین انجام این تمرین تجربه کرده اید در پایین این فرم بنویسید.</vt:lpstr>
      <vt:lpstr>تکنیک شکل دهی طرحواره ای مثبت تر در ذهن بیمار</vt:lpstr>
      <vt:lpstr>فرم اثرات طرحواره مثبت من طرحواره جدیدی که در ذهن من شکل گرفته است :من آدم.................................</vt:lpstr>
      <vt:lpstr>تکنیکچالش باطرحواره های شخصی</vt:lpstr>
      <vt:lpstr>فصل 8 دستیابی </vt:lpstr>
      <vt:lpstr>تکنیک دستیابی به هیجانها</vt:lpstr>
      <vt:lpstr>فرم ثبت هیجانها</vt:lpstr>
      <vt:lpstr>ادامه فرم ثبت هیجانها</vt:lpstr>
      <vt:lpstr>تکنیک نوشتن ارامش بخش</vt:lpstr>
      <vt:lpstr>نوشتن داستان</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تکنیک های شناخت درمانی بر گرفته از کتاب رابرت لی هی</dc:title>
  <dc:creator>AZARI PC-32239631</dc:creator>
  <cp:lastModifiedBy>Windows User</cp:lastModifiedBy>
  <cp:revision>76</cp:revision>
  <dcterms:created xsi:type="dcterms:W3CDTF">2014-12-09T15:09:11Z</dcterms:created>
  <dcterms:modified xsi:type="dcterms:W3CDTF">2020-06-18T05:17:05Z</dcterms:modified>
</cp:coreProperties>
</file>