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37"/>
  </p:notesMasterIdLst>
  <p:sldIdLst>
    <p:sldId id="256" r:id="rId2"/>
    <p:sldId id="348" r:id="rId3"/>
    <p:sldId id="259" r:id="rId4"/>
    <p:sldId id="260" r:id="rId5"/>
    <p:sldId id="261" r:id="rId6"/>
    <p:sldId id="262" r:id="rId7"/>
    <p:sldId id="263" r:id="rId8"/>
    <p:sldId id="264" r:id="rId9"/>
    <p:sldId id="265" r:id="rId10"/>
    <p:sldId id="266" r:id="rId11"/>
    <p:sldId id="267" r:id="rId12"/>
    <p:sldId id="347" r:id="rId13"/>
    <p:sldId id="268"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1" r:id="rId30"/>
    <p:sldId id="292" r:id="rId31"/>
    <p:sldId id="293" r:id="rId32"/>
    <p:sldId id="294" r:id="rId33"/>
    <p:sldId id="295" r:id="rId34"/>
    <p:sldId id="296" r:id="rId35"/>
    <p:sldId id="309" r:id="rId3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FF99FF"/>
    <a:srgbClr val="CC3399"/>
    <a:srgbClr val="FF99CC"/>
    <a:srgbClr val="E5C439"/>
    <a:srgbClr val="FFE1F9"/>
    <a:srgbClr val="CCCCFF"/>
    <a:srgbClr val="008000"/>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3774" autoAdjust="0"/>
  </p:normalViewPr>
  <p:slideViewPr>
    <p:cSldViewPr>
      <p:cViewPr varScale="1">
        <p:scale>
          <a:sx n="73" d="100"/>
          <a:sy n="73" d="100"/>
        </p:scale>
        <p:origin x="84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8C223C5-A513-449C-9A90-C1F609EB0A32}" type="datetimeFigureOut">
              <a:rPr lang="en-US" smtClean="0"/>
              <a:pPr/>
              <a:t>8/16/2023</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8560BCE-7000-4741-A3A1-92E70B9F622A}" type="slidenum">
              <a:rPr lang="en-US" smtClean="0"/>
              <a:pPr/>
              <a:t>‹#›</a:t>
            </a:fld>
            <a:endParaRPr lang="en-US"/>
          </a:p>
        </p:txBody>
      </p:sp>
    </p:spTree>
    <p:extLst>
      <p:ext uri="{BB962C8B-B14F-4D97-AF65-F5344CB8AC3E}">
        <p14:creationId xmlns:p14="http://schemas.microsoft.com/office/powerpoint/2010/main" val="2830607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A3282DC-06D3-41C4-B6CB-BA1B6F142C8E}"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338385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3282DC-06D3-41C4-B6CB-BA1B6F142C8E}"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1590328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3282DC-06D3-41C4-B6CB-BA1B6F142C8E}"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3223411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3282DC-06D3-41C4-B6CB-BA1B6F142C8E}"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2750750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3282DC-06D3-41C4-B6CB-BA1B6F142C8E}" type="datetimeFigureOut">
              <a:rPr lang="en-US" smtClean="0"/>
              <a:pPr/>
              <a:t>8/16/2023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373533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3282DC-06D3-41C4-B6CB-BA1B6F142C8E}" type="datetimeFigureOut">
              <a:rPr lang="en-US" smtClean="0"/>
              <a:pPr/>
              <a:t>8/16/2023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1274827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3282DC-06D3-41C4-B6CB-BA1B6F142C8E}" type="datetimeFigureOut">
              <a:rPr lang="en-US" smtClean="0"/>
              <a:pPr/>
              <a:t>8/16/2023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972093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3282DC-06D3-41C4-B6CB-BA1B6F142C8E}"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1874014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3282DC-06D3-41C4-B6CB-BA1B6F142C8E}"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1863807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3282DC-06D3-41C4-B6CB-BA1B6F142C8E}"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2989863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3282DC-06D3-41C4-B6CB-BA1B6F142C8E}"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6759-92AB-4129-9A73-705A54A2A999}" type="slidenum">
              <a:rPr lang="en-US" smtClean="0"/>
              <a:pPr/>
              <a:t>‹#›</a:t>
            </a:fld>
            <a:endParaRPr lang="en-US"/>
          </a:p>
        </p:txBody>
      </p:sp>
    </p:spTree>
    <p:extLst>
      <p:ext uri="{BB962C8B-B14F-4D97-AF65-F5344CB8AC3E}">
        <p14:creationId xmlns:p14="http://schemas.microsoft.com/office/powerpoint/2010/main" val="205888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3282DC-06D3-41C4-B6CB-BA1B6F142C8E}" type="datetimeFigureOut">
              <a:rPr lang="en-US" smtClean="0"/>
              <a:pPr/>
              <a:t>8/16/2023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B6759-92AB-4129-9A73-705A54A2A999}" type="slidenum">
              <a:rPr lang="en-US" smtClean="0"/>
              <a:pPr/>
              <a:t>‹#›</a:t>
            </a:fld>
            <a:endParaRPr lang="en-US"/>
          </a:p>
        </p:txBody>
      </p:sp>
    </p:spTree>
    <p:extLst>
      <p:ext uri="{BB962C8B-B14F-4D97-AF65-F5344CB8AC3E}">
        <p14:creationId xmlns:p14="http://schemas.microsoft.com/office/powerpoint/2010/main" val="166433399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escription: Besm 2 Gray"/>
          <p:cNvPicPr/>
          <p:nvPr/>
        </p:nvPicPr>
        <p:blipFill>
          <a:blip r:embed="rId2">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457200" y="1676400"/>
            <a:ext cx="7924800" cy="2971800"/>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33400" y="1202797"/>
            <a:ext cx="8077200" cy="50600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lang="en-US" sz="1200" dirty="0" smtClean="0">
              <a:latin typeface="Calibri" pitchFamily="34" charset="0"/>
              <a:ea typeface="Calibri" pitchFamily="34" charset="0"/>
              <a:cs typeface="B Titr" pitchFamily="2" charset="-78"/>
            </a:endParaRPr>
          </a:p>
          <a:p>
            <a:pPr marL="0" marR="0" lvl="0" indent="0" algn="ctr" defTabSz="914400" rtl="1" eaLnBrk="1" fontAlgn="base" latinLnBrk="0" hangingPunct="1">
              <a:lnSpc>
                <a:spcPct val="200000"/>
              </a:lnSpc>
              <a:spcBef>
                <a:spcPct val="0"/>
              </a:spcBef>
              <a:spcAft>
                <a:spcPct val="0"/>
              </a:spcAft>
              <a:buClrTx/>
              <a:buSzTx/>
              <a:buFontTx/>
              <a:buNone/>
              <a:tabLst/>
            </a:pPr>
            <a:r>
              <a:rPr kumimoji="0" lang="fa-IR" sz="3200" b="0" i="0" u="none" strike="noStrike" cap="none" normalizeH="0" baseline="0" dirty="0" smtClean="0">
                <a:ln>
                  <a:noFill/>
                </a:ln>
                <a:solidFill>
                  <a:srgbClr val="FF0000"/>
                </a:solidFill>
                <a:effectLst/>
                <a:latin typeface="Calibri" pitchFamily="34" charset="0"/>
                <a:ea typeface="Calibri" pitchFamily="34" charset="0"/>
                <a:cs typeface="B Titr" pitchFamily="2" charset="-78"/>
              </a:rPr>
              <a:t>تفکـر نـرمـال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dirty="0" smtClean="0">
                <a:latin typeface="Calibri" pitchFamily="34" charset="0"/>
                <a:cs typeface="B Titr" pitchFamily="2" charset="-78"/>
              </a:rPr>
              <a:t>تفکر نرمال عبارت است از جریان معطوف به هدف ، عقاید ، نمادها و تداعی ها که در مواجهه با یک مسئله آغاز شده و به نتیجه ای متکی به واقعیت منتهی می گردد.</a:t>
            </a:r>
          </a:p>
          <a:p>
            <a:pPr marL="0" marR="0" lvl="0" indent="0" algn="just" defTabSz="914400" rtl="1" eaLnBrk="1" fontAlgn="base" latinLnBrk="0" hangingPunct="1">
              <a:lnSpc>
                <a:spcPct val="15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Calibri" pitchFamily="34" charset="0"/>
              <a:cs typeface="B Titr" pitchFamily="2" charset="-78"/>
            </a:endParaRPr>
          </a:p>
          <a:p>
            <a:pPr marL="0" marR="0" lvl="0" indent="0" algn="ctr" defTabSz="914400" rtl="1" eaLnBrk="1" fontAlgn="base" latinLnBrk="0" hangingPunct="1">
              <a:lnSpc>
                <a:spcPct val="15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1"/>
          <p:cNvSpPr>
            <a:spLocks noChangeArrowheads="1"/>
          </p:cNvSpPr>
          <p:nvPr/>
        </p:nvSpPr>
        <p:spPr bwMode="auto">
          <a:xfrm>
            <a:off x="838200" y="58579"/>
            <a:ext cx="7696200"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200000"/>
              </a:lnSpc>
              <a:spcBef>
                <a:spcPct val="0"/>
              </a:spcBef>
              <a:spcAft>
                <a:spcPct val="0"/>
              </a:spcAft>
              <a:buClrTx/>
              <a:buSzTx/>
              <a:buFontTx/>
              <a:buNone/>
              <a:tabLst/>
            </a:pPr>
            <a:endParaRPr kumimoji="0" lang="fa-IR" sz="3200" b="1" i="0" u="none" strike="noStrike" cap="none" normalizeH="0" baseline="0" dirty="0" smtClean="0">
              <a:ln>
                <a:noFill/>
              </a:ln>
              <a:solidFill>
                <a:schemeClr val="tx1"/>
              </a:solidFill>
              <a:effectLst/>
              <a:latin typeface="Calibri" pitchFamily="34" charset="0"/>
              <a:ea typeface="Calibri" pitchFamily="34" charset="0"/>
              <a:cs typeface="2  Titr" pitchFamily="2" charset="-78"/>
            </a:endParaRPr>
          </a:p>
          <a:p>
            <a:pPr marL="0" marR="0" lvl="0" indent="0" algn="ctr" defTabSz="914400" rtl="1" eaLnBrk="1" fontAlgn="base" latinLnBrk="0" hangingPunct="1">
              <a:lnSpc>
                <a:spcPct val="200000"/>
              </a:lnSpc>
              <a:spcBef>
                <a:spcPct val="0"/>
              </a:spcBef>
              <a:spcAft>
                <a:spcPct val="0"/>
              </a:spcAft>
              <a:buClrTx/>
              <a:buSzTx/>
              <a:buFontTx/>
              <a:buNone/>
              <a:tabLst/>
            </a:pPr>
            <a:r>
              <a:rPr kumimoji="0" lang="fa-IR" sz="3600" b="1" i="0" u="none" strike="noStrike" cap="none" normalizeH="0" baseline="0" dirty="0" smtClean="0">
                <a:ln>
                  <a:noFill/>
                </a:ln>
                <a:solidFill>
                  <a:srgbClr val="FF0000"/>
                </a:solidFill>
                <a:effectLst/>
                <a:latin typeface="Calibri" pitchFamily="34" charset="0"/>
                <a:ea typeface="Calibri" pitchFamily="34" charset="0"/>
                <a:cs typeface="2  Titr" pitchFamily="2" charset="-78"/>
              </a:rPr>
              <a:t>اختـلالات</a:t>
            </a:r>
            <a:r>
              <a:rPr kumimoji="0" lang="fa-IR" sz="3600" b="1" i="0" u="none" strike="noStrike" cap="none" normalizeH="0" dirty="0" smtClean="0">
                <a:ln>
                  <a:noFill/>
                </a:ln>
                <a:solidFill>
                  <a:srgbClr val="FF0000"/>
                </a:solidFill>
                <a:effectLst/>
                <a:latin typeface="Calibri" pitchFamily="34" charset="0"/>
                <a:ea typeface="Calibri" pitchFamily="34" charset="0"/>
                <a:cs typeface="2  Titr" pitchFamily="2" charset="-78"/>
              </a:rPr>
              <a:t> تفکـر شامل :</a:t>
            </a:r>
          </a:p>
          <a:p>
            <a:pPr marL="0" marR="0" lvl="0" indent="0" algn="just" defTabSz="914400" rtl="1" eaLnBrk="1" fontAlgn="base" latinLnBrk="0" hangingPunct="1">
              <a:lnSpc>
                <a:spcPct val="200000"/>
              </a:lnSpc>
              <a:spcBef>
                <a:spcPct val="0"/>
              </a:spcBef>
              <a:spcAft>
                <a:spcPct val="0"/>
              </a:spcAft>
              <a:buClrTx/>
              <a:buSzTx/>
              <a:buFontTx/>
              <a:buNone/>
              <a:tabLst/>
            </a:pPr>
            <a:r>
              <a:rPr lang="fa-IR" sz="3200" b="1" dirty="0" smtClean="0">
                <a:latin typeface="Calibri" pitchFamily="34" charset="0"/>
                <a:ea typeface="Calibri" pitchFamily="34" charset="0"/>
                <a:cs typeface="2  Titr" pitchFamily="2" charset="-78"/>
              </a:rPr>
              <a:t>الف : اختلالات کلی در فرم و فرآیند تفکر</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dirty="0" smtClean="0">
                <a:ln>
                  <a:noFill/>
                </a:ln>
                <a:solidFill>
                  <a:schemeClr val="tx1"/>
                </a:solidFill>
                <a:effectLst/>
                <a:latin typeface="Calibri" pitchFamily="34" charset="0"/>
                <a:ea typeface="Calibri" pitchFamily="34" charset="0"/>
                <a:cs typeface="2  Titr" pitchFamily="2" charset="-78"/>
              </a:rPr>
              <a:t>ب : اختلالات ویژه در فرم تفکر</a:t>
            </a:r>
          </a:p>
          <a:p>
            <a:pPr marL="0" marR="0" lvl="0" indent="0" algn="just" defTabSz="914400" rtl="1" eaLnBrk="1" fontAlgn="base" latinLnBrk="0" hangingPunct="1">
              <a:lnSpc>
                <a:spcPct val="200000"/>
              </a:lnSpc>
              <a:spcBef>
                <a:spcPct val="0"/>
              </a:spcBef>
              <a:spcAft>
                <a:spcPct val="0"/>
              </a:spcAft>
              <a:buClrTx/>
              <a:buSzTx/>
              <a:buFontTx/>
              <a:buNone/>
              <a:tabLst/>
            </a:pPr>
            <a:r>
              <a:rPr lang="fa-IR" sz="3200" b="1" dirty="0" smtClean="0">
                <a:latin typeface="Calibri" pitchFamily="34" charset="0"/>
                <a:ea typeface="Calibri" pitchFamily="34" charset="0"/>
                <a:cs typeface="2  Titr" pitchFamily="2" charset="-78"/>
              </a:rPr>
              <a:t>ج : اختلالات ویژه در محتوای تفکر</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3200" b="1" i="0" u="none" strike="noStrike" cap="none" normalizeH="0" dirty="0" smtClean="0">
              <a:ln>
                <a:noFill/>
              </a:ln>
              <a:solidFill>
                <a:schemeClr val="tx1"/>
              </a:solidFill>
              <a:effectLst/>
              <a:latin typeface="Calibri" pitchFamily="34" charset="0"/>
              <a:ea typeface="Calibri" pitchFamily="34" charset="0"/>
              <a:cs typeface="2  Titr" pitchFamily="2" charset="-78"/>
            </a:endParaRPr>
          </a:p>
        </p:txBody>
      </p:sp>
    </p:spTree>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ChangeArrowheads="1"/>
          </p:cNvSpPr>
          <p:nvPr/>
        </p:nvSpPr>
        <p:spPr bwMode="auto">
          <a:xfrm>
            <a:off x="990600" y="815638"/>
            <a:ext cx="7239000"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اختلالات کلی در فرم و فرآیند تفکر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اختلالات روانی                    تفکر کاذب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پیسکوز                                 تفکر در خود ماندگی</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سنجش واقعیت                     تفکر سحر آمیز</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اختلال تفکر صوری</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تفکر غیر منطقی</a:t>
            </a:r>
          </a:p>
          <a:p>
            <a:pPr marL="0" marR="0" lvl="0" indent="0" algn="just" defTabSz="914400" rtl="1" eaLnBrk="1" fontAlgn="base" latinLnBrk="0" hangingPunct="1">
              <a:lnSpc>
                <a:spcPct val="200000"/>
              </a:lnSpc>
              <a:spcBef>
                <a:spcPct val="0"/>
              </a:spcBef>
              <a:spcAft>
                <a:spcPct val="0"/>
              </a:spcAft>
              <a:buClrTx/>
              <a:buSzTx/>
              <a:buFontTx/>
              <a:buNone/>
              <a:tabLst/>
            </a:pPr>
            <a:endParaRPr lang="en-US" dirty="0" smtClean="0">
              <a:latin typeface="Arial" pitchFamily="34" charset="0"/>
              <a:cs typeface="Arial" pitchFamily="34" charset="0"/>
            </a:endParaRPr>
          </a:p>
        </p:txBody>
      </p:sp>
    </p:spTree>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1"/>
          <p:cNvSpPr>
            <a:spLocks noChangeArrowheads="1"/>
          </p:cNvSpPr>
          <p:nvPr/>
        </p:nvSpPr>
        <p:spPr bwMode="auto">
          <a:xfrm>
            <a:off x="762000" y="173534"/>
            <a:ext cx="7772400" cy="68634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ا</a:t>
            </a:r>
            <a:r>
              <a:rPr kumimoji="0" lang="fa-IR" sz="28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ختلال روانی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effectLst/>
                <a:latin typeface="Calibri" pitchFamily="34" charset="0"/>
                <a:ea typeface="Calibri" pitchFamily="34" charset="0"/>
                <a:cs typeface="B Titr" pitchFamily="2" charset="-78"/>
              </a:rPr>
              <a:t>سندرم بالین روانشناختی توأم</a:t>
            </a:r>
            <a:r>
              <a:rPr kumimoji="0" lang="fa-IR" sz="2800" b="1" i="0" u="none" strike="noStrike" cap="none" normalizeH="0" dirty="0" smtClean="0">
                <a:ln>
                  <a:noFill/>
                </a:ln>
                <a:effectLst/>
                <a:latin typeface="Calibri" pitchFamily="34" charset="0"/>
                <a:ea typeface="Calibri" pitchFamily="34" charset="0"/>
                <a:cs typeface="B Titr" pitchFamily="2" charset="-78"/>
              </a:rPr>
              <a:t> با درماندگی و ناتوانی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b="1" baseline="0" dirty="0" smtClean="0">
                <a:solidFill>
                  <a:srgbClr val="FF0000"/>
                </a:solidFill>
                <a:latin typeface="Calibri" pitchFamily="34" charset="0"/>
                <a:cs typeface="B Titr" pitchFamily="2" charset="-78"/>
              </a:rPr>
              <a:t>پیسکوز</a:t>
            </a:r>
            <a:r>
              <a:rPr lang="fa-IR" sz="2800" b="1" dirty="0" smtClean="0">
                <a:solidFill>
                  <a:srgbClr val="FF0000"/>
                </a:solidFill>
                <a:latin typeface="Calibri" pitchFamily="34" charset="0"/>
                <a:cs typeface="B Titr" pitchFamily="2" charset="-78"/>
              </a:rPr>
              <a:t> </a:t>
            </a:r>
            <a:r>
              <a:rPr lang="en-US" sz="2800" b="1" dirty="0" smtClean="0">
                <a:solidFill>
                  <a:srgbClr val="FF0000"/>
                </a:solidFill>
                <a:cs typeface="B Titr" pitchFamily="2" charset="-78"/>
              </a:rPr>
              <a:t>psychosis</a:t>
            </a:r>
            <a:r>
              <a:rPr lang="fa-IR" sz="2800" b="1" dirty="0" smtClean="0">
                <a:solidFill>
                  <a:srgbClr val="FF0000"/>
                </a:solidFill>
                <a:cs typeface="B Titr" pitchFamily="2" charset="-78"/>
              </a:rPr>
              <a:t>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 عدم توانایی تشخیص واقعیت از خیالات ، مختل بودن توانایی سنجش واقعیت و خلق یک واقعیت جدید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rgbClr val="FF0000"/>
                </a:solidFill>
                <a:effectLst/>
                <a:latin typeface="Calibri" pitchFamily="34" charset="0"/>
                <a:cs typeface="B Titr" pitchFamily="2" charset="-78"/>
              </a:rPr>
              <a:t>سنجش</a:t>
            </a:r>
            <a:r>
              <a:rPr kumimoji="0" lang="fa-IR" sz="2800" b="1" i="0" u="none" strike="noStrike" cap="none" normalizeH="0" dirty="0" smtClean="0">
                <a:ln>
                  <a:noFill/>
                </a:ln>
                <a:solidFill>
                  <a:srgbClr val="FF0000"/>
                </a:solidFill>
                <a:effectLst/>
                <a:latin typeface="Calibri" pitchFamily="34" charset="0"/>
                <a:cs typeface="B Titr" pitchFamily="2" charset="-78"/>
              </a:rPr>
              <a:t> واقعیت </a:t>
            </a:r>
            <a:r>
              <a:rPr kumimoji="0" lang="en-US" sz="2800" b="1" i="0" u="none" strike="noStrike" cap="none" normalizeH="0" dirty="0" smtClean="0">
                <a:ln>
                  <a:noFill/>
                </a:ln>
                <a:solidFill>
                  <a:srgbClr val="FF0000"/>
                </a:solidFill>
                <a:effectLst/>
                <a:cs typeface="B Titr" pitchFamily="2" charset="-78"/>
              </a:rPr>
              <a:t>Really </a:t>
            </a:r>
            <a:r>
              <a:rPr kumimoji="0" lang="en-US" sz="2800" b="1" i="0" u="none" strike="noStrike" cap="none" normalizeH="0" dirty="0" err="1" smtClean="0">
                <a:ln>
                  <a:noFill/>
                </a:ln>
                <a:solidFill>
                  <a:srgbClr val="FF0000"/>
                </a:solidFill>
                <a:effectLst/>
                <a:cs typeface="B Titr" pitchFamily="2" charset="-78"/>
              </a:rPr>
              <a:t>Testiny</a:t>
            </a:r>
            <a:r>
              <a:rPr kumimoji="0" lang="fa-IR" sz="2800" b="1" i="0" u="none" strike="noStrike" cap="none" normalizeH="0" dirty="0" smtClean="0">
                <a:ln>
                  <a:noFill/>
                </a:ln>
                <a:solidFill>
                  <a:srgbClr val="FF0000"/>
                </a:solidFill>
                <a:effectLst/>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dirty="0" smtClean="0">
                <a:ln>
                  <a:noFill/>
                </a:ln>
                <a:solidFill>
                  <a:schemeClr val="tx1"/>
                </a:solidFill>
                <a:effectLst/>
                <a:latin typeface="Calibri" pitchFamily="34" charset="0"/>
                <a:cs typeface="B Titr" pitchFamily="2" charset="-78"/>
              </a:rPr>
              <a:t>ارزیابی و قضاوت عینی از جهان خارج از خود</a:t>
            </a: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1"/>
          <p:cNvSpPr>
            <a:spLocks noChangeArrowheads="1"/>
          </p:cNvSpPr>
          <p:nvPr/>
        </p:nvSpPr>
        <p:spPr bwMode="auto">
          <a:xfrm>
            <a:off x="685800" y="121906"/>
            <a:ext cx="7924800" cy="69249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اختلال تفکر صوری </a:t>
            </a:r>
            <a:r>
              <a:rPr lang="en-US" sz="2800" b="1" dirty="0" err="1" smtClean="0">
                <a:solidFill>
                  <a:srgbClr val="FF0000"/>
                </a:solidFill>
                <a:ea typeface="Calibri" pitchFamily="34" charset="0"/>
                <a:cs typeface="B Titr" pitchFamily="2" charset="-78"/>
              </a:rPr>
              <a:t>Formul</a:t>
            </a:r>
            <a:r>
              <a:rPr lang="en-US" sz="2800" b="1" dirty="0" smtClean="0">
                <a:solidFill>
                  <a:srgbClr val="FF0000"/>
                </a:solidFill>
                <a:ea typeface="Calibri" pitchFamily="34" charset="0"/>
                <a:cs typeface="B Titr" pitchFamily="2" charset="-78"/>
              </a:rPr>
              <a:t> </a:t>
            </a:r>
            <a:r>
              <a:rPr lang="en-US" sz="2800" b="1" dirty="0" err="1" smtClean="0">
                <a:solidFill>
                  <a:srgbClr val="FF0000"/>
                </a:solidFill>
                <a:ea typeface="Calibri" pitchFamily="34" charset="0"/>
                <a:cs typeface="B Titr" pitchFamily="2" charset="-78"/>
              </a:rPr>
              <a:t>Thouyht</a:t>
            </a:r>
            <a:r>
              <a:rPr lang="fa-IR" sz="2800" b="1" dirty="0" smtClean="0">
                <a:solidFill>
                  <a:srgbClr val="FF0000"/>
                </a:solidFill>
                <a:ea typeface="Calibri" pitchFamily="34" charset="0"/>
                <a:cs typeface="B Titr" pitchFamily="2" charset="-78"/>
              </a:rPr>
              <a:t> </a:t>
            </a:r>
            <a:r>
              <a:rPr lang="fa-IR" sz="2800" b="1" dirty="0" smtClean="0">
                <a:solidFill>
                  <a:srgbClr val="FF0000"/>
                </a:solidFill>
                <a:latin typeface="Calibri" pitchFamily="34" charset="0"/>
                <a:ea typeface="Calibri" pitchFamily="34" charset="0"/>
                <a:cs typeface="B Titr" pitchFamily="2" charset="-78"/>
              </a:rPr>
              <a:t>: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ea typeface="Calibri" pitchFamily="34" charset="0"/>
                <a:cs typeface="B Titr" pitchFamily="2" charset="-78"/>
              </a:rPr>
              <a:t>تفکری که با سست شدن تداعی ها ، واژه سازی و ساختاری غیر منطقی مشخص می شود فرآیند تفکر مختل است و شخص پیسکوتیک شناخته </a:t>
            </a:r>
            <a:br>
              <a:rPr lang="fa-IR" sz="2400" b="1" dirty="0" smtClean="0">
                <a:latin typeface="Calibri" pitchFamily="34" charset="0"/>
                <a:ea typeface="Calibri" pitchFamily="34" charset="0"/>
                <a:cs typeface="B Titr" pitchFamily="2" charset="-78"/>
              </a:rPr>
            </a:br>
            <a:r>
              <a:rPr lang="fa-IR" sz="2400" b="1" dirty="0" smtClean="0">
                <a:latin typeface="Calibri" pitchFamily="34" charset="0"/>
                <a:ea typeface="Calibri" pitchFamily="34" charset="0"/>
                <a:cs typeface="B Titr" pitchFamily="2" charset="-78"/>
              </a:rPr>
              <a:t>می شود.</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rgbClr val="FF0000"/>
                </a:solidFill>
                <a:effectLst/>
                <a:latin typeface="Calibri" pitchFamily="34" charset="0"/>
                <a:cs typeface="B Titr" pitchFamily="2" charset="-78"/>
              </a:rPr>
              <a:t>تفکر</a:t>
            </a:r>
            <a:r>
              <a:rPr kumimoji="0" lang="fa-IR" sz="2800" b="1" i="0" u="none" strike="noStrike" cap="none" normalizeH="0" dirty="0" smtClean="0">
                <a:ln>
                  <a:noFill/>
                </a:ln>
                <a:solidFill>
                  <a:srgbClr val="FF0000"/>
                </a:solidFill>
                <a:effectLst/>
                <a:latin typeface="Calibri" pitchFamily="34" charset="0"/>
                <a:cs typeface="B Titr" pitchFamily="2" charset="-78"/>
              </a:rPr>
              <a:t> غیر منطقی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dirty="0" smtClean="0">
                <a:ln>
                  <a:noFill/>
                </a:ln>
                <a:solidFill>
                  <a:schemeClr val="tx1"/>
                </a:solidFill>
                <a:effectLst/>
                <a:latin typeface="Calibri" pitchFamily="34" charset="0"/>
                <a:cs typeface="B Titr" pitchFamily="2" charset="-78"/>
              </a:rPr>
              <a:t>تفکر حاوی نتیجه گیری های اشتباهی یا تناقض های درونی است.</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b="1" baseline="0" dirty="0" smtClean="0">
                <a:solidFill>
                  <a:srgbClr val="FF0000"/>
                </a:solidFill>
                <a:latin typeface="Calibri" pitchFamily="34" charset="0"/>
                <a:cs typeface="B Titr" pitchFamily="2" charset="-78"/>
              </a:rPr>
              <a:t>تفکر</a:t>
            </a:r>
            <a:r>
              <a:rPr lang="fa-IR" sz="2400" b="1" dirty="0" smtClean="0">
                <a:solidFill>
                  <a:srgbClr val="FF0000"/>
                </a:solidFill>
                <a:latin typeface="Calibri" pitchFamily="34" charset="0"/>
                <a:cs typeface="B Titr" pitchFamily="2" charset="-78"/>
              </a:rPr>
              <a:t> کاذب </a:t>
            </a:r>
            <a:r>
              <a:rPr lang="en-US" sz="2400" b="1" dirty="0" err="1" smtClean="0">
                <a:solidFill>
                  <a:srgbClr val="FF0000"/>
                </a:solidFill>
                <a:cs typeface="B Titr" pitchFamily="2" charset="-78"/>
              </a:rPr>
              <a:t>Dereism</a:t>
            </a:r>
            <a:r>
              <a:rPr lang="fa-IR" sz="2400" b="1" dirty="0" smtClean="0">
                <a:solidFill>
                  <a:srgbClr val="FF0000"/>
                </a:solidFill>
                <a:latin typeface="Calibri" pitchFamily="34" charset="0"/>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فعالیت روانی که مطابقت با واقعیت ، منطق یا تجربه ندارد.</a:t>
            </a: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1"/>
          <p:cNvSpPr>
            <a:spLocks noChangeArrowheads="1"/>
          </p:cNvSpPr>
          <p:nvPr/>
        </p:nvSpPr>
        <p:spPr bwMode="auto">
          <a:xfrm>
            <a:off x="457200" y="228600"/>
            <a:ext cx="83820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تفکر در خود ماندگی </a:t>
            </a:r>
            <a:r>
              <a:rPr kumimoji="0" lang="en-US" sz="3200" b="1" i="0" u="none" strike="noStrike" cap="none" normalizeH="0" baseline="0" dirty="0" smtClean="0">
                <a:ln>
                  <a:noFill/>
                </a:ln>
                <a:solidFill>
                  <a:srgbClr val="FF0000"/>
                </a:solidFill>
                <a:effectLst/>
                <a:ea typeface="Calibri" pitchFamily="34" charset="0"/>
                <a:cs typeface="B Titr" pitchFamily="2" charset="-78"/>
              </a:rPr>
              <a:t>Autistic Thinking</a:t>
            </a:r>
            <a:r>
              <a:rPr kumimoji="0" lang="fa-IR" sz="3200" b="1" i="0" u="none" strike="noStrike" cap="none" normalizeH="0" baseline="0" dirty="0" smtClean="0">
                <a:ln>
                  <a:noFill/>
                </a:ln>
                <a:solidFill>
                  <a:srgbClr val="FF0000"/>
                </a:solidFill>
                <a:effectLst/>
                <a:ea typeface="Calibri" pitchFamily="34" charset="0"/>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Calibri" pitchFamily="34" charset="0"/>
                <a:ea typeface="Calibri" pitchFamily="34" charset="0"/>
                <a:cs typeface="B Titr" pitchFamily="2" charset="-78"/>
              </a:rPr>
              <a:t>اشتغال ذهنی با دنیای خصوصی</a:t>
            </a:r>
            <a:r>
              <a:rPr kumimoji="0" lang="fa-IR" sz="2800" b="1" i="0" u="none" strike="noStrike" cap="none" normalizeH="0" dirty="0" smtClean="0">
                <a:ln>
                  <a:noFill/>
                </a:ln>
                <a:solidFill>
                  <a:schemeClr val="tx1"/>
                </a:solidFill>
                <a:effectLst/>
                <a:latin typeface="Calibri" pitchFamily="34" charset="0"/>
                <a:ea typeface="Calibri" pitchFamily="34" charset="0"/>
                <a:cs typeface="B Titr" pitchFamily="2" charset="-78"/>
              </a:rPr>
              <a:t> و درونی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3200" b="1" baseline="0" dirty="0" smtClean="0">
                <a:solidFill>
                  <a:srgbClr val="FF0000"/>
                </a:solidFill>
                <a:latin typeface="Calibri" pitchFamily="34" charset="0"/>
                <a:cs typeface="B Titr" pitchFamily="2" charset="-78"/>
              </a:rPr>
              <a:t>تفکر</a:t>
            </a:r>
            <a:r>
              <a:rPr lang="fa-IR" sz="3200" b="1" dirty="0" smtClean="0">
                <a:solidFill>
                  <a:srgbClr val="FF0000"/>
                </a:solidFill>
                <a:latin typeface="Calibri" pitchFamily="34" charset="0"/>
                <a:cs typeface="B Titr" pitchFamily="2" charset="-78"/>
              </a:rPr>
              <a:t> سحر آمیز </a:t>
            </a:r>
            <a:r>
              <a:rPr lang="en-US" sz="3200" b="1" dirty="0" err="1" smtClean="0">
                <a:solidFill>
                  <a:srgbClr val="FF0000"/>
                </a:solidFill>
                <a:cs typeface="B Titr" pitchFamily="2" charset="-78"/>
              </a:rPr>
              <a:t>Magial</a:t>
            </a:r>
            <a:r>
              <a:rPr lang="en-US" sz="3200" b="1" dirty="0" smtClean="0">
                <a:solidFill>
                  <a:srgbClr val="FF0000"/>
                </a:solidFill>
                <a:cs typeface="B Titr" pitchFamily="2" charset="-78"/>
              </a:rPr>
              <a:t> </a:t>
            </a:r>
            <a:r>
              <a:rPr lang="en-US" sz="3200" b="1" dirty="0" err="1" smtClean="0">
                <a:solidFill>
                  <a:srgbClr val="FF0000"/>
                </a:solidFill>
                <a:cs typeface="B Titr" pitchFamily="2" charset="-78"/>
              </a:rPr>
              <a:t>Thinkig</a:t>
            </a:r>
            <a:r>
              <a:rPr lang="fa-IR" sz="3200" b="1" dirty="0" smtClean="0">
                <a:solidFill>
                  <a:srgbClr val="FF0000"/>
                </a:solidFill>
                <a:cs typeface="B Titr" pitchFamily="2" charset="-78"/>
              </a:rPr>
              <a:t>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 نوعی تفکر هست که در آن شخص تصور می کند افکار، کلام ها عبارات ، تداعی ها و حالات خاص به طریق معجزه آسا می توانند برخی آرزوها را برآورده کرد و یا شیاطین را دور سازند.</a:t>
            </a: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spli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762000" y="572155"/>
            <a:ext cx="76962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اختلالات ویژه در فرم تفکر:</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واژه سازی                   در جا زدن                            خروج از خط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Calibri" pitchFamily="34" charset="0"/>
                <a:cs typeface="B Titr" pitchFamily="2" charset="-78"/>
              </a:rPr>
              <a:t>سالاد کلمات                 وراجی                                 </a:t>
            </a:r>
            <a:r>
              <a:rPr kumimoji="0" lang="fa-IR" sz="2400" b="1" i="0" u="none" strike="noStrike" cap="none" normalizeH="0" dirty="0" smtClean="0">
                <a:ln>
                  <a:noFill/>
                </a:ln>
                <a:solidFill>
                  <a:schemeClr val="tx1"/>
                </a:solidFill>
                <a:effectLst/>
                <a:latin typeface="Calibri" pitchFamily="34" charset="0"/>
                <a:cs typeface="B Titr" pitchFamily="2" charset="-78"/>
              </a:rPr>
              <a:t> </a:t>
            </a:r>
            <a:r>
              <a:rPr kumimoji="0" lang="fa-IR" sz="2400" b="1" i="0" u="none" strike="noStrike" cap="none" normalizeH="0" baseline="0" dirty="0" smtClean="0">
                <a:ln>
                  <a:noFill/>
                </a:ln>
                <a:solidFill>
                  <a:schemeClr val="tx1"/>
                </a:solidFill>
                <a:effectLst/>
                <a:latin typeface="Calibri" pitchFamily="34" charset="0"/>
                <a:cs typeface="B Titr" pitchFamily="2" charset="-78"/>
              </a:rPr>
              <a:t>پرش افکار</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حاشیه پردازی              پژواک کلام                          تداعی صوتی</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Calibri" pitchFamily="34" charset="0"/>
                <a:cs typeface="B Titr" pitchFamily="2" charset="-78"/>
              </a:rPr>
              <a:t>تفکر مماسی                </a:t>
            </a:r>
            <a:r>
              <a:rPr kumimoji="0" lang="fa-IR" sz="2400" b="1" i="0" u="none" strike="noStrike" cap="none" normalizeH="0" dirty="0" smtClean="0">
                <a:ln>
                  <a:noFill/>
                </a:ln>
                <a:solidFill>
                  <a:schemeClr val="tx1"/>
                </a:solidFill>
                <a:effectLst/>
                <a:latin typeface="Calibri" pitchFamily="34" charset="0"/>
                <a:cs typeface="B Titr" pitchFamily="2" charset="-78"/>
              </a:rPr>
              <a:t> </a:t>
            </a:r>
            <a:r>
              <a:rPr kumimoji="0" lang="fa-IR" sz="2400" b="1" i="0" u="none" strike="noStrike" cap="none" normalizeH="0" baseline="0" dirty="0" smtClean="0">
                <a:ln>
                  <a:noFill/>
                </a:ln>
                <a:solidFill>
                  <a:schemeClr val="tx1"/>
                </a:solidFill>
                <a:effectLst/>
                <a:latin typeface="Calibri" pitchFamily="34" charset="0"/>
                <a:cs typeface="B Titr" pitchFamily="2" charset="-78"/>
              </a:rPr>
              <a:t> پاسخ نامربوط                         انسداد فکر</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بی ربط گویی             سست شدن ارتباط افکار         گلوسولالی</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4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1"/>
          <p:cNvSpPr>
            <a:spLocks noChangeArrowheads="1"/>
          </p:cNvSpPr>
          <p:nvPr/>
        </p:nvSpPr>
        <p:spPr bwMode="auto">
          <a:xfrm>
            <a:off x="381000" y="334625"/>
            <a:ext cx="82296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واژه سازی </a:t>
            </a:r>
            <a:r>
              <a:rPr kumimoji="0" lang="en-US" sz="3200" b="1" i="0" u="none" strike="noStrike" cap="none" normalizeH="0" baseline="0" dirty="0" smtClean="0">
                <a:ln>
                  <a:noFill/>
                </a:ln>
                <a:solidFill>
                  <a:srgbClr val="FF0000"/>
                </a:solidFill>
                <a:effectLst/>
                <a:ea typeface="Calibri" pitchFamily="34" charset="0"/>
                <a:cs typeface="B Titr" pitchFamily="2" charset="-78"/>
              </a:rPr>
              <a:t>Neologism</a:t>
            </a:r>
            <a:r>
              <a:rPr lang="fa-IR" sz="3200" b="1" dirty="0" smtClean="0">
                <a:solidFill>
                  <a:srgbClr val="FF0000"/>
                </a:solidFill>
                <a:ea typeface="Calibri" pitchFamily="34" charset="0"/>
                <a:cs typeface="B Titr" pitchFamily="2" charset="-78"/>
              </a:rPr>
              <a:t> </a:t>
            </a:r>
            <a:r>
              <a:rPr lang="fa-IR" sz="3200" b="1" dirty="0" smtClean="0">
                <a:solidFill>
                  <a:srgbClr val="FF0000"/>
                </a:solidFill>
                <a:latin typeface="Calibri" pitchFamily="34" charset="0"/>
                <a:ea typeface="Calibri" pitchFamily="34" charset="0"/>
                <a:cs typeface="B Titr" pitchFamily="2" charset="-78"/>
              </a:rPr>
              <a:t>:</a:t>
            </a:r>
            <a:endParaRPr kumimoji="0" lang="en-US"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endParaRP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cs typeface="B Titr" pitchFamily="2" charset="-78"/>
              </a:rPr>
              <a:t> به انواع کلمات تازه اطلاق می شود که معمولاً به وسیله ترکیب چندین کلمه که مفهوم خاصی برای بیمار دارد صورت می گیرد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cs typeface="B Titr" pitchFamily="2" charset="-78"/>
              </a:rPr>
              <a:t>سالاد</a:t>
            </a:r>
            <a:r>
              <a:rPr kumimoji="0" lang="fa-IR" sz="3200" b="1" i="0" u="none" strike="noStrike" cap="none" normalizeH="0" dirty="0" smtClean="0">
                <a:ln>
                  <a:noFill/>
                </a:ln>
                <a:solidFill>
                  <a:srgbClr val="FF0000"/>
                </a:solidFill>
                <a:effectLst/>
                <a:latin typeface="Calibri" pitchFamily="34" charset="0"/>
                <a:cs typeface="B Titr" pitchFamily="2" charset="-78"/>
              </a:rPr>
              <a:t> کلمات </a:t>
            </a:r>
            <a:r>
              <a:rPr kumimoji="0" lang="en-US" sz="3200" b="1" i="0" u="none" strike="noStrike" cap="none" normalizeH="0" dirty="0" smtClean="0">
                <a:ln>
                  <a:noFill/>
                </a:ln>
                <a:solidFill>
                  <a:srgbClr val="FF0000"/>
                </a:solidFill>
                <a:effectLst/>
                <a:cs typeface="B Titr" pitchFamily="2" charset="-78"/>
              </a:rPr>
              <a:t>Word </a:t>
            </a:r>
            <a:r>
              <a:rPr kumimoji="0" lang="en-US" sz="3200" b="1" i="0" u="none" strike="noStrike" cap="none" normalizeH="0" dirty="0" err="1" smtClean="0">
                <a:ln>
                  <a:noFill/>
                </a:ln>
                <a:solidFill>
                  <a:srgbClr val="FF0000"/>
                </a:solidFill>
                <a:effectLst/>
                <a:cs typeface="B Titr" pitchFamily="2" charset="-78"/>
              </a:rPr>
              <a:t>Sulad</a:t>
            </a:r>
            <a:r>
              <a:rPr kumimoji="0" lang="fa-IR" sz="3200" b="1" i="0" u="none" strike="noStrike" cap="none" normalizeH="0" dirty="0" smtClean="0">
                <a:ln>
                  <a:noFill/>
                </a:ln>
                <a:solidFill>
                  <a:srgbClr val="FF0000"/>
                </a:solidFill>
                <a:effectLst/>
                <a:cs typeface="B Titr" pitchFamily="2" charset="-78"/>
              </a:rPr>
              <a:t> :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dirty="0" smtClean="0">
                <a:ln>
                  <a:noFill/>
                </a:ln>
                <a:solidFill>
                  <a:schemeClr val="tx1"/>
                </a:solidFill>
                <a:effectLst/>
                <a:latin typeface="Calibri" pitchFamily="34" charset="0"/>
                <a:cs typeface="B Titr" pitchFamily="2" charset="-78"/>
              </a:rPr>
              <a:t>ترکیبی از کلمات و عبارات که فاقد معنی جامع و رابطه منطقی است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ChangeArrowheads="1"/>
          </p:cNvSpPr>
          <p:nvPr/>
        </p:nvSpPr>
        <p:spPr bwMode="auto">
          <a:xfrm>
            <a:off x="609600" y="931308"/>
            <a:ext cx="80772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حاشیه پردازی </a:t>
            </a:r>
            <a:r>
              <a:rPr kumimoji="0" lang="en-US" sz="3200" b="1" i="0" u="none" strike="noStrike" cap="none" normalizeH="0" baseline="0" dirty="0" err="1" smtClean="0">
                <a:ln>
                  <a:noFill/>
                </a:ln>
                <a:solidFill>
                  <a:srgbClr val="FF0000"/>
                </a:solidFill>
                <a:effectLst/>
                <a:ea typeface="Calibri" pitchFamily="34" charset="0"/>
                <a:cs typeface="B Titr" pitchFamily="2" charset="-78"/>
              </a:rPr>
              <a:t>Circumstantiality</a:t>
            </a:r>
            <a:r>
              <a:rPr kumimoji="0" lang="fa-IR" sz="3200" b="1" i="0" u="none" strike="noStrike" cap="none" normalizeH="0" baseline="0" dirty="0" smtClean="0">
                <a:ln>
                  <a:noFill/>
                </a:ln>
                <a:solidFill>
                  <a:srgbClr val="FF0000"/>
                </a:solidFill>
                <a:effectLst/>
                <a:ea typeface="Calibri" pitchFamily="34" charset="0"/>
                <a:cs typeface="B Titr" pitchFamily="2" charset="-78"/>
              </a:rPr>
              <a:t> </a:t>
            </a: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با شرح جزئیات نامربوط و غیر ضروری که منجر به دور افتادن از موضوع اصلی می گردد مشخص می شود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cs typeface="B Titr" pitchFamily="2" charset="-78"/>
              </a:rPr>
              <a:t>تفکر</a:t>
            </a:r>
            <a:r>
              <a:rPr kumimoji="0" lang="fa-IR" sz="3200" b="1" i="0" u="none" strike="noStrike" cap="none" normalizeH="0" dirty="0" smtClean="0">
                <a:ln>
                  <a:noFill/>
                </a:ln>
                <a:solidFill>
                  <a:srgbClr val="FF0000"/>
                </a:solidFill>
                <a:effectLst/>
                <a:latin typeface="Calibri" pitchFamily="34" charset="0"/>
                <a:cs typeface="B Titr" pitchFamily="2" charset="-78"/>
              </a:rPr>
              <a:t> مماسی </a:t>
            </a:r>
            <a:r>
              <a:rPr kumimoji="0" lang="en-US" sz="3200" b="1" i="0" u="none" strike="noStrike" cap="none" normalizeH="0" dirty="0" err="1" smtClean="0">
                <a:ln>
                  <a:noFill/>
                </a:ln>
                <a:solidFill>
                  <a:srgbClr val="FF0000"/>
                </a:solidFill>
                <a:effectLst/>
                <a:cs typeface="B Titr" pitchFamily="2" charset="-78"/>
              </a:rPr>
              <a:t>Tangen</a:t>
            </a:r>
            <a:r>
              <a:rPr kumimoji="0" lang="en-US" sz="3200" b="1" i="0" u="none" strike="noStrike" cap="none" normalizeH="0" dirty="0" smtClean="0">
                <a:ln>
                  <a:noFill/>
                </a:ln>
                <a:solidFill>
                  <a:srgbClr val="FF0000"/>
                </a:solidFill>
                <a:effectLst/>
                <a:cs typeface="B Titr" pitchFamily="2" charset="-78"/>
              </a:rPr>
              <a:t> </a:t>
            </a:r>
            <a:r>
              <a:rPr kumimoji="0" lang="en-US" sz="3200" b="1" i="0" u="none" strike="noStrike" cap="none" normalizeH="0" dirty="0" err="1" smtClean="0">
                <a:ln>
                  <a:noFill/>
                </a:ln>
                <a:solidFill>
                  <a:srgbClr val="FF0000"/>
                </a:solidFill>
                <a:effectLst/>
                <a:cs typeface="B Titr" pitchFamily="2" charset="-78"/>
              </a:rPr>
              <a:t>Tiality</a:t>
            </a:r>
            <a:r>
              <a:rPr kumimoji="0" lang="fa-IR" sz="3200" b="1" i="0" u="none" strike="noStrike" cap="none" normalizeH="0" dirty="0" smtClean="0">
                <a:ln>
                  <a:noFill/>
                </a:ln>
                <a:solidFill>
                  <a:srgbClr val="FF0000"/>
                </a:solidFill>
                <a:effectLst/>
                <a:cs typeface="B Titr" pitchFamily="2" charset="-78"/>
              </a:rPr>
              <a:t> </a:t>
            </a:r>
            <a:r>
              <a:rPr kumimoji="0" lang="fa-IR" sz="3200" b="1" i="0" u="none" strike="noStrike" cap="none" normalizeH="0" dirty="0" smtClean="0">
                <a:ln>
                  <a:noFill/>
                </a:ln>
                <a:solidFill>
                  <a:srgbClr val="FF0000"/>
                </a:solidFill>
                <a:effectLst/>
                <a:latin typeface="Calibri" pitchFamily="34" charset="0"/>
                <a:cs typeface="B Titr" pitchFamily="2" charset="-78"/>
              </a:rPr>
              <a:t>:</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baseline="0" dirty="0" smtClean="0">
                <a:latin typeface="Calibri" pitchFamily="34" charset="0"/>
                <a:cs typeface="B Titr" pitchFamily="2" charset="-78"/>
              </a:rPr>
              <a:t>ناتوانی</a:t>
            </a:r>
            <a:r>
              <a:rPr lang="fa-IR" sz="2400" b="1" dirty="0" smtClean="0">
                <a:latin typeface="Calibri" pitchFamily="34" charset="0"/>
                <a:cs typeface="B Titr" pitchFamily="2" charset="-78"/>
              </a:rPr>
              <a:t> در حفظ و ایجاد تداعی های فکری هدفدار بیمارهر</a:t>
            </a:r>
            <a:r>
              <a:rPr lang="fa-IR" sz="2400" b="1" dirty="0" smtClean="0">
                <a:latin typeface="Arial" pitchFamily="34" charset="0"/>
                <a:cs typeface="B Titr" pitchFamily="2" charset="-78"/>
              </a:rPr>
              <a:t>گز از نقطه مبداً به نقطه مطلوب یا مقصد و هدف نمی رسد.</a:t>
            </a:r>
            <a:endParaRPr lang="fa-IR" sz="2400" b="1" dirty="0" smtClean="0">
              <a:latin typeface="Calibri" pitchFamily="34" charset="0"/>
              <a:cs typeface="B Titr" pitchFamily="2" charset="-78"/>
            </a:endParaRP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1"/>
          <p:cNvSpPr>
            <a:spLocks noChangeArrowheads="1"/>
          </p:cNvSpPr>
          <p:nvPr/>
        </p:nvSpPr>
        <p:spPr bwMode="auto">
          <a:xfrm>
            <a:off x="457200" y="633472"/>
            <a:ext cx="8229600" cy="66171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rtl="1" eaLnBrk="0" fontAlgn="base" hangingPunct="0">
              <a:lnSpc>
                <a:spcPct val="200000"/>
              </a:lnSpc>
              <a:spcBef>
                <a:spcPct val="0"/>
              </a:spcBef>
              <a:spcAft>
                <a:spcPct val="0"/>
              </a:spcAft>
            </a:pPr>
            <a:r>
              <a:rPr lang="fa-IR" sz="3200" b="1" dirty="0" smtClean="0">
                <a:solidFill>
                  <a:srgbClr val="FF0000"/>
                </a:solidFill>
                <a:latin typeface="Calibri" pitchFamily="34" charset="0"/>
                <a:ea typeface="Calibri" pitchFamily="34" charset="0"/>
                <a:cs typeface="B Titr" pitchFamily="2" charset="-78"/>
              </a:rPr>
              <a:t>بی ربط گویی </a:t>
            </a:r>
            <a:r>
              <a:rPr lang="en-US" sz="3200" b="1" dirty="0" smtClean="0">
                <a:solidFill>
                  <a:srgbClr val="FF0000"/>
                </a:solidFill>
                <a:ea typeface="Calibri" pitchFamily="34" charset="0"/>
                <a:cs typeface="B Titr" pitchFamily="2" charset="-78"/>
              </a:rPr>
              <a:t>Incoherence</a:t>
            </a:r>
            <a:r>
              <a:rPr lang="fa-IR" sz="3200" b="1" dirty="0" smtClean="0">
                <a:solidFill>
                  <a:srgbClr val="FF0000"/>
                </a:solidFill>
                <a:ea typeface="Calibri" pitchFamily="34" charset="0"/>
                <a:cs typeface="B Titr" pitchFamily="2" charset="-78"/>
              </a:rPr>
              <a:t> </a:t>
            </a:r>
            <a:r>
              <a:rPr lang="fa-IR" sz="3200" b="1" dirty="0" smtClean="0">
                <a:solidFill>
                  <a:srgbClr val="FF0000"/>
                </a:solidFill>
                <a:latin typeface="Calibri" pitchFamily="34" charset="0"/>
                <a:ea typeface="Calibri" pitchFamily="34" charset="0"/>
                <a:cs typeface="B Titr" pitchFamily="2" charset="-78"/>
              </a:rPr>
              <a:t>:</a:t>
            </a:r>
          </a:p>
          <a:p>
            <a:pPr lvl="0" algn="just" rtl="1" eaLnBrk="0" fontAlgn="base" hangingPunct="0">
              <a:lnSpc>
                <a:spcPct val="200000"/>
              </a:lnSpc>
              <a:spcBef>
                <a:spcPct val="0"/>
              </a:spcBef>
              <a:spcAft>
                <a:spcPct val="0"/>
              </a:spcAft>
            </a:pPr>
            <a:r>
              <a:rPr kumimoji="0" lang="fa-IR" sz="2400" b="0" i="0" u="none" strike="noStrike" cap="none" normalizeH="0" baseline="0" dirty="0" smtClean="0">
                <a:ln>
                  <a:noFill/>
                </a:ln>
                <a:solidFill>
                  <a:schemeClr val="tx1"/>
                </a:solidFill>
                <a:effectLst/>
                <a:latin typeface="Calibri" pitchFamily="34" charset="0"/>
                <a:cs typeface="B Titr" pitchFamily="2" charset="-78"/>
              </a:rPr>
              <a:t>در</a:t>
            </a:r>
            <a:r>
              <a:rPr kumimoji="0" lang="fa-IR" sz="2400" b="0" i="0" u="none" strike="noStrike" cap="none" normalizeH="0" dirty="0" smtClean="0">
                <a:ln>
                  <a:noFill/>
                </a:ln>
                <a:solidFill>
                  <a:schemeClr val="tx1"/>
                </a:solidFill>
                <a:effectLst/>
                <a:latin typeface="Calibri" pitchFamily="34" charset="0"/>
                <a:cs typeface="B Titr" pitchFamily="2" charset="-78"/>
              </a:rPr>
              <a:t> این اختلال کلام بیمار از یک رشته کلمات مجزا که ارتباطی به هم ندارند تشکیل یافته است را انتخاب کلمات بیشتر حالت اتفاقی دارد تا ارادی.</a:t>
            </a:r>
          </a:p>
          <a:p>
            <a:pPr lvl="0" algn="just" rtl="1" eaLnBrk="0" fontAlgn="base" hangingPunct="0">
              <a:lnSpc>
                <a:spcPct val="200000"/>
              </a:lnSpc>
              <a:spcBef>
                <a:spcPct val="0"/>
              </a:spcBef>
              <a:spcAft>
                <a:spcPct val="0"/>
              </a:spcAft>
            </a:pPr>
            <a:r>
              <a:rPr lang="fa-IR" sz="3200" b="1" baseline="0" dirty="0" smtClean="0">
                <a:solidFill>
                  <a:srgbClr val="FF0000"/>
                </a:solidFill>
                <a:latin typeface="Calibri" pitchFamily="34" charset="0"/>
                <a:cs typeface="B Titr" pitchFamily="2" charset="-78"/>
              </a:rPr>
              <a:t>درجا</a:t>
            </a:r>
            <a:r>
              <a:rPr lang="fa-IR" sz="3200" b="1" dirty="0" smtClean="0">
                <a:solidFill>
                  <a:srgbClr val="FF0000"/>
                </a:solidFill>
                <a:latin typeface="Calibri" pitchFamily="34" charset="0"/>
                <a:cs typeface="B Titr" pitchFamily="2" charset="-78"/>
              </a:rPr>
              <a:t> زدن </a:t>
            </a:r>
            <a:r>
              <a:rPr lang="en-US" sz="3200" b="1" dirty="0" err="1" smtClean="0">
                <a:solidFill>
                  <a:srgbClr val="FF0000"/>
                </a:solidFill>
                <a:cs typeface="B Titr" pitchFamily="2" charset="-78"/>
              </a:rPr>
              <a:t>Perservation</a:t>
            </a:r>
            <a:r>
              <a:rPr lang="fa-IR" sz="3200" b="1" dirty="0" smtClean="0">
                <a:solidFill>
                  <a:srgbClr val="FF0000"/>
                </a:solidFill>
                <a:cs typeface="B Titr" pitchFamily="2" charset="-78"/>
              </a:rPr>
              <a:t>:</a:t>
            </a:r>
            <a:r>
              <a:rPr lang="fa-IR" sz="3200" b="1" dirty="0" smtClean="0">
                <a:solidFill>
                  <a:srgbClr val="FF0000"/>
                </a:solidFill>
                <a:latin typeface="Arial" pitchFamily="34" charset="0"/>
                <a:cs typeface="B Titr" pitchFamily="2" charset="-78"/>
              </a:rPr>
              <a:t> </a:t>
            </a:r>
          </a:p>
          <a:p>
            <a:pPr lvl="0" algn="just" rtl="1" eaLnBrk="0" fontAlgn="base" hangingPunct="0">
              <a:lnSpc>
                <a:spcPct val="200000"/>
              </a:lnSpc>
              <a:spcBef>
                <a:spcPct val="0"/>
              </a:spcBef>
              <a:spcAft>
                <a:spcPct val="0"/>
              </a:spcAft>
            </a:pPr>
            <a:r>
              <a:rPr lang="fa-IR" sz="2400" dirty="0" smtClean="0">
                <a:latin typeface="Arial" pitchFamily="34" charset="0"/>
                <a:cs typeface="B Titr" pitchFamily="2" charset="-78"/>
              </a:rPr>
              <a:t>عبارت است از تکرار مداوم و نامناسب افکاری معین ، که با توجه به صحبت و اعمال بیمار تشخیص داده می شود .درمقابل یک سری سوالات ، بیماربه سوال اول پاسخ درست داده ودرمقابل سوالات بعدی جواب اولی را تکرار می کند .</a:t>
            </a:r>
          </a:p>
          <a:p>
            <a:pPr lvl="0" algn="just" rtl="1" eaLnBrk="0" fontAlgn="base" hangingPunct="0">
              <a:lnSpc>
                <a:spcPct val="200000"/>
              </a:lnSpc>
              <a:spcBef>
                <a:spcPct val="0"/>
              </a:spcBef>
              <a:spcAft>
                <a:spcPct val="0"/>
              </a:spcAft>
            </a:pPr>
            <a:endParaRPr lang="fa-IR" sz="2800" dirty="0" smtClean="0">
              <a:latin typeface="Calibri" pitchFamily="34" charset="0"/>
              <a:cs typeface="B Titr" pitchFamily="2" charset="-78"/>
            </a:endParaRPr>
          </a:p>
        </p:txBody>
      </p:sp>
    </p:spTree>
  </p:cSld>
  <p:clrMapOvr>
    <a:masterClrMapping/>
  </p:clrMapOvr>
  <p:transition spd="slow">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685800" y="29559"/>
            <a:ext cx="769620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وراجی </a:t>
            </a:r>
            <a:r>
              <a:rPr kumimoji="0" lang="en-US" sz="3200" b="1" i="0" u="none" strike="noStrike" cap="none" normalizeH="0" baseline="0" dirty="0" err="1" smtClean="0">
                <a:ln>
                  <a:noFill/>
                </a:ln>
                <a:solidFill>
                  <a:srgbClr val="FF0000"/>
                </a:solidFill>
                <a:effectLst/>
                <a:ea typeface="Calibri" pitchFamily="34" charset="0"/>
                <a:cs typeface="B Titr" pitchFamily="2" charset="-78"/>
              </a:rPr>
              <a:t>Verbigeration</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rPr>
              <a:t> :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dirty="0" smtClean="0">
                <a:ln>
                  <a:noFill/>
                </a:ln>
                <a:solidFill>
                  <a:schemeClr val="tx1"/>
                </a:solidFill>
                <a:effectLst/>
                <a:latin typeface="Calibri" pitchFamily="34" charset="0"/>
                <a:ea typeface="Calibri" pitchFamily="34" charset="0"/>
                <a:cs typeface="B Titr" pitchFamily="2" charset="-78"/>
              </a:rPr>
              <a:t>تکرار کلیشه ای و ظاهراً بی معنی کلمات یا جملات .</a:t>
            </a:r>
          </a:p>
          <a:p>
            <a:pPr marL="0" marR="0" lvl="0" indent="0" algn="just" defTabSz="914400" rtl="1" eaLnBrk="1" fontAlgn="base" latinLnBrk="0" hangingPunct="1">
              <a:lnSpc>
                <a:spcPct val="200000"/>
              </a:lnSpc>
              <a:spcBef>
                <a:spcPct val="0"/>
              </a:spcBef>
              <a:spcAft>
                <a:spcPct val="0"/>
              </a:spcAft>
              <a:buClrTx/>
              <a:buSzTx/>
              <a:buFontTx/>
              <a:buNone/>
              <a:tabLst/>
            </a:pPr>
            <a:r>
              <a:rPr lang="fa-IR" sz="3200" b="1" baseline="0" dirty="0" smtClean="0">
                <a:solidFill>
                  <a:srgbClr val="FF0000"/>
                </a:solidFill>
                <a:latin typeface="Calibri" pitchFamily="34" charset="0"/>
                <a:ea typeface="Calibri" pitchFamily="34" charset="0"/>
                <a:cs typeface="B Titr" pitchFamily="2" charset="-78"/>
                <a:sym typeface="Wingdings 2" pitchFamily="18" charset="2"/>
              </a:rPr>
              <a:t>پژواک</a:t>
            </a:r>
            <a:r>
              <a:rPr lang="fa-IR" sz="3200" b="1" dirty="0" smtClean="0">
                <a:solidFill>
                  <a:srgbClr val="FF0000"/>
                </a:solidFill>
                <a:latin typeface="Calibri" pitchFamily="34" charset="0"/>
                <a:ea typeface="Calibri" pitchFamily="34" charset="0"/>
                <a:cs typeface="B Titr" pitchFamily="2" charset="-78"/>
                <a:sym typeface="Wingdings 2" pitchFamily="18" charset="2"/>
              </a:rPr>
              <a:t> کلام </a:t>
            </a:r>
            <a:r>
              <a:rPr lang="en-US" sz="3200" b="1" dirty="0" smtClean="0">
                <a:solidFill>
                  <a:srgbClr val="FF0000"/>
                </a:solidFill>
                <a:ea typeface="Calibri" pitchFamily="34" charset="0"/>
                <a:cs typeface="B Titr" pitchFamily="2" charset="-78"/>
                <a:sym typeface="Wingdings 2" pitchFamily="18" charset="2"/>
              </a:rPr>
              <a:t>Echolalia</a:t>
            </a:r>
            <a:r>
              <a:rPr lang="fa-IR" sz="3200" b="1" dirty="0" smtClean="0">
                <a:solidFill>
                  <a:srgbClr val="FF0000"/>
                </a:solidFill>
                <a:latin typeface="Calibri" pitchFamily="34" charset="0"/>
                <a:ea typeface="Calibri" pitchFamily="34" charset="0"/>
                <a:cs typeface="B Titr" pitchFamily="2" charset="-78"/>
                <a:sym typeface="Wingdings 2" pitchFamily="18" charset="2"/>
              </a:rPr>
              <a:t> :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ea typeface="Calibri" pitchFamily="34" charset="0"/>
                <a:cs typeface="B Titr" pitchFamily="2" charset="-78"/>
                <a:sym typeface="Wingdings 2" pitchFamily="18" charset="2"/>
              </a:rPr>
              <a:t>تکرار تقلیدی کلام دیگری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sym typeface="Wingdings 2" pitchFamily="18" charset="2"/>
              </a:rPr>
              <a:t>پاسخ</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نامربوط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 پاسخی که با سوال مطرح شده هماهنگی ندارد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en-US" sz="28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81000" y="346293"/>
            <a:ext cx="8382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27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سست شدن ارتباط افکار</a:t>
            </a:r>
            <a:r>
              <a:rPr kumimoji="0" lang="fa-IR" sz="2700" b="1" i="0" u="none" strike="noStrike" cap="none" normalizeH="0" dirty="0" smtClean="0">
                <a:ln>
                  <a:noFill/>
                </a:ln>
                <a:solidFill>
                  <a:srgbClr val="FF0000"/>
                </a:solidFill>
                <a:effectLst/>
                <a:latin typeface="Calibri" pitchFamily="34" charset="0"/>
                <a:ea typeface="Calibri" pitchFamily="34" charset="0"/>
                <a:cs typeface="B Titr" pitchFamily="2" charset="-78"/>
              </a:rPr>
              <a:t> </a:t>
            </a:r>
            <a:r>
              <a:rPr kumimoji="0" lang="en-US" sz="2700" b="1" i="0" u="none" strike="noStrike" cap="none" normalizeH="0" dirty="0" smtClean="0">
                <a:ln>
                  <a:noFill/>
                </a:ln>
                <a:solidFill>
                  <a:srgbClr val="FF0000"/>
                </a:solidFill>
                <a:effectLst/>
                <a:ea typeface="Calibri" pitchFamily="34" charset="0"/>
                <a:cs typeface="B Titr" pitchFamily="2" charset="-78"/>
              </a:rPr>
              <a:t>loosening of Association</a:t>
            </a:r>
            <a:r>
              <a:rPr kumimoji="0" lang="fa-IR" sz="2700" b="1" i="0" u="none" strike="noStrike" cap="none" normalizeH="0" dirty="0" smtClean="0">
                <a:ln>
                  <a:noFill/>
                </a:ln>
                <a:solidFill>
                  <a:srgbClr val="FF0000"/>
                </a:solidFill>
                <a:effectLst/>
                <a:ea typeface="Calibri" pitchFamily="34" charset="0"/>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700" b="1" baseline="0" dirty="0" smtClean="0">
                <a:latin typeface="Calibri" pitchFamily="34" charset="0"/>
                <a:ea typeface="Calibri" pitchFamily="34" charset="0"/>
                <a:cs typeface="B Titr" pitchFamily="2" charset="-78"/>
                <a:sym typeface="Wingdings 2" pitchFamily="18" charset="2"/>
              </a:rPr>
              <a:t>نوعی</a:t>
            </a:r>
            <a:r>
              <a:rPr lang="fa-IR" sz="2700" b="1" dirty="0" smtClean="0">
                <a:latin typeface="Calibri" pitchFamily="34" charset="0"/>
                <a:ea typeface="Calibri" pitchFamily="34" charset="0"/>
                <a:cs typeface="B Titr" pitchFamily="2" charset="-78"/>
                <a:sym typeface="Wingdings 2" pitchFamily="18" charset="2"/>
              </a:rPr>
              <a:t> تفکر درهم – برهم که با آشفتگی و فقدان منطق در کلام بیمار مشخص است . مهم ترین خصوصیت این تفکر ، فقدان وضوح و روشنی در کلام بیمار است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700" b="1" i="0" u="none" strike="noStrike" cap="none" normalizeH="0" baseline="0" dirty="0" smtClean="0">
                <a:ln>
                  <a:noFill/>
                </a:ln>
                <a:solidFill>
                  <a:srgbClr val="FF0000"/>
                </a:solidFill>
                <a:effectLst/>
                <a:latin typeface="Calibri" pitchFamily="34" charset="0"/>
                <a:ea typeface="Calibri" pitchFamily="34" charset="0"/>
                <a:cs typeface="B Titr" pitchFamily="2" charset="-78"/>
                <a:sym typeface="Wingdings 2" pitchFamily="18" charset="2"/>
              </a:rPr>
              <a:t>خروج</a:t>
            </a:r>
            <a:r>
              <a:rPr kumimoji="0" lang="fa-IR" sz="27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از خط </a:t>
            </a:r>
            <a:r>
              <a:rPr kumimoji="0" lang="en-US" sz="2700" b="1" i="0" u="none" strike="noStrike" cap="none" normalizeH="0" dirty="0" err="1" smtClean="0">
                <a:ln>
                  <a:noFill/>
                </a:ln>
                <a:solidFill>
                  <a:srgbClr val="FF0000"/>
                </a:solidFill>
                <a:effectLst/>
                <a:ea typeface="Calibri" pitchFamily="34" charset="0"/>
                <a:cs typeface="B Titr" pitchFamily="2" charset="-78"/>
                <a:sym typeface="Wingdings 2" pitchFamily="18" charset="2"/>
              </a:rPr>
              <a:t>Derai</a:t>
            </a:r>
            <a:r>
              <a:rPr kumimoji="0" lang="en-US" sz="2700" b="1" i="0" u="none" strike="noStrike" cap="none" normalizeH="0" dirty="0" smtClean="0">
                <a:ln>
                  <a:noFill/>
                </a:ln>
                <a:solidFill>
                  <a:srgbClr val="FF0000"/>
                </a:solidFill>
                <a:effectLst/>
                <a:ea typeface="Calibri" pitchFamily="34" charset="0"/>
                <a:cs typeface="B Titr" pitchFamily="2" charset="-78"/>
                <a:sym typeface="Wingdings 2" pitchFamily="18" charset="2"/>
              </a:rPr>
              <a:t> </a:t>
            </a:r>
            <a:r>
              <a:rPr kumimoji="0" lang="en-US" sz="2700" b="1" i="0" u="none" strike="noStrike" cap="none" normalizeH="0" dirty="0" err="1" smtClean="0">
                <a:ln>
                  <a:noFill/>
                </a:ln>
                <a:solidFill>
                  <a:srgbClr val="FF0000"/>
                </a:solidFill>
                <a:effectLst/>
                <a:ea typeface="Calibri" pitchFamily="34" charset="0"/>
                <a:cs typeface="B Titr" pitchFamily="2" charset="-78"/>
                <a:sym typeface="Wingdings 2" pitchFamily="18" charset="2"/>
              </a:rPr>
              <a:t>Lmont</a:t>
            </a:r>
            <a:r>
              <a:rPr kumimoji="0" lang="fa-IR" sz="2700" b="1" i="0" u="none" strike="noStrike" cap="none" normalizeH="0" dirty="0" smtClean="0">
                <a:ln>
                  <a:noFill/>
                </a:ln>
                <a:solidFill>
                  <a:srgbClr val="FF0000"/>
                </a:solidFill>
                <a:effectLst/>
                <a:ea typeface="Calibri" pitchFamily="34" charset="0"/>
                <a:cs typeface="B Titr" pitchFamily="2" charset="-78"/>
                <a:sym typeface="Wingdings 2" pitchFamily="18" charset="2"/>
              </a:rPr>
              <a:t> </a:t>
            </a:r>
            <a:r>
              <a:rPr kumimoji="0" lang="fa-IR" sz="27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7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به انحراف تدریجی یا ناگهانی در رشته افکار بدون انسداد اطلاق </a:t>
            </a:r>
            <a:br>
              <a:rPr kumimoji="0" lang="fa-IR" sz="27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br>
            <a:r>
              <a:rPr kumimoji="0" lang="fa-IR" sz="27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می شود.</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7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762000" y="510600"/>
            <a:ext cx="78486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پرش افکار </a:t>
            </a:r>
            <a:r>
              <a:rPr kumimoji="0" lang="en-US" sz="2800" b="1" i="0" u="none" strike="noStrike" cap="none" normalizeH="0" baseline="0" dirty="0" smtClean="0">
                <a:ln>
                  <a:noFill/>
                </a:ln>
                <a:solidFill>
                  <a:srgbClr val="FF0000"/>
                </a:solidFill>
                <a:effectLst/>
                <a:ea typeface="Calibri" pitchFamily="34" charset="0"/>
                <a:cs typeface="B Titr" pitchFamily="2" charset="-78"/>
              </a:rPr>
              <a:t>Flight of Ideas</a:t>
            </a:r>
            <a:r>
              <a:rPr kumimoji="0" lang="fa-IR" sz="2800" b="1" i="0" u="none" strike="noStrike" cap="none" normalizeH="0" baseline="0" dirty="0" smtClean="0">
                <a:ln>
                  <a:noFill/>
                </a:ln>
                <a:solidFill>
                  <a:srgbClr val="FF0000"/>
                </a:solidFill>
                <a:effectLst/>
                <a:ea typeface="Calibri" pitchFamily="34" charset="0"/>
                <a:cs typeface="B Titr" pitchFamily="2" charset="-78"/>
              </a:rPr>
              <a:t> </a:t>
            </a:r>
            <a:r>
              <a:rPr kumimoji="0" lang="fa-IR" sz="28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Calibri" pitchFamily="34" charset="0"/>
                <a:ea typeface="Calibri" pitchFamily="34" charset="0"/>
                <a:cs typeface="B Titr" pitchFamily="2" charset="-78"/>
              </a:rPr>
              <a:t> انحراف سریع از یک موضوع دیگر</a:t>
            </a:r>
            <a:r>
              <a:rPr kumimoji="0" lang="fa-IR" sz="2400" b="1" i="0" u="none" strike="noStrike" cap="none" normalizeH="0" dirty="0" smtClean="0">
                <a:ln>
                  <a:noFill/>
                </a:ln>
                <a:solidFill>
                  <a:schemeClr val="tx1"/>
                </a:solidFill>
                <a:effectLst/>
                <a:latin typeface="Calibri" pitchFamily="34" charset="0"/>
                <a:ea typeface="Calibri" pitchFamily="34" charset="0"/>
                <a:cs typeface="B Titr" pitchFamily="2" charset="-78"/>
              </a:rPr>
              <a:t> در این اختلال که تقریباً خاص بیماران مبتلا به مانی است بیمار هرگز به هدف گفتارش نمی رسد.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baseline="0" dirty="0" smtClean="0">
                <a:solidFill>
                  <a:srgbClr val="FF0000"/>
                </a:solidFill>
                <a:latin typeface="Calibri" pitchFamily="34" charset="0"/>
                <a:ea typeface="Calibri" pitchFamily="34" charset="0"/>
                <a:cs typeface="B Titr" pitchFamily="2" charset="-78"/>
                <a:sym typeface="Wingdings 2" pitchFamily="18" charset="2"/>
              </a:rPr>
              <a:t>گلوسولالی</a:t>
            </a:r>
            <a:r>
              <a:rPr lang="fa-IR" sz="2800" b="1" dirty="0" smtClean="0">
                <a:solidFill>
                  <a:srgbClr val="FF0000"/>
                </a:solidFill>
                <a:latin typeface="Calibri" pitchFamily="34" charset="0"/>
                <a:ea typeface="Calibri" pitchFamily="34" charset="0"/>
                <a:cs typeface="B Titr" pitchFamily="2" charset="-78"/>
                <a:sym typeface="Wingdings 2" pitchFamily="18" charset="2"/>
              </a:rPr>
              <a:t> </a:t>
            </a:r>
            <a:r>
              <a:rPr lang="en-US" sz="2800" b="1" dirty="0" err="1" smtClean="0">
                <a:solidFill>
                  <a:srgbClr val="FF0000"/>
                </a:solidFill>
                <a:ea typeface="Calibri" pitchFamily="34" charset="0"/>
                <a:cs typeface="B Titr" pitchFamily="2" charset="-78"/>
                <a:sym typeface="Wingdings 2" pitchFamily="18" charset="2"/>
              </a:rPr>
              <a:t>Glossola</a:t>
            </a:r>
            <a:r>
              <a:rPr lang="en-US" sz="2800" b="1" dirty="0" smtClean="0">
                <a:solidFill>
                  <a:srgbClr val="FF0000"/>
                </a:solidFill>
                <a:ea typeface="Calibri" pitchFamily="34" charset="0"/>
                <a:cs typeface="B Titr" pitchFamily="2" charset="-78"/>
                <a:sym typeface="Wingdings 2" pitchFamily="18" charset="2"/>
              </a:rPr>
              <a:t> </a:t>
            </a:r>
            <a:r>
              <a:rPr lang="en-US" sz="2800" b="1" dirty="0" err="1" smtClean="0">
                <a:solidFill>
                  <a:srgbClr val="FF0000"/>
                </a:solidFill>
                <a:ea typeface="Calibri" pitchFamily="34" charset="0"/>
                <a:cs typeface="B Titr" pitchFamily="2" charset="-78"/>
                <a:sym typeface="Wingdings 2" pitchFamily="18" charset="2"/>
              </a:rPr>
              <a:t>Lia</a:t>
            </a:r>
            <a:r>
              <a:rPr lang="fa-IR" sz="2800" b="1" dirty="0" smtClean="0">
                <a:solidFill>
                  <a:srgbClr val="FF0000"/>
                </a:solidFill>
                <a:ea typeface="Calibri" pitchFamily="34" charset="0"/>
                <a:cs typeface="B Titr" pitchFamily="2" charset="-78"/>
                <a:sym typeface="Wingdings 2" pitchFamily="18" charset="2"/>
              </a:rPr>
              <a:t> </a:t>
            </a:r>
            <a:r>
              <a:rPr lang="fa-IR" sz="2800" b="1" dirty="0" smtClean="0">
                <a:solidFill>
                  <a:srgbClr val="FF0000"/>
                </a:solidFill>
                <a:latin typeface="Calibri" pitchFamily="34" charset="0"/>
                <a:ea typeface="Calibri" pitchFamily="34" charset="0"/>
                <a:cs typeface="B Titr" pitchFamily="2" charset="-78"/>
                <a:sym typeface="Wingdings 2" pitchFamily="18" charset="2"/>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ea typeface="Calibri" pitchFamily="34" charset="0"/>
                <a:cs typeface="B Titr" pitchFamily="2" charset="-78"/>
                <a:sym typeface="Wingdings 2" pitchFamily="18" charset="2"/>
              </a:rPr>
              <a:t>ابزار یک پیام به صورت بیان کلماتی نامفهوم که به آن سخن زیر زبانی هم می گویند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4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ChangeArrowheads="1"/>
          </p:cNvSpPr>
          <p:nvPr/>
        </p:nvSpPr>
        <p:spPr bwMode="auto">
          <a:xfrm>
            <a:off x="685800" y="349270"/>
            <a:ext cx="8001000" cy="64325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تداعی صوری </a:t>
            </a:r>
            <a:r>
              <a:rPr kumimoji="0" lang="en-US" sz="3200" b="1" i="0" u="none" strike="noStrike" cap="none" normalizeH="0" baseline="0" dirty="0" smtClean="0">
                <a:ln>
                  <a:noFill/>
                </a:ln>
                <a:solidFill>
                  <a:srgbClr val="FF0000"/>
                </a:solidFill>
                <a:effectLst/>
                <a:ea typeface="Calibri" pitchFamily="34" charset="0"/>
                <a:cs typeface="B Titr" pitchFamily="2" charset="-78"/>
              </a:rPr>
              <a:t>Clung Association</a:t>
            </a:r>
            <a:r>
              <a:rPr kumimoji="0" lang="fa-IR" sz="3200" b="1" i="0" u="none" strike="noStrike" cap="none" normalizeH="0" baseline="0" dirty="0" smtClean="0">
                <a:ln>
                  <a:noFill/>
                </a:ln>
                <a:solidFill>
                  <a:srgbClr val="FF0000"/>
                </a:solidFill>
                <a:effectLst/>
                <a:ea typeface="Calibri" pitchFamily="34" charset="0"/>
                <a:cs typeface="B Titr" pitchFamily="2" charset="-78"/>
              </a:rPr>
              <a:t> </a:t>
            </a: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ea typeface="Calibri" pitchFamily="34" charset="0"/>
                <a:cs typeface="B Titr" pitchFamily="2" charset="-78"/>
                <a:sym typeface="Wingdings 2" pitchFamily="18" charset="2"/>
              </a:rPr>
              <a:t>در این جا کلمات هماهنگ که معنی متفاوتی داشته باشند منجر به جریان افکار تازه ای می شوند مثلاً بیمار با شنیدن کلمه حنجره شروع به صحبت در مورد پنجره می کند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sym typeface="Wingdings 2" pitchFamily="18" charset="2"/>
              </a:rPr>
              <a:t>انسداد</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فکر </a:t>
            </a:r>
            <a:r>
              <a:rPr kumimoji="0" lang="en-US" sz="3200" b="1" i="0" u="none" strike="noStrike" cap="none" normalizeH="0" dirty="0" smtClean="0">
                <a:ln>
                  <a:noFill/>
                </a:ln>
                <a:solidFill>
                  <a:srgbClr val="FF0000"/>
                </a:solidFill>
                <a:effectLst/>
                <a:ea typeface="Calibri" pitchFamily="34" charset="0"/>
                <a:cs typeface="B Titr" pitchFamily="2" charset="-78"/>
                <a:sym typeface="Wingdings 2" pitchFamily="18" charset="2"/>
              </a:rPr>
              <a:t>Blocking</a:t>
            </a:r>
            <a:r>
              <a:rPr kumimoji="0" lang="fa-IR" sz="3200" b="1" i="0" u="none" strike="noStrike" cap="none" normalizeH="0" dirty="0" smtClean="0">
                <a:ln>
                  <a:noFill/>
                </a:ln>
                <a:solidFill>
                  <a:srgbClr val="FF0000"/>
                </a:solidFill>
                <a:effectLst/>
                <a:ea typeface="Calibri" pitchFamily="34" charset="0"/>
                <a:cs typeface="B Titr" pitchFamily="2" charset="-78"/>
                <a:sym typeface="Wingdings 2" pitchFamily="18" charset="2"/>
              </a:rPr>
              <a:t> :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عبارت است از قطع ناگهانی جریان تفکر و تکلم ، بیمار ناگهان جمله خود را تمام نکرده رها می کند و مات و مبهوت نگاه می کند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4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noChangeArrowheads="1"/>
          </p:cNvSpPr>
          <p:nvPr/>
        </p:nvSpPr>
        <p:spPr bwMode="auto">
          <a:xfrm>
            <a:off x="1371600" y="724793"/>
            <a:ext cx="6858000" cy="42165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اختلالات ویژه</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rPr>
              <a:t> در محتوای تفکر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baseline="0" dirty="0" smtClean="0">
                <a:latin typeface="Calibri" pitchFamily="34" charset="0"/>
                <a:ea typeface="Calibri" pitchFamily="34" charset="0"/>
                <a:cs typeface="B Titr" pitchFamily="2" charset="-78"/>
                <a:sym typeface="Wingdings 2" pitchFamily="18" charset="2"/>
              </a:rPr>
              <a:t>1</a:t>
            </a:r>
            <a:r>
              <a:rPr lang="fa-IR" sz="2800" b="1" dirty="0" smtClean="0">
                <a:latin typeface="Calibri" pitchFamily="34" charset="0"/>
                <a:ea typeface="Calibri" pitchFamily="34" charset="0"/>
                <a:cs typeface="B Titr" pitchFamily="2" charset="-78"/>
                <a:sym typeface="Wingdings 2" pitchFamily="18" charset="2"/>
              </a:rPr>
              <a:t> )فقر محتوی کلام </a:t>
            </a:r>
            <a:r>
              <a:rPr lang="en-US" sz="2800" b="1" dirty="0" err="1" smtClean="0">
                <a:ea typeface="Calibri" pitchFamily="34" charset="0"/>
                <a:cs typeface="B Titr" pitchFamily="2" charset="-78"/>
                <a:sym typeface="Wingdings 2" pitchFamily="18" charset="2"/>
              </a:rPr>
              <a:t>Doverty</a:t>
            </a:r>
            <a:r>
              <a:rPr lang="en-US" sz="2800" b="1" dirty="0" smtClean="0">
                <a:ea typeface="Calibri" pitchFamily="34" charset="0"/>
                <a:cs typeface="B Titr" pitchFamily="2" charset="-78"/>
                <a:sym typeface="Wingdings 2" pitchFamily="18" charset="2"/>
              </a:rPr>
              <a:t> of content</a:t>
            </a:r>
            <a:r>
              <a:rPr lang="fa-IR" sz="2800" b="1" dirty="0" smtClean="0">
                <a:ea typeface="Calibri" pitchFamily="34" charset="0"/>
                <a:cs typeface="B Titr" pitchFamily="2" charset="-78"/>
                <a:sym typeface="Wingdings 2" pitchFamily="18" charset="2"/>
              </a:rPr>
              <a:t>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rPr>
              <a:t>2)</a:t>
            </a:r>
            <a:r>
              <a:rPr kumimoji="0" lang="fa-IR" sz="28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 عقیده بیش بها داده شده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baseline="0" dirty="0" smtClean="0">
                <a:solidFill>
                  <a:srgbClr val="262626"/>
                </a:solidFill>
                <a:latin typeface="Calibri" pitchFamily="34" charset="0"/>
                <a:ea typeface="Calibri" pitchFamily="34" charset="0"/>
                <a:cs typeface="B Titr" pitchFamily="2" charset="-78"/>
                <a:sym typeface="Wingdings 2" pitchFamily="18" charset="2"/>
              </a:rPr>
              <a:t>3)</a:t>
            </a:r>
            <a:r>
              <a:rPr lang="fa-IR" sz="2800" b="1" dirty="0" smtClean="0">
                <a:solidFill>
                  <a:srgbClr val="262626"/>
                </a:solidFill>
                <a:latin typeface="Calibri" pitchFamily="34" charset="0"/>
                <a:ea typeface="Calibri" pitchFamily="34" charset="0"/>
                <a:cs typeface="B Titr" pitchFamily="2" charset="-78"/>
                <a:sym typeface="Wingdings 2" pitchFamily="18" charset="2"/>
              </a:rPr>
              <a:t> هذیان </a:t>
            </a:r>
            <a:r>
              <a:rPr lang="en-US" sz="2800" b="1" dirty="0" smtClean="0">
                <a:solidFill>
                  <a:srgbClr val="262626"/>
                </a:solidFill>
                <a:latin typeface="Calibri" pitchFamily="34" charset="0"/>
                <a:ea typeface="Calibri" pitchFamily="34" charset="0"/>
                <a:cs typeface="B Titr" pitchFamily="2" charset="-78"/>
                <a:sym typeface="Wingdings 2" pitchFamily="18" charset="2"/>
              </a:rPr>
              <a:t> </a:t>
            </a:r>
            <a:r>
              <a:rPr lang="en-US" sz="2800" b="1" dirty="0" smtClean="0">
                <a:solidFill>
                  <a:srgbClr val="262626"/>
                </a:solidFill>
                <a:ea typeface="Calibri" pitchFamily="34" charset="0"/>
                <a:cs typeface="B Titr" pitchFamily="2" charset="-78"/>
                <a:sym typeface="Wingdings 2" pitchFamily="18" charset="2"/>
              </a:rPr>
              <a:t>Delusion</a:t>
            </a:r>
            <a:r>
              <a:rPr lang="fa-IR" sz="2800" b="1" dirty="0" smtClean="0">
                <a:solidFill>
                  <a:srgbClr val="262626"/>
                </a:solidFill>
                <a:latin typeface="Calibri" pitchFamily="34" charset="0"/>
                <a:ea typeface="Calibri" pitchFamily="34" charset="0"/>
                <a:cs typeface="B Titr" pitchFamily="2" charset="-78"/>
                <a:sym typeface="Wingdings 2" pitchFamily="18" charset="2"/>
              </a:rPr>
              <a:t> </a:t>
            </a:r>
          </a:p>
          <a:p>
            <a:pPr marL="0" marR="0" lvl="0" indent="0" algn="just" defTabSz="914400" rtl="1" eaLnBrk="1" fontAlgn="base" latinLnBrk="0" hangingPunct="1">
              <a:lnSpc>
                <a:spcPct val="150000"/>
              </a:lnSpc>
              <a:spcBef>
                <a:spcPct val="0"/>
              </a:spcBef>
              <a:spcAft>
                <a:spcPct val="0"/>
              </a:spcAft>
              <a:buClrTx/>
              <a:buSzTx/>
              <a:buFontTx/>
              <a:buNone/>
              <a:tabLst/>
            </a:pPr>
            <a:endParaRPr kumimoji="0" lang="fa-IR" sz="2400" b="0" i="0" u="none" strike="noStrike" cap="none" normalizeH="0" baseline="0" dirty="0" smtClean="0">
              <a:ln>
                <a:noFill/>
              </a:ln>
              <a:solidFill>
                <a:srgbClr val="262626"/>
              </a:solidFill>
              <a:effectLst/>
              <a:latin typeface="Calibri" pitchFamily="34" charset="0"/>
              <a:ea typeface="Calibri" pitchFamily="34" charset="0"/>
              <a:cs typeface="B Zar" pitchFamily="2" charset="-78"/>
              <a:sym typeface="Wingdings 2" pitchFamily="18" charset="2"/>
            </a:endParaRPr>
          </a:p>
        </p:txBody>
      </p:sp>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1219200" y="557242"/>
            <a:ext cx="73152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فقر محتوی کلام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solidFill>
                  <a:srgbClr val="262626"/>
                </a:solidFill>
                <a:latin typeface="Calibri" pitchFamily="34" charset="0"/>
                <a:cs typeface="B Titr" pitchFamily="2" charset="-78"/>
              </a:rPr>
              <a:t>تفکری که بیان آن اطلاعات اندکی به دست می دهد زیرا نامفهوم بوده و واژه های تکرای بیهوده و عبارات گنگ دارد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1033315"/>
            <a:ext cx="77724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عقیده بیش بها داده شد :</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solidFill>
                  <a:srgbClr val="262626"/>
                </a:solidFill>
                <a:latin typeface="Calibri" pitchFamily="34" charset="0"/>
                <a:ea typeface="Calibri" pitchFamily="34" charset="0"/>
                <a:cs typeface="B Titr" pitchFamily="2" charset="-78"/>
                <a:sym typeface="Wingdings 2" pitchFamily="18" charset="2"/>
              </a:rPr>
              <a:t>باور کاذب و غیر معقول ثابتی که شدت آن کمتر از هذیان است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sym typeface="Wingdings 2" pitchFamily="18" charset="2"/>
              </a:rPr>
              <a:t>هذیان</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 </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baseline="0" dirty="0" smtClean="0">
                <a:solidFill>
                  <a:srgbClr val="262626"/>
                </a:solidFill>
                <a:latin typeface="Calibri" pitchFamily="34" charset="0"/>
                <a:ea typeface="Calibri" pitchFamily="34" charset="0"/>
                <a:cs typeface="B Titr" pitchFamily="2" charset="-78"/>
                <a:sym typeface="Wingdings 2" pitchFamily="18" charset="2"/>
              </a:rPr>
              <a:t>عقیده</a:t>
            </a:r>
            <a:r>
              <a:rPr lang="fa-IR" sz="2400" b="1" dirty="0" smtClean="0">
                <a:solidFill>
                  <a:srgbClr val="262626"/>
                </a:solidFill>
                <a:latin typeface="Calibri" pitchFamily="34" charset="0"/>
                <a:ea typeface="Calibri" pitchFamily="34" charset="0"/>
                <a:cs typeface="B Titr" pitchFamily="2" charset="-78"/>
                <a:sym typeface="Wingdings 2" pitchFamily="18" charset="2"/>
              </a:rPr>
              <a:t> باطلی است که با منطق قابل اصلاح نبوده و سایراعضاء گروهی که شخص متعلق به آن است ، در آن عقیده شریک نیستند که خود انواع زیادی دارد .</a:t>
            </a:r>
            <a:endParaRPr kumimoji="0" lang="fa-IR" sz="24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strips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990600" y="1042749"/>
            <a:ext cx="72390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عجیب و غریب </a:t>
            </a:r>
            <a:r>
              <a:rPr kumimoji="0" lang="en-US" sz="3200" b="1" i="0" u="none" strike="noStrike" cap="none" normalizeH="0" baseline="0" dirty="0" err="1" smtClean="0">
                <a:ln>
                  <a:noFill/>
                </a:ln>
                <a:solidFill>
                  <a:srgbClr val="FF0000"/>
                </a:solidFill>
                <a:effectLst/>
                <a:ea typeface="Calibri" pitchFamily="34" charset="0"/>
                <a:cs typeface="B Titr" pitchFamily="2" charset="-78"/>
              </a:rPr>
              <a:t>Bizurre</a:t>
            </a:r>
            <a:r>
              <a:rPr kumimoji="0" lang="en-US" sz="3200" b="1" i="0" u="none" strike="noStrike" cap="none" normalizeH="0" baseline="0" dirty="0" smtClean="0">
                <a:ln>
                  <a:noFill/>
                </a:ln>
                <a:solidFill>
                  <a:srgbClr val="FF0000"/>
                </a:solidFill>
                <a:effectLst/>
                <a:ea typeface="Calibri" pitchFamily="34" charset="0"/>
                <a:cs typeface="B Titr" pitchFamily="2" charset="-78"/>
              </a:rPr>
              <a:t> Delusion</a:t>
            </a:r>
            <a:r>
              <a:rPr kumimoji="0" lang="fa-IR" sz="3200" b="1" i="0" u="none" strike="noStrike" cap="none" normalizeH="0" baseline="0" dirty="0" smtClean="0">
                <a:ln>
                  <a:noFill/>
                </a:ln>
                <a:solidFill>
                  <a:srgbClr val="FF0000"/>
                </a:solidFill>
                <a:effectLst/>
                <a:ea typeface="Calibri" pitchFamily="34" charset="0"/>
                <a:cs typeface="B Titr" pitchFamily="2" charset="-78"/>
              </a:rPr>
              <a:t> </a:t>
            </a: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solidFill>
                  <a:srgbClr val="262626"/>
                </a:solidFill>
                <a:latin typeface="Calibri" pitchFamily="34" charset="0"/>
                <a:cs typeface="B Titr" pitchFamily="2" charset="-78"/>
              </a:rPr>
              <a:t>عقیده باطل و عجیب و کاملاً نپذیرفتی مثلاً بیمار معتقد است که الکترودهائی توسط موجودات فضایی در مغزش کاشته شده است .</a:t>
            </a:r>
          </a:p>
          <a:p>
            <a:pPr marL="0" marR="0" lvl="0" indent="0" algn="just" defTabSz="914400" rtl="1" eaLnBrk="1" fontAlgn="base" latinLnBrk="0" hangingPunct="1">
              <a:lnSpc>
                <a:spcPct val="150000"/>
              </a:lnSpc>
              <a:spcBef>
                <a:spcPct val="0"/>
              </a:spcBef>
              <a:spcAft>
                <a:spcPct val="0"/>
              </a:spcAft>
              <a:buClrTx/>
              <a:buSzTx/>
              <a:buFontTx/>
              <a:buNone/>
              <a:tabLst/>
            </a:pPr>
            <a:endParaRPr lang="en-US" sz="2400" dirty="0" smtClean="0">
              <a:cs typeface="B Tit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endParaRPr kumimoji="0" lang="fa-IR" sz="24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pull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990600" y="498159"/>
            <a:ext cx="7467600"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منظم </a:t>
            </a:r>
            <a:r>
              <a:rPr kumimoji="0" lang="en-US" sz="3600" b="1" i="0" u="none" strike="noStrike" cap="none" normalizeH="0" baseline="0" dirty="0" smtClean="0">
                <a:ln>
                  <a:noFill/>
                </a:ln>
                <a:solidFill>
                  <a:srgbClr val="FF0000"/>
                </a:solidFill>
                <a:effectLst/>
                <a:ea typeface="Calibri" pitchFamily="34" charset="0"/>
                <a:cs typeface="B Titr" pitchFamily="2" charset="-78"/>
              </a:rPr>
              <a:t>Systematized </a:t>
            </a:r>
            <a:r>
              <a:rPr kumimoji="0" lang="en-US" sz="3600" b="1" i="0" u="none" strike="noStrike" cap="none" normalizeH="0" baseline="0" dirty="0" err="1" smtClean="0">
                <a:ln>
                  <a:noFill/>
                </a:ln>
                <a:solidFill>
                  <a:srgbClr val="FF0000"/>
                </a:solidFill>
                <a:effectLst/>
                <a:ea typeface="Calibri" pitchFamily="34" charset="0"/>
                <a:cs typeface="B Titr" pitchFamily="2" charset="-78"/>
              </a:rPr>
              <a:t>Delasion</a:t>
            </a:r>
            <a:r>
              <a:rPr kumimoji="0" lang="fa-IR" sz="3600" b="1" i="0" u="none" strike="noStrike" cap="none" normalizeH="0" baseline="0" dirty="0" smtClean="0">
                <a:ln>
                  <a:noFill/>
                </a:ln>
                <a:solidFill>
                  <a:srgbClr val="FF0000"/>
                </a:solidFill>
                <a:effectLst/>
                <a:ea typeface="Calibri" pitchFamily="34" charset="0"/>
                <a:cs typeface="B Titr" pitchFamily="2" charset="-78"/>
              </a:rPr>
              <a:t> :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solidFill>
                  <a:srgbClr val="262626"/>
                </a:solidFill>
                <a:latin typeface="Calibri" pitchFamily="34" charset="0"/>
                <a:ea typeface="Calibri" pitchFamily="34" charset="0"/>
                <a:cs typeface="B Titr" pitchFamily="2" charset="-78"/>
                <a:sym typeface="Wingdings 2" pitchFamily="18" charset="2"/>
              </a:rPr>
              <a:t>باور یا باورهای نادرست که با اتفاق یا واقعه ای </a:t>
            </a:r>
            <a:r>
              <a:rPr lang="fa-IR" sz="2800" b="1" dirty="0" smtClean="0">
                <a:latin typeface="Calibri" pitchFamily="34" charset="0"/>
                <a:ea typeface="Calibri" pitchFamily="34" charset="0"/>
                <a:cs typeface="B Titr" pitchFamily="2" charset="-78"/>
                <a:sym typeface="Wingdings 2" pitchFamily="18" charset="2"/>
              </a:rPr>
              <a:t>واحد به هم مربوط شده اند مثلاً بیمار معتقد است که توسط مافیا یا رئیس خود یا گروهی تحت آزار و اذیت قرار دارد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800" b="0" i="0" u="none" strike="noStrike" cap="none" normalizeH="0" baseline="0" dirty="0" smtClean="0">
              <a:ln>
                <a:noFill/>
              </a:ln>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spli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228600" y="452025"/>
            <a:ext cx="8382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هماهنگ با خلق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1" dirty="0" smtClean="0">
                <a:latin typeface="Calibri" pitchFamily="34" charset="0"/>
                <a:ea typeface="Calibri" pitchFamily="34" charset="0"/>
                <a:cs typeface="B Titr" pitchFamily="2" charset="-78"/>
                <a:sym typeface="Wingdings 2" pitchFamily="18" charset="2"/>
              </a:rPr>
              <a:t>هذیانی که محتوای آن متناسب با خلق است . مثل بیمار افسرده ای که معتقد است مسئول ویرانی دنیا می باشد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latin typeface="Calibri" pitchFamily="34" charset="0"/>
                <a:ea typeface="Calibri" pitchFamily="34" charset="0"/>
                <a:cs typeface="B Titr" pitchFamily="2" charset="-78"/>
                <a:sym typeface="Wingdings 2" pitchFamily="18" charset="2"/>
              </a:rPr>
              <a:t>هذیان ناهماهنگ</a:t>
            </a:r>
            <a:r>
              <a:rPr kumimoji="0" lang="fa-IR" sz="3200" b="1" i="0" u="none" strike="noStrike" cap="none" normalizeH="0" dirty="0" smtClean="0">
                <a:ln>
                  <a:noFill/>
                </a:ln>
                <a:solidFill>
                  <a:srgbClr val="FF0000"/>
                </a:solidFill>
                <a:effectLst/>
                <a:latin typeface="Calibri" pitchFamily="34" charset="0"/>
                <a:ea typeface="Calibri" pitchFamily="34" charset="0"/>
                <a:cs typeface="B Titr" pitchFamily="2" charset="-78"/>
                <a:sym typeface="Wingdings 2" pitchFamily="18" charset="2"/>
              </a:rPr>
              <a:t> با خلق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dirty="0" smtClean="0">
                <a:ln>
                  <a:noFill/>
                </a:ln>
                <a:solidFill>
                  <a:srgbClr val="262626"/>
                </a:solidFill>
                <a:effectLst/>
                <a:latin typeface="Calibri" pitchFamily="34" charset="0"/>
                <a:ea typeface="Calibri" pitchFamily="34" charset="0"/>
                <a:cs typeface="B Titr" pitchFamily="2" charset="-78"/>
                <a:sym typeface="Wingdings 2" pitchFamily="18" charset="2"/>
              </a:rPr>
              <a:t>هذیانی که از نظر محتوا با خلق هماهنگ نیستند یا ربطی به آن ندارد مثلاً بیمار افسرده ای که معتقد است فرد مهمی می باشد .</a:t>
            </a:r>
            <a:endParaRPr kumimoji="0" lang="fa-IR" sz="2800" b="0" i="0" u="none" strike="noStrike" cap="none" normalizeH="0" baseline="0" dirty="0" smtClean="0">
              <a:ln>
                <a:noFill/>
              </a:ln>
              <a:solidFill>
                <a:srgbClr val="262626"/>
              </a:solidFill>
              <a:effectLst/>
              <a:latin typeface="Calibri" pitchFamily="34" charset="0"/>
              <a:ea typeface="Calibri" pitchFamily="34" charset="0"/>
              <a:cs typeface="B Titr" pitchFamily="2" charset="-78"/>
              <a:sym typeface="Wingdings 2" pitchFamily="18" charset="2"/>
            </a:endParaRPr>
          </a:p>
        </p:txBody>
      </p:sp>
    </p:spTree>
  </p:cSld>
  <p:clrMapOvr>
    <a:masterClrMapping/>
  </p:clrMapOvr>
  <p:transition spd="slow">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990600" y="914400"/>
            <a:ext cx="77724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ea typeface="Calibri" pitchFamily="34" charset="0"/>
                <a:cs typeface="B Titr" pitchFamily="2" charset="-78"/>
              </a:rPr>
              <a:t>هذیان نیست</a:t>
            </a:r>
            <a:r>
              <a:rPr kumimoji="0" lang="fa-IR" sz="3200" b="1" i="0" u="none" strike="noStrike" cap="none" normalizeH="0" dirty="0" smtClean="0">
                <a:ln>
                  <a:noFill/>
                </a:ln>
                <a:solidFill>
                  <a:srgbClr val="FF0000"/>
                </a:solidFill>
                <a:effectLst/>
                <a:ea typeface="Calibri" pitchFamily="34" charset="0"/>
                <a:cs typeface="B Titr" pitchFamily="2" charset="-78"/>
              </a:rPr>
              <a:t> گرایی </a:t>
            </a:r>
            <a:r>
              <a:rPr lang="en-US" sz="3200" b="1" dirty="0" err="1" smtClean="0">
                <a:solidFill>
                  <a:srgbClr val="FF0000"/>
                </a:solidFill>
                <a:ea typeface="Calibri" pitchFamily="34" charset="0"/>
                <a:cs typeface="B Titr" pitchFamily="2" charset="-78"/>
              </a:rPr>
              <a:t>Nehillustic</a:t>
            </a:r>
            <a:r>
              <a:rPr lang="en-US" sz="3200" b="1" dirty="0" smtClean="0">
                <a:solidFill>
                  <a:srgbClr val="FF0000"/>
                </a:solidFill>
                <a:ea typeface="Calibri" pitchFamily="34" charset="0"/>
                <a:cs typeface="B Titr" pitchFamily="2" charset="-78"/>
              </a:rPr>
              <a:t> DELUSION</a:t>
            </a:r>
            <a:r>
              <a:rPr lang="fa-IR" sz="3200" b="1" dirty="0" smtClean="0">
                <a:solidFill>
                  <a:srgbClr val="FF0000"/>
                </a:solidFill>
                <a:ea typeface="Calibri" pitchFamily="34" charset="0"/>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Calibri" pitchFamily="34" charset="0"/>
                <a:cs typeface="B Titr" pitchFamily="2" charset="-78"/>
              </a:rPr>
              <a:t>هذیانی</a:t>
            </a:r>
            <a:r>
              <a:rPr kumimoji="0" lang="fa-IR" sz="2800" b="1" i="0" u="none" strike="noStrike" cap="none" normalizeH="0" dirty="0" smtClean="0">
                <a:ln>
                  <a:noFill/>
                </a:ln>
                <a:solidFill>
                  <a:schemeClr val="tx1"/>
                </a:solidFill>
                <a:effectLst/>
                <a:latin typeface="Calibri" pitchFamily="34" charset="0"/>
                <a:cs typeface="B Titr" pitchFamily="2" charset="-78"/>
              </a:rPr>
              <a:t> است که در آن بیمار منکر وجود جسم خود ، روان خود و دنیای دوربرخود است مثلاً می گوید هوائی برای تنفس نمانده است .</a:t>
            </a:r>
          </a:p>
          <a:p>
            <a:pPr marL="0" marR="0" lvl="0" indent="0" algn="r" defTabSz="914400" rtl="1" eaLnBrk="1" fontAlgn="base" latinLnBrk="0" hangingPunct="1">
              <a:lnSpc>
                <a:spcPct val="20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457200" y="434004"/>
            <a:ext cx="81534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200" b="1" i="0" u="none" strike="noStrike" cap="none" normalizeH="0" baseline="0" dirty="0" smtClean="0">
                <a:ln>
                  <a:noFill/>
                </a:ln>
                <a:solidFill>
                  <a:srgbClr val="FF0000"/>
                </a:solidFill>
                <a:effectLst/>
                <a:ea typeface="Calibri" pitchFamily="34" charset="0"/>
                <a:cs typeface="B Titr" pitchFamily="2" charset="-78"/>
              </a:rPr>
              <a:t>هذیان فقر </a:t>
            </a:r>
            <a:r>
              <a:rPr kumimoji="0" lang="en-US" sz="3200" b="1" i="0" u="none" strike="noStrike" cap="none" normalizeH="0" baseline="0" dirty="0" smtClean="0">
                <a:ln>
                  <a:noFill/>
                </a:ln>
                <a:solidFill>
                  <a:srgbClr val="FF0000"/>
                </a:solidFill>
                <a:effectLst/>
                <a:ea typeface="Calibri" pitchFamily="34" charset="0"/>
                <a:cs typeface="B Titr" pitchFamily="2" charset="-78"/>
              </a:rPr>
              <a:t>Delusion of Poverty</a:t>
            </a:r>
            <a:r>
              <a:rPr kumimoji="0" lang="fa-IR" sz="3200" b="1" i="0" u="none" strike="noStrike" cap="none" normalizeH="0" baseline="0" dirty="0" smtClean="0">
                <a:ln>
                  <a:noFill/>
                </a:ln>
                <a:solidFill>
                  <a:srgbClr val="FF0000"/>
                </a:solidFill>
                <a:effectLst/>
                <a:ea typeface="Calibri" pitchFamily="34" charset="0"/>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 هذیانی است که در آن بیمار معتقد است دار وندار خود را از دست داده و سرنوشت خود و خانواده او مرگ در اثر قحطی و گرسنگی است .</a:t>
            </a:r>
          </a:p>
          <a:p>
            <a:pPr marL="0" marR="0" lvl="0" indent="0" algn="just" defTabSz="914400" rtl="1" eaLnBrk="1" fontAlgn="base" latinLnBrk="0" hangingPunct="1">
              <a:lnSpc>
                <a:spcPct val="200000"/>
              </a:lnSpc>
              <a:spcBef>
                <a:spcPct val="0"/>
              </a:spcBef>
              <a:spcAft>
                <a:spcPct val="0"/>
              </a:spcAft>
              <a:buClrTx/>
              <a:buSzTx/>
              <a:buFontTx/>
              <a:buNone/>
              <a:tabLst/>
            </a:pPr>
            <a:r>
              <a:rPr lang="fa-IR" sz="3200" b="1" dirty="0" smtClean="0">
                <a:solidFill>
                  <a:srgbClr val="FF0000"/>
                </a:solidFill>
                <a:cs typeface="B Titr" pitchFamily="2" charset="-78"/>
              </a:rPr>
              <a:t>هذیانی جسمی </a:t>
            </a:r>
            <a:r>
              <a:rPr lang="en-US" sz="3200" b="1" dirty="0" smtClean="0">
                <a:solidFill>
                  <a:srgbClr val="FF0000"/>
                </a:solidFill>
                <a:cs typeface="B Titr" pitchFamily="2" charset="-78"/>
              </a:rPr>
              <a:t>Somatic Delusion</a:t>
            </a:r>
            <a:r>
              <a:rPr lang="fa-IR" sz="3200" b="1" dirty="0" smtClean="0">
                <a:solidFill>
                  <a:srgbClr val="FF0000"/>
                </a:solidFill>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400" b="1" dirty="0" smtClean="0">
                <a:latin typeface="Calibri" pitchFamily="34" charset="0"/>
                <a:cs typeface="B Titr" pitchFamily="2" charset="-78"/>
              </a:rPr>
              <a:t>اعتقاد به این است که بدن یا قسمتی از آن در بیمار مسخ یا دگرگون شده است مثلاً فکر می کند که مغز شخص در حال پوسیدن یا خراب شدن است .</a:t>
            </a:r>
            <a:endParaRPr lang="en-US" sz="2400" dirty="0" smtClean="0">
              <a:cs typeface="B Titr"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2  Zar" pitchFamily="2" charset="-78"/>
            </a:endParaRPr>
          </a:p>
        </p:txBody>
      </p:sp>
    </p:spTree>
  </p:cSld>
  <p:clrMapOvr>
    <a:masterClrMapping/>
  </p:clrMapOvr>
  <p:transition spd="slow">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838200" y="410825"/>
            <a:ext cx="77724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200000"/>
              </a:lnSpc>
              <a:spcBef>
                <a:spcPct val="0"/>
              </a:spcBef>
              <a:spcAft>
                <a:spcPct val="0"/>
              </a:spcAft>
              <a:buClrTx/>
              <a:buSzTx/>
              <a:buFontTx/>
              <a:buNone/>
              <a:tabLst/>
            </a:pPr>
            <a:r>
              <a:rPr kumimoji="0" lang="fa-IR" sz="3600" b="1"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های بدگمانی</a:t>
            </a:r>
            <a:r>
              <a:rPr kumimoji="0" lang="fa-IR" sz="3600" b="1" i="0" u="none" strike="noStrike" cap="none" normalizeH="0" dirty="0" smtClean="0">
                <a:ln>
                  <a:noFill/>
                </a:ln>
                <a:solidFill>
                  <a:srgbClr val="FF0000"/>
                </a:solidFill>
                <a:effectLst/>
                <a:latin typeface="Calibri" pitchFamily="34" charset="0"/>
                <a:ea typeface="Calibri" pitchFamily="34" charset="0"/>
                <a:cs typeface="B Titr" pitchFamily="2" charset="-78"/>
              </a:rPr>
              <a:t> </a:t>
            </a:r>
            <a:r>
              <a:rPr kumimoji="0" lang="en-US" sz="3600" b="1" i="0" u="none" strike="noStrike" cap="none" normalizeH="0" dirty="0" err="1" smtClean="0">
                <a:ln>
                  <a:noFill/>
                </a:ln>
                <a:solidFill>
                  <a:srgbClr val="FF0000"/>
                </a:solidFill>
                <a:effectLst/>
                <a:ea typeface="Calibri" pitchFamily="34" charset="0"/>
                <a:cs typeface="B Titr" pitchFamily="2" charset="-78"/>
              </a:rPr>
              <a:t>Puranoid</a:t>
            </a:r>
            <a:r>
              <a:rPr kumimoji="0" lang="en-US" sz="3600" b="1" i="0" u="none" strike="noStrike" cap="none" normalizeH="0" dirty="0" smtClean="0">
                <a:ln>
                  <a:noFill/>
                </a:ln>
                <a:solidFill>
                  <a:srgbClr val="FF0000"/>
                </a:solidFill>
                <a:effectLst/>
                <a:ea typeface="Calibri" pitchFamily="34" charset="0"/>
                <a:cs typeface="B Titr" pitchFamily="2" charset="-78"/>
              </a:rPr>
              <a:t> Delusion</a:t>
            </a:r>
            <a:r>
              <a:rPr kumimoji="0" lang="fa-IR" sz="3600" b="1" i="0" u="none" strike="noStrike" cap="none" normalizeH="0" dirty="0" smtClean="0">
                <a:ln>
                  <a:noFill/>
                </a:ln>
                <a:solidFill>
                  <a:srgbClr val="FF0000"/>
                </a:solidFill>
                <a:effectLst/>
                <a:ea typeface="Calibri" pitchFamily="34" charset="0"/>
                <a:cs typeface="B Titr" pitchFamily="2" charset="-78"/>
              </a:rPr>
              <a:t>:</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dirty="0" smtClean="0">
                <a:latin typeface="Calibri" pitchFamily="34" charset="0"/>
                <a:ea typeface="Calibri" pitchFamily="34" charset="0"/>
                <a:cs typeface="B Titr" pitchFamily="2" charset="-78"/>
              </a:rPr>
              <a:t>در این نوع هذیان بیمار معتقد است که عده ای آزار دهنده دوروبر او هستند که در خیابان او را تعقیب می کنند ، از پنجره ها و از پشت پرده های توری او را در نظر می گیرند و در لباس مبدل مدام دنبال او هستند که خود این هذیان انواع مختلفی دارد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en-US" sz="2800" b="0" i="0" u="none" strike="noStrike" cap="none" normalizeH="0" dirty="0" smtClean="0">
              <a:ln>
                <a:noFill/>
              </a:ln>
              <a:solidFill>
                <a:schemeClr val="tx1"/>
              </a:solidFill>
              <a:effectLst/>
              <a:latin typeface="Calibri" pitchFamily="34" charset="0"/>
              <a:ea typeface="Calibri" pitchFamily="34" charset="0"/>
              <a:cs typeface="B Titr" pitchFamily="2" charset="-78"/>
            </a:endParaRPr>
          </a:p>
        </p:txBody>
      </p:sp>
    </p:spTree>
  </p:cSld>
  <p:clrMapOvr>
    <a:masterClrMapping/>
  </p:clrMapOvr>
  <p:transition spd="slow">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838200" y="1009236"/>
            <a:ext cx="754380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0"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گزند و آسیب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dirty="0" smtClean="0">
                <a:latin typeface="Calibri" pitchFamily="34" charset="0"/>
                <a:cs typeface="B Titr" pitchFamily="2" charset="-78"/>
              </a:rPr>
              <a:t>سوظن افراطی  و غیرمنطقی و عدم اعتماد به دیگران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0" i="0" u="none" strike="noStrike" cap="none" normalizeH="0" baseline="0" dirty="0" smtClean="0">
                <a:ln>
                  <a:noFill/>
                </a:ln>
                <a:solidFill>
                  <a:srgbClr val="FF0000"/>
                </a:solidFill>
                <a:effectLst/>
                <a:latin typeface="Calibri" pitchFamily="34" charset="0"/>
                <a:cs typeface="B Titr" pitchFamily="2" charset="-78"/>
              </a:rPr>
              <a:t>هذیان</a:t>
            </a:r>
            <a:r>
              <a:rPr kumimoji="0" lang="fa-IR" sz="3600" b="0" i="0" u="none" strike="noStrike" cap="none" normalizeH="0" dirty="0" smtClean="0">
                <a:ln>
                  <a:noFill/>
                </a:ln>
                <a:solidFill>
                  <a:srgbClr val="FF0000"/>
                </a:solidFill>
                <a:effectLst/>
                <a:latin typeface="Calibri" pitchFamily="34" charset="0"/>
                <a:cs typeface="B Titr" pitchFamily="2" charset="-78"/>
              </a:rPr>
              <a:t> بزرگ منشی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aseline="0" dirty="0" smtClean="0">
                <a:latin typeface="Calibri" pitchFamily="34" charset="0"/>
                <a:cs typeface="B Titr" pitchFamily="2" charset="-78"/>
              </a:rPr>
              <a:t>اعتقاد</a:t>
            </a:r>
            <a:r>
              <a:rPr lang="fa-IR" sz="2800" dirty="0" smtClean="0">
                <a:latin typeface="Calibri" pitchFamily="34" charset="0"/>
                <a:cs typeface="B Titr" pitchFamily="2" charset="-78"/>
              </a:rPr>
              <a:t> به این که شخص صاحب عظمت است .</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7" name="Rectangle 13"/>
          <p:cNvSpPr>
            <a:spLocks noChangeArrowheads="1"/>
          </p:cNvSpPr>
          <p:nvPr/>
        </p:nvSpPr>
        <p:spPr bwMode="auto">
          <a:xfrm>
            <a:off x="0" y="9334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2480" name="Rectangle 1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2482" name="Rectangle 18"/>
          <p:cNvSpPr>
            <a:spLocks noChangeArrowheads="1"/>
          </p:cNvSpPr>
          <p:nvPr/>
        </p:nvSpPr>
        <p:spPr bwMode="auto">
          <a:xfrm>
            <a:off x="304800" y="372606"/>
            <a:ext cx="85344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0" i="0" u="none" strike="noStrike" cap="none" normalizeH="0" baseline="0" dirty="0" smtClean="0">
                <a:ln>
                  <a:noFill/>
                </a:ln>
                <a:solidFill>
                  <a:srgbClr val="FF0000"/>
                </a:solidFill>
                <a:effectLst/>
                <a:latin typeface="Calibri" pitchFamily="34" charset="0"/>
                <a:ea typeface="Calibri" pitchFamily="34" charset="0"/>
                <a:cs typeface="B Titr" pitchFamily="2" charset="-78"/>
              </a:rPr>
              <a:t>هذیان انتساب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dirty="0" smtClean="0">
                <a:latin typeface="Calibri" pitchFamily="34" charset="0"/>
                <a:cs typeface="B Titr" pitchFamily="2" charset="-78"/>
              </a:rPr>
              <a:t>باور غلطی مبنی بر این که هر چیزی ارتباط مستقیم با بیمار دارد مثلاً بیمار معتقد است که اطرافیان به او می خندند در مورد او به هم ایمان و اشاره می کنند یا پشت سر او حرف می زنند.</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0" i="0" u="none" strike="noStrike" cap="none" normalizeH="0" baseline="0" dirty="0" smtClean="0">
                <a:ln>
                  <a:noFill/>
                </a:ln>
                <a:solidFill>
                  <a:srgbClr val="FF0000"/>
                </a:solidFill>
                <a:effectLst/>
                <a:latin typeface="Calibri" pitchFamily="34" charset="0"/>
                <a:cs typeface="B Titr" pitchFamily="2" charset="-78"/>
              </a:rPr>
              <a:t>هذیان</a:t>
            </a:r>
            <a:r>
              <a:rPr kumimoji="0" lang="fa-IR" sz="3600" b="0" i="0" u="none" strike="noStrike" cap="none" normalizeH="0" dirty="0" smtClean="0">
                <a:ln>
                  <a:noFill/>
                </a:ln>
                <a:solidFill>
                  <a:srgbClr val="FF0000"/>
                </a:solidFill>
                <a:effectLst/>
                <a:latin typeface="Calibri" pitchFamily="34" charset="0"/>
                <a:cs typeface="B Titr" pitchFamily="2" charset="-78"/>
              </a:rPr>
              <a:t> اتهام به نفس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baseline="0" dirty="0" smtClean="0">
                <a:latin typeface="Calibri" pitchFamily="34" charset="0"/>
                <a:cs typeface="B Titr" pitchFamily="2" charset="-78"/>
              </a:rPr>
              <a:t>به</a:t>
            </a:r>
            <a:r>
              <a:rPr lang="fa-IR" sz="2800" dirty="0" smtClean="0">
                <a:latin typeface="Calibri" pitchFamily="34" charset="0"/>
                <a:cs typeface="B Titr" pitchFamily="2" charset="-78"/>
              </a:rPr>
              <a:t> احساس بی دلیل و باطل پیشمانی و گناه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32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1444" name="Rectangle 4"/>
          <p:cNvSpPr>
            <a:spLocks noChangeArrowheads="1"/>
          </p:cNvSpPr>
          <p:nvPr/>
        </p:nvSpPr>
        <p:spPr bwMode="auto">
          <a:xfrm>
            <a:off x="914400" y="1074004"/>
            <a:ext cx="7620000"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3600" b="0" i="0" u="none" strike="noStrike" cap="none" normalizeH="0" baseline="0" dirty="0" smtClean="0">
                <a:ln>
                  <a:noFill/>
                </a:ln>
                <a:solidFill>
                  <a:srgbClr val="FF0000"/>
                </a:solidFill>
                <a:effectLst/>
                <a:latin typeface="Calibri" pitchFamily="34" charset="0"/>
                <a:ea typeface="Times New Roman" pitchFamily="18" charset="0"/>
                <a:cs typeface="B Titr" pitchFamily="2" charset="-78"/>
              </a:rPr>
              <a:t>هذیان کنترل :</a:t>
            </a:r>
          </a:p>
          <a:p>
            <a:pPr marL="0" marR="0" lvl="0" indent="0" algn="just" defTabSz="914400" rtl="1" eaLnBrk="1" fontAlgn="base" latinLnBrk="0" hangingPunct="1">
              <a:lnSpc>
                <a:spcPct val="200000"/>
              </a:lnSpc>
              <a:spcBef>
                <a:spcPct val="0"/>
              </a:spcBef>
              <a:spcAft>
                <a:spcPct val="0"/>
              </a:spcAft>
              <a:buClrTx/>
              <a:buSzTx/>
              <a:buFontTx/>
              <a:buNone/>
              <a:tabLst/>
            </a:pPr>
            <a:r>
              <a:rPr lang="fa-IR" sz="2800" dirty="0" smtClean="0">
                <a:latin typeface="Calibri" pitchFamily="34" charset="0"/>
                <a:cs typeface="B Titr" pitchFamily="2" charset="-78"/>
              </a:rPr>
              <a:t>احساس غلط مبنی بر این که اراده ، افکار و احساسات شخص به وسیله نیروهای خارجی کنترل می شود که خود انواع مختلف دارد.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457200" y="76200"/>
            <a:ext cx="8318500" cy="65787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r" rtl="1" eaLnBrk="0" fontAlgn="base" hangingPunct="0">
              <a:lnSpc>
                <a:spcPct val="150000"/>
              </a:lnSpc>
              <a:spcBef>
                <a:spcPct val="0"/>
              </a:spcBef>
              <a:spcAft>
                <a:spcPct val="0"/>
              </a:spcAft>
            </a:pPr>
            <a:r>
              <a:rPr kumimoji="0" lang="fa-IR" sz="2800" b="0" i="0" u="none" strike="noStrike" cap="none" normalizeH="0" baseline="0" dirty="0" smtClean="0">
                <a:ln>
                  <a:noFill/>
                </a:ln>
                <a:solidFill>
                  <a:srgbClr val="FF0000"/>
                </a:solidFill>
                <a:effectLst/>
                <a:latin typeface="Calibri" pitchFamily="34" charset="0"/>
                <a:cs typeface="B Titr" pitchFamily="2" charset="-78"/>
              </a:rPr>
              <a:t>هذیان</a:t>
            </a:r>
            <a:r>
              <a:rPr kumimoji="0" lang="fa-IR" sz="2800" b="0" i="0" u="none" strike="noStrike" cap="none" normalizeH="0" dirty="0" smtClean="0">
                <a:ln>
                  <a:noFill/>
                </a:ln>
                <a:solidFill>
                  <a:srgbClr val="FF0000"/>
                </a:solidFill>
                <a:effectLst/>
                <a:latin typeface="Calibri" pitchFamily="34" charset="0"/>
                <a:cs typeface="B Titr" pitchFamily="2" charset="-78"/>
              </a:rPr>
              <a:t> کنترل :</a:t>
            </a:r>
          </a:p>
          <a:p>
            <a:pPr marL="514350" lvl="0" indent="-514350" algn="r" rtl="1" eaLnBrk="0" fontAlgn="base" hangingPunct="0">
              <a:lnSpc>
                <a:spcPct val="150000"/>
              </a:lnSpc>
              <a:spcBef>
                <a:spcPct val="0"/>
              </a:spcBef>
              <a:spcAft>
                <a:spcPct val="0"/>
              </a:spcAft>
            </a:pPr>
            <a:r>
              <a:rPr lang="fa-IR" sz="2300" b="1" dirty="0" smtClean="0">
                <a:solidFill>
                  <a:srgbClr val="FF0000"/>
                </a:solidFill>
                <a:cs typeface="B Titr" pitchFamily="2" charset="-78"/>
              </a:rPr>
              <a:t>1) ربایش فکر </a:t>
            </a:r>
            <a:r>
              <a:rPr lang="en-US" sz="2300" b="1" dirty="0" err="1" smtClean="0">
                <a:solidFill>
                  <a:srgbClr val="FF0000"/>
                </a:solidFill>
                <a:cs typeface="B Titr" pitchFamily="2" charset="-78"/>
              </a:rPr>
              <a:t>Thouyht</a:t>
            </a:r>
            <a:r>
              <a:rPr lang="en-US" sz="2300" b="1" dirty="0" smtClean="0">
                <a:solidFill>
                  <a:srgbClr val="FF0000"/>
                </a:solidFill>
                <a:cs typeface="B Titr" pitchFamily="2" charset="-78"/>
              </a:rPr>
              <a:t> Withdrawal</a:t>
            </a:r>
            <a:r>
              <a:rPr lang="fa-IR" sz="2300" b="1" dirty="0" smtClean="0">
                <a:solidFill>
                  <a:srgbClr val="FF0000"/>
                </a:solidFill>
                <a:cs typeface="B Titr" pitchFamily="2" charset="-78"/>
              </a:rPr>
              <a:t> :</a:t>
            </a:r>
          </a:p>
          <a:p>
            <a:pPr marL="53975" lvl="0" indent="-53975" algn="r" rtl="1" eaLnBrk="0" fontAlgn="base" hangingPunct="0">
              <a:lnSpc>
                <a:spcPct val="150000"/>
              </a:lnSpc>
              <a:spcBef>
                <a:spcPct val="0"/>
              </a:spcBef>
              <a:spcAft>
                <a:spcPct val="0"/>
              </a:spcAft>
            </a:pPr>
            <a:r>
              <a:rPr kumimoji="0" lang="fa-IR" sz="2300" b="0" i="0" u="none" strike="noStrike" cap="none" normalizeH="0" baseline="0" dirty="0" smtClean="0">
                <a:ln>
                  <a:noFill/>
                </a:ln>
                <a:solidFill>
                  <a:schemeClr val="tx1"/>
                </a:solidFill>
                <a:effectLst/>
                <a:latin typeface="Calibri" pitchFamily="34" charset="0"/>
                <a:cs typeface="B Titr" pitchFamily="2" charset="-78"/>
              </a:rPr>
              <a:t>عقیده هذیانی مبنی بر این که افکار شخص از مغز او توسط نیروها و یا اشخاص دیگری بیرون کشیده می</a:t>
            </a:r>
            <a:r>
              <a:rPr kumimoji="0" lang="fa-IR" sz="2300" b="0" i="0" u="none" strike="noStrike" cap="none" normalizeH="0" dirty="0" smtClean="0">
                <a:ln>
                  <a:noFill/>
                </a:ln>
                <a:solidFill>
                  <a:schemeClr val="tx1"/>
                </a:solidFill>
                <a:effectLst/>
                <a:latin typeface="Calibri" pitchFamily="34" charset="0"/>
                <a:cs typeface="B Titr" pitchFamily="2" charset="-78"/>
              </a:rPr>
              <a:t> شوند .</a:t>
            </a:r>
          </a:p>
          <a:p>
            <a:pPr marL="514350" lvl="0" indent="-514350" algn="r" rtl="1" eaLnBrk="0" fontAlgn="base" hangingPunct="0">
              <a:lnSpc>
                <a:spcPct val="150000"/>
              </a:lnSpc>
              <a:spcBef>
                <a:spcPct val="0"/>
              </a:spcBef>
              <a:spcAft>
                <a:spcPct val="0"/>
              </a:spcAft>
            </a:pPr>
            <a:r>
              <a:rPr lang="fa-IR" sz="2300" b="1" baseline="0" dirty="0" smtClean="0">
                <a:solidFill>
                  <a:srgbClr val="FF0000"/>
                </a:solidFill>
                <a:cs typeface="B Titr" pitchFamily="2" charset="-78"/>
              </a:rPr>
              <a:t>2</a:t>
            </a:r>
            <a:r>
              <a:rPr lang="fa-IR" sz="2300" b="1" dirty="0" smtClean="0">
                <a:solidFill>
                  <a:srgbClr val="FF0000"/>
                </a:solidFill>
                <a:cs typeface="B Titr" pitchFamily="2" charset="-78"/>
              </a:rPr>
              <a:t> ) کاشت فکر </a:t>
            </a:r>
            <a:r>
              <a:rPr lang="en-US" sz="2300" b="1" dirty="0" smtClean="0">
                <a:solidFill>
                  <a:srgbClr val="FF0000"/>
                </a:solidFill>
                <a:cs typeface="B Titr" pitchFamily="2" charset="-78"/>
              </a:rPr>
              <a:t>Thought </a:t>
            </a:r>
            <a:r>
              <a:rPr lang="en-US" sz="2300" b="1" dirty="0" err="1" smtClean="0">
                <a:solidFill>
                  <a:srgbClr val="FF0000"/>
                </a:solidFill>
                <a:cs typeface="B Titr" pitchFamily="2" charset="-78"/>
              </a:rPr>
              <a:t>Inser</a:t>
            </a:r>
            <a:r>
              <a:rPr lang="en-US" sz="2300" b="1" dirty="0" smtClean="0">
                <a:solidFill>
                  <a:srgbClr val="FF0000"/>
                </a:solidFill>
                <a:cs typeface="B Titr" pitchFamily="2" charset="-78"/>
              </a:rPr>
              <a:t> </a:t>
            </a:r>
            <a:r>
              <a:rPr lang="en-US" sz="2300" b="1" dirty="0" err="1" smtClean="0">
                <a:solidFill>
                  <a:srgbClr val="FF0000"/>
                </a:solidFill>
                <a:cs typeface="B Titr" pitchFamily="2" charset="-78"/>
              </a:rPr>
              <a:t>tion</a:t>
            </a:r>
            <a:r>
              <a:rPr lang="fa-IR" sz="2300" b="1" dirty="0" smtClean="0">
                <a:solidFill>
                  <a:srgbClr val="FF0000"/>
                </a:solidFill>
                <a:cs typeface="B Titr" pitchFamily="2" charset="-78"/>
              </a:rPr>
              <a:t> :</a:t>
            </a:r>
          </a:p>
          <a:p>
            <a:pPr marL="514350" lvl="0" indent="-514350" algn="r" rtl="1" eaLnBrk="0" fontAlgn="base" hangingPunct="0">
              <a:lnSpc>
                <a:spcPct val="150000"/>
              </a:lnSpc>
              <a:spcBef>
                <a:spcPct val="0"/>
              </a:spcBef>
              <a:spcAft>
                <a:spcPct val="0"/>
              </a:spcAft>
            </a:pPr>
            <a:r>
              <a:rPr kumimoji="0" lang="fa-IR" sz="2300" b="0" i="0" u="none" strike="noStrike" cap="none" normalizeH="0" baseline="0" dirty="0" smtClean="0">
                <a:ln>
                  <a:noFill/>
                </a:ln>
                <a:solidFill>
                  <a:schemeClr val="tx1"/>
                </a:solidFill>
                <a:effectLst/>
                <a:latin typeface="Calibri" pitchFamily="34" charset="0"/>
                <a:cs typeface="B Titr" pitchFamily="2" charset="-78"/>
              </a:rPr>
              <a:t>هذیان</a:t>
            </a:r>
            <a:r>
              <a:rPr kumimoji="0" lang="fa-IR" sz="2300" b="0" i="0" u="none" strike="noStrike" cap="none" normalizeH="0" dirty="0" smtClean="0">
                <a:ln>
                  <a:noFill/>
                </a:ln>
                <a:solidFill>
                  <a:schemeClr val="tx1"/>
                </a:solidFill>
                <a:effectLst/>
                <a:latin typeface="Calibri" pitchFamily="34" charset="0"/>
                <a:cs typeface="B Titr" pitchFamily="2" charset="-78"/>
              </a:rPr>
              <a:t> وارد نمودن افکار به ذهن توسط عوامل خارجی </a:t>
            </a:r>
          </a:p>
          <a:p>
            <a:pPr marL="514350" lvl="0" indent="-514350" algn="r" rtl="1" eaLnBrk="0" fontAlgn="base" hangingPunct="0">
              <a:lnSpc>
                <a:spcPct val="150000"/>
              </a:lnSpc>
              <a:spcBef>
                <a:spcPct val="0"/>
              </a:spcBef>
              <a:spcAft>
                <a:spcPct val="0"/>
              </a:spcAft>
            </a:pPr>
            <a:r>
              <a:rPr lang="fa-IR" sz="2300" b="1" baseline="0" dirty="0" smtClean="0">
                <a:solidFill>
                  <a:srgbClr val="FF0000"/>
                </a:solidFill>
                <a:cs typeface="B Titr" pitchFamily="2" charset="-78"/>
              </a:rPr>
              <a:t>3)</a:t>
            </a:r>
            <a:r>
              <a:rPr lang="fa-IR" sz="2300" b="1" dirty="0" smtClean="0">
                <a:solidFill>
                  <a:srgbClr val="FF0000"/>
                </a:solidFill>
                <a:cs typeface="B Titr" pitchFamily="2" charset="-78"/>
              </a:rPr>
              <a:t> پخش افکار </a:t>
            </a:r>
            <a:r>
              <a:rPr lang="en-US" sz="2300" b="1" dirty="0" err="1" smtClean="0">
                <a:solidFill>
                  <a:srgbClr val="FF0000"/>
                </a:solidFill>
                <a:cs typeface="B Titr" pitchFamily="2" charset="-78"/>
              </a:rPr>
              <a:t>Thougty</a:t>
            </a:r>
            <a:r>
              <a:rPr lang="en-US" sz="2300" b="1" dirty="0" smtClean="0">
                <a:solidFill>
                  <a:srgbClr val="FF0000"/>
                </a:solidFill>
                <a:cs typeface="B Titr" pitchFamily="2" charset="-78"/>
              </a:rPr>
              <a:t> </a:t>
            </a:r>
            <a:r>
              <a:rPr lang="en-US" sz="2300" b="1" dirty="0" err="1" smtClean="0">
                <a:solidFill>
                  <a:srgbClr val="FF0000"/>
                </a:solidFill>
                <a:cs typeface="B Titr" pitchFamily="2" charset="-78"/>
              </a:rPr>
              <a:t>Broadcusting</a:t>
            </a:r>
            <a:r>
              <a:rPr lang="fa-IR" sz="2300" b="1" dirty="0" smtClean="0">
                <a:solidFill>
                  <a:srgbClr val="FF0000"/>
                </a:solidFill>
                <a:cs typeface="B Titr" pitchFamily="2" charset="-78"/>
              </a:rPr>
              <a:t> :</a:t>
            </a:r>
          </a:p>
          <a:p>
            <a:pPr marL="514350" lvl="0" indent="-514350" algn="r" rtl="1" eaLnBrk="0" fontAlgn="base" hangingPunct="0">
              <a:lnSpc>
                <a:spcPct val="150000"/>
              </a:lnSpc>
              <a:spcBef>
                <a:spcPct val="0"/>
              </a:spcBef>
              <a:spcAft>
                <a:spcPct val="0"/>
              </a:spcAft>
            </a:pPr>
            <a:r>
              <a:rPr kumimoji="0" lang="fa-IR" sz="2300" b="0" i="0" u="none" strike="noStrike" cap="none" normalizeH="0" baseline="0" dirty="0" smtClean="0">
                <a:ln>
                  <a:noFill/>
                </a:ln>
                <a:solidFill>
                  <a:schemeClr val="tx1"/>
                </a:solidFill>
                <a:effectLst/>
                <a:latin typeface="Calibri" pitchFamily="34" charset="0"/>
                <a:cs typeface="B Titr" pitchFamily="2" charset="-78"/>
              </a:rPr>
              <a:t>هذیان</a:t>
            </a:r>
            <a:r>
              <a:rPr kumimoji="0" lang="fa-IR" sz="2300" b="0" i="0" u="none" strike="noStrike" cap="none" normalizeH="0" dirty="0" smtClean="0">
                <a:ln>
                  <a:noFill/>
                </a:ln>
                <a:solidFill>
                  <a:schemeClr val="tx1"/>
                </a:solidFill>
                <a:effectLst/>
                <a:latin typeface="Calibri" pitchFamily="34" charset="0"/>
                <a:cs typeface="B Titr" pitchFamily="2" charset="-78"/>
              </a:rPr>
              <a:t> منتشر شدن افکار به دنیای خارج به گونه ای که انگار افکار درهوا پخش می شوند .</a:t>
            </a:r>
          </a:p>
          <a:p>
            <a:pPr marL="514350" lvl="0" indent="-514350" algn="r" rtl="1" eaLnBrk="0" fontAlgn="base" hangingPunct="0">
              <a:lnSpc>
                <a:spcPct val="150000"/>
              </a:lnSpc>
              <a:spcBef>
                <a:spcPct val="0"/>
              </a:spcBef>
              <a:spcAft>
                <a:spcPct val="0"/>
              </a:spcAft>
            </a:pPr>
            <a:r>
              <a:rPr lang="fa-IR" sz="2300" b="1" baseline="0" dirty="0" smtClean="0">
                <a:solidFill>
                  <a:srgbClr val="FF0000"/>
                </a:solidFill>
                <a:cs typeface="B Titr" pitchFamily="2" charset="-78"/>
              </a:rPr>
              <a:t>4</a:t>
            </a:r>
            <a:r>
              <a:rPr lang="fa-IR" sz="2300" b="1" dirty="0" smtClean="0">
                <a:solidFill>
                  <a:srgbClr val="FF0000"/>
                </a:solidFill>
                <a:cs typeface="B Titr" pitchFamily="2" charset="-78"/>
              </a:rPr>
              <a:t> ) کنترل </a:t>
            </a:r>
            <a:r>
              <a:rPr lang="en-US" sz="2300" b="1" dirty="0" err="1" smtClean="0">
                <a:solidFill>
                  <a:srgbClr val="FF0000"/>
                </a:solidFill>
                <a:cs typeface="B Titr" pitchFamily="2" charset="-78"/>
              </a:rPr>
              <a:t>Thouyht</a:t>
            </a:r>
            <a:r>
              <a:rPr lang="en-US" sz="2300" b="1" dirty="0" smtClean="0">
                <a:solidFill>
                  <a:srgbClr val="FF0000"/>
                </a:solidFill>
                <a:cs typeface="B Titr" pitchFamily="2" charset="-78"/>
              </a:rPr>
              <a:t> Control</a:t>
            </a:r>
            <a:r>
              <a:rPr lang="fa-IR" sz="2300" b="1" dirty="0" smtClean="0">
                <a:solidFill>
                  <a:srgbClr val="FF0000"/>
                </a:solidFill>
                <a:cs typeface="B Titr" pitchFamily="2" charset="-78"/>
              </a:rPr>
              <a:t> :</a:t>
            </a:r>
          </a:p>
          <a:p>
            <a:pPr marL="514350" lvl="0" indent="-514350" algn="r" rtl="1" eaLnBrk="0" fontAlgn="base" hangingPunct="0">
              <a:lnSpc>
                <a:spcPct val="150000"/>
              </a:lnSpc>
              <a:spcBef>
                <a:spcPct val="0"/>
              </a:spcBef>
              <a:spcAft>
                <a:spcPct val="0"/>
              </a:spcAft>
            </a:pPr>
            <a:r>
              <a:rPr kumimoji="0" lang="fa-IR" sz="2300" b="0" i="0" u="none" strike="noStrike" cap="none" normalizeH="0" baseline="0" dirty="0" smtClean="0">
                <a:ln>
                  <a:noFill/>
                </a:ln>
                <a:solidFill>
                  <a:schemeClr val="tx1"/>
                </a:solidFill>
                <a:effectLst/>
                <a:latin typeface="Calibri" pitchFamily="34" charset="0"/>
                <a:cs typeface="B Titr" pitchFamily="2" charset="-78"/>
              </a:rPr>
              <a:t>باور</a:t>
            </a:r>
            <a:r>
              <a:rPr kumimoji="0" lang="fa-IR" sz="2300" b="0" i="0" u="none" strike="noStrike" cap="none" normalizeH="0" dirty="0" smtClean="0">
                <a:ln>
                  <a:noFill/>
                </a:ln>
                <a:solidFill>
                  <a:schemeClr val="tx1"/>
                </a:solidFill>
                <a:effectLst/>
                <a:latin typeface="Calibri" pitchFamily="34" charset="0"/>
                <a:cs typeface="B Titr" pitchFamily="2" charset="-78"/>
              </a:rPr>
              <a:t> هذیانی مبنی بر این که افکار شخص توسط نیروها یا افراد دیگری کنترل </a:t>
            </a:r>
            <a:br>
              <a:rPr kumimoji="0" lang="fa-IR" sz="2300" b="0" i="0" u="none" strike="noStrike" cap="none" normalizeH="0" dirty="0" smtClean="0">
                <a:ln>
                  <a:noFill/>
                </a:ln>
                <a:solidFill>
                  <a:schemeClr val="tx1"/>
                </a:solidFill>
                <a:effectLst/>
                <a:latin typeface="Calibri" pitchFamily="34" charset="0"/>
                <a:cs typeface="B Titr" pitchFamily="2" charset="-78"/>
              </a:rPr>
            </a:br>
            <a:r>
              <a:rPr kumimoji="0" lang="fa-IR" sz="2300" b="0" i="0" u="none" strike="noStrike" cap="none" normalizeH="0" dirty="0" smtClean="0">
                <a:ln>
                  <a:noFill/>
                </a:ln>
                <a:solidFill>
                  <a:schemeClr val="tx1"/>
                </a:solidFill>
                <a:effectLst/>
                <a:latin typeface="Calibri" pitchFamily="34" charset="0"/>
                <a:cs typeface="B Titr" pitchFamily="2" charset="-78"/>
              </a:rPr>
              <a:t>می شود .</a:t>
            </a:r>
            <a:endParaRPr kumimoji="0" lang="fa-IR" sz="2300" b="0" i="0" u="none" strike="noStrike" cap="none" normalizeH="0" baseline="0" dirty="0" smtClean="0">
              <a:ln>
                <a:noFill/>
              </a:ln>
              <a:solidFill>
                <a:schemeClr val="tx1"/>
              </a:solidFill>
              <a:effectLst/>
              <a:latin typeface="Arial" pitchFamily="34" charset="0"/>
              <a:cs typeface="B Titr" pitchFamily="2" charset="-78"/>
            </a:endParaRPr>
          </a:p>
        </p:txBody>
      </p:sp>
    </p:spTree>
  </p:cSld>
  <p:clrMapOvr>
    <a:masterClrMapping/>
  </p:clrMapOvr>
  <p:transition spd="slow">
    <p:pull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ChangeArrowheads="1"/>
          </p:cNvSpPr>
          <p:nvPr/>
        </p:nvSpPr>
        <p:spPr bwMode="auto">
          <a:xfrm>
            <a:off x="457200" y="363409"/>
            <a:ext cx="80010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ct val="0"/>
              </a:spcAft>
              <a:buClrTx/>
              <a:buSzTx/>
              <a:buFontTx/>
              <a:buNone/>
              <a:tabLst/>
            </a:pPr>
            <a:r>
              <a:rPr kumimoji="0" lang="fa-IR" sz="2700" b="0" i="0" u="none" strike="noStrike" cap="none" normalizeH="0" baseline="0" dirty="0" smtClean="0">
                <a:ln>
                  <a:noFill/>
                </a:ln>
                <a:solidFill>
                  <a:srgbClr val="FF0000"/>
                </a:solidFill>
                <a:effectLst/>
                <a:latin typeface="Calibri" pitchFamily="34" charset="0"/>
                <a:ea typeface="Times New Roman" pitchFamily="18" charset="0"/>
                <a:cs typeface="B Titr" pitchFamily="2" charset="-78"/>
              </a:rPr>
              <a:t>هذیان بی وفایی :</a:t>
            </a:r>
          </a:p>
          <a:p>
            <a:pPr marL="0" marR="0" lvl="0" indent="0" algn="just" defTabSz="914400" rtl="1" eaLnBrk="1" fontAlgn="base" latinLnBrk="0" hangingPunct="1">
              <a:lnSpc>
                <a:spcPct val="200000"/>
              </a:lnSpc>
              <a:spcBef>
                <a:spcPct val="0"/>
              </a:spcBef>
              <a:spcAft>
                <a:spcPct val="0"/>
              </a:spcAft>
              <a:buClrTx/>
              <a:buSzTx/>
              <a:buFontTx/>
              <a:buNone/>
              <a:tabLst/>
            </a:pPr>
            <a:r>
              <a:rPr lang="fa-IR" sz="2700" dirty="0" smtClean="0">
                <a:cs typeface="B Titr" pitchFamily="2" charset="-78"/>
              </a:rPr>
              <a:t>عقیده ای باطل مبنی بر بی وفائی شخص مورد علاقه ، نام دیگر این اختلال حسادت هذیانی یا </a:t>
            </a:r>
            <a:r>
              <a:rPr lang="en-US" sz="2700" b="1" dirty="0" err="1" smtClean="0">
                <a:cs typeface="B Titr" pitchFamily="2" charset="-78"/>
              </a:rPr>
              <a:t>Delusionul</a:t>
            </a:r>
            <a:r>
              <a:rPr lang="en-US" sz="2700" b="1" dirty="0" smtClean="0">
                <a:cs typeface="B Titr" pitchFamily="2" charset="-78"/>
              </a:rPr>
              <a:t> Jealousy</a:t>
            </a:r>
            <a:r>
              <a:rPr lang="fa-IR" sz="2700" dirty="0" smtClean="0">
                <a:cs typeface="B Titr" pitchFamily="2" charset="-78"/>
              </a:rPr>
              <a:t> می باشد .</a:t>
            </a:r>
          </a:p>
          <a:p>
            <a:pPr marL="0" marR="0" lvl="0" indent="0" algn="just" defTabSz="914400" rtl="1" eaLnBrk="1" fontAlgn="base" latinLnBrk="0" hangingPunct="1">
              <a:lnSpc>
                <a:spcPct val="200000"/>
              </a:lnSpc>
              <a:spcBef>
                <a:spcPct val="0"/>
              </a:spcBef>
              <a:spcAft>
                <a:spcPct val="0"/>
              </a:spcAft>
              <a:buClrTx/>
              <a:buSzTx/>
              <a:buFontTx/>
              <a:buNone/>
              <a:tabLst/>
            </a:pPr>
            <a:r>
              <a:rPr kumimoji="0" lang="fa-IR" sz="2700" b="0" i="0" u="none" strike="noStrike" cap="none" normalizeH="0" baseline="0" dirty="0" smtClean="0">
                <a:ln>
                  <a:noFill/>
                </a:ln>
                <a:solidFill>
                  <a:srgbClr val="FF0000"/>
                </a:solidFill>
                <a:effectLst/>
                <a:latin typeface="Calibri" pitchFamily="34" charset="0"/>
                <a:cs typeface="B Titr" pitchFamily="2" charset="-78"/>
              </a:rPr>
              <a:t>ارتومانی</a:t>
            </a:r>
            <a:r>
              <a:rPr kumimoji="0" lang="fa-IR" sz="2700" b="0" i="0" u="none" strike="noStrike" cap="none" normalizeH="0" dirty="0" smtClean="0">
                <a:ln>
                  <a:noFill/>
                </a:ln>
                <a:solidFill>
                  <a:srgbClr val="FF0000"/>
                </a:solidFill>
                <a:effectLst/>
                <a:latin typeface="Calibri" pitchFamily="34" charset="0"/>
                <a:cs typeface="B Titr" pitchFamily="2" charset="-78"/>
              </a:rPr>
              <a:t> :</a:t>
            </a:r>
          </a:p>
          <a:p>
            <a:pPr marL="0" marR="0" lvl="0" indent="0" algn="just" defTabSz="914400" rtl="1" eaLnBrk="1" fontAlgn="base" latinLnBrk="0" hangingPunct="1">
              <a:lnSpc>
                <a:spcPct val="200000"/>
              </a:lnSpc>
              <a:spcBef>
                <a:spcPct val="0"/>
              </a:spcBef>
              <a:spcAft>
                <a:spcPct val="0"/>
              </a:spcAft>
              <a:buClrTx/>
              <a:buSzTx/>
              <a:buFontTx/>
              <a:buNone/>
              <a:tabLst/>
            </a:pPr>
            <a:r>
              <a:rPr lang="fa-IR" sz="2700" baseline="0" dirty="0" smtClean="0">
                <a:latin typeface="Calibri" pitchFamily="34" charset="0"/>
                <a:cs typeface="B Titr" pitchFamily="2" charset="-78"/>
              </a:rPr>
              <a:t>باور</a:t>
            </a:r>
            <a:r>
              <a:rPr lang="fa-IR" sz="2700" dirty="0" smtClean="0">
                <a:latin typeface="Calibri" pitchFamily="34" charset="0"/>
                <a:cs typeface="B Titr" pitchFamily="2" charset="-78"/>
              </a:rPr>
              <a:t> هذیانی که در زنان بیشتر از مردان دیده می شود مبنی بر این که شخص عمیقاً عاشق بیمار است .</a:t>
            </a:r>
          </a:p>
          <a:p>
            <a:pPr marL="0" marR="0" lvl="0" indent="0" algn="just" defTabSz="914400" rtl="1" eaLnBrk="1" fontAlgn="base" latinLnBrk="0" hangingPunct="1">
              <a:lnSpc>
                <a:spcPct val="200000"/>
              </a:lnSpc>
              <a:spcBef>
                <a:spcPct val="0"/>
              </a:spcBef>
              <a:spcAft>
                <a:spcPct val="0"/>
              </a:spcAft>
              <a:buClrTx/>
              <a:buSzTx/>
              <a:buFontTx/>
              <a:buNone/>
              <a:tabLst/>
            </a:pPr>
            <a:endParaRPr kumimoji="0" lang="en-US" sz="27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838200" y="29825"/>
            <a:ext cx="77724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lang="fa-IR" sz="3200" dirty="0" smtClean="0">
                <a:solidFill>
                  <a:srgbClr val="FF0000"/>
                </a:solidFill>
                <a:latin typeface="Calibri" pitchFamily="34" charset="0"/>
                <a:cs typeface="B Titr" pitchFamily="2" charset="-78"/>
              </a:rPr>
              <a:t>دروغ پردازی خیالی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Calibri" pitchFamily="34" charset="0"/>
                <a:cs typeface="B Titr" pitchFamily="2" charset="-78"/>
              </a:rPr>
              <a:t>نوعی</a:t>
            </a:r>
            <a:r>
              <a:rPr kumimoji="0" lang="fa-IR" sz="2800" b="0" i="0" u="none" strike="noStrike" cap="none" normalizeH="0" dirty="0" smtClean="0">
                <a:ln>
                  <a:noFill/>
                </a:ln>
                <a:solidFill>
                  <a:schemeClr val="tx1"/>
                </a:solidFill>
                <a:effectLst/>
                <a:latin typeface="Calibri" pitchFamily="34" charset="0"/>
                <a:cs typeface="B Titr" pitchFamily="2" charset="-78"/>
              </a:rPr>
              <a:t> دروغگویی که در آن به نظر می رسد شخص به واقعیت خیالات خود اعتقاد دارد و به اساس آن عمل می کند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3200" baseline="0" dirty="0" smtClean="0">
                <a:solidFill>
                  <a:srgbClr val="FF0000"/>
                </a:solidFill>
                <a:latin typeface="Calibri" pitchFamily="34" charset="0"/>
                <a:cs typeface="B Titr" pitchFamily="2" charset="-78"/>
              </a:rPr>
              <a:t>گرایش</a:t>
            </a:r>
            <a:r>
              <a:rPr lang="fa-IR" sz="3200" dirty="0" smtClean="0">
                <a:solidFill>
                  <a:srgbClr val="FF0000"/>
                </a:solidFill>
                <a:latin typeface="Calibri" pitchFamily="34" charset="0"/>
                <a:cs typeface="B Titr" pitchFamily="2" charset="-78"/>
              </a:rPr>
              <a:t> یا اشتغال فکری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Calibri" pitchFamily="34" charset="0"/>
                <a:cs typeface="B Titr" pitchFamily="2" charset="-78"/>
              </a:rPr>
              <a:t>تمرکز</a:t>
            </a:r>
            <a:r>
              <a:rPr kumimoji="0" lang="fa-IR" sz="2800" b="0" i="0" u="none" strike="noStrike" cap="none" normalizeH="0" dirty="0" smtClean="0">
                <a:ln>
                  <a:noFill/>
                </a:ln>
                <a:solidFill>
                  <a:schemeClr val="tx1"/>
                </a:solidFill>
                <a:effectLst/>
                <a:latin typeface="Calibri" pitchFamily="34" charset="0"/>
                <a:cs typeface="B Titr" pitchFamily="2" charset="-78"/>
              </a:rPr>
              <a:t> فکری روی یک عقیده بخصوص ، همراه با یک مایه عاطفی قوی مثل گرایش پارانوئید یا اشتغال ذهنی با افکار خودکشی </a:t>
            </a:r>
            <a:endParaRPr kumimoji="0" lang="ar-SA"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cover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762000" y="780395"/>
            <a:ext cx="76200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solidFill>
                  <a:srgbClr val="FF0000"/>
                </a:solidFill>
                <a:latin typeface="Calibri" pitchFamily="34" charset="0"/>
                <a:cs typeface="B Titr" pitchFamily="2" charset="-78"/>
              </a:rPr>
              <a:t>ایگومانی : </a:t>
            </a:r>
            <a:r>
              <a:rPr lang="fa-IR" sz="2800" dirty="0" smtClean="0">
                <a:latin typeface="Calibri" pitchFamily="34" charset="0"/>
                <a:cs typeface="B Titr" pitchFamily="2" charset="-78"/>
              </a:rPr>
              <a:t>اشتغال ذهنی بیمارگونه با خود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solidFill>
                  <a:srgbClr val="FF0000"/>
                </a:solidFill>
                <a:latin typeface="Calibri" pitchFamily="34" charset="0"/>
                <a:cs typeface="B Titr" pitchFamily="2" charset="-78"/>
              </a:rPr>
              <a:t>مونومانی : </a:t>
            </a:r>
            <a:r>
              <a:rPr lang="fa-IR" sz="2800" dirty="0" smtClean="0">
                <a:latin typeface="Calibri" pitchFamily="34" charset="0"/>
                <a:cs typeface="B Titr" pitchFamily="2" charset="-78"/>
              </a:rPr>
              <a:t>اشتغال ذهنی با موضوع واحد</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Calibri" pitchFamily="34" charset="0"/>
                <a:cs typeface="B Titr" pitchFamily="2" charset="-78"/>
              </a:rPr>
              <a:t>خود بیمار انگاری </a:t>
            </a:r>
            <a:r>
              <a:rPr kumimoji="0" lang="en-US" sz="2400" b="1" i="0" u="none" strike="noStrike" cap="none" normalizeH="0" baseline="0" dirty="0" smtClean="0">
                <a:ln>
                  <a:noFill/>
                </a:ln>
                <a:solidFill>
                  <a:srgbClr val="FF0000"/>
                </a:solidFill>
                <a:effectLst/>
                <a:latin typeface="+mj-lt"/>
                <a:cs typeface="B Titr" pitchFamily="2" charset="-78"/>
              </a:rPr>
              <a:t>HYPOCHONDRIASIS</a:t>
            </a:r>
            <a:r>
              <a:rPr kumimoji="0" lang="fa-IR" sz="2400" b="1" i="0" u="none" strike="noStrike" cap="none" normalizeH="0" baseline="0" dirty="0" smtClean="0">
                <a:ln>
                  <a:noFill/>
                </a:ln>
                <a:solidFill>
                  <a:srgbClr val="FF0000"/>
                </a:solidFill>
                <a:effectLst/>
                <a:latin typeface="+mj-lt"/>
                <a:cs typeface="B Titr" pitchFamily="2" charset="-78"/>
              </a:rPr>
              <a:t>  </a:t>
            </a:r>
            <a:r>
              <a:rPr kumimoji="0" lang="en-US" sz="2400" b="1" i="0" u="none" strike="noStrike" cap="none" normalizeH="0" baseline="0" dirty="0" smtClean="0">
                <a:ln>
                  <a:noFill/>
                </a:ln>
                <a:solidFill>
                  <a:srgbClr val="FF0000"/>
                </a:solidFill>
                <a:effectLst/>
                <a:latin typeface="+mj-lt"/>
                <a:cs typeface="B Titr" pitchFamily="2" charset="-78"/>
              </a:rPr>
              <a:t>:</a:t>
            </a:r>
            <a:r>
              <a:rPr kumimoji="0" lang="fa-IR" sz="2400" b="0" i="0" u="none" strike="noStrike" cap="none" normalizeH="0" baseline="0" dirty="0" smtClean="0">
                <a:ln>
                  <a:noFill/>
                </a:ln>
                <a:solidFill>
                  <a:schemeClr val="tx1"/>
                </a:solidFill>
                <a:effectLst/>
                <a:latin typeface="+mj-lt"/>
                <a:cs typeface="B Titr" pitchFamily="2" charset="-78"/>
              </a:rPr>
              <a:t> اختلالی که در آن اشکال عمده تفسیرنادرست</a:t>
            </a:r>
            <a:r>
              <a:rPr kumimoji="0" lang="fa-IR" sz="2400" b="0" i="0" u="none" strike="noStrike" cap="none" normalizeH="0" dirty="0" smtClean="0">
                <a:ln>
                  <a:noFill/>
                </a:ln>
                <a:solidFill>
                  <a:schemeClr val="tx1"/>
                </a:solidFill>
                <a:effectLst/>
                <a:latin typeface="+mj-lt"/>
                <a:cs typeface="B Titr" pitchFamily="2" charset="-78"/>
              </a:rPr>
              <a:t> </a:t>
            </a:r>
            <a:r>
              <a:rPr lang="fa-IR" sz="2400" dirty="0" smtClean="0">
                <a:latin typeface="+mj-lt"/>
                <a:cs typeface="B Titr" pitchFamily="2" charset="-78"/>
              </a:rPr>
              <a:t>علائم و احساس های جسمی به عنوان پدیده های غیرعادی است که منجر به اشتغال ذهنی بیمار با ترس از داشتن یا باورداشتن به یک بیماری می گردد. </a:t>
            </a:r>
            <a:endParaRPr kumimoji="0" lang="fa-IR" sz="2400" b="0" i="0" u="none" strike="noStrike" cap="none" normalizeH="0" dirty="0" smtClean="0">
              <a:ln>
                <a:noFill/>
              </a:ln>
              <a:solidFill>
                <a:schemeClr val="tx1"/>
              </a:solidFill>
              <a:effectLst/>
              <a:latin typeface="+mj-lt"/>
              <a:cs typeface="B Titr" pitchFamily="2" charset="-78"/>
            </a:endParaRPr>
          </a:p>
        </p:txBody>
      </p:sp>
    </p:spTree>
  </p:cSld>
  <p:clrMapOvr>
    <a:masterClrMapping/>
  </p:clrMapOvr>
  <p:transition spd="slow">
    <p:pu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8" name="Rectangle 12"/>
          <p:cNvSpPr>
            <a:spLocks noChangeArrowheads="1"/>
          </p:cNvSpPr>
          <p:nvPr/>
        </p:nvSpPr>
        <p:spPr bwMode="auto">
          <a:xfrm>
            <a:off x="0" y="0"/>
            <a:ext cx="0" cy="0"/>
          </a:xfrm>
          <a:prstGeom prst="rect">
            <a:avLst/>
          </a:prstGeom>
          <a:solidFill>
            <a:schemeClr val="accent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5309" name="Rectangle 13"/>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5318" name="Rectangle 2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5320" name="Rectangle 2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5322" name="Rectangle 2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5324" name="Rectangle 2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
          <p:cNvSpPr>
            <a:spLocks noChangeArrowheads="1"/>
          </p:cNvSpPr>
          <p:nvPr/>
        </p:nvSpPr>
        <p:spPr bwMode="auto">
          <a:xfrm>
            <a:off x="762000" y="657286"/>
            <a:ext cx="762000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solidFill>
                  <a:srgbClr val="FF0000"/>
                </a:solidFill>
                <a:latin typeface="Calibri" pitchFamily="34" charset="0"/>
                <a:cs typeface="B Titr" pitchFamily="2" charset="-78"/>
              </a:rPr>
              <a:t>وسواس فکری  </a:t>
            </a:r>
            <a:r>
              <a:rPr lang="en-US" sz="2800" b="1" dirty="0" smtClean="0">
                <a:solidFill>
                  <a:srgbClr val="FF0000"/>
                </a:solidFill>
                <a:latin typeface="Calibri" pitchFamily="34" charset="0"/>
                <a:cs typeface="B Titr" pitchFamily="2" charset="-78"/>
              </a:rPr>
              <a:t>OBSESSION</a:t>
            </a:r>
            <a:r>
              <a:rPr lang="fa-IR" sz="2800" dirty="0" smtClean="0">
                <a:solidFill>
                  <a:srgbClr val="FF0000"/>
                </a:solidFill>
                <a:latin typeface="Calibri" pitchFamily="34" charset="0"/>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cs typeface="B Titr" pitchFamily="2" charset="-78"/>
              </a:rPr>
              <a:t>عقیده ، هیجان یا تکانه ای که مکرراً و مصرانه خود را وارد هشیاری شخص می کند هرچند که برخلاف میل وی باشد. </a:t>
            </a:r>
            <a:endParaRPr kumimoji="0" lang="fa-IR" sz="2400" b="0" i="0" u="none" strike="noStrike" cap="none" normalizeH="0" dirty="0" smtClean="0">
              <a:ln>
                <a:noFill/>
              </a:ln>
              <a:solidFill>
                <a:schemeClr val="tx1"/>
              </a:solidFill>
              <a:effectLst/>
              <a:latin typeface="Calibri" pitchFamily="34" charset="0"/>
              <a:cs typeface="B Titr" pitchFamily="2" charset="-78"/>
            </a:endParaRP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b="1" baseline="0" dirty="0" smtClean="0">
                <a:solidFill>
                  <a:srgbClr val="FF0000"/>
                </a:solidFill>
                <a:latin typeface="Calibri" pitchFamily="34" charset="0"/>
                <a:cs typeface="B Titr" pitchFamily="2" charset="-78"/>
              </a:rPr>
              <a:t>وسواس</a:t>
            </a:r>
            <a:r>
              <a:rPr lang="fa-IR" sz="2800" b="1" dirty="0" smtClean="0">
                <a:solidFill>
                  <a:srgbClr val="FF0000"/>
                </a:solidFill>
                <a:latin typeface="Calibri" pitchFamily="34" charset="0"/>
                <a:cs typeface="B Titr" pitchFamily="2" charset="-78"/>
              </a:rPr>
              <a:t> عملی </a:t>
            </a:r>
            <a:r>
              <a:rPr lang="en-US" sz="2800" b="1" dirty="0" smtClean="0">
                <a:solidFill>
                  <a:srgbClr val="FF0000"/>
                </a:solidFill>
                <a:latin typeface="Calibri" pitchFamily="34" charset="0"/>
                <a:cs typeface="B Titr" pitchFamily="2" charset="-78"/>
              </a:rPr>
              <a:t>COMPULSION</a:t>
            </a:r>
            <a:r>
              <a:rPr lang="fa-IR" sz="2800" b="1" dirty="0" smtClean="0">
                <a:solidFill>
                  <a:srgbClr val="FF0000"/>
                </a:solidFill>
                <a:latin typeface="Calibri" pitchFamily="34" charset="0"/>
                <a:cs typeface="B Titr" pitchFamily="2" charset="-78"/>
              </a:rPr>
              <a:t>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cs typeface="B Titr" pitchFamily="2" charset="-78"/>
              </a:rPr>
              <a:t>تکانه ای غیر قابل مقاومت برای انجام یک عمل غیرمنطقی</a:t>
            </a:r>
            <a:r>
              <a:rPr kumimoji="0" lang="fa-IR" sz="2400" b="0" i="0" u="none" strike="noStrike" cap="none" normalizeH="0" dirty="0" smtClean="0">
                <a:ln>
                  <a:noFill/>
                </a:ln>
                <a:solidFill>
                  <a:schemeClr val="tx1"/>
                </a:solidFill>
                <a:effectLst/>
                <a:latin typeface="Calibri" pitchFamily="34" charset="0"/>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b="1" baseline="0" dirty="0" smtClean="0">
                <a:solidFill>
                  <a:srgbClr val="FF0000"/>
                </a:solidFill>
                <a:latin typeface="Calibri" pitchFamily="34" charset="0"/>
                <a:cs typeface="B Titr" pitchFamily="2" charset="-78"/>
              </a:rPr>
              <a:t>بد دهنی</a:t>
            </a:r>
            <a:r>
              <a:rPr lang="fa-IR" sz="2400" b="1" dirty="0" smtClean="0">
                <a:solidFill>
                  <a:srgbClr val="FF0000"/>
                </a:solidFill>
                <a:latin typeface="Calibri" pitchFamily="34" charset="0"/>
                <a:cs typeface="B Titr" pitchFamily="2" charset="-78"/>
              </a:rPr>
              <a:t> </a:t>
            </a:r>
            <a:r>
              <a:rPr lang="en-US" sz="2400" b="1" dirty="0" smtClean="0">
                <a:solidFill>
                  <a:srgbClr val="FF0000"/>
                </a:solidFill>
                <a:latin typeface="Calibri" pitchFamily="34" charset="0"/>
                <a:cs typeface="B Titr" pitchFamily="2" charset="-78"/>
              </a:rPr>
              <a:t>COPROLULIA</a:t>
            </a:r>
            <a:r>
              <a:rPr lang="fa-IR" sz="2400" b="1" dirty="0" smtClean="0">
                <a:solidFill>
                  <a:srgbClr val="FF0000"/>
                </a:solidFill>
                <a:latin typeface="Calibri" pitchFamily="34" charset="0"/>
                <a:cs typeface="B Titr" pitchFamily="2" charset="-78"/>
              </a:rPr>
              <a:t> :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dirty="0" smtClean="0">
                <a:latin typeface="Calibri" pitchFamily="34" charset="0"/>
                <a:cs typeface="B Titr" pitchFamily="2" charset="-78"/>
              </a:rPr>
              <a:t>ادای غیر ارادی کلمات زشت </a:t>
            </a: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ar-S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cover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304800" y="527983"/>
            <a:ext cx="8458200" cy="68634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solidFill>
                  <a:srgbClr val="FF0000"/>
                </a:solidFill>
                <a:latin typeface="Calibri" pitchFamily="34" charset="0"/>
                <a:cs typeface="B Titr" pitchFamily="2" charset="-78"/>
              </a:rPr>
              <a:t>فوبی خاص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cs typeface="B Titr" pitchFamily="2" charset="-78"/>
              </a:rPr>
              <a:t>ترس محدود به موضوع یا شی</a:t>
            </a:r>
            <a:r>
              <a:rPr kumimoji="0" lang="fa-IR" sz="2400" b="0" i="0" u="none" strike="noStrike" cap="none" normalizeH="0" dirty="0" smtClean="0">
                <a:ln>
                  <a:noFill/>
                </a:ln>
                <a:solidFill>
                  <a:schemeClr val="tx1"/>
                </a:solidFill>
                <a:effectLst/>
                <a:latin typeface="Calibri" pitchFamily="34" charset="0"/>
                <a:cs typeface="B Titr" pitchFamily="2" charset="-78"/>
              </a:rPr>
              <a:t> واضح مثل ترس از حیوانات ( ترس از رانندگی )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dirty="0" smtClean="0">
                <a:solidFill>
                  <a:srgbClr val="FF0000"/>
                </a:solidFill>
                <a:latin typeface="Calibri" pitchFamily="34" charset="0"/>
                <a:cs typeface="B Titr" pitchFamily="2" charset="-78"/>
              </a:rPr>
              <a:t>فوبی اجتماعی : </a:t>
            </a:r>
            <a:r>
              <a:rPr lang="fa-IR" sz="2400" dirty="0" smtClean="0">
                <a:latin typeface="Calibri" pitchFamily="34" charset="0"/>
                <a:cs typeface="B Titr" pitchFamily="2" charset="-78"/>
              </a:rPr>
              <a:t>ترس از موقعیت هایی که شخص در معرض امتحان و دقت دیگران قرار دارد مثل ترس  از سخن گفتن در جمع .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dirty="0" smtClean="0">
                <a:ln>
                  <a:noFill/>
                </a:ln>
                <a:solidFill>
                  <a:srgbClr val="FF0000"/>
                </a:solidFill>
                <a:effectLst/>
                <a:latin typeface="Calibri" pitchFamily="34" charset="0"/>
                <a:cs typeface="B Titr" pitchFamily="2" charset="-78"/>
              </a:rPr>
              <a:t>اکروفونیا : </a:t>
            </a:r>
            <a:r>
              <a:rPr kumimoji="0" lang="fa-IR" sz="2400" b="0" i="0" u="none" strike="noStrike" cap="none" normalizeH="0" dirty="0" smtClean="0">
                <a:ln>
                  <a:noFill/>
                </a:ln>
                <a:solidFill>
                  <a:schemeClr val="tx1"/>
                </a:solidFill>
                <a:effectLst/>
                <a:latin typeface="Calibri" pitchFamily="34" charset="0"/>
                <a:cs typeface="B Titr" pitchFamily="2" charset="-78"/>
              </a:rPr>
              <a:t>ترس از جاهای مرتفع </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dirty="0" smtClean="0">
                <a:solidFill>
                  <a:srgbClr val="FF0000"/>
                </a:solidFill>
                <a:latin typeface="Calibri" pitchFamily="34" charset="0"/>
                <a:cs typeface="B Titr" pitchFamily="2" charset="-78"/>
              </a:rPr>
              <a:t>گذر هراسی : </a:t>
            </a:r>
            <a:r>
              <a:rPr lang="fa-IR" sz="2400" dirty="0" smtClean="0">
                <a:latin typeface="Calibri" pitchFamily="34" charset="0"/>
                <a:cs typeface="B Titr" pitchFamily="2" charset="-78"/>
              </a:rPr>
              <a:t>ترس از حضور در فضاهای باز </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dirty="0" smtClean="0">
                <a:ln>
                  <a:noFill/>
                </a:ln>
                <a:solidFill>
                  <a:srgbClr val="FF0000"/>
                </a:solidFill>
                <a:effectLst/>
                <a:latin typeface="Calibri" pitchFamily="34" charset="0"/>
                <a:cs typeface="B Titr" pitchFamily="2" charset="-78"/>
              </a:rPr>
              <a:t>( آگروفوبیا ) </a:t>
            </a:r>
          </a:p>
          <a:p>
            <a:pPr marL="0" marR="0" lvl="0" indent="0" algn="justLow" defTabSz="914400" rtl="1" eaLnBrk="1" fontAlgn="base" latinLnBrk="0" hangingPunct="1">
              <a:lnSpc>
                <a:spcPct val="200000"/>
              </a:lnSpc>
              <a:spcBef>
                <a:spcPct val="0"/>
              </a:spcBef>
              <a:spcAft>
                <a:spcPct val="0"/>
              </a:spcAft>
              <a:buClrTx/>
              <a:buSzTx/>
              <a:buFontTx/>
              <a:buNone/>
              <a:tabLst/>
            </a:pPr>
            <a:endParaRPr lang="fa-IR" sz="2400" b="1" baseline="0" dirty="0" smtClean="0">
              <a:solidFill>
                <a:srgbClr val="FF0000"/>
              </a:solidFill>
              <a:latin typeface="Calibri" pitchFamily="34" charset="0"/>
              <a:cs typeface="B Titr" pitchFamily="2" charset="-78"/>
            </a:endParaRP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ar-S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checke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457200" y="838200"/>
            <a:ext cx="83058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baseline="0" dirty="0" smtClean="0">
                <a:ln>
                  <a:noFill/>
                </a:ln>
                <a:solidFill>
                  <a:srgbClr val="FF0000"/>
                </a:solidFill>
                <a:effectLst/>
                <a:latin typeface="Calibri" pitchFamily="34" charset="0"/>
                <a:cs typeface="B Titr" pitchFamily="2" charset="-78"/>
              </a:rPr>
              <a:t>الگو فوبیا : </a:t>
            </a:r>
            <a:r>
              <a:rPr lang="fa-IR" sz="2400" dirty="0" smtClean="0">
                <a:latin typeface="Calibri" pitchFamily="34" charset="0"/>
                <a:cs typeface="B Titr" pitchFamily="2" charset="-78"/>
              </a:rPr>
              <a:t>یا</a:t>
            </a:r>
            <a:r>
              <a:rPr kumimoji="0" lang="fa-IR" sz="2400" b="0" i="0" u="none" strike="noStrike" cap="none" normalizeH="0" baseline="0" dirty="0" smtClean="0">
                <a:ln>
                  <a:noFill/>
                </a:ln>
                <a:effectLst/>
                <a:latin typeface="Calibri" pitchFamily="34" charset="0"/>
                <a:cs typeface="B Titr" pitchFamily="2" charset="-78"/>
              </a:rPr>
              <a:t> ترس از درد                        </a:t>
            </a:r>
            <a:r>
              <a:rPr kumimoji="0" lang="fa-IR" sz="2400" b="0" i="0" u="none" strike="noStrike" cap="none" normalizeH="0" baseline="0" dirty="0" smtClean="0">
                <a:ln>
                  <a:noFill/>
                </a:ln>
                <a:solidFill>
                  <a:srgbClr val="FF0000"/>
                </a:solidFill>
                <a:effectLst/>
                <a:latin typeface="Calibri" pitchFamily="34" charset="0"/>
                <a:cs typeface="B Titr" pitchFamily="2" charset="-78"/>
              </a:rPr>
              <a:t>پان فوبیا :</a:t>
            </a:r>
            <a:r>
              <a:rPr kumimoji="0" lang="fa-IR" sz="2400" b="0" i="0" u="none" strike="noStrike" cap="none" normalizeH="0" baseline="0" dirty="0" smtClean="0">
                <a:ln>
                  <a:noFill/>
                </a:ln>
                <a:solidFill>
                  <a:schemeClr val="tx1"/>
                </a:solidFill>
                <a:effectLst/>
                <a:latin typeface="Calibri" pitchFamily="34" charset="0"/>
                <a:cs typeface="B Titr" pitchFamily="2" charset="-78"/>
              </a:rPr>
              <a:t> ترس از همه چیز</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dirty="0" smtClean="0">
                <a:solidFill>
                  <a:srgbClr val="FF0000"/>
                </a:solidFill>
                <a:latin typeface="Calibri" pitchFamily="34" charset="0"/>
                <a:cs typeface="B Titr" pitchFamily="2" charset="-78"/>
              </a:rPr>
              <a:t>ایلور وفوبیا : </a:t>
            </a:r>
            <a:r>
              <a:rPr lang="fa-IR" sz="2400" dirty="0" smtClean="0">
                <a:latin typeface="Calibri" pitchFamily="34" charset="0"/>
                <a:cs typeface="B Titr" pitchFamily="2" charset="-78"/>
              </a:rPr>
              <a:t>یا ترس از گربه               </a:t>
            </a:r>
            <a:r>
              <a:rPr lang="fa-IR" sz="2400" dirty="0" smtClean="0">
                <a:solidFill>
                  <a:srgbClr val="FF0000"/>
                </a:solidFill>
                <a:latin typeface="Calibri" pitchFamily="34" charset="0"/>
                <a:cs typeface="B Titr" pitchFamily="2" charset="-78"/>
              </a:rPr>
              <a:t>کلاستروفوبیا : </a:t>
            </a:r>
            <a:r>
              <a:rPr lang="fa-IR" sz="2400" dirty="0" smtClean="0">
                <a:latin typeface="Calibri" pitchFamily="34" charset="0"/>
                <a:cs typeface="B Titr" pitchFamily="2" charset="-78"/>
              </a:rPr>
              <a:t>ترس از مکان های بسته</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400" b="0" i="0" u="none" strike="noStrike" cap="none" normalizeH="0" dirty="0" smtClean="0">
                <a:ln>
                  <a:noFill/>
                </a:ln>
                <a:solidFill>
                  <a:srgbClr val="FF0000"/>
                </a:solidFill>
                <a:effectLst/>
                <a:latin typeface="Calibri" pitchFamily="34" charset="0"/>
                <a:cs typeface="B Titr" pitchFamily="2" charset="-78"/>
              </a:rPr>
              <a:t>اریتروفوبیا : </a:t>
            </a:r>
            <a:r>
              <a:rPr kumimoji="0" lang="fa-IR" sz="2400" b="0" i="0" u="none" strike="noStrike" cap="none" normalizeH="0" dirty="0" smtClean="0">
                <a:ln>
                  <a:noFill/>
                </a:ln>
                <a:solidFill>
                  <a:schemeClr val="tx1"/>
                </a:solidFill>
                <a:effectLst/>
                <a:latin typeface="Calibri" pitchFamily="34" charset="0"/>
                <a:cs typeface="B Titr" pitchFamily="2" charset="-78"/>
              </a:rPr>
              <a:t>ترس از سرخ شدن صورت       </a:t>
            </a:r>
            <a:r>
              <a:rPr kumimoji="0" lang="fa-IR" sz="2400" b="0" i="0" u="none" strike="noStrike" cap="none" normalizeH="0" dirty="0" smtClean="0">
                <a:ln>
                  <a:noFill/>
                </a:ln>
                <a:solidFill>
                  <a:srgbClr val="FF0000"/>
                </a:solidFill>
                <a:effectLst/>
                <a:latin typeface="Calibri" pitchFamily="34" charset="0"/>
                <a:cs typeface="B Titr" pitchFamily="2" charset="-78"/>
              </a:rPr>
              <a:t>زینوفوبیا : </a:t>
            </a:r>
            <a:r>
              <a:rPr kumimoji="0" lang="fa-IR" sz="2400" b="0" i="0" u="none" strike="noStrike" cap="none" normalizeH="0" dirty="0" smtClean="0">
                <a:ln>
                  <a:noFill/>
                </a:ln>
                <a:solidFill>
                  <a:schemeClr val="tx1"/>
                </a:solidFill>
                <a:effectLst/>
                <a:latin typeface="Calibri" pitchFamily="34" charset="0"/>
                <a:cs typeface="B Titr" pitchFamily="2" charset="-78"/>
              </a:rPr>
              <a:t>ترس از بیگانه ها</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400" dirty="0" smtClean="0">
                <a:latin typeface="Calibri" pitchFamily="34" charset="0"/>
                <a:cs typeface="B Titr" pitchFamily="2" charset="-78"/>
              </a:rPr>
              <a:t>                                   		             </a:t>
            </a:r>
            <a:r>
              <a:rPr lang="fa-IR" sz="2400" dirty="0" smtClean="0">
                <a:solidFill>
                  <a:srgbClr val="FF0000"/>
                </a:solidFill>
                <a:latin typeface="Calibri" pitchFamily="34" charset="0"/>
                <a:cs typeface="B Titr" pitchFamily="2" charset="-78"/>
              </a:rPr>
              <a:t>زوفوبیا :</a:t>
            </a:r>
            <a:r>
              <a:rPr lang="fa-IR" sz="2400" dirty="0" smtClean="0">
                <a:latin typeface="Calibri" pitchFamily="34" charset="0"/>
                <a:cs typeface="B Titr" pitchFamily="2" charset="-78"/>
              </a:rPr>
              <a:t> ترس از حیوانات 			                            </a:t>
            </a:r>
            <a:endParaRPr kumimoji="0" lang="fa-IR" sz="2400" b="0" i="0" u="none" strike="noStrike" cap="none" normalizeH="0" dirty="0" smtClean="0">
              <a:ln>
                <a:noFill/>
              </a:ln>
              <a:solidFill>
                <a:schemeClr val="tx1"/>
              </a:solidFill>
              <a:effectLst/>
              <a:latin typeface="Calibri" pitchFamily="34" charset="0"/>
              <a:cs typeface="B Titr" pitchFamily="2" charset="-78"/>
            </a:endParaRPr>
          </a:p>
          <a:p>
            <a:pPr marL="0" marR="0" lvl="0" indent="0" algn="justLow" defTabSz="914400" rtl="1" eaLnBrk="1" fontAlgn="base" latinLnBrk="0" hangingPunct="1">
              <a:lnSpc>
                <a:spcPct val="200000"/>
              </a:lnSpc>
              <a:spcBef>
                <a:spcPct val="0"/>
              </a:spcBef>
              <a:spcAft>
                <a:spcPct val="0"/>
              </a:spcAft>
              <a:buClrTx/>
              <a:buSzTx/>
              <a:buFontTx/>
              <a:buNone/>
              <a:tabLst/>
            </a:pPr>
            <a:endParaRPr lang="fa-IR" sz="2400" b="1" baseline="0" dirty="0" smtClean="0">
              <a:solidFill>
                <a:srgbClr val="FF0000"/>
              </a:solidFill>
              <a:latin typeface="Calibri" pitchFamily="34" charset="0"/>
              <a:cs typeface="B Titr" pitchFamily="2" charset="-78"/>
            </a:endParaRPr>
          </a:p>
          <a:p>
            <a:pPr marL="0" marR="0" lvl="0" indent="0" algn="justLow" defTabSz="914400" rtl="1" eaLnBrk="1" fontAlgn="base" latinLnBrk="0" hangingPunct="1">
              <a:lnSpc>
                <a:spcPct val="200000"/>
              </a:lnSpc>
              <a:spcBef>
                <a:spcPct val="0"/>
              </a:spcBef>
              <a:spcAft>
                <a:spcPct val="0"/>
              </a:spcAft>
              <a:buClrTx/>
              <a:buSzTx/>
              <a:buFontTx/>
              <a:buNone/>
              <a:tabLst/>
            </a:pPr>
            <a:endParaRPr kumimoji="0" lang="ar-S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split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66800" y="1219199"/>
            <a:ext cx="6934200" cy="4247317"/>
          </a:xfrm>
          <a:prstGeom prst="rect">
            <a:avLst/>
          </a:prstGeom>
        </p:spPr>
        <p:txBody>
          <a:bodyPr wrap="square">
            <a:spAutoFit/>
          </a:bodyPr>
          <a:lstStyle/>
          <a:p>
            <a:pPr algn="ctr">
              <a:lnSpc>
                <a:spcPct val="200000"/>
              </a:lnSpc>
            </a:pPr>
            <a:r>
              <a:rPr lang="fa-IR" sz="7200" b="1" dirty="0" smtClean="0">
                <a:ln w="17780" cmpd="sng">
                  <a:solidFill>
                    <a:srgbClr val="FFFFFF"/>
                  </a:solidFill>
                  <a:prstDash val="solid"/>
                  <a:miter lim="800000"/>
                </a:ln>
                <a:solidFill>
                  <a:srgbClr val="CC66FF"/>
                </a:solidFill>
                <a:effectLst>
                  <a:outerShdw blurRad="50800" algn="tl" rotWithShape="0">
                    <a:srgbClr val="000000"/>
                  </a:outerShdw>
                </a:effectLst>
                <a:cs typeface="B Titr" pitchFamily="2" charset="-78"/>
              </a:rPr>
              <a:t>بـا تشـکر از </a:t>
            </a:r>
          </a:p>
          <a:p>
            <a:pPr algn="ctr">
              <a:lnSpc>
                <a:spcPct val="200000"/>
              </a:lnSpc>
            </a:pPr>
            <a:r>
              <a:rPr lang="fa-IR" sz="7200" b="1" dirty="0" smtClean="0">
                <a:ln w="17780" cmpd="sng">
                  <a:solidFill>
                    <a:srgbClr val="FFFFFF"/>
                  </a:solidFill>
                  <a:prstDash val="solid"/>
                  <a:miter lim="800000"/>
                </a:ln>
                <a:solidFill>
                  <a:srgbClr val="CC66FF"/>
                </a:solidFill>
                <a:effectLst>
                  <a:outerShdw blurRad="50800" algn="tl" rotWithShape="0">
                    <a:srgbClr val="000000"/>
                  </a:outerShdw>
                </a:effectLst>
                <a:cs typeface="B Titr" pitchFamily="2" charset="-78"/>
              </a:rPr>
              <a:t>حسـن توجـه شمـا </a:t>
            </a:r>
            <a:endParaRPr lang="en-US" sz="7200" b="1" dirty="0">
              <a:ln w="17780" cmpd="sng">
                <a:solidFill>
                  <a:srgbClr val="FFFFFF"/>
                </a:solidFill>
                <a:prstDash val="solid"/>
                <a:miter lim="800000"/>
              </a:ln>
              <a:solidFill>
                <a:srgbClr val="CC66FF"/>
              </a:solidFill>
              <a:effectLst>
                <a:outerShdw blurRad="50800" algn="tl" rotWithShape="0">
                  <a:srgbClr val="000000"/>
                </a:outerShdw>
              </a:effectLst>
              <a:cs typeface="B Titr" pitchFamily="2" charset="-78"/>
            </a:endParaRPr>
          </a:p>
        </p:txBody>
      </p:sp>
    </p:spTree>
  </p:cSld>
  <p:clrMapOvr>
    <a:masterClrMapping/>
  </p:clrMapOvr>
  <p:transition spd="slow">
    <p:newsflash/>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1102</TotalTime>
  <Words>1594</Words>
  <Application>Microsoft Office PowerPoint</Application>
  <PresentationFormat>On-screen Show (4:3)</PresentationFormat>
  <Paragraphs>140</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2  Titr</vt:lpstr>
      <vt:lpstr>2  Zar</vt:lpstr>
      <vt:lpstr>Arial</vt:lpstr>
      <vt:lpstr>B Titr</vt:lpstr>
      <vt:lpstr>B Zar</vt:lpstr>
      <vt:lpstr>Calibri</vt:lpstr>
      <vt:lpstr>Times New Roman</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EmDaD.R</dc:creator>
  <cp:lastModifiedBy>DadeFam-43262657</cp:lastModifiedBy>
  <cp:revision>240</cp:revision>
  <dcterms:created xsi:type="dcterms:W3CDTF">2010-05-24T04:01:52Z</dcterms:created>
  <dcterms:modified xsi:type="dcterms:W3CDTF">2023-08-16T15:42:09Z</dcterms:modified>
</cp:coreProperties>
</file>