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4168DFD-E24B-4790-876C-652CC746E29B}" type="datetimeFigureOut">
              <a:rPr lang="fa-IR" smtClean="0"/>
              <a:pPr/>
              <a:t>23/10/1441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151F1B2-3940-4CDC-BF5E-5C3CA1A98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00541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6868" y="1285860"/>
            <a:ext cx="5105400" cy="2714644"/>
          </a:xfrm>
        </p:spPr>
        <p:txBody>
          <a:bodyPr/>
          <a:lstStyle/>
          <a:p>
            <a:pPr algn="ctr"/>
            <a:r>
              <a:rPr lang="fa-IR" dirty="0" smtClean="0"/>
              <a:t>آزمون حافظه برای بزرگسالان 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/>
              <a:t>می توان حافظه را به فروشگاهی تشبیه کرد که براساس توانایی و ویژگی های شخصیتی صاحب آن ، کم و بیش مملو از اجناس و کم و بیش مرتب است بنابراین حافظه ، در مقابل مردم به یک شیوه عمل نمی کند : هر کس اجناسی را می خرد که مورد توجهش قرار می گیرد یا به آنها نیاز دارد . جنسی که برای یکی از مشتری ها جالب است ، توجه مشتریان دیگر را جلب نمی کند . </a:t>
            </a:r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7239000" cy="5669942"/>
          </a:xfrm>
        </p:spPr>
        <p:txBody>
          <a:bodyPr>
            <a:normAutofit/>
          </a:bodyPr>
          <a:lstStyle/>
          <a:p>
            <a:pPr algn="just"/>
            <a:r>
              <a:rPr lang="fa-IR" dirty="0" smtClean="0"/>
              <a:t>حافظه نیز به همین صورت عمل می کند ، برخی افراد ، آنچه را که می بینند خیلی بهتر به یاد می آورند ، برخی دیگر شنیده های خود را به راحتی یادآوری می کنند و عده ای دیگر می توانند رویدادهای خیلی دور را به خاطر بیاورید و برعکس . بالاخره ، کسانی وجود دارند که در یادآوری خاطرات خود بسیار منظم عمل می کند ، در صورتی که دیگران ، تاریخ ها و رویدادها را کاملا مخلوط می کنند . بنابراین هر یک از ما ، فروشگاه خود را ، متناسب با ذوق ، سلیقه و توانایی های خود مرتب می کنیم . به کمک آزمون هایی که ارائه می شود ، می توانید نوع حافظه خود را کشف کنید و مخصوصا به توانایی آن پی ببرید .</a:t>
            </a:r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7239000" cy="5598504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آزمون ها </a:t>
            </a:r>
          </a:p>
          <a:p>
            <a:endParaRPr lang="fa-IR" dirty="0" smtClean="0">
              <a:solidFill>
                <a:srgbClr val="FF0000"/>
              </a:solidFill>
            </a:endParaRPr>
          </a:p>
          <a:p>
            <a:pPr algn="just"/>
            <a:r>
              <a:rPr lang="fa-IR" dirty="0" smtClean="0"/>
              <a:t>در صفحات بعد سه جدول می بینید : </a:t>
            </a:r>
            <a:r>
              <a:rPr lang="en-US" dirty="0" smtClean="0"/>
              <a:t>A </a:t>
            </a:r>
            <a:r>
              <a:rPr lang="fa-IR" dirty="0" smtClean="0"/>
              <a:t>، </a:t>
            </a:r>
            <a:r>
              <a:rPr lang="en-US" dirty="0" smtClean="0"/>
              <a:t>B</a:t>
            </a:r>
            <a:r>
              <a:rPr lang="fa-IR" dirty="0" smtClean="0"/>
              <a:t>و </a:t>
            </a:r>
            <a:r>
              <a:rPr lang="en-US" dirty="0" smtClean="0"/>
              <a:t>C</a:t>
            </a:r>
            <a:r>
              <a:rPr lang="fa-IR" dirty="0" smtClean="0"/>
              <a:t>. جدول </a:t>
            </a:r>
            <a:r>
              <a:rPr lang="en-US" dirty="0" smtClean="0"/>
              <a:t>A</a:t>
            </a:r>
            <a:r>
              <a:rPr lang="fa-IR" dirty="0" smtClean="0"/>
              <a:t> را به مدت 30 ثانیه و به دقت مورد مشاهده قرار دهید . سعی کنید کلمات و ترتیب آنها را به خاطر بسپارید . آنگاه جدول را با صفحه کاغذ بپوشانید و آنچه را دیده اید در جدول سفید صفحه مقابل و به ترتیب بنویسید . همین کار را با جدول </a:t>
            </a:r>
            <a:r>
              <a:rPr lang="en-US" dirty="0" smtClean="0"/>
              <a:t>B</a:t>
            </a:r>
            <a:r>
              <a:rPr lang="fa-IR" dirty="0" smtClean="0"/>
              <a:t> نیز انجام دهید : به مدت 30 ثانیه به آن نگاه کنید و آنچه را دیده اید در جدول سفید صفحه مقابل و به ترتیب بنویسید .</a:t>
            </a:r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71744"/>
            <a:ext cx="7239000" cy="3883992"/>
          </a:xfrm>
        </p:spPr>
        <p:txBody>
          <a:bodyPr/>
          <a:lstStyle/>
          <a:p>
            <a:pPr algn="just"/>
            <a:r>
              <a:rPr lang="fa-IR" dirty="0" smtClean="0"/>
              <a:t>حال به جدول </a:t>
            </a:r>
            <a:r>
              <a:rPr lang="en-US" dirty="0" smtClean="0"/>
              <a:t>C</a:t>
            </a:r>
            <a:r>
              <a:rPr lang="fa-IR" dirty="0" smtClean="0"/>
              <a:t> نگاه کنید . تصویر دوم تقریبا همان تصویر اول است ، اما 10 جزء کم دارد : آن ها را در کمتر از 2 دقیقه پیدا کنید . پس از پیدا کردن اجزای ناقص جدول </a:t>
            </a:r>
            <a:r>
              <a:rPr lang="en-US" dirty="0" smtClean="0"/>
              <a:t>C</a:t>
            </a:r>
            <a:r>
              <a:rPr lang="fa-IR" dirty="0" smtClean="0"/>
              <a:t> ، به صفحه بعد بروید و به سوالات آزمون </a:t>
            </a:r>
            <a:r>
              <a:rPr lang="en-US" dirty="0" smtClean="0"/>
              <a:t>D</a:t>
            </a:r>
            <a:r>
              <a:rPr lang="fa-IR" dirty="0" smtClean="0"/>
              <a:t> پاسخ دهید . </a:t>
            </a:r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00516_23142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71612"/>
            <a:ext cx="8143899" cy="442915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00516_23152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0108"/>
            <a:ext cx="8215338" cy="485778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00516_23155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85926"/>
            <a:ext cx="8072461" cy="407196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00516_23164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785926"/>
            <a:ext cx="8215338" cy="407196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00516_23170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85860"/>
            <a:ext cx="8072462" cy="4786346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00516_23172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14422"/>
            <a:ext cx="8020085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8596" y="1142984"/>
            <a:ext cx="7400948" cy="5248584"/>
          </a:xfrm>
        </p:spPr>
        <p:txBody>
          <a:bodyPr>
            <a:normAutofit lnSpcReduction="10000"/>
          </a:bodyPr>
          <a:lstStyle/>
          <a:p>
            <a:r>
              <a:rPr lang="fa-IR" dirty="0" smtClean="0"/>
              <a:t>آزمون </a:t>
            </a:r>
            <a:r>
              <a:rPr lang="en-US" dirty="0" smtClean="0"/>
              <a:t>D</a:t>
            </a:r>
          </a:p>
          <a:p>
            <a:endParaRPr lang="en-US" dirty="0" smtClean="0"/>
          </a:p>
          <a:p>
            <a:r>
              <a:rPr lang="fa-IR" sz="1800" dirty="0" smtClean="0"/>
              <a:t>به سوالات زیر پاسخ دهید .</a:t>
            </a:r>
          </a:p>
          <a:p>
            <a:endParaRPr lang="fa-IR" sz="1800" dirty="0" smtClean="0"/>
          </a:p>
          <a:p>
            <a:r>
              <a:rPr lang="fa-IR" sz="1800" dirty="0" smtClean="0"/>
              <a:t>1-آیا همیشه سالگرد تولد دوستان یا والدین خود را به یاد دارید ؟</a:t>
            </a:r>
          </a:p>
          <a:p>
            <a:endParaRPr lang="fa-IR" sz="1800" dirty="0" smtClean="0"/>
          </a:p>
          <a:p>
            <a:r>
              <a:rPr lang="fa-IR" sz="1800" dirty="0" smtClean="0"/>
              <a:t>الف) بلی                       ب) نه همیشه                      ج) خیر</a:t>
            </a:r>
          </a:p>
          <a:p>
            <a:endParaRPr lang="fa-IR" sz="1800" dirty="0" smtClean="0"/>
          </a:p>
          <a:p>
            <a:r>
              <a:rPr lang="fa-IR" sz="1800" dirty="0" smtClean="0"/>
              <a:t>2-آیا می توانید در تاریکی چیزی را پیدا کنید ؟</a:t>
            </a:r>
          </a:p>
          <a:p>
            <a:endParaRPr lang="fa-IR" sz="1800" dirty="0" smtClean="0"/>
          </a:p>
          <a:p>
            <a:r>
              <a:rPr lang="fa-IR" sz="1800" dirty="0" smtClean="0"/>
              <a:t>الف) بلی                        ب) به ندرت                            ج) خیر </a:t>
            </a:r>
          </a:p>
          <a:p>
            <a:endParaRPr lang="fa-IR" sz="1800" dirty="0" smtClean="0"/>
          </a:p>
          <a:p>
            <a:r>
              <a:rPr lang="fa-IR" sz="1800" dirty="0" smtClean="0"/>
              <a:t>3) آیا ، وقتی گوشی تلفن را برمی دارید ، صدای مقابل را می شناسید؟</a:t>
            </a:r>
          </a:p>
          <a:p>
            <a:endParaRPr lang="fa-IR" sz="1800" dirty="0" smtClean="0"/>
          </a:p>
          <a:p>
            <a:r>
              <a:rPr lang="fa-IR" sz="1800" dirty="0" smtClean="0"/>
              <a:t>الف) بلی                          ب) اغلب                               ج) هرگز</a:t>
            </a:r>
          </a:p>
          <a:p>
            <a:endParaRPr lang="fa-IR" sz="1800" dirty="0" smtClean="0"/>
          </a:p>
          <a:p>
            <a:endParaRPr lang="fa-IR" sz="18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7239000" cy="5598504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1800" dirty="0" smtClean="0"/>
          </a:p>
          <a:p>
            <a:r>
              <a:rPr lang="fa-IR" sz="1800" dirty="0" smtClean="0"/>
              <a:t>4-آیا ، به محض شنیدن پیش درآمد یک آهنگ ، می توانید آن را بشناسید ؟</a:t>
            </a:r>
          </a:p>
          <a:p>
            <a:r>
              <a:rPr lang="fa-IR" sz="1800" dirty="0" smtClean="0"/>
              <a:t>الف)بلی                             ب)گاهی                               ج)اغلب</a:t>
            </a:r>
          </a:p>
          <a:p>
            <a:endParaRPr lang="fa-IR" sz="1800" dirty="0" smtClean="0"/>
          </a:p>
          <a:p>
            <a:r>
              <a:rPr lang="fa-IR" sz="1800" dirty="0" smtClean="0"/>
              <a:t>5-آیا وقتی به خرید می روید ، برای خود فهرست تهیه می کنید ؟</a:t>
            </a:r>
          </a:p>
          <a:p>
            <a:endParaRPr lang="fa-IR" sz="1800" dirty="0" smtClean="0"/>
          </a:p>
          <a:p>
            <a:r>
              <a:rPr lang="fa-IR" sz="1800" dirty="0" smtClean="0"/>
              <a:t>الف)بلی       ب)بلی ، در صورتی که تعداد اجناس زیاد باشد   ج)همیشه</a:t>
            </a:r>
          </a:p>
          <a:p>
            <a:endParaRPr lang="fa-IR" sz="1800" dirty="0" smtClean="0"/>
          </a:p>
          <a:p>
            <a:r>
              <a:rPr lang="fa-IR" sz="1800" dirty="0" smtClean="0"/>
              <a:t>6- اولین خاطره دوران کودکی شما به چند سالگی برمی گردد؟</a:t>
            </a:r>
          </a:p>
          <a:p>
            <a:endParaRPr lang="fa-IR" sz="1800" dirty="0" smtClean="0"/>
          </a:p>
          <a:p>
            <a:r>
              <a:rPr lang="fa-IR" sz="1800" dirty="0" smtClean="0"/>
              <a:t>الف) 3 سالگی                ب)4 سالگی                      ج)5 سالگی</a:t>
            </a:r>
          </a:p>
          <a:p>
            <a:endParaRPr lang="fa-IR" sz="1800" dirty="0"/>
          </a:p>
          <a:p>
            <a:r>
              <a:rPr lang="fa-IR" sz="1800" dirty="0" smtClean="0"/>
              <a:t>7-آیا می توانید یک غذا را از بوی آن تمیز دهید ؟</a:t>
            </a:r>
          </a:p>
          <a:p>
            <a:endParaRPr lang="fa-IR" sz="1800" dirty="0" smtClean="0"/>
          </a:p>
          <a:p>
            <a:r>
              <a:rPr lang="fa-IR" sz="1800" dirty="0" smtClean="0"/>
              <a:t>الف)بلی       ب)در صورتی که آن را دوست داشته باشیم      ج)خیر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1800" dirty="0" smtClean="0"/>
              <a:t>8- آیا مشغولیت های ذهنی شما موجب می شود که قرارهای معمولی را فراموش کنید؟</a:t>
            </a:r>
          </a:p>
          <a:p>
            <a:pPr>
              <a:buNone/>
            </a:pPr>
            <a:r>
              <a:rPr lang="fa-IR" sz="1800" dirty="0" smtClean="0"/>
              <a:t>الف)خیر                              ب)گاهی                         ج)تقریبا همیشه</a:t>
            </a:r>
          </a:p>
          <a:p>
            <a:pPr>
              <a:buNone/>
            </a:pPr>
            <a:endParaRPr lang="fa-IR" sz="1800" dirty="0" smtClean="0"/>
          </a:p>
          <a:p>
            <a:pPr>
              <a:buNone/>
            </a:pPr>
            <a:r>
              <a:rPr lang="fa-IR" sz="1800" dirty="0" smtClean="0"/>
              <a:t>9) آیا زبان های خارجی ، لهجه عا یا کلمات تازه را به آسانی یاد می گیرید ؟</a:t>
            </a:r>
          </a:p>
          <a:p>
            <a:pPr>
              <a:buNone/>
            </a:pPr>
            <a:endParaRPr lang="fa-IR" sz="1800" dirty="0" smtClean="0"/>
          </a:p>
          <a:p>
            <a:pPr>
              <a:buNone/>
            </a:pPr>
            <a:r>
              <a:rPr lang="fa-IR" sz="1800" dirty="0" smtClean="0"/>
              <a:t>الف)بلی                              ب)تقریبا                              ج)خیر </a:t>
            </a:r>
          </a:p>
          <a:p>
            <a:pPr>
              <a:buNone/>
            </a:pPr>
            <a:endParaRPr lang="fa-IR" sz="1800" dirty="0" smtClean="0"/>
          </a:p>
          <a:p>
            <a:pPr>
              <a:buNone/>
            </a:pPr>
            <a:r>
              <a:rPr lang="fa-IR" sz="1800" dirty="0" smtClean="0"/>
              <a:t>10-آیا وقتی حرف می زنید ، اتفاق می افتد که رشته افکار خود را از دست بدهید؟</a:t>
            </a:r>
          </a:p>
          <a:p>
            <a:pPr>
              <a:buNone/>
            </a:pPr>
            <a:r>
              <a:rPr lang="fa-IR" sz="1800" dirty="0" smtClean="0"/>
              <a:t>الف)هرگز                                  ب)گاهی                              ج)اغلب</a:t>
            </a:r>
          </a:p>
          <a:p>
            <a:pPr>
              <a:buNone/>
            </a:pPr>
            <a:endParaRPr lang="fa-IR" sz="1800" dirty="0" smtClean="0"/>
          </a:p>
          <a:p>
            <a:pPr>
              <a:buNone/>
            </a:pPr>
            <a:endParaRPr lang="fa-IR" sz="1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7239000" cy="5669942"/>
          </a:xfrm>
        </p:spPr>
        <p:txBody>
          <a:bodyPr>
            <a:normAutofit/>
          </a:bodyPr>
          <a:lstStyle/>
          <a:p>
            <a:pPr algn="just"/>
            <a:r>
              <a:rPr lang="fa-IR" dirty="0" smtClean="0"/>
              <a:t>نمره گذاری</a:t>
            </a:r>
          </a:p>
          <a:p>
            <a:pPr algn="just"/>
            <a:endParaRPr lang="fa-IR" dirty="0" smtClean="0"/>
          </a:p>
          <a:p>
            <a:pPr algn="just"/>
            <a:r>
              <a:rPr lang="fa-IR" sz="2000" dirty="0" smtClean="0"/>
              <a:t>آزمون </a:t>
            </a:r>
            <a:r>
              <a:rPr lang="en-US" sz="2000" dirty="0" smtClean="0"/>
              <a:t>A</a:t>
            </a:r>
            <a:r>
              <a:rPr lang="fa-IR" sz="2000" dirty="0" smtClean="0"/>
              <a:t>.</a:t>
            </a:r>
            <a:r>
              <a:rPr lang="fa-IR" sz="1800" dirty="0" smtClean="0"/>
              <a:t>به هر کلمه ای که درست یادآوری کرده اید و درست در جای خود نوشته اید ، یم نمره بدهید (حداکثر 16 نمره)</a:t>
            </a:r>
          </a:p>
          <a:p>
            <a:pPr algn="just"/>
            <a:endParaRPr lang="fa-IR" sz="1800" dirty="0" smtClean="0"/>
          </a:p>
          <a:p>
            <a:pPr algn="just"/>
            <a:r>
              <a:rPr lang="fa-IR" sz="2000" dirty="0" smtClean="0"/>
              <a:t>آزمون</a:t>
            </a:r>
            <a:r>
              <a:rPr lang="en-US" sz="2000" dirty="0" smtClean="0"/>
              <a:t>B</a:t>
            </a:r>
            <a:r>
              <a:rPr lang="fa-IR" sz="2000" dirty="0" smtClean="0"/>
              <a:t>.</a:t>
            </a:r>
            <a:r>
              <a:rPr lang="fa-IR" sz="1800" dirty="0" smtClean="0"/>
              <a:t>به هر عددی که درست یادآوری کرده اید و درست در جای خودنوشته اید ، یک نمره بدهید. (حداکثر 16 نمره)</a:t>
            </a:r>
          </a:p>
          <a:p>
            <a:pPr algn="just"/>
            <a:endParaRPr lang="fa-IR" sz="1800" dirty="0" smtClean="0"/>
          </a:p>
          <a:p>
            <a:pPr algn="just"/>
            <a:r>
              <a:rPr lang="fa-IR" sz="2000" dirty="0" smtClean="0"/>
              <a:t>آزمون </a:t>
            </a:r>
            <a:r>
              <a:rPr lang="en-US" sz="2000" dirty="0" smtClean="0"/>
              <a:t>C</a:t>
            </a:r>
            <a:r>
              <a:rPr lang="fa-IR" sz="2000" dirty="0" smtClean="0"/>
              <a:t>.</a:t>
            </a:r>
            <a:r>
              <a:rPr lang="fa-IR" sz="1800" dirty="0" smtClean="0"/>
              <a:t>به هر جزء پیدا شده یک نمره بدهید . اینک اجزایی که در تصویردوم وجود ندارد : یکی از شعاع های خورشید ، یکی از پرندگان ، درخت آخر از شش درختی که در سمت راست و بالا قرار دارد ، یکی از پاهای گاو ، پنجره سمت راست برج ، صلیب کلیسا ، یکی از شاخه های درخت سمت چپ ، یکی از نرده های خانه ( در کنار تصویر خورشید ) ، قسمتی از مزرعه (سمت چپ و قسمت بالای تصویر ) ، و بالاخره ، یکی از خطوطی که بیابان را نشان می دهد .(سمت چپ و قسمت پایین تصویر). (حداکثر 10 نمره)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7239000" cy="5455628"/>
          </a:xfrm>
        </p:spPr>
        <p:txBody>
          <a:bodyPr>
            <a:normAutofit lnSpcReduction="10000"/>
          </a:bodyPr>
          <a:lstStyle/>
          <a:p>
            <a:r>
              <a:rPr lang="fa-IR" sz="2000" dirty="0" smtClean="0"/>
              <a:t>آزمون</a:t>
            </a:r>
            <a:r>
              <a:rPr lang="en-US" sz="2000" dirty="0" smtClean="0"/>
              <a:t>D</a:t>
            </a:r>
            <a:r>
              <a:rPr lang="fa-IR" sz="2000" dirty="0" smtClean="0"/>
              <a:t>.</a:t>
            </a:r>
            <a:r>
              <a:rPr lang="fa-IR" sz="1800" dirty="0" smtClean="0"/>
              <a:t>به هر پاسخ الف ، ا نمره ؛ به هر پاسخ ب ، 2 نمره ؛ و به هر پاسخ ج ، 3 نمره بدهید (حداکثر 30 نمره)</a:t>
            </a:r>
          </a:p>
          <a:p>
            <a:endParaRPr lang="fa-IR" sz="1800" dirty="0" smtClean="0"/>
          </a:p>
          <a:p>
            <a:endParaRPr lang="fa-IR" sz="1800" dirty="0" smtClean="0"/>
          </a:p>
          <a:p>
            <a:pPr>
              <a:buNone/>
            </a:pPr>
            <a:r>
              <a:rPr lang="fa-IR" sz="2000" dirty="0" smtClean="0"/>
              <a:t>نتایج</a:t>
            </a:r>
          </a:p>
          <a:p>
            <a:pPr>
              <a:buNone/>
            </a:pPr>
            <a:r>
              <a:rPr lang="fa-IR" sz="2000" dirty="0" smtClean="0"/>
              <a:t>قدرت حافظه</a:t>
            </a:r>
          </a:p>
          <a:p>
            <a:pPr>
              <a:buNone/>
            </a:pPr>
            <a:endParaRPr lang="fa-IR" sz="2000" dirty="0" smtClean="0"/>
          </a:p>
          <a:p>
            <a:pPr algn="just">
              <a:buNone/>
            </a:pPr>
            <a:r>
              <a:rPr lang="fa-IR" sz="1200" dirty="0" smtClean="0"/>
              <a:t>       </a:t>
            </a:r>
            <a:r>
              <a:rPr lang="fa-IR" sz="1400" dirty="0" smtClean="0"/>
              <a:t>نمره بین 40 تا 72 . نزدیک به 70 نمره آورده اید ، حافظه بسیار عالی دارید . تعداد بسیار کمی از افراد چنین نمره ای را به دست می آورند . اگر نمره شما کمتر از 70 باشد ، حافظه شما بالاتر از متوسط خواهد بود . نه تنها می توانید  آنچه را که برایتان مفید است همیشه به خاطر بیاورید ، بلکه برای تمرکز داشتن ، دقت کردن و منظم بودن ، توانایی بالایی دارید . این ویژگی ها به شما اجازه می دهند تا اجناس فروشگاه خود را مرتب بچینید و در نتیجه خیلی سریع به اشیای موجود در آن دسترس داشته باشید .</a:t>
            </a:r>
          </a:p>
          <a:p>
            <a:pPr algn="just">
              <a:buNone/>
            </a:pPr>
            <a:endParaRPr lang="fa-IR" sz="1400" dirty="0" smtClean="0"/>
          </a:p>
          <a:p>
            <a:pPr algn="just">
              <a:buNone/>
            </a:pPr>
            <a:r>
              <a:rPr lang="fa-IR" sz="1600" dirty="0" smtClean="0"/>
              <a:t>      نمره بین 20 تا 39.</a:t>
            </a:r>
            <a:r>
              <a:rPr lang="fa-IR" sz="1400" dirty="0" smtClean="0"/>
              <a:t>حافظه خوبی دارید . مخصوصا اگر نمره شما بالاتر از 30 باشد ؛ نه تنها می توانید آنچه را که به کار ، عواطف و زندگی شخصی شما مربوط می شود خیلی به یاد بیاورید . بلکه بسیار دقیق هستید و می توانید اطلاعاتی را که دیگران ، در ارتباط با شما فراموش می کنند ، به خاطر داشته باشید . همین توانایی است که ، در خارج از کار ، قدرت خارق العاده به شما می دهد ؛ کسی که بتواند بوی عطرها ، تاریخ رویدادها ، اشعار یا حتی گویندگان اشعار را به خاطر بیاورد ، نسبت به دیگران ، همیشه برتری دارد .</a:t>
            </a:r>
          </a:p>
          <a:p>
            <a:pPr algn="just">
              <a:buNone/>
            </a:pPr>
            <a:endParaRPr lang="fa-IR" sz="16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1600" dirty="0" smtClean="0"/>
              <a:t>نمره بین 0 تا 19. </a:t>
            </a:r>
            <a:r>
              <a:rPr lang="fa-IR" sz="1400" dirty="0" smtClean="0"/>
              <a:t>هر اندازه نمره شما پایین تر باشد . حافظه شما به همان اندازه ضعیفتر خواهد بود بود . احتمالا ناتوانی یادآوری نیست بلکه ناتوانی در ذخیره سازی است . شاید نمی توانید تمرکز داشته باشید و حتی نمی توانید به مسائل مهم دقت منید . پاسخ های بعدی اجازه خواهند داد تا نقص حافظه خود را کشف کنید . می توانید تمرین کنید و در جهت بهبود حافظه خود ، مخصوصا حافظه کوتاه مدت ، قدم های مهمی بردارید مثلا ، می توانید از همین حالا ، شماره های تلفن ها را حفظ کنید و مطالب مهمی را که رادیو و تلویزیون در اختیار شما می گذراند به خاطر بسپارید . احتمالا آنها را تنها با یک گوش می شنوید و علت فراموشی شما نیز همین است ! لطفا هر دو گوش خود را باز کنید و روی مسائل و اشیا دقیق شوید . </a:t>
            </a:r>
          </a:p>
          <a:p>
            <a:pPr algn="just"/>
            <a:endParaRPr lang="fa-IR" sz="1400" dirty="0" smtClean="0"/>
          </a:p>
          <a:p>
            <a:pPr algn="just"/>
            <a:endParaRPr lang="fa-IR" sz="1400" dirty="0" smtClean="0"/>
          </a:p>
          <a:p>
            <a:pPr algn="just"/>
            <a:endParaRPr lang="fa-IR" sz="1400" dirty="0" smtClean="0"/>
          </a:p>
          <a:p>
            <a:pPr algn="just"/>
            <a:r>
              <a:rPr lang="fa-IR" sz="2000" dirty="0" smtClean="0"/>
              <a:t>نوع حافظه</a:t>
            </a:r>
          </a:p>
          <a:p>
            <a:pPr algn="just"/>
            <a:endParaRPr lang="fa-IR" sz="1800" dirty="0" smtClean="0"/>
          </a:p>
          <a:p>
            <a:pPr algn="just"/>
            <a:r>
              <a:rPr lang="fa-IR" sz="1800" dirty="0" smtClean="0"/>
              <a:t>جدول های </a:t>
            </a:r>
            <a:r>
              <a:rPr lang="en-US" sz="1800" dirty="0" smtClean="0"/>
              <a:t>A</a:t>
            </a:r>
            <a:r>
              <a:rPr lang="fa-IR" sz="1800" dirty="0" smtClean="0"/>
              <a:t> و  </a:t>
            </a:r>
            <a:r>
              <a:rPr lang="en-US" sz="1800" dirty="0" smtClean="0"/>
              <a:t>B</a:t>
            </a:r>
            <a:r>
              <a:rPr lang="fa-IR" sz="1800" dirty="0" smtClean="0"/>
              <a:t>. </a:t>
            </a:r>
            <a:r>
              <a:rPr lang="fa-IR" sz="1400" dirty="0" smtClean="0"/>
              <a:t>اگر در این دو آزمون بالاترین امتیاز را به دست آورده اید ، حافظه آنی بسیار رشد یافته و از نوع مفهومی دارید (حافظه که به رویدادهای جدید مربوط می شود .)</a:t>
            </a:r>
          </a:p>
          <a:p>
            <a:pPr algn="just"/>
            <a:endParaRPr lang="fa-IR" sz="1400" dirty="0" smtClean="0"/>
          </a:p>
          <a:p>
            <a:pPr algn="just"/>
            <a:r>
              <a:rPr lang="fa-IR" sz="1400" dirty="0" smtClean="0"/>
              <a:t> </a:t>
            </a:r>
            <a:r>
              <a:rPr lang="fa-IR" sz="1800" dirty="0" smtClean="0"/>
              <a:t>جدول </a:t>
            </a:r>
            <a:r>
              <a:rPr lang="en-US" sz="1800" dirty="0" smtClean="0"/>
              <a:t>C</a:t>
            </a:r>
            <a:r>
              <a:rPr lang="fa-IR" sz="1800" dirty="0" smtClean="0"/>
              <a:t>. </a:t>
            </a:r>
            <a:r>
              <a:rPr lang="fa-IR" sz="1400" dirty="0" smtClean="0"/>
              <a:t>اگر در این آزمون بالاترین نمره را به دست آورده اید ، حافظه نوعی بینایی دارید : تصاویر را خیلی راحت تر از مفاهیم انتزاعی به خاطر می سپارید .</a:t>
            </a:r>
          </a:p>
          <a:p>
            <a:pPr algn="just"/>
            <a:endParaRPr lang="fa-IR" sz="1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43248"/>
            <a:ext cx="7239000" cy="3312488"/>
          </a:xfrm>
        </p:spPr>
        <p:txBody>
          <a:bodyPr>
            <a:normAutofit/>
          </a:bodyPr>
          <a:lstStyle/>
          <a:p>
            <a:r>
              <a:rPr lang="fa-IR" sz="1800" dirty="0" smtClean="0"/>
              <a:t>جدول </a:t>
            </a:r>
            <a:r>
              <a:rPr lang="en-US" sz="1800" dirty="0" smtClean="0"/>
              <a:t>D</a:t>
            </a:r>
            <a:r>
              <a:rPr lang="fa-IR" sz="1800" dirty="0" smtClean="0"/>
              <a:t>. </a:t>
            </a:r>
            <a:r>
              <a:rPr lang="fa-IR" sz="1400" dirty="0" smtClean="0"/>
              <a:t>اگر در 5 سوال اول این آزمون ، بالاترین نمره را به دست آورده اید ، دقت شما پایدار نیست . اما حافظه میان مدت شما خیلی رشد یافته است . اگر در 5 سوال آخر بالاترین نمره را به دست آورده اید ، بیشتر توانایی یادآوری رویدادهای دور را دارید . این ویژگی در برخی سنین دیده می شود .</a:t>
            </a:r>
          </a:p>
          <a:p>
            <a:endParaRPr lang="fa-IR" sz="1400" dirty="0" smtClean="0"/>
          </a:p>
          <a:p>
            <a:endParaRPr lang="fa-IR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124</TotalTime>
  <Words>1302</Words>
  <Application>Microsoft Office PowerPoint</Application>
  <PresentationFormat>On-screen Show (4:3)</PresentationFormat>
  <Paragraphs>73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Opulent</vt:lpstr>
      <vt:lpstr>بنام خدا</vt:lpstr>
      <vt:lpstr>آزمون حافظه برای بزرگسالان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آزمون حافظه برای بزرگسالان</dc:title>
  <dc:creator>EHS</dc:creator>
  <cp:lastModifiedBy>Windows User</cp:lastModifiedBy>
  <cp:revision>15</cp:revision>
  <dcterms:created xsi:type="dcterms:W3CDTF">2007-01-13T00:42:44Z</dcterms:created>
  <dcterms:modified xsi:type="dcterms:W3CDTF">2020-06-14T11:49:49Z</dcterms:modified>
</cp:coreProperties>
</file>