
<file path=[Content_Types].xml><?xml version="1.0" encoding="utf-8"?>
<Types xmlns="http://schemas.openxmlformats.org/package/2006/content-types">
  <Default Extension="wmf" ContentType="image/x-w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sldIdLst>
    <p:sldId id="256" r:id="rId2"/>
    <p:sldId id="257" r:id="rId3"/>
    <p:sldId id="259" r:id="rId4"/>
    <p:sldId id="260" r:id="rId5"/>
    <p:sldId id="261" r:id="rId6"/>
    <p:sldId id="262" r:id="rId7"/>
    <p:sldId id="276" r:id="rId8"/>
    <p:sldId id="263" r:id="rId9"/>
    <p:sldId id="277" r:id="rId10"/>
    <p:sldId id="264" r:id="rId11"/>
    <p:sldId id="265" r:id="rId12"/>
    <p:sldId id="266" r:id="rId13"/>
    <p:sldId id="267" r:id="rId14"/>
    <p:sldId id="278" r:id="rId15"/>
    <p:sldId id="268" r:id="rId16"/>
    <p:sldId id="269" r:id="rId17"/>
    <p:sldId id="279" r:id="rId18"/>
    <p:sldId id="270" r:id="rId19"/>
    <p:sldId id="271" r:id="rId20"/>
    <p:sldId id="272" r:id="rId21"/>
    <p:sldId id="273" r:id="rId22"/>
    <p:sldId id="275"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6" d="100"/>
          <a:sy n="66" d="100"/>
        </p:scale>
        <p:origin x="-876" y="-108"/>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7C04AD0E-3E2D-4DD0-915F-CA223BE064BA}" type="datetimeFigureOut">
              <a:rPr lang="en-US" smtClean="0"/>
              <a:t>6/6/2020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638CE44-FC66-4F71-937B-88757E6CACCB}" type="slidenum">
              <a:rPr lang="en-US" smtClean="0"/>
              <a:t>‹#›</a:t>
            </a:fld>
            <a:endParaRPr lang="en-US"/>
          </a:p>
        </p:txBody>
      </p:sp>
    </p:spTree>
    <p:extLst>
      <p:ext uri="{BB962C8B-B14F-4D97-AF65-F5344CB8AC3E}">
        <p14:creationId xmlns:p14="http://schemas.microsoft.com/office/powerpoint/2010/main" val="257620211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C04AD0E-3E2D-4DD0-915F-CA223BE064BA}" type="datetimeFigureOut">
              <a:rPr lang="en-US" smtClean="0"/>
              <a:t>6/6/2020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638CE44-FC66-4F71-937B-88757E6CACCB}" type="slidenum">
              <a:rPr lang="en-US" smtClean="0"/>
              <a:t>‹#›</a:t>
            </a:fld>
            <a:endParaRPr lang="en-US"/>
          </a:p>
        </p:txBody>
      </p:sp>
    </p:spTree>
    <p:extLst>
      <p:ext uri="{BB962C8B-B14F-4D97-AF65-F5344CB8AC3E}">
        <p14:creationId xmlns:p14="http://schemas.microsoft.com/office/powerpoint/2010/main" val="38129306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7C04AD0E-3E2D-4DD0-915F-CA223BE064BA}" type="datetimeFigureOut">
              <a:rPr lang="en-US" smtClean="0"/>
              <a:t>6/6/2020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638CE44-FC66-4F71-937B-88757E6CACCB}" type="slidenum">
              <a:rPr lang="en-US" smtClean="0"/>
              <a:t>‹#›</a:t>
            </a:fld>
            <a:endParaRPr lang="en-US"/>
          </a:p>
        </p:txBody>
      </p:sp>
    </p:spTree>
    <p:extLst>
      <p:ext uri="{BB962C8B-B14F-4D97-AF65-F5344CB8AC3E}">
        <p14:creationId xmlns:p14="http://schemas.microsoft.com/office/powerpoint/2010/main" val="38059649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7C04AD0E-3E2D-4DD0-915F-CA223BE064BA}" type="datetimeFigureOut">
              <a:rPr lang="en-US" smtClean="0"/>
              <a:t>6/6/2020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638CE44-FC66-4F71-937B-88757E6CACCB}" type="slidenum">
              <a:rPr lang="en-US" smtClean="0"/>
              <a:t>‹#›</a:t>
            </a:fld>
            <a:endParaRPr lang="en-US"/>
          </a:p>
        </p:txBody>
      </p:sp>
    </p:spTree>
    <p:extLst>
      <p:ext uri="{BB962C8B-B14F-4D97-AF65-F5344CB8AC3E}">
        <p14:creationId xmlns:p14="http://schemas.microsoft.com/office/powerpoint/2010/main" val="6987093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7C04AD0E-3E2D-4DD0-915F-CA223BE064BA}" type="datetimeFigureOut">
              <a:rPr lang="en-US" smtClean="0"/>
              <a:t>6/6/2020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638CE44-FC66-4F71-937B-88757E6CACCB}" type="slidenum">
              <a:rPr lang="en-US" smtClean="0"/>
              <a:t>‹#›</a:t>
            </a:fld>
            <a:endParaRPr lang="en-US"/>
          </a:p>
        </p:txBody>
      </p:sp>
    </p:spTree>
    <p:extLst>
      <p:ext uri="{BB962C8B-B14F-4D97-AF65-F5344CB8AC3E}">
        <p14:creationId xmlns:p14="http://schemas.microsoft.com/office/powerpoint/2010/main" val="10937976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7C04AD0E-3E2D-4DD0-915F-CA223BE064BA}" type="datetimeFigureOut">
              <a:rPr lang="en-US" smtClean="0"/>
              <a:t>6/6/2020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638CE44-FC66-4F71-937B-88757E6CACCB}" type="slidenum">
              <a:rPr lang="en-US" smtClean="0"/>
              <a:t>‹#›</a:t>
            </a:fld>
            <a:endParaRPr lang="en-US"/>
          </a:p>
        </p:txBody>
      </p:sp>
    </p:spTree>
    <p:extLst>
      <p:ext uri="{BB962C8B-B14F-4D97-AF65-F5344CB8AC3E}">
        <p14:creationId xmlns:p14="http://schemas.microsoft.com/office/powerpoint/2010/main" val="30720307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C04AD0E-3E2D-4DD0-915F-CA223BE064BA}" type="datetimeFigureOut">
              <a:rPr lang="en-US" smtClean="0"/>
              <a:t>6/6/2020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638CE44-FC66-4F71-937B-88757E6CACCB}" type="slidenum">
              <a:rPr lang="en-US" smtClean="0"/>
              <a:t>‹#›</a:t>
            </a:fld>
            <a:endParaRPr lang="en-US"/>
          </a:p>
        </p:txBody>
      </p:sp>
    </p:spTree>
    <p:extLst>
      <p:ext uri="{BB962C8B-B14F-4D97-AF65-F5344CB8AC3E}">
        <p14:creationId xmlns:p14="http://schemas.microsoft.com/office/powerpoint/2010/main" val="34183056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7C04AD0E-3E2D-4DD0-915F-CA223BE064BA}" type="datetimeFigureOut">
              <a:rPr lang="en-US" smtClean="0"/>
              <a:t>6/6/2020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638CE44-FC66-4F71-937B-88757E6CACCB}" type="slidenum">
              <a:rPr lang="en-US" smtClean="0"/>
              <a:t>‹#›</a:t>
            </a:fld>
            <a:endParaRPr lang="en-US"/>
          </a:p>
        </p:txBody>
      </p:sp>
    </p:spTree>
    <p:extLst>
      <p:ext uri="{BB962C8B-B14F-4D97-AF65-F5344CB8AC3E}">
        <p14:creationId xmlns:p14="http://schemas.microsoft.com/office/powerpoint/2010/main" val="2886864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638CE44-FC66-4F71-937B-88757E6CACCB}" type="slidenum">
              <a:rPr lang="en-US" smtClean="0"/>
              <a:t>‹#›</a:t>
            </a:fld>
            <a:endParaRPr lang="en-US"/>
          </a:p>
        </p:txBody>
      </p:sp>
      <p:sp>
        <p:nvSpPr>
          <p:cNvPr id="5" name="Date Placeholder 4"/>
          <p:cNvSpPr>
            <a:spLocks noGrp="1"/>
          </p:cNvSpPr>
          <p:nvPr>
            <p:ph type="dt" sz="half" idx="10"/>
          </p:nvPr>
        </p:nvSpPr>
        <p:spPr/>
        <p:txBody>
          <a:bodyPr/>
          <a:lstStyle/>
          <a:p>
            <a:fld id="{7C04AD0E-3E2D-4DD0-915F-CA223BE064BA}" type="datetimeFigureOut">
              <a:rPr lang="en-US" smtClean="0"/>
              <a:t>6/6/2020</a:t>
            </a:fld>
            <a:endParaRPr lang="en-US"/>
          </a:p>
        </p:txBody>
      </p:sp>
    </p:spTree>
    <p:extLst>
      <p:ext uri="{BB962C8B-B14F-4D97-AF65-F5344CB8AC3E}">
        <p14:creationId xmlns:p14="http://schemas.microsoft.com/office/powerpoint/2010/main" val="15819238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7C04AD0E-3E2D-4DD0-915F-CA223BE064BA}" type="datetimeFigureOut">
              <a:rPr lang="en-US" smtClean="0"/>
              <a:t>6/6/2020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638CE44-FC66-4F71-937B-88757E6CACCB}" type="slidenum">
              <a:rPr lang="en-US" smtClean="0"/>
              <a:t>‹#›</a:t>
            </a:fld>
            <a:endParaRPr lang="en-US"/>
          </a:p>
        </p:txBody>
      </p:sp>
    </p:spTree>
    <p:extLst>
      <p:ext uri="{BB962C8B-B14F-4D97-AF65-F5344CB8AC3E}">
        <p14:creationId xmlns:p14="http://schemas.microsoft.com/office/powerpoint/2010/main" val="1315359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7C04AD0E-3E2D-4DD0-915F-CA223BE064BA}" type="datetimeFigureOut">
              <a:rPr lang="en-US" smtClean="0"/>
              <a:t>6/6/2020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638CE44-FC66-4F71-937B-88757E6CACCB}" type="slidenum">
              <a:rPr lang="en-US" smtClean="0"/>
              <a:t>‹#›</a:t>
            </a:fld>
            <a:endParaRPr lang="en-US"/>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97370932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7C04AD0E-3E2D-4DD0-915F-CA223BE064BA}" type="datetimeFigureOut">
              <a:rPr lang="en-US" smtClean="0"/>
              <a:t>6/6/2020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638CE44-FC66-4F71-937B-88757E6CACCB}" type="slidenum">
              <a:rPr lang="en-US" smtClean="0"/>
              <a:t>‹#›</a:t>
            </a:fld>
            <a:endParaRPr lang="en-US"/>
          </a:p>
        </p:txBody>
      </p:sp>
    </p:spTree>
    <p:extLst>
      <p:ext uri="{BB962C8B-B14F-4D97-AF65-F5344CB8AC3E}">
        <p14:creationId xmlns:p14="http://schemas.microsoft.com/office/powerpoint/2010/main" val="330770707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7C04AD0E-3E2D-4DD0-915F-CA223BE064BA}" type="datetimeFigureOut">
              <a:rPr lang="en-US" smtClean="0"/>
              <a:t>6/6/2020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638CE44-FC66-4F71-937B-88757E6CACCB}" type="slidenum">
              <a:rPr lang="en-US" smtClean="0"/>
              <a:t>‹#›</a:t>
            </a:fld>
            <a:endParaRPr lang="en-US"/>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71866618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7C04AD0E-3E2D-4DD0-915F-CA223BE064BA}" type="datetimeFigureOut">
              <a:rPr lang="en-US" smtClean="0"/>
              <a:t>6/6/2020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638CE44-FC66-4F71-937B-88757E6CACCB}" type="slidenum">
              <a:rPr lang="en-US" smtClean="0"/>
              <a:t>‹#›</a:t>
            </a:fld>
            <a:endParaRPr lang="en-US"/>
          </a:p>
        </p:txBody>
      </p:sp>
    </p:spTree>
    <p:extLst>
      <p:ext uri="{BB962C8B-B14F-4D97-AF65-F5344CB8AC3E}">
        <p14:creationId xmlns:p14="http://schemas.microsoft.com/office/powerpoint/2010/main" val="352989897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C04AD0E-3E2D-4DD0-915F-CA223BE064BA}" type="datetimeFigureOut">
              <a:rPr lang="en-US" smtClean="0"/>
              <a:t>6/6/2020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638CE44-FC66-4F71-937B-88757E6CACCB}" type="slidenum">
              <a:rPr lang="en-US" smtClean="0"/>
              <a:t>‹#›</a:t>
            </a:fld>
            <a:endParaRPr lang="en-US"/>
          </a:p>
        </p:txBody>
      </p:sp>
    </p:spTree>
    <p:extLst>
      <p:ext uri="{BB962C8B-B14F-4D97-AF65-F5344CB8AC3E}">
        <p14:creationId xmlns:p14="http://schemas.microsoft.com/office/powerpoint/2010/main" val="141968827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C04AD0E-3E2D-4DD0-915F-CA223BE064BA}" type="datetimeFigureOut">
              <a:rPr lang="en-US" smtClean="0"/>
              <a:t>6/6/2020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638CE44-FC66-4F71-937B-88757E6CACCB}" type="slidenum">
              <a:rPr lang="en-US" smtClean="0"/>
              <a:t>‹#›</a:t>
            </a:fld>
            <a:endParaRPr lang="en-US"/>
          </a:p>
        </p:txBody>
      </p:sp>
    </p:spTree>
    <p:extLst>
      <p:ext uri="{BB962C8B-B14F-4D97-AF65-F5344CB8AC3E}">
        <p14:creationId xmlns:p14="http://schemas.microsoft.com/office/powerpoint/2010/main" val="1572548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7C04AD0E-3E2D-4DD0-915F-CA223BE064BA}" type="datetimeFigureOut">
              <a:rPr lang="en-US" smtClean="0"/>
              <a:t>6/6/2020</a:t>
            </a:fld>
            <a:endParaRPr lang="en-US"/>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C638CE44-FC66-4F71-937B-88757E6CACCB}" type="slidenum">
              <a:rPr lang="en-US" smtClean="0"/>
              <a:t>‹#›</a:t>
            </a:fld>
            <a:endParaRPr lang="en-US"/>
          </a:p>
        </p:txBody>
      </p:sp>
    </p:spTree>
    <p:extLst>
      <p:ext uri="{BB962C8B-B14F-4D97-AF65-F5344CB8AC3E}">
        <p14:creationId xmlns:p14="http://schemas.microsoft.com/office/powerpoint/2010/main" val="2451419730"/>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wm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BES20"/>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644347" y="1383665"/>
            <a:ext cx="5882116" cy="4868854"/>
          </a:xfrm>
          <a:prstGeom prst="rect">
            <a:avLst/>
          </a:prstGeom>
          <a:noFill/>
          <a:ln>
            <a:noFill/>
          </a:ln>
        </p:spPr>
      </p:pic>
    </p:spTree>
    <p:extLst>
      <p:ext uri="{BB962C8B-B14F-4D97-AF65-F5344CB8AC3E}">
        <p14:creationId xmlns:p14="http://schemas.microsoft.com/office/powerpoint/2010/main" val="180613816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4235532"/>
          </a:xfrm>
        </p:spPr>
        <p:txBody>
          <a:bodyPr/>
          <a:lstStyle/>
          <a:p>
            <a:pPr algn="ctr" rtl="1"/>
            <a:r>
              <a:rPr lang="en-US" sz="4400" dirty="0" smtClean="0">
                <a:solidFill>
                  <a:srgbClr val="FF0000"/>
                </a:solidFill>
              </a:rPr>
              <a:t/>
            </a:r>
            <a:br>
              <a:rPr lang="en-US" sz="4400" dirty="0" smtClean="0">
                <a:solidFill>
                  <a:srgbClr val="FF0000"/>
                </a:solidFill>
              </a:rPr>
            </a:br>
            <a:r>
              <a:rPr lang="en-US" sz="4400" dirty="0">
                <a:solidFill>
                  <a:srgbClr val="FF0000"/>
                </a:solidFill>
              </a:rPr>
              <a:t/>
            </a:r>
            <a:br>
              <a:rPr lang="en-US" sz="4400" dirty="0">
                <a:solidFill>
                  <a:srgbClr val="FF0000"/>
                </a:solidFill>
              </a:rPr>
            </a:br>
            <a:r>
              <a:rPr lang="fa-IR" sz="4400" b="1" dirty="0" smtClean="0">
                <a:solidFill>
                  <a:srgbClr val="FF0000"/>
                </a:solidFill>
              </a:rPr>
              <a:t>تغذیه قبل</a:t>
            </a:r>
            <a:r>
              <a:rPr lang="en-US" sz="4400" b="1" dirty="0" smtClean="0">
                <a:solidFill>
                  <a:srgbClr val="FF0000"/>
                </a:solidFill>
              </a:rPr>
              <a:t> </a:t>
            </a:r>
            <a:r>
              <a:rPr lang="fa-IR" sz="4400" b="1" dirty="0" smtClean="0">
                <a:solidFill>
                  <a:srgbClr val="FF0000"/>
                </a:solidFill>
              </a:rPr>
              <a:t>، </a:t>
            </a:r>
            <a:r>
              <a:rPr lang="fa-IR" sz="4400" b="1" dirty="0">
                <a:solidFill>
                  <a:srgbClr val="FF0000"/>
                </a:solidFill>
              </a:rPr>
              <a:t>حین و بعد از ورزش</a:t>
            </a:r>
            <a:r>
              <a:rPr lang="en-US" dirty="0">
                <a:solidFill>
                  <a:srgbClr val="FF0000"/>
                </a:solidFill>
              </a:rPr>
              <a:t/>
            </a:r>
            <a:br>
              <a:rPr lang="en-US" dirty="0">
                <a:solidFill>
                  <a:srgbClr val="FF0000"/>
                </a:solidFill>
              </a:rPr>
            </a:br>
            <a:r>
              <a:rPr lang="en-US" dirty="0" smtClean="0">
                <a:solidFill>
                  <a:srgbClr val="FF0000"/>
                </a:solidFill>
              </a:rPr>
              <a:t/>
            </a:r>
            <a:br>
              <a:rPr lang="en-US" dirty="0" smtClean="0">
                <a:solidFill>
                  <a:srgbClr val="FF0000"/>
                </a:solidFill>
              </a:rPr>
            </a:br>
            <a:endParaRPr lang="en-US" dirty="0">
              <a:solidFill>
                <a:srgbClr val="FF0000"/>
              </a:solidFill>
            </a:endParaRPr>
          </a:p>
        </p:txBody>
      </p:sp>
      <p:pic>
        <p:nvPicPr>
          <p:cNvPr id="6" name="Content Placeholder 5"/>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470909" y="2998190"/>
            <a:ext cx="5053459" cy="3600318"/>
          </a:xfrm>
        </p:spPr>
      </p:pic>
    </p:spTree>
    <p:extLst>
      <p:ext uri="{BB962C8B-B14F-4D97-AF65-F5344CB8AC3E}">
        <p14:creationId xmlns:p14="http://schemas.microsoft.com/office/powerpoint/2010/main" val="8158383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570204" y="2397211"/>
            <a:ext cx="4199599" cy="3989619"/>
          </a:xfrm>
        </p:spPr>
      </p:pic>
    </p:spTree>
    <p:extLst>
      <p:ext uri="{BB962C8B-B14F-4D97-AF65-F5344CB8AC3E}">
        <p14:creationId xmlns:p14="http://schemas.microsoft.com/office/powerpoint/2010/main" val="131870563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dirty="0" smtClean="0">
                <a:solidFill>
                  <a:srgbClr val="7030A0"/>
                </a:solidFill>
              </a:rPr>
              <a:t>اهداف تغذیه قبل از تمرین ورزشی</a:t>
            </a:r>
            <a:r>
              <a:rPr lang="en-US" dirty="0"/>
              <a:t/>
            </a:r>
            <a:br>
              <a:rPr lang="en-US" dirty="0"/>
            </a:br>
            <a:endParaRPr lang="en-US" dirty="0"/>
          </a:p>
        </p:txBody>
      </p:sp>
      <p:sp>
        <p:nvSpPr>
          <p:cNvPr id="3" name="Content Placeholder 2"/>
          <p:cNvSpPr>
            <a:spLocks noGrp="1"/>
          </p:cNvSpPr>
          <p:nvPr>
            <p:ph idx="1"/>
          </p:nvPr>
        </p:nvSpPr>
        <p:spPr/>
        <p:txBody>
          <a:bodyPr/>
          <a:lstStyle/>
          <a:p>
            <a:pPr algn="r" rtl="1"/>
            <a:r>
              <a:rPr lang="fa-IR" sz="3200" dirty="0" smtClean="0"/>
              <a:t>  1- </a:t>
            </a:r>
            <a:r>
              <a:rPr lang="fa-IR" sz="3200" dirty="0"/>
              <a:t>تامین انرژی   </a:t>
            </a:r>
            <a:r>
              <a:rPr lang="fa-IR" sz="3200" dirty="0" smtClean="0"/>
              <a:t/>
            </a:r>
            <a:br>
              <a:rPr lang="fa-IR" sz="3200" dirty="0" smtClean="0"/>
            </a:br>
            <a:r>
              <a:rPr lang="fa-IR" sz="3200" dirty="0" smtClean="0"/>
              <a:t>  2- </a:t>
            </a:r>
            <a:r>
              <a:rPr lang="fa-IR" sz="3200" dirty="0"/>
              <a:t>تامین آب و مایعات </a:t>
            </a:r>
            <a:r>
              <a:rPr lang="fa-IR" sz="3200" dirty="0" smtClean="0"/>
              <a:t/>
            </a:r>
            <a:br>
              <a:rPr lang="fa-IR" sz="3200" dirty="0" smtClean="0"/>
            </a:br>
            <a:r>
              <a:rPr lang="fa-IR" sz="3200" dirty="0"/>
              <a:t>  3- به تعویق انداختن خستگی </a:t>
            </a:r>
            <a:r>
              <a:rPr lang="fa-IR" sz="3200" dirty="0" smtClean="0"/>
              <a:t/>
            </a:r>
            <a:br>
              <a:rPr lang="fa-IR" sz="3200" dirty="0" smtClean="0"/>
            </a:br>
            <a:r>
              <a:rPr lang="fa-IR" sz="3200" dirty="0"/>
              <a:t>  4- پر کردن ذخایر گلیکوژن کبد و عضلات  </a:t>
            </a:r>
            <a:r>
              <a:rPr lang="fa-IR" sz="3200" dirty="0" smtClean="0"/>
              <a:t/>
            </a:r>
            <a:br>
              <a:rPr lang="fa-IR" sz="3200" dirty="0" smtClean="0"/>
            </a:br>
            <a:r>
              <a:rPr lang="fa-IR" sz="3200" dirty="0" smtClean="0"/>
              <a:t>  5- </a:t>
            </a:r>
            <a:r>
              <a:rPr lang="fa-IR" sz="3200" dirty="0"/>
              <a:t>ایجاد احساس راحتی در سیستم گوارشی</a:t>
            </a:r>
            <a:endParaRPr lang="en-US" sz="3200" dirty="0"/>
          </a:p>
          <a:p>
            <a:endParaRPr lang="en-US" dirty="0"/>
          </a:p>
        </p:txBody>
      </p:sp>
    </p:spTree>
    <p:extLst>
      <p:ext uri="{BB962C8B-B14F-4D97-AF65-F5344CB8AC3E}">
        <p14:creationId xmlns:p14="http://schemas.microsoft.com/office/powerpoint/2010/main" val="37139313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dirty="0">
                <a:solidFill>
                  <a:srgbClr val="FF0000"/>
                </a:solidFill>
              </a:rPr>
              <a:t>راهکارهای رسیدن به اهداف تغذیه‌ای قبل تمرینات:</a:t>
            </a:r>
            <a:r>
              <a:rPr lang="en-US" dirty="0">
                <a:solidFill>
                  <a:srgbClr val="FF0000"/>
                </a:solidFill>
              </a:rPr>
              <a:t/>
            </a:r>
            <a:br>
              <a:rPr lang="en-US" dirty="0">
                <a:solidFill>
                  <a:srgbClr val="FF0000"/>
                </a:solidFill>
              </a:rPr>
            </a:br>
            <a:endParaRPr lang="en-US" dirty="0">
              <a:solidFill>
                <a:srgbClr val="FF0000"/>
              </a:solidFill>
            </a:endParaRPr>
          </a:p>
        </p:txBody>
      </p:sp>
      <p:sp>
        <p:nvSpPr>
          <p:cNvPr id="3" name="Content Placeholder 2"/>
          <p:cNvSpPr>
            <a:spLocks noGrp="1"/>
          </p:cNvSpPr>
          <p:nvPr>
            <p:ph idx="1"/>
          </p:nvPr>
        </p:nvSpPr>
        <p:spPr>
          <a:xfrm>
            <a:off x="677333" y="1383957"/>
            <a:ext cx="9232785" cy="5214551"/>
          </a:xfrm>
        </p:spPr>
        <p:txBody>
          <a:bodyPr>
            <a:normAutofit/>
          </a:bodyPr>
          <a:lstStyle/>
          <a:p>
            <a:pPr algn="r" rtl="1"/>
            <a:r>
              <a:rPr lang="fa-IR" sz="2800" dirty="0"/>
              <a:t>- برای افزایش سنتز گلیکوژن، رژیم غذایی باید حاوی مقادیر مناسبی گلوکوز و فروکتوز (نظیر میوه، آبمیوه) باشد.</a:t>
            </a:r>
            <a:endParaRPr lang="en-US" sz="2800" dirty="0"/>
          </a:p>
          <a:p>
            <a:pPr algn="r" rtl="1"/>
            <a:r>
              <a:rPr lang="fa-IR" sz="2800" dirty="0"/>
              <a:t>2- دریافت زیاد نوشیدنی‌هایی که فقط فروکتوز دارند باعث اختلالات گوارشی می‌شود.</a:t>
            </a:r>
            <a:endParaRPr lang="en-US" sz="2800" dirty="0"/>
          </a:p>
          <a:p>
            <a:pPr algn="r" rtl="1"/>
            <a:r>
              <a:rPr lang="fa-IR" sz="2800" dirty="0"/>
              <a:t>3- از مصرف غذاهای پرچرب و پر پروتئین پرهیز کنید.</a:t>
            </a:r>
            <a:endParaRPr lang="en-US" sz="2800" dirty="0"/>
          </a:p>
          <a:p>
            <a:pPr algn="r" rtl="1"/>
            <a:r>
              <a:rPr lang="fa-IR" sz="2800" dirty="0"/>
              <a:t>4- برای تأمین انرژی و بازسازی ذخایر گلیکوژن میان‌وعده‌های کوچک کربوهیدراتی را در طول روز و به دفعات مصرف کنید.</a:t>
            </a:r>
            <a:endParaRPr lang="en-US" sz="2800" dirty="0"/>
          </a:p>
          <a:p>
            <a:pPr algn="r" rtl="1"/>
            <a:r>
              <a:rPr lang="fa-IR" sz="2800" dirty="0"/>
              <a:t>5- از مصرف غذاهای نفاخ مثل سیر، پیاز، کلم، نوشابه‌های گازدار و … اجتناب کنید.</a:t>
            </a:r>
            <a:endParaRPr lang="en-US" sz="2800" dirty="0"/>
          </a:p>
          <a:p>
            <a:pPr algn="r" rtl="1"/>
            <a:endParaRPr lang="en-US" sz="2800" dirty="0"/>
          </a:p>
        </p:txBody>
      </p:sp>
    </p:spTree>
    <p:extLst>
      <p:ext uri="{BB962C8B-B14F-4D97-AF65-F5344CB8AC3E}">
        <p14:creationId xmlns:p14="http://schemas.microsoft.com/office/powerpoint/2010/main" val="86430475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07092"/>
          </a:xfrm>
        </p:spPr>
        <p:txBody>
          <a:bodyPr>
            <a:normAutofit fontScale="90000"/>
          </a:bodyPr>
          <a:lstStyle/>
          <a:p>
            <a:endParaRPr lang="en-US" dirty="0"/>
          </a:p>
        </p:txBody>
      </p:sp>
      <p:sp>
        <p:nvSpPr>
          <p:cNvPr id="3" name="Content Placeholder 2"/>
          <p:cNvSpPr>
            <a:spLocks noGrp="1"/>
          </p:cNvSpPr>
          <p:nvPr>
            <p:ph idx="1"/>
          </p:nvPr>
        </p:nvSpPr>
        <p:spPr>
          <a:xfrm>
            <a:off x="677334" y="1186249"/>
            <a:ext cx="8596668" cy="4805686"/>
          </a:xfrm>
        </p:spPr>
        <p:txBody>
          <a:bodyPr>
            <a:normAutofit/>
          </a:bodyPr>
          <a:lstStyle/>
          <a:p>
            <a:pPr algn="r" rtl="1"/>
            <a:r>
              <a:rPr lang="fa-IR" sz="2800" dirty="0"/>
              <a:t>6- از مصرف غذاهای سرخ شده و چرب مثل تخم مرغ، استیک، همبرگر و سوسیس، سیب زمینی سرخ شده بپرهیزید.</a:t>
            </a:r>
            <a:endParaRPr lang="en-US" sz="2800" dirty="0"/>
          </a:p>
          <a:p>
            <a:pPr algn="r" rtl="1"/>
            <a:r>
              <a:rPr lang="fa-IR" sz="2800" dirty="0"/>
              <a:t>7- از مصرف دسرهای پر چرب مثل شیرینی‌های فرانسوی و پرچرب، باقلوا، بستنی، خامه و … بپرهیزید.</a:t>
            </a:r>
            <a:endParaRPr lang="en-US" sz="2800" dirty="0"/>
          </a:p>
          <a:p>
            <a:pPr algn="r" rtl="1"/>
            <a:r>
              <a:rPr lang="fa-IR" sz="2800" dirty="0"/>
              <a:t>8- از انجام تمرین ورزشی قبل از صبحانه پرهیز کنید.</a:t>
            </a:r>
            <a:endParaRPr lang="en-US" sz="2800" dirty="0"/>
          </a:p>
          <a:p>
            <a:pPr algn="r" rtl="1"/>
            <a:r>
              <a:rPr lang="fa-IR" sz="2800" dirty="0"/>
              <a:t>9- اگر دو بار در روز تمرین دارید حتماً به دریافت میان‌وعده‌های مناسب بین دو تمرین اهمیت ویژه دهید.</a:t>
            </a:r>
            <a:endParaRPr lang="en-US" sz="2800" dirty="0"/>
          </a:p>
          <a:p>
            <a:pPr algn="r" rtl="1"/>
            <a:endParaRPr lang="en-US" sz="2800" dirty="0"/>
          </a:p>
        </p:txBody>
      </p:sp>
    </p:spTree>
    <p:extLst>
      <p:ext uri="{BB962C8B-B14F-4D97-AF65-F5344CB8AC3E}">
        <p14:creationId xmlns:p14="http://schemas.microsoft.com/office/powerpoint/2010/main" val="5990541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188044" y="609600"/>
            <a:ext cx="4208722" cy="5967591"/>
          </a:xfrm>
        </p:spPr>
      </p:pic>
    </p:spTree>
    <p:extLst>
      <p:ext uri="{BB962C8B-B14F-4D97-AF65-F5344CB8AC3E}">
        <p14:creationId xmlns:p14="http://schemas.microsoft.com/office/powerpoint/2010/main" val="406003711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dirty="0">
                <a:solidFill>
                  <a:srgbClr val="00B050"/>
                </a:solidFill>
              </a:rPr>
              <a:t>چگونه کربوهیدرات بیشتری دریافت کنیم؟</a:t>
            </a:r>
            <a:r>
              <a:rPr lang="en-US" dirty="0"/>
              <a:t/>
            </a:r>
            <a:br>
              <a:rPr lang="en-US" dirty="0"/>
            </a:br>
            <a:endParaRPr lang="en-US" dirty="0"/>
          </a:p>
        </p:txBody>
      </p:sp>
      <p:sp>
        <p:nvSpPr>
          <p:cNvPr id="3" name="Content Placeholder 2"/>
          <p:cNvSpPr>
            <a:spLocks noGrp="1"/>
          </p:cNvSpPr>
          <p:nvPr>
            <p:ph idx="1"/>
          </p:nvPr>
        </p:nvSpPr>
        <p:spPr>
          <a:xfrm>
            <a:off x="677333" y="1334531"/>
            <a:ext cx="9628201" cy="5338118"/>
          </a:xfrm>
        </p:spPr>
        <p:txBody>
          <a:bodyPr>
            <a:noAutofit/>
          </a:bodyPr>
          <a:lstStyle/>
          <a:p>
            <a:pPr algn="r" rtl="1"/>
            <a:r>
              <a:rPr lang="fa-IR" sz="2400" dirty="0"/>
              <a:t>حداقل 60 درصد انرژی در رژیم غذایی ورزشکاران باید از کربوهیدرات باشد به این معنی که در اغلب وعده‌های غذایی نیمی از بشقاب باید حاوی یک یا چند ماده قندی زیر باشد:</a:t>
            </a:r>
            <a:endParaRPr lang="en-US" sz="2400" dirty="0"/>
          </a:p>
          <a:p>
            <a:pPr algn="r" rtl="1"/>
            <a:r>
              <a:rPr lang="fa-IR" sz="2400" dirty="0"/>
              <a:t>نان، غلات صبحانه‌ای (حلیم، عدسی، فرنی، شیر برنج، برشتوک)، ماکارونی، رشته، سیب زمینی، میوه، شیر و محصولات لبنی، غلات و حبوبات، گیاهان ریشه‌ای</a:t>
            </a:r>
            <a:endParaRPr lang="en-US" sz="2400" dirty="0"/>
          </a:p>
          <a:p>
            <a:pPr algn="r" rtl="1"/>
            <a:r>
              <a:rPr lang="fa-IR" sz="2400" dirty="0"/>
              <a:t>قبل از مسابقه یا در طول انجام تمرینات سنگین، حتی باید کربوهیدرات بیشتری (70% یا بیشتر) مصرف شود. غذاها و نوشیدنی‌های پر کربوهیدرات یک منبع فشرده انرژی هستند که می‌توانند به راحتی در کیف ورزشی حمل شوند و قبل، طی و بعد از تمرینات و جلسات مسابقه مصرف گردند.</a:t>
            </a:r>
            <a:endParaRPr lang="en-US" sz="2400" dirty="0"/>
          </a:p>
          <a:p>
            <a:pPr algn="r" rtl="1"/>
            <a:r>
              <a:rPr lang="fa-IR" sz="2400" dirty="0"/>
              <a:t>این به معنای دریافت 6 تا 10 گرم کربوهیدرات به ازای هر کیلوگرم وزن بدن در روز است.</a:t>
            </a:r>
            <a:endParaRPr lang="en-US" sz="2400" dirty="0"/>
          </a:p>
          <a:p>
            <a:pPr algn="r"/>
            <a:endParaRPr lang="en-US" sz="2400" dirty="0"/>
          </a:p>
        </p:txBody>
      </p:sp>
    </p:spTree>
    <p:extLst>
      <p:ext uri="{BB962C8B-B14F-4D97-AF65-F5344CB8AC3E}">
        <p14:creationId xmlns:p14="http://schemas.microsoft.com/office/powerpoint/2010/main" val="301864859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b="1" i="1" dirty="0">
                <a:solidFill>
                  <a:schemeClr val="accent2"/>
                </a:solidFill>
              </a:rPr>
              <a:t>نکات کلیدی روز قبل از مسابقه</a:t>
            </a:r>
            <a:endParaRPr lang="en-US"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77333" y="2248930"/>
            <a:ext cx="4942231" cy="4429359"/>
          </a:xfrm>
        </p:spPr>
      </p:pic>
    </p:spTree>
    <p:extLst>
      <p:ext uri="{BB962C8B-B14F-4D97-AF65-F5344CB8AC3E}">
        <p14:creationId xmlns:p14="http://schemas.microsoft.com/office/powerpoint/2010/main" val="123511167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rtl="1"/>
            <a:r>
              <a:rPr lang="en-US" dirty="0">
                <a:solidFill>
                  <a:schemeClr val="accent2"/>
                </a:solidFill>
              </a:rPr>
              <a:t/>
            </a:r>
            <a:br>
              <a:rPr lang="en-US" dirty="0">
                <a:solidFill>
                  <a:schemeClr val="accent2"/>
                </a:solidFill>
              </a:rPr>
            </a:br>
            <a:endParaRPr lang="en-US" dirty="0">
              <a:solidFill>
                <a:schemeClr val="accent2"/>
              </a:solidFill>
            </a:endParaRPr>
          </a:p>
        </p:txBody>
      </p:sp>
      <p:sp>
        <p:nvSpPr>
          <p:cNvPr id="3" name="Content Placeholder 2"/>
          <p:cNvSpPr>
            <a:spLocks noGrp="1"/>
          </p:cNvSpPr>
          <p:nvPr>
            <p:ph idx="1"/>
          </p:nvPr>
        </p:nvSpPr>
        <p:spPr>
          <a:xfrm>
            <a:off x="677334" y="1408670"/>
            <a:ext cx="9059790" cy="4967415"/>
          </a:xfrm>
        </p:spPr>
        <p:txBody>
          <a:bodyPr>
            <a:normAutofit/>
          </a:bodyPr>
          <a:lstStyle/>
          <a:p>
            <a:pPr lvl="0" algn="r" rtl="1"/>
            <a:r>
              <a:rPr lang="fa-IR" sz="2800" dirty="0"/>
              <a:t>برای اینکه بهترین کارایی را داشته باشید روز قبل از مسابقه استراحت ذهنی و فیزیکی کاملی داشته باشید.</a:t>
            </a:r>
            <a:endParaRPr lang="en-US" sz="2800" dirty="0"/>
          </a:p>
          <a:p>
            <a:pPr lvl="0" algn="r" rtl="1"/>
            <a:r>
              <a:rPr lang="fa-IR" sz="2800" dirty="0"/>
              <a:t>فعالیتهای فیزیکی شدید و تمرینات شدید را محدود کنید.</a:t>
            </a:r>
            <a:endParaRPr lang="en-US" sz="2800" dirty="0"/>
          </a:p>
          <a:p>
            <a:pPr lvl="0" algn="r" rtl="1"/>
            <a:r>
              <a:rPr lang="fa-IR" sz="2800" dirty="0"/>
              <a:t>کربوهیداتی که مصرف می‌کنید باید نشاسته بالا و فیبر کمی داشته باشد. (ماکارونی، نان، برنج و میوه بدون پوست)</a:t>
            </a:r>
            <a:endParaRPr lang="en-US" sz="2800" dirty="0"/>
          </a:p>
          <a:p>
            <a:pPr lvl="0" algn="r" rtl="1"/>
            <a:r>
              <a:rPr lang="fa-IR" sz="2800" dirty="0"/>
              <a:t>ازحبوبات و سبزیجاتی که مقداز زیادی فیبر دارند و گاز و نفخ ایجاد می‌کنند (مثل کلم، کلم قرمز، کلم بروکسل و …) خودداری کنید.</a:t>
            </a:r>
            <a:endParaRPr lang="en-US" sz="2800" dirty="0"/>
          </a:p>
          <a:p>
            <a:pPr algn="r" rtl="1"/>
            <a:endParaRPr lang="en-US" sz="2800" dirty="0"/>
          </a:p>
        </p:txBody>
      </p:sp>
    </p:spTree>
    <p:extLst>
      <p:ext uri="{BB962C8B-B14F-4D97-AF65-F5344CB8AC3E}">
        <p14:creationId xmlns:p14="http://schemas.microsoft.com/office/powerpoint/2010/main" val="36341789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82378"/>
          </a:xfrm>
        </p:spPr>
        <p:txBody>
          <a:bodyPr>
            <a:normAutofit fontScale="90000"/>
          </a:bodyPr>
          <a:lstStyle/>
          <a:p>
            <a:endParaRPr lang="en-US" dirty="0"/>
          </a:p>
        </p:txBody>
      </p:sp>
      <p:sp>
        <p:nvSpPr>
          <p:cNvPr id="3" name="Content Placeholder 2"/>
          <p:cNvSpPr>
            <a:spLocks noGrp="1"/>
          </p:cNvSpPr>
          <p:nvPr>
            <p:ph idx="1"/>
          </p:nvPr>
        </p:nvSpPr>
        <p:spPr>
          <a:xfrm>
            <a:off x="677334" y="691979"/>
            <a:ext cx="8596668" cy="5349384"/>
          </a:xfrm>
        </p:spPr>
        <p:txBody>
          <a:bodyPr>
            <a:normAutofit/>
          </a:bodyPr>
          <a:lstStyle/>
          <a:p>
            <a:pPr lvl="0" algn="r" rtl="1"/>
            <a:r>
              <a:rPr lang="fa-IR" sz="3600" dirty="0"/>
              <a:t>مایعات و نوشیدنی‌های مجاز را به میزان کافی دریافت کنید تا مطمئن شوید بدن شما از نظر دریافت مایعات در زمان مسابقه در بهترین وضعیت باشد.</a:t>
            </a:r>
            <a:endParaRPr lang="en-US" sz="3600" dirty="0"/>
          </a:p>
          <a:p>
            <a:pPr lvl="0" algn="r" rtl="1"/>
            <a:r>
              <a:rPr lang="fa-IR" sz="3600" dirty="0"/>
              <a:t>رژیم غذایی باید شامل مایعات و کربوهیدرات فراوان، چربی و پروتئین نسبتاً خوبی باشد.</a:t>
            </a:r>
            <a:endParaRPr lang="en-US" sz="3600" dirty="0"/>
          </a:p>
          <a:p>
            <a:pPr lvl="0" algn="r" rtl="1"/>
            <a:r>
              <a:rPr lang="fa-IR" sz="3600" dirty="0"/>
              <a:t>غذاهای تشکیل دهنده قلیا مثل میوه جات و سبزیجات و شیر را بیشتر کنید</a:t>
            </a:r>
            <a:r>
              <a:rPr lang="fa-IR" sz="3600" dirty="0" smtClean="0"/>
              <a:t>.</a:t>
            </a:r>
            <a:endParaRPr lang="en-US" sz="3600" dirty="0"/>
          </a:p>
        </p:txBody>
      </p:sp>
    </p:spTree>
    <p:extLst>
      <p:ext uri="{BB962C8B-B14F-4D97-AF65-F5344CB8AC3E}">
        <p14:creationId xmlns:p14="http://schemas.microsoft.com/office/powerpoint/2010/main" val="12230084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82378"/>
          </a:xfrm>
        </p:spPr>
        <p:txBody>
          <a:bodyPr>
            <a:normAutofit fontScale="90000"/>
          </a:bodyPr>
          <a:lstStyle/>
          <a:p>
            <a:endParaRPr lang="en-US" dirty="0"/>
          </a:p>
        </p:txBody>
      </p:sp>
      <p:sp>
        <p:nvSpPr>
          <p:cNvPr id="3" name="Content Placeholder 2"/>
          <p:cNvSpPr>
            <a:spLocks noGrp="1"/>
          </p:cNvSpPr>
          <p:nvPr>
            <p:ph idx="1"/>
          </p:nvPr>
        </p:nvSpPr>
        <p:spPr>
          <a:xfrm>
            <a:off x="677334" y="1210963"/>
            <a:ext cx="8596668" cy="4830400"/>
          </a:xfrm>
        </p:spPr>
        <p:txBody>
          <a:bodyPr>
            <a:normAutofit/>
          </a:bodyPr>
          <a:lstStyle/>
          <a:p>
            <a:pPr lvl="0" algn="r" rtl="1"/>
            <a:r>
              <a:rPr lang="fa-IR" sz="3200" dirty="0"/>
              <a:t>حتی برای دریافت مایعات هم برنامه داشته باشید، چون ممکن است به علت استرس دریافت مایعات را به میزان لازم فراموش کنید.</a:t>
            </a:r>
            <a:endParaRPr lang="en-US" sz="3200" dirty="0"/>
          </a:p>
          <a:p>
            <a:pPr lvl="0" algn="r" rtl="1"/>
            <a:r>
              <a:rPr lang="fa-IR" sz="3200" dirty="0"/>
              <a:t>دائماً وضعیت دریافت مایعات بدن خود با کنترل رنگ ادرارتان چک کنید. ادرار پررنگ نشانه کم بودن آب بدن است.</a:t>
            </a:r>
            <a:endParaRPr lang="en-US" sz="3200" dirty="0"/>
          </a:p>
          <a:p>
            <a:pPr lvl="0" algn="r" rtl="1"/>
            <a:r>
              <a:rPr lang="fa-IR" sz="3200" dirty="0"/>
              <a:t>بهتر است در مصرف قهوه و چای احتیاط کنید. زیرا انسان را بی حوصله می‌کند و هم باعث دفع آب بدن می‌شود.</a:t>
            </a:r>
            <a:endParaRPr lang="en-US" sz="3200" dirty="0"/>
          </a:p>
          <a:p>
            <a:pPr algn="r" rtl="1"/>
            <a:endParaRPr lang="en-US" sz="3200" b="1" dirty="0"/>
          </a:p>
        </p:txBody>
      </p:sp>
    </p:spTree>
    <p:extLst>
      <p:ext uri="{BB962C8B-B14F-4D97-AF65-F5344CB8AC3E}">
        <p14:creationId xmlns:p14="http://schemas.microsoft.com/office/powerpoint/2010/main" val="378489521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flipV="1">
            <a:off x="677334" y="543697"/>
            <a:ext cx="8596668" cy="65903"/>
          </a:xfrm>
        </p:spPr>
        <p:txBody>
          <a:bodyPr>
            <a:normAutofit fontScale="90000"/>
          </a:bodyPr>
          <a:lstStyle/>
          <a:p>
            <a:endParaRPr lang="en-US" dirty="0"/>
          </a:p>
        </p:txBody>
      </p:sp>
      <p:sp>
        <p:nvSpPr>
          <p:cNvPr id="3" name="Content Placeholder 2"/>
          <p:cNvSpPr>
            <a:spLocks noGrp="1"/>
          </p:cNvSpPr>
          <p:nvPr>
            <p:ph idx="1"/>
          </p:nvPr>
        </p:nvSpPr>
        <p:spPr>
          <a:xfrm>
            <a:off x="677334" y="840259"/>
            <a:ext cx="8596668" cy="5634682"/>
          </a:xfrm>
        </p:spPr>
        <p:txBody>
          <a:bodyPr>
            <a:noAutofit/>
          </a:bodyPr>
          <a:lstStyle/>
          <a:p>
            <a:pPr algn="r" rtl="1"/>
            <a:r>
              <a:rPr lang="fa-IR" sz="2800" dirty="0"/>
              <a:t>در هنگام مسابقه دریافت کافی مایعات اهمیت زیادی دارد چون کاهش مایعات بدن باعث کاهش کارایی ورزشکار می‌شود. نوع مایع بر اساس طول برنامه تمرینی متفاوت است ولی به طور کلی در ورزش‌هایی که بیش از یک ساعت طول می‌کشد مصرف آب به تنهایی کافی نیست و باید به آن کربوهیدرات و املاح اضافه شود. میزان کربوهیدرات مایع مصرفی باید بین 8-6 درصد باشد زیرا کربوهیدرات بیشتر باعث باقی ماندن مایع در معده و دستگاه گوارش شده و کارآیی ورزشکار را کاهش می‌دهد. در زمان تمرین یا مسابقه مصرف نوشابه‌های معمولی و یا انرژی‌زا به دلیل داشتن کربوهیدرات بالا و گاز مناسب نیست.</a:t>
            </a:r>
            <a:endParaRPr lang="en-US" sz="2800" dirty="0"/>
          </a:p>
          <a:p>
            <a:pPr algn="r" rtl="1"/>
            <a:endParaRPr lang="en-US" sz="2800" dirty="0"/>
          </a:p>
        </p:txBody>
      </p:sp>
    </p:spTree>
    <p:extLst>
      <p:ext uri="{BB962C8B-B14F-4D97-AF65-F5344CB8AC3E}">
        <p14:creationId xmlns:p14="http://schemas.microsoft.com/office/powerpoint/2010/main" val="279655843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rtl="1"/>
            <a:r>
              <a:rPr lang="fa-IR" sz="2800" b="1" dirty="0">
                <a:solidFill>
                  <a:srgbClr val="C00000"/>
                </a:solidFill>
              </a:rPr>
              <a:t>توصیه‌های کلی مصرف مایعات در هنگام ورزش</a:t>
            </a:r>
            <a:endParaRPr lang="en-US" sz="2800"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804856" y="1930400"/>
            <a:ext cx="5341227" cy="4000843"/>
          </a:xfrm>
        </p:spPr>
      </p:pic>
    </p:spTree>
    <p:extLst>
      <p:ext uri="{BB962C8B-B14F-4D97-AF65-F5344CB8AC3E}">
        <p14:creationId xmlns:p14="http://schemas.microsoft.com/office/powerpoint/2010/main" val="411682914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rtl="1"/>
            <a:r>
              <a:rPr lang="en-US" sz="3200" b="1" dirty="0">
                <a:solidFill>
                  <a:srgbClr val="C00000"/>
                </a:solidFill>
              </a:rPr>
              <a:t/>
            </a:r>
            <a:br>
              <a:rPr lang="en-US" sz="3200" b="1" dirty="0">
                <a:solidFill>
                  <a:srgbClr val="C00000"/>
                </a:solidFill>
              </a:rPr>
            </a:br>
            <a:endParaRPr lang="en-US" sz="3200" b="1" dirty="0">
              <a:solidFill>
                <a:srgbClr val="C00000"/>
              </a:solidFill>
            </a:endParaRPr>
          </a:p>
        </p:txBody>
      </p:sp>
      <p:sp>
        <p:nvSpPr>
          <p:cNvPr id="3" name="Content Placeholder 2"/>
          <p:cNvSpPr>
            <a:spLocks noGrp="1"/>
          </p:cNvSpPr>
          <p:nvPr>
            <p:ph idx="1"/>
          </p:nvPr>
        </p:nvSpPr>
        <p:spPr>
          <a:xfrm>
            <a:off x="677334" y="1433385"/>
            <a:ext cx="8596668" cy="4607978"/>
          </a:xfrm>
        </p:spPr>
        <p:txBody>
          <a:bodyPr>
            <a:normAutofit/>
          </a:bodyPr>
          <a:lstStyle/>
          <a:p>
            <a:pPr lvl="0" algn="r" rtl="1"/>
            <a:r>
              <a:rPr lang="fa-IR" sz="3200" dirty="0"/>
              <a:t>در طی ورزش مایعات را بلافاصله پس از شروع و در فواصل کوتاه منظم مصرف کنید. هدف، جایگزین کردن مایعات به میزانی است که در طی تعریق از دست می‌رود (تا حدی که مصرف مایع قابل‌تحمل باشد). در این زمان نوشیدن نصف لیوان مایعات هر 20-15 دقیقه توصیه می‌شود.</a:t>
            </a:r>
            <a:endParaRPr lang="en-US" sz="3200" dirty="0"/>
          </a:p>
          <a:p>
            <a:pPr lvl="0" algn="r" rtl="1"/>
            <a:r>
              <a:rPr lang="fa-IR" sz="3200" dirty="0"/>
              <a:t>مایعات باید خنک‌ (بین ْ15-8 سانتی‌گراد)، خوش   طعم و در دسترس باشند.</a:t>
            </a:r>
            <a:endParaRPr lang="en-US" sz="3200" dirty="0"/>
          </a:p>
          <a:p>
            <a:pPr algn="r" rtl="1"/>
            <a:endParaRPr lang="en-US" sz="3200" dirty="0"/>
          </a:p>
        </p:txBody>
      </p:sp>
    </p:spTree>
    <p:extLst>
      <p:ext uri="{BB962C8B-B14F-4D97-AF65-F5344CB8AC3E}">
        <p14:creationId xmlns:p14="http://schemas.microsoft.com/office/powerpoint/2010/main" val="361114365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82378"/>
          </a:xfrm>
        </p:spPr>
        <p:txBody>
          <a:bodyPr>
            <a:normAutofit fontScale="90000"/>
          </a:bodyPr>
          <a:lstStyle/>
          <a:p>
            <a:endParaRPr lang="en-US" dirty="0"/>
          </a:p>
        </p:txBody>
      </p:sp>
      <p:sp>
        <p:nvSpPr>
          <p:cNvPr id="3" name="Content Placeholder 2"/>
          <p:cNvSpPr>
            <a:spLocks noGrp="1"/>
          </p:cNvSpPr>
          <p:nvPr>
            <p:ph idx="1"/>
          </p:nvPr>
        </p:nvSpPr>
        <p:spPr>
          <a:xfrm>
            <a:off x="677333" y="889686"/>
            <a:ext cx="9331639" cy="5968313"/>
          </a:xfrm>
        </p:spPr>
        <p:txBody>
          <a:bodyPr>
            <a:normAutofit/>
          </a:bodyPr>
          <a:lstStyle/>
          <a:p>
            <a:pPr lvl="0" algn="r" rtl="1"/>
            <a:r>
              <a:rPr lang="fa-IR" sz="2800" dirty="0"/>
              <a:t>به علاوه اگر ورزش طولانی‌تر از یک ساعت است، باید مقادیر مناسب کربوهیدرات و سدیم در مایعات وجود داشته باشد. نوشیدنی مناسب باید دارای 8-6 درصد کربوهیدرات (20-15 گرم در هر لیوان) باشد. اضافه کردن سدیم (موجود در نمک طعام) مایع را خوشمزه می‌کند و باعث نگهداری مایعات در داخل بدن شده و از کمبود سدیم نیز جلوگیری می‌کند. میزان توصیه شده 120-55 میلی گرم سدیم در هر لیوان است.</a:t>
            </a:r>
            <a:endParaRPr lang="en-US" sz="2800" dirty="0"/>
          </a:p>
          <a:p>
            <a:pPr algn="r" rtl="1"/>
            <a:r>
              <a:rPr lang="fa-IR" sz="2800" dirty="0"/>
              <a:t>در طول فعالیت‌های ورزشی، ذخیرة گلیکوژن عضلات تمام می‌شود و آب و املاح بدن نیز به خاطر عرق کردن کم می‌شوند. بنابراین باید تا جلسة تمرین یا مسابقة بعدی، آب از دست رفته جایگزین شود؛ گلیکوژن مصرف شده بازسازی شود و الکترولیت‌ها (املاح) هم دریافت شوند.</a:t>
            </a:r>
            <a:endParaRPr lang="en-US" sz="2800" dirty="0"/>
          </a:p>
          <a:p>
            <a:pPr algn="r"/>
            <a:endParaRPr lang="en-US" sz="2800" dirty="0"/>
          </a:p>
        </p:txBody>
      </p:sp>
    </p:spTree>
    <p:extLst>
      <p:ext uri="{BB962C8B-B14F-4D97-AF65-F5344CB8AC3E}">
        <p14:creationId xmlns:p14="http://schemas.microsoft.com/office/powerpoint/2010/main" val="361270523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b="1" dirty="0">
                <a:solidFill>
                  <a:schemeClr val="accent2">
                    <a:lumMod val="75000"/>
                  </a:schemeClr>
                </a:solidFill>
              </a:rPr>
              <a:t>جایگزینی آب ازدست رفته :</a:t>
            </a:r>
            <a:endParaRPr lang="en-US"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080066" y="2248931"/>
            <a:ext cx="6039700" cy="3558746"/>
          </a:xfrm>
        </p:spPr>
      </p:pic>
    </p:spTree>
    <p:extLst>
      <p:ext uri="{BB962C8B-B14F-4D97-AF65-F5344CB8AC3E}">
        <p14:creationId xmlns:p14="http://schemas.microsoft.com/office/powerpoint/2010/main" val="8636878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en-US" b="1" dirty="0">
                <a:solidFill>
                  <a:schemeClr val="accent2">
                    <a:lumMod val="75000"/>
                  </a:schemeClr>
                </a:solidFill>
              </a:rPr>
              <a:t/>
            </a:r>
            <a:br>
              <a:rPr lang="en-US" b="1" dirty="0">
                <a:solidFill>
                  <a:schemeClr val="accent2">
                    <a:lumMod val="75000"/>
                  </a:schemeClr>
                </a:solidFill>
              </a:rPr>
            </a:br>
            <a:endParaRPr lang="en-US" b="1" dirty="0">
              <a:solidFill>
                <a:schemeClr val="accent2">
                  <a:lumMod val="75000"/>
                </a:schemeClr>
              </a:solidFill>
            </a:endParaRPr>
          </a:p>
        </p:txBody>
      </p:sp>
      <p:sp>
        <p:nvSpPr>
          <p:cNvPr id="3" name="Content Placeholder 2"/>
          <p:cNvSpPr>
            <a:spLocks noGrp="1"/>
          </p:cNvSpPr>
          <p:nvPr>
            <p:ph idx="1"/>
          </p:nvPr>
        </p:nvSpPr>
        <p:spPr>
          <a:xfrm>
            <a:off x="677333" y="1309816"/>
            <a:ext cx="9652915" cy="5548183"/>
          </a:xfrm>
        </p:spPr>
        <p:txBody>
          <a:bodyPr>
            <a:noAutofit/>
          </a:bodyPr>
          <a:lstStyle/>
          <a:p>
            <a:pPr algn="r" rtl="1"/>
            <a:r>
              <a:rPr lang="fa-IR" sz="2800" dirty="0"/>
              <a:t>ـ در طول ورزش مقدار آبی که از طریق تعریق دفع می‌شود، می‌تواند به 2 لیتر در ساعت هم برسد؛ بنابراین یکی از شاخص‌های مناسب برای تعیین مقدار آب ازدست رفته، وزن کردن ورزشکاران قبل و پس از تمرین و مسابقه است. به ازای هر کیلوگرم کاهش وزن، باید 5/1 لیتر آب مصرف شود تا وزن بدن به وزن قبل از ورزش برسد.</a:t>
            </a:r>
            <a:endParaRPr lang="en-US" sz="2800" dirty="0"/>
          </a:p>
          <a:p>
            <a:pPr algn="r" rtl="1"/>
            <a:r>
              <a:rPr lang="fa-IR" sz="2800" dirty="0"/>
              <a:t>ـ شاخص مناسب دیگر برای تعیین وضعیت آب بدن، دقت در مقدار و غلظت ادرار است. پس از فعالیت ورزشی به دلیل کاهش آب بدن، از مقدار ادرار کاسته شده و به غلظت آن افزوده می‌شود؛ درنتیجه ادرار تیره و کدر می‌ شود. ورزشکاران باید نوشیدن آب را تا هنگامی که حجم و غلظت ادرار به حد طبیعی برسد ادامه دهند.</a:t>
            </a:r>
            <a:endParaRPr lang="en-US" sz="2800" dirty="0"/>
          </a:p>
          <a:p>
            <a:pPr algn="r"/>
            <a:endParaRPr lang="en-US" sz="2800" dirty="0"/>
          </a:p>
        </p:txBody>
      </p:sp>
    </p:spTree>
    <p:extLst>
      <p:ext uri="{BB962C8B-B14F-4D97-AF65-F5344CB8AC3E}">
        <p14:creationId xmlns:p14="http://schemas.microsoft.com/office/powerpoint/2010/main" val="17848168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45719"/>
          </a:xfrm>
        </p:spPr>
        <p:txBody>
          <a:bodyPr>
            <a:normAutofit fontScale="90000"/>
          </a:bodyPr>
          <a:lstStyle/>
          <a:p>
            <a:endParaRPr lang="en-US" dirty="0"/>
          </a:p>
        </p:txBody>
      </p:sp>
      <p:sp>
        <p:nvSpPr>
          <p:cNvPr id="3" name="Content Placeholder 2"/>
          <p:cNvSpPr>
            <a:spLocks noGrp="1"/>
          </p:cNvSpPr>
          <p:nvPr>
            <p:ph idx="1"/>
          </p:nvPr>
        </p:nvSpPr>
        <p:spPr>
          <a:xfrm>
            <a:off x="677334" y="655319"/>
            <a:ext cx="8596668" cy="6202681"/>
          </a:xfrm>
        </p:spPr>
        <p:txBody>
          <a:bodyPr>
            <a:noAutofit/>
          </a:bodyPr>
          <a:lstStyle/>
          <a:p>
            <a:pPr algn="r" rtl="1"/>
            <a:r>
              <a:rPr lang="fa-IR" sz="2800" dirty="0"/>
              <a:t>ـ توصیه می‌شود که ورزشکاران نوشیدن آب را بلافاصله پس از ورزش، شروع کنند و از نوشیدن مقدار زیاد مایعات در یک مرحله، خودداری کنند بلکه به دفعات زیاد و هر دفعه مقدار کمی مایعات، مصرف کنند. مصرف آب میوه و میوه‌هایی که آب زیاد دارند نیز می‌تواند به تأمین آب بدن کمک کند.</a:t>
            </a:r>
            <a:endParaRPr lang="en-US" sz="2800" dirty="0"/>
          </a:p>
          <a:p>
            <a:pPr algn="r" rtl="1"/>
            <a:r>
              <a:rPr lang="fa-IR" sz="2800" dirty="0"/>
              <a:t>ـ توصیه می‌شود که ابتدا به مقدار کافی آب و آب میوه مصرف شود و سپس درصورت تمایل می‌توان از چای و قهوه نیز استفاده کرد. چای و قهوه، حاوی موادی هستند که دفع ادرار را افزایش می‌دهند.</a:t>
            </a:r>
            <a:endParaRPr lang="en-US" sz="2800" dirty="0"/>
          </a:p>
          <a:p>
            <a:pPr algn="r"/>
            <a:endParaRPr lang="en-US" sz="2800" dirty="0"/>
          </a:p>
        </p:txBody>
      </p:sp>
    </p:spTree>
    <p:extLst>
      <p:ext uri="{BB962C8B-B14F-4D97-AF65-F5344CB8AC3E}">
        <p14:creationId xmlns:p14="http://schemas.microsoft.com/office/powerpoint/2010/main" val="267821914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45719"/>
          </a:xfrm>
        </p:spPr>
        <p:txBody>
          <a:bodyPr>
            <a:normAutofit fontScale="90000"/>
          </a:bodyPr>
          <a:lstStyle/>
          <a:p>
            <a:endParaRPr lang="en-US"/>
          </a:p>
        </p:txBody>
      </p:sp>
      <p:sp>
        <p:nvSpPr>
          <p:cNvPr id="3" name="Content Placeholder 2"/>
          <p:cNvSpPr>
            <a:spLocks noGrp="1"/>
          </p:cNvSpPr>
          <p:nvPr>
            <p:ph idx="1"/>
          </p:nvPr>
        </p:nvSpPr>
        <p:spPr>
          <a:xfrm>
            <a:off x="677334" y="939115"/>
            <a:ext cx="8596668" cy="5102248"/>
          </a:xfrm>
        </p:spPr>
        <p:txBody>
          <a:bodyPr>
            <a:normAutofit/>
          </a:bodyPr>
          <a:lstStyle/>
          <a:p>
            <a:pPr algn="r" rtl="1"/>
            <a:r>
              <a:rPr lang="fa-IR" sz="2800" dirty="0" smtClean="0"/>
              <a:t>ـ پس از فعالیت‌های ورزشی، ورزشکاران می‌توانند از محلولهای قندی و محلولهای قندی ـ نمکی استفاده کنند. این کار علاوه بر تأمین آب بدن، به بازسازی گلیکوژن عضلات و جایگزینی الکترولیت‌ها کمک می‌کند.</a:t>
            </a:r>
            <a:endParaRPr lang="en-US" sz="2800" dirty="0" smtClean="0"/>
          </a:p>
          <a:p>
            <a:pPr algn="r" rtl="1"/>
            <a:r>
              <a:rPr lang="fa-IR" sz="2800" dirty="0" smtClean="0"/>
              <a:t>ـ </a:t>
            </a:r>
            <a:r>
              <a:rPr lang="fa-IR" sz="2800" dirty="0"/>
              <a:t>درصورت مصرف قندهای ساده و استفاده از رژیم غذایی با کربوهیدرات فراوان (10-8 گرم کربوهیدرات به ازای هر کیلو وزن بدن) پس از ورزش، ظرف مدت 48 ساعت، گلیکوژن مصرف شده جایگزین خواهد شد، اما درصورت استفاده از غذاهای پروتئینی و چرب، حتی پس از 5 روز نیز گلیکوژن مصرف شده بازسازی نخواهد شد.</a:t>
            </a:r>
            <a:endParaRPr lang="en-US" sz="2800" dirty="0"/>
          </a:p>
          <a:p>
            <a:pPr algn="r"/>
            <a:endParaRPr lang="en-US" sz="2800" dirty="0"/>
          </a:p>
        </p:txBody>
      </p:sp>
    </p:spTree>
    <p:extLst>
      <p:ext uri="{BB962C8B-B14F-4D97-AF65-F5344CB8AC3E}">
        <p14:creationId xmlns:p14="http://schemas.microsoft.com/office/powerpoint/2010/main" val="392239948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56519"/>
          </a:xfrm>
        </p:spPr>
        <p:txBody>
          <a:bodyPr>
            <a:normAutofit fontScale="90000"/>
          </a:bodyPr>
          <a:lstStyle/>
          <a:p>
            <a:endParaRPr lang="en-US" dirty="0"/>
          </a:p>
        </p:txBody>
      </p:sp>
      <p:sp>
        <p:nvSpPr>
          <p:cNvPr id="3" name="Content Placeholder 2"/>
          <p:cNvSpPr>
            <a:spLocks noGrp="1"/>
          </p:cNvSpPr>
          <p:nvPr>
            <p:ph idx="1"/>
          </p:nvPr>
        </p:nvSpPr>
        <p:spPr>
          <a:xfrm>
            <a:off x="677334" y="766119"/>
            <a:ext cx="8596668" cy="5275243"/>
          </a:xfrm>
        </p:spPr>
        <p:txBody>
          <a:bodyPr>
            <a:normAutofit/>
          </a:bodyPr>
          <a:lstStyle/>
          <a:p>
            <a:pPr algn="r" rtl="1"/>
            <a:r>
              <a:rPr lang="fa-IR" sz="3200" dirty="0"/>
              <a:t>ـ نوشیدن آب را باید پس از رفع تشنگی نیز ادامه داد زیرا تشنگی شاخص چندان دقیقی از وضعیت آب بدن نیست.</a:t>
            </a:r>
            <a:endParaRPr lang="en-US" sz="3200" dirty="0"/>
          </a:p>
          <a:p>
            <a:pPr algn="r" rtl="1"/>
            <a:r>
              <a:rPr lang="fa-IR" sz="3200" dirty="0" smtClean="0"/>
              <a:t>بعضی </a:t>
            </a:r>
            <a:r>
              <a:rPr lang="fa-IR" sz="3200" dirty="0"/>
              <a:t>از اسیدهای آمینه ترشح انسولین را تحریک می‌کنند بنابراین مصرف پروتئین پس از ورزش می‌تواند با تحریک ترشح انسولین به جایگزینی گلیکوژن عضلات کمک کند.</a:t>
            </a:r>
            <a:endParaRPr lang="en-US" sz="3200" dirty="0"/>
          </a:p>
          <a:p>
            <a:pPr algn="r" rtl="1"/>
            <a:r>
              <a:rPr lang="fa-IR" sz="3200" dirty="0"/>
              <a:t>ـ اختصاص روزهایی از هفته به استراحت یا تمرین سبک، به جایگزینی گلیکوژن عضلات کمک می‌کند.</a:t>
            </a:r>
            <a:endParaRPr lang="en-US" sz="3200" dirty="0"/>
          </a:p>
          <a:p>
            <a:pPr algn="r"/>
            <a:endParaRPr lang="en-US" sz="3200" dirty="0"/>
          </a:p>
        </p:txBody>
      </p:sp>
    </p:spTree>
    <p:extLst>
      <p:ext uri="{BB962C8B-B14F-4D97-AF65-F5344CB8AC3E}">
        <p14:creationId xmlns:p14="http://schemas.microsoft.com/office/powerpoint/2010/main" val="197413293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599"/>
            <a:ext cx="8596668" cy="2084173"/>
          </a:xfrm>
        </p:spPr>
        <p:txBody>
          <a:bodyPr>
            <a:noAutofit/>
          </a:bodyPr>
          <a:lstStyle/>
          <a:p>
            <a:pPr algn="ctr" rtl="1"/>
            <a:r>
              <a:rPr lang="fa-IR" sz="4800" b="1" dirty="0" smtClean="0">
                <a:solidFill>
                  <a:srgbClr val="FF0000"/>
                </a:solidFill>
              </a:rPr>
              <a:t>با سپاس از توجه شما عزیزان </a:t>
            </a:r>
            <a:br>
              <a:rPr lang="fa-IR" sz="4800" b="1" dirty="0" smtClean="0">
                <a:solidFill>
                  <a:srgbClr val="FF0000"/>
                </a:solidFill>
              </a:rPr>
            </a:br>
            <a:endParaRPr lang="en-US" b="1" dirty="0">
              <a:solidFill>
                <a:srgbClr val="FF0000"/>
              </a:solidFill>
            </a:endParaRPr>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713913" y="2693772"/>
            <a:ext cx="5660329" cy="3764652"/>
          </a:xfrm>
        </p:spPr>
      </p:pic>
    </p:spTree>
    <p:extLst>
      <p:ext uri="{BB962C8B-B14F-4D97-AF65-F5344CB8AC3E}">
        <p14:creationId xmlns:p14="http://schemas.microsoft.com/office/powerpoint/2010/main" val="3418539601"/>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Facet" id="{C0C680CD-088A-49FC-A102-D699147F32B2}" vid="{0B5AB586-D108-4FC1-8368-649FE654B894}"/>
    </a:ext>
  </a:extLst>
</a:theme>
</file>

<file path=docProps/app.xml><?xml version="1.0" encoding="utf-8"?>
<Properties xmlns="http://schemas.openxmlformats.org/officeDocument/2006/extended-properties" xmlns:vt="http://schemas.openxmlformats.org/officeDocument/2006/docPropsVTypes">
  <Template>Facet</Template>
  <TotalTime>48</TotalTime>
  <Words>1269</Words>
  <Application>Microsoft Office PowerPoint</Application>
  <PresentationFormat>Custom</PresentationFormat>
  <Paragraphs>49</Paragraphs>
  <Slides>22</Slides>
  <Notes>0</Notes>
  <HiddenSlides>0</HiddenSlides>
  <MMClips>0</MMClips>
  <ScaleCrop>false</ScaleCrop>
  <HeadingPairs>
    <vt:vector size="4" baseType="variant">
      <vt:variant>
        <vt:lpstr>Theme</vt:lpstr>
      </vt:variant>
      <vt:variant>
        <vt:i4>1</vt:i4>
      </vt:variant>
      <vt:variant>
        <vt:lpstr>Slide Titles</vt:lpstr>
      </vt:variant>
      <vt:variant>
        <vt:i4>22</vt:i4>
      </vt:variant>
    </vt:vector>
  </HeadingPairs>
  <TitlesOfParts>
    <vt:vector size="23" baseType="lpstr">
      <vt:lpstr>Facet</vt:lpstr>
      <vt:lpstr>PowerPoint Presentation</vt:lpstr>
      <vt:lpstr>  تغذیه قبل ، حین و بعد از ورزش  </vt:lpstr>
      <vt:lpstr>PowerPoint Presentation</vt:lpstr>
      <vt:lpstr>اهداف تغذیه قبل از تمرین ورزشی </vt:lpstr>
      <vt:lpstr>راهکارهای رسیدن به اهداف تغذیه‌ای قبل تمرینات: </vt:lpstr>
      <vt:lpstr>PowerPoint Presentation</vt:lpstr>
      <vt:lpstr>PowerPoint Presentation</vt:lpstr>
      <vt:lpstr>چگونه کربوهیدرات بیشتری دریافت کنیم؟ </vt:lpstr>
      <vt:lpstr>نکات کلیدی روز قبل از مسابقه</vt:lpstr>
      <vt:lpstr> </vt:lpstr>
      <vt:lpstr>PowerPoint Presentation</vt:lpstr>
      <vt:lpstr>PowerPoint Presentation</vt:lpstr>
      <vt:lpstr>PowerPoint Presentation</vt:lpstr>
      <vt:lpstr>توصیه‌های کلی مصرف مایعات در هنگام ورزش</vt:lpstr>
      <vt:lpstr> </vt:lpstr>
      <vt:lpstr>PowerPoint Presentation</vt:lpstr>
      <vt:lpstr>جایگزینی آب ازدست رفته :</vt:lpstr>
      <vt:lpstr> </vt:lpstr>
      <vt:lpstr>PowerPoint Presentation</vt:lpstr>
      <vt:lpstr>PowerPoint Presentation</vt:lpstr>
      <vt:lpstr>PowerPoint Presentation</vt:lpstr>
      <vt:lpstr>با سپاس از توجه شما عزیزان  </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mona</dc:creator>
  <cp:lastModifiedBy>Windows User</cp:lastModifiedBy>
  <cp:revision>8</cp:revision>
  <dcterms:created xsi:type="dcterms:W3CDTF">2017-12-03T09:36:00Z</dcterms:created>
  <dcterms:modified xsi:type="dcterms:W3CDTF">2020-06-05T20:25:08Z</dcterms:modified>
</cp:coreProperties>
</file>