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7" r:id="rId2"/>
    <p:sldId id="258" r:id="rId3"/>
    <p:sldId id="259" r:id="rId4"/>
    <p:sldId id="260" r:id="rId5"/>
    <p:sldId id="261" r:id="rId6"/>
    <p:sldId id="262" r:id="rId7"/>
    <p:sldId id="263" r:id="rId8"/>
    <p:sldId id="264"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AABDFCA-EBD3-463F-99B8-EE139384045F}" type="datetimeFigureOut">
              <a:rPr lang="en-US" smtClean="0"/>
              <a:pPr/>
              <a:t>2/26/2020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1D37888-AB45-4A4D-BE0D-174A917AFB2D}"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D91691C-DA67-4704-BEFF-BCF6B07549EC}" type="datetimeFigureOut">
              <a:rPr lang="en-US" smtClean="0"/>
              <a:pPr/>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D094C4-BABC-4C17-BD35-706E4FFDA0E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D91691C-DA67-4704-BEFF-BCF6B07549EC}" type="datetimeFigureOut">
              <a:rPr lang="en-US" smtClean="0"/>
              <a:pPr/>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D094C4-BABC-4C17-BD35-706E4FFDA0E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D91691C-DA67-4704-BEFF-BCF6B07549EC}" type="datetimeFigureOut">
              <a:rPr lang="en-US" smtClean="0"/>
              <a:pPr/>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D094C4-BABC-4C17-BD35-706E4FFDA0E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D91691C-DA67-4704-BEFF-BCF6B07549EC}" type="datetimeFigureOut">
              <a:rPr lang="en-US" smtClean="0"/>
              <a:pPr/>
              <a:t>2/26/2020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D094C4-BABC-4C17-BD35-706E4FFDA0E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D91691C-DA67-4704-BEFF-BCF6B07549EC}" type="datetimeFigureOut">
              <a:rPr lang="en-US" smtClean="0"/>
              <a:pPr/>
              <a:t>2/26/2020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7D094C4-BABC-4C17-BD35-706E4FFDA0E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D91691C-DA67-4704-BEFF-BCF6B07549EC}" type="datetimeFigureOut">
              <a:rPr lang="en-US" smtClean="0"/>
              <a:pPr/>
              <a:t>2/26/2020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7D094C4-BABC-4C17-BD35-706E4FFDA0E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91691C-DA67-4704-BEFF-BCF6B07549EC}" type="datetimeFigureOut">
              <a:rPr lang="en-US" smtClean="0"/>
              <a:pPr/>
              <a:t>2/26/2020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7D094C4-BABC-4C17-BD35-706E4FFDA0E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D91691C-DA67-4704-BEFF-BCF6B07549EC}" type="datetimeFigureOut">
              <a:rPr lang="en-US" smtClean="0"/>
              <a:pPr/>
              <a:t>2/26/2020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D094C4-BABC-4C17-BD35-706E4FFDA0E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D91691C-DA67-4704-BEFF-BCF6B07549EC}" type="datetimeFigureOut">
              <a:rPr lang="en-US" smtClean="0"/>
              <a:pPr/>
              <a:t>2/26/2020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D094C4-BABC-4C17-BD35-706E4FFDA0E2}"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D91691C-DA67-4704-BEFF-BCF6B07549EC}" type="datetimeFigureOut">
              <a:rPr lang="en-US" smtClean="0"/>
              <a:pPr/>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D094C4-BABC-4C17-BD35-706E4FFDA0E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D91691C-DA67-4704-BEFF-BCF6B07549EC}" type="datetimeFigureOut">
              <a:rPr lang="en-US" smtClean="0"/>
              <a:pPr/>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D094C4-BABC-4C17-BD35-706E4FFDA0E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91691C-DA67-4704-BEFF-BCF6B07549EC}" type="datetimeFigureOut">
              <a:rPr lang="en-US" smtClean="0"/>
              <a:pPr/>
              <a:t>2/26/2020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D094C4-BABC-4C17-BD35-706E4FFDA0E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5" name="Rectangle 17"/>
          <p:cNvSpPr>
            <a:spLocks noChangeArrowheads="1"/>
          </p:cNvSpPr>
          <p:nvPr/>
        </p:nvSpPr>
        <p:spPr bwMode="auto">
          <a:xfrm>
            <a:off x="0" y="2389495"/>
            <a:ext cx="8686800" cy="21236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a-IR" sz="7200" b="0" i="0" u="none" strike="noStrike" cap="none" normalizeH="0" baseline="0" dirty="0" smtClean="0">
                <a:ln>
                  <a:noFill/>
                </a:ln>
                <a:solidFill>
                  <a:schemeClr val="tx1"/>
                </a:solidFill>
                <a:effectLst/>
                <a:latin typeface="Urdu Typesetting" pitchFamily="66" charset="-78"/>
                <a:ea typeface="Calibri" pitchFamily="34" charset="0"/>
                <a:cs typeface="Urdu Typesetting" pitchFamily="66" charset="-78"/>
              </a:rPr>
              <a:t>بسم الله رحمن رحیم</a:t>
            </a:r>
            <a:endParaRPr lang="fa-IR" sz="7200" dirty="0">
              <a:latin typeface="Urdu Typesetting" pitchFamily="66" charset="-78"/>
              <a:cs typeface="Urdu Typesetting" pitchFamily="66" charset="-78"/>
            </a:endParaRPr>
          </a:p>
          <a:p>
            <a:pPr marL="0" marR="0" lvl="0" indent="0" algn="r" defTabSz="914400" rtl="0" eaLnBrk="1" fontAlgn="base" latinLnBrk="0" hangingPunct="1">
              <a:lnSpc>
                <a:spcPct val="100000"/>
              </a:lnSpc>
              <a:spcBef>
                <a:spcPct val="0"/>
              </a:spcBef>
              <a:spcAft>
                <a:spcPct val="0"/>
              </a:spcAft>
              <a:buClrTx/>
              <a:buSzTx/>
              <a:buFontTx/>
              <a:buNone/>
              <a:tabLst/>
            </a:pPr>
            <a:endParaRPr kumimoji="0" 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fa-IR" sz="3600" b="0" i="0" u="none" strike="noStrike" cap="none" normalizeH="0" baseline="0" dirty="0" smtClean="0">
                <a:ln>
                  <a:noFill/>
                </a:ln>
                <a:solidFill>
                  <a:schemeClr val="tx1"/>
                </a:solidFill>
                <a:effectLst/>
                <a:latin typeface="Urdu Typesetting" pitchFamily="66" charset="-78"/>
                <a:ea typeface="Calibri" pitchFamily="34" charset="0"/>
                <a:cs typeface="Urdu Typesetting" pitchFamily="66" charset="-78"/>
              </a:rPr>
              <a:t>آزمایشگاه علوم تجربی</a:t>
            </a:r>
            <a:endParaRPr kumimoji="0" 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1" name="Picture 20" descr="L6340947164461.jpg"/>
          <p:cNvPicPr>
            <a:picLocks noChangeAspect="1"/>
          </p:cNvPicPr>
          <p:nvPr/>
        </p:nvPicPr>
        <p:blipFill>
          <a:blip r:embed="rId2" cstate="print"/>
          <a:stretch>
            <a:fillRect/>
          </a:stretch>
        </p:blipFill>
        <p:spPr>
          <a:xfrm>
            <a:off x="1524000" y="3048000"/>
            <a:ext cx="2560320" cy="25603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Oval 1"/>
          <p:cNvSpPr>
            <a:spLocks noChangeArrowheads="1"/>
          </p:cNvSpPr>
          <p:nvPr/>
        </p:nvSpPr>
        <p:spPr bwMode="auto">
          <a:xfrm>
            <a:off x="2030413" y="3706813"/>
            <a:ext cx="2281237" cy="2212975"/>
          </a:xfrm>
          <a:prstGeom prst="ellipse">
            <a:avLst/>
          </a:prstGeom>
          <a:solidFill>
            <a:srgbClr val="FFFFFF"/>
          </a:solidFill>
          <a:ln w="31750">
            <a:solidFill>
              <a:srgbClr val="000000"/>
            </a:solidFill>
            <a:round/>
            <a:headEnd/>
            <a:tailEnd/>
          </a:ln>
          <a:effectLst/>
        </p:spPr>
        <p:txBody>
          <a:bodyPr vert="horz" wrap="square" lIns="91440" tIns="45720" rIns="91440" bIns="45720" numCol="1" anchor="t" anchorCtr="0" compatLnSpc="1">
            <a:prstTxWarp prst="textNoShape">
              <a:avLst/>
            </a:prstTxWarp>
          </a:bodyPr>
          <a:lstStyle/>
          <a:p>
            <a:endParaRPr lang="en-US"/>
          </a:p>
        </p:txBody>
      </p:sp>
      <p:sp>
        <p:nvSpPr>
          <p:cNvPr id="16386" name="Oval 2"/>
          <p:cNvSpPr>
            <a:spLocks noChangeArrowheads="1"/>
          </p:cNvSpPr>
          <p:nvPr/>
        </p:nvSpPr>
        <p:spPr bwMode="auto">
          <a:xfrm>
            <a:off x="2133600" y="3810000"/>
            <a:ext cx="2068513" cy="2000250"/>
          </a:xfrm>
          <a:prstGeom prst="ellipse">
            <a:avLst/>
          </a:prstGeom>
          <a:solidFill>
            <a:srgbClr val="FFFFFF"/>
          </a:solidFill>
          <a:ln w="31750">
            <a:solidFill>
              <a:srgbClr val="000000"/>
            </a:solidFill>
            <a:round/>
            <a:headEnd/>
            <a:tailEnd/>
          </a:ln>
          <a:effectLst/>
        </p:spPr>
        <p:txBody>
          <a:bodyPr vert="horz" wrap="square" lIns="91440" tIns="45720" rIns="91440" bIns="45720" numCol="1" anchor="t" anchorCtr="0" compatLnSpc="1">
            <a:prstTxWarp prst="textNoShape">
              <a:avLst/>
            </a:prstTxWarp>
          </a:bodyPr>
          <a:lstStyle/>
          <a:p>
            <a:endParaRPr lang="en-US"/>
          </a:p>
        </p:txBody>
      </p:sp>
      <p:sp>
        <p:nvSpPr>
          <p:cNvPr id="16387" name="AutoShape 3"/>
          <p:cNvSpPr>
            <a:spLocks noChangeShapeType="1"/>
          </p:cNvSpPr>
          <p:nvPr/>
        </p:nvSpPr>
        <p:spPr bwMode="auto">
          <a:xfrm>
            <a:off x="3175000" y="3706813"/>
            <a:ext cx="0" cy="103187"/>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88" name="AutoShape 4"/>
          <p:cNvSpPr>
            <a:spLocks noChangeShapeType="1"/>
          </p:cNvSpPr>
          <p:nvPr/>
        </p:nvSpPr>
        <p:spPr bwMode="auto">
          <a:xfrm>
            <a:off x="3175000" y="5810250"/>
            <a:ext cx="0" cy="111125"/>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89" name="AutoShape 5"/>
          <p:cNvSpPr>
            <a:spLocks noChangeShapeType="1"/>
          </p:cNvSpPr>
          <p:nvPr/>
        </p:nvSpPr>
        <p:spPr bwMode="auto">
          <a:xfrm flipH="1">
            <a:off x="4202113" y="4814888"/>
            <a:ext cx="111125" cy="3175"/>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90" name="AutoShape 6"/>
          <p:cNvSpPr>
            <a:spLocks noChangeShapeType="1"/>
          </p:cNvSpPr>
          <p:nvPr/>
        </p:nvSpPr>
        <p:spPr bwMode="auto">
          <a:xfrm>
            <a:off x="2030413" y="4814888"/>
            <a:ext cx="103187" cy="3175"/>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91" name="AutoShape 7"/>
          <p:cNvSpPr>
            <a:spLocks noChangeShapeType="1"/>
          </p:cNvSpPr>
          <p:nvPr/>
        </p:nvSpPr>
        <p:spPr bwMode="auto">
          <a:xfrm>
            <a:off x="2157413" y="4316413"/>
            <a:ext cx="73025" cy="3810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92" name="AutoShape 8"/>
          <p:cNvSpPr>
            <a:spLocks noChangeShapeType="1"/>
          </p:cNvSpPr>
          <p:nvPr/>
        </p:nvSpPr>
        <p:spPr bwMode="auto">
          <a:xfrm>
            <a:off x="4073525" y="5265738"/>
            <a:ext cx="128588" cy="66675"/>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93" name="AutoShape 9"/>
          <p:cNvSpPr>
            <a:spLocks noChangeShapeType="1"/>
          </p:cNvSpPr>
          <p:nvPr/>
        </p:nvSpPr>
        <p:spPr bwMode="auto">
          <a:xfrm>
            <a:off x="2582863" y="3876675"/>
            <a:ext cx="46037" cy="80963"/>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94" name="AutoShape 10"/>
          <p:cNvSpPr>
            <a:spLocks noChangeShapeType="1"/>
          </p:cNvSpPr>
          <p:nvPr/>
        </p:nvSpPr>
        <p:spPr bwMode="auto">
          <a:xfrm>
            <a:off x="3683000" y="5680075"/>
            <a:ext cx="49213" cy="10160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96" name="AutoShape 12"/>
          <p:cNvSpPr>
            <a:spLocks noChangeShapeType="1"/>
          </p:cNvSpPr>
          <p:nvPr/>
        </p:nvSpPr>
        <p:spPr bwMode="auto">
          <a:xfrm flipH="1">
            <a:off x="3683000" y="3859213"/>
            <a:ext cx="34925" cy="7620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95" name="AutoShape 11"/>
          <p:cNvSpPr>
            <a:spLocks noChangeShapeType="1"/>
          </p:cNvSpPr>
          <p:nvPr/>
        </p:nvSpPr>
        <p:spPr bwMode="auto">
          <a:xfrm flipH="1">
            <a:off x="2590797" y="5638800"/>
            <a:ext cx="45719" cy="11430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97" name="AutoShape 13"/>
          <p:cNvSpPr>
            <a:spLocks noChangeShapeType="1"/>
          </p:cNvSpPr>
          <p:nvPr/>
        </p:nvSpPr>
        <p:spPr bwMode="auto">
          <a:xfrm flipV="1">
            <a:off x="2157413" y="5310188"/>
            <a:ext cx="107950" cy="49212"/>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98" name="AutoShape 14"/>
          <p:cNvSpPr>
            <a:spLocks noChangeShapeType="1"/>
          </p:cNvSpPr>
          <p:nvPr/>
        </p:nvSpPr>
        <p:spPr bwMode="auto">
          <a:xfrm flipV="1">
            <a:off x="4073525" y="4298950"/>
            <a:ext cx="101600" cy="55563"/>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00" name="Rectangle 16"/>
          <p:cNvSpPr>
            <a:spLocks noChangeArrowheads="1"/>
          </p:cNvSpPr>
          <p:nvPr/>
        </p:nvSpPr>
        <p:spPr bwMode="auto">
          <a:xfrm>
            <a:off x="1143000" y="1447800"/>
            <a:ext cx="7239000"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Simplified Arabic" pitchFamily="18" charset="-78"/>
                <a:ea typeface="Calibri" pitchFamily="34" charset="0"/>
                <a:cs typeface="Simplified Arabic" pitchFamily="18" charset="-78"/>
              </a:rPr>
              <a:t>در این آزمایش به ما نوع پیدا کردن جهت های جغرافیایی با استفاده از عقربه ساعت یاد داده شد به این ترتیب که ابتدا عقربه ساعت شمار و عدد دوازده را در نظر میگیریم سپس با رسم کردن یک نیمساز بینشان جهت جنوب را پیدا میکنیم به این وسیله می توانیم بقیه جهت را نیز پیدا کنیم. به وسیله این آزمایش توانایی پیدا کردن جهت ها را در هر موقعیتی پیدا خواهیم کرد</a:t>
            </a:r>
            <a:r>
              <a:rPr lang="fa-IR" sz="1600" dirty="0">
                <a:latin typeface="Simplified Arabic" pitchFamily="18" charset="-78"/>
                <a:ea typeface="Calibri" pitchFamily="34" charset="0"/>
                <a:cs typeface="Simplified Arabic" pitchFamily="18" charset="-78"/>
              </a:rPr>
              <a:t>.</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8" name="Rectangle 17"/>
          <p:cNvSpPr/>
          <p:nvPr/>
        </p:nvSpPr>
        <p:spPr>
          <a:xfrm>
            <a:off x="2971800" y="3810000"/>
            <a:ext cx="354584" cy="276999"/>
          </a:xfrm>
          <a:prstGeom prst="rect">
            <a:avLst/>
          </a:prstGeom>
          <a:noFill/>
        </p:spPr>
        <p:txBody>
          <a:bodyPr wrap="none" lIns="91440" tIns="45720" rIns="91440" bIns="45720">
            <a:spAutoFit/>
          </a:bodyPr>
          <a:lstStyle/>
          <a:p>
            <a:pPr algn="ctr"/>
            <a:r>
              <a:rPr lang="fa-IR" sz="1200" b="1" cap="all" spc="0" dirty="0" smtClean="0">
                <a:ln w="9000" cmpd="sng">
                  <a:solidFill>
                    <a:sysClr val="windowText" lastClr="000000"/>
                  </a:solidFill>
                  <a:prstDash val="solid"/>
                </a:ln>
                <a:solidFill>
                  <a:sysClr val="windowText" lastClr="000000"/>
                </a:solidFill>
                <a:effectLst>
                  <a:reflection blurRad="12700" stA="28000" endPos="45000" dist="1000" dir="5400000" sy="-100000" algn="bl" rotWithShape="0"/>
                </a:effectLst>
              </a:rPr>
              <a:t>12</a:t>
            </a:r>
            <a:endParaRPr lang="en-US" sz="1200" b="1" cap="all" spc="0"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endParaRPr>
          </a:p>
        </p:txBody>
      </p:sp>
      <p:sp>
        <p:nvSpPr>
          <p:cNvPr id="19" name="Rectangle 18"/>
          <p:cNvSpPr/>
          <p:nvPr/>
        </p:nvSpPr>
        <p:spPr>
          <a:xfrm>
            <a:off x="2555476" y="3962400"/>
            <a:ext cx="346569" cy="276999"/>
          </a:xfrm>
          <a:prstGeom prst="rect">
            <a:avLst/>
          </a:prstGeom>
        </p:spPr>
        <p:txBody>
          <a:bodyPr wrap="none">
            <a:spAutoFit/>
          </a:bodyPr>
          <a:lstStyle/>
          <a:p>
            <a:pPr algn="ctr"/>
            <a:r>
              <a:rPr lang="fa-IR" sz="1200" b="1" cap="all" spc="0" dirty="0" smtClean="0">
                <a:ln w="9000" cmpd="sng">
                  <a:solidFill>
                    <a:sysClr val="windowText" lastClr="000000"/>
                  </a:solidFill>
                  <a:prstDash val="solid"/>
                </a:ln>
                <a:solidFill>
                  <a:sysClr val="windowText" lastClr="000000"/>
                </a:solidFill>
                <a:effectLst>
                  <a:reflection blurRad="12700" stA="28000" endPos="45000" dist="1000" dir="5400000" sy="-100000" algn="bl" rotWithShape="0"/>
                </a:effectLst>
              </a:rPr>
              <a:t>11</a:t>
            </a:r>
            <a:endParaRPr lang="en-US" sz="1200" b="1" cap="all" spc="0"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endParaRPr>
          </a:p>
        </p:txBody>
      </p:sp>
      <p:sp>
        <p:nvSpPr>
          <p:cNvPr id="20" name="Rectangle 19"/>
          <p:cNvSpPr/>
          <p:nvPr/>
        </p:nvSpPr>
        <p:spPr>
          <a:xfrm>
            <a:off x="2209800" y="4267200"/>
            <a:ext cx="354584" cy="276999"/>
          </a:xfrm>
          <a:prstGeom prst="rect">
            <a:avLst/>
          </a:prstGeom>
        </p:spPr>
        <p:txBody>
          <a:bodyPr wrap="none">
            <a:spAutoFit/>
          </a:bodyPr>
          <a:lstStyle/>
          <a:p>
            <a:pPr algn="ctr"/>
            <a:r>
              <a:rPr lang="fa-IR" sz="1200" b="1" cap="all" spc="0" dirty="0" smtClean="0">
                <a:ln w="9000" cmpd="sng">
                  <a:solidFill>
                    <a:sysClr val="windowText" lastClr="000000"/>
                  </a:solidFill>
                  <a:prstDash val="solid"/>
                </a:ln>
                <a:solidFill>
                  <a:sysClr val="windowText" lastClr="000000"/>
                </a:solidFill>
                <a:effectLst>
                  <a:reflection blurRad="12700" stA="28000" endPos="45000" dist="1000" dir="5400000" sy="-100000" algn="bl" rotWithShape="0"/>
                </a:effectLst>
              </a:rPr>
              <a:t>10</a:t>
            </a:r>
            <a:endParaRPr lang="en-US" sz="1200" b="1" cap="all" spc="0"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endParaRPr>
          </a:p>
        </p:txBody>
      </p:sp>
      <p:sp>
        <p:nvSpPr>
          <p:cNvPr id="21" name="Rectangle 20"/>
          <p:cNvSpPr/>
          <p:nvPr/>
        </p:nvSpPr>
        <p:spPr>
          <a:xfrm>
            <a:off x="2133600" y="4648200"/>
            <a:ext cx="269626" cy="276999"/>
          </a:xfrm>
          <a:prstGeom prst="rect">
            <a:avLst/>
          </a:prstGeom>
        </p:spPr>
        <p:txBody>
          <a:bodyPr wrap="none">
            <a:spAutoFit/>
          </a:bodyPr>
          <a:lstStyle/>
          <a:p>
            <a:pPr algn="ctr"/>
            <a:r>
              <a:rPr lang="fa-IR" sz="1200" b="1" cap="all" spc="0" dirty="0" smtClean="0">
                <a:ln w="9000" cmpd="sng">
                  <a:solidFill>
                    <a:sysClr val="windowText" lastClr="000000"/>
                  </a:solidFill>
                  <a:prstDash val="solid"/>
                </a:ln>
                <a:solidFill>
                  <a:sysClr val="windowText" lastClr="000000"/>
                </a:solidFill>
                <a:effectLst>
                  <a:reflection blurRad="12700" stA="28000" endPos="45000" dist="1000" dir="5400000" sy="-100000" algn="bl" rotWithShape="0"/>
                </a:effectLst>
              </a:rPr>
              <a:t>9</a:t>
            </a:r>
            <a:endParaRPr lang="en-US" sz="1200" b="1" cap="all" spc="0"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endParaRPr>
          </a:p>
        </p:txBody>
      </p:sp>
      <p:sp>
        <p:nvSpPr>
          <p:cNvPr id="22" name="Rectangle 21"/>
          <p:cNvSpPr/>
          <p:nvPr/>
        </p:nvSpPr>
        <p:spPr>
          <a:xfrm>
            <a:off x="3505200" y="3962400"/>
            <a:ext cx="269626" cy="276999"/>
          </a:xfrm>
          <a:prstGeom prst="rect">
            <a:avLst/>
          </a:prstGeom>
        </p:spPr>
        <p:txBody>
          <a:bodyPr wrap="none">
            <a:spAutoFit/>
          </a:bodyPr>
          <a:lstStyle/>
          <a:p>
            <a:pPr algn="ctr"/>
            <a:r>
              <a:rPr lang="fa-IR" sz="1200" b="1" cap="all" spc="0" dirty="0" smtClean="0">
                <a:ln w="9000" cmpd="sng">
                  <a:solidFill>
                    <a:sysClr val="windowText" lastClr="000000"/>
                  </a:solidFill>
                  <a:prstDash val="solid"/>
                </a:ln>
                <a:solidFill>
                  <a:sysClr val="windowText" lastClr="000000"/>
                </a:solidFill>
                <a:effectLst>
                  <a:reflection blurRad="12700" stA="28000" endPos="45000" dist="1000" dir="5400000" sy="-100000" algn="bl" rotWithShape="0"/>
                </a:effectLst>
              </a:rPr>
              <a:t>1</a:t>
            </a:r>
            <a:endParaRPr lang="en-US" sz="1200" b="1" cap="all" spc="0"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endParaRPr>
          </a:p>
        </p:txBody>
      </p:sp>
      <p:sp>
        <p:nvSpPr>
          <p:cNvPr id="23" name="Rectangle 22"/>
          <p:cNvSpPr/>
          <p:nvPr/>
        </p:nvSpPr>
        <p:spPr>
          <a:xfrm>
            <a:off x="3810000" y="4267200"/>
            <a:ext cx="269626" cy="276999"/>
          </a:xfrm>
          <a:prstGeom prst="rect">
            <a:avLst/>
          </a:prstGeom>
        </p:spPr>
        <p:txBody>
          <a:bodyPr wrap="none">
            <a:spAutoFit/>
          </a:bodyPr>
          <a:lstStyle/>
          <a:p>
            <a:pPr algn="ctr"/>
            <a:r>
              <a:rPr lang="fa-IR" sz="1200" b="1" cap="all" spc="0" dirty="0" smtClean="0">
                <a:ln w="9000" cmpd="sng">
                  <a:solidFill>
                    <a:sysClr val="windowText" lastClr="000000"/>
                  </a:solidFill>
                  <a:prstDash val="solid"/>
                </a:ln>
                <a:solidFill>
                  <a:sysClr val="windowText" lastClr="000000"/>
                </a:solidFill>
                <a:effectLst>
                  <a:reflection blurRad="12700" stA="28000" endPos="45000" dist="1000" dir="5400000" sy="-100000" algn="bl" rotWithShape="0"/>
                </a:effectLst>
              </a:rPr>
              <a:t>2</a:t>
            </a:r>
            <a:endParaRPr lang="en-US" sz="1200" b="1" cap="all" spc="0"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endParaRPr>
          </a:p>
        </p:txBody>
      </p:sp>
      <p:sp>
        <p:nvSpPr>
          <p:cNvPr id="24" name="Rectangle 23"/>
          <p:cNvSpPr/>
          <p:nvPr/>
        </p:nvSpPr>
        <p:spPr>
          <a:xfrm>
            <a:off x="3962400" y="4648200"/>
            <a:ext cx="269625" cy="276999"/>
          </a:xfrm>
          <a:prstGeom prst="rect">
            <a:avLst/>
          </a:prstGeom>
        </p:spPr>
        <p:txBody>
          <a:bodyPr wrap="none">
            <a:spAutoFit/>
          </a:bodyPr>
          <a:lstStyle/>
          <a:p>
            <a:pPr algn="ctr"/>
            <a:r>
              <a:rPr lang="fa-IR" sz="1200" b="1" cap="all" spc="0" dirty="0" smtClean="0">
                <a:ln w="9000" cmpd="sng">
                  <a:solidFill>
                    <a:sysClr val="windowText" lastClr="000000"/>
                  </a:solidFill>
                  <a:prstDash val="solid"/>
                </a:ln>
                <a:solidFill>
                  <a:sysClr val="windowText" lastClr="000000"/>
                </a:solidFill>
                <a:effectLst>
                  <a:reflection blurRad="12700" stA="28000" endPos="45000" dist="1000" dir="5400000" sy="-100000" algn="bl" rotWithShape="0"/>
                </a:effectLst>
              </a:rPr>
              <a:t>3</a:t>
            </a:r>
            <a:endParaRPr lang="en-US" sz="1200" b="1" cap="all" spc="0"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endParaRPr>
          </a:p>
        </p:txBody>
      </p:sp>
      <p:sp>
        <p:nvSpPr>
          <p:cNvPr id="25" name="Rectangle 24"/>
          <p:cNvSpPr/>
          <p:nvPr/>
        </p:nvSpPr>
        <p:spPr>
          <a:xfrm>
            <a:off x="3810000" y="5029200"/>
            <a:ext cx="269625" cy="276999"/>
          </a:xfrm>
          <a:prstGeom prst="rect">
            <a:avLst/>
          </a:prstGeom>
        </p:spPr>
        <p:txBody>
          <a:bodyPr wrap="none">
            <a:spAutoFit/>
          </a:bodyPr>
          <a:lstStyle/>
          <a:p>
            <a:pPr algn="ctr"/>
            <a:r>
              <a:rPr lang="fa-IR" sz="1200" b="1" cap="all" spc="0" dirty="0" smtClean="0">
                <a:ln w="9000" cmpd="sng">
                  <a:solidFill>
                    <a:sysClr val="windowText" lastClr="000000"/>
                  </a:solidFill>
                  <a:prstDash val="solid"/>
                </a:ln>
                <a:solidFill>
                  <a:sysClr val="windowText" lastClr="000000"/>
                </a:solidFill>
                <a:effectLst>
                  <a:reflection blurRad="12700" stA="28000" endPos="45000" dist="1000" dir="5400000" sy="-100000" algn="bl" rotWithShape="0"/>
                </a:effectLst>
              </a:rPr>
              <a:t>4</a:t>
            </a:r>
            <a:endParaRPr lang="en-US" sz="1200" b="1" cap="all" spc="0"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endParaRPr>
          </a:p>
        </p:txBody>
      </p:sp>
      <p:sp>
        <p:nvSpPr>
          <p:cNvPr id="26" name="Rectangle 25"/>
          <p:cNvSpPr/>
          <p:nvPr/>
        </p:nvSpPr>
        <p:spPr>
          <a:xfrm>
            <a:off x="3505200" y="5410200"/>
            <a:ext cx="269625" cy="276999"/>
          </a:xfrm>
          <a:prstGeom prst="rect">
            <a:avLst/>
          </a:prstGeom>
        </p:spPr>
        <p:txBody>
          <a:bodyPr wrap="none">
            <a:spAutoFit/>
          </a:bodyPr>
          <a:lstStyle/>
          <a:p>
            <a:pPr algn="ctr"/>
            <a:r>
              <a:rPr lang="fa-IR" sz="1200" b="1" cap="all" spc="0" dirty="0" smtClean="0">
                <a:ln w="9000" cmpd="sng">
                  <a:solidFill>
                    <a:sysClr val="windowText" lastClr="000000"/>
                  </a:solidFill>
                  <a:prstDash val="solid"/>
                </a:ln>
                <a:solidFill>
                  <a:sysClr val="windowText" lastClr="000000"/>
                </a:solidFill>
                <a:effectLst>
                  <a:reflection blurRad="12700" stA="28000" endPos="45000" dist="1000" dir="5400000" sy="-100000" algn="bl" rotWithShape="0"/>
                </a:effectLst>
              </a:rPr>
              <a:t>5</a:t>
            </a:r>
            <a:endParaRPr lang="en-US" sz="1200" b="1" cap="all" spc="0"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endParaRPr>
          </a:p>
        </p:txBody>
      </p:sp>
      <p:sp>
        <p:nvSpPr>
          <p:cNvPr id="27" name="Rectangle 26"/>
          <p:cNvSpPr/>
          <p:nvPr/>
        </p:nvSpPr>
        <p:spPr>
          <a:xfrm>
            <a:off x="3048000" y="5562600"/>
            <a:ext cx="269625" cy="276999"/>
          </a:xfrm>
          <a:prstGeom prst="rect">
            <a:avLst/>
          </a:prstGeom>
        </p:spPr>
        <p:txBody>
          <a:bodyPr wrap="none">
            <a:spAutoFit/>
          </a:bodyPr>
          <a:lstStyle/>
          <a:p>
            <a:pPr algn="ctr"/>
            <a:r>
              <a:rPr lang="fa-IR" sz="1200" b="1" cap="all" spc="0" dirty="0" smtClean="0">
                <a:ln w="9000" cmpd="sng">
                  <a:solidFill>
                    <a:sysClr val="windowText" lastClr="000000"/>
                  </a:solidFill>
                  <a:prstDash val="solid"/>
                </a:ln>
                <a:solidFill>
                  <a:sysClr val="windowText" lastClr="000000"/>
                </a:solidFill>
                <a:effectLst>
                  <a:reflection blurRad="12700" stA="28000" endPos="45000" dist="1000" dir="5400000" sy="-100000" algn="bl" rotWithShape="0"/>
                </a:effectLst>
              </a:rPr>
              <a:t>6</a:t>
            </a:r>
            <a:endParaRPr lang="en-US" sz="1200" b="1" cap="all" spc="0"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endParaRPr>
          </a:p>
        </p:txBody>
      </p:sp>
      <p:sp>
        <p:nvSpPr>
          <p:cNvPr id="28" name="Rectangle 27"/>
          <p:cNvSpPr/>
          <p:nvPr/>
        </p:nvSpPr>
        <p:spPr>
          <a:xfrm>
            <a:off x="2590800" y="5410200"/>
            <a:ext cx="269625" cy="276999"/>
          </a:xfrm>
          <a:prstGeom prst="rect">
            <a:avLst/>
          </a:prstGeom>
        </p:spPr>
        <p:txBody>
          <a:bodyPr wrap="none">
            <a:spAutoFit/>
          </a:bodyPr>
          <a:lstStyle/>
          <a:p>
            <a:pPr algn="ctr"/>
            <a:r>
              <a:rPr lang="fa-IR" sz="1200" b="1" cap="all" spc="0" dirty="0" smtClean="0">
                <a:ln w="9000" cmpd="sng">
                  <a:solidFill>
                    <a:sysClr val="windowText" lastClr="000000"/>
                  </a:solidFill>
                  <a:prstDash val="solid"/>
                </a:ln>
                <a:solidFill>
                  <a:sysClr val="windowText" lastClr="000000"/>
                </a:solidFill>
                <a:effectLst>
                  <a:reflection blurRad="12700" stA="28000" endPos="45000" dist="1000" dir="5400000" sy="-100000" algn="bl" rotWithShape="0"/>
                </a:effectLst>
              </a:rPr>
              <a:t>7</a:t>
            </a:r>
            <a:endParaRPr lang="en-US" sz="1200" b="1" cap="all" spc="0"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endParaRPr>
          </a:p>
        </p:txBody>
      </p:sp>
      <p:sp>
        <p:nvSpPr>
          <p:cNvPr id="29" name="Rectangle 28"/>
          <p:cNvSpPr/>
          <p:nvPr/>
        </p:nvSpPr>
        <p:spPr>
          <a:xfrm>
            <a:off x="2286000" y="5105400"/>
            <a:ext cx="269625" cy="276999"/>
          </a:xfrm>
          <a:prstGeom prst="rect">
            <a:avLst/>
          </a:prstGeom>
        </p:spPr>
        <p:txBody>
          <a:bodyPr wrap="none">
            <a:spAutoFit/>
          </a:bodyPr>
          <a:lstStyle/>
          <a:p>
            <a:pPr algn="ctr"/>
            <a:r>
              <a:rPr lang="fa-IR" sz="1200" b="1" cap="all" spc="0" dirty="0" smtClean="0">
                <a:ln w="9000" cmpd="sng">
                  <a:solidFill>
                    <a:sysClr val="windowText" lastClr="000000"/>
                  </a:solidFill>
                  <a:prstDash val="solid"/>
                </a:ln>
                <a:solidFill>
                  <a:sysClr val="windowText" lastClr="000000"/>
                </a:solidFill>
                <a:effectLst>
                  <a:reflection blurRad="12700" stA="28000" endPos="45000" dist="1000" dir="5400000" sy="-100000" algn="bl" rotWithShape="0"/>
                </a:effectLst>
              </a:rPr>
              <a:t>8</a:t>
            </a:r>
            <a:endParaRPr lang="en-US" sz="1200" b="1" cap="all" spc="0"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endParaRPr>
          </a:p>
        </p:txBody>
      </p:sp>
      <p:sp>
        <p:nvSpPr>
          <p:cNvPr id="30" name="Oval 29"/>
          <p:cNvSpPr/>
          <p:nvPr/>
        </p:nvSpPr>
        <p:spPr>
          <a:xfrm>
            <a:off x="3124200" y="4800600"/>
            <a:ext cx="76200" cy="762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42" name="Straight Arrow Connector 41"/>
          <p:cNvCxnSpPr>
            <a:stCxn id="30" idx="5"/>
          </p:cNvCxnSpPr>
          <p:nvPr/>
        </p:nvCxnSpPr>
        <p:spPr>
          <a:xfrm>
            <a:off x="3189241" y="4865641"/>
            <a:ext cx="392159" cy="54455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44" name="Straight Arrow Connector 43"/>
          <p:cNvCxnSpPr>
            <a:stCxn id="30" idx="6"/>
          </p:cNvCxnSpPr>
          <p:nvPr/>
        </p:nvCxnSpPr>
        <p:spPr>
          <a:xfrm>
            <a:off x="3200400" y="4838700"/>
            <a:ext cx="533400" cy="1143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52" name="Straight Connector 51"/>
          <p:cNvCxnSpPr>
            <a:stCxn id="30" idx="0"/>
          </p:cNvCxnSpPr>
          <p:nvPr/>
        </p:nvCxnSpPr>
        <p:spPr>
          <a:xfrm flipV="1">
            <a:off x="3162300" y="3276600"/>
            <a:ext cx="38100" cy="1524000"/>
          </a:xfrm>
          <a:prstGeom prst="line">
            <a:avLst/>
          </a:prstGeom>
          <a:ln>
            <a:solidFill>
              <a:schemeClr val="tx1"/>
            </a:solidFill>
          </a:ln>
          <a:effectLst>
            <a:glow rad="63500">
              <a:schemeClr val="accent2">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30" idx="6"/>
          </p:cNvCxnSpPr>
          <p:nvPr/>
        </p:nvCxnSpPr>
        <p:spPr>
          <a:xfrm>
            <a:off x="3200400" y="4838700"/>
            <a:ext cx="1600200" cy="342900"/>
          </a:xfrm>
          <a:prstGeom prst="line">
            <a:avLst/>
          </a:prstGeom>
          <a:ln>
            <a:solidFill>
              <a:schemeClr val="tx1"/>
            </a:solidFill>
          </a:ln>
          <a:effectLst>
            <a:glow rad="101600">
              <a:schemeClr val="accent2">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30" idx="7"/>
          </p:cNvCxnSpPr>
          <p:nvPr/>
        </p:nvCxnSpPr>
        <p:spPr>
          <a:xfrm flipV="1">
            <a:off x="3189241" y="3810000"/>
            <a:ext cx="1230359" cy="1001759"/>
          </a:xfrm>
          <a:prstGeom prst="straightConnector1">
            <a:avLst/>
          </a:prstGeom>
          <a:ln>
            <a:solidFill>
              <a:schemeClr val="tx1"/>
            </a:solidFill>
            <a:tailEnd type="arrow"/>
          </a:ln>
          <a:effectLst>
            <a:glow rad="63500">
              <a:schemeClr val="accent2">
                <a:satMod val="175000"/>
                <a:alpha val="40000"/>
              </a:schemeClr>
            </a:glow>
          </a:effectLst>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4343400" y="3429000"/>
            <a:ext cx="622285" cy="369332"/>
          </a:xfrm>
          <a:prstGeom prst="rect">
            <a:avLst/>
          </a:prstGeom>
          <a:noFill/>
        </p:spPr>
        <p:txBody>
          <a:bodyPr wrap="none" lIns="91440" tIns="45720" rIns="91440" bIns="45720">
            <a:spAutoFit/>
          </a:bodyPr>
          <a:lstStyle/>
          <a:p>
            <a:pPr algn="ctr"/>
            <a:r>
              <a:rPr lang="fa-IR" b="1" dirty="0" smtClean="0">
                <a:ln w="1905">
                  <a:solidFill>
                    <a:sysClr val="windowText" lastClr="000000"/>
                  </a:solidFill>
                </a:ln>
                <a:solidFill>
                  <a:sysClr val="windowText" lastClr="000000"/>
                </a:solidFill>
                <a:effectLst>
                  <a:innerShdw blurRad="69850" dist="43180" dir="5400000">
                    <a:srgbClr val="000000">
                      <a:alpha val="65000"/>
                    </a:srgbClr>
                  </a:innerShdw>
                </a:effectLst>
              </a:rPr>
              <a:t>جنوب</a:t>
            </a:r>
            <a:endParaRPr lang="en-US" b="1" dirty="0">
              <a:ln w="1905">
                <a:solidFill>
                  <a:sysClr val="windowText" lastClr="000000"/>
                </a:solidFill>
              </a:ln>
              <a:solidFill>
                <a:sysClr val="windowText" lastClr="000000"/>
              </a:solidFill>
              <a:effectLst>
                <a:innerShdw blurRad="69850" dist="43180" dir="5400000">
                  <a:srgbClr val="000000">
                    <a:alpha val="65000"/>
                  </a:srgbClr>
                </a:innerShdw>
              </a:effectLst>
            </a:endParaRPr>
          </a:p>
        </p:txBody>
      </p:sp>
      <p:sp>
        <p:nvSpPr>
          <p:cNvPr id="63" name="Sun 62"/>
          <p:cNvSpPr/>
          <p:nvPr/>
        </p:nvSpPr>
        <p:spPr>
          <a:xfrm>
            <a:off x="4953000" y="4648200"/>
            <a:ext cx="1371600" cy="1219200"/>
          </a:xfrm>
          <a:prstGeom prst="sun">
            <a:avLst/>
          </a:prstGeom>
          <a:solidFill>
            <a:srgbClr val="FFFF00"/>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orizontal Scroll 64"/>
          <p:cNvSpPr/>
          <p:nvPr/>
        </p:nvSpPr>
        <p:spPr>
          <a:xfrm>
            <a:off x="533400" y="381000"/>
            <a:ext cx="8153400" cy="990600"/>
          </a:xfrm>
          <a:prstGeom prst="horizontalScroll">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66" name="Rectangle 15"/>
          <p:cNvSpPr>
            <a:spLocks noChangeArrowheads="1"/>
          </p:cNvSpPr>
          <p:nvPr/>
        </p:nvSpPr>
        <p:spPr bwMode="auto">
          <a:xfrm>
            <a:off x="304800" y="533400"/>
            <a:ext cx="8229600"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3600" b="0" i="0" u="none" strike="noStrike" cap="none" normalizeH="0" baseline="0" dirty="0" smtClean="0">
                <a:ln>
                  <a:noFill/>
                </a:ln>
                <a:solidFill>
                  <a:schemeClr val="tx1"/>
                </a:solidFill>
                <a:effectLst/>
                <a:latin typeface="Urdu Typesetting" pitchFamily="66" charset="-78"/>
                <a:ea typeface="Calibri" pitchFamily="34" charset="0"/>
                <a:cs typeface="Urdu Typesetting" pitchFamily="66" charset="-78"/>
              </a:rPr>
              <a:t>گزارش کار آزمایش</a:t>
            </a:r>
            <a:r>
              <a:rPr kumimoji="0" lang="en-US" sz="3600" b="0" i="0" u="none" strike="noStrike" cap="none" normalizeH="0" baseline="0" dirty="0" smtClean="0">
                <a:ln>
                  <a:noFill/>
                </a:ln>
                <a:solidFill>
                  <a:schemeClr val="tx1"/>
                </a:solidFill>
                <a:effectLst/>
                <a:latin typeface="Urdu Typesetting" pitchFamily="66" charset="-78"/>
                <a:ea typeface="Calibri" pitchFamily="34" charset="0"/>
                <a:cs typeface="Urdu Typesetting" pitchFamily="66" charset="-78"/>
              </a:rPr>
              <a:t>:</a:t>
            </a:r>
            <a:r>
              <a:rPr kumimoji="0" lang="fa-IR" sz="2600" b="0" i="0" u="none" strike="noStrike" cap="none" normalizeH="0" baseline="0" dirty="0" smtClean="0">
                <a:ln>
                  <a:noFill/>
                </a:ln>
                <a:solidFill>
                  <a:schemeClr val="tx1"/>
                </a:solidFill>
                <a:effectLst/>
                <a:latin typeface="Urdu Typesetting" pitchFamily="66" charset="-78"/>
                <a:ea typeface="Calibri" pitchFamily="34" charset="0"/>
                <a:cs typeface="Urdu Typesetting" pitchFamily="66" charset="-78"/>
              </a:rPr>
              <a:t>جهت یابی با استفاده از ساعت عقربه دار</a:t>
            </a:r>
            <a:endParaRPr kumimoji="0" lang="en-US"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2667000"/>
            <a:ext cx="8610600" cy="2739211"/>
          </a:xfrm>
          <a:prstGeom prst="rect">
            <a:avLst/>
          </a:prstGeom>
        </p:spPr>
        <p:txBody>
          <a:bodyPr wrap="square">
            <a:spAutoFit/>
          </a:bodyPr>
          <a:lstStyle/>
          <a:p>
            <a:pPr algn="r"/>
            <a:r>
              <a:rPr lang="fa-IR" sz="1600" dirty="0"/>
              <a:t/>
            </a:r>
            <a:br>
              <a:rPr lang="fa-IR" sz="1600" dirty="0"/>
            </a:br>
            <a:r>
              <a:rPr lang="fa-IR" sz="1600" dirty="0" smtClean="0"/>
              <a:t>مشاهده</a:t>
            </a:r>
            <a:r>
              <a:rPr lang="fa-IR" sz="1600" dirty="0"/>
              <a:t>:</a:t>
            </a:r>
          </a:p>
          <a:p>
            <a:pPr algn="r"/>
            <a:r>
              <a:rPr lang="fa-IR" sz="1600" dirty="0"/>
              <a:t> </a:t>
            </a:r>
          </a:p>
          <a:p>
            <a:pPr algn="r"/>
            <a:r>
              <a:rPr lang="fa-IR" sz="1600" dirty="0"/>
              <a:t>الف - در این حالت با لمس بدنه سرنگ که دمای آن تغییر محسوسی نکرده میتوان دریافت که آب درون سرنگ بدون تغییر دما و در اثر"تغییر فشار" حاصل از به سمت بیرون کشیدن پیستون به جوش آمده است</a:t>
            </a:r>
            <a:r>
              <a:rPr lang="fa-IR" sz="1600" dirty="0" smtClean="0"/>
              <a:t>.</a:t>
            </a:r>
            <a:r>
              <a:rPr lang="fa-IR" sz="1600" dirty="0"/>
              <a:t> </a:t>
            </a:r>
          </a:p>
          <a:p>
            <a:pPr algn="r"/>
            <a:r>
              <a:rPr lang="fa-IR" sz="1600" dirty="0"/>
              <a:t>ب - با کشیدن پیستون سرنگ و ایجاد خلاء بالای آب ،حجم درون سرنگ افزایش یافته و فشار هوای بالای مایع در این حالت نسبت به فشار هوا قبل از کشیدن پیستون کاهش می یابد</a:t>
            </a:r>
            <a:r>
              <a:rPr lang="fa-IR" sz="1600" dirty="0" smtClean="0"/>
              <a:t>.</a:t>
            </a:r>
            <a:r>
              <a:rPr lang="fa-IR" sz="1600" dirty="0"/>
              <a:t> </a:t>
            </a:r>
          </a:p>
          <a:p>
            <a:pPr algn="r"/>
            <a:r>
              <a:rPr lang="fa-IR" sz="1600" dirty="0"/>
              <a:t>پ - با کاهش فشار هوای بالای مایع،فشار بخار مایع در دمای کمتری با فشار بالای آن برابر شده است و بنابراین آب درون سرنگ بدون گرما به جوش می آید.</a:t>
            </a:r>
          </a:p>
          <a:p>
            <a:pPr algn="r"/>
            <a:r>
              <a:rPr lang="fa-IR" sz="1400" dirty="0"/>
              <a:t> </a:t>
            </a:r>
          </a:p>
          <a:p>
            <a:pPr algn="r"/>
            <a:r>
              <a:rPr lang="fa-IR" sz="1400" dirty="0"/>
              <a:t> </a:t>
            </a:r>
          </a:p>
        </p:txBody>
      </p:sp>
      <p:sp>
        <p:nvSpPr>
          <p:cNvPr id="7" name="Rectangle 16"/>
          <p:cNvSpPr>
            <a:spLocks noChangeArrowheads="1"/>
          </p:cNvSpPr>
          <p:nvPr/>
        </p:nvSpPr>
        <p:spPr bwMode="auto">
          <a:xfrm>
            <a:off x="533400" y="1752600"/>
            <a:ext cx="81534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a-IR" sz="1800" b="0" i="0" u="none" strike="noStrike" cap="none" normalizeH="0" baseline="0" dirty="0" smtClean="0">
                <a:ln>
                  <a:noFill/>
                </a:ln>
                <a:solidFill>
                  <a:schemeClr val="tx1"/>
                </a:solidFill>
                <a:effectLst/>
                <a:latin typeface="Arial" pitchFamily="34" charset="0"/>
                <a:cs typeface="Arial" pitchFamily="34" charset="0"/>
              </a:rPr>
              <a:t>در</a:t>
            </a:r>
            <a:r>
              <a:rPr kumimoji="0" lang="fa-IR" sz="1800" b="0" i="0" u="none" strike="noStrike" cap="none" normalizeH="0" dirty="0" smtClean="0">
                <a:ln>
                  <a:noFill/>
                </a:ln>
                <a:solidFill>
                  <a:schemeClr val="tx1"/>
                </a:solidFill>
                <a:effectLst/>
                <a:latin typeface="Arial" pitchFamily="34" charset="0"/>
                <a:cs typeface="Arial" pitchFamily="34" charset="0"/>
              </a:rPr>
              <a:t> این آزمایش با نحوه ی جوشاندن آب،بدون گرما آشنا خواهیم شد.با توضیحات مربوطه بیشتر آشنا خواهید شد.</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Horizontal Scroll 7"/>
          <p:cNvSpPr/>
          <p:nvPr/>
        </p:nvSpPr>
        <p:spPr>
          <a:xfrm>
            <a:off x="457200" y="228600"/>
            <a:ext cx="8153400" cy="990600"/>
          </a:xfrm>
          <a:prstGeom prst="horizontalScroll">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9" name="Rectangle 1"/>
          <p:cNvSpPr>
            <a:spLocks noChangeArrowheads="1"/>
          </p:cNvSpPr>
          <p:nvPr/>
        </p:nvSpPr>
        <p:spPr bwMode="auto">
          <a:xfrm>
            <a:off x="4572000" y="381000"/>
            <a:ext cx="3926075"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a-IR" sz="3600" b="0" i="0" u="none" strike="noStrike" cap="none" normalizeH="0" baseline="0" dirty="0" smtClean="0">
                <a:ln>
                  <a:noFill/>
                </a:ln>
                <a:solidFill>
                  <a:schemeClr val="tx1"/>
                </a:solidFill>
                <a:effectLst/>
                <a:latin typeface="Urdu Typesetting" pitchFamily="66" charset="-78"/>
                <a:ea typeface="Calibri" pitchFamily="34" charset="0"/>
                <a:cs typeface="Urdu Typesetting" pitchFamily="66" charset="-78"/>
              </a:rPr>
              <a:t>گزارش کار آزمایش:</a:t>
            </a:r>
            <a:r>
              <a:rPr kumimoji="0" lang="fa-IR" sz="2400" b="0" i="0" u="none" strike="noStrike" cap="none" normalizeH="0" baseline="0" dirty="0" smtClean="0">
                <a:ln>
                  <a:noFill/>
                </a:ln>
                <a:solidFill>
                  <a:schemeClr val="tx1"/>
                </a:solidFill>
                <a:effectLst/>
                <a:latin typeface="Urdu Typesetting" pitchFamily="66" charset="-78"/>
                <a:ea typeface="Calibri" pitchFamily="34" charset="0"/>
                <a:cs typeface="Urdu Typesetting" pitchFamily="66" charset="-78"/>
              </a:rPr>
              <a:t>جوشاندن آب بدون گرما</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85800" y="457200"/>
            <a:ext cx="8077200" cy="2831544"/>
          </a:xfrm>
          <a:prstGeom prst="rect">
            <a:avLst/>
          </a:prstGeom>
        </p:spPr>
        <p:txBody>
          <a:bodyPr wrap="square">
            <a:spAutoFit/>
          </a:bodyPr>
          <a:lstStyle/>
          <a:p>
            <a:pPr algn="r"/>
            <a:r>
              <a:rPr lang="fa-IR" sz="1600" b="1" dirty="0"/>
              <a:t>ادامه آزمایش:</a:t>
            </a:r>
            <a:endParaRPr lang="fa-IR" sz="1600" dirty="0"/>
          </a:p>
          <a:p>
            <a:pPr algn="r"/>
            <a:r>
              <a:rPr lang="fa-IR" sz="1600" dirty="0"/>
              <a:t> </a:t>
            </a:r>
          </a:p>
          <a:p>
            <a:pPr algn="r"/>
            <a:r>
              <a:rPr lang="fa-IR" sz="1600" dirty="0"/>
              <a:t>1 - پنجاه (50) میلی لیتر محلول سیرشده ی نمک سدیم کلرید(نمک طعام) در دما 40 درجه سانتی گراد تهیه کنید</a:t>
            </a:r>
            <a:r>
              <a:rPr lang="fa-IR" sz="1600" dirty="0" smtClean="0"/>
              <a:t>.</a:t>
            </a:r>
            <a:r>
              <a:rPr lang="fa-IR" sz="1600" dirty="0"/>
              <a:t/>
            </a:r>
            <a:br>
              <a:rPr lang="fa-IR" sz="1600" dirty="0"/>
            </a:br>
            <a:r>
              <a:rPr lang="fa-IR" sz="1600" dirty="0"/>
              <a:t>2 - درون سرنگ را تا نیمه محلول سیر شده نمک طعام بریزید</a:t>
            </a:r>
            <a:r>
              <a:rPr lang="fa-IR" sz="1600" dirty="0" smtClean="0"/>
              <a:t>.</a:t>
            </a:r>
            <a:r>
              <a:rPr lang="fa-IR" sz="1600" dirty="0"/>
              <a:t> </a:t>
            </a:r>
          </a:p>
          <a:p>
            <a:pPr algn="r"/>
            <a:r>
              <a:rPr lang="fa-IR" sz="1600" dirty="0"/>
              <a:t>3 - بایک دست سرنگ را گرفته و انگشت را بر روی دهانه آن بگیرید و با دست دیگر پیستون سرنگ را به سمت بیرون بکشید.</a:t>
            </a:r>
          </a:p>
          <a:p>
            <a:pPr algn="r"/>
            <a:r>
              <a:rPr lang="fa-IR" sz="1600" dirty="0"/>
              <a:t> </a:t>
            </a:r>
          </a:p>
          <a:p>
            <a:pPr algn="r"/>
            <a:r>
              <a:rPr lang="fa-IR" sz="1600" b="1" dirty="0"/>
              <a:t>مشاهده 2 :</a:t>
            </a:r>
            <a:endParaRPr lang="fa-IR" sz="1600" dirty="0"/>
          </a:p>
          <a:p>
            <a:pPr algn="r"/>
            <a:r>
              <a:rPr lang="fa-IR" sz="1600" dirty="0"/>
              <a:t>در این حالت محلول آب نمک به جوش نمی آید زیرا ذرات حل شده ی سدیم کلرید باعث کاهش فشار بخار مایع می شوند و درنتیجه با پایین کشیدن پیستون فشار بخار مایع با فشار هوای بالای پیستون برابر نیست و مایع به جوش نمی آید.</a:t>
            </a:r>
            <a:endParaRPr lang="fa-IR" dirty="0"/>
          </a:p>
          <a:p>
            <a:pPr algn="r"/>
            <a:r>
              <a:rPr lang="fa-IR" dirty="0"/>
              <a:t>   </a:t>
            </a:r>
          </a:p>
        </p:txBody>
      </p:sp>
      <p:pic>
        <p:nvPicPr>
          <p:cNvPr id="4" name="Picture 3" descr="10.jpg"/>
          <p:cNvPicPr>
            <a:picLocks noChangeAspect="1"/>
          </p:cNvPicPr>
          <p:nvPr/>
        </p:nvPicPr>
        <p:blipFill>
          <a:blip r:embed="rId2" cstate="print"/>
          <a:srcRect l="55027" t="6349" r="11111" b="59788"/>
          <a:stretch>
            <a:fillRect/>
          </a:stretch>
        </p:blipFill>
        <p:spPr>
          <a:xfrm>
            <a:off x="3352800" y="3200400"/>
            <a:ext cx="3048000" cy="304800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6"/>
          <p:cNvSpPr>
            <a:spLocks noChangeArrowheads="1"/>
          </p:cNvSpPr>
          <p:nvPr/>
        </p:nvSpPr>
        <p:spPr bwMode="auto">
          <a:xfrm>
            <a:off x="838200" y="1634698"/>
            <a:ext cx="7924800"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a-IR" b="0" i="0" u="none" strike="noStrike" cap="none" normalizeH="0" baseline="0" dirty="0" smtClean="0">
                <a:ln>
                  <a:noFill/>
                </a:ln>
                <a:solidFill>
                  <a:schemeClr val="tx1"/>
                </a:solidFill>
                <a:effectLst/>
                <a:latin typeface="Simplified Arabic" pitchFamily="18" charset="-78"/>
                <a:ea typeface="Calibri" pitchFamily="34" charset="0"/>
                <a:cs typeface="Simplified Arabic" pitchFamily="18" charset="-78"/>
              </a:rPr>
              <a:t>در این آزمایش</a:t>
            </a:r>
            <a:r>
              <a:rPr kumimoji="0" lang="fa-IR" b="0" i="0" u="none" strike="noStrike" cap="none" normalizeH="0" dirty="0" smtClean="0">
                <a:ln>
                  <a:noFill/>
                </a:ln>
                <a:solidFill>
                  <a:schemeClr val="tx1"/>
                </a:solidFill>
                <a:effectLst/>
                <a:latin typeface="Simplified Arabic" pitchFamily="18" charset="-78"/>
                <a:ea typeface="Calibri" pitchFamily="34" charset="0"/>
                <a:cs typeface="Simplified Arabic" pitchFamily="18" charset="-78"/>
              </a:rPr>
              <a:t> پدیده عجیبی را مشاهده خواهیم کرد.با توضیحات بیشتر در ادامه متوجه خواهید شد.</a:t>
            </a:r>
          </a:p>
          <a:p>
            <a:pPr marL="0" marR="0" lvl="0" indent="0" algn="r" defTabSz="914400" rtl="0" eaLnBrk="1" fontAlgn="base" latinLnBrk="0" hangingPunct="1">
              <a:lnSpc>
                <a:spcPct val="100000"/>
              </a:lnSpc>
              <a:spcBef>
                <a:spcPct val="0"/>
              </a:spcBef>
              <a:spcAft>
                <a:spcPct val="0"/>
              </a:spcAft>
              <a:buClrTx/>
              <a:buSzTx/>
              <a:buFontTx/>
              <a:buNone/>
              <a:tabLst/>
            </a:pPr>
            <a:r>
              <a:rPr lang="fa-IR" baseline="0" dirty="0" smtClean="0">
                <a:latin typeface="Simplified Arabic" pitchFamily="18" charset="-78"/>
                <a:cs typeface="Simplified Arabic" pitchFamily="18" charset="-78"/>
              </a:rPr>
              <a:t>توضیحات</a:t>
            </a:r>
            <a:r>
              <a:rPr lang="fa-IR" dirty="0" smtClean="0">
                <a:latin typeface="Simplified Arabic" pitchFamily="18" charset="-78"/>
                <a:cs typeface="Simplified Arabic" pitchFamily="18" charset="-78"/>
              </a:rPr>
              <a:t> و مشاهدات آزمایش:</a:t>
            </a:r>
          </a:p>
          <a:p>
            <a:pPr marL="0" marR="0" lvl="0" indent="0" algn="r" defTabSz="914400" rtl="0" eaLnBrk="1" fontAlgn="base" latinLnBrk="0" hangingPunct="1">
              <a:lnSpc>
                <a:spcPct val="100000"/>
              </a:lnSpc>
              <a:spcBef>
                <a:spcPct val="0"/>
              </a:spcBef>
              <a:spcAft>
                <a:spcPct val="0"/>
              </a:spcAft>
              <a:buClrTx/>
              <a:buSzTx/>
              <a:buFontTx/>
              <a:buNone/>
              <a:tabLst/>
            </a:pPr>
            <a:endParaRPr kumimoji="0" lang="fa-IR" b="0" i="0" u="none" strike="noStrike" cap="none" normalizeH="0" baseline="0" dirty="0" smtClean="0">
              <a:ln>
                <a:noFill/>
              </a:ln>
              <a:solidFill>
                <a:schemeClr val="tx1"/>
              </a:solidFill>
              <a:effectLst/>
              <a:latin typeface="Simplified Arabic" pitchFamily="18" charset="-78"/>
              <a:cs typeface="Simplified Arabic" pitchFamily="18" charset="-78"/>
            </a:endParaRPr>
          </a:p>
          <a:p>
            <a:pPr marL="0" marR="0" lvl="0" indent="0" algn="r" defTabSz="914400" rtl="0" eaLnBrk="1" fontAlgn="base" latinLnBrk="0" hangingPunct="1">
              <a:lnSpc>
                <a:spcPct val="100000"/>
              </a:lnSpc>
              <a:spcBef>
                <a:spcPct val="0"/>
              </a:spcBef>
              <a:spcAft>
                <a:spcPct val="0"/>
              </a:spcAft>
              <a:buClrTx/>
              <a:buSzTx/>
              <a:buFontTx/>
              <a:buNone/>
              <a:tabLst/>
            </a:pPr>
            <a:r>
              <a:rPr kumimoji="0" lang="fa-IR" b="0" i="0" u="none" strike="noStrike" cap="none" normalizeH="0" baseline="0" dirty="0" smtClean="0">
                <a:ln>
                  <a:noFill/>
                </a:ln>
                <a:solidFill>
                  <a:schemeClr val="tx1"/>
                </a:solidFill>
                <a:effectLst/>
                <a:latin typeface="Simplified Arabic" pitchFamily="18" charset="-78"/>
                <a:cs typeface="Simplified Arabic" pitchFamily="18" charset="-78"/>
              </a:rPr>
              <a:t>ابتدا</a:t>
            </a:r>
            <a:r>
              <a:rPr kumimoji="0" lang="fa-IR" b="0" i="0" u="none" strike="noStrike" cap="none" normalizeH="0" dirty="0" smtClean="0">
                <a:ln>
                  <a:noFill/>
                </a:ln>
                <a:solidFill>
                  <a:schemeClr val="tx1"/>
                </a:solidFill>
                <a:effectLst/>
                <a:latin typeface="Simplified Arabic" pitchFamily="18" charset="-78"/>
                <a:cs typeface="Simplified Arabic" pitchFamily="18" charset="-78"/>
              </a:rPr>
              <a:t> که لوله مویین را درون محلول پرمنگنات فرو می بریم بخاطر نیروی مویینگی محلول مشاهده میکنیم که مقداری محلول درون لوله بالا آمده است که به علت نیروی مویینگی می باشد.سپس دست خود را می گذاریم (باید دست گرمای لازم را داشته باشد) مشاهده میکنیم محلول درون لوله بیشتر بالا می آید زیرا هوای درون بالن گرم شده و متوسط می گردد و فشار روی سطح مایع آورده و باعث می شود مایع درون لوله </a:t>
            </a:r>
          </a:p>
          <a:p>
            <a:pPr marL="0" marR="0" lvl="0" indent="0" algn="r" defTabSz="914400" rtl="0" eaLnBrk="1" fontAlgn="base" latinLnBrk="0" hangingPunct="1">
              <a:lnSpc>
                <a:spcPct val="100000"/>
              </a:lnSpc>
              <a:spcBef>
                <a:spcPct val="0"/>
              </a:spcBef>
              <a:spcAft>
                <a:spcPct val="0"/>
              </a:spcAft>
              <a:buClrTx/>
              <a:buSzTx/>
              <a:buFontTx/>
              <a:buNone/>
              <a:tabLst/>
            </a:pPr>
            <a:r>
              <a:rPr kumimoji="0" lang="fa-IR" b="0" i="0" u="none" strike="noStrike" cap="none" normalizeH="0" dirty="0" smtClean="0">
                <a:ln>
                  <a:noFill/>
                </a:ln>
                <a:solidFill>
                  <a:schemeClr val="tx1"/>
                </a:solidFill>
                <a:effectLst/>
                <a:latin typeface="Simplified Arabic" pitchFamily="18" charset="-78"/>
                <a:cs typeface="Simplified Arabic" pitchFamily="18" charset="-78"/>
              </a:rPr>
              <a:t>مویین بالاتر برود.</a:t>
            </a:r>
          </a:p>
          <a:p>
            <a:pPr marL="0" marR="0" lvl="0" indent="0" algn="r" defTabSz="914400" rtl="0" eaLnBrk="1" fontAlgn="base" latinLnBrk="0" hangingPunct="1">
              <a:lnSpc>
                <a:spcPct val="100000"/>
              </a:lnSpc>
              <a:spcBef>
                <a:spcPct val="0"/>
              </a:spcBef>
              <a:spcAft>
                <a:spcPct val="0"/>
              </a:spcAft>
              <a:buClrTx/>
              <a:buSzTx/>
              <a:buFontTx/>
              <a:buNone/>
              <a:tabLst/>
            </a:pPr>
            <a:endParaRPr lang="fa-IR" dirty="0" smtClean="0">
              <a:latin typeface="Simplified Arabic" pitchFamily="18" charset="-78"/>
              <a:cs typeface="Simplified Arabic" pitchFamily="18" charset="-78"/>
            </a:endParaRPr>
          </a:p>
          <a:p>
            <a:pPr marL="0" marR="0" lvl="0" indent="0" algn="r" defTabSz="914400" rtl="0" eaLnBrk="1" fontAlgn="base" latinLnBrk="0" hangingPunct="1">
              <a:lnSpc>
                <a:spcPct val="100000"/>
              </a:lnSpc>
              <a:spcBef>
                <a:spcPct val="0"/>
              </a:spcBef>
              <a:spcAft>
                <a:spcPct val="0"/>
              </a:spcAft>
              <a:buClrTx/>
              <a:buSzTx/>
              <a:buFontTx/>
              <a:buNone/>
              <a:tabLst/>
            </a:pPr>
            <a:r>
              <a:rPr lang="fa-IR" dirty="0" smtClean="0">
                <a:latin typeface="Simplified Arabic" pitchFamily="18" charset="-78"/>
                <a:cs typeface="Simplified Arabic" pitchFamily="18" charset="-78"/>
              </a:rPr>
              <a:t>ابتدا بخاطر گرم شدن هوای موجود در بالن و انبساطی که پیدا میکند فشار هوا بر سطح مایع افزایش می یابد و باعث بالا رفتن محلول در لوله باریک می شود (تا جایی بالا می رود که دوباره حجم هوای بالن زیاد شود فشار درون و بیرون بالن با هم برابر شوند.) اما بعد از بالا رفتن محلول به علت نیروی وزن مایع،نیروی چسبندگی مایع و سطح لوله و همچنین سرد شدن مایع درون لوله؛محلول مجددا به پایین </a:t>
            </a:r>
          </a:p>
          <a:p>
            <a:pPr marL="0" marR="0" lvl="0" indent="0" algn="r" defTabSz="914400" rtl="0" eaLnBrk="1" fontAlgn="base" latinLnBrk="0" hangingPunct="1">
              <a:lnSpc>
                <a:spcPct val="100000"/>
              </a:lnSpc>
              <a:spcBef>
                <a:spcPct val="0"/>
              </a:spcBef>
              <a:spcAft>
                <a:spcPct val="0"/>
              </a:spcAft>
              <a:buClrTx/>
              <a:buSzTx/>
              <a:buFontTx/>
              <a:buNone/>
              <a:tabLst/>
            </a:pPr>
            <a:r>
              <a:rPr lang="fa-IR" dirty="0" smtClean="0">
                <a:latin typeface="Simplified Arabic" pitchFamily="18" charset="-78"/>
                <a:cs typeface="Simplified Arabic" pitchFamily="18" charset="-78"/>
              </a:rPr>
              <a:t>برمیگردد.</a:t>
            </a:r>
            <a:endParaRPr lang="fa-IR" sz="1800" baseline="0" dirty="0" smtClean="0">
              <a:latin typeface="Simplified Arabic" pitchFamily="18" charset="-78"/>
              <a:cs typeface="Simplified Arabic" pitchFamily="18" charset="-78"/>
            </a:endParaRPr>
          </a:p>
        </p:txBody>
      </p:sp>
      <p:sp>
        <p:nvSpPr>
          <p:cNvPr id="24" name="Horizontal Scroll 23"/>
          <p:cNvSpPr/>
          <p:nvPr/>
        </p:nvSpPr>
        <p:spPr>
          <a:xfrm>
            <a:off x="533400" y="381000"/>
            <a:ext cx="8153400" cy="990600"/>
          </a:xfrm>
          <a:prstGeom prst="horizontalScroll">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25" name="Rectangle 1"/>
          <p:cNvSpPr>
            <a:spLocks noChangeArrowheads="1"/>
          </p:cNvSpPr>
          <p:nvPr/>
        </p:nvSpPr>
        <p:spPr bwMode="auto">
          <a:xfrm>
            <a:off x="4419600" y="533400"/>
            <a:ext cx="4229043"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fa-IR" sz="3600" b="0" i="0" u="none" strike="noStrike" cap="none" normalizeH="0" baseline="0" dirty="0" smtClean="0">
                <a:ln>
                  <a:noFill/>
                </a:ln>
                <a:solidFill>
                  <a:schemeClr val="tx1"/>
                </a:solidFill>
                <a:effectLst/>
                <a:latin typeface="Urdu Typesetting" pitchFamily="66" charset="-78"/>
                <a:ea typeface="Calibri" pitchFamily="34" charset="0"/>
                <a:cs typeface="Urdu Typesetting" pitchFamily="66" charset="-78"/>
              </a:rPr>
              <a:t>گزارش کار آزمایش</a:t>
            </a:r>
            <a:r>
              <a:rPr kumimoji="0" lang="en-US" sz="3600" b="0" i="0" u="none" strike="noStrike" cap="none" normalizeH="0" baseline="0" dirty="0" smtClean="0">
                <a:ln>
                  <a:noFill/>
                </a:ln>
                <a:solidFill>
                  <a:schemeClr val="tx1"/>
                </a:solidFill>
                <a:effectLst/>
                <a:latin typeface="Urdu Typesetting" pitchFamily="66" charset="-78"/>
                <a:ea typeface="Calibri" pitchFamily="34" charset="0"/>
                <a:cs typeface="Urdu Typesetting" pitchFamily="66" charset="-78"/>
              </a:rPr>
              <a:t>:</a:t>
            </a:r>
            <a:r>
              <a:rPr kumimoji="0" lang="fa-IR" sz="2600" b="0" i="0" u="none" strike="noStrike" cap="none" normalizeH="0" baseline="0" dirty="0" smtClean="0">
                <a:ln>
                  <a:noFill/>
                </a:ln>
                <a:solidFill>
                  <a:schemeClr val="tx1"/>
                </a:solidFill>
                <a:effectLst/>
                <a:latin typeface="Urdu Typesetting" pitchFamily="66" charset="-78"/>
                <a:ea typeface="Calibri" pitchFamily="34" charset="0"/>
                <a:cs typeface="Urdu Typesetting" pitchFamily="66" charset="-78"/>
              </a:rPr>
              <a:t>حرکت آب با گرمای دست</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Arrow Connector 2"/>
          <p:cNvCxnSpPr/>
          <p:nvPr/>
        </p:nvCxnSpPr>
        <p:spPr>
          <a:xfrm flipH="1">
            <a:off x="7696200" y="762000"/>
            <a:ext cx="2286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4" name="Straight Arrow Connector 3"/>
          <p:cNvCxnSpPr/>
          <p:nvPr/>
        </p:nvCxnSpPr>
        <p:spPr>
          <a:xfrm flipH="1">
            <a:off x="5105400" y="762000"/>
            <a:ext cx="2286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5" name="Straight Arrow Connector 4"/>
          <p:cNvCxnSpPr/>
          <p:nvPr/>
        </p:nvCxnSpPr>
        <p:spPr>
          <a:xfrm flipH="1">
            <a:off x="7696200" y="1295400"/>
            <a:ext cx="2286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6" name="Straight Arrow Connector 5"/>
          <p:cNvCxnSpPr/>
          <p:nvPr/>
        </p:nvCxnSpPr>
        <p:spPr>
          <a:xfrm flipH="1">
            <a:off x="5181600" y="1295400"/>
            <a:ext cx="3048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7" name="Straight Arrow Connector 6"/>
          <p:cNvCxnSpPr/>
          <p:nvPr/>
        </p:nvCxnSpPr>
        <p:spPr>
          <a:xfrm flipH="1">
            <a:off x="3657600" y="762000"/>
            <a:ext cx="2286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8" name="Straight Arrow Connector 7"/>
          <p:cNvCxnSpPr/>
          <p:nvPr/>
        </p:nvCxnSpPr>
        <p:spPr>
          <a:xfrm flipH="1">
            <a:off x="3657600" y="1295400"/>
            <a:ext cx="2286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9" name="Straight Arrow Connector 8"/>
          <p:cNvCxnSpPr/>
          <p:nvPr/>
        </p:nvCxnSpPr>
        <p:spPr>
          <a:xfrm flipH="1">
            <a:off x="990600" y="762000"/>
            <a:ext cx="2286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0" name="Straight Arrow Connector 9"/>
          <p:cNvCxnSpPr/>
          <p:nvPr/>
        </p:nvCxnSpPr>
        <p:spPr>
          <a:xfrm flipH="1">
            <a:off x="990600" y="1295400"/>
            <a:ext cx="2286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1" name="Rectangle 10"/>
          <p:cNvSpPr/>
          <p:nvPr/>
        </p:nvSpPr>
        <p:spPr>
          <a:xfrm>
            <a:off x="838200" y="533400"/>
            <a:ext cx="7924800" cy="1200329"/>
          </a:xfrm>
          <a:prstGeom prst="rect">
            <a:avLst/>
          </a:prstGeom>
        </p:spPr>
        <p:txBody>
          <a:bodyPr wrap="square">
            <a:spAutoFit/>
          </a:bodyPr>
          <a:lstStyle/>
          <a:p>
            <a:pPr lvl="0" algn="r" fontAlgn="base">
              <a:spcBef>
                <a:spcPct val="0"/>
              </a:spcBef>
              <a:spcAft>
                <a:spcPct val="0"/>
              </a:spcAft>
            </a:pPr>
            <a:r>
              <a:rPr lang="fa-IR" dirty="0">
                <a:latin typeface="Arial" pitchFamily="34" charset="0"/>
                <a:cs typeface="Arial" pitchFamily="34" charset="0"/>
              </a:rPr>
              <a:t>دست گرم     انتقال گرما به هوای درون بالن     منبسط شدن هوا     افزایش فشار بر روی سطح مایع   بالا رفتن مایع درون لوله</a:t>
            </a:r>
          </a:p>
          <a:p>
            <a:pPr lvl="0" algn="r" fontAlgn="base">
              <a:spcBef>
                <a:spcPct val="0"/>
              </a:spcBef>
              <a:spcAft>
                <a:spcPct val="0"/>
              </a:spcAft>
            </a:pPr>
            <a:r>
              <a:rPr lang="fa-IR" baseline="0" dirty="0" smtClean="0">
                <a:latin typeface="Arial" pitchFamily="34" charset="0"/>
                <a:cs typeface="Arial" pitchFamily="34" charset="0"/>
              </a:rPr>
              <a:t>دست</a:t>
            </a:r>
            <a:r>
              <a:rPr lang="fa-IR" dirty="0" smtClean="0">
                <a:latin typeface="Arial" pitchFamily="34" charset="0"/>
                <a:cs typeface="Arial" pitchFamily="34" charset="0"/>
              </a:rPr>
              <a:t> سرد    کاهش دمای هوای دورن بالن       منقبض شدن هوا     کاهش فشار بر روی سطح مایع   پایین رفتن مایع درون لوله</a:t>
            </a:r>
            <a:endParaRPr lang="en-US" dirty="0"/>
          </a:p>
        </p:txBody>
      </p:sp>
      <p:pic>
        <p:nvPicPr>
          <p:cNvPr id="21506" name="Picture 2" descr="http://static.asset.aparat.com/avt/5909312-5085__7727.jpg"/>
          <p:cNvPicPr>
            <a:picLocks noChangeAspect="1" noChangeArrowheads="1"/>
          </p:cNvPicPr>
          <p:nvPr/>
        </p:nvPicPr>
        <p:blipFill>
          <a:blip r:embed="rId2" cstate="print"/>
          <a:srcRect/>
          <a:stretch>
            <a:fillRect/>
          </a:stretch>
        </p:blipFill>
        <p:spPr bwMode="auto">
          <a:xfrm>
            <a:off x="2362200" y="2362200"/>
            <a:ext cx="4514850" cy="3395169"/>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219200"/>
            <a:ext cx="7620000" cy="5262979"/>
          </a:xfrm>
          <a:prstGeom prst="rect">
            <a:avLst/>
          </a:prstGeom>
        </p:spPr>
        <p:txBody>
          <a:bodyPr wrap="square">
            <a:spAutoFit/>
          </a:bodyPr>
          <a:lstStyle/>
          <a:p>
            <a:pPr algn="r" rtl="1"/>
            <a:r>
              <a:rPr lang="fa-IR" sz="1600" dirty="0"/>
              <a:t> </a:t>
            </a:r>
            <a:r>
              <a:rPr lang="fa-IR" sz="1600" dirty="0" smtClean="0"/>
              <a:t>در این آزمایش از عصاره گل کلم به عنوان یک شناساگر استفاده میکنیم و....به توضیحات مربوطه توجه نمایید.</a:t>
            </a:r>
          </a:p>
          <a:p>
            <a:pPr algn="r" rtl="1"/>
            <a:endParaRPr lang="fa-IR" sz="1600" dirty="0"/>
          </a:p>
          <a:p>
            <a:pPr algn="r" rtl="1"/>
            <a:r>
              <a:rPr lang="fa-IR" sz="1600" dirty="0" smtClean="0"/>
              <a:t>نکته :</a:t>
            </a:r>
          </a:p>
          <a:p>
            <a:pPr algn="r" rtl="1">
              <a:buFontTx/>
              <a:buChar char="-"/>
            </a:pPr>
            <a:r>
              <a:rPr lang="fa-IR" sz="1600" dirty="0" smtClean="0"/>
              <a:t> ابتدا آب را میریزم سپس اسید(برای درک بهتر زمانی را درنظر بگیرید که وقتی آب روی رغن ریخته میشود چه واکنشی رخ میدهد.)</a:t>
            </a:r>
          </a:p>
          <a:p>
            <a:pPr algn="r" rtl="1">
              <a:buFontTx/>
              <a:buChar char="-"/>
            </a:pPr>
            <a:endParaRPr lang="fa-IR" sz="1600" dirty="0" smtClean="0"/>
          </a:p>
          <a:p>
            <a:pPr algn="r" rtl="1">
              <a:buFontTx/>
              <a:buChar char="-"/>
            </a:pPr>
            <a:r>
              <a:rPr lang="fa-IR" sz="1600" dirty="0" smtClean="0"/>
              <a:t>کاغذ صافی : زمانی که می خواهیم مایعی را صاف کنیم کاغذ صافی را چهار بار تا می کنیم انتهای آن را سوراخ کرده و داخل قیف قرار می دهیم.قیف را روی ارلن قرار می دهیم و هم زمان با ریختن مایع،آن مایع صاف میشود.</a:t>
            </a:r>
          </a:p>
          <a:p>
            <a:pPr algn="r" rtl="1">
              <a:buFontTx/>
              <a:buChar char="-"/>
            </a:pPr>
            <a:endParaRPr lang="fa-IR" sz="1600" dirty="0" smtClean="0"/>
          </a:p>
          <a:p>
            <a:pPr algn="r" rtl="1">
              <a:buFontTx/>
              <a:buChar char="-"/>
            </a:pPr>
            <a:r>
              <a:rPr lang="fa-IR" sz="1600" dirty="0" smtClean="0"/>
              <a:t>شناساگرها موادی هستند که برای تشخیص اسیدی یا بازی بودن مواد استفاده میشود.</a:t>
            </a:r>
          </a:p>
          <a:p>
            <a:pPr algn="r" rtl="1">
              <a:buFontTx/>
              <a:buChar char="-"/>
            </a:pPr>
            <a:endParaRPr lang="fa-IR" sz="1600" dirty="0" smtClean="0"/>
          </a:p>
          <a:p>
            <a:pPr algn="r" rtl="1">
              <a:buFontTx/>
              <a:buChar char="-"/>
            </a:pPr>
            <a:r>
              <a:rPr lang="fa-IR" sz="1600" dirty="0" smtClean="0"/>
              <a:t> کاغذ ترنسل به رنگ های آبی و قرمز هستند.</a:t>
            </a:r>
          </a:p>
          <a:p>
            <a:pPr algn="r" rtl="1">
              <a:buFontTx/>
              <a:buChar char="-"/>
            </a:pPr>
            <a:endParaRPr lang="fa-IR" sz="1600" dirty="0" smtClean="0"/>
          </a:p>
          <a:p>
            <a:pPr algn="r" rtl="1">
              <a:buFontTx/>
              <a:buChar char="-"/>
            </a:pPr>
            <a:r>
              <a:rPr lang="fa-IR" sz="1600" dirty="0" smtClean="0"/>
              <a:t> کاغذ</a:t>
            </a:r>
            <a:r>
              <a:rPr lang="en-US" sz="1600" dirty="0" smtClean="0"/>
              <a:t>ph</a:t>
            </a:r>
            <a:r>
              <a:rPr lang="fa-IR" sz="1600" dirty="0" smtClean="0"/>
              <a:t>دامنه اش از0 تا 14 است و به صورت نوار های باریک موجود است که دارای یک گستره رنگی است و روی ظرف آن مشخص شده است که هر رنگی داری چه </a:t>
            </a:r>
            <a:r>
              <a:rPr lang="en-US" sz="1600" dirty="0" smtClean="0"/>
              <a:t>ph</a:t>
            </a:r>
            <a:r>
              <a:rPr lang="fa-IR" sz="1600" dirty="0"/>
              <a:t> </a:t>
            </a:r>
            <a:r>
              <a:rPr lang="fa-IR" sz="1600" dirty="0" smtClean="0"/>
              <a:t>است.</a:t>
            </a:r>
          </a:p>
          <a:p>
            <a:pPr algn="r" rtl="1">
              <a:buFontTx/>
              <a:buChar char="-"/>
            </a:pPr>
            <a:endParaRPr lang="fa-IR" sz="1600" dirty="0" smtClean="0"/>
          </a:p>
          <a:p>
            <a:pPr algn="r" rtl="1">
              <a:buFontTx/>
              <a:buChar char="-"/>
            </a:pPr>
            <a:r>
              <a:rPr lang="fa-IR" sz="1600" dirty="0" smtClean="0"/>
              <a:t> اگر ماده ای </a:t>
            </a:r>
            <a:r>
              <a:rPr lang="en-US" sz="1600" dirty="0" smtClean="0"/>
              <a:t>Ph</a:t>
            </a:r>
            <a:r>
              <a:rPr lang="fa-IR" sz="1600" dirty="0" smtClean="0"/>
              <a:t> آن 7 بود ماده خنثی بوده اگر بیشتر از آن باشد باز است و اگر کمتر از آن باشد اسیدی است.</a:t>
            </a:r>
          </a:p>
          <a:p>
            <a:pPr algn="r" rtl="1">
              <a:buFontTx/>
              <a:buChar char="-"/>
            </a:pPr>
            <a:endParaRPr lang="fa-IR" sz="1600" dirty="0" smtClean="0"/>
          </a:p>
          <a:p>
            <a:pPr algn="r" rtl="1">
              <a:buFontTx/>
              <a:buChar char="-"/>
            </a:pPr>
            <a:r>
              <a:rPr lang="fa-IR" sz="1600" dirty="0"/>
              <a:t> </a:t>
            </a:r>
            <a:r>
              <a:rPr lang="fa-IR" sz="1600" dirty="0" smtClean="0"/>
              <a:t>اسم متداول سود(سدیم هیدرکسید) است که به حالت جامد است و زمانی که در آب حل میشود گرما تولید میکند بنابراین گرماده است.برای رقیق تر کردن این ماده از پت ست استفاده میکنیم.</a:t>
            </a:r>
          </a:p>
        </p:txBody>
      </p:sp>
      <p:sp>
        <p:nvSpPr>
          <p:cNvPr id="4" name="Horizontal Scroll 3"/>
          <p:cNvSpPr/>
          <p:nvPr/>
        </p:nvSpPr>
        <p:spPr>
          <a:xfrm>
            <a:off x="533400" y="228600"/>
            <a:ext cx="8153400" cy="990600"/>
          </a:xfrm>
          <a:prstGeom prst="horizontalScroll">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5" name="Rectangle 1"/>
          <p:cNvSpPr>
            <a:spLocks noChangeArrowheads="1"/>
          </p:cNvSpPr>
          <p:nvPr/>
        </p:nvSpPr>
        <p:spPr bwMode="auto">
          <a:xfrm>
            <a:off x="5105400" y="381000"/>
            <a:ext cx="3430747"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fa-IR" sz="3600" b="0" i="0" u="none" strike="noStrike" cap="none" normalizeH="0" baseline="0" dirty="0" smtClean="0">
                <a:ln>
                  <a:noFill/>
                </a:ln>
                <a:solidFill>
                  <a:schemeClr val="tx1"/>
                </a:solidFill>
                <a:effectLst/>
                <a:latin typeface="Urdu Typesetting" pitchFamily="66" charset="-78"/>
                <a:ea typeface="Calibri" pitchFamily="34" charset="0"/>
                <a:cs typeface="Urdu Typesetting" pitchFamily="66" charset="-78"/>
              </a:rPr>
              <a:t>گزارش کار آزمایش</a:t>
            </a:r>
            <a:r>
              <a:rPr kumimoji="0" lang="en-US" sz="3600" b="0" i="0" u="none" strike="noStrike" cap="none" normalizeH="0" baseline="0" dirty="0" smtClean="0">
                <a:ln>
                  <a:noFill/>
                </a:ln>
                <a:solidFill>
                  <a:schemeClr val="tx1"/>
                </a:solidFill>
                <a:effectLst/>
                <a:latin typeface="Urdu Typesetting" pitchFamily="66" charset="-78"/>
                <a:ea typeface="Calibri" pitchFamily="34" charset="0"/>
                <a:cs typeface="Urdu Typesetting" pitchFamily="66" charset="-78"/>
              </a:rPr>
              <a:t>:</a:t>
            </a:r>
            <a:r>
              <a:rPr kumimoji="0" lang="fa-IR" sz="2600" b="0" i="0" u="none" strike="noStrike" cap="none" normalizeH="0" baseline="0" dirty="0" smtClean="0">
                <a:ln>
                  <a:noFill/>
                </a:ln>
                <a:solidFill>
                  <a:schemeClr val="tx1"/>
                </a:solidFill>
                <a:effectLst/>
                <a:latin typeface="Urdu Typesetting" pitchFamily="66" charset="-78"/>
                <a:ea typeface="Calibri" pitchFamily="34" charset="0"/>
                <a:cs typeface="Urdu Typesetting" pitchFamily="66" charset="-78"/>
              </a:rPr>
              <a:t> محلول های رنگی</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457200"/>
            <a:ext cx="7620000" cy="2308324"/>
          </a:xfrm>
          <a:prstGeom prst="rect">
            <a:avLst/>
          </a:prstGeom>
        </p:spPr>
        <p:txBody>
          <a:bodyPr wrap="square">
            <a:spAutoFit/>
          </a:bodyPr>
          <a:lstStyle/>
          <a:p>
            <a:pPr algn="r" rtl="1"/>
            <a:r>
              <a:rPr lang="fa-IR" dirty="0"/>
              <a:t>مشاهده میشود که در بشر شماره یک رنگ محلول زرد، بشر شماره دو رنگ محلول سبز پر رنگ، بشر شماره 3 رنگ محلول سبز کم رنگ تر از حالت 2، در بشر شماره 4 رنگ محلول بنفش ، در بشر شماره 5 رنگ محلول یاسی ،در بشر شماره 6 رنگ محلول صورتی و در بشر شماره هفت رنگ محلول قرمز گردید.</a:t>
            </a:r>
          </a:p>
          <a:p>
            <a:pPr algn="r" rtl="1"/>
            <a:r>
              <a:rPr lang="fa-IR" dirty="0"/>
              <a:t>  </a:t>
            </a:r>
            <a:endParaRPr lang="fa-IR" dirty="0" smtClean="0"/>
          </a:p>
          <a:p>
            <a:pPr algn="r" rtl="1"/>
            <a:endParaRPr lang="fa-IR" dirty="0"/>
          </a:p>
          <a:p>
            <a:pPr algn="r" rtl="1"/>
            <a:r>
              <a:rPr lang="fa-IR" dirty="0"/>
              <a:t>توجه : پوسته تخمه آفتاب گردان سیاه رنگ(خام) ،پوست بادمجان و گیاه گل گاوزبان نیز میتوان همانند کلم قرمز،به عنوان شناساگر اسید و باز استفاده شود.</a:t>
            </a:r>
          </a:p>
        </p:txBody>
      </p:sp>
      <p:pic>
        <p:nvPicPr>
          <p:cNvPr id="22530" name="Picture 2" descr="نتیجه تصویری برای مطلب درباره محلول های رنگی با عصاره گل کلم"/>
          <p:cNvPicPr>
            <a:picLocks noChangeAspect="1" noChangeArrowheads="1"/>
          </p:cNvPicPr>
          <p:nvPr/>
        </p:nvPicPr>
        <p:blipFill>
          <a:blip r:embed="rId2" cstate="print"/>
          <a:srcRect b="14736"/>
          <a:stretch>
            <a:fillRect/>
          </a:stretch>
        </p:blipFill>
        <p:spPr bwMode="auto">
          <a:xfrm>
            <a:off x="1143000" y="2971800"/>
            <a:ext cx="7086600" cy="3048000"/>
          </a:xfrm>
          <a:prstGeom prst="rect">
            <a:avLst/>
          </a:prstGeom>
          <a:noFill/>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TotalTime>
  <Words>939</Words>
  <Application>Microsoft Office PowerPoint</Application>
  <PresentationFormat>On-screen Show (4:3)</PresentationFormat>
  <Paragraphs>67</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Simplified Arabic</vt:lpstr>
      <vt:lpstr>Urdu Typesetting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Dani</dc:creator>
  <cp:lastModifiedBy>Windows User</cp:lastModifiedBy>
  <cp:revision>14</cp:revision>
  <dcterms:created xsi:type="dcterms:W3CDTF">2017-01-22T14:14:24Z</dcterms:created>
  <dcterms:modified xsi:type="dcterms:W3CDTF">2020-02-26T01:31:32Z</dcterms:modified>
</cp:coreProperties>
</file>