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sldIdLst>
    <p:sldId id="320" r:id="rId2"/>
    <p:sldId id="256" r:id="rId3"/>
    <p:sldId id="312" r:id="rId4"/>
    <p:sldId id="313" r:id="rId5"/>
    <p:sldId id="314" r:id="rId6"/>
    <p:sldId id="315" r:id="rId7"/>
    <p:sldId id="316" r:id="rId8"/>
    <p:sldId id="317" r:id="rId9"/>
    <p:sldId id="257" r:id="rId10"/>
    <p:sldId id="258" r:id="rId11"/>
    <p:sldId id="259" r:id="rId12"/>
    <p:sldId id="260" r:id="rId13"/>
    <p:sldId id="311" r:id="rId14"/>
    <p:sldId id="261" r:id="rId15"/>
    <p:sldId id="262" r:id="rId16"/>
    <p:sldId id="263" r:id="rId17"/>
    <p:sldId id="264" r:id="rId18"/>
    <p:sldId id="265" r:id="rId19"/>
    <p:sldId id="266" r:id="rId20"/>
    <p:sldId id="267" r:id="rId21"/>
    <p:sldId id="271" r:id="rId22"/>
    <p:sldId id="289" r:id="rId23"/>
    <p:sldId id="290" r:id="rId24"/>
    <p:sldId id="272" r:id="rId25"/>
    <p:sldId id="273" r:id="rId26"/>
    <p:sldId id="274" r:id="rId27"/>
    <p:sldId id="275" r:id="rId28"/>
    <p:sldId id="276" r:id="rId29"/>
    <p:sldId id="277" r:id="rId30"/>
    <p:sldId id="318" r:id="rId31"/>
    <p:sldId id="281" r:id="rId32"/>
    <p:sldId id="282" r:id="rId33"/>
    <p:sldId id="284" r:id="rId34"/>
    <p:sldId id="285" r:id="rId35"/>
    <p:sldId id="286" r:id="rId36"/>
    <p:sldId id="283" r:id="rId37"/>
    <p:sldId id="291" r:id="rId38"/>
    <p:sldId id="292" r:id="rId39"/>
    <p:sldId id="293" r:id="rId40"/>
    <p:sldId id="287" r:id="rId41"/>
    <p:sldId id="288" r:id="rId42"/>
    <p:sldId id="270" r:id="rId43"/>
    <p:sldId id="294" r:id="rId44"/>
    <p:sldId id="295" r:id="rId45"/>
    <p:sldId id="296" r:id="rId46"/>
    <p:sldId id="297" r:id="rId47"/>
    <p:sldId id="299" r:id="rId48"/>
    <p:sldId id="310" r:id="rId49"/>
    <p:sldId id="300" r:id="rId50"/>
    <p:sldId id="301" r:id="rId51"/>
    <p:sldId id="303" r:id="rId52"/>
    <p:sldId id="308" r:id="rId53"/>
    <p:sldId id="309" r:id="rId54"/>
    <p:sldId id="302" r:id="rId55"/>
    <p:sldId id="305" r:id="rId56"/>
    <p:sldId id="304" r:id="rId57"/>
    <p:sldId id="306" r:id="rId58"/>
    <p:sldId id="307" r:id="rId59"/>
    <p:sldId id="321" r:id="rId60"/>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Garamond" pitchFamily="18" charset="0"/>
        <a:ea typeface="+mn-ea"/>
        <a:cs typeface="+mn-cs"/>
      </a:defRPr>
    </a:lvl1pPr>
    <a:lvl2pPr marL="457200" algn="l" rtl="0" eaLnBrk="0" fontAlgn="base" hangingPunct="0">
      <a:spcBef>
        <a:spcPct val="0"/>
      </a:spcBef>
      <a:spcAft>
        <a:spcPct val="0"/>
      </a:spcAft>
      <a:defRPr kern="1200">
        <a:solidFill>
          <a:schemeClr val="tx1"/>
        </a:solidFill>
        <a:latin typeface="Garamond" pitchFamily="18" charset="0"/>
        <a:ea typeface="+mn-ea"/>
        <a:cs typeface="+mn-cs"/>
      </a:defRPr>
    </a:lvl2pPr>
    <a:lvl3pPr marL="914400" algn="l" rtl="0" eaLnBrk="0" fontAlgn="base" hangingPunct="0">
      <a:spcBef>
        <a:spcPct val="0"/>
      </a:spcBef>
      <a:spcAft>
        <a:spcPct val="0"/>
      </a:spcAft>
      <a:defRPr kern="1200">
        <a:solidFill>
          <a:schemeClr val="tx1"/>
        </a:solidFill>
        <a:latin typeface="Garamond" pitchFamily="18" charset="0"/>
        <a:ea typeface="+mn-ea"/>
        <a:cs typeface="+mn-cs"/>
      </a:defRPr>
    </a:lvl3pPr>
    <a:lvl4pPr marL="1371600" algn="l" rtl="0" eaLnBrk="0" fontAlgn="base" hangingPunct="0">
      <a:spcBef>
        <a:spcPct val="0"/>
      </a:spcBef>
      <a:spcAft>
        <a:spcPct val="0"/>
      </a:spcAft>
      <a:defRPr kern="1200">
        <a:solidFill>
          <a:schemeClr val="tx1"/>
        </a:solidFill>
        <a:latin typeface="Garamond" pitchFamily="18" charset="0"/>
        <a:ea typeface="+mn-ea"/>
        <a:cs typeface="+mn-cs"/>
      </a:defRPr>
    </a:lvl4pPr>
    <a:lvl5pPr marL="1828800" algn="l" rtl="0" eaLnBrk="0" fontAlgn="base" hangingPunct="0">
      <a:spcBef>
        <a:spcPct val="0"/>
      </a:spcBef>
      <a:spcAft>
        <a:spcPct val="0"/>
      </a:spcAft>
      <a:defRPr kern="1200">
        <a:solidFill>
          <a:schemeClr val="tx1"/>
        </a:solidFill>
        <a:latin typeface="Garamond" pitchFamily="18" charset="0"/>
        <a:ea typeface="+mn-ea"/>
        <a:cs typeface="+mn-cs"/>
      </a:defRPr>
    </a:lvl5pPr>
    <a:lvl6pPr marL="2286000" algn="l" defTabSz="914400" rtl="0" eaLnBrk="1" latinLnBrk="0" hangingPunct="1">
      <a:defRPr kern="1200">
        <a:solidFill>
          <a:schemeClr val="tx1"/>
        </a:solidFill>
        <a:latin typeface="Garamond" pitchFamily="18" charset="0"/>
        <a:ea typeface="+mn-ea"/>
        <a:cs typeface="+mn-cs"/>
      </a:defRPr>
    </a:lvl6pPr>
    <a:lvl7pPr marL="2743200" algn="l" defTabSz="914400" rtl="0" eaLnBrk="1" latinLnBrk="0" hangingPunct="1">
      <a:defRPr kern="1200">
        <a:solidFill>
          <a:schemeClr val="tx1"/>
        </a:solidFill>
        <a:latin typeface="Garamond" pitchFamily="18" charset="0"/>
        <a:ea typeface="+mn-ea"/>
        <a:cs typeface="+mn-cs"/>
      </a:defRPr>
    </a:lvl7pPr>
    <a:lvl8pPr marL="3200400" algn="l" defTabSz="914400" rtl="0" eaLnBrk="1" latinLnBrk="0" hangingPunct="1">
      <a:defRPr kern="1200">
        <a:solidFill>
          <a:schemeClr val="tx1"/>
        </a:solidFill>
        <a:latin typeface="Garamond" pitchFamily="18" charset="0"/>
        <a:ea typeface="+mn-ea"/>
        <a:cs typeface="+mn-cs"/>
      </a:defRPr>
    </a:lvl8pPr>
    <a:lvl9pPr marL="3657600" algn="l" defTabSz="914400" rtl="0" eaLnBrk="1" latinLnBrk="0" hangingPunct="1">
      <a:defRPr kern="1200">
        <a:solidFill>
          <a:schemeClr val="tx1"/>
        </a:solidFill>
        <a:latin typeface="Garamond"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FF33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68" autoAdjust="0"/>
    <p:restoredTop sz="94660"/>
  </p:normalViewPr>
  <p:slideViewPr>
    <p:cSldViewPr>
      <p:cViewPr varScale="1">
        <p:scale>
          <a:sx n="74" d="100"/>
          <a:sy n="74" d="100"/>
        </p:scale>
        <p:origin x="-127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2946" name="Group 2"/>
          <p:cNvGrpSpPr>
            <a:grpSpLocks/>
          </p:cNvGrpSpPr>
          <p:nvPr/>
        </p:nvGrpSpPr>
        <p:grpSpPr bwMode="auto">
          <a:xfrm>
            <a:off x="0" y="0"/>
            <a:ext cx="9140825" cy="6850063"/>
            <a:chOff x="0" y="0"/>
            <a:chExt cx="5758" cy="4315"/>
          </a:xfrm>
        </p:grpSpPr>
        <p:grpSp>
          <p:nvGrpSpPr>
            <p:cNvPr id="82947" name="Group 3"/>
            <p:cNvGrpSpPr>
              <a:grpSpLocks/>
            </p:cNvGrpSpPr>
            <p:nvPr userDrawn="1"/>
          </p:nvGrpSpPr>
          <p:grpSpPr bwMode="auto">
            <a:xfrm>
              <a:off x="1728" y="2230"/>
              <a:ext cx="4027" cy="2085"/>
              <a:chOff x="1728" y="2230"/>
              <a:chExt cx="4027" cy="2085"/>
            </a:xfrm>
          </p:grpSpPr>
          <p:sp>
            <p:nvSpPr>
              <p:cNvPr id="82948"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endParaRPr lang="en-US"/>
              </a:p>
            </p:txBody>
          </p:sp>
          <p:sp>
            <p:nvSpPr>
              <p:cNvPr id="82949"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endParaRPr lang="en-US"/>
              </a:p>
            </p:txBody>
          </p:sp>
          <p:sp>
            <p:nvSpPr>
              <p:cNvPr id="8295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endParaRPr lang="en-US"/>
              </a:p>
            </p:txBody>
          </p:sp>
          <p:sp>
            <p:nvSpPr>
              <p:cNvPr id="82951"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endParaRPr lang="en-US"/>
              </a:p>
            </p:txBody>
          </p:sp>
          <p:sp>
            <p:nvSpPr>
              <p:cNvPr id="8295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endParaRPr lang="en-US"/>
              </a:p>
            </p:txBody>
          </p:sp>
        </p:grpSp>
        <p:sp>
          <p:nvSpPr>
            <p:cNvPr id="82953"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endParaRPr lang="en-US"/>
            </a:p>
          </p:txBody>
        </p:sp>
        <p:sp>
          <p:nvSpPr>
            <p:cNvPr id="82954"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endParaRPr lang="en-US"/>
            </a:p>
          </p:txBody>
        </p:sp>
      </p:grpSp>
      <p:sp>
        <p:nvSpPr>
          <p:cNvPr id="82955" name="Rectangle 11"/>
          <p:cNvSpPr>
            <a:spLocks noGrp="1" noChangeArrowheads="1"/>
          </p:cNvSpPr>
          <p:nvPr>
            <p:ph type="ctrTitle" sz="quarter"/>
          </p:nvPr>
        </p:nvSpPr>
        <p:spPr>
          <a:xfrm>
            <a:off x="685800" y="1736725"/>
            <a:ext cx="7772400" cy="1920875"/>
          </a:xfrm>
        </p:spPr>
        <p:txBody>
          <a:bodyPr/>
          <a:lstStyle>
            <a:lvl1pPr>
              <a:defRPr sz="6000"/>
            </a:lvl1pPr>
          </a:lstStyle>
          <a:p>
            <a:r>
              <a:rPr lang="en-US"/>
              <a:t>Click to edit Master title style</a:t>
            </a:r>
          </a:p>
        </p:txBody>
      </p:sp>
      <p:sp>
        <p:nvSpPr>
          <p:cNvPr id="82956"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82957" name="Rectangle 13"/>
          <p:cNvSpPr>
            <a:spLocks noGrp="1" noChangeArrowheads="1"/>
          </p:cNvSpPr>
          <p:nvPr>
            <p:ph type="dt" sz="quarter" idx="2"/>
          </p:nvPr>
        </p:nvSpPr>
        <p:spPr>
          <a:xfrm>
            <a:off x="457200" y="6248400"/>
            <a:ext cx="2133600" cy="476250"/>
          </a:xfrm>
        </p:spPr>
        <p:txBody>
          <a:bodyPr/>
          <a:lstStyle>
            <a:lvl1pPr>
              <a:defRPr/>
            </a:lvl1pPr>
          </a:lstStyle>
          <a:p>
            <a:endParaRPr lang="en-US"/>
          </a:p>
        </p:txBody>
      </p:sp>
      <p:sp>
        <p:nvSpPr>
          <p:cNvPr id="82958" name="Rectangle 14"/>
          <p:cNvSpPr>
            <a:spLocks noGrp="1" noChangeArrowheads="1"/>
          </p:cNvSpPr>
          <p:nvPr>
            <p:ph type="ftr" sz="quarter" idx="3"/>
          </p:nvPr>
        </p:nvSpPr>
        <p:spPr>
          <a:xfrm>
            <a:off x="3124200" y="6251575"/>
            <a:ext cx="2895600" cy="476250"/>
          </a:xfrm>
        </p:spPr>
        <p:txBody>
          <a:bodyPr/>
          <a:lstStyle>
            <a:lvl1pPr>
              <a:defRPr/>
            </a:lvl1pPr>
          </a:lstStyle>
          <a:p>
            <a:endParaRPr lang="en-US"/>
          </a:p>
        </p:txBody>
      </p:sp>
      <p:sp>
        <p:nvSpPr>
          <p:cNvPr id="82959" name="Rectangle 15"/>
          <p:cNvSpPr>
            <a:spLocks noGrp="1" noChangeArrowheads="1"/>
          </p:cNvSpPr>
          <p:nvPr>
            <p:ph type="sldNum" sz="quarter" idx="4"/>
          </p:nvPr>
        </p:nvSpPr>
        <p:spPr>
          <a:xfrm>
            <a:off x="6553200" y="6254750"/>
            <a:ext cx="2133600" cy="476250"/>
          </a:xfrm>
        </p:spPr>
        <p:txBody>
          <a:bodyPr/>
          <a:lstStyle>
            <a:lvl1pPr>
              <a:defRPr/>
            </a:lvl1pPr>
          </a:lstStyle>
          <a:p>
            <a:fld id="{0E623F8A-57E0-45A0-9E40-1A3F964BDBC1}" type="slidenum">
              <a:rPr lang="en-US"/>
              <a:pPr/>
              <a:t>‹#›</a:t>
            </a:fld>
            <a:endParaRPr 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B31B0749-379E-4945-8F5B-864CBE21E6A6}"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5FA3876B-CB5F-4793-9C6A-3BC6230FE793}"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51D1F0DF-0B8F-4709-B954-A163599391B1}" type="slidenum">
              <a:rPr lang="en-US"/>
              <a:pPr/>
              <a:t>‹#›</a:t>
            </a:fld>
            <a:endParaRPr lang="en-US"/>
          </a:p>
        </p:txBody>
      </p:sp>
      <p:sp>
        <p:nvSpPr>
          <p:cNvPr id="7" name="Footer Placeholder 6"/>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Slide Number Placeholder 7"/>
          <p:cNvSpPr>
            <a:spLocks noGrp="1"/>
          </p:cNvSpPr>
          <p:nvPr>
            <p:ph type="sldNum" sz="quarter" idx="11"/>
          </p:nvPr>
        </p:nvSpPr>
        <p:spPr/>
        <p:txBody>
          <a:bodyPr/>
          <a:lstStyle>
            <a:lvl1pPr>
              <a:defRPr/>
            </a:lvl1pPr>
          </a:lstStyle>
          <a:p>
            <a:fld id="{A3D092F0-0DE8-42B2-93A7-76DD1F1E19E1}" type="slidenum">
              <a:rPr lang="en-US"/>
              <a:pPr/>
              <a:t>‹#›</a:t>
            </a:fld>
            <a:endParaRPr lang="en-US"/>
          </a:p>
        </p:txBody>
      </p:sp>
      <p:sp>
        <p:nvSpPr>
          <p:cNvPr id="9" name="Footer Placeholder 8"/>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Slide Number Placeholder 3"/>
          <p:cNvSpPr>
            <a:spLocks noGrp="1"/>
          </p:cNvSpPr>
          <p:nvPr>
            <p:ph type="sldNum" sz="quarter" idx="11"/>
          </p:nvPr>
        </p:nvSpPr>
        <p:spPr/>
        <p:txBody>
          <a:bodyPr/>
          <a:lstStyle>
            <a:lvl1pPr>
              <a:defRPr/>
            </a:lvl1pPr>
          </a:lstStyle>
          <a:p>
            <a:fld id="{285A84B9-F364-465C-9BCE-D74107592094}" type="slidenum">
              <a:rPr lang="en-US"/>
              <a:pPr/>
              <a:t>‹#›</a:t>
            </a:fld>
            <a:endParaRPr lang="en-US"/>
          </a:p>
        </p:txBody>
      </p:sp>
      <p:sp>
        <p:nvSpPr>
          <p:cNvPr id="5" name="Footer Placeholder 4"/>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Slide Number Placeholder 2"/>
          <p:cNvSpPr>
            <a:spLocks noGrp="1"/>
          </p:cNvSpPr>
          <p:nvPr>
            <p:ph type="sldNum" sz="quarter" idx="11"/>
          </p:nvPr>
        </p:nvSpPr>
        <p:spPr/>
        <p:txBody>
          <a:bodyPr/>
          <a:lstStyle>
            <a:lvl1pPr>
              <a:defRPr/>
            </a:lvl1pPr>
          </a:lstStyle>
          <a:p>
            <a:fld id="{E7E7ED78-AB86-4547-86BC-E859A6F57490}" type="slidenum">
              <a:rPr lang="en-US"/>
              <a:pPr/>
              <a:t>‹#›</a:t>
            </a:fld>
            <a:endParaRPr lang="en-US"/>
          </a:p>
        </p:txBody>
      </p:sp>
      <p:sp>
        <p:nvSpPr>
          <p:cNvPr id="4" name="Footer Placeholder 3"/>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A019CF6E-9176-4AAB-8B13-1456B00E28AF}" type="slidenum">
              <a:rPr lang="en-US"/>
              <a:pPr/>
              <a:t>‹#›</a:t>
            </a:fld>
            <a:endParaRPr lang="en-US"/>
          </a:p>
        </p:txBody>
      </p:sp>
      <p:sp>
        <p:nvSpPr>
          <p:cNvPr id="7" name="Footer Placeholder 6"/>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5492398A-3B4E-41FC-8672-4ADB8E0E57A2}" type="slidenum">
              <a:rPr lang="en-US"/>
              <a:pPr/>
              <a:t>‹#›</a:t>
            </a:fld>
            <a:endParaRPr lang="en-US"/>
          </a:p>
        </p:txBody>
      </p:sp>
      <p:sp>
        <p:nvSpPr>
          <p:cNvPr id="7" name="Footer Placeholder 6"/>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09037B36-8000-4A49-8BCE-0370542E0F69}"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57262F5C-30ED-4B8B-B9C1-86CFC3EA1C7C}"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22" name="Rectangle 2"/>
          <p:cNvSpPr>
            <a:spLocks noGrp="1" noChangeArrowheads="1"/>
          </p:cNvSpPr>
          <p:nvPr>
            <p:ph type="dt" sz="half" idx="2"/>
          </p:nvPr>
        </p:nvSpPr>
        <p:spPr bwMode="auto">
          <a:xfrm>
            <a:off x="457200" y="625157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endParaRPr lang="en-US"/>
          </a:p>
        </p:txBody>
      </p:sp>
      <p:sp>
        <p:nvSpPr>
          <p:cNvPr id="81923" name="Rectangle 3"/>
          <p:cNvSpPr>
            <a:spLocks noGrp="1" noChangeArrowheads="1"/>
          </p:cNvSpPr>
          <p:nvPr>
            <p:ph type="sldNum" sz="quarter" idx="4"/>
          </p:nvPr>
        </p:nvSpPr>
        <p:spPr bwMode="auto">
          <a:xfrm>
            <a:off x="6553200" y="6248400"/>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fld id="{F01E243D-BCD3-440A-97D3-F8A5CF173761}" type="slidenum">
              <a:rPr lang="en-US"/>
              <a:pPr/>
              <a:t>‹#›</a:t>
            </a:fld>
            <a:endParaRPr lang="en-US"/>
          </a:p>
        </p:txBody>
      </p:sp>
      <p:grpSp>
        <p:nvGrpSpPr>
          <p:cNvPr id="81924" name="Group 4"/>
          <p:cNvGrpSpPr>
            <a:grpSpLocks/>
          </p:cNvGrpSpPr>
          <p:nvPr/>
        </p:nvGrpSpPr>
        <p:grpSpPr bwMode="auto">
          <a:xfrm>
            <a:off x="0" y="0"/>
            <a:ext cx="9140825" cy="6850063"/>
            <a:chOff x="0" y="0"/>
            <a:chExt cx="5758" cy="4315"/>
          </a:xfrm>
        </p:grpSpPr>
        <p:grpSp>
          <p:nvGrpSpPr>
            <p:cNvPr id="81925" name="Group 5"/>
            <p:cNvGrpSpPr>
              <a:grpSpLocks/>
            </p:cNvGrpSpPr>
            <p:nvPr userDrawn="1"/>
          </p:nvGrpSpPr>
          <p:grpSpPr bwMode="auto">
            <a:xfrm>
              <a:off x="1728" y="2230"/>
              <a:ext cx="4027" cy="2085"/>
              <a:chOff x="1728" y="2230"/>
              <a:chExt cx="4027" cy="2085"/>
            </a:xfrm>
          </p:grpSpPr>
          <p:sp>
            <p:nvSpPr>
              <p:cNvPr id="81926"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endParaRPr lang="en-US"/>
              </a:p>
            </p:txBody>
          </p:sp>
          <p:sp>
            <p:nvSpPr>
              <p:cNvPr id="81927"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endParaRPr lang="en-US"/>
              </a:p>
            </p:txBody>
          </p:sp>
          <p:sp>
            <p:nvSpPr>
              <p:cNvPr id="81928"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endParaRPr lang="en-US"/>
              </a:p>
            </p:txBody>
          </p:sp>
          <p:sp>
            <p:nvSpPr>
              <p:cNvPr id="81929"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endParaRPr lang="en-US"/>
              </a:p>
            </p:txBody>
          </p:sp>
          <p:sp>
            <p:nvSpPr>
              <p:cNvPr id="81930"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endParaRPr lang="en-US"/>
              </a:p>
            </p:txBody>
          </p:sp>
        </p:grpSp>
        <p:sp>
          <p:nvSpPr>
            <p:cNvPr id="81931"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endParaRPr lang="en-US"/>
            </a:p>
          </p:txBody>
        </p:sp>
        <p:sp>
          <p:nvSpPr>
            <p:cNvPr id="81932"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endParaRPr lang="en-US"/>
            </a:p>
          </p:txBody>
        </p:sp>
      </p:grpSp>
      <p:sp>
        <p:nvSpPr>
          <p:cNvPr id="81933" name="Rectangle 13"/>
          <p:cNvSpPr>
            <a:spLocks noGrp="1" noRot="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81934" name="Rectangle 14"/>
          <p:cNvSpPr>
            <a:spLocks noGrp="1" noChangeArrowheads="1"/>
          </p:cNvSpPr>
          <p:nvPr>
            <p:ph type="ftr" sz="quarter" idx="3"/>
          </p:nvPr>
        </p:nvSpPr>
        <p:spPr bwMode="auto">
          <a:xfrm>
            <a:off x="3124200" y="6248400"/>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latin typeface="Arial" charset="0"/>
              </a:defRPr>
            </a:lvl1pPr>
          </a:lstStyle>
          <a:p>
            <a:endParaRPr lang="en-US"/>
          </a:p>
        </p:txBody>
      </p:sp>
      <p:sp>
        <p:nvSpPr>
          <p:cNvPr id="81935" name="Rectangle 15"/>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iming>
    <p:tnLst>
      <p:par>
        <p:cTn id="1" dur="indefinite" restart="never" nodeType="tmRoot"/>
      </p:par>
    </p:tnLst>
  </p:timing>
  <p:txStyles>
    <p:titleStyle>
      <a:lvl1pPr algn="ctr" rtl="0" fontAlgn="base">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p:titleStyle>
    <p:bodyStyle>
      <a:lvl1pPr marL="342900" indent="-342900" algn="l" rtl="0" fontAlgn="base">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fontAlgn="base">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fontAlgn="base">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4" name="Picture 4" descr="Besmellah"/>
          <p:cNvPicPr>
            <a:picLocks noChangeAspect="1" noChangeArrowheads="1"/>
          </p:cNvPicPr>
          <p:nvPr/>
        </p:nvPicPr>
        <p:blipFill>
          <a:blip r:embed="rId2" cstate="print"/>
          <a:srcRect/>
          <a:stretch>
            <a:fillRect/>
          </a:stretch>
        </p:blipFill>
        <p:spPr bwMode="auto">
          <a:xfrm>
            <a:off x="2484438" y="2708275"/>
            <a:ext cx="4465637" cy="13843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Rectangle 7"/>
          <p:cNvSpPr>
            <a:spLocks noChangeArrowheads="1"/>
          </p:cNvSpPr>
          <p:nvPr/>
        </p:nvSpPr>
        <p:spPr bwMode="auto">
          <a:xfrm>
            <a:off x="1547813" y="2968625"/>
            <a:ext cx="6408737" cy="2195513"/>
          </a:xfrm>
          <a:prstGeom prst="rect">
            <a:avLst/>
          </a:prstGeom>
          <a:noFill/>
          <a:ln w="9525">
            <a:noFill/>
            <a:miter lim="800000"/>
            <a:headEnd/>
            <a:tailEnd/>
          </a:ln>
          <a:effectLst/>
        </p:spPr>
        <p:txBody>
          <a:bodyPr lIns="0" tIns="0" rIns="0" bIns="0" anchor="ctr">
            <a:spAutoFit/>
          </a:bodyPr>
          <a:lstStyle/>
          <a:p>
            <a:pPr algn="ctr" rtl="1" eaLnBrk="1" hangingPunct="1"/>
            <a:r>
              <a:rPr lang="ar-SA" sz="4800" b="1" dirty="0">
                <a:latin typeface="Arial" charset="0"/>
                <a:cs typeface="Arial" charset="0"/>
              </a:rPr>
              <a:t>تعيين مشكل و </a:t>
            </a:r>
            <a:r>
              <a:rPr lang="ar-SA" sz="4800" b="1" dirty="0" smtClean="0">
                <a:latin typeface="Arial" charset="0"/>
                <a:cs typeface="Arial" charset="0"/>
              </a:rPr>
              <a:t>اهداف </a:t>
            </a:r>
            <a:r>
              <a:rPr lang="ar-SA" sz="4800" b="1" dirty="0">
                <a:latin typeface="Arial" charset="0"/>
                <a:cs typeface="Arial" charset="0"/>
              </a:rPr>
              <a:t>در برنامه ريزي ارتباطي</a:t>
            </a:r>
          </a:p>
          <a:p>
            <a:endParaRPr lang="ar-SA" sz="4800" dirty="0">
              <a:latin typeface="Arial" charset="0"/>
              <a:cs typeface="Arial"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rrowheads="1"/>
          </p:cNvSpPr>
          <p:nvPr>
            <p:ph type="title"/>
          </p:nvPr>
        </p:nvSpPr>
        <p:spPr/>
        <p:txBody>
          <a:bodyPr/>
          <a:lstStyle/>
          <a:p>
            <a:r>
              <a:rPr lang="fa-IR">
                <a:cs typeface="Arial" charset="0"/>
              </a:rPr>
              <a:t>مسئله چيست؟</a:t>
            </a:r>
            <a:endParaRPr lang="en-US">
              <a:cs typeface="Arial" charset="0"/>
            </a:endParaRPr>
          </a:p>
        </p:txBody>
      </p:sp>
      <p:sp>
        <p:nvSpPr>
          <p:cNvPr id="90115" name="Rectangle 3"/>
          <p:cNvSpPr>
            <a:spLocks noGrp="1" noChangeArrowheads="1"/>
          </p:cNvSpPr>
          <p:nvPr>
            <p:ph type="body" idx="1"/>
          </p:nvPr>
        </p:nvSpPr>
        <p:spPr/>
        <p:txBody>
          <a:bodyPr/>
          <a:lstStyle/>
          <a:p>
            <a:pPr algn="r"/>
            <a:endParaRPr lang="fa-IR">
              <a:cs typeface="Arial" charset="0"/>
            </a:endParaRPr>
          </a:p>
          <a:p>
            <a:pPr algn="r">
              <a:buFont typeface="Wingdings" pitchFamily="2" charset="2"/>
              <a:buNone/>
            </a:pPr>
            <a:r>
              <a:rPr lang="ar-SA"/>
              <a:t> </a:t>
            </a:r>
            <a:r>
              <a:rPr lang="ar-SA">
                <a:cs typeface="Arial" charset="0"/>
              </a:rPr>
              <a:t>مسأله يا مشكل پديده اي است غيرعادي ، كه در روند كار سيستم وجود دارد و چون اخلال و بي نظمي ايجاد مي كند سبب افت يا كاهش كمي و كيفي جريان كارها و بازده سيستم مي گردد. به عبارت ديگر مسأله با مشكل عبارت از شكاف بين وضعيت موجود و آنچه بايد باشد.</a:t>
            </a:r>
            <a:endParaRPr lang="en-US">
              <a:cs typeface="Arial" charset="0"/>
            </a:endParaRPr>
          </a:p>
          <a:p>
            <a:pPr algn="r">
              <a:buFont typeface="Wingdings" pitchFamily="2" charset="2"/>
              <a:buNone/>
            </a:pPr>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Rot="1" noChangeArrowheads="1"/>
          </p:cNvSpPr>
          <p:nvPr>
            <p:ph type="title"/>
          </p:nvPr>
        </p:nvSpPr>
        <p:spPr/>
        <p:txBody>
          <a:bodyPr/>
          <a:lstStyle/>
          <a:p>
            <a:r>
              <a:rPr lang="fa-IR">
                <a:cs typeface="Arial" charset="0"/>
              </a:rPr>
              <a:t>مسئله چيست؟</a:t>
            </a:r>
            <a:endParaRPr lang="en-US">
              <a:cs typeface="Arial" charset="0"/>
            </a:endParaRPr>
          </a:p>
        </p:txBody>
      </p:sp>
      <p:sp>
        <p:nvSpPr>
          <p:cNvPr id="97283" name="Rectangle 3"/>
          <p:cNvSpPr>
            <a:spLocks noGrp="1" noChangeArrowheads="1"/>
          </p:cNvSpPr>
          <p:nvPr>
            <p:ph type="body" idx="1"/>
          </p:nvPr>
        </p:nvSpPr>
        <p:spPr/>
        <p:txBody>
          <a:bodyPr/>
          <a:lstStyle/>
          <a:p>
            <a:pPr algn="r"/>
            <a:endParaRPr lang="fa-IR">
              <a:cs typeface="Arial" charset="0"/>
            </a:endParaRPr>
          </a:p>
          <a:p>
            <a:pPr algn="r">
              <a:buFont typeface="Wingdings" pitchFamily="2" charset="2"/>
              <a:buNone/>
            </a:pPr>
            <a:r>
              <a:rPr lang="fa-IR">
                <a:cs typeface="Arial" charset="0"/>
              </a:rPr>
              <a:t> </a:t>
            </a:r>
            <a:r>
              <a:rPr lang="ar-SA"/>
              <a:t>روش هاي غيرفعال :</a:t>
            </a:r>
          </a:p>
          <a:p>
            <a:pPr algn="r" rtl="1">
              <a:buFont typeface="Wingdings" pitchFamily="2" charset="2"/>
              <a:buNone/>
            </a:pPr>
            <a:r>
              <a:rPr lang="ar-SA"/>
              <a:t>                </a:t>
            </a:r>
            <a:r>
              <a:rPr lang="fa-IR">
                <a:cs typeface="Arial" charset="0"/>
              </a:rPr>
              <a:t>-</a:t>
            </a:r>
            <a:r>
              <a:rPr lang="ar-SA"/>
              <a:t>كنترل و ارزيابي توسط سرپرستان </a:t>
            </a:r>
          </a:p>
          <a:p>
            <a:pPr algn="r" rtl="1">
              <a:buFont typeface="Wingdings" pitchFamily="2" charset="2"/>
              <a:buNone/>
            </a:pPr>
            <a:r>
              <a:rPr lang="ar-SA"/>
              <a:t>                 بازرسي </a:t>
            </a:r>
          </a:p>
          <a:p>
            <a:pPr algn="r" rtl="1">
              <a:buFont typeface="Wingdings" pitchFamily="2" charset="2"/>
              <a:buNone/>
            </a:pPr>
            <a:r>
              <a:rPr lang="ar-SA"/>
              <a:t>                 واقعه بحراني </a:t>
            </a:r>
          </a:p>
          <a:p>
            <a:pPr algn="r" rtl="1">
              <a:buFont typeface="Wingdings" pitchFamily="2" charset="2"/>
              <a:buNone/>
            </a:pPr>
            <a:r>
              <a:rPr lang="ar-SA"/>
              <a:t>                 بروز شكايت و انتقاد </a:t>
            </a:r>
            <a:r>
              <a:rPr lang="fa-IR"/>
              <a:t> </a:t>
            </a:r>
            <a:endParaRPr lang="en-US"/>
          </a:p>
          <a:p>
            <a:pPr algn="r" rtl="1">
              <a:buFont typeface="Wingdings" pitchFamily="2" charset="2"/>
              <a:buNone/>
            </a:pPr>
            <a:endParaRPr lang="en-US">
              <a:cs typeface="Arial" charset="0"/>
            </a:endParaRPr>
          </a:p>
          <a:p>
            <a:pPr algn="r">
              <a:buFont typeface="Wingdings" pitchFamily="2" charset="2"/>
              <a:buNone/>
            </a:pPr>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rrowheads="1"/>
          </p:cNvSpPr>
          <p:nvPr>
            <p:ph type="title"/>
          </p:nvPr>
        </p:nvSpPr>
        <p:spPr/>
        <p:txBody>
          <a:bodyPr/>
          <a:lstStyle/>
          <a:p>
            <a:r>
              <a:rPr lang="fa-IR">
                <a:cs typeface="Arial" charset="0"/>
              </a:rPr>
              <a:t>مسئله چيست؟</a:t>
            </a:r>
            <a:endParaRPr lang="en-US">
              <a:cs typeface="Arial" charset="0"/>
            </a:endParaRPr>
          </a:p>
        </p:txBody>
      </p:sp>
      <p:sp>
        <p:nvSpPr>
          <p:cNvPr id="98307" name="Rectangle 3"/>
          <p:cNvSpPr>
            <a:spLocks noGrp="1" noChangeArrowheads="1"/>
          </p:cNvSpPr>
          <p:nvPr>
            <p:ph type="body" idx="1"/>
          </p:nvPr>
        </p:nvSpPr>
        <p:spPr/>
        <p:txBody>
          <a:bodyPr/>
          <a:lstStyle/>
          <a:p>
            <a:pPr algn="r" rtl="1"/>
            <a:endParaRPr lang="fa-IR">
              <a:cs typeface="Arial" charset="0"/>
            </a:endParaRPr>
          </a:p>
          <a:p>
            <a:pPr algn="r" rtl="1">
              <a:buFont typeface="Wingdings" pitchFamily="2" charset="2"/>
              <a:buNone/>
            </a:pPr>
            <a:r>
              <a:rPr lang="fa-IR">
                <a:cs typeface="Arial" charset="0"/>
              </a:rPr>
              <a:t>  </a:t>
            </a:r>
            <a:r>
              <a:rPr lang="ar-SA"/>
              <a:t> </a:t>
            </a:r>
            <a:r>
              <a:rPr lang="en-US"/>
              <a:t>–</a:t>
            </a:r>
            <a:r>
              <a:rPr lang="ar-SA"/>
              <a:t> روش هاي فعال </a:t>
            </a:r>
          </a:p>
          <a:p>
            <a:pPr algn="r" rtl="1">
              <a:buFont typeface="Wingdings" pitchFamily="2" charset="2"/>
              <a:buNone/>
            </a:pPr>
            <a:r>
              <a:rPr lang="ar-SA"/>
              <a:t>           ساده كرده كارها </a:t>
            </a:r>
          </a:p>
          <a:p>
            <a:pPr algn="r" rtl="1">
              <a:buFont typeface="Wingdings" pitchFamily="2" charset="2"/>
              <a:buNone/>
            </a:pPr>
            <a:r>
              <a:rPr lang="ar-SA"/>
              <a:t>           كنترل آماري </a:t>
            </a:r>
            <a:endParaRPr lang="fa-IR"/>
          </a:p>
          <a:p>
            <a:pPr algn="r" rtl="1">
              <a:buFont typeface="Wingdings" pitchFamily="2" charset="2"/>
              <a:buNone/>
            </a:pPr>
            <a:r>
              <a:rPr lang="fa-IR"/>
              <a:t>           </a:t>
            </a:r>
            <a:r>
              <a:rPr lang="en-US"/>
              <a:t>               </a:t>
            </a:r>
            <a:r>
              <a:rPr lang="fa-IR"/>
              <a:t> </a:t>
            </a:r>
            <a:r>
              <a:rPr lang="ar-SA"/>
              <a:t>مقايسه آمار ادواري </a:t>
            </a:r>
            <a:endParaRPr lang="en-US"/>
          </a:p>
          <a:p>
            <a:pPr algn="r" rtl="1">
              <a:buFont typeface="Wingdings" pitchFamily="2" charset="2"/>
              <a:buNone/>
            </a:pPr>
            <a:r>
              <a:rPr lang="fa-IR"/>
              <a:t> </a:t>
            </a:r>
            <a:r>
              <a:rPr lang="en-US"/>
              <a:t>           </a:t>
            </a:r>
            <a:r>
              <a:rPr lang="fa-IR"/>
              <a:t>               </a:t>
            </a:r>
            <a:r>
              <a:rPr lang="ar-SA"/>
              <a:t>مقايسه با ساير سازمانها </a:t>
            </a:r>
            <a:endParaRPr lang="fa-IR"/>
          </a:p>
          <a:p>
            <a:pPr algn="r" rtl="1">
              <a:buFont typeface="Wingdings" pitchFamily="2" charset="2"/>
              <a:buNone/>
            </a:pPr>
            <a:r>
              <a:rPr lang="fa-IR"/>
              <a:t>            </a:t>
            </a:r>
            <a:r>
              <a:rPr lang="en-US"/>
              <a:t>               </a:t>
            </a:r>
            <a:r>
              <a:rPr lang="ar-SA"/>
              <a:t>مقايسه با شاخص ها </a:t>
            </a:r>
            <a:endParaRPr lang="en-US"/>
          </a:p>
          <a:p>
            <a:pPr algn="r" rtl="1">
              <a:buFont typeface="Wingdings" pitchFamily="2" charset="2"/>
              <a:buNone/>
            </a:pPr>
            <a:endParaRPr lang="en-US">
              <a:cs typeface="Arial" charset="0"/>
            </a:endParaRPr>
          </a:p>
          <a:p>
            <a:pPr algn="r">
              <a:buFont typeface="Wingdings" pitchFamily="2" charset="2"/>
              <a:buNone/>
            </a:pPr>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Rot="1" noChangeArrowheads="1"/>
          </p:cNvSpPr>
          <p:nvPr>
            <p:ph type="title"/>
          </p:nvPr>
        </p:nvSpPr>
        <p:spPr/>
        <p:txBody>
          <a:bodyPr/>
          <a:lstStyle/>
          <a:p>
            <a:r>
              <a:rPr lang="fa-IR">
                <a:cs typeface="Arial" charset="0"/>
              </a:rPr>
              <a:t>مسئله چيست؟</a:t>
            </a:r>
            <a:endParaRPr lang="en-US">
              <a:cs typeface="Arial" charset="0"/>
            </a:endParaRPr>
          </a:p>
        </p:txBody>
      </p:sp>
      <p:sp>
        <p:nvSpPr>
          <p:cNvPr id="99331" name="Rectangle 3"/>
          <p:cNvSpPr>
            <a:spLocks noGrp="1" noChangeArrowheads="1"/>
          </p:cNvSpPr>
          <p:nvPr>
            <p:ph type="body" idx="1"/>
          </p:nvPr>
        </p:nvSpPr>
        <p:spPr/>
        <p:txBody>
          <a:bodyPr/>
          <a:lstStyle/>
          <a:p>
            <a:pPr algn="r">
              <a:buFont typeface="Wingdings" pitchFamily="2" charset="2"/>
              <a:buNone/>
            </a:pPr>
            <a:r>
              <a:rPr lang="fa-IR">
                <a:cs typeface="Arial" charset="0"/>
              </a:rPr>
              <a:t> </a:t>
            </a:r>
            <a:r>
              <a:rPr lang="ar-SA"/>
              <a:t>نيازسنجي </a:t>
            </a:r>
            <a:endParaRPr lang="en-US"/>
          </a:p>
          <a:p>
            <a:pPr algn="r" rtl="1">
              <a:buFont typeface="Wingdings" pitchFamily="2" charset="2"/>
              <a:buNone/>
            </a:pPr>
            <a:r>
              <a:rPr lang="en-US"/>
              <a:t>         </a:t>
            </a:r>
            <a:r>
              <a:rPr lang="fa-IR"/>
              <a:t>              </a:t>
            </a:r>
            <a:r>
              <a:rPr lang="en-US"/>
              <a:t>   </a:t>
            </a:r>
            <a:r>
              <a:rPr lang="ar-SA"/>
              <a:t>مصاحبه افرادي كليدي </a:t>
            </a:r>
            <a:endParaRPr lang="fa-IR"/>
          </a:p>
          <a:p>
            <a:pPr algn="r" rtl="1">
              <a:buFont typeface="Wingdings" pitchFamily="2" charset="2"/>
              <a:buNone/>
            </a:pPr>
            <a:r>
              <a:rPr lang="fa-IR"/>
              <a:t>            </a:t>
            </a:r>
            <a:r>
              <a:rPr lang="en-US"/>
              <a:t>              </a:t>
            </a:r>
            <a:r>
              <a:rPr lang="ar-SA"/>
              <a:t> مصاحبه گروهي </a:t>
            </a:r>
            <a:endParaRPr lang="fa-IR"/>
          </a:p>
          <a:p>
            <a:pPr algn="r" rtl="1">
              <a:buFont typeface="Wingdings" pitchFamily="2" charset="2"/>
              <a:buNone/>
            </a:pPr>
            <a:r>
              <a:rPr lang="fa-IR"/>
              <a:t>             </a:t>
            </a:r>
            <a:r>
              <a:rPr lang="en-US"/>
              <a:t>               </a:t>
            </a:r>
            <a:r>
              <a:rPr lang="ar-SA"/>
              <a:t>مصاحبه جمعي </a:t>
            </a:r>
            <a:endParaRPr lang="fa-IR"/>
          </a:p>
          <a:p>
            <a:pPr algn="r" rtl="1">
              <a:buFont typeface="Wingdings" pitchFamily="2" charset="2"/>
              <a:buNone/>
            </a:pPr>
            <a:r>
              <a:rPr lang="fa-IR"/>
              <a:t>            </a:t>
            </a:r>
            <a:r>
              <a:rPr lang="en-US"/>
              <a:t>              </a:t>
            </a:r>
            <a:r>
              <a:rPr lang="ar-SA"/>
              <a:t> مشاهده مستقيم </a:t>
            </a:r>
            <a:r>
              <a:rPr lang="fa-IR"/>
              <a:t> </a:t>
            </a:r>
            <a:endParaRPr lang="en-US"/>
          </a:p>
          <a:p>
            <a:pPr algn="r" rtl="1">
              <a:buFont typeface="Wingdings" pitchFamily="2" charset="2"/>
              <a:buNone/>
            </a:pPr>
            <a:endParaRPr lang="en-US">
              <a:cs typeface="Arial" charset="0"/>
            </a:endParaRPr>
          </a:p>
          <a:p>
            <a:pPr algn="r">
              <a:buFont typeface="Wingdings" pitchFamily="2" charset="2"/>
              <a:buNone/>
            </a:pPr>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rrowheads="1"/>
          </p:cNvSpPr>
          <p:nvPr>
            <p:ph type="title"/>
          </p:nvPr>
        </p:nvSpPr>
        <p:spPr/>
        <p:txBody>
          <a:bodyPr/>
          <a:lstStyle/>
          <a:p>
            <a:r>
              <a:rPr lang="fa-IR">
                <a:cs typeface="Arial" charset="0"/>
              </a:rPr>
              <a:t>مسئله چيست؟</a:t>
            </a:r>
            <a:endParaRPr lang="en-US">
              <a:cs typeface="Arial" charset="0"/>
            </a:endParaRPr>
          </a:p>
        </p:txBody>
      </p:sp>
      <p:sp>
        <p:nvSpPr>
          <p:cNvPr id="100355" name="Rectangle 3"/>
          <p:cNvSpPr>
            <a:spLocks noGrp="1" noChangeArrowheads="1"/>
          </p:cNvSpPr>
          <p:nvPr>
            <p:ph type="body" idx="1"/>
          </p:nvPr>
        </p:nvSpPr>
        <p:spPr/>
        <p:txBody>
          <a:bodyPr/>
          <a:lstStyle/>
          <a:p>
            <a:pPr algn="r" rtl="1">
              <a:buFont typeface="Wingdings" pitchFamily="2" charset="2"/>
              <a:buNone/>
            </a:pPr>
            <a:r>
              <a:rPr lang="fa-IR">
                <a:cs typeface="Arial" charset="0"/>
              </a:rPr>
              <a:t> </a:t>
            </a:r>
            <a:r>
              <a:rPr lang="fa-IR"/>
              <a:t> </a:t>
            </a:r>
            <a:r>
              <a:rPr lang="ar-SA"/>
              <a:t>مطالعه مورد يا موارد </a:t>
            </a:r>
          </a:p>
          <a:p>
            <a:pPr algn="r" rtl="1">
              <a:buFont typeface="Wingdings" pitchFamily="2" charset="2"/>
              <a:buNone/>
            </a:pPr>
            <a:r>
              <a:rPr lang="ar-SA"/>
              <a:t>           </a:t>
            </a:r>
            <a:r>
              <a:rPr lang="en-US"/>
              <a:t>-</a:t>
            </a:r>
            <a:r>
              <a:rPr lang="ar-SA"/>
              <a:t>پايش يا كنترل گلوگاه (نقاط كليدي)</a:t>
            </a:r>
            <a:endParaRPr lang="en-US"/>
          </a:p>
          <a:p>
            <a:pPr algn="r" rtl="1">
              <a:buFont typeface="Wingdings" pitchFamily="2" charset="2"/>
              <a:buNone/>
            </a:pPr>
            <a:r>
              <a:rPr lang="en-US"/>
              <a:t>  </a:t>
            </a:r>
            <a:r>
              <a:rPr lang="ar-SA"/>
              <a:t>          كنترل مالي </a:t>
            </a:r>
            <a:endParaRPr lang="en-US"/>
          </a:p>
          <a:p>
            <a:pPr algn="r" rtl="1">
              <a:buFont typeface="Wingdings" pitchFamily="2" charset="2"/>
              <a:buNone/>
            </a:pPr>
            <a:r>
              <a:rPr lang="en-US"/>
              <a:t>  </a:t>
            </a:r>
            <a:r>
              <a:rPr lang="ar-SA"/>
              <a:t>          </a:t>
            </a:r>
            <a:r>
              <a:rPr lang="fa-IR">
                <a:cs typeface="Arial" charset="0"/>
              </a:rPr>
              <a:t>-</a:t>
            </a:r>
            <a:r>
              <a:rPr lang="ar-SA"/>
              <a:t>بررسي فرآيند زمان انتظار </a:t>
            </a:r>
            <a:endParaRPr lang="en-US"/>
          </a:p>
          <a:p>
            <a:pPr algn="r" rtl="1">
              <a:buFont typeface="Wingdings" pitchFamily="2" charset="2"/>
              <a:buNone/>
            </a:pPr>
            <a:r>
              <a:rPr lang="en-US"/>
              <a:t>  </a:t>
            </a:r>
            <a:r>
              <a:rPr lang="ar-SA"/>
              <a:t>          </a:t>
            </a:r>
            <a:r>
              <a:rPr lang="fa-IR">
                <a:cs typeface="Arial" charset="0"/>
              </a:rPr>
              <a:t>-</a:t>
            </a:r>
            <a:r>
              <a:rPr lang="ar-SA"/>
              <a:t>مرور متون و اطلاعات علمي </a:t>
            </a:r>
            <a:endParaRPr lang="en-US"/>
          </a:p>
          <a:p>
            <a:pPr algn="r" rtl="1">
              <a:buFont typeface="Wingdings" pitchFamily="2" charset="2"/>
              <a:buNone/>
            </a:pPr>
            <a:r>
              <a:rPr lang="fa-IR">
                <a:cs typeface="Arial" charset="0"/>
              </a:rPr>
              <a:t>-</a:t>
            </a:r>
            <a:r>
              <a:rPr lang="ar-SA"/>
              <a:t>         شركت دردوره هاي آموزشي وهمايشهاي علمي </a:t>
            </a:r>
            <a:endParaRPr lang="en-US">
              <a:cs typeface="Arial" charset="0"/>
            </a:endParaRPr>
          </a:p>
          <a:p>
            <a:pPr algn="r">
              <a:buFont typeface="Wingdings" pitchFamily="2" charset="2"/>
              <a:buNone/>
            </a:pPr>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rrowheads="1"/>
          </p:cNvSpPr>
          <p:nvPr>
            <p:ph type="title"/>
          </p:nvPr>
        </p:nvSpPr>
        <p:spPr/>
        <p:txBody>
          <a:bodyPr/>
          <a:lstStyle/>
          <a:p>
            <a:r>
              <a:rPr lang="fa-IR">
                <a:cs typeface="Arial" charset="0"/>
              </a:rPr>
              <a:t>مسئله چيست؟</a:t>
            </a:r>
            <a:endParaRPr lang="en-US">
              <a:cs typeface="Arial" charset="0"/>
            </a:endParaRPr>
          </a:p>
        </p:txBody>
      </p:sp>
      <p:sp>
        <p:nvSpPr>
          <p:cNvPr id="101379" name="Rectangle 3"/>
          <p:cNvSpPr>
            <a:spLocks noGrp="1" noChangeArrowheads="1"/>
          </p:cNvSpPr>
          <p:nvPr>
            <p:ph type="body" idx="1"/>
          </p:nvPr>
        </p:nvSpPr>
        <p:spPr/>
        <p:txBody>
          <a:bodyPr/>
          <a:lstStyle/>
          <a:p>
            <a:pPr algn="r" rtl="1">
              <a:buFont typeface="Wingdings" pitchFamily="2" charset="2"/>
              <a:buNone/>
            </a:pPr>
            <a:r>
              <a:rPr lang="fa-IR">
                <a:cs typeface="Arial" charset="0"/>
              </a:rPr>
              <a:t> </a:t>
            </a:r>
            <a:r>
              <a:rPr lang="fa-IR"/>
              <a:t> </a:t>
            </a:r>
            <a:r>
              <a:rPr lang="fa-IR">
                <a:cs typeface="Arial" charset="0"/>
              </a:rPr>
              <a:t> </a:t>
            </a:r>
            <a:r>
              <a:rPr lang="ar-SA"/>
              <a:t>پيش آگهي رويدادها </a:t>
            </a:r>
            <a:endParaRPr lang="fa-IR"/>
          </a:p>
          <a:p>
            <a:pPr algn="r" rtl="1">
              <a:buFont typeface="Wingdings" pitchFamily="2" charset="2"/>
              <a:buNone/>
            </a:pPr>
            <a:r>
              <a:rPr lang="en-US"/>
              <a:t>                             </a:t>
            </a:r>
            <a:r>
              <a:rPr lang="ar-SA"/>
              <a:t>پيش آگهي قضاوتي </a:t>
            </a:r>
            <a:endParaRPr lang="en-US"/>
          </a:p>
          <a:p>
            <a:pPr algn="r" rtl="1">
              <a:buFont typeface="Wingdings" pitchFamily="2" charset="2"/>
              <a:buNone/>
            </a:pPr>
            <a:r>
              <a:rPr lang="en-US"/>
              <a:t>                         </a:t>
            </a:r>
            <a:r>
              <a:rPr lang="fa-IR"/>
              <a:t>    </a:t>
            </a:r>
            <a:r>
              <a:rPr lang="ar-SA"/>
              <a:t>پيش آگهي روند </a:t>
            </a:r>
            <a:endParaRPr lang="fa-IR"/>
          </a:p>
          <a:p>
            <a:pPr algn="r" rtl="1">
              <a:buFont typeface="Wingdings" pitchFamily="2" charset="2"/>
              <a:buNone/>
            </a:pPr>
            <a:r>
              <a:rPr lang="fa-IR"/>
              <a:t>       </a:t>
            </a:r>
            <a:r>
              <a:rPr lang="en-US"/>
              <a:t>                     </a:t>
            </a:r>
            <a:r>
              <a:rPr lang="ar-SA"/>
              <a:t> پيش آگهي علت و معلول </a:t>
            </a:r>
            <a:endParaRPr lang="en-US"/>
          </a:p>
          <a:p>
            <a:pPr algn="r" rtl="1">
              <a:buFont typeface="Wingdings" pitchFamily="2" charset="2"/>
              <a:buNone/>
            </a:pPr>
            <a:endParaRPr lang="en-US">
              <a:cs typeface="Arial" charset="0"/>
            </a:endParaRPr>
          </a:p>
          <a:p>
            <a:pPr algn="r">
              <a:buFont typeface="Wingdings" pitchFamily="2" charset="2"/>
              <a:buNone/>
            </a:pPr>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rrowheads="1"/>
          </p:cNvSpPr>
          <p:nvPr>
            <p:ph type="title"/>
          </p:nvPr>
        </p:nvSpPr>
        <p:spPr/>
        <p:txBody>
          <a:bodyPr/>
          <a:lstStyle/>
          <a:p>
            <a:r>
              <a:rPr lang="ar-SA" b="0" i="1">
                <a:cs typeface="Arial" charset="0"/>
              </a:rPr>
              <a:t>تعيين  اهداف </a:t>
            </a:r>
            <a:endParaRPr lang="en-US" b="0" i="1">
              <a:cs typeface="Arial" charset="0"/>
            </a:endParaRPr>
          </a:p>
        </p:txBody>
      </p:sp>
      <p:sp>
        <p:nvSpPr>
          <p:cNvPr id="6147" name="Rectangle 3"/>
          <p:cNvSpPr>
            <a:spLocks noGrp="1" noChangeArrowheads="1"/>
          </p:cNvSpPr>
          <p:nvPr>
            <p:ph type="body" idx="1"/>
          </p:nvPr>
        </p:nvSpPr>
        <p:spPr/>
        <p:txBody>
          <a:bodyPr/>
          <a:lstStyle/>
          <a:p>
            <a:pPr marL="609600" indent="-609600" algn="r">
              <a:buFont typeface="Wingdings" pitchFamily="2" charset="2"/>
              <a:buNone/>
            </a:pPr>
            <a:r>
              <a:rPr lang="ar-SA">
                <a:cs typeface="Arial" charset="0"/>
              </a:rPr>
              <a:t> -  تعيين هدف كلي </a:t>
            </a:r>
            <a:r>
              <a:rPr lang="fa-IR">
                <a:cs typeface="Arial" charset="0"/>
              </a:rPr>
              <a:t>براساس مشكل موجود </a:t>
            </a:r>
            <a:r>
              <a:rPr lang="ar-SA">
                <a:cs typeface="Arial" charset="0"/>
              </a:rPr>
              <a:t>جهت رسانه</a:t>
            </a:r>
          </a:p>
          <a:p>
            <a:pPr marL="609600" indent="-609600" algn="r">
              <a:buFont typeface="Wingdings" pitchFamily="2" charset="2"/>
              <a:buNone/>
            </a:pPr>
            <a:r>
              <a:rPr lang="ar-SA">
                <a:cs typeface="Arial" charset="0"/>
              </a:rPr>
              <a:t> ـ  جمع آوري اطلاعات موجود</a:t>
            </a:r>
          </a:p>
          <a:p>
            <a:pPr marL="609600" indent="-609600" algn="r">
              <a:buFont typeface="Wingdings" pitchFamily="2" charset="2"/>
              <a:buNone/>
            </a:pPr>
            <a:r>
              <a:rPr lang="ar-SA">
                <a:cs typeface="Arial" charset="0"/>
              </a:rPr>
              <a:t> -  تجسس در ساير رسانه هاي اطلاعاتي</a:t>
            </a:r>
          </a:p>
          <a:p>
            <a:pPr marL="609600" indent="-609600" algn="r">
              <a:buFont typeface="Wingdings" pitchFamily="2" charset="2"/>
              <a:buNone/>
            </a:pPr>
            <a:r>
              <a:rPr lang="ar-SA">
                <a:cs typeface="Arial" charset="0"/>
              </a:rPr>
              <a:t> ـ  اطمينان از وجود منابع ( مثل بودجه )</a:t>
            </a:r>
          </a:p>
          <a:p>
            <a:pPr marL="609600" indent="-609600" algn="r">
              <a:buFont typeface="Wingdings" pitchFamily="2" charset="2"/>
              <a:buNone/>
            </a:pPr>
            <a:r>
              <a:rPr lang="ar-SA">
                <a:cs typeface="Arial" charset="0"/>
              </a:rPr>
              <a:t> ـ  معرفي ساير سازمانها و ارگانهايي كه مي توانند در اين امر همكاري نمايند</a:t>
            </a:r>
            <a:r>
              <a:rPr lang="ar-SA"/>
              <a:t> </a:t>
            </a:r>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rrowheads="1"/>
          </p:cNvSpPr>
          <p:nvPr>
            <p:ph type="title"/>
          </p:nvPr>
        </p:nvSpPr>
        <p:spPr/>
        <p:txBody>
          <a:bodyPr/>
          <a:lstStyle/>
          <a:p>
            <a:r>
              <a:rPr lang="ar-SA">
                <a:cs typeface="Arial" charset="0"/>
              </a:rPr>
              <a:t>  قدم اول تعيين هدف كلي</a:t>
            </a:r>
            <a:r>
              <a:rPr lang="en-US"/>
              <a:t> </a:t>
            </a:r>
          </a:p>
        </p:txBody>
      </p:sp>
      <p:sp>
        <p:nvSpPr>
          <p:cNvPr id="7171" name="Rectangle 3"/>
          <p:cNvSpPr>
            <a:spLocks noGrp="1" noChangeArrowheads="1"/>
          </p:cNvSpPr>
          <p:nvPr>
            <p:ph type="body" idx="1"/>
          </p:nvPr>
        </p:nvSpPr>
        <p:spPr/>
        <p:txBody>
          <a:bodyPr/>
          <a:lstStyle/>
          <a:p>
            <a:pPr algn="r" rtl="1"/>
            <a:endParaRPr lang="fa-IR" b="1" i="1">
              <a:cs typeface="Arial" charset="0"/>
            </a:endParaRPr>
          </a:p>
          <a:p>
            <a:pPr algn="r" rtl="1"/>
            <a:r>
              <a:rPr lang="ar-SA" b="1" i="1">
                <a:cs typeface="Arial" charset="0"/>
              </a:rPr>
              <a:t>مشكلات در جامعه چيست  ؟</a:t>
            </a:r>
            <a:endParaRPr lang="en-US" b="1" i="1">
              <a:cs typeface="Arial" charset="0"/>
            </a:endParaRPr>
          </a:p>
          <a:p>
            <a:pPr algn="r" rtl="1"/>
            <a:r>
              <a:rPr lang="ar-SA" b="1" i="1">
                <a:cs typeface="Arial" charset="0"/>
              </a:rPr>
              <a:t>باور خود افراد در مورد مهمترين مشكل بهداشتي كه با آن روبرو مي باشند ،  چيست  ؟</a:t>
            </a:r>
            <a:endParaRPr lang="en-US" b="1" i="1">
              <a:cs typeface="Arial" charset="0"/>
            </a:endParaRPr>
          </a:p>
          <a:p>
            <a:pPr algn="r" rtl="1"/>
            <a:r>
              <a:rPr lang="ar-SA" b="1" i="1">
                <a:cs typeface="Arial" charset="0"/>
              </a:rPr>
              <a:t>چگونه اطلاعات مي تواند</a:t>
            </a:r>
            <a:r>
              <a:rPr lang="fa-IR" b="1" i="1">
                <a:cs typeface="Arial" charset="0"/>
              </a:rPr>
              <a:t> </a:t>
            </a:r>
            <a:r>
              <a:rPr lang="ar-SA" b="1" i="1">
                <a:cs typeface="Arial" charset="0"/>
              </a:rPr>
              <a:t>برروي مشكل</a:t>
            </a:r>
            <a:r>
              <a:rPr lang="en-US" b="1" i="1">
                <a:cs typeface="Arial" charset="0"/>
              </a:rPr>
              <a:t> </a:t>
            </a:r>
            <a:r>
              <a:rPr lang="ar-SA" b="1" i="1">
                <a:cs typeface="Arial" charset="0"/>
              </a:rPr>
              <a:t>تاثيرداشته باشد؟</a:t>
            </a:r>
            <a:endParaRPr lang="en-US" b="1" i="1">
              <a:cs typeface="Arial" charset="0"/>
            </a:endParaRPr>
          </a:p>
          <a:p>
            <a:pPr algn="r" rtl="1"/>
            <a:r>
              <a:rPr lang="ar-SA" b="1" i="1">
                <a:cs typeface="Arial" charset="0"/>
              </a:rPr>
              <a:t> چه كساني بر روي اين مشكل كار ميكنند ؟</a:t>
            </a:r>
            <a:endParaRPr lang="en-US" b="1" i="1">
              <a:cs typeface="Arial" charset="0"/>
            </a:endParaRPr>
          </a:p>
          <a:p>
            <a:pPr algn="r" rtl="1"/>
            <a:endParaRPr lang="fa-IR" b="1" i="1">
              <a:cs typeface="Arial" charset="0"/>
            </a:endParaRPr>
          </a:p>
          <a:p>
            <a:pPr algn="r"/>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8" name="Line 6"/>
          <p:cNvSpPr>
            <a:spLocks noChangeShapeType="1"/>
          </p:cNvSpPr>
          <p:nvPr/>
        </p:nvSpPr>
        <p:spPr bwMode="auto">
          <a:xfrm>
            <a:off x="822325" y="6858000"/>
            <a:ext cx="5943600" cy="0"/>
          </a:xfrm>
          <a:prstGeom prst="line">
            <a:avLst/>
          </a:prstGeom>
          <a:noFill/>
          <a:ln w="9525">
            <a:solidFill>
              <a:srgbClr val="000000"/>
            </a:solidFill>
            <a:prstDash val="dashDot"/>
            <a:round/>
            <a:headEnd/>
            <a:tailEnd/>
          </a:ln>
        </p:spPr>
        <p:txBody>
          <a:bodyPr/>
          <a:lstStyle/>
          <a:p>
            <a:endParaRPr lang="en-US"/>
          </a:p>
        </p:txBody>
      </p:sp>
      <p:sp>
        <p:nvSpPr>
          <p:cNvPr id="8202" name="Rectangle 10"/>
          <p:cNvSpPr>
            <a:spLocks noGrp="1" noRot="1" noChangeArrowheads="1"/>
          </p:cNvSpPr>
          <p:nvPr>
            <p:ph type="title"/>
          </p:nvPr>
        </p:nvSpPr>
        <p:spPr/>
        <p:txBody>
          <a:bodyPr/>
          <a:lstStyle/>
          <a:p>
            <a:r>
              <a:rPr lang="ar-SA" sz="4000" b="0" i="1">
                <a:cs typeface="Arial" charset="0"/>
              </a:rPr>
              <a:t>جدول 1 ـ 1:</a:t>
            </a:r>
            <a:r>
              <a:rPr lang="ar-SA" sz="3600" b="0" i="1">
                <a:cs typeface="Arial" charset="0"/>
              </a:rPr>
              <a:t> پيشگيري از بيماريهاي مقاربتي زنان  </a:t>
            </a:r>
            <a:r>
              <a:rPr lang="en-US" sz="3600" b="0" i="1">
                <a:cs typeface="Arial" charset="0"/>
              </a:rPr>
              <a:t> </a:t>
            </a:r>
          </a:p>
        </p:txBody>
      </p:sp>
      <p:sp>
        <p:nvSpPr>
          <p:cNvPr id="8203" name="Rectangle 11"/>
          <p:cNvSpPr>
            <a:spLocks noGrp="1" noChangeArrowheads="1"/>
          </p:cNvSpPr>
          <p:nvPr>
            <p:ph type="body" idx="1"/>
          </p:nvPr>
        </p:nvSpPr>
        <p:spPr>
          <a:xfrm>
            <a:off x="457200" y="1600200"/>
            <a:ext cx="8075613" cy="4852988"/>
          </a:xfrm>
        </p:spPr>
        <p:txBody>
          <a:bodyPr/>
          <a:lstStyle/>
          <a:p>
            <a:pPr algn="r">
              <a:lnSpc>
                <a:spcPct val="80000"/>
              </a:lnSpc>
              <a:buFont typeface="Wingdings" pitchFamily="2" charset="2"/>
              <a:buNone/>
            </a:pPr>
            <a:r>
              <a:rPr lang="ar-SA" sz="2000" b="1" i="1">
                <a:solidFill>
                  <a:schemeClr val="folHlink"/>
                </a:solidFill>
                <a:cs typeface="Arial" charset="0"/>
              </a:rPr>
              <a:t>مشكلات بهداشت جنسي شامل  :</a:t>
            </a:r>
            <a:endParaRPr lang="ar-SA" sz="2000">
              <a:solidFill>
                <a:schemeClr val="folHlink"/>
              </a:solidFill>
              <a:cs typeface="Arial" charset="0"/>
            </a:endParaRPr>
          </a:p>
          <a:p>
            <a:pPr algn="r">
              <a:lnSpc>
                <a:spcPct val="80000"/>
              </a:lnSpc>
              <a:buFont typeface="Wingdings" pitchFamily="2" charset="2"/>
              <a:buNone/>
            </a:pPr>
            <a:r>
              <a:rPr lang="ar-SA" sz="2000">
                <a:cs typeface="Arial" charset="0"/>
              </a:rPr>
              <a:t>ـ  بيماري ايدز</a:t>
            </a:r>
            <a:r>
              <a:rPr lang="fa-IR" sz="2000">
                <a:cs typeface="Arial" charset="0"/>
              </a:rPr>
              <a:t>                               </a:t>
            </a:r>
            <a:r>
              <a:rPr lang="ar-SA" sz="2000">
                <a:cs typeface="Arial" charset="0"/>
              </a:rPr>
              <a:t>ـ  نازايي</a:t>
            </a:r>
          </a:p>
          <a:p>
            <a:pPr algn="r">
              <a:lnSpc>
                <a:spcPct val="80000"/>
              </a:lnSpc>
              <a:buFont typeface="Wingdings" pitchFamily="2" charset="2"/>
              <a:buNone/>
            </a:pPr>
            <a:r>
              <a:rPr lang="ar-SA" sz="2000">
                <a:cs typeface="Arial" charset="0"/>
              </a:rPr>
              <a:t>ـ  بيماريهاي مقاربتي شامل ايدز</a:t>
            </a:r>
          </a:p>
          <a:p>
            <a:pPr algn="r">
              <a:lnSpc>
                <a:spcPct val="80000"/>
              </a:lnSpc>
              <a:buFont typeface="Wingdings" pitchFamily="2" charset="2"/>
              <a:buNone/>
            </a:pPr>
            <a:r>
              <a:rPr lang="ar-SA" sz="2000">
                <a:cs typeface="Arial" charset="0"/>
              </a:rPr>
              <a:t>ـ  ساير بيماريهاي سيستم توليد مثل شامل عفونتهاي دستگاه تناسلي ،  سرطانها و قاعدگي</a:t>
            </a:r>
            <a:endParaRPr lang="fa-IR" sz="2000">
              <a:cs typeface="Arial" charset="0"/>
            </a:endParaRPr>
          </a:p>
          <a:p>
            <a:pPr algn="r">
              <a:lnSpc>
                <a:spcPct val="80000"/>
              </a:lnSpc>
              <a:buFont typeface="Wingdings" pitchFamily="2" charset="2"/>
              <a:buNone/>
            </a:pPr>
            <a:endParaRPr lang="fa-IR" sz="2000" b="1" i="1">
              <a:cs typeface="Arial" charset="0"/>
            </a:endParaRPr>
          </a:p>
          <a:p>
            <a:pPr algn="r">
              <a:lnSpc>
                <a:spcPct val="80000"/>
              </a:lnSpc>
              <a:buFont typeface="Wingdings" pitchFamily="2" charset="2"/>
              <a:buNone/>
            </a:pPr>
            <a:r>
              <a:rPr lang="ar-SA" sz="2000" b="1" i="1">
                <a:solidFill>
                  <a:schemeClr val="folHlink"/>
                </a:solidFill>
                <a:cs typeface="Arial" charset="0"/>
              </a:rPr>
              <a:t>خدمات بهداشت جنسي شامل  :</a:t>
            </a:r>
            <a:endParaRPr lang="ar-SA" sz="2000">
              <a:solidFill>
                <a:schemeClr val="folHlink"/>
              </a:solidFill>
              <a:cs typeface="Arial" charset="0"/>
            </a:endParaRPr>
          </a:p>
          <a:p>
            <a:pPr algn="r">
              <a:lnSpc>
                <a:spcPct val="80000"/>
              </a:lnSpc>
              <a:buFont typeface="Wingdings" pitchFamily="2" charset="2"/>
              <a:buNone/>
            </a:pPr>
            <a:r>
              <a:rPr lang="ar-SA" sz="2000">
                <a:cs typeface="Arial" charset="0"/>
              </a:rPr>
              <a:t>ـ  پيشگيري ،  تشخيص و درمان بيماري ايدز</a:t>
            </a:r>
          </a:p>
          <a:p>
            <a:pPr algn="r">
              <a:lnSpc>
                <a:spcPct val="80000"/>
              </a:lnSpc>
              <a:buFont typeface="Wingdings" pitchFamily="2" charset="2"/>
              <a:buNone/>
            </a:pPr>
            <a:r>
              <a:rPr lang="ar-SA" sz="2000">
                <a:cs typeface="Arial" charset="0"/>
              </a:rPr>
              <a:t>ـ  پيشگيري ،  تشخيص و درمان نازايي</a:t>
            </a:r>
          </a:p>
          <a:p>
            <a:pPr algn="r">
              <a:lnSpc>
                <a:spcPct val="80000"/>
              </a:lnSpc>
              <a:buFont typeface="Wingdings" pitchFamily="2" charset="2"/>
              <a:buNone/>
            </a:pPr>
            <a:r>
              <a:rPr lang="ar-SA" sz="2000">
                <a:cs typeface="Arial" charset="0"/>
              </a:rPr>
              <a:t>ـ  پيشگيري ،  تشخيص و درمان بيماريهاي مقاربتي</a:t>
            </a:r>
          </a:p>
          <a:p>
            <a:pPr algn="r">
              <a:lnSpc>
                <a:spcPct val="80000"/>
              </a:lnSpc>
              <a:buFont typeface="Wingdings" pitchFamily="2" charset="2"/>
              <a:buNone/>
            </a:pPr>
            <a:r>
              <a:rPr lang="ar-SA" sz="2000">
                <a:cs typeface="Arial" charset="0"/>
              </a:rPr>
              <a:t>ـ  آموزش بهداشت در زمينه بيماريهاي مقاربتي و ايدز</a:t>
            </a:r>
            <a:endParaRPr lang="fa-IR" sz="2000">
              <a:cs typeface="Arial" charset="0"/>
            </a:endParaRPr>
          </a:p>
          <a:p>
            <a:pPr algn="r">
              <a:lnSpc>
                <a:spcPct val="80000"/>
              </a:lnSpc>
              <a:buFont typeface="Wingdings" pitchFamily="2" charset="2"/>
              <a:buNone/>
            </a:pPr>
            <a:endParaRPr lang="ar-SA" sz="2000" b="1" i="1">
              <a:cs typeface="Arial" charset="0"/>
            </a:endParaRPr>
          </a:p>
          <a:p>
            <a:pPr algn="r">
              <a:lnSpc>
                <a:spcPct val="80000"/>
              </a:lnSpc>
              <a:buFont typeface="Wingdings" pitchFamily="2" charset="2"/>
              <a:buNone/>
            </a:pPr>
            <a:r>
              <a:rPr lang="ar-SA" sz="2000" b="1" i="1">
                <a:solidFill>
                  <a:schemeClr val="folHlink"/>
                </a:solidFill>
                <a:cs typeface="Arial" charset="0"/>
              </a:rPr>
              <a:t>علل ريشه اي  عملكرد ضعيف خدمات بهداشت جنسي عبارتند از  :</a:t>
            </a:r>
          </a:p>
          <a:p>
            <a:pPr algn="r">
              <a:lnSpc>
                <a:spcPct val="80000"/>
              </a:lnSpc>
              <a:buFont typeface="Wingdings" pitchFamily="2" charset="2"/>
              <a:buNone/>
            </a:pPr>
            <a:r>
              <a:rPr lang="ar-SA" sz="2000" b="1" i="1">
                <a:cs typeface="Arial" charset="0"/>
              </a:rPr>
              <a:t>ـ  </a:t>
            </a:r>
            <a:r>
              <a:rPr lang="ar-SA" sz="2000">
                <a:cs typeface="Arial" charset="0"/>
              </a:rPr>
              <a:t>آموزش ناكافي</a:t>
            </a:r>
            <a:r>
              <a:rPr lang="fa-IR" sz="2000">
                <a:cs typeface="Arial" charset="0"/>
              </a:rPr>
              <a:t>                       </a:t>
            </a:r>
            <a:r>
              <a:rPr lang="ar-SA" sz="2000">
                <a:cs typeface="Arial" charset="0"/>
              </a:rPr>
              <a:t>ـ  بالا رفتن سن ازدواج</a:t>
            </a:r>
          </a:p>
          <a:p>
            <a:pPr algn="r">
              <a:lnSpc>
                <a:spcPct val="80000"/>
              </a:lnSpc>
              <a:buFont typeface="Wingdings" pitchFamily="2" charset="2"/>
              <a:buNone/>
            </a:pPr>
            <a:r>
              <a:rPr lang="ar-SA" sz="2000">
                <a:cs typeface="Arial" charset="0"/>
              </a:rPr>
              <a:t>ـ  خشونت عليه زنان</a:t>
            </a:r>
            <a:r>
              <a:rPr lang="fa-IR" sz="2000">
                <a:cs typeface="Arial" charset="0"/>
              </a:rPr>
              <a:t>                  </a:t>
            </a:r>
            <a:r>
              <a:rPr lang="ar-SA" sz="2000">
                <a:cs typeface="Arial" charset="0"/>
              </a:rPr>
              <a:t>ـ  وضعيت نامناسب اجتماعي و اقتصادي</a:t>
            </a:r>
          </a:p>
          <a:p>
            <a:pPr algn="r">
              <a:lnSpc>
                <a:spcPct val="80000"/>
              </a:lnSpc>
              <a:buFont typeface="Wingdings" pitchFamily="2" charset="2"/>
              <a:buNone/>
            </a:pPr>
            <a:r>
              <a:rPr lang="ar-SA" sz="2000">
                <a:cs typeface="Arial" charset="0"/>
              </a:rPr>
              <a:t>ـ  فقدان كنترل بر روي منابع و يا نقش ضعيف و يا عدم شركت در تصميم گيريها</a:t>
            </a:r>
            <a:endParaRPr lang="en-US" sz="2000">
              <a:cs typeface="Arial"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rrowheads="1"/>
          </p:cNvSpPr>
          <p:nvPr>
            <p:ph type="title"/>
          </p:nvPr>
        </p:nvSpPr>
        <p:spPr/>
        <p:txBody>
          <a:bodyPr/>
          <a:lstStyle/>
          <a:p>
            <a:r>
              <a:rPr lang="ar-SA" b="0" i="1">
                <a:cs typeface="Arial" charset="0"/>
              </a:rPr>
              <a:t>  قدم دوم  :  جمع آوري اطلاعات موجود</a:t>
            </a:r>
            <a:endParaRPr lang="en-US" b="0" i="1">
              <a:cs typeface="Arial" charset="0"/>
            </a:endParaRPr>
          </a:p>
        </p:txBody>
      </p:sp>
      <p:sp>
        <p:nvSpPr>
          <p:cNvPr id="12291" name="Rectangle 3"/>
          <p:cNvSpPr>
            <a:spLocks noGrp="1" noChangeArrowheads="1"/>
          </p:cNvSpPr>
          <p:nvPr>
            <p:ph type="body" idx="1"/>
          </p:nvPr>
        </p:nvSpPr>
        <p:spPr>
          <a:xfrm>
            <a:off x="468313" y="1773238"/>
            <a:ext cx="8229600" cy="4525962"/>
          </a:xfrm>
        </p:spPr>
        <p:txBody>
          <a:bodyPr/>
          <a:lstStyle/>
          <a:p>
            <a:pPr marL="609600" indent="-609600" algn="r">
              <a:buFont typeface="Wingdings" pitchFamily="2" charset="2"/>
              <a:buNone/>
            </a:pPr>
            <a:r>
              <a:rPr lang="fa-IR">
                <a:cs typeface="Arial" charset="0"/>
              </a:rPr>
              <a:t> </a:t>
            </a:r>
            <a:r>
              <a:rPr lang="ar-SA">
                <a:cs typeface="Arial" charset="0"/>
              </a:rPr>
              <a:t> ـ  كسب اطلاعات موجود در گزارشات ،  مطالعات و بقيه مستندات  </a:t>
            </a:r>
          </a:p>
          <a:p>
            <a:pPr marL="609600" indent="-609600" algn="r">
              <a:buFont typeface="Wingdings" pitchFamily="2" charset="2"/>
              <a:buNone/>
            </a:pPr>
            <a:r>
              <a:rPr lang="ar-SA">
                <a:cs typeface="Arial" charset="0"/>
              </a:rPr>
              <a:t>  ـ  ترتيب دادن يك تحقيق اوليه در جايي كه مشغول كار مي باشيد</a:t>
            </a:r>
            <a:r>
              <a:rPr lang="ar-SA"/>
              <a:t> </a:t>
            </a:r>
            <a:endParaRPr lang="en-US"/>
          </a:p>
          <a:p>
            <a:pPr marL="609600" indent="-609600" algn="r">
              <a:buFontTx/>
              <a:buNone/>
            </a:pPr>
            <a:r>
              <a:rPr lang="ar-SA"/>
              <a:t> </a:t>
            </a:r>
            <a:r>
              <a:rPr lang="fa-IR">
                <a:cs typeface="Arial" charset="0"/>
              </a:rPr>
              <a:t>        </a:t>
            </a:r>
            <a:r>
              <a:rPr lang="ar-SA">
                <a:cs typeface="Arial" charset="0"/>
              </a:rPr>
              <a:t>ـ  ميزان گستردگي مشكل</a:t>
            </a:r>
            <a:r>
              <a:rPr lang="ar-SA"/>
              <a:t> </a:t>
            </a:r>
            <a:r>
              <a:rPr lang="fa-IR">
                <a:cs typeface="Arial" charset="0"/>
              </a:rPr>
              <a:t>؟</a:t>
            </a:r>
            <a:endParaRPr lang="en-US">
              <a:cs typeface="Arial" charset="0"/>
            </a:endParaRPr>
          </a:p>
          <a:p>
            <a:pPr marL="609600" indent="-609600" algn="r">
              <a:buFontTx/>
              <a:buNone/>
            </a:pPr>
            <a:r>
              <a:rPr lang="fa-IR">
                <a:cs typeface="Arial" charset="0"/>
              </a:rPr>
              <a:t>         </a:t>
            </a:r>
            <a:r>
              <a:rPr lang="ar-SA">
                <a:cs typeface="Arial" charset="0"/>
              </a:rPr>
              <a:t>ـ  چرا اين اتفاق افتاده است  ؟ </a:t>
            </a:r>
            <a:endParaRPr lang="en-US">
              <a:cs typeface="Arial" charset="0"/>
            </a:endParaRPr>
          </a:p>
          <a:p>
            <a:pPr marL="609600" indent="-609600" algn="r">
              <a:buFontTx/>
              <a:buNone/>
            </a:pPr>
            <a:r>
              <a:rPr lang="fa-IR">
                <a:cs typeface="Arial" charset="0"/>
              </a:rPr>
              <a:t>        </a:t>
            </a:r>
            <a:r>
              <a:rPr lang="ar-SA">
                <a:cs typeface="Arial" charset="0"/>
              </a:rPr>
              <a:t> ـ  چكار مي توان انجام داد ؟</a:t>
            </a:r>
            <a:r>
              <a:rPr lang="ar-SA"/>
              <a:t> </a:t>
            </a:r>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Rot="1" noChangeArrowheads="1"/>
          </p:cNvSpPr>
          <p:nvPr>
            <p:ph type="title"/>
          </p:nvPr>
        </p:nvSpPr>
        <p:spPr/>
        <p:txBody>
          <a:bodyPr/>
          <a:lstStyle/>
          <a:p>
            <a:r>
              <a:rPr lang="ar-SA" b="0" i="1">
                <a:cs typeface="Arial" charset="0"/>
              </a:rPr>
              <a:t>  قدم دوم  :  جمع آوري اطلاعات موجود</a:t>
            </a:r>
            <a:endParaRPr lang="en-US" b="0" i="1">
              <a:cs typeface="Arial" charset="0"/>
            </a:endParaRPr>
          </a:p>
        </p:txBody>
      </p:sp>
      <p:sp>
        <p:nvSpPr>
          <p:cNvPr id="88067" name="Rectangle 3"/>
          <p:cNvSpPr>
            <a:spLocks noGrp="1" noChangeArrowheads="1"/>
          </p:cNvSpPr>
          <p:nvPr>
            <p:ph type="body" idx="1"/>
          </p:nvPr>
        </p:nvSpPr>
        <p:spPr>
          <a:xfrm>
            <a:off x="468313" y="1773238"/>
            <a:ext cx="8229600" cy="4525962"/>
          </a:xfrm>
        </p:spPr>
        <p:txBody>
          <a:bodyPr/>
          <a:lstStyle/>
          <a:p>
            <a:pPr marL="609600" indent="-609600" algn="r">
              <a:buFont typeface="Wingdings" pitchFamily="2" charset="2"/>
              <a:buNone/>
            </a:pPr>
            <a:r>
              <a:rPr lang="fa-IR">
                <a:cs typeface="Arial" charset="0"/>
              </a:rPr>
              <a:t> </a:t>
            </a:r>
            <a:r>
              <a:rPr lang="ar-SA">
                <a:cs typeface="Arial" charset="0"/>
              </a:rPr>
              <a:t> ـ  </a:t>
            </a:r>
            <a:r>
              <a:rPr lang="fa-IR">
                <a:cs typeface="Arial" charset="0"/>
              </a:rPr>
              <a:t> </a:t>
            </a:r>
            <a:r>
              <a:rPr lang="ar-SA">
                <a:cs typeface="Lotus" pitchFamily="2" charset="-78"/>
              </a:rPr>
              <a:t>روش هاي نموداري شناسايي عوامل ايجاد كننده  مسأله </a:t>
            </a:r>
            <a:r>
              <a:rPr lang="fa-IR">
                <a:cs typeface="Lotus" pitchFamily="2" charset="-78"/>
              </a:rPr>
              <a:t>كه </a:t>
            </a:r>
            <a:r>
              <a:rPr lang="ar-SA">
                <a:cs typeface="Lotus" pitchFamily="2" charset="-78"/>
              </a:rPr>
              <a:t>در بحث گروهي مورد استفاده قرار مي گيرند عبارتند از:</a:t>
            </a:r>
            <a:endParaRPr lang="ar-SA">
              <a:cs typeface="Times New Roman" pitchFamily="18" charset="0"/>
            </a:endParaRPr>
          </a:p>
          <a:p>
            <a:pPr marL="609600" indent="-609600" algn="just" rtl="1">
              <a:buFont typeface="Wingdings" pitchFamily="2" charset="2"/>
              <a:buNone/>
            </a:pPr>
            <a:r>
              <a:rPr lang="fa-IR">
                <a:cs typeface="Lotus" pitchFamily="2" charset="-78"/>
              </a:rPr>
              <a:t>           - </a:t>
            </a:r>
            <a:r>
              <a:rPr lang="ar-SA">
                <a:cs typeface="Lotus" pitchFamily="2" charset="-78"/>
              </a:rPr>
              <a:t> شبكه عل</a:t>
            </a:r>
            <a:r>
              <a:rPr lang="fa-IR">
                <a:cs typeface="Lotus" pitchFamily="2" charset="-78"/>
              </a:rPr>
              <a:t>ي</a:t>
            </a:r>
            <a:r>
              <a:rPr lang="ar-SA">
                <a:cs typeface="Lotus" pitchFamily="2" charset="-78"/>
              </a:rPr>
              <a:t>ت </a:t>
            </a:r>
            <a:endParaRPr lang="ar-SA">
              <a:cs typeface="Times New Roman" pitchFamily="18" charset="0"/>
            </a:endParaRPr>
          </a:p>
          <a:p>
            <a:pPr marL="609600" indent="-609600" algn="just" rtl="1">
              <a:buFont typeface="Wingdings" pitchFamily="2" charset="2"/>
              <a:buNone/>
            </a:pPr>
            <a:r>
              <a:rPr lang="fa-IR">
                <a:cs typeface="Lotus" pitchFamily="2" charset="-78"/>
              </a:rPr>
              <a:t>           - </a:t>
            </a:r>
            <a:r>
              <a:rPr lang="ar-SA">
                <a:cs typeface="Lotus" pitchFamily="2" charset="-78"/>
              </a:rPr>
              <a:t> نمودار استخوان ماهي </a:t>
            </a:r>
            <a:endParaRPr lang="ar-SA">
              <a:cs typeface="Times New Roman" pitchFamily="18" charset="0"/>
            </a:endParaRPr>
          </a:p>
          <a:p>
            <a:pPr marL="609600" indent="-609600" algn="just" rtl="1">
              <a:buFont typeface="Wingdings" pitchFamily="2" charset="2"/>
              <a:buNone/>
            </a:pPr>
            <a:r>
              <a:rPr lang="fa-IR">
                <a:cs typeface="Lotus" pitchFamily="2" charset="-78"/>
              </a:rPr>
              <a:t>           - </a:t>
            </a:r>
            <a:r>
              <a:rPr lang="ar-SA">
                <a:cs typeface="Lotus" pitchFamily="2" charset="-78"/>
              </a:rPr>
              <a:t> نمودار شش كلمه اي </a:t>
            </a:r>
            <a:endParaRPr lang="ar-SA">
              <a:cs typeface="Times New Roman" pitchFamily="18" charset="0"/>
            </a:endParaRPr>
          </a:p>
          <a:p>
            <a:pPr marL="609600" indent="-609600" algn="just" rtl="1">
              <a:buFont typeface="Wingdings" pitchFamily="2" charset="2"/>
              <a:buNone/>
            </a:pPr>
            <a:r>
              <a:rPr lang="fa-IR">
                <a:cs typeface="Lotus" pitchFamily="2" charset="-78"/>
              </a:rPr>
              <a:t>           - </a:t>
            </a:r>
            <a:r>
              <a:rPr lang="ar-SA">
                <a:cs typeface="Lotus" pitchFamily="2" charset="-78"/>
              </a:rPr>
              <a:t> نمودار تجزيه و تحليل ميدان فشار </a:t>
            </a:r>
            <a:endParaRPr lang="ar-SA">
              <a:cs typeface="Times New Roman" pitchFamily="18" charset="0"/>
            </a:endParaRPr>
          </a:p>
          <a:p>
            <a:pPr marL="609600" indent="-609600" algn="just" rtl="1">
              <a:buFont typeface="Wingdings" pitchFamily="2" charset="2"/>
              <a:buNone/>
            </a:pPr>
            <a:r>
              <a:rPr lang="fa-IR">
                <a:cs typeface="Lotus" pitchFamily="2" charset="-78"/>
              </a:rPr>
              <a:t>           - </a:t>
            </a:r>
            <a:r>
              <a:rPr lang="ar-SA">
                <a:cs typeface="Lotus" pitchFamily="2" charset="-78"/>
              </a:rPr>
              <a:t> نمودار زنجيره تك علتي </a:t>
            </a:r>
            <a:endParaRPr lang="ar-SA">
              <a:cs typeface="Times New Roman" pitchFamily="18" charset="0"/>
            </a:endParaRPr>
          </a:p>
          <a:p>
            <a:pPr marL="609600" indent="-609600" algn="just" rtl="1">
              <a:buFont typeface="Wingdings" pitchFamily="2" charset="2"/>
              <a:buNone/>
            </a:pPr>
            <a:endParaRPr lang="ar-SA">
              <a:cs typeface="Lotus" pitchFamily="2" charset="-78"/>
            </a:endParaRPr>
          </a:p>
          <a:p>
            <a:pPr marL="609600" indent="-609600" algn="just" rtl="1">
              <a:buFont typeface="Wingdings" pitchFamily="2" charset="2"/>
              <a:buNone/>
            </a:pPr>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rrowheads="1"/>
          </p:cNvSpPr>
          <p:nvPr>
            <p:ph type="title"/>
          </p:nvPr>
        </p:nvSpPr>
        <p:spPr>
          <a:xfrm>
            <a:off x="539750" y="2276475"/>
            <a:ext cx="8229600" cy="1935163"/>
          </a:xfrm>
        </p:spPr>
        <p:txBody>
          <a:bodyPr/>
          <a:lstStyle/>
          <a:p>
            <a:r>
              <a:rPr lang="ar-SA" b="0" i="1">
                <a:cs typeface="Arial" charset="0"/>
              </a:rPr>
              <a:t>  قدم سوم</a:t>
            </a:r>
            <a:r>
              <a:rPr lang="fa-IR" b="0" i="1">
                <a:cs typeface="Arial" charset="0"/>
              </a:rPr>
              <a:t>:</a:t>
            </a:r>
            <a:r>
              <a:rPr lang="ar-SA" b="0" i="1">
                <a:cs typeface="Arial" charset="0"/>
              </a:rPr>
              <a:t> رجوع به ساير بسيج هاي اطلاعاتي</a:t>
            </a:r>
            <a:r>
              <a:rPr lang="ar-SA"/>
              <a:t> </a:t>
            </a:r>
            <a:endParaRPr lang="en-US"/>
          </a:p>
        </p:txBody>
      </p:sp>
      <p:sp>
        <p:nvSpPr>
          <p:cNvPr id="13315" name="Rectangle 3"/>
          <p:cNvSpPr>
            <a:spLocks noGrp="1" noChangeArrowheads="1"/>
          </p:cNvSpPr>
          <p:nvPr>
            <p:ph type="body" idx="1"/>
          </p:nvPr>
        </p:nvSpPr>
        <p:spPr/>
        <p:txBody>
          <a:bodyPr/>
          <a:lstStyle/>
          <a:p>
            <a:pPr algn="r"/>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Rot="1" noChangeArrowheads="1"/>
          </p:cNvSpPr>
          <p:nvPr>
            <p:ph type="title"/>
          </p:nvPr>
        </p:nvSpPr>
        <p:spPr/>
        <p:txBody>
          <a:bodyPr/>
          <a:lstStyle/>
          <a:p>
            <a:r>
              <a:rPr lang="ar-SA" sz="4000">
                <a:cs typeface="Arial" charset="0"/>
              </a:rPr>
              <a:t>  قدم چهارم  :  اطمينان حاصل نمائيد كه منابع در دسترس اند</a:t>
            </a:r>
            <a:r>
              <a:rPr lang="en-US" sz="4000"/>
              <a:t> </a:t>
            </a:r>
          </a:p>
        </p:txBody>
      </p:sp>
      <p:sp>
        <p:nvSpPr>
          <p:cNvPr id="14339" name="Rectangle 3"/>
          <p:cNvSpPr>
            <a:spLocks noGrp="1" noChangeArrowheads="1"/>
          </p:cNvSpPr>
          <p:nvPr>
            <p:ph type="body" idx="1"/>
          </p:nvPr>
        </p:nvSpPr>
        <p:spPr>
          <a:xfrm>
            <a:off x="971550" y="1628775"/>
            <a:ext cx="7258050" cy="4525963"/>
          </a:xfrm>
        </p:spPr>
        <p:txBody>
          <a:bodyPr/>
          <a:lstStyle/>
          <a:p>
            <a:pPr algn="r">
              <a:buFont typeface="Wingdings" pitchFamily="2" charset="2"/>
              <a:buNone/>
            </a:pPr>
            <a:endParaRPr lang="fa-IR">
              <a:cs typeface="Arial" charset="0"/>
            </a:endParaRPr>
          </a:p>
          <a:p>
            <a:pPr algn="r">
              <a:buFont typeface="Wingdings" pitchFamily="2" charset="2"/>
              <a:buNone/>
            </a:pPr>
            <a:r>
              <a:rPr lang="ar-SA">
                <a:cs typeface="Arial" charset="0"/>
              </a:rPr>
              <a:t> ـ  اهداف پروژه روشن باشد</a:t>
            </a:r>
            <a:endParaRPr lang="en-US">
              <a:cs typeface="Arial" charset="0"/>
            </a:endParaRPr>
          </a:p>
          <a:p>
            <a:pPr algn="r">
              <a:buFont typeface="Wingdings" pitchFamily="2" charset="2"/>
              <a:buNone/>
            </a:pPr>
            <a:r>
              <a:rPr lang="fa-IR">
                <a:cs typeface="Arial" charset="0"/>
              </a:rPr>
              <a:t> </a:t>
            </a:r>
            <a:r>
              <a:rPr lang="ar-SA">
                <a:cs typeface="Arial" charset="0"/>
              </a:rPr>
              <a:t>ـ  اهميت اجراي طرح ،  توجيه ضرورت انجام آن</a:t>
            </a:r>
            <a:r>
              <a:rPr lang="fa-IR">
                <a:cs typeface="Arial" charset="0"/>
              </a:rPr>
              <a:t> </a:t>
            </a:r>
          </a:p>
          <a:p>
            <a:pPr algn="r">
              <a:buFont typeface="Wingdings" pitchFamily="2" charset="2"/>
              <a:buNone/>
            </a:pPr>
            <a:r>
              <a:rPr lang="ar-SA">
                <a:cs typeface="Arial" charset="0"/>
              </a:rPr>
              <a:t> ـ  توضيحات در مورد فعاليتها</a:t>
            </a:r>
            <a:r>
              <a:rPr lang="ar-SA"/>
              <a:t> </a:t>
            </a:r>
            <a:endParaRPr lang="en-US"/>
          </a:p>
          <a:p>
            <a:pPr algn="r">
              <a:buFont typeface="Wingdings" pitchFamily="2" charset="2"/>
              <a:buNone/>
            </a:pPr>
            <a:r>
              <a:rPr lang="fa-IR">
                <a:cs typeface="Arial" charset="0"/>
              </a:rPr>
              <a:t> - </a:t>
            </a:r>
            <a:r>
              <a:rPr lang="ar-SA">
                <a:cs typeface="Arial" charset="0"/>
              </a:rPr>
              <a:t> تعيين و ذكر نام سازمانهاي درگير</a:t>
            </a:r>
          </a:p>
          <a:p>
            <a:pPr algn="r">
              <a:buFont typeface="Wingdings" pitchFamily="2" charset="2"/>
              <a:buNone/>
            </a:pPr>
            <a:r>
              <a:rPr lang="fa-IR">
                <a:cs typeface="Arial" charset="0"/>
              </a:rPr>
              <a:t> -</a:t>
            </a:r>
            <a:r>
              <a:rPr lang="ar-SA">
                <a:cs typeface="Arial" charset="0"/>
              </a:rPr>
              <a:t>  تعيين بودجه</a:t>
            </a:r>
            <a:endParaRPr lang="en-US">
              <a:cs typeface="Arial"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rrowheads="1"/>
          </p:cNvSpPr>
          <p:nvPr>
            <p:ph type="title"/>
          </p:nvPr>
        </p:nvSpPr>
        <p:spPr>
          <a:xfrm>
            <a:off x="395288" y="2060575"/>
            <a:ext cx="8229600" cy="2151063"/>
          </a:xfrm>
        </p:spPr>
        <p:txBody>
          <a:bodyPr/>
          <a:lstStyle/>
          <a:p>
            <a:r>
              <a:rPr lang="ar-SA" sz="4000" b="0" i="1">
                <a:cs typeface="Arial" charset="0"/>
              </a:rPr>
              <a:t>  قدم پنجم  :  شناسايي ساير سازمانهايي كه مي توانند با برنامه همكاري نمايند .</a:t>
            </a:r>
            <a:endParaRPr lang="en-US" sz="4000" b="0" i="1">
              <a:cs typeface="Arial" charset="0"/>
            </a:endParaRPr>
          </a:p>
        </p:txBody>
      </p:sp>
      <p:sp>
        <p:nvSpPr>
          <p:cNvPr id="15363" name="Rectangle 3"/>
          <p:cNvSpPr>
            <a:spLocks noGrp="1" noChangeArrowheads="1"/>
          </p:cNvSpPr>
          <p:nvPr>
            <p:ph type="body" idx="1"/>
          </p:nvPr>
        </p:nvSpPr>
        <p:spPr/>
        <p:txBody>
          <a:bodyPr/>
          <a:lstStyle/>
          <a:p>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9" name="Rectangle 5"/>
          <p:cNvSpPr>
            <a:spLocks noChangeArrowheads="1"/>
          </p:cNvSpPr>
          <p:nvPr/>
        </p:nvSpPr>
        <p:spPr bwMode="auto">
          <a:xfrm>
            <a:off x="684213" y="1700213"/>
            <a:ext cx="7646987" cy="4943475"/>
          </a:xfrm>
          <a:prstGeom prst="rect">
            <a:avLst/>
          </a:prstGeom>
          <a:noFill/>
          <a:ln w="9525">
            <a:noFill/>
            <a:miter lim="800000"/>
            <a:headEnd/>
            <a:tailEnd/>
          </a:ln>
          <a:effectLst/>
        </p:spPr>
        <p:txBody>
          <a:bodyPr lIns="0" tIns="0" rIns="0" bIns="0" anchor="ctr">
            <a:spAutoFit/>
          </a:bodyPr>
          <a:lstStyle/>
          <a:p>
            <a:pPr algn="r" eaLnBrk="1" hangingPunct="1">
              <a:tabLst>
                <a:tab pos="228600" algn="l"/>
              </a:tabLst>
            </a:pPr>
            <a:r>
              <a:rPr lang="ar-SA">
                <a:latin typeface="Arial" charset="0"/>
                <a:cs typeface="Arial" charset="0"/>
              </a:rPr>
              <a:t>ـ  </a:t>
            </a:r>
            <a:r>
              <a:rPr lang="ar-SA" b="1" i="1">
                <a:solidFill>
                  <a:schemeClr val="folHlink"/>
                </a:solidFill>
                <a:latin typeface="Arial" charset="0"/>
                <a:cs typeface="Arial" charset="0"/>
              </a:rPr>
              <a:t>سازمانهاي بين المللي و آژانسهاي خيريه</a:t>
            </a:r>
            <a:r>
              <a:rPr lang="ar-SA">
                <a:latin typeface="Arial" charset="0"/>
                <a:cs typeface="Arial" charset="0"/>
              </a:rPr>
              <a:t> ،  بخصوص آنهايي كه بر روي سلامت افراد كار مي كنند ممكن است داراي مجلات بين المللي با موضوعات مد نظر ما و يا گزارشاتي از تحقيقات كشوري داشته باشند از جمله سازمان بهداشت جهاني يا خيريه هايي مانند </a:t>
            </a:r>
            <a:r>
              <a:rPr lang="en-US" b="1" i="1">
                <a:latin typeface="Arial" charset="0"/>
                <a:cs typeface="Arial" charset="0"/>
              </a:rPr>
              <a:t>    ODA  .  NORAD  .  DANIDA</a:t>
            </a:r>
            <a:r>
              <a:rPr lang="ar-SA">
                <a:latin typeface="Arial" charset="0"/>
                <a:cs typeface="Arial" charset="0"/>
              </a:rPr>
              <a:t>و غيره  </a:t>
            </a:r>
            <a:r>
              <a:rPr lang="en-US">
                <a:latin typeface="Arial" charset="0"/>
                <a:cs typeface="Arial" charset="0"/>
              </a:rPr>
              <a:t>……</a:t>
            </a:r>
            <a:r>
              <a:rPr lang="ar-SA">
                <a:latin typeface="Arial" charset="0"/>
                <a:cs typeface="Arial" charset="0"/>
              </a:rPr>
              <a:t>..</a:t>
            </a:r>
            <a:endParaRPr lang="fa-IR">
              <a:latin typeface="Arial" charset="0"/>
              <a:cs typeface="Arial" charset="0"/>
            </a:endParaRPr>
          </a:p>
          <a:p>
            <a:pPr algn="r" eaLnBrk="1" hangingPunct="1">
              <a:tabLst>
                <a:tab pos="228600" algn="l"/>
              </a:tabLst>
            </a:pPr>
            <a:endParaRPr lang="en-US">
              <a:latin typeface="Arial" charset="0"/>
              <a:cs typeface="Arial" charset="0"/>
            </a:endParaRPr>
          </a:p>
          <a:p>
            <a:pPr algn="r" eaLnBrk="1" hangingPunct="1">
              <a:tabLst>
                <a:tab pos="228600" algn="l"/>
              </a:tabLst>
            </a:pPr>
            <a:r>
              <a:rPr lang="ar-SA">
                <a:latin typeface="Arial" charset="0"/>
                <a:cs typeface="Arial" charset="0"/>
              </a:rPr>
              <a:t>ـ  </a:t>
            </a:r>
            <a:r>
              <a:rPr lang="ar-SA" b="1" i="1">
                <a:solidFill>
                  <a:schemeClr val="folHlink"/>
                </a:solidFill>
                <a:latin typeface="Arial" charset="0"/>
                <a:cs typeface="Arial" charset="0"/>
              </a:rPr>
              <a:t>معاونتهاي بهداشتي</a:t>
            </a:r>
            <a:r>
              <a:rPr lang="ar-SA">
                <a:latin typeface="Arial" charset="0"/>
                <a:cs typeface="Arial" charset="0"/>
              </a:rPr>
              <a:t> معمولاً  اطلاعاتي در مورد ميزان شيوع بيماري از مراكز بهداشتي و از تمام كشور دارا            مي باشند .  همچنين آنها اطلاعاتي در مورد امكانات موجود ،  نوع خدمات ارائه شده و منطقه اي كه خدمات دهندگان استقرار دارند ،  ميدانند .  در ضمن آنها ممكن است يافته هايي از بررسي ها و تحقيقات مثل بررسي هاي بهداشتي و دموگرافيك و تحقيقاتي در مورد دانش ،  نگرش و عملكرد داشته باشند  .</a:t>
            </a:r>
            <a:endParaRPr lang="en-US">
              <a:latin typeface="Arial" charset="0"/>
              <a:cs typeface="Arial" charset="0"/>
            </a:endParaRPr>
          </a:p>
          <a:p>
            <a:pPr algn="r" eaLnBrk="1" hangingPunct="1">
              <a:tabLst>
                <a:tab pos="228600" algn="l"/>
              </a:tabLst>
            </a:pPr>
            <a:endParaRPr lang="fa-IR">
              <a:latin typeface="Arial" charset="0"/>
              <a:cs typeface="Arial" charset="0"/>
            </a:endParaRPr>
          </a:p>
          <a:p>
            <a:pPr algn="r" eaLnBrk="1" hangingPunct="1">
              <a:tabLst>
                <a:tab pos="228600" algn="l"/>
              </a:tabLst>
            </a:pPr>
            <a:r>
              <a:rPr lang="ar-SA">
                <a:latin typeface="Arial" charset="0"/>
                <a:cs typeface="Arial" charset="0"/>
              </a:rPr>
              <a:t>ـ  </a:t>
            </a:r>
            <a:r>
              <a:rPr lang="ar-SA" b="1" i="1">
                <a:solidFill>
                  <a:schemeClr val="folHlink"/>
                </a:solidFill>
                <a:latin typeface="Arial" charset="0"/>
                <a:cs typeface="Arial" charset="0"/>
              </a:rPr>
              <a:t>بيمارستانها و ساير تسهيلات بهداشتي</a:t>
            </a:r>
            <a:r>
              <a:rPr lang="ar-SA">
                <a:latin typeface="Arial" charset="0"/>
                <a:cs typeface="Arial" charset="0"/>
              </a:rPr>
              <a:t> نيز ممكن است اطلاعاتي دقيق در مورد خدمات آماري ،  ثبت و تحقيقات موردي در جاهايي كه شما نيز در آنجا كار خواهيد نمود داشته باشند .  گفتگو با مسئولان پزشكي درگير با مسائل ميتواند به شما كمك كند كه مشكلات بهداشتي در منطقه را بهتر بدانيد .</a:t>
            </a:r>
            <a:endParaRPr lang="en-US">
              <a:latin typeface="Arial" charset="0"/>
              <a:cs typeface="Arial" charset="0"/>
            </a:endParaRPr>
          </a:p>
          <a:p>
            <a:pPr algn="r" eaLnBrk="1" hangingPunct="1">
              <a:tabLst>
                <a:tab pos="228600" algn="l"/>
              </a:tabLst>
            </a:pPr>
            <a:endParaRPr lang="fa-IR">
              <a:latin typeface="Arial" charset="0"/>
              <a:cs typeface="Arial" charset="0"/>
            </a:endParaRPr>
          </a:p>
          <a:p>
            <a:pPr algn="r" eaLnBrk="1" hangingPunct="1">
              <a:tabLst>
                <a:tab pos="228600" algn="l"/>
              </a:tabLst>
            </a:pPr>
            <a:r>
              <a:rPr lang="ar-SA">
                <a:latin typeface="Arial" charset="0"/>
                <a:cs typeface="Arial" charset="0"/>
              </a:rPr>
              <a:t>ـ  </a:t>
            </a:r>
            <a:r>
              <a:rPr lang="ar-SA" b="1" i="1">
                <a:solidFill>
                  <a:schemeClr val="folHlink"/>
                </a:solidFill>
                <a:latin typeface="Arial" charset="0"/>
                <a:cs typeface="Arial" charset="0"/>
              </a:rPr>
              <a:t>دانشگاهها ،  كتابخانه ها و مراكز ديگر</a:t>
            </a:r>
            <a:r>
              <a:rPr lang="ar-SA">
                <a:latin typeface="Arial" charset="0"/>
                <a:cs typeface="Arial" charset="0"/>
              </a:rPr>
              <a:t> اسنادي ممكن است گزارشات تحقيقات از مطالعات در جوامع خاص و يا بر روي موضوعات خاص را داشته باشند .</a:t>
            </a:r>
            <a:endParaRPr lang="en-US">
              <a:latin typeface="Arial" charset="0"/>
              <a:cs typeface="Arial" charset="0"/>
            </a:endParaRPr>
          </a:p>
          <a:p>
            <a:pPr algn="r">
              <a:tabLst>
                <a:tab pos="228600" algn="l"/>
              </a:tabLst>
            </a:pPr>
            <a:endParaRPr lang="en-US">
              <a:latin typeface="Arial" charset="0"/>
              <a:cs typeface="Arial" charset="0"/>
            </a:endParaRPr>
          </a:p>
        </p:txBody>
      </p:sp>
      <p:sp>
        <p:nvSpPr>
          <p:cNvPr id="16390" name="Rectangle 6"/>
          <p:cNvSpPr>
            <a:spLocks noGrp="1" noRot="1" noChangeArrowheads="1"/>
          </p:cNvSpPr>
          <p:nvPr>
            <p:ph type="title"/>
          </p:nvPr>
        </p:nvSpPr>
        <p:spPr/>
        <p:txBody>
          <a:bodyPr/>
          <a:lstStyle/>
          <a:p>
            <a:r>
              <a:rPr lang="ar-SA" sz="4000" b="0" i="1">
                <a:cs typeface="Arial" charset="0"/>
              </a:rPr>
              <a:t>جدول 2 ـ 1  منابع احتمالي جهت دريافت اطلاعات در مورد بهداشت جنسي</a:t>
            </a:r>
            <a:endParaRPr lang="en-US" sz="4000" b="0" i="1">
              <a:cs typeface="Arial"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4"/>
          <p:cNvSpPr>
            <a:spLocks noChangeArrowheads="1"/>
          </p:cNvSpPr>
          <p:nvPr/>
        </p:nvSpPr>
        <p:spPr bwMode="auto">
          <a:xfrm>
            <a:off x="755650" y="1404938"/>
            <a:ext cx="7550150" cy="4943475"/>
          </a:xfrm>
          <a:prstGeom prst="rect">
            <a:avLst/>
          </a:prstGeom>
          <a:noFill/>
          <a:ln w="9525">
            <a:noFill/>
            <a:miter lim="800000"/>
            <a:headEnd/>
            <a:tailEnd/>
          </a:ln>
          <a:effectLst/>
        </p:spPr>
        <p:txBody>
          <a:bodyPr lIns="0" tIns="0" rIns="0" bIns="0" anchor="ctr">
            <a:spAutoFit/>
          </a:bodyPr>
          <a:lstStyle/>
          <a:p>
            <a:pPr algn="r" eaLnBrk="1" hangingPunct="1"/>
            <a:r>
              <a:rPr lang="ar-SA">
                <a:latin typeface="Arial" charset="0"/>
                <a:cs typeface="Arial" charset="0"/>
              </a:rPr>
              <a:t>اولين قدمها در خلق يك بسيج اطلاعاتي به شما كمك مي كند تا اهم مشكلات موجود در جامعه و منابع قابل دسترس جهت پيدا نمودن مشكلات را پيدا نمائيد  .</a:t>
            </a:r>
            <a:endParaRPr lang="en-US">
              <a:latin typeface="Arial" charset="0"/>
              <a:cs typeface="Arial" charset="0"/>
            </a:endParaRPr>
          </a:p>
          <a:p>
            <a:pPr algn="r" eaLnBrk="1" hangingPunct="1"/>
            <a:r>
              <a:rPr lang="ar-SA">
                <a:latin typeface="Arial" charset="0"/>
                <a:cs typeface="Arial" charset="0"/>
              </a:rPr>
              <a:t>در شروع يك بسيج شما بايد  :</a:t>
            </a:r>
            <a:endParaRPr lang="en-US">
              <a:latin typeface="Arial" charset="0"/>
              <a:cs typeface="Arial" charset="0"/>
            </a:endParaRPr>
          </a:p>
          <a:p>
            <a:pPr algn="r" eaLnBrk="1" hangingPunct="1"/>
            <a:r>
              <a:rPr lang="ar-SA">
                <a:latin typeface="Arial" charset="0"/>
                <a:cs typeface="Arial" charset="0"/>
              </a:rPr>
              <a:t>الف ـ  يك </a:t>
            </a:r>
            <a:r>
              <a:rPr lang="ar-SA" b="1">
                <a:solidFill>
                  <a:schemeClr val="folHlink"/>
                </a:solidFill>
                <a:latin typeface="Arial" charset="0"/>
                <a:cs typeface="Arial" charset="0"/>
              </a:rPr>
              <a:t>هدف كلي</a:t>
            </a:r>
            <a:r>
              <a:rPr lang="ar-SA">
                <a:latin typeface="Arial" charset="0"/>
                <a:cs typeface="Arial" charset="0"/>
              </a:rPr>
              <a:t> يا تعدادي اهداف براي بسيج اطلاعاتي معين كنيد اين اهداف بر مبناي مشكلات اساسي مد نظر ،  خواسته ها و يا احتياجات مردم ،  آنچه ساير سازمانها در حال حاضر انجام مي دهند و يا كارهايي كه واقعاً مي توان انجام داد ميباشد  .</a:t>
            </a:r>
            <a:endParaRPr lang="en-US">
              <a:latin typeface="Arial" charset="0"/>
              <a:cs typeface="Arial" charset="0"/>
            </a:endParaRPr>
          </a:p>
          <a:p>
            <a:pPr algn="r" eaLnBrk="1" hangingPunct="1"/>
            <a:r>
              <a:rPr lang="ar-SA">
                <a:latin typeface="Arial" charset="0"/>
                <a:cs typeface="Arial" charset="0"/>
              </a:rPr>
              <a:t>ب ـ  </a:t>
            </a:r>
            <a:r>
              <a:rPr lang="ar-SA" b="1">
                <a:solidFill>
                  <a:schemeClr val="folHlink"/>
                </a:solidFill>
                <a:latin typeface="Arial" charset="0"/>
                <a:cs typeface="Arial" charset="0"/>
              </a:rPr>
              <a:t>جمع آوري اطلاعات</a:t>
            </a:r>
            <a:r>
              <a:rPr lang="ar-SA">
                <a:latin typeface="Arial" charset="0"/>
                <a:cs typeface="Arial" charset="0"/>
              </a:rPr>
              <a:t> بر مبناي تحقيقات موجود بهداشت در زمينه جنسي بخصوص  :</a:t>
            </a:r>
            <a:endParaRPr lang="en-US">
              <a:latin typeface="Arial" charset="0"/>
              <a:cs typeface="Arial" charset="0"/>
            </a:endParaRPr>
          </a:p>
          <a:p>
            <a:pPr algn="r" eaLnBrk="1" hangingPunct="1"/>
            <a:r>
              <a:rPr lang="ar-SA">
                <a:latin typeface="Arial" charset="0"/>
                <a:cs typeface="Arial" charset="0"/>
              </a:rPr>
              <a:t>1 ـ  </a:t>
            </a:r>
            <a:r>
              <a:rPr lang="ar-SA" b="1">
                <a:solidFill>
                  <a:schemeClr val="tx2"/>
                </a:solidFill>
                <a:latin typeface="Arial" charset="0"/>
                <a:cs typeface="Arial" charset="0"/>
              </a:rPr>
              <a:t>گسترش مشكل</a:t>
            </a:r>
            <a:r>
              <a:rPr lang="ar-SA">
                <a:latin typeface="Arial" charset="0"/>
                <a:cs typeface="Arial" charset="0"/>
              </a:rPr>
              <a:t> ( چقدر رايج است ،  چه كسي بيشتر متأثر از آن است ،  چرا در يك منطقه اين مشكل شديدتر است  )</a:t>
            </a:r>
            <a:endParaRPr lang="en-US">
              <a:latin typeface="Arial" charset="0"/>
              <a:cs typeface="Arial" charset="0"/>
            </a:endParaRPr>
          </a:p>
          <a:p>
            <a:pPr algn="r" eaLnBrk="1" hangingPunct="1"/>
            <a:r>
              <a:rPr lang="ar-SA">
                <a:latin typeface="Arial" charset="0"/>
                <a:cs typeface="Arial" charset="0"/>
              </a:rPr>
              <a:t>2 ـ  </a:t>
            </a:r>
            <a:r>
              <a:rPr lang="ar-SA" b="1">
                <a:solidFill>
                  <a:schemeClr val="folHlink"/>
                </a:solidFill>
                <a:latin typeface="Arial" charset="0"/>
                <a:cs typeface="Arial" charset="0"/>
              </a:rPr>
              <a:t>چرا اين اتفاق رخ مي دهد</a:t>
            </a:r>
            <a:r>
              <a:rPr lang="ar-SA">
                <a:latin typeface="Arial" charset="0"/>
                <a:cs typeface="Arial" charset="0"/>
              </a:rPr>
              <a:t> (علل پزشكي و عوامل غير پزشكي چون باورها و عملكرد در جامعه )</a:t>
            </a:r>
            <a:endParaRPr lang="en-US">
              <a:latin typeface="Arial" charset="0"/>
              <a:cs typeface="Arial" charset="0"/>
            </a:endParaRPr>
          </a:p>
          <a:p>
            <a:pPr algn="r" eaLnBrk="1" hangingPunct="1"/>
            <a:r>
              <a:rPr lang="ar-SA">
                <a:latin typeface="Arial" charset="0"/>
                <a:cs typeface="Arial" charset="0"/>
              </a:rPr>
              <a:t>3 ـ  </a:t>
            </a:r>
            <a:r>
              <a:rPr lang="ar-SA" b="1">
                <a:solidFill>
                  <a:schemeClr val="folHlink"/>
                </a:solidFill>
                <a:latin typeface="Arial" charset="0"/>
                <a:cs typeface="Arial" charset="0"/>
              </a:rPr>
              <a:t>چكار ميتوان انجام داد</a:t>
            </a:r>
            <a:r>
              <a:rPr lang="ar-SA">
                <a:latin typeface="Arial" charset="0"/>
                <a:cs typeface="Arial" charset="0"/>
              </a:rPr>
              <a:t> ( بر مبناي ظرفيت و كيفيت خدمات بهداشتي موجود و آنچه كه مردم مي توانند انجام دهند )</a:t>
            </a:r>
            <a:r>
              <a:rPr lang="fa-IR">
                <a:latin typeface="Arial" charset="0"/>
                <a:cs typeface="Arial" charset="0"/>
              </a:rPr>
              <a:t> </a:t>
            </a:r>
            <a:r>
              <a:rPr lang="ar-SA">
                <a:latin typeface="Arial" charset="0"/>
                <a:cs typeface="Arial" charset="0"/>
              </a:rPr>
              <a:t>به ياد داشته باشيد پرسنل بهداشتي و اعضاء جامعه ممكن است اطلاعات با ارزش در مورد عملكرد و باورهاي  موجود در اجتماع خودشان داشته باشند  .</a:t>
            </a:r>
            <a:endParaRPr lang="en-US">
              <a:latin typeface="Arial" charset="0"/>
              <a:cs typeface="Arial" charset="0"/>
            </a:endParaRPr>
          </a:p>
          <a:p>
            <a:pPr algn="r" eaLnBrk="1" hangingPunct="1"/>
            <a:r>
              <a:rPr lang="ar-SA">
                <a:latin typeface="Arial" charset="0"/>
                <a:cs typeface="Arial" charset="0"/>
              </a:rPr>
              <a:t>ج ـ  </a:t>
            </a:r>
            <a:r>
              <a:rPr lang="ar-SA" b="1">
                <a:solidFill>
                  <a:schemeClr val="folHlink"/>
                </a:solidFill>
                <a:latin typeface="Arial" charset="0"/>
                <a:cs typeface="Arial" charset="0"/>
              </a:rPr>
              <a:t>رجوع به ساير بسيج هاي اطلاعاتي</a:t>
            </a:r>
            <a:r>
              <a:rPr lang="ar-SA">
                <a:latin typeface="Arial" charset="0"/>
                <a:cs typeface="Arial" charset="0"/>
              </a:rPr>
              <a:t> كه بر روي مشكلات مشابه كار كرده اند جهت فهميدن اينكه آنها چكار كرده اند ،‌  ‌چه مشكلاتي داشته اند و چه نصايحي مي توانند به ما كمك بكنند .</a:t>
            </a:r>
            <a:endParaRPr lang="en-US">
              <a:latin typeface="Arial" charset="0"/>
              <a:cs typeface="Arial" charset="0"/>
            </a:endParaRPr>
          </a:p>
          <a:p>
            <a:pPr algn="r" eaLnBrk="1" hangingPunct="1"/>
            <a:r>
              <a:rPr lang="ar-SA">
                <a:latin typeface="Arial" charset="0"/>
                <a:cs typeface="Arial" charset="0"/>
              </a:rPr>
              <a:t>د ـ  مطمئن شويد كه منابع بر مبناي جزئيات بودجه و اينكه اين بسيج </a:t>
            </a:r>
            <a:r>
              <a:rPr lang="ar-SA" b="1">
                <a:solidFill>
                  <a:schemeClr val="folHlink"/>
                </a:solidFill>
                <a:latin typeface="Arial" charset="0"/>
                <a:cs typeface="Arial" charset="0"/>
              </a:rPr>
              <a:t>چقدر هزينه</a:t>
            </a:r>
            <a:r>
              <a:rPr lang="ar-SA">
                <a:latin typeface="Arial" charset="0"/>
                <a:cs typeface="Arial" charset="0"/>
              </a:rPr>
              <a:t> خواهد داشت ،  در دسترس   باشند  .</a:t>
            </a:r>
            <a:endParaRPr lang="en-US">
              <a:latin typeface="Arial" charset="0"/>
              <a:cs typeface="Arial" charset="0"/>
            </a:endParaRPr>
          </a:p>
          <a:p>
            <a:pPr algn="r" eaLnBrk="1" hangingPunct="1"/>
            <a:r>
              <a:rPr lang="ar-SA">
                <a:latin typeface="Arial" charset="0"/>
                <a:cs typeface="Arial" charset="0"/>
              </a:rPr>
              <a:t>ر  ـ  </a:t>
            </a:r>
            <a:r>
              <a:rPr lang="ar-SA" b="1">
                <a:solidFill>
                  <a:schemeClr val="folHlink"/>
                </a:solidFill>
                <a:latin typeface="Arial" charset="0"/>
                <a:cs typeface="Arial" charset="0"/>
              </a:rPr>
              <a:t>شناسايي ساير سازمانهايي</a:t>
            </a:r>
            <a:r>
              <a:rPr lang="ar-SA">
                <a:latin typeface="Arial" charset="0"/>
                <a:cs typeface="Arial" charset="0"/>
              </a:rPr>
              <a:t> كه مي توانند با ما همكاري نمايند و يا پيشنهاد ياري بدهند .</a:t>
            </a:r>
          </a:p>
        </p:txBody>
      </p:sp>
      <p:sp>
        <p:nvSpPr>
          <p:cNvPr id="19461" name="Rectangle 5"/>
          <p:cNvSpPr>
            <a:spLocks noGrp="1" noRot="1" noChangeArrowheads="1"/>
          </p:cNvSpPr>
          <p:nvPr>
            <p:ph type="title"/>
          </p:nvPr>
        </p:nvSpPr>
        <p:spPr>
          <a:xfrm>
            <a:off x="468313" y="0"/>
            <a:ext cx="8229600" cy="1143000"/>
          </a:xfrm>
        </p:spPr>
        <p:txBody>
          <a:bodyPr/>
          <a:lstStyle/>
          <a:p>
            <a:r>
              <a:rPr lang="ar-SA" i="1" u="sng">
                <a:solidFill>
                  <a:schemeClr val="tx1"/>
                </a:solidFill>
                <a:effectLst/>
                <a:cs typeface="Arial" charset="0"/>
              </a:rPr>
              <a:t>خلاصه تعيين مشكل</a:t>
            </a:r>
            <a:endParaRPr lang="en-US" i="1" u="sng">
              <a:solidFill>
                <a:schemeClr val="tx1"/>
              </a:solidFill>
              <a:effectLst/>
              <a:cs typeface="Arial"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Rot="1" noChangeArrowheads="1"/>
          </p:cNvSpPr>
          <p:nvPr>
            <p:ph type="title"/>
          </p:nvPr>
        </p:nvSpPr>
        <p:spPr/>
        <p:txBody>
          <a:bodyPr/>
          <a:lstStyle/>
          <a:p>
            <a:endParaRPr lang="en-US"/>
          </a:p>
        </p:txBody>
      </p:sp>
      <p:sp>
        <p:nvSpPr>
          <p:cNvPr id="20483" name="Rectangle 3"/>
          <p:cNvSpPr>
            <a:spLocks noGrp="1" noChangeArrowheads="1"/>
          </p:cNvSpPr>
          <p:nvPr>
            <p:ph type="body" idx="1"/>
          </p:nvPr>
        </p:nvSpPr>
        <p:spPr/>
        <p:txBody>
          <a:bodyPr/>
          <a:lstStyle/>
          <a:p>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rrowheads="1"/>
          </p:cNvSpPr>
          <p:nvPr>
            <p:ph type="title"/>
          </p:nvPr>
        </p:nvSpPr>
        <p:spPr/>
        <p:txBody>
          <a:bodyPr/>
          <a:lstStyle/>
          <a:p>
            <a:r>
              <a:rPr lang="ar-SA">
                <a:cs typeface="Arial" charset="0"/>
              </a:rPr>
              <a:t> تعيين گروه هدف</a:t>
            </a:r>
            <a:r>
              <a:rPr lang="en-US"/>
              <a:t> </a:t>
            </a:r>
          </a:p>
        </p:txBody>
      </p:sp>
      <p:sp>
        <p:nvSpPr>
          <p:cNvPr id="21507" name="Rectangle 3"/>
          <p:cNvSpPr>
            <a:spLocks noGrp="1" noChangeArrowheads="1"/>
          </p:cNvSpPr>
          <p:nvPr>
            <p:ph type="body" idx="1"/>
          </p:nvPr>
        </p:nvSpPr>
        <p:spPr/>
        <p:txBody>
          <a:bodyPr/>
          <a:lstStyle/>
          <a:p>
            <a:pPr marL="609600" indent="-609600" algn="r">
              <a:buFont typeface="Wingdings" pitchFamily="2" charset="2"/>
              <a:buNone/>
            </a:pPr>
            <a:endParaRPr lang="fa-IR">
              <a:cs typeface="Arial" charset="0"/>
            </a:endParaRPr>
          </a:p>
          <a:p>
            <a:pPr marL="609600" indent="-609600" algn="r">
              <a:buFont typeface="Wingdings" pitchFamily="2" charset="2"/>
              <a:buNone/>
            </a:pPr>
            <a:r>
              <a:rPr lang="ar-SA">
                <a:cs typeface="Arial" charset="0"/>
              </a:rPr>
              <a:t>در طول اين مرحله از فعاليت اطلاع رساني مسائل زير را جستجو نمائيد .</a:t>
            </a:r>
          </a:p>
          <a:p>
            <a:pPr marL="609600" indent="-609600" algn="r">
              <a:buFont typeface="Wingdings" pitchFamily="2" charset="2"/>
              <a:buNone/>
            </a:pPr>
            <a:r>
              <a:rPr lang="fa-IR">
                <a:cs typeface="Arial" charset="0"/>
              </a:rPr>
              <a:t>- </a:t>
            </a:r>
            <a:r>
              <a:rPr lang="ar-SA">
                <a:cs typeface="Arial" charset="0"/>
              </a:rPr>
              <a:t>كداميك از دانش ،  اعتقادات ،  نگرش و رفتار در اين فعاليت بايد تغيير كند .</a:t>
            </a:r>
          </a:p>
          <a:p>
            <a:pPr marL="609600" indent="-609600" algn="r">
              <a:buFont typeface="Wingdings" pitchFamily="2" charset="2"/>
              <a:buNone/>
            </a:pPr>
            <a:r>
              <a:rPr lang="fa-IR">
                <a:cs typeface="Arial" charset="0"/>
              </a:rPr>
              <a:t>- </a:t>
            </a:r>
            <a:r>
              <a:rPr lang="ar-SA">
                <a:cs typeface="Arial" charset="0"/>
              </a:rPr>
              <a:t>چه نوع اطلاعاتي براي ترغيب مردم به تغيير رفتار مورد نظر جهت تهيه پيام لازم است</a:t>
            </a:r>
            <a:r>
              <a:rPr lang="ar-SA"/>
              <a:t> </a:t>
            </a:r>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rrowheads="1"/>
          </p:cNvSpPr>
          <p:nvPr>
            <p:ph type="title"/>
          </p:nvPr>
        </p:nvSpPr>
        <p:spPr/>
        <p:txBody>
          <a:bodyPr/>
          <a:lstStyle/>
          <a:p>
            <a:r>
              <a:rPr lang="ar-SA">
                <a:cs typeface="Arial" charset="0"/>
              </a:rPr>
              <a:t> تعيين گروه هدف</a:t>
            </a:r>
            <a:r>
              <a:rPr lang="en-US"/>
              <a:t> </a:t>
            </a:r>
          </a:p>
        </p:txBody>
      </p:sp>
      <p:sp>
        <p:nvSpPr>
          <p:cNvPr id="28675" name="Rectangle 3"/>
          <p:cNvSpPr>
            <a:spLocks noGrp="1" noChangeArrowheads="1"/>
          </p:cNvSpPr>
          <p:nvPr>
            <p:ph type="body" idx="1"/>
          </p:nvPr>
        </p:nvSpPr>
        <p:spPr/>
        <p:txBody>
          <a:bodyPr/>
          <a:lstStyle/>
          <a:p>
            <a:pPr marL="609600" indent="-609600" algn="r">
              <a:buFont typeface="Wingdings" pitchFamily="2" charset="2"/>
              <a:buNone/>
            </a:pPr>
            <a:endParaRPr lang="fa-IR">
              <a:cs typeface="Arial" charset="0"/>
            </a:endParaRPr>
          </a:p>
          <a:p>
            <a:pPr marL="609600" indent="-609600" algn="r">
              <a:buFont typeface="Wingdings" pitchFamily="2" charset="2"/>
              <a:buNone/>
            </a:pPr>
            <a:r>
              <a:rPr lang="en-US">
                <a:cs typeface="Arial" charset="0"/>
              </a:rPr>
              <a:t> </a:t>
            </a:r>
            <a:r>
              <a:rPr lang="fa-IR">
                <a:cs typeface="Arial" charset="0"/>
              </a:rPr>
              <a:t> </a:t>
            </a:r>
            <a:r>
              <a:rPr lang="ar-SA">
                <a:cs typeface="Arial" charset="0"/>
              </a:rPr>
              <a:t>ـ  گروه هدف مستقيم گروهي مي باشند كه تغيير در دانش ،  نگرش ،  عملكرد آنان مد نظر مي باشد ( قصد آن است كه رفتار آنان تغيير كند )</a:t>
            </a:r>
            <a:endParaRPr lang="en-US">
              <a:cs typeface="Arial" charset="0"/>
            </a:endParaRPr>
          </a:p>
          <a:p>
            <a:pPr marL="609600" indent="-609600" algn="r">
              <a:buFont typeface="Wingdings" pitchFamily="2" charset="2"/>
              <a:buNone/>
            </a:pPr>
            <a:r>
              <a:rPr lang="ar-SA">
                <a:cs typeface="Arial" charset="0"/>
              </a:rPr>
              <a:t> ـ  گروه هدف غير مستقيم آنهايي مي باشند كه اعمالشان اثرات غير مستقيم بر سلامت و تصميم گيري گروه هدف مستقيم دارد</a:t>
            </a:r>
            <a:r>
              <a:rPr lang="ar-SA"/>
              <a:t> </a:t>
            </a:r>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rrowheads="1"/>
          </p:cNvSpPr>
          <p:nvPr>
            <p:ph type="title"/>
          </p:nvPr>
        </p:nvSpPr>
        <p:spPr/>
        <p:txBody>
          <a:bodyPr/>
          <a:lstStyle/>
          <a:p>
            <a:r>
              <a:rPr lang="ar-SA" sz="4000" b="0" i="1">
                <a:cs typeface="Arial" charset="0"/>
              </a:rPr>
              <a:t>جدول  3 ـ 1   گروه هدف احتمالي براي تحقيق</a:t>
            </a:r>
            <a:endParaRPr lang="en-US" sz="4000" b="0" i="1">
              <a:cs typeface="Arial" charset="0"/>
            </a:endParaRPr>
          </a:p>
        </p:txBody>
      </p:sp>
      <p:sp>
        <p:nvSpPr>
          <p:cNvPr id="50179" name="Rectangle 3"/>
          <p:cNvSpPr>
            <a:spLocks noGrp="1" noChangeArrowheads="1"/>
          </p:cNvSpPr>
          <p:nvPr>
            <p:ph type="body" idx="1"/>
          </p:nvPr>
        </p:nvSpPr>
        <p:spPr/>
        <p:txBody>
          <a:bodyPr/>
          <a:lstStyle/>
          <a:p>
            <a:pPr marL="533400" indent="-533400" algn="r">
              <a:lnSpc>
                <a:spcPct val="90000"/>
              </a:lnSpc>
              <a:buClr>
                <a:schemeClr val="tx1"/>
              </a:buClr>
              <a:buFont typeface="Wingdings" pitchFamily="2" charset="2"/>
              <a:buNone/>
            </a:pPr>
            <a:r>
              <a:rPr lang="ar-SA" sz="2800">
                <a:cs typeface="Arial" charset="0"/>
              </a:rPr>
              <a:t>مردان و زنان متاهل و غير متاهل</a:t>
            </a:r>
          </a:p>
          <a:p>
            <a:pPr marL="533400" indent="-533400" algn="r">
              <a:lnSpc>
                <a:spcPct val="90000"/>
              </a:lnSpc>
              <a:buClr>
                <a:schemeClr val="tx1"/>
              </a:buClr>
              <a:buFont typeface="Wingdings" pitchFamily="2" charset="2"/>
              <a:buNone/>
            </a:pPr>
            <a:r>
              <a:rPr lang="ar-SA" sz="2800">
                <a:cs typeface="Arial" charset="0"/>
              </a:rPr>
              <a:t>رهبران جامعه و معلمين ،  گروههاي زنان </a:t>
            </a:r>
          </a:p>
          <a:p>
            <a:pPr marL="533400" indent="-533400" algn="r">
              <a:lnSpc>
                <a:spcPct val="90000"/>
              </a:lnSpc>
              <a:buClr>
                <a:schemeClr val="tx1"/>
              </a:buClr>
              <a:buFont typeface="Wingdings" pitchFamily="2" charset="2"/>
              <a:buNone/>
            </a:pPr>
            <a:r>
              <a:rPr lang="ar-SA" sz="2800">
                <a:cs typeface="Arial" charset="0"/>
              </a:rPr>
              <a:t>افراد كليدي جامعه</a:t>
            </a:r>
          </a:p>
          <a:p>
            <a:pPr marL="533400" indent="-533400" algn="r">
              <a:lnSpc>
                <a:spcPct val="90000"/>
              </a:lnSpc>
              <a:buClr>
                <a:schemeClr val="tx1"/>
              </a:buClr>
              <a:buFont typeface="Wingdings" pitchFamily="2" charset="2"/>
              <a:buNone/>
            </a:pPr>
            <a:r>
              <a:rPr lang="ar-SA" sz="2800">
                <a:cs typeface="Arial" charset="0"/>
              </a:rPr>
              <a:t>نوجوانان و جوانان ( مرد / زن ،  مدرسه اي / غير مدرسه اي )</a:t>
            </a:r>
          </a:p>
          <a:p>
            <a:pPr marL="533400" indent="-533400" algn="r">
              <a:lnSpc>
                <a:spcPct val="90000"/>
              </a:lnSpc>
              <a:buClr>
                <a:schemeClr val="tx1"/>
              </a:buClr>
              <a:buFont typeface="Wingdings" pitchFamily="2" charset="2"/>
              <a:buNone/>
            </a:pPr>
            <a:r>
              <a:rPr lang="ar-SA" sz="2800">
                <a:cs typeface="Arial" charset="0"/>
              </a:rPr>
              <a:t>منسوبين ( مادر بزرگها ،  عمه ،  مادر زن ،  خواهر ،  برادران )</a:t>
            </a:r>
          </a:p>
          <a:p>
            <a:pPr marL="533400" indent="-533400" algn="r">
              <a:lnSpc>
                <a:spcPct val="90000"/>
              </a:lnSpc>
              <a:buClr>
                <a:schemeClr val="tx1"/>
              </a:buClr>
              <a:buFont typeface="Wingdings" pitchFamily="2" charset="2"/>
              <a:buNone/>
            </a:pPr>
            <a:r>
              <a:rPr lang="ar-SA" sz="2800">
                <a:cs typeface="Arial" charset="0"/>
              </a:rPr>
              <a:t>كاركنان بهداشتي در جامعه</a:t>
            </a:r>
          </a:p>
          <a:p>
            <a:pPr marL="533400" indent="-533400" algn="r">
              <a:lnSpc>
                <a:spcPct val="90000"/>
              </a:lnSpc>
              <a:buClr>
                <a:schemeClr val="tx1"/>
              </a:buClr>
              <a:buFont typeface="Wingdings" pitchFamily="2" charset="2"/>
              <a:buNone/>
            </a:pPr>
            <a:r>
              <a:rPr lang="ar-SA" sz="2800">
                <a:cs typeface="Arial" charset="0"/>
              </a:rPr>
              <a:t>سايرين ( داروساز /  شيميدان )</a:t>
            </a:r>
          </a:p>
          <a:p>
            <a:pPr marL="533400" indent="-533400" algn="r">
              <a:lnSpc>
                <a:spcPct val="90000"/>
              </a:lnSpc>
              <a:buClr>
                <a:schemeClr val="tx1"/>
              </a:buClr>
              <a:buFont typeface="Wingdings" pitchFamily="2" charset="2"/>
              <a:buNone/>
            </a:pPr>
            <a:r>
              <a:rPr lang="ar-SA" sz="2800">
                <a:cs typeface="Arial" charset="0"/>
              </a:rPr>
              <a:t>زنان بدكاره  </a:t>
            </a:r>
            <a:r>
              <a:rPr lang="en-US" sz="2800">
                <a:cs typeface="Arial" charset="0"/>
              </a:rPr>
              <a:t>……</a:t>
            </a:r>
            <a:r>
              <a:rPr lang="ar-SA" sz="2800">
                <a:cs typeface="Arial" charset="0"/>
              </a:rPr>
              <a:t>..</a:t>
            </a:r>
          </a:p>
          <a:p>
            <a:pPr marL="533400" indent="-533400" algn="r">
              <a:lnSpc>
                <a:spcPct val="90000"/>
              </a:lnSpc>
              <a:buClr>
                <a:schemeClr val="tx1"/>
              </a:buClr>
              <a:buFont typeface="Wingdings" pitchFamily="2" charset="2"/>
              <a:buNone/>
            </a:pPr>
            <a:r>
              <a:rPr lang="ar-SA" sz="2800">
                <a:cs typeface="Arial" charset="0"/>
              </a:rPr>
              <a:t>افرادي كه دچار بيماريهاي هموفيلي و تالاسمي مي باشند</a:t>
            </a:r>
            <a:r>
              <a:rPr lang="ar-SA" sz="2800"/>
              <a:t> </a:t>
            </a:r>
            <a:endParaRPr lang="en-US" sz="280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rrowheads="1"/>
          </p:cNvSpPr>
          <p:nvPr>
            <p:ph type="title"/>
          </p:nvPr>
        </p:nvSpPr>
        <p:spPr/>
        <p:txBody>
          <a:bodyPr/>
          <a:lstStyle/>
          <a:p>
            <a:pPr algn="r"/>
            <a:r>
              <a:rPr lang="ar-SA" sz="4000" b="0" i="1">
                <a:cs typeface="Arial" charset="0"/>
              </a:rPr>
              <a:t>جدول  3 ـ 1   گروه هدف احتمالي براي تحقيق</a:t>
            </a:r>
            <a:endParaRPr lang="en-US" sz="4000" b="0" i="1">
              <a:cs typeface="Arial" charset="0"/>
            </a:endParaRPr>
          </a:p>
        </p:txBody>
      </p:sp>
      <p:sp>
        <p:nvSpPr>
          <p:cNvPr id="51203" name="Rectangle 3"/>
          <p:cNvSpPr>
            <a:spLocks noGrp="1" noChangeArrowheads="1"/>
          </p:cNvSpPr>
          <p:nvPr>
            <p:ph type="body" idx="1"/>
          </p:nvPr>
        </p:nvSpPr>
        <p:spPr/>
        <p:txBody>
          <a:bodyPr/>
          <a:lstStyle/>
          <a:p>
            <a:pPr algn="r">
              <a:lnSpc>
                <a:spcPct val="80000"/>
              </a:lnSpc>
              <a:buFont typeface="Wingdings" pitchFamily="2" charset="2"/>
              <a:buNone/>
            </a:pPr>
            <a:r>
              <a:rPr lang="ar-SA" sz="2800" b="1" i="1">
                <a:cs typeface="Arial" charset="0"/>
              </a:rPr>
              <a:t>مشخصات</a:t>
            </a:r>
            <a:endParaRPr lang="ar-SA" sz="2800">
              <a:cs typeface="Arial" charset="0"/>
            </a:endParaRPr>
          </a:p>
          <a:p>
            <a:pPr algn="r">
              <a:lnSpc>
                <a:spcPct val="80000"/>
              </a:lnSpc>
              <a:buFont typeface="Wingdings" pitchFamily="2" charset="2"/>
              <a:buNone/>
            </a:pPr>
            <a:r>
              <a:rPr lang="ar-SA" sz="2800">
                <a:cs typeface="Arial" charset="0"/>
              </a:rPr>
              <a:t>سن</a:t>
            </a:r>
          </a:p>
          <a:p>
            <a:pPr algn="r">
              <a:lnSpc>
                <a:spcPct val="80000"/>
              </a:lnSpc>
              <a:buFont typeface="Wingdings" pitchFamily="2" charset="2"/>
              <a:buNone/>
            </a:pPr>
            <a:r>
              <a:rPr lang="ar-SA" sz="2800">
                <a:cs typeface="Arial" charset="0"/>
              </a:rPr>
              <a:t>جنس</a:t>
            </a:r>
          </a:p>
          <a:p>
            <a:pPr algn="r">
              <a:lnSpc>
                <a:spcPct val="80000"/>
              </a:lnSpc>
              <a:buFont typeface="Wingdings" pitchFamily="2" charset="2"/>
              <a:buNone/>
            </a:pPr>
            <a:r>
              <a:rPr lang="ar-SA" sz="2800">
                <a:cs typeface="Arial" charset="0"/>
              </a:rPr>
              <a:t>سواد / آموزش حرفه اي</a:t>
            </a:r>
          </a:p>
          <a:p>
            <a:pPr algn="r">
              <a:lnSpc>
                <a:spcPct val="80000"/>
              </a:lnSpc>
              <a:buFont typeface="Wingdings" pitchFamily="2" charset="2"/>
              <a:buNone/>
            </a:pPr>
            <a:r>
              <a:rPr lang="ar-SA" sz="2800">
                <a:cs typeface="Arial" charset="0"/>
              </a:rPr>
              <a:t>مذهب</a:t>
            </a:r>
          </a:p>
          <a:p>
            <a:pPr algn="r">
              <a:lnSpc>
                <a:spcPct val="80000"/>
              </a:lnSpc>
              <a:buFont typeface="Wingdings" pitchFamily="2" charset="2"/>
              <a:buNone/>
            </a:pPr>
            <a:r>
              <a:rPr lang="ar-SA" sz="2800">
                <a:cs typeface="Arial" charset="0"/>
              </a:rPr>
              <a:t>شهري / روستايي</a:t>
            </a:r>
          </a:p>
          <a:p>
            <a:pPr algn="r">
              <a:lnSpc>
                <a:spcPct val="80000"/>
              </a:lnSpc>
              <a:buFont typeface="Wingdings" pitchFamily="2" charset="2"/>
              <a:buNone/>
            </a:pPr>
            <a:r>
              <a:rPr lang="ar-SA" sz="2800">
                <a:cs typeface="Arial" charset="0"/>
              </a:rPr>
              <a:t>تعداد فرزندان</a:t>
            </a:r>
          </a:p>
          <a:p>
            <a:pPr algn="r">
              <a:lnSpc>
                <a:spcPct val="80000"/>
              </a:lnSpc>
              <a:buFont typeface="Wingdings" pitchFamily="2" charset="2"/>
              <a:buNone/>
            </a:pPr>
            <a:r>
              <a:rPr lang="ar-SA" sz="2800">
                <a:cs typeface="Arial" charset="0"/>
              </a:rPr>
              <a:t>نژاد يا زبان</a:t>
            </a:r>
          </a:p>
          <a:p>
            <a:pPr algn="r">
              <a:lnSpc>
                <a:spcPct val="80000"/>
              </a:lnSpc>
              <a:buFont typeface="Wingdings" pitchFamily="2" charset="2"/>
              <a:buNone/>
            </a:pPr>
            <a:r>
              <a:rPr lang="ar-SA" sz="2800">
                <a:cs typeface="Arial" charset="0"/>
              </a:rPr>
              <a:t>شغل</a:t>
            </a:r>
          </a:p>
          <a:p>
            <a:pPr algn="r">
              <a:lnSpc>
                <a:spcPct val="80000"/>
              </a:lnSpc>
              <a:buFont typeface="Wingdings" pitchFamily="2" charset="2"/>
              <a:buNone/>
            </a:pPr>
            <a:r>
              <a:rPr lang="ar-SA" sz="2800">
                <a:cs typeface="Arial" charset="0"/>
              </a:rPr>
              <a:t>تجارب يا رفتارهاي جنسي</a:t>
            </a:r>
            <a:endParaRPr lang="en-US" sz="2800">
              <a:cs typeface="Arial"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rrowheads="1"/>
          </p:cNvSpPr>
          <p:nvPr>
            <p:ph type="title"/>
          </p:nvPr>
        </p:nvSpPr>
        <p:spPr/>
        <p:txBody>
          <a:bodyPr/>
          <a:lstStyle/>
          <a:p>
            <a:r>
              <a:rPr lang="fa-IR">
                <a:cs typeface="Arial" charset="0"/>
              </a:rPr>
              <a:t> </a:t>
            </a:r>
            <a:r>
              <a:rPr lang="ar-SA">
                <a:cs typeface="Arial" charset="0"/>
              </a:rPr>
              <a:t>  انواع اطلاعاتي كه بايد جمع آوري گردد</a:t>
            </a:r>
            <a:r>
              <a:rPr lang="ar-SA"/>
              <a:t> </a:t>
            </a:r>
            <a:endParaRPr lang="en-US"/>
          </a:p>
        </p:txBody>
      </p:sp>
      <p:sp>
        <p:nvSpPr>
          <p:cNvPr id="29699" name="Rectangle 3"/>
          <p:cNvSpPr>
            <a:spLocks noGrp="1" noChangeArrowheads="1"/>
          </p:cNvSpPr>
          <p:nvPr>
            <p:ph type="body" idx="1"/>
          </p:nvPr>
        </p:nvSpPr>
        <p:spPr/>
        <p:txBody>
          <a:bodyPr/>
          <a:lstStyle/>
          <a:p>
            <a:pPr algn="r">
              <a:buFont typeface="Wingdings" pitchFamily="2" charset="2"/>
              <a:buNone/>
            </a:pPr>
            <a:endParaRPr lang="fa-IR">
              <a:cs typeface="Arial" charset="0"/>
            </a:endParaRPr>
          </a:p>
          <a:p>
            <a:pPr algn="r">
              <a:buFont typeface="Wingdings" pitchFamily="2" charset="2"/>
              <a:buNone/>
            </a:pPr>
            <a:r>
              <a:rPr lang="fa-IR">
                <a:cs typeface="Arial" charset="0"/>
              </a:rPr>
              <a:t>- </a:t>
            </a:r>
            <a:r>
              <a:rPr lang="ar-SA">
                <a:cs typeface="Arial" charset="0"/>
              </a:rPr>
              <a:t>هر يك از گروههاي هدف درباره مباحث كليدي چه ميدانند ؟</a:t>
            </a:r>
          </a:p>
          <a:p>
            <a:pPr algn="r">
              <a:buFont typeface="Wingdings" pitchFamily="2" charset="2"/>
              <a:buNone/>
            </a:pPr>
            <a:r>
              <a:rPr lang="fa-IR">
                <a:cs typeface="Arial" charset="0"/>
              </a:rPr>
              <a:t>- </a:t>
            </a:r>
            <a:r>
              <a:rPr lang="ar-SA">
                <a:cs typeface="Arial" charset="0"/>
              </a:rPr>
              <a:t>نگرش و اعتقادات گروه هدف چيست  ؟</a:t>
            </a:r>
          </a:p>
          <a:p>
            <a:pPr algn="r">
              <a:buFont typeface="Wingdings" pitchFamily="2" charset="2"/>
              <a:buNone/>
            </a:pPr>
            <a:r>
              <a:rPr lang="fa-IR">
                <a:cs typeface="Arial" charset="0"/>
              </a:rPr>
              <a:t>- </a:t>
            </a:r>
            <a:r>
              <a:rPr lang="ar-SA">
                <a:cs typeface="Arial" charset="0"/>
              </a:rPr>
              <a:t>آنها چگونه رفتار مي كنند ؟</a:t>
            </a:r>
          </a:p>
          <a:p>
            <a:pPr algn="r">
              <a:buFont typeface="Wingdings" pitchFamily="2" charset="2"/>
              <a:buNone/>
            </a:pPr>
            <a:r>
              <a:rPr lang="fa-IR">
                <a:cs typeface="Arial" charset="0"/>
              </a:rPr>
              <a:t>- </a:t>
            </a:r>
            <a:r>
              <a:rPr lang="ar-SA">
                <a:cs typeface="Arial" charset="0"/>
              </a:rPr>
              <a:t>چه موانعي بر سر تغيير رفتار گروه هدف وجود دارد  ؟</a:t>
            </a:r>
          </a:p>
          <a:p>
            <a:pPr algn="r">
              <a:buFont typeface="Wingdings" pitchFamily="2" charset="2"/>
              <a:buNone/>
            </a:pPr>
            <a:r>
              <a:rPr lang="fa-IR">
                <a:cs typeface="Arial" charset="0"/>
              </a:rPr>
              <a:t>- </a:t>
            </a:r>
            <a:r>
              <a:rPr lang="ar-SA">
                <a:cs typeface="Arial" charset="0"/>
              </a:rPr>
              <a:t>منابع اطلاعاتي مورد اطمينان گروه هدف چيست  ؟</a:t>
            </a:r>
            <a:endParaRPr lang="en-US">
              <a:cs typeface="Arial"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00" name="Group 80"/>
          <p:cNvGraphicFramePr>
            <a:graphicFrameLocks noGrp="1"/>
          </p:cNvGraphicFramePr>
          <p:nvPr/>
        </p:nvGraphicFramePr>
        <p:xfrm>
          <a:off x="1547813" y="1341438"/>
          <a:ext cx="6219825" cy="4250690"/>
        </p:xfrm>
        <a:graphic>
          <a:graphicData uri="http://schemas.openxmlformats.org/drawingml/2006/table">
            <a:tbl>
              <a:tblPr rtl="1"/>
              <a:tblGrid>
                <a:gridCol w="3109913"/>
                <a:gridCol w="3109912"/>
              </a:tblGrid>
              <a:tr h="596900">
                <a:tc gridSpan="2">
                  <a:txBody>
                    <a:bodyPr/>
                    <a:lstStyle/>
                    <a:p>
                      <a:pPr marL="342900" marR="0" lvl="0" indent="-342900" algn="r" defTabSz="914400" rtl="1" eaLnBrk="1" fontAlgn="base" latinLnBrk="0" hangingPunct="1">
                        <a:lnSpc>
                          <a:spcPct val="100000"/>
                        </a:lnSpc>
                        <a:spcBef>
                          <a:spcPct val="0"/>
                        </a:spcBef>
                        <a:spcAft>
                          <a:spcPct val="0"/>
                        </a:spcAft>
                        <a:buClr>
                          <a:schemeClr val="hlink"/>
                        </a:buClr>
                        <a:buSzPct val="70000"/>
                        <a:buFont typeface="Wingdings" pitchFamily="2" charset="2"/>
                        <a:buNone/>
                        <a:tabLst/>
                      </a:pPr>
                      <a:r>
                        <a:rPr kumimoji="0" lang="ar-SA" sz="1200" b="0" i="0" u="none" strike="noStrike" cap="none" normalizeH="0" baseline="0" smtClean="0">
                          <a:ln>
                            <a:noFill/>
                          </a:ln>
                          <a:solidFill>
                            <a:schemeClr val="bg2"/>
                          </a:solidFill>
                          <a:effectLst>
                            <a:outerShdw blurRad="38100" dist="38100" dir="2700000" algn="tl">
                              <a:srgbClr val="FFFFFF"/>
                            </a:outerShdw>
                          </a:effectLst>
                          <a:latin typeface="Garamond" pitchFamily="18" charset="0"/>
                          <a:cs typeface="Arial" charset="0"/>
                        </a:rPr>
                        <a:t>هدف از اجراي بسيج تبليغات آن است كه مادران با كم خوني شديد فقر آهن در طول حاملگي قرص آهن مصرف نموده و وعده هاي غذايي را  بهبود بخشند .  گروههاي هدف مستقيم و غير مستقيم اين بسيج به شرح زير مي باشند .</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chemeClr val="folHlink"/>
                    </a:solidFill>
                  </a:tcPr>
                </a:tc>
                <a:tc hMerge="1">
                  <a:txBody>
                    <a:bodyPr/>
                    <a:lstStyle/>
                    <a:p>
                      <a:endParaRPr lang="en-US"/>
                    </a:p>
                  </a:txBody>
                  <a:tcPr/>
                </a:tc>
              </a:tr>
              <a:tr h="260350">
                <a:tc>
                  <a:txBody>
                    <a:bodyPr/>
                    <a:lstStyle/>
                    <a:p>
                      <a:pPr marL="342900" marR="0" lvl="0" indent="-342900" algn="ctr" defTabSz="914400" rtl="1" eaLnBrk="1" fontAlgn="base" latinLnBrk="0" hangingPunct="1">
                        <a:lnSpc>
                          <a:spcPct val="100000"/>
                        </a:lnSpc>
                        <a:spcBef>
                          <a:spcPct val="0"/>
                        </a:spcBef>
                        <a:spcAft>
                          <a:spcPct val="0"/>
                        </a:spcAft>
                        <a:buClr>
                          <a:schemeClr val="hlink"/>
                        </a:buClr>
                        <a:buSzPct val="70000"/>
                        <a:buFont typeface="Wingdings" pitchFamily="2" charset="2"/>
                        <a:buNone/>
                        <a:tabLst/>
                      </a:pPr>
                      <a:r>
                        <a:rPr kumimoji="0" lang="ar-SA" sz="1200" b="1" i="1"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گروه هدف</a:t>
                      </a:r>
                      <a:endParaRPr kumimoji="0" lang="ar-SA" sz="12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chemeClr val="tx2"/>
                    </a:solidFill>
                  </a:tcPr>
                </a:tc>
                <a:tc>
                  <a:txBody>
                    <a:bodyPr/>
                    <a:lstStyle/>
                    <a:p>
                      <a:pPr marL="342900" marR="0" lvl="0" indent="-342900" algn="ctr" defTabSz="914400" rtl="1" eaLnBrk="1" fontAlgn="base" latinLnBrk="0" hangingPunct="1">
                        <a:lnSpc>
                          <a:spcPct val="100000"/>
                        </a:lnSpc>
                        <a:spcBef>
                          <a:spcPct val="0"/>
                        </a:spcBef>
                        <a:spcAft>
                          <a:spcPct val="0"/>
                        </a:spcAft>
                        <a:buClr>
                          <a:schemeClr val="hlink"/>
                        </a:buClr>
                        <a:buSzPct val="70000"/>
                        <a:buFont typeface="Wingdings" pitchFamily="2" charset="2"/>
                        <a:buNone/>
                        <a:tabLst/>
                      </a:pPr>
                      <a:r>
                        <a:rPr kumimoji="0" lang="ar-SA" sz="1200" b="1" i="1"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 اعمال و رفتار )</a:t>
                      </a:r>
                      <a:endParaRPr kumimoji="0" lang="ar-SA" sz="12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chemeClr val="tx2"/>
                    </a:solidFill>
                  </a:tcPr>
                </a:tc>
              </a:tr>
              <a:tr h="596900">
                <a:tc>
                  <a:txBody>
                    <a:bodyPr/>
                    <a:lstStyle/>
                    <a:p>
                      <a:pPr marL="342900" marR="0" lvl="0" indent="-342900" algn="just" defTabSz="914400" rtl="1" eaLnBrk="1" fontAlgn="base" latinLnBrk="0" hangingPunct="1">
                        <a:lnSpc>
                          <a:spcPct val="100000"/>
                        </a:lnSpc>
                        <a:spcBef>
                          <a:spcPct val="0"/>
                        </a:spcBef>
                        <a:spcAft>
                          <a:spcPct val="0"/>
                        </a:spcAft>
                        <a:buClr>
                          <a:schemeClr val="hlink"/>
                        </a:buClr>
                        <a:buSzPct val="70000"/>
                        <a:buFont typeface="Wingdings" pitchFamily="2" charset="2"/>
                        <a:buNone/>
                        <a:tabLst/>
                      </a:pPr>
                      <a:r>
                        <a:rPr kumimoji="0" lang="ar-SA" sz="1200" b="0" i="0" u="none" strike="noStrike" cap="none" normalizeH="0" baseline="0" smtClean="0">
                          <a:ln>
                            <a:noFill/>
                          </a:ln>
                          <a:solidFill>
                            <a:schemeClr val="bg2"/>
                          </a:solidFill>
                          <a:effectLst>
                            <a:outerShdw blurRad="38100" dist="38100" dir="2700000" algn="tl">
                              <a:srgbClr val="FFFFFF"/>
                            </a:outerShdw>
                          </a:effectLst>
                          <a:latin typeface="Times New Roman" pitchFamily="18" charset="0"/>
                          <a:ea typeface="Times New Roman" pitchFamily="18" charset="0"/>
                          <a:cs typeface="Traffic" pitchFamily="2" charset="-78"/>
                        </a:rPr>
                        <a:t>عامل زايمان ( ماما محلي دوره ديده  </a:t>
                      </a:r>
                      <a:r>
                        <a:rPr kumimoji="0" lang="en-US" sz="1200" b="0" i="0" u="none" strike="noStrike" cap="none" normalizeH="0" baseline="0" smtClean="0">
                          <a:ln>
                            <a:noFill/>
                          </a:ln>
                          <a:solidFill>
                            <a:schemeClr val="bg2"/>
                          </a:solidFill>
                          <a:effectLst>
                            <a:outerShdw blurRad="38100" dist="38100" dir="2700000" algn="tl">
                              <a:srgbClr val="FFFFFF"/>
                            </a:outerShdw>
                          </a:effectLst>
                          <a:latin typeface="Times New Roman" pitchFamily="18" charset="0"/>
                          <a:ea typeface="Times New Roman" pitchFamily="18" charset="0"/>
                          <a:cs typeface="Traffic" pitchFamily="2" charset="-78"/>
                        </a:rPr>
                        <a:t>……</a:t>
                      </a:r>
                      <a:r>
                        <a:rPr kumimoji="0" lang="ar-SA" sz="1200" b="0" i="0" u="none" strike="noStrike" cap="none" normalizeH="0" baseline="0" smtClean="0">
                          <a:ln>
                            <a:noFill/>
                          </a:ln>
                          <a:solidFill>
                            <a:schemeClr val="bg2"/>
                          </a:solidFill>
                          <a:effectLst>
                            <a:outerShdw blurRad="38100" dist="38100" dir="2700000" algn="tl">
                              <a:srgbClr val="FFFFFF"/>
                            </a:outerShdw>
                          </a:effectLst>
                          <a:latin typeface="Times New Roman" pitchFamily="18" charset="0"/>
                          <a:ea typeface="Times New Roman" pitchFamily="18" charset="0"/>
                          <a:cs typeface="Traffic" pitchFamily="2" charset="-78"/>
                        </a:rPr>
                        <a:t>..  )</a:t>
                      </a:r>
                      <a:endParaRPr kumimoji="0" lang="ar-SA" sz="1200" b="0" i="0" u="none" strike="noStrike" cap="none" normalizeH="0" baseline="0" smtClean="0">
                        <a:ln>
                          <a:noFill/>
                        </a:ln>
                        <a:solidFill>
                          <a:schemeClr val="bg2"/>
                        </a:solidFill>
                        <a:effectLst>
                          <a:outerShdw blurRad="38100" dist="38100" dir="2700000" algn="tl">
                            <a:srgbClr val="FFFFFF"/>
                          </a:outerShdw>
                        </a:effectLst>
                        <a:latin typeface="Garamond"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chemeClr val="folHlink"/>
                    </a:solidFill>
                  </a:tcPr>
                </a:tc>
                <a:tc>
                  <a:txBody>
                    <a:bodyPr/>
                    <a:lstStyle/>
                    <a:p>
                      <a:pPr marL="342900" marR="0" lvl="0" indent="-342900" algn="r" defTabSz="914400" rtl="1" eaLnBrk="1" fontAlgn="base" latinLnBrk="0" hangingPunct="1">
                        <a:lnSpc>
                          <a:spcPct val="100000"/>
                        </a:lnSpc>
                        <a:spcBef>
                          <a:spcPct val="0"/>
                        </a:spcBef>
                        <a:spcAft>
                          <a:spcPct val="0"/>
                        </a:spcAft>
                        <a:buClr>
                          <a:schemeClr val="hlink"/>
                        </a:buClr>
                        <a:buSzPct val="70000"/>
                        <a:buFont typeface="Wingdings" pitchFamily="2" charset="2"/>
                        <a:buNone/>
                        <a:tabLst/>
                      </a:pPr>
                      <a:r>
                        <a:rPr kumimoji="0" lang="ar-SA" sz="1200" b="0" i="0" u="none" strike="noStrike" cap="none" normalizeH="0" baseline="0" smtClean="0">
                          <a:ln>
                            <a:noFill/>
                          </a:ln>
                          <a:solidFill>
                            <a:schemeClr val="bg2"/>
                          </a:solidFill>
                          <a:effectLst>
                            <a:outerShdw blurRad="38100" dist="38100" dir="2700000" algn="tl">
                              <a:srgbClr val="FFFFFF"/>
                            </a:outerShdw>
                          </a:effectLst>
                          <a:latin typeface="Times New Roman" pitchFamily="18" charset="0"/>
                          <a:ea typeface="Times New Roman" pitchFamily="18" charset="0"/>
                          <a:cs typeface="Traffic" pitchFamily="2" charset="-78"/>
                        </a:rPr>
                        <a:t>مستقيم  :  آنها ميتوانند علائم كم خوني را در زنان باردار جستجو نمايند .  بر طبق دستورالعمل وزارتخانه و حتي ارجاع به واحدهاي تسهيلات زايماني بدهند يا خودشان قرص آهن را به آنها بدهند  .</a:t>
                      </a:r>
                    </a:p>
                    <a:p>
                      <a:pPr marL="342900" marR="0" lvl="0" indent="-342900" algn="r" defTabSz="914400" rtl="1" eaLnBrk="0" fontAlgn="base" latinLnBrk="0" hangingPunct="0">
                        <a:lnSpc>
                          <a:spcPct val="100000"/>
                        </a:lnSpc>
                        <a:spcBef>
                          <a:spcPct val="0"/>
                        </a:spcBef>
                        <a:spcAft>
                          <a:spcPct val="0"/>
                        </a:spcAft>
                        <a:buClr>
                          <a:schemeClr val="hlink"/>
                        </a:buClr>
                        <a:buSzPct val="70000"/>
                        <a:buFont typeface="Wingdings" pitchFamily="2" charset="2"/>
                        <a:buNone/>
                        <a:tabLst/>
                      </a:pPr>
                      <a:r>
                        <a:rPr kumimoji="0" lang="ar-SA" sz="1200" b="0" i="0" u="none" strike="noStrike" cap="none" normalizeH="0" baseline="0" smtClean="0">
                          <a:ln>
                            <a:noFill/>
                          </a:ln>
                          <a:solidFill>
                            <a:schemeClr val="bg2"/>
                          </a:solidFill>
                          <a:effectLst>
                            <a:outerShdw blurRad="38100" dist="38100" dir="2700000" algn="tl">
                              <a:srgbClr val="FFFFFF"/>
                            </a:outerShdw>
                          </a:effectLst>
                          <a:latin typeface="Times New Roman" pitchFamily="18" charset="0"/>
                          <a:ea typeface="Times New Roman" pitchFamily="18" charset="0"/>
                          <a:cs typeface="Traffic" pitchFamily="2" charset="-78"/>
                        </a:rPr>
                        <a:t>غير مستقيم  :  آموزش به اعضاء خانواده و زن درباره علائم كم خوني و اهميت مصرف قرص آهن در دوران بارداري</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chemeClr val="folHlink"/>
                    </a:solidFill>
                  </a:tcPr>
                </a:tc>
              </a:tr>
              <a:tr h="596900">
                <a:tc>
                  <a:txBody>
                    <a:bodyPr/>
                    <a:lstStyle/>
                    <a:p>
                      <a:pPr marL="342900" marR="0" lvl="0" indent="-342900" algn="just" defTabSz="914400" rtl="1" eaLnBrk="1" fontAlgn="base" latinLnBrk="0" hangingPunct="1">
                        <a:lnSpc>
                          <a:spcPct val="100000"/>
                        </a:lnSpc>
                        <a:spcBef>
                          <a:spcPct val="0"/>
                        </a:spcBef>
                        <a:spcAft>
                          <a:spcPct val="0"/>
                        </a:spcAft>
                        <a:buClr>
                          <a:schemeClr val="hlink"/>
                        </a:buClr>
                        <a:buSzPct val="70000"/>
                        <a:buFont typeface="Wingdings" pitchFamily="2" charset="2"/>
                        <a:buNone/>
                        <a:tabLst/>
                      </a:pPr>
                      <a:r>
                        <a:rPr kumimoji="0" lang="ar-SA" sz="1200" b="0" i="0" u="none" strike="noStrike" cap="none" normalizeH="0" baseline="0" smtClean="0">
                          <a:ln>
                            <a:noFill/>
                          </a:ln>
                          <a:solidFill>
                            <a:schemeClr val="bg2"/>
                          </a:solidFill>
                          <a:effectLst>
                            <a:outerShdw blurRad="38100" dist="38100" dir="2700000" algn="tl">
                              <a:srgbClr val="FFFFFF"/>
                            </a:outerShdw>
                          </a:effectLst>
                          <a:latin typeface="Times New Roman" pitchFamily="18" charset="0"/>
                          <a:ea typeface="Times New Roman" pitchFamily="18" charset="0"/>
                          <a:cs typeface="Traffic" pitchFamily="2" charset="-78"/>
                        </a:rPr>
                        <a:t>مادر يا  مادر شوهر زنان</a:t>
                      </a:r>
                      <a:endParaRPr kumimoji="0" lang="ar-SA" sz="1200" b="0" i="0" u="none" strike="noStrike" cap="none" normalizeH="0" baseline="0" smtClean="0">
                        <a:ln>
                          <a:noFill/>
                        </a:ln>
                        <a:solidFill>
                          <a:schemeClr val="bg2"/>
                        </a:solidFill>
                        <a:effectLst>
                          <a:outerShdw blurRad="38100" dist="38100" dir="2700000" algn="tl">
                            <a:srgbClr val="FFFFFF"/>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chemeClr val="tx2"/>
                    </a:solidFill>
                  </a:tcPr>
                </a:tc>
                <a:tc>
                  <a:txBody>
                    <a:bodyPr/>
                    <a:lstStyle/>
                    <a:p>
                      <a:pPr marL="342900" marR="0" lvl="0" indent="-342900" algn="r" defTabSz="914400" rtl="1" eaLnBrk="1" fontAlgn="base" latinLnBrk="0" hangingPunct="1">
                        <a:lnSpc>
                          <a:spcPct val="100000"/>
                        </a:lnSpc>
                        <a:spcBef>
                          <a:spcPct val="0"/>
                        </a:spcBef>
                        <a:spcAft>
                          <a:spcPct val="0"/>
                        </a:spcAft>
                        <a:buClr>
                          <a:schemeClr val="hlink"/>
                        </a:buClr>
                        <a:buSzPct val="70000"/>
                        <a:buFont typeface="Wingdings" pitchFamily="2" charset="2"/>
                        <a:buNone/>
                        <a:tabLst/>
                      </a:pPr>
                      <a:r>
                        <a:rPr kumimoji="0" lang="ar-SA" sz="1200" b="0" i="0" u="none" strike="noStrike" cap="none" normalizeH="0" baseline="0" smtClean="0">
                          <a:ln>
                            <a:noFill/>
                          </a:ln>
                          <a:solidFill>
                            <a:schemeClr val="bg2"/>
                          </a:solidFill>
                          <a:effectLst>
                            <a:outerShdw blurRad="38100" dist="38100" dir="2700000" algn="tl">
                              <a:srgbClr val="FFFFFF"/>
                            </a:outerShdw>
                          </a:effectLst>
                          <a:latin typeface="Times New Roman" pitchFamily="18" charset="0"/>
                          <a:ea typeface="Times New Roman" pitchFamily="18" charset="0"/>
                          <a:cs typeface="Traffic" pitchFamily="2" charset="-78"/>
                        </a:rPr>
                        <a:t>مستقيم  :  آنها ميتوانند علائم كم خوني را جستجو نمايند يا غذاهاي حاوي آهن بيشتر را جهت دختر يا عروسشان طبخ نمايند .</a:t>
                      </a:r>
                    </a:p>
                    <a:p>
                      <a:pPr marL="342900" marR="0" lvl="0" indent="-342900" algn="r" defTabSz="914400" rtl="1" eaLnBrk="0" fontAlgn="base" latinLnBrk="0" hangingPunct="0">
                        <a:lnSpc>
                          <a:spcPct val="100000"/>
                        </a:lnSpc>
                        <a:spcBef>
                          <a:spcPct val="0"/>
                        </a:spcBef>
                        <a:spcAft>
                          <a:spcPct val="0"/>
                        </a:spcAft>
                        <a:buClr>
                          <a:schemeClr val="hlink"/>
                        </a:buClr>
                        <a:buSzPct val="70000"/>
                        <a:buFont typeface="Wingdings" pitchFamily="2" charset="2"/>
                        <a:buNone/>
                        <a:tabLst/>
                      </a:pPr>
                      <a:r>
                        <a:rPr kumimoji="0" lang="ar-SA" sz="1200" b="0" i="0" u="none" strike="noStrike" cap="none" normalizeH="0" baseline="0" smtClean="0">
                          <a:ln>
                            <a:noFill/>
                          </a:ln>
                          <a:solidFill>
                            <a:schemeClr val="bg2"/>
                          </a:solidFill>
                          <a:effectLst>
                            <a:outerShdw blurRad="38100" dist="38100" dir="2700000" algn="tl">
                              <a:srgbClr val="FFFFFF"/>
                            </a:outerShdw>
                          </a:effectLst>
                          <a:latin typeface="Times New Roman" pitchFamily="18" charset="0"/>
                          <a:ea typeface="Times New Roman" pitchFamily="18" charset="0"/>
                          <a:cs typeface="Traffic" pitchFamily="2" charset="-78"/>
                        </a:rPr>
                        <a:t>غير مستقيم  :  آنها مي توانند زن باردار را متقاعد سازند كه قرص آهن را مصرف نمايد يا اگر لازم باشد همسرانشان را متقاعد سازند كه مواد غذايي حاوي آهن بيشتر را خريداري نمايند .</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chemeClr val="tx2"/>
                    </a:solidFill>
                  </a:tcPr>
                </a:tc>
              </a:tr>
              <a:tr h="819150">
                <a:tc>
                  <a:txBody>
                    <a:bodyPr/>
                    <a:lstStyle/>
                    <a:p>
                      <a:pPr marL="342900" marR="0" lvl="0" indent="-342900" algn="just" defTabSz="914400" rtl="1" eaLnBrk="1" fontAlgn="base" latinLnBrk="0" hangingPunct="1">
                        <a:lnSpc>
                          <a:spcPct val="100000"/>
                        </a:lnSpc>
                        <a:spcBef>
                          <a:spcPct val="0"/>
                        </a:spcBef>
                        <a:spcAft>
                          <a:spcPct val="0"/>
                        </a:spcAft>
                        <a:buClr>
                          <a:schemeClr val="hlink"/>
                        </a:buClr>
                        <a:buSzPct val="70000"/>
                        <a:buFont typeface="Wingdings" pitchFamily="2" charset="2"/>
                        <a:buNone/>
                        <a:tabLst/>
                      </a:pPr>
                      <a:r>
                        <a:rPr kumimoji="0" lang="ar-SA" sz="1200" b="0" i="0" u="none" strike="noStrike" cap="none" normalizeH="0" baseline="0" smtClean="0">
                          <a:ln>
                            <a:noFill/>
                          </a:ln>
                          <a:solidFill>
                            <a:schemeClr val="bg2"/>
                          </a:solidFill>
                          <a:effectLst>
                            <a:outerShdw blurRad="38100" dist="38100" dir="2700000" algn="tl">
                              <a:srgbClr val="FFFFFF"/>
                            </a:outerShdw>
                          </a:effectLst>
                          <a:latin typeface="Times New Roman" pitchFamily="18" charset="0"/>
                          <a:ea typeface="Times New Roman" pitchFamily="18" charset="0"/>
                          <a:cs typeface="Traffic" pitchFamily="2" charset="-78"/>
                        </a:rPr>
                        <a:t>همسران</a:t>
                      </a:r>
                      <a:endParaRPr kumimoji="0" lang="ar-SA" sz="1200" b="0" i="0" u="none" strike="noStrike" cap="none" normalizeH="0" baseline="0" smtClean="0">
                        <a:ln>
                          <a:noFill/>
                        </a:ln>
                        <a:solidFill>
                          <a:schemeClr val="bg2"/>
                        </a:solidFill>
                        <a:effectLst>
                          <a:outerShdw blurRad="38100" dist="38100" dir="2700000" algn="tl">
                            <a:srgbClr val="FFFFFF"/>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chemeClr val="folHlink"/>
                    </a:solidFill>
                  </a:tcPr>
                </a:tc>
                <a:tc>
                  <a:txBody>
                    <a:bodyPr/>
                    <a:lstStyle/>
                    <a:p>
                      <a:pPr marL="342900" marR="0" lvl="0" indent="-342900" algn="r" defTabSz="914400" rtl="1" eaLnBrk="1" fontAlgn="base" latinLnBrk="0" hangingPunct="1">
                        <a:lnSpc>
                          <a:spcPct val="100000"/>
                        </a:lnSpc>
                        <a:spcBef>
                          <a:spcPct val="0"/>
                        </a:spcBef>
                        <a:spcAft>
                          <a:spcPct val="0"/>
                        </a:spcAft>
                        <a:buClr>
                          <a:schemeClr val="hlink"/>
                        </a:buClr>
                        <a:buSzPct val="70000"/>
                        <a:buFont typeface="Wingdings" pitchFamily="2" charset="2"/>
                        <a:buNone/>
                        <a:tabLst/>
                      </a:pPr>
                      <a:r>
                        <a:rPr kumimoji="0" lang="ar-SA" sz="1200" b="0" i="0" u="none" strike="noStrike" cap="none" normalizeH="0" baseline="0" smtClean="0">
                          <a:ln>
                            <a:noFill/>
                          </a:ln>
                          <a:solidFill>
                            <a:schemeClr val="bg2"/>
                          </a:solidFill>
                          <a:effectLst>
                            <a:outerShdw blurRad="38100" dist="38100" dir="2700000" algn="tl">
                              <a:srgbClr val="FFFFFF"/>
                            </a:outerShdw>
                          </a:effectLst>
                          <a:latin typeface="Times New Roman" pitchFamily="18" charset="0"/>
                          <a:ea typeface="Times New Roman" pitchFamily="18" charset="0"/>
                          <a:cs typeface="Traffic" pitchFamily="2" charset="-78"/>
                        </a:rPr>
                        <a:t>مستقيم  :  خريد مواد غذايي بهتر و تامين بودجه آن</a:t>
                      </a:r>
                    </a:p>
                    <a:p>
                      <a:pPr marL="342900" marR="0" lvl="0" indent="-342900" algn="r" defTabSz="914400" rtl="1" eaLnBrk="0" fontAlgn="base" latinLnBrk="0" hangingPunct="0">
                        <a:lnSpc>
                          <a:spcPct val="100000"/>
                        </a:lnSpc>
                        <a:spcBef>
                          <a:spcPct val="0"/>
                        </a:spcBef>
                        <a:spcAft>
                          <a:spcPct val="0"/>
                        </a:spcAft>
                        <a:buClr>
                          <a:schemeClr val="hlink"/>
                        </a:buClr>
                        <a:buSzPct val="70000"/>
                        <a:buFont typeface="Wingdings" pitchFamily="2" charset="2"/>
                        <a:buNone/>
                        <a:tabLst/>
                      </a:pPr>
                      <a:r>
                        <a:rPr kumimoji="0" lang="ar-SA" sz="1200" b="0" i="0" u="none" strike="noStrike" cap="none" normalizeH="0" baseline="0" smtClean="0">
                          <a:ln>
                            <a:noFill/>
                          </a:ln>
                          <a:solidFill>
                            <a:schemeClr val="bg2"/>
                          </a:solidFill>
                          <a:effectLst>
                            <a:outerShdw blurRad="38100" dist="38100" dir="2700000" algn="tl">
                              <a:srgbClr val="FFFFFF"/>
                            </a:outerShdw>
                          </a:effectLst>
                          <a:latin typeface="Times New Roman" pitchFamily="18" charset="0"/>
                          <a:ea typeface="Times New Roman" pitchFamily="18" charset="0"/>
                          <a:cs typeface="Traffic" pitchFamily="2" charset="-78"/>
                        </a:rPr>
                        <a:t>غير مستقيم  :  تشويق همسران به مصرف قرص آهن و مواد غذايي حاوي آهن</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chemeClr val="folHlink"/>
                    </a:solidFill>
                  </a:tcPr>
                </a:tc>
              </a:tr>
            </a:tbl>
          </a:graphicData>
        </a:graphic>
      </p:graphicFrame>
      <p:sp>
        <p:nvSpPr>
          <p:cNvPr id="30784" name="Rectangle 64"/>
          <p:cNvSpPr>
            <a:spLocks noGrp="1" noRot="1" noChangeArrowheads="1"/>
          </p:cNvSpPr>
          <p:nvPr>
            <p:ph type="title"/>
          </p:nvPr>
        </p:nvSpPr>
        <p:spPr>
          <a:xfrm>
            <a:off x="468313" y="-171450"/>
            <a:ext cx="8229600" cy="1143000"/>
          </a:xfrm>
        </p:spPr>
        <p:txBody>
          <a:bodyPr/>
          <a:lstStyle/>
          <a:p>
            <a:r>
              <a:rPr lang="ar-SA" sz="2800" b="0" i="1">
                <a:solidFill>
                  <a:schemeClr val="tx1"/>
                </a:solidFill>
                <a:cs typeface="Arial" charset="0"/>
              </a:rPr>
              <a:t>جدول 3 ـ 2 :  انتخاب گروهاي هدف مستقيم و غير مستقيم</a:t>
            </a:r>
            <a:endParaRPr lang="en-US">
              <a:solidFill>
                <a:schemeClr val="tx1"/>
              </a:solidFill>
              <a:cs typeface="Arial"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64" name="Group 120"/>
          <p:cNvGraphicFramePr>
            <a:graphicFrameLocks noGrp="1"/>
          </p:cNvGraphicFramePr>
          <p:nvPr/>
        </p:nvGraphicFramePr>
        <p:xfrm>
          <a:off x="900113" y="0"/>
          <a:ext cx="7559675" cy="5273675"/>
        </p:xfrm>
        <a:graphic>
          <a:graphicData uri="http://schemas.openxmlformats.org/drawingml/2006/table">
            <a:tbl>
              <a:tblPr rtl="1"/>
              <a:tblGrid>
                <a:gridCol w="2851150"/>
                <a:gridCol w="2073275"/>
                <a:gridCol w="2635250"/>
              </a:tblGrid>
              <a:tr h="244475">
                <a:tc>
                  <a:txBody>
                    <a:bodyPr/>
                    <a:lstStyle/>
                    <a:p>
                      <a:pPr marL="342900" marR="0" lvl="0" indent="-342900" algn="ctr" defTabSz="914400" rtl="1" eaLnBrk="1" fontAlgn="base" latinLnBrk="0" hangingPunct="1">
                        <a:lnSpc>
                          <a:spcPct val="100000"/>
                        </a:lnSpc>
                        <a:spcBef>
                          <a:spcPct val="0"/>
                        </a:spcBef>
                        <a:spcAft>
                          <a:spcPct val="0"/>
                        </a:spcAft>
                        <a:buClrTx/>
                        <a:buSzPct val="100000"/>
                        <a:buFontTx/>
                        <a:buNone/>
                        <a:tabLst/>
                      </a:pPr>
                      <a:r>
                        <a:rPr kumimoji="0" lang="ar-SA" sz="1000" b="1" i="1"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انواع داده ها</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Pct val="100000"/>
                        <a:buFontTx/>
                        <a:buNone/>
                        <a:tabLst/>
                      </a:pPr>
                      <a:r>
                        <a:rPr kumimoji="0" lang="ar-SA" sz="1000" b="1" i="1"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درباره بهداشت دوران حاملگي</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Pct val="100000"/>
                        <a:buFontTx/>
                        <a:buNone/>
                        <a:tabLst/>
                      </a:pPr>
                      <a:r>
                        <a:rPr kumimoji="0" lang="ar-SA" sz="1000" b="1" i="1"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درباره تنظيم خانواده</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r h="549275">
                <a:tc>
                  <a:txBody>
                    <a:bodyPr/>
                    <a:lstStyle/>
                    <a:p>
                      <a:pPr marL="342900" marR="0" lvl="0" indent="-342900" algn="just" defTabSz="914400" rtl="1" eaLnBrk="1" fontAlgn="base" latinLnBrk="0" hangingPunct="1">
                        <a:lnSpc>
                          <a:spcPct val="100000"/>
                        </a:lnSpc>
                        <a:spcBef>
                          <a:spcPct val="0"/>
                        </a:spcBef>
                        <a:spcAft>
                          <a:spcPct val="0"/>
                        </a:spcAft>
                        <a:buClrTx/>
                        <a:buSzPct val="100000"/>
                        <a:buFontTx/>
                        <a:buNone/>
                        <a:tabLst/>
                      </a:pPr>
                      <a:r>
                        <a:rPr kumimoji="0" lang="ar-SA" sz="1000" b="0" i="1" u="sng" strike="noStrike" cap="none" normalizeH="0" baseline="0" smtClean="0">
                          <a:ln>
                            <a:noFill/>
                          </a:ln>
                          <a:solidFill>
                            <a:schemeClr val="hlink"/>
                          </a:solidFill>
                          <a:effectLst>
                            <a:outerShdw blurRad="38100" dist="38100" dir="2700000" algn="tl">
                              <a:srgbClr val="000000"/>
                            </a:outerShdw>
                          </a:effectLst>
                          <a:latin typeface="Times New Roman" pitchFamily="18" charset="0"/>
                          <a:ea typeface="Times New Roman" pitchFamily="18" charset="0"/>
                          <a:cs typeface="Traffic" pitchFamily="2" charset="-78"/>
                        </a:rPr>
                        <a:t>دانش</a:t>
                      </a: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 ( آنچه كه گروه هدف ميدانند ،  آنچه كه نميدانند و آنچه كه ميخواهند بدانند )</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1" eaLnBrk="1" fontAlgn="base" latinLnBrk="0" hangingPunct="1">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آيا زنان علائم كم خوني را مي دانند</a:t>
                      </a:r>
                    </a:p>
                    <a:p>
                      <a:pPr marL="342900" marR="0" lvl="0" indent="-342900" algn="just"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ماماهاي سنتي درباره علل مسموميت حاملگي در طول بارداري و زايمان چه فكر مي كنند</a:t>
                      </a:r>
                    </a:p>
                    <a:p>
                      <a:pPr marL="342900" marR="0" lvl="0" indent="-342900" algn="just"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آيا خطر فاصله كوتاه بين حاملگي ها         ( كمتر از 2 سال ) در سلامت مادر و كودك درك شده است</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Pct val="100000"/>
                        <a:buFontTx/>
                        <a:buNone/>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آيا زنان از خطراتي كه سلامتي آنها را در حاملگي هاي سنين پائين يا حاملگي هاي زياد ( بيشتر از 3 تا ) تهديد مي كند آگاهند </a:t>
                      </a: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آيا زنان و مردان قصد دارند كه درباره روشهاي موثر پيشگيري از بارداري بيشتر بدانند</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r h="396875">
                <a:tc>
                  <a:txBody>
                    <a:bodyPr/>
                    <a:lstStyle/>
                    <a:p>
                      <a:pPr marL="342900" marR="0" lvl="0" indent="-342900" algn="just" defTabSz="914400" rtl="1" eaLnBrk="1" fontAlgn="base" latinLnBrk="0" hangingPunct="1">
                        <a:lnSpc>
                          <a:spcPct val="100000"/>
                        </a:lnSpc>
                        <a:spcBef>
                          <a:spcPct val="0"/>
                        </a:spcBef>
                        <a:spcAft>
                          <a:spcPct val="0"/>
                        </a:spcAft>
                        <a:buClrTx/>
                        <a:buSzPct val="100000"/>
                        <a:buFontTx/>
                        <a:buNone/>
                        <a:tabLst/>
                      </a:pPr>
                      <a:r>
                        <a:rPr kumimoji="0" lang="ar-SA" sz="1000" b="0" i="1" u="sng" strike="noStrike" cap="none" normalizeH="0" baseline="0" smtClean="0">
                          <a:ln>
                            <a:noFill/>
                          </a:ln>
                          <a:solidFill>
                            <a:schemeClr val="hlink"/>
                          </a:solidFill>
                          <a:effectLst>
                            <a:outerShdw blurRad="38100" dist="38100" dir="2700000" algn="tl">
                              <a:srgbClr val="000000"/>
                            </a:outerShdw>
                          </a:effectLst>
                          <a:latin typeface="Times New Roman" pitchFamily="18" charset="0"/>
                          <a:ea typeface="Times New Roman" pitchFamily="18" charset="0"/>
                          <a:cs typeface="Traffic" pitchFamily="2" charset="-78"/>
                        </a:rPr>
                        <a:t>گرايش و ادراك</a:t>
                      </a: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 ( آنچه كه آنها فكر ميكنند يا اعتقاد دارند و آنچه كه ديدگاه آنهاست )</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1" eaLnBrk="1" fontAlgn="base" latinLnBrk="0" hangingPunct="1">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زنان درباره كيفيت ارائه خدمات بهداشتي در منطقه خود چه احساسي دارند .</a:t>
                      </a:r>
                    </a:p>
                    <a:p>
                      <a:pPr marL="342900" marR="0" lvl="0" indent="-342900" algn="just"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آيا زنان ترجيح مي دهند كه درمان را از ماماهاي محلي يا درمانگران سنتي دريافت دارند و اگر چنين است در مورد كدام يك از مشكلات اين اقدام صورت مي گيرد .</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1" eaLnBrk="1" fontAlgn="base" latinLnBrk="0" hangingPunct="1">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آيا همسران گرايش يكساني را نسبت به تنظيم خانواده و تعداد فرزندان دلخواه خود دارند</a:t>
                      </a:r>
                    </a:p>
                    <a:p>
                      <a:pPr marL="342900" marR="0" lvl="0" indent="-342900" algn="just"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زنان درباره عوارض جانبي روشهاي مختلف پيشگيري از بارداري چه فكر ميكنند .</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r h="396875">
                <a:tc>
                  <a:txBody>
                    <a:bodyPr/>
                    <a:lstStyle/>
                    <a:p>
                      <a:pPr marL="342900" marR="0" lvl="0" indent="-342900" algn="just" defTabSz="914400" rtl="1" eaLnBrk="1" fontAlgn="base" latinLnBrk="0" hangingPunct="1">
                        <a:lnSpc>
                          <a:spcPct val="100000"/>
                        </a:lnSpc>
                        <a:spcBef>
                          <a:spcPct val="0"/>
                        </a:spcBef>
                        <a:spcAft>
                          <a:spcPct val="0"/>
                        </a:spcAft>
                        <a:buClrTx/>
                        <a:buSzPct val="100000"/>
                        <a:buFontTx/>
                        <a:buNone/>
                        <a:tabLst/>
                      </a:pPr>
                      <a:r>
                        <a:rPr kumimoji="0" lang="ar-SA" sz="1000" b="0" i="1" u="sng" strike="noStrike" cap="none" normalizeH="0" baseline="0" smtClean="0">
                          <a:ln>
                            <a:noFill/>
                          </a:ln>
                          <a:solidFill>
                            <a:schemeClr val="hlink"/>
                          </a:solidFill>
                          <a:effectLst>
                            <a:outerShdw blurRad="38100" dist="38100" dir="2700000" algn="tl">
                              <a:srgbClr val="000000"/>
                            </a:outerShdw>
                          </a:effectLst>
                          <a:latin typeface="Times New Roman" pitchFamily="18" charset="0"/>
                          <a:ea typeface="Times New Roman" pitchFamily="18" charset="0"/>
                          <a:cs typeface="Traffic" pitchFamily="2" charset="-78"/>
                        </a:rPr>
                        <a:t>الگوهاي رفتار</a:t>
                      </a: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 ( آنها درباره مباحث كليدي چگونه رفتار مي كنند )</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1" eaLnBrk="1" fontAlgn="base" latinLnBrk="0" hangingPunct="1">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آيا ماماهاي سنتي به زنان در طول حاملگي داروهاي گياهي ميدهند </a:t>
                      </a:r>
                    </a:p>
                    <a:p>
                      <a:pPr marL="342900" marR="0" lvl="0" indent="-342900" algn="just"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آيا زنان در طول حاملگي كمكهاي طبي دريافت مي دارند ،  اگر چنين است از چه كساني ؟</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1" eaLnBrk="1" fontAlgn="base" latinLnBrk="0" hangingPunct="1">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آيا زوجين از روشهاي تنظيم خانواده استفاده مي نمايند و آيا آن را دريافت مي دارند</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r h="549275">
                <a:tc>
                  <a:txBody>
                    <a:bodyPr/>
                    <a:lstStyle/>
                    <a:p>
                      <a:pPr marL="342900" marR="0" lvl="0" indent="-342900" algn="just" defTabSz="914400" rtl="1" eaLnBrk="1" fontAlgn="base" latinLnBrk="0" hangingPunct="1">
                        <a:lnSpc>
                          <a:spcPct val="100000"/>
                        </a:lnSpc>
                        <a:spcBef>
                          <a:spcPct val="0"/>
                        </a:spcBef>
                        <a:spcAft>
                          <a:spcPct val="0"/>
                        </a:spcAft>
                        <a:buClrTx/>
                        <a:buSzPct val="100000"/>
                        <a:buFontTx/>
                        <a:buNone/>
                        <a:tabLst/>
                      </a:pPr>
                      <a:r>
                        <a:rPr kumimoji="0" lang="ar-SA" sz="1000" b="0" i="1" u="sng" strike="noStrike" cap="none" normalizeH="0" baseline="0" smtClean="0">
                          <a:ln>
                            <a:noFill/>
                          </a:ln>
                          <a:solidFill>
                            <a:schemeClr val="hlink"/>
                          </a:solidFill>
                          <a:effectLst>
                            <a:outerShdw blurRad="38100" dist="38100" dir="2700000" algn="tl">
                              <a:srgbClr val="000000"/>
                            </a:outerShdw>
                          </a:effectLst>
                          <a:latin typeface="Times New Roman" pitchFamily="18" charset="0"/>
                          <a:ea typeface="Times New Roman" pitchFamily="18" charset="0"/>
                          <a:cs typeface="Traffic" pitchFamily="2" charset="-78"/>
                        </a:rPr>
                        <a:t>موانع</a:t>
                      </a:r>
                      <a:r>
                        <a:rPr kumimoji="0" lang="ar-SA" sz="1000" b="0" i="0" u="none" strike="noStrike" cap="none" normalizeH="0" baseline="0" smtClean="0">
                          <a:ln>
                            <a:noFill/>
                          </a:ln>
                          <a:solidFill>
                            <a:schemeClr val="hlink"/>
                          </a:solidFill>
                          <a:effectLst>
                            <a:outerShdw blurRad="38100" dist="38100" dir="2700000" algn="tl">
                              <a:srgbClr val="000000"/>
                            </a:outerShdw>
                          </a:effectLst>
                          <a:latin typeface="Times New Roman" pitchFamily="18" charset="0"/>
                          <a:ea typeface="Times New Roman" pitchFamily="18" charset="0"/>
                          <a:cs typeface="Traffic" pitchFamily="2" charset="-78"/>
                        </a:rPr>
                        <a:t> </a:t>
                      </a: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 اثرات فرعي كه مانع از انجام دادن بعضي كارهايي ميشود كه آنها قصد انجام دادنش را دارند )</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1" eaLnBrk="1" fontAlgn="base" latinLnBrk="0" hangingPunct="1">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چه باورهاي غلط تغذيه اي حتي اگر محدود است در زنان آبستن وجود دارد</a:t>
                      </a:r>
                    </a:p>
                    <a:p>
                      <a:pPr marL="342900" marR="0" lvl="0" indent="-342900" algn="just"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چه مسائل و مشكلاتي مانع از آن ميشود كه زنان براي زايمان به تسهيلات زايماني مراجعه ننمايند</a:t>
                      </a:r>
                    </a:p>
                    <a:p>
                      <a:pPr marL="342900" marR="0" lvl="0" indent="-342900" algn="just"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en-US" sz="1000" b="1" i="1"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Food  Taboos</a:t>
                      </a:r>
                      <a:endParaRPr kumimoji="0" lang="en-US"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آيا اعتقادات مذهبي و فرهنگي مانع استفاده از وسايل پيشگيري از بارداري ميشود .</a:t>
                      </a: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آيا واحدهاي ارائه دهنده خدمات تنظيم خانواده در تسهيلات بهداشت محلي قابل دسترسي مي باشد.</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r h="701675">
                <a:tc>
                  <a:txBody>
                    <a:bodyPr/>
                    <a:lstStyle/>
                    <a:p>
                      <a:pPr marL="342900" marR="0" lvl="0" indent="-342900" algn="just" defTabSz="914400" rtl="1" eaLnBrk="1" fontAlgn="base" latinLnBrk="0" hangingPunct="1">
                        <a:lnSpc>
                          <a:spcPct val="100000"/>
                        </a:lnSpc>
                        <a:spcBef>
                          <a:spcPct val="0"/>
                        </a:spcBef>
                        <a:spcAft>
                          <a:spcPct val="0"/>
                        </a:spcAft>
                        <a:buClrTx/>
                        <a:buSzPct val="100000"/>
                        <a:buFontTx/>
                        <a:buNone/>
                        <a:tabLst/>
                      </a:pPr>
                      <a:r>
                        <a:rPr kumimoji="0" lang="ar-SA" sz="1000" b="0" i="1" u="sng" strike="noStrike" cap="none" normalizeH="0" baseline="0" smtClean="0">
                          <a:ln>
                            <a:noFill/>
                          </a:ln>
                          <a:solidFill>
                            <a:schemeClr val="hlink"/>
                          </a:solidFill>
                          <a:effectLst>
                            <a:outerShdw blurRad="38100" dist="38100" dir="2700000" algn="tl">
                              <a:srgbClr val="000000"/>
                            </a:outerShdw>
                          </a:effectLst>
                          <a:latin typeface="Times New Roman" pitchFamily="18" charset="0"/>
                          <a:ea typeface="Times New Roman" pitchFamily="18" charset="0"/>
                          <a:cs typeface="Traffic" pitchFamily="2" charset="-78"/>
                        </a:rPr>
                        <a:t>منابع اطلاعاتي</a:t>
                      </a: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 ،  تعيين اعتبار آنها و پذيرش مردم در استفاده از آنها</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342900" marR="0" lvl="0" indent="-342900" algn="r" defTabSz="914400" rtl="1" eaLnBrk="1" fontAlgn="base" latinLnBrk="0" hangingPunct="1">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آيا كارمند بهداشتي يا ساير داوطلبان در جامعه ( رابطين ) وجود دارند تا اطلاعات بهداشتي را ارائه كنند .</a:t>
                      </a: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چه كساني در جامعه بيشترين تاثير و نفوذ را در زنان دارد ؟  ماماهاي سنتي ؟  دوستان يا سايرين</a:t>
                      </a: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مردم اغلب چگونه راديو گوش فرا مي دهند ؟  تلويزيون تماشا مي كنند يا روزنامه و مجله مطالعه مي نمايند ؟</a:t>
                      </a: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ميزان توجه به اطلاعات موجود در اين منابع چقدر است ؟  آنها چقدر براي كارمندان بهداشتي منطقه خود اعتبار قائلند ؟</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r>
            </a:tbl>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Rot="1" noChangeArrowheads="1"/>
          </p:cNvSpPr>
          <p:nvPr>
            <p:ph type="title"/>
          </p:nvPr>
        </p:nvSpPr>
        <p:spPr/>
        <p:txBody>
          <a:bodyPr/>
          <a:lstStyle/>
          <a:p>
            <a:r>
              <a:rPr lang="ar-SA" b="0" i="1">
                <a:cs typeface="Arial" charset="0"/>
              </a:rPr>
              <a:t>انواع روشهاي تحقيق</a:t>
            </a:r>
            <a:endParaRPr lang="en-US" b="0" i="1">
              <a:cs typeface="Arial" charset="0"/>
            </a:endParaRPr>
          </a:p>
        </p:txBody>
      </p:sp>
      <p:sp>
        <p:nvSpPr>
          <p:cNvPr id="32771" name="Rectangle 3"/>
          <p:cNvSpPr>
            <a:spLocks noGrp="1" noChangeArrowheads="1"/>
          </p:cNvSpPr>
          <p:nvPr>
            <p:ph type="body" idx="1"/>
          </p:nvPr>
        </p:nvSpPr>
        <p:spPr/>
        <p:txBody>
          <a:bodyPr/>
          <a:lstStyle/>
          <a:p>
            <a:pPr algn="r">
              <a:lnSpc>
                <a:spcPct val="90000"/>
              </a:lnSpc>
              <a:buFont typeface="Wingdings" pitchFamily="2" charset="2"/>
              <a:buNone/>
            </a:pPr>
            <a:r>
              <a:rPr lang="ar-SA">
                <a:cs typeface="Arial" charset="0"/>
              </a:rPr>
              <a:t>بحث گروهي متمركز</a:t>
            </a:r>
            <a:endParaRPr lang="en-US">
              <a:cs typeface="Arial" charset="0"/>
            </a:endParaRPr>
          </a:p>
          <a:p>
            <a:pPr algn="r">
              <a:lnSpc>
                <a:spcPct val="90000"/>
              </a:lnSpc>
              <a:buFont typeface="Wingdings" pitchFamily="2" charset="2"/>
              <a:buNone/>
            </a:pPr>
            <a:r>
              <a:rPr lang="ar-SA">
                <a:cs typeface="Arial" charset="0"/>
              </a:rPr>
              <a:t> </a:t>
            </a:r>
            <a:r>
              <a:rPr lang="en-US" b="1" i="1">
                <a:cs typeface="Arial" charset="0"/>
              </a:rPr>
              <a:t>Focus  group  discussion</a:t>
            </a:r>
          </a:p>
          <a:p>
            <a:pPr algn="r">
              <a:lnSpc>
                <a:spcPct val="90000"/>
              </a:lnSpc>
              <a:buFont typeface="Wingdings" pitchFamily="2" charset="2"/>
              <a:buNone/>
            </a:pPr>
            <a:r>
              <a:rPr lang="en-US" b="1" i="1">
                <a:cs typeface="Arial" charset="0"/>
              </a:rPr>
              <a:t> </a:t>
            </a:r>
            <a:r>
              <a:rPr lang="ar-SA">
                <a:cs typeface="Arial" charset="0"/>
              </a:rPr>
              <a:t> </a:t>
            </a:r>
            <a:r>
              <a:rPr lang="en-US">
                <a:cs typeface="Arial" charset="0"/>
              </a:rPr>
              <a:t>         </a:t>
            </a:r>
            <a:r>
              <a:rPr lang="ar-SA">
                <a:cs typeface="Arial" charset="0"/>
              </a:rPr>
              <a:t>مصاحبه عميق</a:t>
            </a:r>
            <a:endParaRPr lang="en-US">
              <a:cs typeface="Arial" charset="0"/>
            </a:endParaRPr>
          </a:p>
          <a:p>
            <a:pPr algn="r">
              <a:lnSpc>
                <a:spcPct val="90000"/>
              </a:lnSpc>
              <a:buFont typeface="Wingdings" pitchFamily="2" charset="2"/>
              <a:buNone/>
            </a:pPr>
            <a:r>
              <a:rPr lang="ar-SA">
                <a:cs typeface="Arial" charset="0"/>
              </a:rPr>
              <a:t> </a:t>
            </a:r>
            <a:r>
              <a:rPr lang="en-US" b="1" i="1">
                <a:cs typeface="Arial" charset="0"/>
              </a:rPr>
              <a:t>In -  depth  interview</a:t>
            </a:r>
          </a:p>
          <a:p>
            <a:pPr algn="r">
              <a:lnSpc>
                <a:spcPct val="90000"/>
              </a:lnSpc>
              <a:buFont typeface="Wingdings" pitchFamily="2" charset="2"/>
              <a:buNone/>
            </a:pPr>
            <a:r>
              <a:rPr lang="ar-SA">
                <a:cs typeface="Arial" charset="0"/>
              </a:rPr>
              <a:t>مشاهده گروه هدف </a:t>
            </a:r>
            <a:endParaRPr lang="en-US">
              <a:cs typeface="Arial" charset="0"/>
            </a:endParaRPr>
          </a:p>
          <a:p>
            <a:pPr algn="r">
              <a:lnSpc>
                <a:spcPct val="90000"/>
              </a:lnSpc>
              <a:buFont typeface="Wingdings" pitchFamily="2" charset="2"/>
              <a:buNone/>
            </a:pPr>
            <a:r>
              <a:rPr lang="en-US" b="1" i="1">
                <a:cs typeface="Arial" charset="0"/>
              </a:rPr>
              <a:t>Observation</a:t>
            </a:r>
          </a:p>
          <a:p>
            <a:pPr algn="r">
              <a:lnSpc>
                <a:spcPct val="90000"/>
              </a:lnSpc>
              <a:buFont typeface="Wingdings" pitchFamily="2" charset="2"/>
              <a:buNone/>
            </a:pPr>
            <a:r>
              <a:rPr lang="ar-SA">
                <a:cs typeface="Arial" charset="0"/>
              </a:rPr>
              <a:t>بررسي</a:t>
            </a:r>
            <a:r>
              <a:rPr lang="fa-IR">
                <a:cs typeface="Arial" charset="0"/>
              </a:rPr>
              <a:t> دانش ‏، نگرش و عملكرد</a:t>
            </a:r>
            <a:endParaRPr lang="en-US">
              <a:cs typeface="Arial" charset="0"/>
            </a:endParaRPr>
          </a:p>
          <a:p>
            <a:pPr algn="r">
              <a:lnSpc>
                <a:spcPct val="90000"/>
              </a:lnSpc>
              <a:buFont typeface="Wingdings" pitchFamily="2" charset="2"/>
              <a:buNone/>
            </a:pPr>
            <a:r>
              <a:rPr lang="ar-SA">
                <a:cs typeface="Arial" charset="0"/>
              </a:rPr>
              <a:t> </a:t>
            </a:r>
            <a:r>
              <a:rPr lang="en-US" b="1" i="1">
                <a:cs typeface="Arial" charset="0"/>
              </a:rPr>
              <a:t>KA</a:t>
            </a:r>
            <a:r>
              <a:rPr lang="fa-IR" b="1" i="1">
                <a:cs typeface="Arial" charset="0"/>
              </a:rPr>
              <a:t>‍‍</a:t>
            </a:r>
            <a:r>
              <a:rPr lang="en-US" b="1" i="1">
                <a:cs typeface="Arial" charset="0"/>
              </a:rPr>
              <a:t>P</a:t>
            </a:r>
            <a:endParaRPr lang="fa-IR">
              <a:cs typeface="Arial" charset="0"/>
            </a:endParaRPr>
          </a:p>
          <a:p>
            <a:pPr algn="r">
              <a:lnSpc>
                <a:spcPct val="90000"/>
              </a:lnSpc>
              <a:buFont typeface="Wingdings" pitchFamily="2" charset="2"/>
              <a:buNone/>
            </a:pPr>
            <a:endParaRPr lang="en-US">
              <a:cs typeface="Arial"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rrowheads="1"/>
          </p:cNvSpPr>
          <p:nvPr>
            <p:ph type="title"/>
          </p:nvPr>
        </p:nvSpPr>
        <p:spPr/>
        <p:txBody>
          <a:bodyPr/>
          <a:lstStyle/>
          <a:p>
            <a:r>
              <a:rPr lang="ar-SA" b="0" i="1">
                <a:cs typeface="Arial" charset="0"/>
              </a:rPr>
              <a:t>  بحث گروهي متمركز</a:t>
            </a:r>
            <a:endParaRPr lang="en-US" b="0" i="1">
              <a:cs typeface="Arial" charset="0"/>
            </a:endParaRPr>
          </a:p>
        </p:txBody>
      </p:sp>
      <p:sp>
        <p:nvSpPr>
          <p:cNvPr id="33795" name="Rectangle 3"/>
          <p:cNvSpPr>
            <a:spLocks noGrp="1" noChangeArrowheads="1"/>
          </p:cNvSpPr>
          <p:nvPr>
            <p:ph type="body" idx="1"/>
          </p:nvPr>
        </p:nvSpPr>
        <p:spPr/>
        <p:txBody>
          <a:bodyPr/>
          <a:lstStyle/>
          <a:p>
            <a:pPr algn="r">
              <a:buFont typeface="Wingdings" pitchFamily="2" charset="2"/>
              <a:buNone/>
            </a:pPr>
            <a:r>
              <a:rPr lang="ar-SA" b="1" i="1">
                <a:cs typeface="Arial" charset="0"/>
              </a:rPr>
              <a:t> </a:t>
            </a:r>
            <a:r>
              <a:rPr lang="fa-IR" b="1" i="1">
                <a:cs typeface="Arial" charset="0"/>
              </a:rPr>
              <a:t> </a:t>
            </a:r>
          </a:p>
          <a:p>
            <a:pPr algn="r">
              <a:buFont typeface="Wingdings" pitchFamily="2" charset="2"/>
              <a:buNone/>
            </a:pPr>
            <a:r>
              <a:rPr lang="ar-SA" b="1" i="1">
                <a:cs typeface="Arial" charset="0"/>
              </a:rPr>
              <a:t>ـ  چك ليستي از موضوعات مورد بررسي در گروههاي هدف مختلف تهيه نموده و آن را پيش آزمون نمائيد</a:t>
            </a:r>
            <a:r>
              <a:rPr lang="ar-SA"/>
              <a:t> </a:t>
            </a:r>
            <a:endParaRPr lang="fa-IR">
              <a:cs typeface="Arial" charset="0"/>
            </a:endParaRPr>
          </a:p>
          <a:p>
            <a:pPr algn="r">
              <a:buFont typeface="Wingdings" pitchFamily="2" charset="2"/>
              <a:buNone/>
            </a:pPr>
            <a:r>
              <a:rPr lang="ar-SA" b="1" i="1">
                <a:cs typeface="Arial" charset="0"/>
              </a:rPr>
              <a:t> </a:t>
            </a:r>
            <a:r>
              <a:rPr lang="fa-IR" b="1" i="1">
                <a:cs typeface="Arial" charset="0"/>
              </a:rPr>
              <a:t> </a:t>
            </a:r>
            <a:r>
              <a:rPr lang="ar-SA" b="1" i="1">
                <a:cs typeface="Arial" charset="0"/>
              </a:rPr>
              <a:t>ـ  بازآموزي و مهارت آموزي تسهيل كنندگان</a:t>
            </a:r>
            <a:endParaRPr lang="en-US" b="1" i="1">
              <a:cs typeface="Arial" charset="0"/>
            </a:endParaRPr>
          </a:p>
          <a:p>
            <a:pPr algn="r">
              <a:buFont typeface="Wingdings" pitchFamily="2" charset="2"/>
              <a:buNone/>
            </a:pPr>
            <a:r>
              <a:rPr lang="fa-IR" b="1" i="1">
                <a:cs typeface="Arial" charset="0"/>
              </a:rPr>
              <a:t> </a:t>
            </a:r>
            <a:r>
              <a:rPr lang="ar-SA" b="1" i="1">
                <a:cs typeface="Arial" charset="0"/>
              </a:rPr>
              <a:t>ـ  خدمات پشتيباني و تداركاتي</a:t>
            </a:r>
            <a:endParaRPr lang="en-US" b="1" i="1">
              <a:cs typeface="Arial" charset="0"/>
            </a:endParaRPr>
          </a:p>
          <a:p>
            <a:pPr algn="r">
              <a:buFont typeface="Wingdings" pitchFamily="2" charset="2"/>
              <a:buNone/>
            </a:pPr>
            <a:r>
              <a:rPr lang="ar-SA" b="1" i="1">
                <a:cs typeface="Arial" charset="0"/>
              </a:rPr>
              <a:t> </a:t>
            </a:r>
            <a:r>
              <a:rPr lang="fa-IR" b="1" i="1">
                <a:cs typeface="Arial" charset="0"/>
              </a:rPr>
              <a:t> </a:t>
            </a:r>
            <a:r>
              <a:rPr lang="ar-SA" b="1" i="1">
                <a:cs typeface="Arial" charset="0"/>
              </a:rPr>
              <a:t>ـ  انتخاب شركت كنندگان در بحث </a:t>
            </a:r>
            <a:endParaRPr lang="en-US" b="1" i="1">
              <a:cs typeface="Arial" charset="0"/>
            </a:endParaRPr>
          </a:p>
          <a:p>
            <a:pPr algn="r">
              <a:buFont typeface="Wingdings" pitchFamily="2" charset="2"/>
              <a:buNone/>
            </a:pPr>
            <a:r>
              <a:rPr lang="fa-IR" b="1" i="1">
                <a:cs typeface="Arial" charset="0"/>
              </a:rPr>
              <a:t> </a:t>
            </a:r>
            <a:r>
              <a:rPr lang="ar-SA" b="1" i="1">
                <a:cs typeface="Arial" charset="0"/>
              </a:rPr>
              <a:t> ـ  بحث گروهي متمركز را انجام دهيد </a:t>
            </a:r>
            <a:r>
              <a:rPr lang="ar-SA"/>
              <a:t> </a:t>
            </a:r>
            <a:endParaRPr lang="en-US"/>
          </a:p>
          <a:p>
            <a:pPr algn="r"/>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4"/>
          <p:cNvSpPr>
            <a:spLocks noChangeArrowheads="1"/>
          </p:cNvSpPr>
          <p:nvPr/>
        </p:nvSpPr>
        <p:spPr bwMode="auto">
          <a:xfrm>
            <a:off x="900113" y="1484313"/>
            <a:ext cx="7200900" cy="5094287"/>
          </a:xfrm>
          <a:prstGeom prst="rect">
            <a:avLst/>
          </a:prstGeom>
          <a:noFill/>
          <a:ln w="9525">
            <a:noFill/>
            <a:miter lim="800000"/>
            <a:headEnd/>
            <a:tailEnd/>
          </a:ln>
          <a:effectLst/>
        </p:spPr>
        <p:txBody>
          <a:bodyPr lIns="0" tIns="0" rIns="0" bIns="0" anchor="ctr">
            <a:spAutoFit/>
          </a:bodyPr>
          <a:lstStyle/>
          <a:p>
            <a:pPr algn="ctr" eaLnBrk="1" hangingPunct="1">
              <a:tabLst>
                <a:tab pos="228600" algn="l"/>
              </a:tabLst>
            </a:pPr>
            <a:r>
              <a:rPr lang="en-US" b="1" i="1">
                <a:latin typeface="Arial" charset="0"/>
                <a:cs typeface="Arial" charset="0"/>
              </a:rPr>
              <a:t> </a:t>
            </a:r>
            <a:endParaRPr lang="fa-IR" b="1" i="1">
              <a:latin typeface="Arial" charset="0"/>
              <a:cs typeface="Arial" charset="0"/>
            </a:endParaRPr>
          </a:p>
          <a:p>
            <a:pPr algn="r" eaLnBrk="1" hangingPunct="1">
              <a:tabLst>
                <a:tab pos="228600" algn="l"/>
              </a:tabLst>
            </a:pPr>
            <a:r>
              <a:rPr lang="ar-SA" sz="2800" b="1" i="1" u="sng">
                <a:latin typeface="Arial" charset="0"/>
                <a:cs typeface="Arial" charset="0"/>
              </a:rPr>
              <a:t>سئوالات بسته</a:t>
            </a:r>
            <a:r>
              <a:rPr lang="ar-SA" sz="2800" i="1" u="sng">
                <a:latin typeface="Arial" charset="0"/>
                <a:cs typeface="Arial" charset="0"/>
              </a:rPr>
              <a:t>  :</a:t>
            </a:r>
            <a:r>
              <a:rPr lang="ar-SA" sz="2800">
                <a:latin typeface="Arial" charset="0"/>
                <a:cs typeface="Arial" charset="0"/>
              </a:rPr>
              <a:t>  پاسخ آنها بلي يا خير است .  معمولاً گروه هدف درباره پاسخ سئوالات فكر نمي كند .  مثالهايي از اين نوع سئوالات شامل  :</a:t>
            </a:r>
            <a:endParaRPr lang="en-US" sz="2800">
              <a:latin typeface="Arial" charset="0"/>
              <a:cs typeface="Arial" charset="0"/>
            </a:endParaRPr>
          </a:p>
          <a:p>
            <a:pPr algn="r" eaLnBrk="1" hangingPunct="1">
              <a:tabLst>
                <a:tab pos="228600" algn="l"/>
              </a:tabLst>
            </a:pPr>
            <a:r>
              <a:rPr lang="ar-SA" sz="2800">
                <a:latin typeface="Arial" charset="0"/>
                <a:cs typeface="Arial" charset="0"/>
              </a:rPr>
              <a:t>ـ  </a:t>
            </a:r>
            <a:r>
              <a:rPr lang="ar-SA" sz="2800">
                <a:solidFill>
                  <a:schemeClr val="hlink"/>
                </a:solidFill>
                <a:latin typeface="Arial" charset="0"/>
                <a:cs typeface="Arial" charset="0"/>
              </a:rPr>
              <a:t>چند تا بچه داريد  ؟</a:t>
            </a:r>
            <a:endParaRPr lang="en-US" sz="2800">
              <a:solidFill>
                <a:schemeClr val="hlink"/>
              </a:solidFill>
              <a:latin typeface="Arial" charset="0"/>
              <a:cs typeface="Arial" charset="0"/>
            </a:endParaRPr>
          </a:p>
          <a:p>
            <a:pPr algn="r" eaLnBrk="1" hangingPunct="1">
              <a:tabLst>
                <a:tab pos="228600" algn="l"/>
              </a:tabLst>
            </a:pPr>
            <a:r>
              <a:rPr lang="ar-SA" sz="2800">
                <a:solidFill>
                  <a:schemeClr val="hlink"/>
                </a:solidFill>
                <a:latin typeface="Arial" charset="0"/>
                <a:cs typeface="Arial" charset="0"/>
              </a:rPr>
              <a:t>ـ  آيا قبلاً از روش كاندوم براي پيشگيري از ايدز استفاده كرده ايد</a:t>
            </a:r>
            <a:r>
              <a:rPr lang="ar-SA" sz="2800">
                <a:latin typeface="Arial" charset="0"/>
                <a:cs typeface="Arial" charset="0"/>
              </a:rPr>
              <a:t> ؟</a:t>
            </a:r>
            <a:endParaRPr lang="en-US" sz="2800">
              <a:latin typeface="Arial" charset="0"/>
              <a:cs typeface="Arial" charset="0"/>
            </a:endParaRPr>
          </a:p>
          <a:p>
            <a:pPr algn="r" eaLnBrk="1" hangingPunct="1">
              <a:tabLst>
                <a:tab pos="228600" algn="l"/>
              </a:tabLst>
            </a:pPr>
            <a:r>
              <a:rPr lang="ar-SA" sz="2800" b="1" i="1" u="sng">
                <a:latin typeface="Arial" charset="0"/>
                <a:cs typeface="Arial" charset="0"/>
              </a:rPr>
              <a:t>سئوالات باز</a:t>
            </a:r>
            <a:r>
              <a:rPr lang="ar-SA" sz="2800" i="1" u="sng">
                <a:latin typeface="Arial" charset="0"/>
                <a:cs typeface="Arial" charset="0"/>
              </a:rPr>
              <a:t>  :</a:t>
            </a:r>
            <a:r>
              <a:rPr lang="ar-SA" sz="2800">
                <a:latin typeface="Arial" charset="0"/>
                <a:cs typeface="Arial" charset="0"/>
              </a:rPr>
              <a:t>  نياز به پاسخهايي با شرح بيشتر دارد .   مثالها شامل  :</a:t>
            </a:r>
            <a:endParaRPr lang="en-US" sz="2800">
              <a:latin typeface="Arial" charset="0"/>
              <a:cs typeface="Arial" charset="0"/>
            </a:endParaRPr>
          </a:p>
          <a:p>
            <a:pPr algn="r" eaLnBrk="1" hangingPunct="1">
              <a:tabLst>
                <a:tab pos="228600" algn="l"/>
              </a:tabLst>
            </a:pPr>
            <a:r>
              <a:rPr lang="ar-SA" sz="2800">
                <a:latin typeface="Arial" charset="0"/>
                <a:cs typeface="Arial" charset="0"/>
              </a:rPr>
              <a:t>ـ  </a:t>
            </a:r>
            <a:r>
              <a:rPr lang="ar-SA" sz="2800">
                <a:solidFill>
                  <a:schemeClr val="hlink"/>
                </a:solidFill>
                <a:latin typeface="Arial" charset="0"/>
                <a:cs typeface="Arial" charset="0"/>
              </a:rPr>
              <a:t>به عقيده شما بيماري ايدز از چه راههايي منتقل نمي شود ؟</a:t>
            </a:r>
            <a:endParaRPr lang="en-US" sz="2800">
              <a:solidFill>
                <a:schemeClr val="hlink"/>
              </a:solidFill>
              <a:latin typeface="Arial" charset="0"/>
              <a:cs typeface="Arial" charset="0"/>
            </a:endParaRPr>
          </a:p>
          <a:p>
            <a:pPr algn="r" eaLnBrk="1" hangingPunct="1">
              <a:tabLst>
                <a:tab pos="228600" algn="l"/>
              </a:tabLst>
            </a:pPr>
            <a:r>
              <a:rPr lang="ar-SA" sz="2800">
                <a:solidFill>
                  <a:schemeClr val="hlink"/>
                </a:solidFill>
                <a:latin typeface="Arial" charset="0"/>
                <a:cs typeface="Arial" charset="0"/>
              </a:rPr>
              <a:t>ـ  نظر شما در مورد آموزش مسائل جنسي در مدرسه چيست  ؟</a:t>
            </a:r>
            <a:endParaRPr lang="en-US" sz="2800">
              <a:solidFill>
                <a:schemeClr val="hlink"/>
              </a:solidFill>
              <a:latin typeface="Arial" charset="0"/>
              <a:cs typeface="Arial" charset="0"/>
            </a:endParaRPr>
          </a:p>
          <a:p>
            <a:pPr algn="ctr" eaLnBrk="1" hangingPunct="1">
              <a:tabLst>
                <a:tab pos="228600" algn="l"/>
              </a:tabLst>
            </a:pPr>
            <a:r>
              <a:rPr lang="en-US" b="1" i="1" u="sng">
                <a:solidFill>
                  <a:schemeClr val="hlink"/>
                </a:solidFill>
                <a:latin typeface="Arial" charset="0"/>
                <a:cs typeface="Arial" charset="0"/>
              </a:rPr>
              <a:t> </a:t>
            </a:r>
            <a:endParaRPr lang="en-US">
              <a:solidFill>
                <a:schemeClr val="hlink"/>
              </a:solidFill>
              <a:latin typeface="Arial" charset="0"/>
              <a:cs typeface="Arial" charset="0"/>
            </a:endParaRPr>
          </a:p>
          <a:p>
            <a:pPr algn="ctr">
              <a:tabLst>
                <a:tab pos="228600" algn="l"/>
              </a:tabLst>
            </a:pPr>
            <a:endParaRPr lang="en-US">
              <a:solidFill>
                <a:schemeClr val="hlink"/>
              </a:solidFill>
              <a:latin typeface="Arial" charset="0"/>
              <a:cs typeface="Arial" charset="0"/>
            </a:endParaRPr>
          </a:p>
        </p:txBody>
      </p:sp>
      <p:sp>
        <p:nvSpPr>
          <p:cNvPr id="34821" name="Rectangle 5"/>
          <p:cNvSpPr>
            <a:spLocks noGrp="1" noRot="1" noChangeArrowheads="1"/>
          </p:cNvSpPr>
          <p:nvPr>
            <p:ph type="title"/>
          </p:nvPr>
        </p:nvSpPr>
        <p:spPr/>
        <p:txBody>
          <a:bodyPr/>
          <a:lstStyle/>
          <a:p>
            <a:r>
              <a:rPr lang="ar-SA" sz="4000" i="1">
                <a:solidFill>
                  <a:schemeClr val="tx1"/>
                </a:solidFill>
                <a:effectLst/>
                <a:cs typeface="Arial" charset="0"/>
              </a:rPr>
              <a:t>جدول  3 ـ 4  انواع طرح كردن سئوالات با فنون مختلف</a:t>
            </a:r>
            <a:endParaRPr lang="en-US" sz="4000" i="1">
              <a:solidFill>
                <a:schemeClr val="tx1"/>
              </a:solidFill>
              <a:effectLst/>
              <a:cs typeface="Arial"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ChangeArrowheads="1"/>
          </p:cNvSpPr>
          <p:nvPr/>
        </p:nvSpPr>
        <p:spPr bwMode="auto">
          <a:xfrm>
            <a:off x="971550" y="1989138"/>
            <a:ext cx="7200900" cy="4237037"/>
          </a:xfrm>
          <a:prstGeom prst="rect">
            <a:avLst/>
          </a:prstGeom>
          <a:noFill/>
          <a:ln w="9525">
            <a:noFill/>
            <a:miter lim="800000"/>
            <a:headEnd/>
            <a:tailEnd/>
          </a:ln>
          <a:effectLst/>
        </p:spPr>
        <p:txBody>
          <a:bodyPr lIns="0" tIns="0" rIns="0" bIns="0" anchor="ctr">
            <a:spAutoFit/>
          </a:bodyPr>
          <a:lstStyle/>
          <a:p>
            <a:pPr algn="ctr" eaLnBrk="1" hangingPunct="1">
              <a:tabLst>
                <a:tab pos="228600" algn="l"/>
              </a:tabLst>
            </a:pPr>
            <a:r>
              <a:rPr lang="en-US" b="1" i="1" u="sng">
                <a:latin typeface="Arial" charset="0"/>
                <a:cs typeface="Arial" charset="0"/>
              </a:rPr>
              <a:t> </a:t>
            </a:r>
            <a:endParaRPr lang="en-US">
              <a:latin typeface="Arial" charset="0"/>
              <a:cs typeface="Arial" charset="0"/>
            </a:endParaRPr>
          </a:p>
          <a:p>
            <a:pPr algn="r" eaLnBrk="1" hangingPunct="1">
              <a:tabLst>
                <a:tab pos="228600" algn="l"/>
              </a:tabLst>
            </a:pPr>
            <a:r>
              <a:rPr lang="ar-SA" sz="2000" b="1" i="1" u="sng">
                <a:latin typeface="Arial" charset="0"/>
                <a:cs typeface="Arial" charset="0"/>
              </a:rPr>
              <a:t>سئوالات رهبري كننده يا جهت دار</a:t>
            </a:r>
            <a:r>
              <a:rPr lang="ar-SA" sz="2000" i="1" u="sng">
                <a:latin typeface="Arial" charset="0"/>
                <a:cs typeface="Arial" charset="0"/>
              </a:rPr>
              <a:t>  :</a:t>
            </a:r>
            <a:r>
              <a:rPr lang="ar-SA" sz="2000">
                <a:latin typeface="Arial" charset="0"/>
                <a:cs typeface="Arial" charset="0"/>
              </a:rPr>
              <a:t>  اشاره به پاسخي مي كند كه مصاحبه گر در جستجوي آن است يا پيشنهاد دهنده عقايد مصاحبه گر است .  بدليل اينكه طرح اين نوع سئوالات ميتواند بر پاسخ گروه هدف تائير بگذارد ،  نبايد در انجام تحقيق به روش بحث گروهي بكار برده شود .  مثال  :</a:t>
            </a:r>
            <a:endParaRPr lang="en-US" sz="2000">
              <a:latin typeface="Arial" charset="0"/>
              <a:cs typeface="Arial" charset="0"/>
            </a:endParaRPr>
          </a:p>
          <a:p>
            <a:pPr algn="r" eaLnBrk="1" hangingPunct="1">
              <a:tabLst>
                <a:tab pos="228600" algn="l"/>
              </a:tabLst>
            </a:pPr>
            <a:r>
              <a:rPr lang="ar-SA" sz="2000">
                <a:solidFill>
                  <a:schemeClr val="hlink"/>
                </a:solidFill>
                <a:latin typeface="Arial" charset="0"/>
                <a:cs typeface="Arial" charset="0"/>
              </a:rPr>
              <a:t>ـ  آيا شما فكر مي كنيد كه كاندوم يك وسيله مطمئن پيشگيري از ايدز است  ؟</a:t>
            </a:r>
            <a:endParaRPr lang="en-US" sz="2000">
              <a:solidFill>
                <a:schemeClr val="hlink"/>
              </a:solidFill>
              <a:latin typeface="Arial" charset="0"/>
              <a:cs typeface="Arial" charset="0"/>
            </a:endParaRPr>
          </a:p>
          <a:p>
            <a:pPr algn="r" eaLnBrk="1" hangingPunct="1">
              <a:tabLst>
                <a:tab pos="228600" algn="l"/>
              </a:tabLst>
            </a:pPr>
            <a:r>
              <a:rPr lang="ar-SA" sz="2000" b="1" i="1" u="sng">
                <a:latin typeface="Arial" charset="0"/>
                <a:cs typeface="Arial" charset="0"/>
              </a:rPr>
              <a:t>سئوالات پيگيري كننده</a:t>
            </a:r>
            <a:r>
              <a:rPr lang="ar-SA" sz="2000" i="1" u="sng">
                <a:latin typeface="Arial" charset="0"/>
                <a:cs typeface="Arial" charset="0"/>
              </a:rPr>
              <a:t>  :</a:t>
            </a:r>
            <a:r>
              <a:rPr lang="ar-SA" sz="2000">
                <a:latin typeface="Arial" charset="0"/>
                <a:cs typeface="Arial" charset="0"/>
              </a:rPr>
              <a:t>  براي تشويق شركت كننده در بيان جزئيات بخشي از يك موضوع بسيار مفيد است بخصوص اگر عقيده يا پيشنهاد مبهم باشد در بحث گروهي طرح اين نوع سئوالات ميتواند در دعوت از ديگران براي رد يا تائيد عقايد ساير دوستان و يا مشاركت در اعتقادات يكديگر استفاده شود .  مثال  : </a:t>
            </a:r>
            <a:endParaRPr lang="en-US" sz="2000">
              <a:latin typeface="Arial" charset="0"/>
              <a:cs typeface="Arial" charset="0"/>
            </a:endParaRPr>
          </a:p>
          <a:p>
            <a:pPr algn="r" eaLnBrk="1" hangingPunct="1">
              <a:tabLst>
                <a:tab pos="228600" algn="l"/>
              </a:tabLst>
            </a:pPr>
            <a:r>
              <a:rPr lang="ar-SA" sz="2000">
                <a:solidFill>
                  <a:schemeClr val="hlink"/>
                </a:solidFill>
                <a:latin typeface="Arial" charset="0"/>
                <a:cs typeface="Arial" charset="0"/>
              </a:rPr>
              <a:t> ميتوانيد درباره آينده مبتلايان به بيماريهاي مقاربتي توضيح دهيد ؟</a:t>
            </a:r>
            <a:r>
              <a:rPr lang="en-US" sz="2000">
                <a:solidFill>
                  <a:schemeClr val="hlink"/>
                </a:solidFill>
                <a:latin typeface="Arial" charset="0"/>
                <a:cs typeface="Arial" charset="0"/>
              </a:rPr>
              <a:t>- </a:t>
            </a:r>
          </a:p>
          <a:p>
            <a:pPr algn="r" eaLnBrk="1" hangingPunct="1">
              <a:tabLst>
                <a:tab pos="228600" algn="l"/>
              </a:tabLst>
            </a:pPr>
            <a:r>
              <a:rPr lang="ar-SA" sz="2000">
                <a:solidFill>
                  <a:schemeClr val="hlink"/>
                </a:solidFill>
                <a:latin typeface="Arial" charset="0"/>
                <a:cs typeface="Arial" charset="0"/>
              </a:rPr>
              <a:t>ـ  آيا كسي هست كه عقيده ديگري درباره علت اينكه چرا بعضي از مردها از كاندوم استفاده نمي نمايند ،  داشته باشد ؟</a:t>
            </a:r>
            <a:endParaRPr lang="en-US" sz="2000">
              <a:solidFill>
                <a:schemeClr val="hlink"/>
              </a:solidFill>
              <a:latin typeface="Arial" charset="0"/>
              <a:cs typeface="Arial" charset="0"/>
            </a:endParaRPr>
          </a:p>
          <a:p>
            <a:pPr algn="ctr">
              <a:tabLst>
                <a:tab pos="228600" algn="l"/>
              </a:tabLst>
            </a:pPr>
            <a:endParaRPr lang="en-US" sz="2000">
              <a:solidFill>
                <a:schemeClr val="hlink"/>
              </a:solidFill>
              <a:latin typeface="Arial" charset="0"/>
              <a:cs typeface="Arial" charset="0"/>
            </a:endParaRPr>
          </a:p>
        </p:txBody>
      </p:sp>
      <p:sp>
        <p:nvSpPr>
          <p:cNvPr id="102403" name="Rectangle 3"/>
          <p:cNvSpPr>
            <a:spLocks noGrp="1" noRot="1" noChangeArrowheads="1"/>
          </p:cNvSpPr>
          <p:nvPr>
            <p:ph type="title"/>
          </p:nvPr>
        </p:nvSpPr>
        <p:spPr/>
        <p:txBody>
          <a:bodyPr/>
          <a:lstStyle/>
          <a:p>
            <a:r>
              <a:rPr lang="ar-SA" sz="4000" i="1">
                <a:solidFill>
                  <a:schemeClr val="tx1"/>
                </a:solidFill>
                <a:effectLst/>
                <a:cs typeface="Arial" charset="0"/>
              </a:rPr>
              <a:t>جدول  3 ـ 4  انواع طرح كردن سئوالات با فنون مختلف</a:t>
            </a:r>
            <a:endParaRPr lang="en-US" sz="4000" i="1">
              <a:solidFill>
                <a:schemeClr val="tx1"/>
              </a:solidFill>
              <a:effectLst/>
              <a:cs typeface="Arial"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Rot="1" noChangeArrowheads="1"/>
          </p:cNvSpPr>
          <p:nvPr>
            <p:ph type="title"/>
          </p:nvPr>
        </p:nvSpPr>
        <p:spPr/>
        <p:txBody>
          <a:bodyPr/>
          <a:lstStyle/>
          <a:p>
            <a:r>
              <a:rPr lang="ar-SA" sz="4000" i="1">
                <a:cs typeface="Arial" charset="0"/>
              </a:rPr>
              <a:t>  مصاحبه عميق</a:t>
            </a:r>
            <a:r>
              <a:rPr lang="fa-IR" sz="4000" i="1">
                <a:cs typeface="Arial" charset="0"/>
              </a:rPr>
              <a:t/>
            </a:r>
            <a:br>
              <a:rPr lang="fa-IR" sz="4000" i="1">
                <a:cs typeface="Arial" charset="0"/>
              </a:rPr>
            </a:br>
            <a:r>
              <a:rPr lang="ar-SA" sz="4000" i="1">
                <a:cs typeface="Arial" charset="0"/>
              </a:rPr>
              <a:t> </a:t>
            </a:r>
            <a:r>
              <a:rPr lang="en-US" sz="4000" i="1">
                <a:cs typeface="Arial" charset="0"/>
              </a:rPr>
              <a:t>In -  depth  interview </a:t>
            </a:r>
            <a:r>
              <a:rPr lang="ar-SA" sz="4000" i="1">
                <a:cs typeface="Arial" charset="0"/>
              </a:rPr>
              <a:t> </a:t>
            </a:r>
            <a:endParaRPr lang="en-US" sz="4000"/>
          </a:p>
        </p:txBody>
      </p:sp>
      <p:sp>
        <p:nvSpPr>
          <p:cNvPr id="38915" name="Rectangle 3"/>
          <p:cNvSpPr>
            <a:spLocks noGrp="1" noChangeArrowheads="1"/>
          </p:cNvSpPr>
          <p:nvPr>
            <p:ph type="body" idx="1"/>
          </p:nvPr>
        </p:nvSpPr>
        <p:spPr/>
        <p:txBody>
          <a:bodyPr/>
          <a:lstStyle/>
          <a:p>
            <a:pPr algn="r">
              <a:buFont typeface="Wingdings" pitchFamily="2" charset="2"/>
              <a:buNone/>
            </a:pPr>
            <a:r>
              <a:rPr lang="fa-IR" b="1" i="1">
                <a:cs typeface="Arial" charset="0"/>
              </a:rPr>
              <a:t> </a:t>
            </a:r>
          </a:p>
          <a:p>
            <a:pPr algn="r">
              <a:buFont typeface="Wingdings" pitchFamily="2" charset="2"/>
              <a:buNone/>
            </a:pPr>
            <a:r>
              <a:rPr lang="ar-SA" b="1" i="1">
                <a:cs typeface="Arial" charset="0"/>
              </a:rPr>
              <a:t> ـ  پرسشنامه هاي مختلف هر يك از گروهها را  تهيه و پيش آزمون كنيد  .</a:t>
            </a:r>
            <a:endParaRPr lang="fa-IR" b="1" i="1">
              <a:cs typeface="Arial" charset="0"/>
            </a:endParaRPr>
          </a:p>
          <a:p>
            <a:pPr algn="r">
              <a:buFont typeface="Wingdings" pitchFamily="2" charset="2"/>
              <a:buNone/>
            </a:pPr>
            <a:r>
              <a:rPr lang="fa-IR" b="1" i="1">
                <a:cs typeface="Arial" charset="0"/>
              </a:rPr>
              <a:t> </a:t>
            </a:r>
            <a:r>
              <a:rPr lang="ar-SA" b="1" i="1">
                <a:cs typeface="Arial" charset="0"/>
              </a:rPr>
              <a:t> ـ  آموزش و بازآموزي مصاحبه گران</a:t>
            </a:r>
            <a:endParaRPr lang="fa-IR" b="1" i="1">
              <a:cs typeface="Arial" charset="0"/>
            </a:endParaRPr>
          </a:p>
          <a:p>
            <a:pPr algn="r">
              <a:buFont typeface="Wingdings" pitchFamily="2" charset="2"/>
              <a:buNone/>
            </a:pPr>
            <a:r>
              <a:rPr lang="fa-IR" b="1" i="1">
                <a:cs typeface="Arial" charset="0"/>
              </a:rPr>
              <a:t> </a:t>
            </a:r>
            <a:r>
              <a:rPr lang="ar-SA" b="1" i="1">
                <a:cs typeface="Arial" charset="0"/>
              </a:rPr>
              <a:t> ـ  تامين نيازهاي پشتيباني و تداركاتي</a:t>
            </a:r>
            <a:endParaRPr lang="fa-IR" b="1" i="1">
              <a:cs typeface="Arial" charset="0"/>
            </a:endParaRPr>
          </a:p>
          <a:p>
            <a:pPr algn="r">
              <a:buFont typeface="Wingdings" pitchFamily="2" charset="2"/>
              <a:buNone/>
            </a:pPr>
            <a:r>
              <a:rPr lang="fa-IR" b="1" i="1">
                <a:cs typeface="Arial" charset="0"/>
              </a:rPr>
              <a:t>  </a:t>
            </a:r>
            <a:r>
              <a:rPr lang="ar-SA" b="1" i="1">
                <a:cs typeface="Arial" charset="0"/>
              </a:rPr>
              <a:t> ـ  انتخاب شركت كنندگان در مصاحبه عميق</a:t>
            </a:r>
            <a:endParaRPr lang="fa-IR" b="1" i="1">
              <a:cs typeface="Arial" charset="0"/>
            </a:endParaRPr>
          </a:p>
          <a:p>
            <a:pPr algn="r">
              <a:buFont typeface="Wingdings" pitchFamily="2" charset="2"/>
              <a:buNone/>
            </a:pPr>
            <a:r>
              <a:rPr lang="fa-IR" b="1" i="1">
                <a:cs typeface="Arial" charset="0"/>
              </a:rPr>
              <a:t> </a:t>
            </a:r>
            <a:r>
              <a:rPr lang="ar-SA" b="1" i="1">
                <a:cs typeface="Arial" charset="0"/>
              </a:rPr>
              <a:t> ـ  انجام مصاحبه عميق</a:t>
            </a:r>
            <a:r>
              <a:rPr lang="ar-SA"/>
              <a:t> </a:t>
            </a:r>
            <a:endParaRPr lang="fa-IR">
              <a:cs typeface="Arial" charset="0"/>
            </a:endParaRPr>
          </a:p>
          <a:p>
            <a:pPr algn="r">
              <a:buFont typeface="Wingdings" pitchFamily="2" charset="2"/>
              <a:buNone/>
            </a:pPr>
            <a:endParaRPr lang="fa-IR" b="1" i="1">
              <a:cs typeface="Arial" charset="0"/>
            </a:endParaRPr>
          </a:p>
          <a:p>
            <a:pPr algn="r">
              <a:buFont typeface="Wingdings" pitchFamily="2" charset="2"/>
              <a:buNone/>
            </a:pPr>
            <a:endParaRPr lang="en-US" b="1" i="1">
              <a:cs typeface="Arial"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rrowheads="1"/>
          </p:cNvSpPr>
          <p:nvPr>
            <p:ph type="title"/>
          </p:nvPr>
        </p:nvSpPr>
        <p:spPr/>
        <p:txBody>
          <a:bodyPr/>
          <a:lstStyle/>
          <a:p>
            <a:r>
              <a:rPr lang="fa-IR" b="0" i="1">
                <a:cs typeface="Arial" charset="0"/>
              </a:rPr>
              <a:t> </a:t>
            </a:r>
            <a:r>
              <a:rPr lang="ar-SA" b="0" i="1">
                <a:cs typeface="Arial" charset="0"/>
              </a:rPr>
              <a:t>  مشاهده گروه هدف</a:t>
            </a:r>
            <a:r>
              <a:rPr lang="en-US"/>
              <a:t> </a:t>
            </a:r>
          </a:p>
        </p:txBody>
      </p:sp>
      <p:sp>
        <p:nvSpPr>
          <p:cNvPr id="39939" name="Rectangle 3"/>
          <p:cNvSpPr>
            <a:spLocks noGrp="1" noChangeArrowheads="1"/>
          </p:cNvSpPr>
          <p:nvPr>
            <p:ph type="body" idx="1"/>
          </p:nvPr>
        </p:nvSpPr>
        <p:spPr/>
        <p:txBody>
          <a:bodyPr/>
          <a:lstStyle/>
          <a:p>
            <a:pPr algn="r">
              <a:buFont typeface="Wingdings" pitchFamily="2" charset="2"/>
              <a:buNone/>
            </a:pPr>
            <a:endParaRPr lang="fa-IR" b="1" i="1">
              <a:cs typeface="Arial" charset="0"/>
            </a:endParaRPr>
          </a:p>
          <a:p>
            <a:pPr algn="r">
              <a:buFont typeface="Wingdings" pitchFamily="2" charset="2"/>
              <a:buNone/>
            </a:pPr>
            <a:r>
              <a:rPr lang="fa-IR" b="1" i="1">
                <a:cs typeface="Arial" charset="0"/>
              </a:rPr>
              <a:t> </a:t>
            </a:r>
            <a:r>
              <a:rPr lang="ar-SA" b="1" i="1">
                <a:cs typeface="Arial" charset="0"/>
              </a:rPr>
              <a:t> ـ  تهيه سياهه وارسي ( چك ليست ) و انجام پيش آزمون آن براي مشاهده</a:t>
            </a:r>
            <a:endParaRPr lang="fa-IR" b="1" i="1">
              <a:cs typeface="Arial" charset="0"/>
            </a:endParaRPr>
          </a:p>
          <a:p>
            <a:pPr algn="r">
              <a:buFont typeface="Wingdings" pitchFamily="2" charset="2"/>
              <a:buNone/>
            </a:pPr>
            <a:r>
              <a:rPr lang="fa-IR" b="1" i="1">
                <a:cs typeface="Arial" charset="0"/>
              </a:rPr>
              <a:t> </a:t>
            </a:r>
            <a:r>
              <a:rPr lang="ar-SA" b="1" i="1">
                <a:cs typeface="Arial" charset="0"/>
              </a:rPr>
              <a:t>  ـ  آموزش و بازآموزي مشاهده گران</a:t>
            </a:r>
            <a:endParaRPr lang="fa-IR" b="1" i="1">
              <a:cs typeface="Arial" charset="0"/>
            </a:endParaRPr>
          </a:p>
          <a:p>
            <a:pPr algn="r">
              <a:buFont typeface="Wingdings" pitchFamily="2" charset="2"/>
              <a:buNone/>
            </a:pPr>
            <a:r>
              <a:rPr lang="fa-IR" b="1" i="1">
                <a:cs typeface="Arial" charset="0"/>
              </a:rPr>
              <a:t> </a:t>
            </a:r>
            <a:r>
              <a:rPr lang="ar-SA" b="1" i="1">
                <a:cs typeface="Arial" charset="0"/>
              </a:rPr>
              <a:t> ـ  تامين وسايل پشتيباني و تداركاتي</a:t>
            </a:r>
            <a:endParaRPr lang="fa-IR" b="1" i="1">
              <a:cs typeface="Arial" charset="0"/>
            </a:endParaRPr>
          </a:p>
          <a:p>
            <a:pPr algn="r">
              <a:buFont typeface="Wingdings" pitchFamily="2" charset="2"/>
              <a:buNone/>
            </a:pPr>
            <a:r>
              <a:rPr lang="fa-IR" b="1" i="1">
                <a:cs typeface="Arial" charset="0"/>
              </a:rPr>
              <a:t> </a:t>
            </a:r>
            <a:r>
              <a:rPr lang="ar-SA" b="1" i="1">
                <a:cs typeface="Arial" charset="0"/>
              </a:rPr>
              <a:t> ـ  مكانهاي مشاهده را انتخاب كنيد</a:t>
            </a:r>
            <a:r>
              <a:rPr lang="ar-SA"/>
              <a:t> </a:t>
            </a:r>
            <a:r>
              <a:rPr lang="fa-IR">
                <a:cs typeface="Arial" charset="0"/>
              </a:rPr>
              <a:t> </a:t>
            </a:r>
          </a:p>
          <a:p>
            <a:pPr algn="r">
              <a:buFont typeface="Wingdings" pitchFamily="2" charset="2"/>
              <a:buNone/>
            </a:pPr>
            <a:r>
              <a:rPr lang="fa-IR" b="1" i="1">
                <a:cs typeface="Arial" charset="0"/>
              </a:rPr>
              <a:t> </a:t>
            </a:r>
            <a:r>
              <a:rPr lang="ar-SA" b="1" i="1">
                <a:cs typeface="Arial" charset="0"/>
              </a:rPr>
              <a:t> ـ  اجراي مشاهده</a:t>
            </a:r>
            <a:endParaRPr lang="fa-IR" b="1" i="1">
              <a:cs typeface="Arial" charset="0"/>
            </a:endParaRPr>
          </a:p>
          <a:p>
            <a:pPr algn="r">
              <a:buFont typeface="Wingdings" pitchFamily="2" charset="2"/>
              <a:buNone/>
            </a:pPr>
            <a:endParaRPr lang="fa-IR" b="1" i="1">
              <a:cs typeface="Arial" charset="0"/>
            </a:endParaRPr>
          </a:p>
          <a:p>
            <a:pPr algn="r">
              <a:buFont typeface="Wingdings" pitchFamily="2" charset="2"/>
              <a:buNone/>
            </a:pPr>
            <a:endParaRPr lang="en-US" b="1" i="1">
              <a:cs typeface="Arial"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4"/>
          <p:cNvSpPr>
            <a:spLocks noGrp="1" noRot="1" noChangeArrowheads="1"/>
          </p:cNvSpPr>
          <p:nvPr>
            <p:ph type="title"/>
          </p:nvPr>
        </p:nvSpPr>
        <p:spPr/>
        <p:txBody>
          <a:bodyPr/>
          <a:lstStyle/>
          <a:p>
            <a:r>
              <a:rPr lang="ar-SA" sz="3200" b="0" i="1">
                <a:cs typeface="Arial" charset="0"/>
              </a:rPr>
              <a:t>جدول 3 ـ 6  نمونه موضوعات جهت مشاهده گروه هدف در الگوهاي رفتاري در طول حاملگي در جامعه</a:t>
            </a:r>
            <a:endParaRPr lang="en-US" sz="3200" b="0" i="1">
              <a:cs typeface="Arial" charset="0"/>
            </a:endParaRPr>
          </a:p>
        </p:txBody>
      </p:sp>
      <p:sp>
        <p:nvSpPr>
          <p:cNvPr id="41990" name="Rectangle 6"/>
          <p:cNvSpPr>
            <a:spLocks noChangeArrowheads="1"/>
          </p:cNvSpPr>
          <p:nvPr/>
        </p:nvSpPr>
        <p:spPr bwMode="auto">
          <a:xfrm>
            <a:off x="1042988" y="1844675"/>
            <a:ext cx="7013575" cy="4359275"/>
          </a:xfrm>
          <a:prstGeom prst="rect">
            <a:avLst/>
          </a:prstGeom>
          <a:noFill/>
          <a:ln w="9525">
            <a:noFill/>
            <a:miter lim="800000"/>
            <a:headEnd/>
            <a:tailEnd/>
          </a:ln>
          <a:effectLst/>
        </p:spPr>
        <p:txBody>
          <a:bodyPr anchor="ctr">
            <a:spAutoFit/>
          </a:bodyPr>
          <a:lstStyle/>
          <a:p>
            <a:pPr algn="r" rtl="1" eaLnBrk="1" hangingPunct="1">
              <a:buFont typeface="Symbol" pitchFamily="18" charset="2"/>
              <a:buChar char=""/>
              <a:tabLst>
                <a:tab pos="228600" algn="l"/>
              </a:tabLst>
            </a:pPr>
            <a:r>
              <a:rPr lang="fa-IR" sz="2000">
                <a:latin typeface="Arial" charset="0"/>
                <a:ea typeface="Times New Roman" pitchFamily="18" charset="0"/>
                <a:cs typeface="Traffic" pitchFamily="2" charset="-78"/>
              </a:rPr>
              <a:t> </a:t>
            </a:r>
            <a:r>
              <a:rPr lang="fa-IR" sz="2000" b="1">
                <a:latin typeface="Arial" charset="0"/>
                <a:ea typeface="Times New Roman" pitchFamily="18" charset="0"/>
                <a:cs typeface="Traffic" pitchFamily="2" charset="-78"/>
              </a:rPr>
              <a:t>در خانه</a:t>
            </a:r>
          </a:p>
          <a:p>
            <a:pPr algn="r" rtl="1" eaLnBrk="1" hangingPunct="1">
              <a:buFont typeface="Symbol" pitchFamily="18" charset="2"/>
              <a:buNone/>
              <a:tabLst>
                <a:tab pos="228600" algn="l"/>
              </a:tabLst>
            </a:pPr>
            <a:endParaRPr lang="en-US" sz="2000" b="1">
              <a:latin typeface="Arial" charset="0"/>
              <a:ea typeface="Times New Roman" pitchFamily="18" charset="0"/>
              <a:cs typeface="Traffic" pitchFamily="2" charset="-78"/>
            </a:endParaRPr>
          </a:p>
          <a:p>
            <a:pPr algn="r" rtl="1" eaLnBrk="1" hangingPunct="1">
              <a:buFont typeface="Symbol" pitchFamily="18" charset="2"/>
              <a:buChar char=""/>
              <a:tabLst>
                <a:tab pos="228600" algn="l"/>
              </a:tabLst>
            </a:pPr>
            <a:r>
              <a:rPr lang="ar-SA" sz="2000">
                <a:latin typeface="Arial" charset="0"/>
                <a:ea typeface="Times New Roman" pitchFamily="18" charset="0"/>
                <a:cs typeface="Traffic" pitchFamily="2" charset="-78"/>
              </a:rPr>
              <a:t>زنان باردار چه فعاليتهايي انجام مي دهند ؟  آيا آنها همان كارهايي را كه زنان غير باردار انجام ميدهند ،  انجام ميدهند ؟</a:t>
            </a:r>
            <a:endParaRPr lang="en-US" sz="2000">
              <a:latin typeface="Arial" charset="0"/>
              <a:ea typeface="Times New Roman" pitchFamily="18" charset="0"/>
              <a:cs typeface="Traffic" pitchFamily="2" charset="-78"/>
            </a:endParaRPr>
          </a:p>
          <a:p>
            <a:pPr algn="r" rtl="1">
              <a:buFont typeface="Symbol" pitchFamily="18" charset="2"/>
              <a:buChar char=""/>
              <a:tabLst>
                <a:tab pos="228600" algn="l"/>
              </a:tabLst>
            </a:pPr>
            <a:r>
              <a:rPr lang="ar-SA" sz="2000">
                <a:latin typeface="Arial" charset="0"/>
                <a:cs typeface="Traffic" pitchFamily="2" charset="-78"/>
              </a:rPr>
              <a:t>آيا كسي هست كه در كارهاي روزانه به زنان باردار كمك كنند ( تامين آب آشاميدني ،  جمع آوري                  هيزم و   </a:t>
            </a:r>
            <a:r>
              <a:rPr lang="en-US" sz="2000">
                <a:latin typeface="Arial" charset="0"/>
                <a:cs typeface="Traffic" pitchFamily="2" charset="-78"/>
              </a:rPr>
              <a:t>…</a:t>
            </a:r>
            <a:r>
              <a:rPr lang="ar-SA" sz="2000">
                <a:latin typeface="Arial" charset="0"/>
                <a:cs typeface="Traffic" pitchFamily="2" charset="-78"/>
              </a:rPr>
              <a:t>. ) چه كسي كمك كننده است  ؟</a:t>
            </a:r>
            <a:endParaRPr lang="en-US" sz="2000">
              <a:latin typeface="Arial" charset="0"/>
            </a:endParaRPr>
          </a:p>
          <a:p>
            <a:pPr algn="r" rtl="1">
              <a:buFont typeface="Symbol" pitchFamily="18" charset="2"/>
              <a:buChar char=""/>
              <a:tabLst>
                <a:tab pos="228600" algn="l"/>
              </a:tabLst>
            </a:pPr>
            <a:r>
              <a:rPr lang="ar-SA" sz="2000">
                <a:latin typeface="Arial" charset="0"/>
                <a:cs typeface="Traffic" pitchFamily="2" charset="-78"/>
              </a:rPr>
              <a:t>آيا زنان باردار در طول روز استراحت مي كنند ؟  چه مقدار ؟  با چه تناوبي ؟</a:t>
            </a:r>
            <a:endParaRPr lang="en-US" sz="2000">
              <a:latin typeface="Arial" charset="0"/>
            </a:endParaRPr>
          </a:p>
          <a:p>
            <a:pPr algn="r" rtl="1">
              <a:buFont typeface="Symbol" pitchFamily="18" charset="2"/>
              <a:buChar char=""/>
              <a:tabLst>
                <a:tab pos="228600" algn="l"/>
              </a:tabLst>
            </a:pPr>
            <a:r>
              <a:rPr lang="ar-SA" sz="2000">
                <a:latin typeface="Arial" charset="0"/>
                <a:cs typeface="Traffic" pitchFamily="2" charset="-78"/>
              </a:rPr>
              <a:t>چه غذاهايي را زنان باردار  ميل مي نمايند ؟</a:t>
            </a:r>
            <a:endParaRPr lang="en-US" sz="2000">
              <a:latin typeface="Arial" charset="0"/>
            </a:endParaRPr>
          </a:p>
          <a:p>
            <a:pPr algn="r" rtl="1">
              <a:tabLst>
                <a:tab pos="228600" algn="l"/>
              </a:tabLst>
            </a:pPr>
            <a:r>
              <a:rPr lang="ar-SA" sz="2000">
                <a:latin typeface="Arial" charset="0"/>
                <a:cs typeface="Traffic" pitchFamily="2" charset="-78"/>
              </a:rPr>
              <a:t>      آيا آنها به همان ميزان زنان غير باردار غذا ميخورند ؟  كمتر ؟  بيشتر ؟</a:t>
            </a:r>
            <a:endParaRPr lang="en-US" sz="2000">
              <a:latin typeface="Arial" charset="0"/>
            </a:endParaRPr>
          </a:p>
          <a:p>
            <a:pPr algn="r" rtl="1">
              <a:buFont typeface="Symbol" pitchFamily="18" charset="2"/>
              <a:buChar char=""/>
              <a:tabLst>
                <a:tab pos="228600" algn="l"/>
              </a:tabLst>
            </a:pPr>
            <a:r>
              <a:rPr lang="ar-SA" sz="2000">
                <a:latin typeface="Arial" charset="0"/>
                <a:cs typeface="Traffic" pitchFamily="2" charset="-78"/>
              </a:rPr>
              <a:t>مراقبت از زنان باردار توسط ساير گروههاي هدف چطور است ؟  آيا مشابه زنان غير باردار است ؟</a:t>
            </a:r>
            <a:endParaRPr lang="en-US" sz="2000">
              <a:latin typeface="Arial" charset="0"/>
            </a:endParaRPr>
          </a:p>
          <a:p>
            <a:pPr algn="r" rtl="1">
              <a:tabLst>
                <a:tab pos="228600" algn="l"/>
              </a:tabLst>
            </a:pPr>
            <a:r>
              <a:rPr lang="ar-SA" sz="2000">
                <a:latin typeface="Arial" charset="0"/>
                <a:cs typeface="Traffic" pitchFamily="2" charset="-78"/>
              </a:rPr>
              <a:t>      آيا تفاوتي وجود دارد  ؟</a:t>
            </a:r>
            <a:endParaRPr lang="en-US" sz="2000">
              <a:latin typeface="Arial" charset="0"/>
            </a:endParaRPr>
          </a:p>
          <a:p>
            <a:pPr algn="r">
              <a:tabLst>
                <a:tab pos="228600" algn="l"/>
              </a:tabLst>
            </a:pPr>
            <a:endParaRPr lang="en-US" sz="2000">
              <a:latin typeface="Arial" charset="0"/>
              <a:cs typeface="Arial" charset="0"/>
            </a:endParaRPr>
          </a:p>
        </p:txBody>
      </p:sp>
      <p:sp>
        <p:nvSpPr>
          <p:cNvPr id="41991" name="Rectangle 7"/>
          <p:cNvSpPr>
            <a:spLocks noChangeArrowheads="1"/>
          </p:cNvSpPr>
          <p:nvPr/>
        </p:nvSpPr>
        <p:spPr bwMode="auto">
          <a:xfrm>
            <a:off x="0" y="4070350"/>
            <a:ext cx="9144000" cy="0"/>
          </a:xfrm>
          <a:prstGeom prst="rect">
            <a:avLst/>
          </a:prstGeom>
          <a:noFill/>
          <a:ln w="9525">
            <a:noFill/>
            <a:miter lim="800000"/>
            <a:headEnd/>
            <a:tailEnd/>
          </a:ln>
          <a:effectLst/>
        </p:spPr>
        <p:txBody>
          <a:bodyPr wrap="none" anchor="ctr">
            <a:spAutoFit/>
          </a:bodyPr>
          <a:lstStyle/>
          <a:p>
            <a:pPr eaLnBrk="1" hangingPunct="1"/>
            <a:endParaRPr lang="en-US">
              <a:latin typeface="Arial"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rrowheads="1"/>
          </p:cNvSpPr>
          <p:nvPr>
            <p:ph type="title"/>
          </p:nvPr>
        </p:nvSpPr>
        <p:spPr/>
        <p:txBody>
          <a:bodyPr/>
          <a:lstStyle/>
          <a:p>
            <a:r>
              <a:rPr lang="ar-SA" sz="3200" b="0" i="1">
                <a:cs typeface="Arial" charset="0"/>
              </a:rPr>
              <a:t>جدول 3 ـ 6  نمونه موضوعات جهت مشاهده گروه هدف در الگوهاي رفتاري در طول حاملگي در جامعه</a:t>
            </a:r>
            <a:endParaRPr lang="en-US" sz="3200" b="0" i="1">
              <a:cs typeface="Arial" charset="0"/>
            </a:endParaRPr>
          </a:p>
        </p:txBody>
      </p:sp>
      <p:sp>
        <p:nvSpPr>
          <p:cNvPr id="44036" name="Rectangle 4"/>
          <p:cNvSpPr>
            <a:spLocks noChangeArrowheads="1"/>
          </p:cNvSpPr>
          <p:nvPr/>
        </p:nvSpPr>
        <p:spPr bwMode="auto">
          <a:xfrm>
            <a:off x="0" y="4070350"/>
            <a:ext cx="9144000" cy="0"/>
          </a:xfrm>
          <a:prstGeom prst="rect">
            <a:avLst/>
          </a:prstGeom>
          <a:noFill/>
          <a:ln w="9525">
            <a:noFill/>
            <a:miter lim="800000"/>
            <a:headEnd/>
            <a:tailEnd/>
          </a:ln>
          <a:effectLst/>
        </p:spPr>
        <p:txBody>
          <a:bodyPr wrap="none" anchor="ctr">
            <a:spAutoFit/>
          </a:bodyPr>
          <a:lstStyle/>
          <a:p>
            <a:pPr eaLnBrk="1" hangingPunct="1"/>
            <a:endParaRPr lang="en-US">
              <a:latin typeface="Arial" charset="0"/>
            </a:endParaRPr>
          </a:p>
        </p:txBody>
      </p:sp>
      <p:sp>
        <p:nvSpPr>
          <p:cNvPr id="44038" name="Rectangle 6"/>
          <p:cNvSpPr>
            <a:spLocks noChangeArrowheads="1"/>
          </p:cNvSpPr>
          <p:nvPr/>
        </p:nvSpPr>
        <p:spPr bwMode="auto">
          <a:xfrm>
            <a:off x="250825" y="2068513"/>
            <a:ext cx="8340725" cy="4024312"/>
          </a:xfrm>
          <a:prstGeom prst="rect">
            <a:avLst/>
          </a:prstGeom>
          <a:noFill/>
          <a:ln w="9525">
            <a:noFill/>
            <a:miter lim="800000"/>
            <a:headEnd/>
            <a:tailEnd/>
          </a:ln>
          <a:effectLst/>
        </p:spPr>
        <p:txBody>
          <a:bodyPr anchor="ctr">
            <a:spAutoFit/>
          </a:bodyPr>
          <a:lstStyle/>
          <a:p>
            <a:pPr algn="r" rtl="1" eaLnBrk="1" hangingPunct="1">
              <a:tabLst>
                <a:tab pos="228600" algn="l"/>
              </a:tabLst>
            </a:pPr>
            <a:endParaRPr lang="fa-IR" sz="2000" i="1">
              <a:latin typeface="Arial" charset="0"/>
              <a:ea typeface="Times New Roman" pitchFamily="18" charset="0"/>
              <a:cs typeface="Traffic" pitchFamily="2" charset="-78"/>
            </a:endParaRPr>
          </a:p>
          <a:p>
            <a:pPr algn="r" rtl="1" eaLnBrk="1" hangingPunct="1">
              <a:tabLst>
                <a:tab pos="228600" algn="l"/>
              </a:tabLst>
            </a:pPr>
            <a:r>
              <a:rPr lang="ar-SA" sz="2000" i="1">
                <a:latin typeface="Arial" charset="0"/>
                <a:ea typeface="Times New Roman" pitchFamily="18" charset="0"/>
                <a:cs typeface="Traffic" pitchFamily="2" charset="-78"/>
              </a:rPr>
              <a:t>در مركز بهداشتي درماني</a:t>
            </a:r>
            <a:endParaRPr lang="en-US" sz="2000" i="1">
              <a:latin typeface="Arial" charset="0"/>
              <a:ea typeface="Times New Roman" pitchFamily="18" charset="0"/>
              <a:cs typeface="Traffic" pitchFamily="2" charset="-78"/>
            </a:endParaRPr>
          </a:p>
          <a:p>
            <a:pPr algn="r" rtl="1" eaLnBrk="1" hangingPunct="1">
              <a:tabLst>
                <a:tab pos="228600" algn="l"/>
              </a:tabLst>
            </a:pPr>
            <a:endParaRPr lang="en-US" sz="2000">
              <a:latin typeface="Arial" charset="0"/>
            </a:endParaRPr>
          </a:p>
          <a:p>
            <a:pPr algn="r" rtl="1">
              <a:buFont typeface="Symbol" pitchFamily="18" charset="2"/>
              <a:buChar char=""/>
              <a:tabLst>
                <a:tab pos="228600" algn="l"/>
              </a:tabLst>
            </a:pPr>
            <a:r>
              <a:rPr lang="ar-SA" sz="2000">
                <a:latin typeface="Arial" charset="0"/>
                <a:cs typeface="Traffic" pitchFamily="2" charset="-78"/>
              </a:rPr>
              <a:t>چطور با زن باردار زماني كه از راه مي رسد برخورد ميشود ؟</a:t>
            </a:r>
            <a:endParaRPr lang="en-US" sz="2000">
              <a:latin typeface="Arial" charset="0"/>
            </a:endParaRPr>
          </a:p>
          <a:p>
            <a:pPr algn="r" rtl="1">
              <a:buFont typeface="Symbol" pitchFamily="18" charset="2"/>
              <a:buChar char=""/>
              <a:tabLst>
                <a:tab pos="228600" algn="l"/>
              </a:tabLst>
            </a:pPr>
            <a:r>
              <a:rPr lang="ar-SA" sz="2000">
                <a:latin typeface="Arial" charset="0"/>
                <a:cs typeface="Traffic" pitchFamily="2" charset="-78"/>
              </a:rPr>
              <a:t>چه فرآيندهاي كاري در مركز بهداشتي درماني انجام ميشود ؟  آيا مادر باردار وزن ميشود ؟</a:t>
            </a:r>
            <a:endParaRPr lang="en-US" sz="2000">
              <a:latin typeface="Arial" charset="0"/>
            </a:endParaRPr>
          </a:p>
          <a:p>
            <a:pPr algn="r" rtl="1">
              <a:buFont typeface="Symbol" pitchFamily="18" charset="2"/>
              <a:buChar char=""/>
              <a:tabLst>
                <a:tab pos="228600" algn="l"/>
              </a:tabLst>
            </a:pPr>
            <a:r>
              <a:rPr lang="ar-SA" sz="2000">
                <a:latin typeface="Arial" charset="0"/>
                <a:cs typeface="Traffic" pitchFamily="2" charset="-78"/>
              </a:rPr>
              <a:t>آيا فشارخون او كنترل مي گردد ؟  آيا او از نظر كم خوني كنترل مي گردد ( در صورت لزوم )</a:t>
            </a:r>
            <a:endParaRPr lang="en-US" sz="2000">
              <a:latin typeface="Arial" charset="0"/>
            </a:endParaRPr>
          </a:p>
          <a:p>
            <a:pPr algn="r" rtl="1">
              <a:buFont typeface="Symbol" pitchFamily="18" charset="2"/>
              <a:buChar char=""/>
              <a:tabLst>
                <a:tab pos="228600" algn="l"/>
              </a:tabLst>
            </a:pPr>
            <a:r>
              <a:rPr lang="ar-SA" sz="2000">
                <a:latin typeface="Arial" charset="0"/>
                <a:cs typeface="Traffic" pitchFamily="2" charset="-78"/>
              </a:rPr>
              <a:t>آيا  هيچگونه آموزش يا مشاوره بهداشتي از وسايل كمك آموزشي ديداري مثل پمفلت ،  عكس برگردان و   غيره استفاده ميشود ؟</a:t>
            </a:r>
            <a:endParaRPr lang="en-US" sz="2000">
              <a:latin typeface="Arial" charset="0"/>
            </a:endParaRPr>
          </a:p>
          <a:p>
            <a:pPr algn="r" rtl="1">
              <a:buFont typeface="Symbol" pitchFamily="18" charset="2"/>
              <a:buChar char=""/>
              <a:tabLst>
                <a:tab pos="228600" algn="l"/>
              </a:tabLst>
            </a:pPr>
            <a:r>
              <a:rPr lang="ar-SA" sz="2000">
                <a:latin typeface="Arial" charset="0"/>
                <a:cs typeface="Traffic" pitchFamily="2" charset="-78"/>
              </a:rPr>
              <a:t>آيا به مادران باردار اجازه سئوال كردن داده ميشود يا آنها تشويق مي شوند تا سئوال كنند ؟</a:t>
            </a:r>
            <a:endParaRPr lang="en-US" sz="2000">
              <a:latin typeface="Arial" charset="0"/>
            </a:endParaRPr>
          </a:p>
          <a:p>
            <a:pPr algn="r" rtl="1">
              <a:buFont typeface="Symbol" pitchFamily="18" charset="2"/>
              <a:buChar char=""/>
              <a:tabLst>
                <a:tab pos="228600" algn="l"/>
              </a:tabLst>
            </a:pPr>
            <a:r>
              <a:rPr lang="ar-SA" sz="2000">
                <a:latin typeface="Arial" charset="0"/>
                <a:cs typeface="Traffic" pitchFamily="2" charset="-78"/>
              </a:rPr>
              <a:t>چه داده هايي تجويز مي گردد ؟  چند بار  ؟</a:t>
            </a:r>
            <a:endParaRPr lang="en-US" sz="2000">
              <a:latin typeface="Arial" charset="0"/>
            </a:endParaRPr>
          </a:p>
          <a:p>
            <a:pPr algn="r">
              <a:tabLst>
                <a:tab pos="228600" algn="l"/>
              </a:tabLst>
            </a:pPr>
            <a:endParaRPr lang="en-US">
              <a:latin typeface="Arial" charset="0"/>
              <a:cs typeface="Arial" charset="0"/>
            </a:endParaRPr>
          </a:p>
        </p:txBody>
      </p:sp>
      <p:sp>
        <p:nvSpPr>
          <p:cNvPr id="44039" name="Rectangle 7"/>
          <p:cNvSpPr>
            <a:spLocks noChangeArrowheads="1"/>
          </p:cNvSpPr>
          <p:nvPr/>
        </p:nvSpPr>
        <p:spPr bwMode="auto">
          <a:xfrm>
            <a:off x="0" y="4071938"/>
            <a:ext cx="9144000" cy="0"/>
          </a:xfrm>
          <a:prstGeom prst="rect">
            <a:avLst/>
          </a:prstGeom>
          <a:noFill/>
          <a:ln w="9525">
            <a:noFill/>
            <a:miter lim="800000"/>
            <a:headEnd/>
            <a:tailEnd/>
          </a:ln>
          <a:effectLst/>
        </p:spPr>
        <p:txBody>
          <a:bodyPr wrap="none" anchor="ctr">
            <a:spAutoFit/>
          </a:bodyPr>
          <a:lstStyle/>
          <a:p>
            <a:pPr eaLnBrk="1" hangingPunct="1"/>
            <a:endParaRPr lang="en-US">
              <a:latin typeface="Arial"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rrowheads="1"/>
          </p:cNvSpPr>
          <p:nvPr>
            <p:ph type="title"/>
          </p:nvPr>
        </p:nvSpPr>
        <p:spPr/>
        <p:txBody>
          <a:bodyPr/>
          <a:lstStyle/>
          <a:p>
            <a:r>
              <a:rPr lang="ar-SA" sz="3200" b="0" i="1">
                <a:cs typeface="Arial" charset="0"/>
              </a:rPr>
              <a:t>جدول 3 ـ 6  نمونه موضوعات جهت مشاهده گروه هدف در الگوهاي رفتاري در طول حاملگي در جامعه</a:t>
            </a:r>
            <a:endParaRPr lang="en-US" sz="3200" b="0" i="1">
              <a:cs typeface="Arial" charset="0"/>
            </a:endParaRPr>
          </a:p>
        </p:txBody>
      </p:sp>
      <p:sp>
        <p:nvSpPr>
          <p:cNvPr id="46083" name="Rectangle 3"/>
          <p:cNvSpPr>
            <a:spLocks noChangeArrowheads="1"/>
          </p:cNvSpPr>
          <p:nvPr/>
        </p:nvSpPr>
        <p:spPr bwMode="auto">
          <a:xfrm>
            <a:off x="0" y="4070350"/>
            <a:ext cx="9144000" cy="0"/>
          </a:xfrm>
          <a:prstGeom prst="rect">
            <a:avLst/>
          </a:prstGeom>
          <a:noFill/>
          <a:ln w="9525">
            <a:noFill/>
            <a:miter lim="800000"/>
            <a:headEnd/>
            <a:tailEnd/>
          </a:ln>
          <a:effectLst/>
        </p:spPr>
        <p:txBody>
          <a:bodyPr wrap="none" anchor="ctr">
            <a:spAutoFit/>
          </a:bodyPr>
          <a:lstStyle/>
          <a:p>
            <a:pPr eaLnBrk="1" hangingPunct="1"/>
            <a:endParaRPr lang="en-US">
              <a:latin typeface="Arial" charset="0"/>
            </a:endParaRPr>
          </a:p>
        </p:txBody>
      </p:sp>
      <p:sp>
        <p:nvSpPr>
          <p:cNvPr id="46085" name="Rectangle 5"/>
          <p:cNvSpPr>
            <a:spLocks noChangeArrowheads="1"/>
          </p:cNvSpPr>
          <p:nvPr/>
        </p:nvSpPr>
        <p:spPr bwMode="auto">
          <a:xfrm>
            <a:off x="0" y="4071938"/>
            <a:ext cx="9144000" cy="0"/>
          </a:xfrm>
          <a:prstGeom prst="rect">
            <a:avLst/>
          </a:prstGeom>
          <a:noFill/>
          <a:ln w="9525">
            <a:noFill/>
            <a:miter lim="800000"/>
            <a:headEnd/>
            <a:tailEnd/>
          </a:ln>
          <a:effectLst/>
        </p:spPr>
        <p:txBody>
          <a:bodyPr wrap="none" anchor="ctr">
            <a:spAutoFit/>
          </a:bodyPr>
          <a:lstStyle/>
          <a:p>
            <a:pPr eaLnBrk="1" hangingPunct="1"/>
            <a:endParaRPr lang="en-US">
              <a:latin typeface="Arial" charset="0"/>
            </a:endParaRPr>
          </a:p>
        </p:txBody>
      </p:sp>
      <p:sp>
        <p:nvSpPr>
          <p:cNvPr id="46087" name="Rectangle 7"/>
          <p:cNvSpPr>
            <a:spLocks noChangeArrowheads="1"/>
          </p:cNvSpPr>
          <p:nvPr/>
        </p:nvSpPr>
        <p:spPr bwMode="auto">
          <a:xfrm>
            <a:off x="0" y="2743200"/>
            <a:ext cx="9144000" cy="0"/>
          </a:xfrm>
          <a:prstGeom prst="rect">
            <a:avLst/>
          </a:prstGeom>
          <a:noFill/>
          <a:ln w="9525">
            <a:noFill/>
            <a:miter lim="800000"/>
            <a:headEnd/>
            <a:tailEnd/>
          </a:ln>
          <a:effectLst/>
        </p:spPr>
        <p:txBody>
          <a:bodyPr wrap="none" anchor="ctr">
            <a:spAutoFit/>
          </a:bodyPr>
          <a:lstStyle/>
          <a:p>
            <a:endParaRPr lang="en-US"/>
          </a:p>
        </p:txBody>
      </p:sp>
      <p:sp>
        <p:nvSpPr>
          <p:cNvPr id="46088" name="Rectangle 8"/>
          <p:cNvSpPr>
            <a:spLocks noChangeArrowheads="1"/>
          </p:cNvSpPr>
          <p:nvPr/>
        </p:nvSpPr>
        <p:spPr bwMode="auto">
          <a:xfrm>
            <a:off x="468313" y="1733550"/>
            <a:ext cx="8027987" cy="3562350"/>
          </a:xfrm>
          <a:prstGeom prst="rect">
            <a:avLst/>
          </a:prstGeom>
          <a:noFill/>
          <a:ln w="9525">
            <a:noFill/>
            <a:miter lim="800000"/>
            <a:headEnd/>
            <a:tailEnd/>
          </a:ln>
          <a:effectLst/>
        </p:spPr>
        <p:txBody>
          <a:bodyPr anchor="ctr">
            <a:spAutoFit/>
          </a:bodyPr>
          <a:lstStyle/>
          <a:p>
            <a:pPr algn="r" eaLnBrk="1" hangingPunct="1">
              <a:tabLst>
                <a:tab pos="228600" algn="l"/>
              </a:tabLst>
            </a:pPr>
            <a:r>
              <a:rPr lang="en-US">
                <a:latin typeface="Arial" charset="0"/>
              </a:rPr>
              <a:t/>
            </a:r>
            <a:br>
              <a:rPr lang="en-US">
                <a:latin typeface="Arial" charset="0"/>
              </a:rPr>
            </a:br>
            <a:endParaRPr lang="en-US">
              <a:latin typeface="Arial" charset="0"/>
            </a:endParaRPr>
          </a:p>
          <a:p>
            <a:pPr algn="r" rtl="1">
              <a:tabLst>
                <a:tab pos="228600" algn="l"/>
              </a:tabLst>
            </a:pPr>
            <a:r>
              <a:rPr lang="ar-SA" sz="2400" i="1">
                <a:latin typeface="Arial" charset="0"/>
                <a:ea typeface="Times New Roman" pitchFamily="18" charset="0"/>
                <a:cs typeface="Traffic" pitchFamily="2" charset="-78"/>
              </a:rPr>
              <a:t>ماماهاي سنتي يا كمك زايمانهاي دوره ديده</a:t>
            </a:r>
            <a:endParaRPr lang="en-US" sz="2400" i="1">
              <a:latin typeface="Arial" charset="0"/>
              <a:ea typeface="Times New Roman" pitchFamily="18" charset="0"/>
              <a:cs typeface="Traffic" pitchFamily="2" charset="-78"/>
            </a:endParaRPr>
          </a:p>
          <a:p>
            <a:pPr algn="r" rtl="1">
              <a:tabLst>
                <a:tab pos="228600" algn="l"/>
              </a:tabLst>
            </a:pPr>
            <a:endParaRPr lang="en-US" sz="2400">
              <a:latin typeface="Arial" charset="0"/>
            </a:endParaRPr>
          </a:p>
          <a:p>
            <a:pPr algn="r" rtl="1">
              <a:buFont typeface="Symbol" pitchFamily="18" charset="2"/>
              <a:buChar char=""/>
              <a:tabLst>
                <a:tab pos="228600" algn="l"/>
              </a:tabLst>
            </a:pPr>
            <a:r>
              <a:rPr lang="ar-SA" sz="2400">
                <a:latin typeface="Arial" charset="0"/>
                <a:cs typeface="Traffic" pitchFamily="2" charset="-78"/>
              </a:rPr>
              <a:t>ماماي سنتي چه ميكند ؟  آيا او معاينه فيزيكي انجام ميدهد ؟  آيا دارو يا مواد گياهي تجويز ميكند ؟</a:t>
            </a:r>
            <a:endParaRPr lang="en-US" sz="2400">
              <a:latin typeface="Arial" charset="0"/>
            </a:endParaRPr>
          </a:p>
          <a:p>
            <a:pPr algn="r" rtl="1">
              <a:buFont typeface="Symbol" pitchFamily="18" charset="2"/>
              <a:buChar char=""/>
              <a:tabLst>
                <a:tab pos="228600" algn="l"/>
              </a:tabLst>
            </a:pPr>
            <a:r>
              <a:rPr lang="ar-SA" sz="2400">
                <a:latin typeface="Arial" charset="0"/>
                <a:cs typeface="Traffic" pitchFamily="2" charset="-78"/>
              </a:rPr>
              <a:t>آيا او درباره مشكلات دوران بارداري سئوال ميكند يا درباره اين مشكلات صحبت نموده و به اين مسئله توجه دارد ؟  چه نوع مشكلاتي را  مطرح مي نمايد  ؟</a:t>
            </a:r>
            <a:endParaRPr lang="en-US" sz="2400">
              <a:latin typeface="Arial" charset="0"/>
            </a:endParaRPr>
          </a:p>
          <a:p>
            <a:pPr algn="r">
              <a:tabLst>
                <a:tab pos="228600" algn="l"/>
              </a:tabLst>
            </a:pPr>
            <a:endParaRPr lang="en-US" sz="2400">
              <a:latin typeface="Arial" charset="0"/>
              <a:cs typeface="Arial"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Rot="1" noChangeArrowheads="1"/>
          </p:cNvSpPr>
          <p:nvPr>
            <p:ph type="title"/>
          </p:nvPr>
        </p:nvSpPr>
        <p:spPr>
          <a:xfrm>
            <a:off x="468313" y="2276475"/>
            <a:ext cx="8229600" cy="2160588"/>
          </a:xfrm>
        </p:spPr>
        <p:txBody>
          <a:bodyPr/>
          <a:lstStyle/>
          <a:p>
            <a:r>
              <a:rPr lang="ar-SA" sz="3600" b="0" i="1">
                <a:cs typeface="Arial" charset="0"/>
              </a:rPr>
              <a:t>بررسي دانش ،  نگرش و عملكرد</a:t>
            </a:r>
            <a:r>
              <a:rPr lang="en-US" sz="3600" b="0" i="1">
                <a:cs typeface="Arial" charset="0"/>
              </a:rPr>
              <a:t/>
            </a:r>
            <a:br>
              <a:rPr lang="en-US" sz="3600" b="0" i="1">
                <a:cs typeface="Arial" charset="0"/>
              </a:rPr>
            </a:br>
            <a:r>
              <a:rPr lang="en-US" sz="3600" b="0" i="1">
                <a:cs typeface="Arial" charset="0"/>
              </a:rPr>
              <a:t>KAP</a:t>
            </a:r>
            <a:endParaRPr lang="en-US" sz="4000"/>
          </a:p>
        </p:txBody>
      </p:sp>
      <p:sp>
        <p:nvSpPr>
          <p:cNvPr id="40963" name="Rectangle 3"/>
          <p:cNvSpPr>
            <a:spLocks noGrp="1" noChangeArrowheads="1"/>
          </p:cNvSpPr>
          <p:nvPr>
            <p:ph type="body" idx="1"/>
          </p:nvPr>
        </p:nvSpPr>
        <p:spPr/>
        <p:txBody>
          <a:bodyPr/>
          <a:lstStyle/>
          <a:p>
            <a:pPr algn="r">
              <a:buFont typeface="Wingdings" pitchFamily="2" charset="2"/>
              <a:buNone/>
            </a:pPr>
            <a:endParaRPr 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Rot="1" noChangeArrowheads="1"/>
          </p:cNvSpPr>
          <p:nvPr>
            <p:ph type="title"/>
          </p:nvPr>
        </p:nvSpPr>
        <p:spPr/>
        <p:txBody>
          <a:bodyPr/>
          <a:lstStyle/>
          <a:p>
            <a:r>
              <a:rPr lang="ar-SA" sz="4000" b="0" i="1">
                <a:cs typeface="Arial" charset="0"/>
              </a:rPr>
              <a:t>جدول 3 ـ 5  آموزش مصاحبه گران   :  نگرش </a:t>
            </a:r>
            <a:r>
              <a:rPr lang="en-US" sz="4000" b="0" i="1">
                <a:cs typeface="Arial" charset="0"/>
              </a:rPr>
              <a:t> </a:t>
            </a:r>
          </a:p>
        </p:txBody>
      </p:sp>
      <p:sp>
        <p:nvSpPr>
          <p:cNvPr id="53251" name="Rectangle 3"/>
          <p:cNvSpPr>
            <a:spLocks noGrp="1" noChangeArrowheads="1"/>
          </p:cNvSpPr>
          <p:nvPr>
            <p:ph type="body" idx="1"/>
          </p:nvPr>
        </p:nvSpPr>
        <p:spPr>
          <a:xfrm>
            <a:off x="0" y="1989138"/>
            <a:ext cx="8893175" cy="4525962"/>
          </a:xfrm>
        </p:spPr>
        <p:txBody>
          <a:bodyPr/>
          <a:lstStyle/>
          <a:p>
            <a:pPr algn="r">
              <a:buFont typeface="Wingdings" pitchFamily="2" charset="2"/>
              <a:buNone/>
            </a:pPr>
            <a:endParaRPr lang="fa-IR" b="1">
              <a:cs typeface="Arial" charset="0"/>
            </a:endParaRPr>
          </a:p>
          <a:p>
            <a:pPr algn="r">
              <a:buFont typeface="Wingdings" pitchFamily="2" charset="2"/>
              <a:buNone/>
            </a:pPr>
            <a:r>
              <a:rPr lang="fa-IR" b="1">
                <a:cs typeface="Arial" charset="0"/>
              </a:rPr>
              <a:t>- </a:t>
            </a:r>
            <a:r>
              <a:rPr lang="ar-SA" b="1">
                <a:cs typeface="Arial" charset="0"/>
              </a:rPr>
              <a:t>توجه به ايده ها ،  ارزشهاي اجتماعي و سنتهاي شركت كنندگان</a:t>
            </a:r>
          </a:p>
          <a:p>
            <a:pPr algn="r">
              <a:buFont typeface="Wingdings" pitchFamily="2" charset="2"/>
              <a:buNone/>
            </a:pPr>
            <a:r>
              <a:rPr lang="fa-IR" b="1">
                <a:cs typeface="Arial" charset="0"/>
              </a:rPr>
              <a:t>-</a:t>
            </a:r>
            <a:r>
              <a:rPr lang="ar-SA" b="1">
                <a:cs typeface="Arial" charset="0"/>
              </a:rPr>
              <a:t> درك اين موضوع كه مصاحبه گر فردي بالاتر از شركت كنندگان نيست بلكه در يك سطح قرار دارد</a:t>
            </a:r>
          </a:p>
          <a:p>
            <a:pPr algn="r">
              <a:buFont typeface="Wingdings" pitchFamily="2" charset="2"/>
              <a:buNone/>
            </a:pPr>
            <a:r>
              <a:rPr lang="fa-IR" b="1">
                <a:cs typeface="Arial" charset="0"/>
              </a:rPr>
              <a:t>- </a:t>
            </a:r>
            <a:r>
              <a:rPr lang="ar-SA" b="1">
                <a:cs typeface="Arial" charset="0"/>
              </a:rPr>
              <a:t>رغبت و تمايل به يادگيري از شركت كنندگان بجاي آموزش به آنها</a:t>
            </a:r>
            <a:endParaRPr lang="en-US" b="1">
              <a:cs typeface="Arial"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rrowheads="1"/>
          </p:cNvSpPr>
          <p:nvPr>
            <p:ph type="title"/>
          </p:nvPr>
        </p:nvSpPr>
        <p:spPr/>
        <p:txBody>
          <a:bodyPr/>
          <a:lstStyle/>
          <a:p>
            <a:r>
              <a:rPr lang="ar-SA" sz="4000" b="0" i="1">
                <a:cs typeface="Arial" charset="0"/>
              </a:rPr>
              <a:t>جدول 3 ـ 5  آموزش مصاحبه گران   :</a:t>
            </a:r>
            <a:r>
              <a:rPr lang="fa-IR" sz="4000" b="0" i="1">
                <a:cs typeface="Arial" charset="0"/>
              </a:rPr>
              <a:t> دانش</a:t>
            </a:r>
            <a:r>
              <a:rPr lang="ar-SA" sz="4000" b="0" i="1">
                <a:cs typeface="Arial" charset="0"/>
              </a:rPr>
              <a:t> </a:t>
            </a:r>
            <a:r>
              <a:rPr lang="en-US" sz="4000" b="0" i="1">
                <a:cs typeface="Arial" charset="0"/>
              </a:rPr>
              <a:t> </a:t>
            </a:r>
          </a:p>
        </p:txBody>
      </p:sp>
      <p:sp>
        <p:nvSpPr>
          <p:cNvPr id="54275" name="Rectangle 3"/>
          <p:cNvSpPr>
            <a:spLocks noGrp="1" noChangeArrowheads="1"/>
          </p:cNvSpPr>
          <p:nvPr>
            <p:ph type="body" idx="1"/>
          </p:nvPr>
        </p:nvSpPr>
        <p:spPr/>
        <p:txBody>
          <a:bodyPr/>
          <a:lstStyle/>
          <a:p>
            <a:pPr algn="r">
              <a:buFont typeface="Wingdings" pitchFamily="2" charset="2"/>
              <a:buNone/>
            </a:pPr>
            <a:endParaRPr lang="fa-IR" b="1">
              <a:cs typeface="Arial" charset="0"/>
            </a:endParaRPr>
          </a:p>
          <a:p>
            <a:pPr algn="r">
              <a:buFont typeface="Wingdings" pitchFamily="2" charset="2"/>
              <a:buNone/>
            </a:pPr>
            <a:r>
              <a:rPr lang="fa-IR" b="1">
                <a:cs typeface="Arial" charset="0"/>
              </a:rPr>
              <a:t>- </a:t>
            </a:r>
            <a:r>
              <a:rPr lang="ar-SA" b="1">
                <a:cs typeface="Arial" charset="0"/>
              </a:rPr>
              <a:t>چگونگي بكار گيري نتايج حاصل در برنامه ريز فعاليتهاي </a:t>
            </a:r>
            <a:endParaRPr lang="fa-IR" b="1">
              <a:cs typeface="Arial" charset="0"/>
            </a:endParaRPr>
          </a:p>
          <a:p>
            <a:pPr algn="r">
              <a:buFont typeface="Wingdings" pitchFamily="2" charset="2"/>
              <a:buNone/>
            </a:pPr>
            <a:r>
              <a:rPr lang="fa-IR" b="1">
                <a:cs typeface="Arial" charset="0"/>
              </a:rPr>
              <a:t>- </a:t>
            </a:r>
            <a:r>
              <a:rPr lang="ar-SA" b="1">
                <a:cs typeface="Arial" charset="0"/>
              </a:rPr>
              <a:t>بسيج اطلاعات مورد نظر ،  جستجو و جمع آوري    اطلاعات فني و اساسي درباره موضوعات</a:t>
            </a:r>
          </a:p>
          <a:p>
            <a:pPr algn="r">
              <a:buFont typeface="Wingdings" pitchFamily="2" charset="2"/>
              <a:buNone/>
            </a:pPr>
            <a:r>
              <a:rPr lang="fa-IR" b="1">
                <a:cs typeface="Arial" charset="0"/>
              </a:rPr>
              <a:t>- </a:t>
            </a:r>
            <a:r>
              <a:rPr lang="ar-SA" b="1">
                <a:cs typeface="Arial" charset="0"/>
              </a:rPr>
              <a:t>كار گروهي و پويايي گروهها </a:t>
            </a:r>
          </a:p>
          <a:p>
            <a:pPr algn="r">
              <a:buFont typeface="Wingdings" pitchFamily="2" charset="2"/>
              <a:buNone/>
            </a:pPr>
            <a:r>
              <a:rPr lang="fa-IR" b="1">
                <a:cs typeface="Arial" charset="0"/>
              </a:rPr>
              <a:t>- </a:t>
            </a:r>
            <a:r>
              <a:rPr lang="ar-SA" b="1">
                <a:cs typeface="Arial" charset="0"/>
              </a:rPr>
              <a:t>نحوه تجزيه و تحليل داده ها</a:t>
            </a:r>
          </a:p>
          <a:p>
            <a:pPr algn="r">
              <a:buFont typeface="Wingdings" pitchFamily="2" charset="2"/>
              <a:buNone/>
            </a:pPr>
            <a:r>
              <a:rPr lang="fa-IR" b="1">
                <a:cs typeface="Arial" charset="0"/>
              </a:rPr>
              <a:t>- </a:t>
            </a:r>
            <a:r>
              <a:rPr lang="ar-SA" b="1">
                <a:cs typeface="Arial" charset="0"/>
              </a:rPr>
              <a:t>سازماندهي و تداركات عملي براي مصاحبه</a:t>
            </a:r>
            <a:endParaRPr lang="en-US" b="1">
              <a:cs typeface="Arial"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rrowheads="1"/>
          </p:cNvSpPr>
          <p:nvPr>
            <p:ph type="title"/>
          </p:nvPr>
        </p:nvSpPr>
        <p:spPr/>
        <p:txBody>
          <a:bodyPr/>
          <a:lstStyle/>
          <a:p>
            <a:r>
              <a:rPr lang="ar-SA" sz="4000" b="0" i="1">
                <a:cs typeface="Arial" charset="0"/>
              </a:rPr>
              <a:t>جدول 3 ـ 5  آموزش مصاحبه گران   :</a:t>
            </a:r>
            <a:r>
              <a:rPr lang="fa-IR" sz="4000" b="0" i="1">
                <a:cs typeface="Arial" charset="0"/>
              </a:rPr>
              <a:t>  </a:t>
            </a:r>
            <a:r>
              <a:rPr lang="ar-SA" sz="4000" b="0" i="1">
                <a:cs typeface="Arial" charset="0"/>
              </a:rPr>
              <a:t>مهارت</a:t>
            </a:r>
            <a:r>
              <a:rPr lang="fa-IR" sz="4000" b="0" i="1">
                <a:cs typeface="Arial" charset="0"/>
              </a:rPr>
              <a:t>ها</a:t>
            </a:r>
            <a:endParaRPr lang="en-US" sz="4000" b="0" i="1">
              <a:cs typeface="Arial" charset="0"/>
            </a:endParaRPr>
          </a:p>
        </p:txBody>
      </p:sp>
      <p:sp>
        <p:nvSpPr>
          <p:cNvPr id="55299" name="Rectangle 3"/>
          <p:cNvSpPr>
            <a:spLocks noGrp="1" noChangeArrowheads="1"/>
          </p:cNvSpPr>
          <p:nvPr>
            <p:ph type="body" idx="1"/>
          </p:nvPr>
        </p:nvSpPr>
        <p:spPr/>
        <p:txBody>
          <a:bodyPr/>
          <a:lstStyle/>
          <a:p>
            <a:pPr algn="r">
              <a:buFont typeface="Wingdings" pitchFamily="2" charset="2"/>
              <a:buNone/>
            </a:pPr>
            <a:endParaRPr lang="fa-IR" b="1">
              <a:cs typeface="Arial" charset="0"/>
            </a:endParaRPr>
          </a:p>
          <a:p>
            <a:pPr algn="r">
              <a:buFont typeface="Wingdings" pitchFamily="2" charset="2"/>
              <a:buNone/>
            </a:pPr>
            <a:r>
              <a:rPr lang="fa-IR" b="1">
                <a:cs typeface="Arial" charset="0"/>
              </a:rPr>
              <a:t>- </a:t>
            </a:r>
            <a:r>
              <a:rPr lang="ar-SA" b="1">
                <a:cs typeface="Arial" charset="0"/>
              </a:rPr>
              <a:t>چگونگي طرح سئوالات براي افراد و گروهها</a:t>
            </a:r>
          </a:p>
          <a:p>
            <a:pPr algn="r">
              <a:buFont typeface="Wingdings" pitchFamily="2" charset="2"/>
              <a:buNone/>
            </a:pPr>
            <a:r>
              <a:rPr lang="fa-IR" b="1">
                <a:cs typeface="Arial" charset="0"/>
              </a:rPr>
              <a:t>- </a:t>
            </a:r>
            <a:r>
              <a:rPr lang="ar-SA" b="1">
                <a:cs typeface="Arial" charset="0"/>
              </a:rPr>
              <a:t>چگونگي تفسير پاسخهاي غير كلامي</a:t>
            </a:r>
          </a:p>
          <a:p>
            <a:pPr algn="r">
              <a:buFont typeface="Wingdings" pitchFamily="2" charset="2"/>
              <a:buNone/>
            </a:pPr>
            <a:r>
              <a:rPr lang="fa-IR" b="1">
                <a:cs typeface="Arial" charset="0"/>
              </a:rPr>
              <a:t>- </a:t>
            </a:r>
            <a:r>
              <a:rPr lang="ar-SA" b="1">
                <a:cs typeface="Arial" charset="0"/>
              </a:rPr>
              <a:t>مهارت شنيدن</a:t>
            </a:r>
          </a:p>
          <a:p>
            <a:pPr algn="r">
              <a:buFont typeface="Wingdings" pitchFamily="2" charset="2"/>
              <a:buNone/>
            </a:pPr>
            <a:r>
              <a:rPr lang="fa-IR" b="1">
                <a:cs typeface="Arial" charset="0"/>
              </a:rPr>
              <a:t>- </a:t>
            </a:r>
            <a:r>
              <a:rPr lang="ar-SA" b="1">
                <a:cs typeface="Arial" charset="0"/>
              </a:rPr>
              <a:t>مهارت ثبت كردن</a:t>
            </a:r>
          </a:p>
          <a:p>
            <a:pPr algn="r">
              <a:buFont typeface="Wingdings" pitchFamily="2" charset="2"/>
              <a:buNone/>
            </a:pPr>
            <a:r>
              <a:rPr lang="fa-IR" b="1">
                <a:cs typeface="Arial" charset="0"/>
              </a:rPr>
              <a:t>- </a:t>
            </a:r>
            <a:r>
              <a:rPr lang="ar-SA" b="1">
                <a:cs typeface="Arial" charset="0"/>
              </a:rPr>
              <a:t>مهارت بكارگيري كاست و ضبط صوت</a:t>
            </a:r>
            <a:endParaRPr lang="en-US" b="1">
              <a:cs typeface="Arial"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20" name="Group 116"/>
          <p:cNvGraphicFramePr>
            <a:graphicFrameLocks noGrp="1"/>
          </p:cNvGraphicFramePr>
          <p:nvPr/>
        </p:nvGraphicFramePr>
        <p:xfrm>
          <a:off x="323850" y="404813"/>
          <a:ext cx="8569325" cy="6289677"/>
        </p:xfrm>
        <a:graphic>
          <a:graphicData uri="http://schemas.openxmlformats.org/drawingml/2006/table">
            <a:tbl>
              <a:tblPr rtl="1"/>
              <a:tblGrid>
                <a:gridCol w="2773362"/>
                <a:gridCol w="2328863"/>
                <a:gridCol w="3467100"/>
              </a:tblGrid>
              <a:tr h="304800">
                <a:tc gridSpan="3">
                  <a:txBody>
                    <a:bodyPr/>
                    <a:lstStyle/>
                    <a:p>
                      <a:pPr marL="342900" marR="0" lvl="0" indent="-342900" algn="ctr" defTabSz="914400" rtl="1" eaLnBrk="1" fontAlgn="base" latinLnBrk="0" hangingPunct="1">
                        <a:lnSpc>
                          <a:spcPct val="100000"/>
                        </a:lnSpc>
                        <a:spcBef>
                          <a:spcPct val="0"/>
                        </a:spcBef>
                        <a:spcAft>
                          <a:spcPct val="0"/>
                        </a:spcAft>
                        <a:buClrTx/>
                        <a:buSzPct val="100000"/>
                        <a:buFontTx/>
                        <a:buNone/>
                        <a:tabLst/>
                      </a:pPr>
                      <a:r>
                        <a:rPr kumimoji="0" lang="ar-SA" sz="1300" b="1" i="1"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جدول  3 ـ 7  مزايا و معايب روشهاي مختلف تحقيق</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r>
              <a:tr h="255588">
                <a:tc>
                  <a:txBody>
                    <a:bodyPr/>
                    <a:lstStyle/>
                    <a:p>
                      <a:pPr marL="342900" marR="0" lvl="0" indent="-342900" algn="ctr" defTabSz="914400" rtl="1" eaLnBrk="1" fontAlgn="base" latinLnBrk="0" hangingPunct="1">
                        <a:lnSpc>
                          <a:spcPct val="100000"/>
                        </a:lnSpc>
                        <a:spcBef>
                          <a:spcPct val="0"/>
                        </a:spcBef>
                        <a:spcAft>
                          <a:spcPct val="0"/>
                        </a:spcAft>
                        <a:buClrTx/>
                        <a:buSzPct val="100000"/>
                        <a:buFontTx/>
                        <a:buNone/>
                        <a:tabLst/>
                      </a:pPr>
                      <a:r>
                        <a:rPr kumimoji="0" lang="ar-SA" sz="1000" b="1" i="1"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روش</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Pct val="100000"/>
                        <a:buFontTx/>
                        <a:buNone/>
                        <a:tabLst/>
                      </a:pPr>
                      <a:r>
                        <a:rPr kumimoji="0" lang="ar-SA" sz="1000" b="1" i="1"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مزايا</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Pct val="100000"/>
                        <a:buFontTx/>
                        <a:buNone/>
                        <a:tabLst/>
                      </a:pPr>
                      <a:r>
                        <a:rPr kumimoji="0" lang="ar-SA" sz="1000" b="1" i="1"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معايب</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r h="1212850">
                <a:tc>
                  <a:txBody>
                    <a:bodyPr/>
                    <a:lstStyle/>
                    <a:p>
                      <a:pPr marL="342900" marR="0" lvl="0" indent="-342900" algn="ctr" defTabSz="914400" rtl="1" eaLnBrk="1" fontAlgn="base" latinLnBrk="0" hangingPunct="1">
                        <a:lnSpc>
                          <a:spcPct val="100000"/>
                        </a:lnSpc>
                        <a:spcBef>
                          <a:spcPct val="0"/>
                        </a:spcBef>
                        <a:spcAft>
                          <a:spcPct val="0"/>
                        </a:spcAft>
                        <a:buClrTx/>
                        <a:buSzPct val="100000"/>
                        <a:buFontTx/>
                        <a:buNone/>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بحث گروهي متمركز</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به آساني بدون محدوديت ميتوان     دانش ، اعتقادات ،  نگرش و عملكرد افراد را جستجو نمود </a:t>
                      </a:r>
                      <a:endPar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قابل انعطاف بودن</a:t>
                      </a:r>
                      <a:endPar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ميتواند احساسي از چگونگي تعامل مردم در جامعه را ايجاد نمايد </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نياز به زمان زياد براي آمادگي</a:t>
                      </a: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طراحي و پيش آزمون چك ليست براي هر يك از گروههاي هدف</a:t>
                      </a:r>
                    </a:p>
                    <a:p>
                      <a:pPr marL="342900" marR="0" lvl="0" indent="-342900" algn="r" defTabSz="914400" rtl="1" eaLnBrk="0" fontAlgn="base" latinLnBrk="0" hangingPunct="0">
                        <a:lnSpc>
                          <a:spcPct val="100000"/>
                        </a:lnSpc>
                        <a:spcBef>
                          <a:spcPct val="0"/>
                        </a:spcBef>
                        <a:spcAft>
                          <a:spcPct val="0"/>
                        </a:spcAft>
                        <a:buClrTx/>
                        <a:buSzPct val="100000"/>
                        <a:buFontTx/>
                        <a:buNone/>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ـ     آموزش دقيق تسهيل گران</a:t>
                      </a: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نياز به انتخاب و شناسايي دقيق گروه هدف</a:t>
                      </a: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دشواري كار تداركاتي در ترتيب دادن جلسات بحث گروهي</a:t>
                      </a: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دشواري تجزيه و تحليل نتايج و صرف زمان زياد ( گرچه از مصاحبه عميق سريعتر است )</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r h="1328738">
                <a:tc>
                  <a:txBody>
                    <a:bodyPr/>
                    <a:lstStyle/>
                    <a:p>
                      <a:pPr marL="342900" marR="0" lvl="0" indent="-342900" algn="ctr" defTabSz="914400" rtl="1" eaLnBrk="1" fontAlgn="base" latinLnBrk="0" hangingPunct="1">
                        <a:lnSpc>
                          <a:spcPct val="100000"/>
                        </a:lnSpc>
                        <a:spcBef>
                          <a:spcPct val="0"/>
                        </a:spcBef>
                        <a:spcAft>
                          <a:spcPct val="0"/>
                        </a:spcAft>
                        <a:buClrTx/>
                        <a:buSzPct val="100000"/>
                        <a:buFontTx/>
                        <a:buNone/>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مصاحبه عميق</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موضوعات بيشتري را نسبت به بحث گروهي پوشش ميدهد</a:t>
                      </a:r>
                      <a:endPar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تشويق به پاسخهاي صحيح ،  باز و با شرح كامل</a:t>
                      </a:r>
                      <a:endPar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تهيه اطلاعات در مورد رفتار گروه هدف كه بيان مي دارد آن را انجام ميدهد </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نياز به زمان زياد براي آمادگي  :</a:t>
                      </a:r>
                      <a:endPar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p>
                      <a:pPr marL="342900" marR="0" lvl="0" indent="-342900" algn="r" defTabSz="914400" rtl="1" eaLnBrk="0" fontAlgn="base" latinLnBrk="0" hangingPunct="0">
                        <a:lnSpc>
                          <a:spcPct val="100000"/>
                        </a:lnSpc>
                        <a:spcBef>
                          <a:spcPct val="0"/>
                        </a:spcBef>
                        <a:spcAft>
                          <a:spcPct val="0"/>
                        </a:spcAft>
                        <a:buClrTx/>
                        <a:buSzPct val="100000"/>
                        <a:buFontTx/>
                        <a:buNone/>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ـ     طراحي و انجام پيش آزمون پرسشنامه     براي هر گروه هدف</a:t>
                      </a:r>
                      <a:endPar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p>
                      <a:pPr marL="342900" marR="0" lvl="0" indent="-342900" algn="r" defTabSz="914400" rtl="1" eaLnBrk="0" fontAlgn="base" latinLnBrk="0" hangingPunct="0">
                        <a:lnSpc>
                          <a:spcPct val="100000"/>
                        </a:lnSpc>
                        <a:spcBef>
                          <a:spcPct val="0"/>
                        </a:spcBef>
                        <a:spcAft>
                          <a:spcPct val="0"/>
                        </a:spcAft>
                        <a:buClrTx/>
                        <a:buSzPct val="100000"/>
                        <a:buFontTx/>
                        <a:buNone/>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ـ     آموزش پرسشگران</a:t>
                      </a:r>
                      <a:endPar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انتخاب دقيق شركت كنندگان</a:t>
                      </a:r>
                      <a:endPar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دشواري تجزيه و تحليل نتايج و زمان براي آن</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r h="1858963">
                <a:tc>
                  <a:txBody>
                    <a:bodyPr/>
                    <a:lstStyle/>
                    <a:p>
                      <a:pPr marL="342900" marR="0" lvl="0" indent="-342900" algn="ctr" defTabSz="914400" rtl="1" eaLnBrk="1" fontAlgn="base" latinLnBrk="0" hangingPunct="1">
                        <a:lnSpc>
                          <a:spcPct val="100000"/>
                        </a:lnSpc>
                        <a:spcBef>
                          <a:spcPct val="0"/>
                        </a:spcBef>
                        <a:spcAft>
                          <a:spcPct val="0"/>
                        </a:spcAft>
                        <a:buClrTx/>
                        <a:buSzPct val="100000"/>
                        <a:buFontTx/>
                        <a:buNone/>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مشاهده گروه هدف</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تهيه اطلاعات در آنچه كه مردم بطور واقعي انجام ميدهند بجاي آنچه كه           مي گويند انجام ميدهيم</a:t>
                      </a:r>
                      <a:endPar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مفيد بودن براي جمع آوري داده هاي تكميلي از طريق مصاحبه يا بحث گروهي</a:t>
                      </a:r>
                      <a:endPar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فايده خاص اگر پيام يا مواد آموزشي براي استفاده در مركز بهداشتي درماني   </a:t>
                      </a:r>
                      <a:r>
                        <a:rPr kumimoji="0" lang="en-US"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a:t>
                      </a: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  تهيه گردند</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تاثير بر رفتار گروه هدف زيرا مشاهده اغلب موجب مي گردد كه مردم رفتارشان را تغيير دهند</a:t>
                      </a:r>
                      <a:endPar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زمان بري زياد بخصوص اگر نياز به مشاهده حوادث نادر مثل زايمان باشد </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r h="1328738">
                <a:tc>
                  <a:txBody>
                    <a:bodyPr/>
                    <a:lstStyle/>
                    <a:p>
                      <a:pPr marL="342900" marR="0" lvl="0" indent="-342900" algn="ctr" defTabSz="914400" rtl="1" eaLnBrk="1" fontAlgn="base" latinLnBrk="0" hangingPunct="1">
                        <a:lnSpc>
                          <a:spcPct val="100000"/>
                        </a:lnSpc>
                        <a:spcBef>
                          <a:spcPct val="0"/>
                        </a:spcBef>
                        <a:spcAft>
                          <a:spcPct val="0"/>
                        </a:spcAft>
                        <a:buClrTx/>
                        <a:buSzPct val="100000"/>
                        <a:buFontTx/>
                        <a:buNone/>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بررسي دانش نگرش  و عملكرد  ( </a:t>
                      </a:r>
                      <a:r>
                        <a:rPr kumimoji="0" lang="en-US" sz="1000" b="1" i="1"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KAP</a:t>
                      </a:r>
                      <a:r>
                        <a:rPr kumimoji="0" lang="fa-IR" sz="1100" b="1" i="1"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 </a:t>
                      </a: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تهيه اطلاعات كمي در  :</a:t>
                      </a:r>
                      <a:endPar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شايع بودن يك اعتقاد يا رفتار</a:t>
                      </a:r>
                      <a:endPar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ميران تغيير اعتقادات / نگرش/ عملكردها</a:t>
                      </a:r>
                      <a:endPar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تهيه داده هاي معتبر علمي</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آماده سازي هزينه بر گران و نياز به وقت زياد مهارتهاي فني پيچيده دارد</a:t>
                      </a:r>
                      <a:endPar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زياد بودن تعداد افراد دوره ديده مورد استفاده در مصاحبه</a:t>
                      </a:r>
                      <a:endPar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نياز به كامپيوتر و مهارتهاي فني مربوطه جهت پردازي و تجزيه و تحليل داده ها </a:t>
                      </a:r>
                      <a:endParaRPr kumimoji="0" lang="ar-SA"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1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اطلاعات بدست آمده كيفي نمي باشد        ( نمي گويد چرا مردم به بعضي چيزها معتقدند يا آنها را انجام ميدهند )</a:t>
                      </a:r>
                      <a:endParaRPr kumimoji="0" lang="ar-SA" sz="1800" b="0" i="0" u="none" strike="noStrike" cap="none" normalizeH="0" baseline="0" smtClean="0">
                        <a:ln>
                          <a:noFill/>
                        </a:ln>
                        <a:solidFill>
                          <a:schemeClr val="tx1"/>
                        </a:solidFill>
                        <a:effectLst>
                          <a:outerShdw blurRad="38100" dist="38100" dir="2700000" algn="tl">
                            <a:srgbClr val="000000"/>
                          </a:outerShdw>
                        </a:effectLst>
                        <a:latin typeface="Garamond" pitchFamily="18"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rrowheads="1"/>
          </p:cNvSpPr>
          <p:nvPr>
            <p:ph type="title"/>
          </p:nvPr>
        </p:nvSpPr>
        <p:spPr>
          <a:xfrm>
            <a:off x="395288" y="0"/>
            <a:ext cx="8229600" cy="1143000"/>
          </a:xfrm>
        </p:spPr>
        <p:txBody>
          <a:bodyPr/>
          <a:lstStyle/>
          <a:p>
            <a:r>
              <a:rPr lang="ar-SA" b="0" i="1">
                <a:cs typeface="Arial" charset="0"/>
              </a:rPr>
              <a:t>خلاصه تحقيق بر گروه هدف</a:t>
            </a:r>
            <a:endParaRPr lang="en-US" b="0" i="1">
              <a:cs typeface="Arial" charset="0"/>
            </a:endParaRPr>
          </a:p>
        </p:txBody>
      </p:sp>
      <p:sp>
        <p:nvSpPr>
          <p:cNvPr id="49155" name="Rectangle 3"/>
          <p:cNvSpPr>
            <a:spLocks noGrp="1" noChangeArrowheads="1"/>
          </p:cNvSpPr>
          <p:nvPr>
            <p:ph type="body" idx="1"/>
          </p:nvPr>
        </p:nvSpPr>
        <p:spPr>
          <a:xfrm>
            <a:off x="827088" y="1125538"/>
            <a:ext cx="7632700" cy="5472112"/>
          </a:xfrm>
        </p:spPr>
        <p:txBody>
          <a:bodyPr/>
          <a:lstStyle/>
          <a:p>
            <a:pPr algn="r">
              <a:lnSpc>
                <a:spcPct val="80000"/>
              </a:lnSpc>
              <a:buFont typeface="Wingdings" pitchFamily="2" charset="2"/>
              <a:buNone/>
            </a:pPr>
            <a:r>
              <a:rPr lang="ar-SA" sz="1600">
                <a:cs typeface="Arial" charset="0"/>
              </a:rPr>
              <a:t>جمع آوري اطلاعات در دانش ،  نگرش و عملكرد گروههاي هدف مهمترين و اولين فعاليت در انجام يك فعاليت     اطلاع رساني ميباشد ،  تحقيق بر گروه هدف به شما خواهد گفت كه چه پيامي به مردم بدهيد و چگونه پيامها بايد تهيه گردند قدمهاي لازم در اين موضوع عبارتند از  :</a:t>
            </a:r>
            <a:endParaRPr lang="ar-SA" sz="1600" i="1" u="sng">
              <a:cs typeface="Arial" charset="0"/>
            </a:endParaRPr>
          </a:p>
          <a:p>
            <a:pPr algn="r">
              <a:lnSpc>
                <a:spcPct val="80000"/>
              </a:lnSpc>
              <a:buFont typeface="Wingdings" pitchFamily="2" charset="2"/>
              <a:buNone/>
            </a:pPr>
            <a:r>
              <a:rPr lang="ar-SA" sz="1600" b="1" i="1" u="sng">
                <a:cs typeface="Arial" charset="0"/>
              </a:rPr>
              <a:t>الف ـ  تعيين گروههاي هدف</a:t>
            </a:r>
            <a:r>
              <a:rPr lang="ar-SA" sz="1600" i="1" u="sng">
                <a:cs typeface="Arial" charset="0"/>
              </a:rPr>
              <a:t>  :</a:t>
            </a:r>
            <a:r>
              <a:rPr lang="ar-SA" sz="1600">
                <a:cs typeface="Arial" charset="0"/>
              </a:rPr>
              <a:t>  گروههاي هدف ميتوانند شامل زنان ،  مردان ،  جامعه و رهبران مذهبي ،  نوجوانان    و جوانان ،  منسوبين ( شامل مادر بزرگها و عمه ،  عمو  ،  </a:t>
            </a:r>
            <a:r>
              <a:rPr lang="en-US" sz="1600">
                <a:cs typeface="Arial" charset="0"/>
              </a:rPr>
              <a:t>……</a:t>
            </a:r>
            <a:r>
              <a:rPr lang="ar-SA" sz="1600">
                <a:cs typeface="Arial" charset="0"/>
              </a:rPr>
              <a:t>..  ) و كاركنان بهداشتي در جامعه باشند .  حتي در يك گروه مشخص نيز تفاوتهاي بسيار مهم ميتواند وجود داشته باشد .  براي مثال زنان و مردان ميتوانند در سنين    مختلف باشند ،  از سطح تحصيلات متفاوت برخوردار باشند و داراي مذاهب مختلف باشند .  شما هستيد كه         ميتوانيد گروه هدف مناسب براي فعاليت اطلاع رساني را بر اساس اهداف خود تعيين نمائيد .  لازم است براي هر   يك از گروههاي هدف اطلاعات لازم را جمع آوري نموده تا بتوان پيامهاي اختصاصي براي آن گروهها طراحي نمود .</a:t>
            </a:r>
            <a:endParaRPr lang="ar-SA" sz="1600" i="1" u="sng">
              <a:cs typeface="Arial" charset="0"/>
            </a:endParaRPr>
          </a:p>
          <a:p>
            <a:pPr algn="r">
              <a:lnSpc>
                <a:spcPct val="80000"/>
              </a:lnSpc>
              <a:buFont typeface="Wingdings" pitchFamily="2" charset="2"/>
              <a:buNone/>
            </a:pPr>
            <a:r>
              <a:rPr lang="ar-SA" sz="1600" b="1" i="1" u="sng">
                <a:cs typeface="Arial" charset="0"/>
              </a:rPr>
              <a:t>ب ـ  تصميم بگيريد كه چه اطلاعاتي بايد جمع آوري گردد</a:t>
            </a:r>
            <a:r>
              <a:rPr lang="ar-SA" sz="1600" i="1" u="sng">
                <a:cs typeface="Arial" charset="0"/>
              </a:rPr>
              <a:t> .</a:t>
            </a:r>
            <a:endParaRPr lang="ar-SA" sz="1600">
              <a:cs typeface="Arial" charset="0"/>
            </a:endParaRPr>
          </a:p>
          <a:p>
            <a:pPr algn="r">
              <a:lnSpc>
                <a:spcPct val="80000"/>
              </a:lnSpc>
              <a:buFont typeface="Wingdings" pitchFamily="2" charset="2"/>
              <a:buNone/>
            </a:pPr>
            <a:r>
              <a:rPr lang="ar-SA" sz="1600">
                <a:cs typeface="Arial" charset="0"/>
              </a:rPr>
              <a:t>موضوعاتي كه بايد در تحقيق پوشش داده شوند ممكن است شامل بيماري ايدز ،  بيماريهاي مقاربتي و ساير       مباحث باشند .   چند موضوع نيز بهتر است مطرح گردد و نياز است كه اطلاعات بيشتري براي فرآيند كار در آن حيطه جمع آوري گردد .  براي هر گروه هدف و موضوعات اصلي اطلاعات مورد نياز زير بايد تهيه شود .</a:t>
            </a:r>
          </a:p>
          <a:p>
            <a:pPr algn="r">
              <a:lnSpc>
                <a:spcPct val="80000"/>
              </a:lnSpc>
              <a:buFont typeface="Wingdings" pitchFamily="2" charset="2"/>
              <a:buNone/>
            </a:pPr>
            <a:r>
              <a:rPr lang="ar-SA" sz="1600">
                <a:cs typeface="Arial" charset="0"/>
              </a:rPr>
              <a:t>مردم چه ميدانند ؟</a:t>
            </a:r>
          </a:p>
          <a:p>
            <a:pPr algn="r">
              <a:lnSpc>
                <a:spcPct val="80000"/>
              </a:lnSpc>
              <a:buFont typeface="Wingdings" pitchFamily="2" charset="2"/>
              <a:buNone/>
            </a:pPr>
            <a:r>
              <a:rPr lang="ar-SA" sz="1600">
                <a:cs typeface="Arial" charset="0"/>
              </a:rPr>
              <a:t>درك و نگرش آنها چيست ؟</a:t>
            </a:r>
          </a:p>
          <a:p>
            <a:pPr algn="r">
              <a:lnSpc>
                <a:spcPct val="80000"/>
              </a:lnSpc>
              <a:buFont typeface="Wingdings" pitchFamily="2" charset="2"/>
              <a:buNone/>
            </a:pPr>
            <a:r>
              <a:rPr lang="ar-SA" sz="1600">
                <a:cs typeface="Arial" charset="0"/>
              </a:rPr>
              <a:t>مردم چه انجام ميدهند ؟</a:t>
            </a:r>
          </a:p>
          <a:p>
            <a:pPr algn="r">
              <a:lnSpc>
                <a:spcPct val="80000"/>
              </a:lnSpc>
              <a:buFont typeface="Wingdings" pitchFamily="2" charset="2"/>
              <a:buNone/>
            </a:pPr>
            <a:r>
              <a:rPr lang="ar-SA" sz="1600">
                <a:cs typeface="Arial" charset="0"/>
              </a:rPr>
              <a:t>موانع موجود از نظر آنها چيست ؟</a:t>
            </a:r>
          </a:p>
          <a:p>
            <a:pPr algn="r">
              <a:lnSpc>
                <a:spcPct val="80000"/>
              </a:lnSpc>
              <a:buFont typeface="Wingdings" pitchFamily="2" charset="2"/>
              <a:buNone/>
            </a:pPr>
            <a:r>
              <a:rPr lang="ar-SA" sz="1600">
                <a:cs typeface="Arial" charset="0"/>
              </a:rPr>
              <a:t>منابع اطلاعاتي مورد اعتماد كدامند ؟</a:t>
            </a:r>
            <a:endParaRPr lang="ar-SA" sz="1600" u="sng">
              <a:cs typeface="Arial" charset="0"/>
            </a:endParaRPr>
          </a:p>
          <a:p>
            <a:pPr algn="r">
              <a:lnSpc>
                <a:spcPct val="80000"/>
              </a:lnSpc>
              <a:buFont typeface="Wingdings" pitchFamily="2" charset="2"/>
              <a:buNone/>
            </a:pPr>
            <a:r>
              <a:rPr lang="ar-SA" sz="1600" b="1" u="sng">
                <a:cs typeface="Arial" charset="0"/>
              </a:rPr>
              <a:t>ج ـ  </a:t>
            </a:r>
            <a:r>
              <a:rPr lang="ar-SA" sz="1600" b="1" i="1" u="sng">
                <a:cs typeface="Arial" charset="0"/>
              </a:rPr>
              <a:t>طرح تحقيق را اجرا كنيد</a:t>
            </a:r>
            <a:r>
              <a:rPr lang="ar-SA" sz="1600" i="1">
                <a:cs typeface="Arial" charset="0"/>
              </a:rPr>
              <a:t> .  </a:t>
            </a:r>
            <a:r>
              <a:rPr lang="ar-SA" sz="1600">
                <a:cs typeface="Arial" charset="0"/>
              </a:rPr>
              <a:t>بهترين روش براي اجراي تحقيق در يك فعاليت اطلاع رساني بحث گروهي متمركز و مصاحبه عميق است .  اين روشها براي جمع آوري اطلاعات در زمينه آنچه كه مردم ميدانند ،  فكر مي كنند و انجام ميدهند مفيد هستند .  و همچنين در جمع آوري اطلاعات درباره آنچه كه مردم بطور واقعي انجام ميدهند نيز   مفيد مي باشند .  از هر يك از روشهاي تحقيق استفاده كنيد .  براي اين كار بايد به دقت آماده شويد .  آمادگي   شامل  :  تهيه پرسشنامه يا چك ليست ،  آموزش پرسشگران تامين تداركات پشتيباني و انتخاب گروه هدف  .</a:t>
            </a:r>
            <a:endParaRPr lang="en-US" sz="1600">
              <a:cs typeface="Arial"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rrowheads="1"/>
          </p:cNvSpPr>
          <p:nvPr>
            <p:ph type="title"/>
          </p:nvPr>
        </p:nvSpPr>
        <p:spPr/>
        <p:txBody>
          <a:bodyPr/>
          <a:lstStyle/>
          <a:p>
            <a:endParaRPr lang="en-US"/>
          </a:p>
        </p:txBody>
      </p:sp>
      <p:sp>
        <p:nvSpPr>
          <p:cNvPr id="27651" name="Rectangle 3"/>
          <p:cNvSpPr>
            <a:spLocks noGrp="1" noChangeArrowheads="1"/>
          </p:cNvSpPr>
          <p:nvPr>
            <p:ph type="body" idx="1"/>
          </p:nvPr>
        </p:nvSpPr>
        <p:spPr/>
        <p:txBody>
          <a:bodyPr/>
          <a:lstStyle/>
          <a:p>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rrowheads="1"/>
          </p:cNvSpPr>
          <p:nvPr>
            <p:ph type="title"/>
          </p:nvPr>
        </p:nvSpPr>
        <p:spPr/>
        <p:txBody>
          <a:bodyPr/>
          <a:lstStyle/>
          <a:p>
            <a:r>
              <a:rPr lang="ar-SA" sz="4000" b="0" i="1">
                <a:cs typeface="Arial" charset="0"/>
              </a:rPr>
              <a:t>استفاده از يافته هاي تحقيق</a:t>
            </a:r>
            <a:br>
              <a:rPr lang="ar-SA" sz="4000" b="0" i="1">
                <a:cs typeface="Arial" charset="0"/>
              </a:rPr>
            </a:br>
            <a:r>
              <a:rPr lang="ar-SA" sz="4000" b="0" i="1">
                <a:cs typeface="Arial" charset="0"/>
              </a:rPr>
              <a:t>تعيين اهداف و تكميل پيام</a:t>
            </a:r>
            <a:endParaRPr lang="en-US" sz="4000" b="0" i="1">
              <a:cs typeface="Arial" charset="0"/>
            </a:endParaRPr>
          </a:p>
        </p:txBody>
      </p:sp>
      <p:sp>
        <p:nvSpPr>
          <p:cNvPr id="56323" name="Rectangle 3"/>
          <p:cNvSpPr>
            <a:spLocks noGrp="1" noChangeArrowheads="1"/>
          </p:cNvSpPr>
          <p:nvPr>
            <p:ph type="body" idx="1"/>
          </p:nvPr>
        </p:nvSpPr>
        <p:spPr>
          <a:xfrm>
            <a:off x="468313" y="1844675"/>
            <a:ext cx="8229600" cy="4525963"/>
          </a:xfrm>
        </p:spPr>
        <p:txBody>
          <a:bodyPr/>
          <a:lstStyle/>
          <a:p>
            <a:pPr algn="r">
              <a:buFont typeface="Wingdings" pitchFamily="2" charset="2"/>
              <a:buNone/>
            </a:pPr>
            <a:r>
              <a:rPr lang="ar-SA">
                <a:cs typeface="Arial" charset="0"/>
              </a:rPr>
              <a:t>در طي تحقيق ،  شما اطلاعات زير را در هر موضوع جمع آوري مي كنيد .</a:t>
            </a:r>
          </a:p>
          <a:p>
            <a:pPr algn="r">
              <a:buFont typeface="Wingdings" pitchFamily="2" charset="2"/>
              <a:buNone/>
            </a:pPr>
            <a:r>
              <a:rPr lang="fa-IR">
                <a:cs typeface="Arial" charset="0"/>
              </a:rPr>
              <a:t>- </a:t>
            </a:r>
            <a:r>
              <a:rPr lang="ar-SA">
                <a:cs typeface="Arial" charset="0"/>
              </a:rPr>
              <a:t>هرگروه هدف چه اطلاعاتي دارند و چه چيز مي خواهند بدانند ؟</a:t>
            </a:r>
          </a:p>
          <a:p>
            <a:pPr algn="r">
              <a:buFont typeface="Wingdings" pitchFamily="2" charset="2"/>
              <a:buNone/>
            </a:pPr>
            <a:r>
              <a:rPr lang="fa-IR">
                <a:cs typeface="Arial" charset="0"/>
              </a:rPr>
              <a:t>- </a:t>
            </a:r>
            <a:r>
              <a:rPr lang="ar-SA">
                <a:cs typeface="Arial" charset="0"/>
              </a:rPr>
              <a:t>آنها چه كار مي كنند ؟</a:t>
            </a:r>
          </a:p>
          <a:p>
            <a:pPr algn="r">
              <a:buFont typeface="Wingdings" pitchFamily="2" charset="2"/>
              <a:buNone/>
            </a:pPr>
            <a:r>
              <a:rPr lang="fa-IR">
                <a:cs typeface="Arial" charset="0"/>
              </a:rPr>
              <a:t>- </a:t>
            </a:r>
            <a:r>
              <a:rPr lang="ar-SA">
                <a:cs typeface="Arial" charset="0"/>
              </a:rPr>
              <a:t>چه موانعي ممكن است آنها را از انجام بعضي چيزهايي كه مي دانند و مي خواهد انجام دهند باز دارد ؟ </a:t>
            </a:r>
          </a:p>
          <a:p>
            <a:pPr algn="r">
              <a:buFont typeface="Wingdings" pitchFamily="2" charset="2"/>
              <a:buNone/>
            </a:pPr>
            <a:r>
              <a:rPr lang="fa-IR">
                <a:cs typeface="Arial" charset="0"/>
              </a:rPr>
              <a:t>- </a:t>
            </a:r>
            <a:r>
              <a:rPr lang="ar-SA">
                <a:cs typeface="Arial" charset="0"/>
              </a:rPr>
              <a:t>كانالهاي اطلاعاتي مورد اطمينان آنها كدامست ؟</a:t>
            </a:r>
            <a:endParaRPr lang="en-US">
              <a:cs typeface="Arial"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rrowheads="1"/>
          </p:cNvSpPr>
          <p:nvPr>
            <p:ph type="title"/>
          </p:nvPr>
        </p:nvSpPr>
        <p:spPr/>
        <p:txBody>
          <a:bodyPr/>
          <a:lstStyle/>
          <a:p>
            <a:r>
              <a:rPr lang="ar-SA">
                <a:cs typeface="Arial" charset="0"/>
              </a:rPr>
              <a:t>تحقيق</a:t>
            </a:r>
            <a:r>
              <a:rPr lang="en-US"/>
              <a:t> </a:t>
            </a:r>
            <a:r>
              <a:rPr lang="ar-SA">
                <a:cs typeface="Arial" charset="0"/>
              </a:rPr>
              <a:t>گزارش</a:t>
            </a:r>
            <a:r>
              <a:rPr lang="en-US"/>
              <a:t> </a:t>
            </a:r>
          </a:p>
        </p:txBody>
      </p:sp>
      <p:sp>
        <p:nvSpPr>
          <p:cNvPr id="57347" name="Rectangle 3"/>
          <p:cNvSpPr>
            <a:spLocks noGrp="1" noChangeArrowheads="1"/>
          </p:cNvSpPr>
          <p:nvPr>
            <p:ph type="body" idx="1"/>
          </p:nvPr>
        </p:nvSpPr>
        <p:spPr>
          <a:xfrm>
            <a:off x="468313" y="1916113"/>
            <a:ext cx="8229600" cy="4525962"/>
          </a:xfrm>
        </p:spPr>
        <p:txBody>
          <a:bodyPr/>
          <a:lstStyle/>
          <a:p>
            <a:pPr marL="609600" indent="-609600" algn="r">
              <a:buFont typeface="Wingdings" pitchFamily="2" charset="2"/>
              <a:buNone/>
            </a:pPr>
            <a:r>
              <a:rPr lang="ar-SA" b="1" i="1">
                <a:cs typeface="Arial" charset="0"/>
              </a:rPr>
              <a:t> ـ  تجزيه و تحليل نتايج تحقيق</a:t>
            </a:r>
            <a:endParaRPr lang="fa-IR" b="1" i="1">
              <a:cs typeface="Arial" charset="0"/>
            </a:endParaRPr>
          </a:p>
          <a:p>
            <a:pPr marL="609600" indent="-609600" algn="r">
              <a:buFontTx/>
              <a:buNone/>
            </a:pPr>
            <a:r>
              <a:rPr lang="ar-SA" b="1" i="1">
                <a:cs typeface="Arial" charset="0"/>
              </a:rPr>
              <a:t>سازماندهي گزارش بر مبناي سئوالات مطرح شده در تحقيق</a:t>
            </a:r>
            <a:r>
              <a:rPr lang="ar-SA"/>
              <a:t> </a:t>
            </a:r>
            <a:endParaRPr lang="fa-IR">
              <a:cs typeface="Arial" charset="0"/>
            </a:endParaRPr>
          </a:p>
          <a:p>
            <a:pPr marL="609600" indent="-609600" algn="r">
              <a:buFontTx/>
              <a:buNone/>
            </a:pPr>
            <a:r>
              <a:rPr lang="fa-IR">
                <a:cs typeface="Arial" charset="0"/>
              </a:rPr>
              <a:t>- </a:t>
            </a:r>
            <a:r>
              <a:rPr lang="ar-SA">
                <a:cs typeface="Arial" charset="0"/>
              </a:rPr>
              <a:t>در تشيخص انواع مختلف اطلاعاتي كه مورد نياز مردم مي باشد</a:t>
            </a:r>
            <a:r>
              <a:rPr lang="ar-SA"/>
              <a:t> </a:t>
            </a:r>
            <a:endParaRPr lang="fa-IR">
              <a:cs typeface="Arial" charset="0"/>
            </a:endParaRPr>
          </a:p>
          <a:p>
            <a:pPr marL="609600" indent="-609600" algn="r">
              <a:buFontTx/>
              <a:buNone/>
            </a:pPr>
            <a:r>
              <a:rPr lang="fa-IR">
                <a:cs typeface="Arial" charset="0"/>
              </a:rPr>
              <a:t>- </a:t>
            </a:r>
            <a:r>
              <a:rPr lang="ar-SA">
                <a:cs typeface="Arial" charset="0"/>
              </a:rPr>
              <a:t>بايد كانالهاي اطلاعاتي كه مورد استفاده مردم ميباشد را  تحليل نمايد</a:t>
            </a:r>
            <a:r>
              <a:rPr lang="en-US"/>
              <a:t> </a:t>
            </a:r>
            <a:endParaRPr lang="fa-IR">
              <a:cs typeface="Arial" charset="0"/>
            </a:endParaRPr>
          </a:p>
          <a:p>
            <a:pPr marL="609600" indent="-609600" algn="r">
              <a:buFontTx/>
              <a:buNone/>
            </a:pPr>
            <a:r>
              <a:rPr lang="fa-IR">
                <a:cs typeface="Arial" charset="0"/>
              </a:rPr>
              <a:t>- </a:t>
            </a:r>
            <a:r>
              <a:rPr lang="ar-SA">
                <a:cs typeface="Arial" charset="0"/>
              </a:rPr>
              <a:t>گروههاي هدف مختلف به چه ميزان به اين منابع اطلاعاتي اطمينان دارند ؟</a:t>
            </a:r>
            <a:r>
              <a:rPr lang="ar-SA"/>
              <a:t> </a:t>
            </a:r>
            <a:endParaRPr 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rrowheads="1"/>
          </p:cNvSpPr>
          <p:nvPr>
            <p:ph type="title"/>
          </p:nvPr>
        </p:nvSpPr>
        <p:spPr/>
        <p:txBody>
          <a:bodyPr/>
          <a:lstStyle/>
          <a:p>
            <a:r>
              <a:rPr lang="ar-SA">
                <a:cs typeface="Arial" charset="0"/>
              </a:rPr>
              <a:t>تحقيق</a:t>
            </a:r>
            <a:r>
              <a:rPr lang="en-US"/>
              <a:t> </a:t>
            </a:r>
            <a:r>
              <a:rPr lang="ar-SA">
                <a:cs typeface="Arial" charset="0"/>
              </a:rPr>
              <a:t>گزارش</a:t>
            </a:r>
            <a:r>
              <a:rPr lang="en-US"/>
              <a:t> </a:t>
            </a:r>
          </a:p>
        </p:txBody>
      </p:sp>
      <p:sp>
        <p:nvSpPr>
          <p:cNvPr id="58371" name="Rectangle 3"/>
          <p:cNvSpPr>
            <a:spLocks noGrp="1" noChangeArrowheads="1"/>
          </p:cNvSpPr>
          <p:nvPr>
            <p:ph type="body" idx="1"/>
          </p:nvPr>
        </p:nvSpPr>
        <p:spPr>
          <a:xfrm>
            <a:off x="468313" y="1773238"/>
            <a:ext cx="8229600" cy="4525962"/>
          </a:xfrm>
        </p:spPr>
        <p:txBody>
          <a:bodyPr/>
          <a:lstStyle/>
          <a:p>
            <a:pPr marL="609600" indent="-609600" algn="r">
              <a:buFont typeface="Wingdings" pitchFamily="2" charset="2"/>
              <a:buNone/>
            </a:pPr>
            <a:r>
              <a:rPr lang="fa-IR" b="1" i="1">
                <a:cs typeface="Arial" charset="0"/>
              </a:rPr>
              <a:t> </a:t>
            </a:r>
            <a:r>
              <a:rPr lang="ar-SA" b="1" i="1">
                <a:cs typeface="Arial" charset="0"/>
              </a:rPr>
              <a:t>گزارش كامل بايد خلاصه اي از موضوعات زير باشد  :</a:t>
            </a:r>
          </a:p>
          <a:p>
            <a:pPr marL="609600" indent="-609600" algn="r">
              <a:buFont typeface="Wingdings" pitchFamily="2" charset="2"/>
              <a:buNone/>
            </a:pPr>
            <a:r>
              <a:rPr lang="fa-IR" b="1" i="1">
                <a:cs typeface="Arial" charset="0"/>
              </a:rPr>
              <a:t>- </a:t>
            </a:r>
            <a:r>
              <a:rPr lang="ar-SA" b="1" i="1">
                <a:cs typeface="Arial" charset="0"/>
              </a:rPr>
              <a:t>چه تعدادي از مردم مشاركت داشته اند  ؟  ( چند نفر مصاحبه شده اند يا چند نفر در بحث گروهي شركت كرده اند ؟  )</a:t>
            </a:r>
          </a:p>
          <a:p>
            <a:pPr marL="609600" indent="-609600" algn="r">
              <a:buFont typeface="Wingdings" pitchFamily="2" charset="2"/>
              <a:buNone/>
            </a:pPr>
            <a:r>
              <a:rPr lang="fa-IR" b="1" i="1">
                <a:cs typeface="Arial" charset="0"/>
              </a:rPr>
              <a:t>- </a:t>
            </a:r>
            <a:r>
              <a:rPr lang="ar-SA" b="1" i="1">
                <a:cs typeface="Arial" charset="0"/>
              </a:rPr>
              <a:t>از كجا يا كدام منطقه افراد براي شركت در بحث گروهي يا مصاحبه انتخاب شدند ؟  ( نام روستا و بخش و موقعيت خاص از قبيل :  در خانه ،  در كلينيك ،  و   </a:t>
            </a:r>
            <a:r>
              <a:rPr lang="en-US" b="1" i="1">
                <a:cs typeface="Arial" charset="0"/>
              </a:rPr>
              <a:t>……</a:t>
            </a:r>
            <a:r>
              <a:rPr lang="ar-SA" b="1" i="1">
                <a:cs typeface="Arial" charset="0"/>
              </a:rPr>
              <a:t>..  )</a:t>
            </a:r>
          </a:p>
          <a:p>
            <a:pPr marL="609600" indent="-609600" algn="r">
              <a:buFont typeface="Wingdings" pitchFamily="2" charset="2"/>
              <a:buNone/>
            </a:pPr>
            <a:r>
              <a:rPr lang="ar-SA" b="1" i="1">
                <a:cs typeface="Arial" charset="0"/>
              </a:rPr>
              <a:t>چه زماني انتخاب شدند  .</a:t>
            </a:r>
            <a:r>
              <a:rPr lang="ar-SA">
                <a:cs typeface="Arial" charset="0"/>
              </a:rPr>
              <a:t> </a:t>
            </a:r>
            <a:r>
              <a:rPr lang="fa-IR">
                <a:cs typeface="Arial" charset="0"/>
              </a:rPr>
              <a:t> </a:t>
            </a:r>
            <a:endParaRPr lang="en-US"/>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rrowheads="1"/>
          </p:cNvSpPr>
          <p:nvPr>
            <p:ph type="title"/>
          </p:nvPr>
        </p:nvSpPr>
        <p:spPr/>
        <p:txBody>
          <a:bodyPr/>
          <a:lstStyle/>
          <a:p>
            <a:r>
              <a:rPr lang="ar-SA">
                <a:cs typeface="Arial" charset="0"/>
              </a:rPr>
              <a:t>تحقيق</a:t>
            </a:r>
            <a:r>
              <a:rPr lang="en-US"/>
              <a:t> </a:t>
            </a:r>
            <a:r>
              <a:rPr lang="ar-SA">
                <a:cs typeface="Arial" charset="0"/>
              </a:rPr>
              <a:t>گزارش</a:t>
            </a:r>
            <a:r>
              <a:rPr lang="en-US"/>
              <a:t> </a:t>
            </a:r>
          </a:p>
        </p:txBody>
      </p:sp>
      <p:sp>
        <p:nvSpPr>
          <p:cNvPr id="59395" name="Rectangle 3"/>
          <p:cNvSpPr>
            <a:spLocks noGrp="1" noChangeArrowheads="1"/>
          </p:cNvSpPr>
          <p:nvPr>
            <p:ph type="body" idx="1"/>
          </p:nvPr>
        </p:nvSpPr>
        <p:spPr>
          <a:xfrm>
            <a:off x="468313" y="1844675"/>
            <a:ext cx="8229600" cy="4525963"/>
          </a:xfrm>
        </p:spPr>
        <p:txBody>
          <a:bodyPr/>
          <a:lstStyle/>
          <a:p>
            <a:pPr marL="609600" indent="-609600" algn="r">
              <a:buFont typeface="Wingdings" pitchFamily="2" charset="2"/>
              <a:buNone/>
            </a:pPr>
            <a:r>
              <a:rPr lang="fa-IR" b="1" i="1">
                <a:cs typeface="Arial" charset="0"/>
              </a:rPr>
              <a:t> </a:t>
            </a:r>
            <a:r>
              <a:rPr lang="ar-SA" b="1" i="1">
                <a:cs typeface="Arial" charset="0"/>
              </a:rPr>
              <a:t>گزارش تحقيق ميتواند در موارد زير با ارزش باشد  :</a:t>
            </a:r>
          </a:p>
          <a:p>
            <a:pPr marL="609600" indent="-609600" algn="r">
              <a:buFont typeface="Wingdings" pitchFamily="2" charset="2"/>
              <a:buNone/>
            </a:pPr>
            <a:r>
              <a:rPr lang="fa-IR" b="1" i="1">
                <a:cs typeface="Arial" charset="0"/>
              </a:rPr>
              <a:t>- </a:t>
            </a:r>
            <a:r>
              <a:rPr lang="ar-SA" b="1" i="1">
                <a:cs typeface="Arial" charset="0"/>
              </a:rPr>
              <a:t>ارائه و آشكار نمودن مشكلات اساسي و فاصله موجود بين اطلاعات مردم با موارد مورد انتظار</a:t>
            </a:r>
            <a:r>
              <a:rPr lang="ar-SA"/>
              <a:t> </a:t>
            </a:r>
            <a:endParaRPr lang="fa-IR">
              <a:cs typeface="Arial" charset="0"/>
            </a:endParaRPr>
          </a:p>
          <a:p>
            <a:pPr marL="609600" indent="-609600" algn="r">
              <a:buFont typeface="Wingdings" pitchFamily="2" charset="2"/>
              <a:buNone/>
            </a:pPr>
            <a:r>
              <a:rPr lang="fa-IR" b="1" i="1">
                <a:cs typeface="Arial" charset="0"/>
              </a:rPr>
              <a:t>- </a:t>
            </a:r>
            <a:r>
              <a:rPr lang="ar-SA" b="1" i="1">
                <a:cs typeface="Arial" charset="0"/>
              </a:rPr>
              <a:t>تهيه ليستي از گزارشات واكنشهاي مردمي</a:t>
            </a:r>
            <a:r>
              <a:rPr lang="ar-SA">
                <a:cs typeface="Arial" charset="0"/>
              </a:rPr>
              <a:t> كه سازمان شما و ساير گروهها ميتوانند در آينده از آن     استفاده كنند</a:t>
            </a:r>
            <a:r>
              <a:rPr lang="ar-SA"/>
              <a:t> </a:t>
            </a:r>
            <a:endParaRPr lang="fa-IR">
              <a:cs typeface="Arial" charset="0"/>
            </a:endParaRPr>
          </a:p>
          <a:p>
            <a:pPr marL="609600" indent="-609600" algn="r">
              <a:buFont typeface="Wingdings" pitchFamily="2" charset="2"/>
              <a:buNone/>
            </a:pPr>
            <a:r>
              <a:rPr lang="fa-IR" b="1" i="1">
                <a:cs typeface="Arial" charset="0"/>
              </a:rPr>
              <a:t>- </a:t>
            </a:r>
            <a:r>
              <a:rPr lang="ar-SA" b="1" i="1">
                <a:cs typeface="Arial" charset="0"/>
              </a:rPr>
              <a:t>كمك در پايش و ارزشيابي</a:t>
            </a:r>
            <a:r>
              <a:rPr lang="ar-SA">
                <a:cs typeface="Arial" charset="0"/>
              </a:rPr>
              <a:t> فعاليتهاي بسيج اطلاعاتي مي نمايد</a:t>
            </a:r>
            <a:r>
              <a:rPr lang="ar-SA"/>
              <a:t> </a:t>
            </a:r>
            <a:r>
              <a:rPr lang="ar-SA" b="1" i="1">
                <a:cs typeface="Arial" charset="0"/>
              </a:rPr>
              <a:t>  .</a:t>
            </a:r>
            <a:r>
              <a:rPr lang="ar-SA">
                <a:cs typeface="Arial" charset="0"/>
              </a:rPr>
              <a:t> </a:t>
            </a:r>
            <a:r>
              <a:rPr lang="fa-IR">
                <a:cs typeface="Arial" charset="0"/>
              </a:rPr>
              <a:t> </a:t>
            </a:r>
            <a:endParaRPr lang="en-US">
              <a:cs typeface="Arial"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631" name="Group 143"/>
          <p:cNvGraphicFramePr>
            <a:graphicFrameLocks noGrp="1"/>
          </p:cNvGraphicFramePr>
          <p:nvPr/>
        </p:nvGraphicFramePr>
        <p:xfrm>
          <a:off x="395288" y="333375"/>
          <a:ext cx="8569325" cy="5832475"/>
        </p:xfrm>
        <a:graphic>
          <a:graphicData uri="http://schemas.openxmlformats.org/drawingml/2006/table">
            <a:tbl>
              <a:tblPr/>
              <a:tblGrid>
                <a:gridCol w="4430712"/>
                <a:gridCol w="4138613"/>
              </a:tblGrid>
              <a:tr h="676275">
                <a:tc>
                  <a:txBody>
                    <a:bodyPr/>
                    <a:lstStyle/>
                    <a:p>
                      <a:pPr marL="342900" marR="0" lvl="0" indent="-342900" algn="r" defTabSz="914400" rtl="1" eaLnBrk="1" fontAlgn="base" latinLnBrk="0" hangingPunct="1">
                        <a:lnSpc>
                          <a:spcPct val="100000"/>
                        </a:lnSpc>
                        <a:spcBef>
                          <a:spcPct val="0"/>
                        </a:spcBef>
                        <a:spcAft>
                          <a:spcPct val="0"/>
                        </a:spcAft>
                        <a:buClrTx/>
                        <a:buSzPct val="100000"/>
                        <a:buFontTx/>
                        <a:buNone/>
                        <a:tabLst/>
                      </a:pPr>
                      <a:r>
                        <a:rPr kumimoji="0" lang="ar-SA" sz="1200" b="0" i="1"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گروه هدف  :</a:t>
                      </a:r>
                      <a:r>
                        <a:rPr kumimoji="0" lang="ar-SA" sz="12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  زنان روستايي كه حداقل يك حاملگي داشته اند .</a:t>
                      </a:r>
                      <a:endParaRPr kumimoji="0" lang="en-US" sz="12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Pct val="100000"/>
                        <a:buFontTx/>
                        <a:buNone/>
                        <a:tabLst/>
                      </a:pPr>
                      <a:r>
                        <a:rPr kumimoji="0" lang="ar-SA" sz="1300" b="0" i="1"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جدول شماره 3 ـ 8  نمونه اي از گزارش يافته ها درباره مراقبتهاي پيش از تولد</a:t>
                      </a:r>
                      <a:endParaRPr kumimoji="0" lang="en-US" sz="10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90550">
                <a:tc>
                  <a:txBody>
                    <a:bodyPr/>
                    <a:lstStyle/>
                    <a:p>
                      <a:pPr marL="342900" marR="0" lvl="0" indent="-342900" algn="r" defTabSz="914400" rtl="1" eaLnBrk="1" fontAlgn="base" latinLnBrk="0" hangingPunct="1">
                        <a:lnSpc>
                          <a:spcPct val="100000"/>
                        </a:lnSpc>
                        <a:spcBef>
                          <a:spcPct val="0"/>
                        </a:spcBef>
                        <a:spcAft>
                          <a:spcPct val="0"/>
                        </a:spcAft>
                        <a:buClrTx/>
                        <a:buSzPct val="100000"/>
                        <a:buFontTx/>
                        <a:buNone/>
                        <a:tabLst/>
                      </a:pPr>
                      <a:endParaRPr kumimoji="0" lang="en-US" sz="1000" b="1"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Pct val="100000"/>
                        <a:buFontTx/>
                        <a:buNone/>
                        <a:tabLst/>
                      </a:pPr>
                      <a:endParaRPr kumimoji="0" lang="fa-IR" sz="1000" b="1" i="1"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p>
                      <a:pPr marL="342900" marR="0" lvl="0" indent="-342900" algn="ctr" defTabSz="914400" rtl="1" eaLnBrk="1" fontAlgn="base" latinLnBrk="0" hangingPunct="1">
                        <a:lnSpc>
                          <a:spcPct val="100000"/>
                        </a:lnSpc>
                        <a:spcBef>
                          <a:spcPct val="0"/>
                        </a:spcBef>
                        <a:spcAft>
                          <a:spcPct val="0"/>
                        </a:spcAft>
                        <a:buClrTx/>
                        <a:buSzPct val="100000"/>
                        <a:buFontTx/>
                        <a:buNone/>
                        <a:tabLst/>
                      </a:pPr>
                      <a:r>
                        <a:rPr kumimoji="0" lang="ar-SA" sz="1200" b="1" i="1"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عنوان  :</a:t>
                      </a:r>
                      <a:r>
                        <a:rPr kumimoji="0" lang="ar-SA" sz="1200" b="1"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  مراقبتهاي پيش از بارداري</a:t>
                      </a:r>
                      <a:endParaRPr kumimoji="0" lang="en-US" sz="1200" b="1"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65650">
                <a:tc>
                  <a:txBody>
                    <a:bodyPr/>
                    <a:lstStyle/>
                    <a:p>
                      <a:pPr marL="342900" marR="0" lvl="0" indent="-342900" algn="r" defTabSz="914400" rtl="1" eaLnBrk="1" fontAlgn="base" latinLnBrk="0" hangingPunct="1">
                        <a:lnSpc>
                          <a:spcPct val="100000"/>
                        </a:lnSpc>
                        <a:spcBef>
                          <a:spcPct val="0"/>
                        </a:spcBef>
                        <a:spcAft>
                          <a:spcPct val="0"/>
                        </a:spcAft>
                        <a:buClrTx/>
                        <a:buSzPct val="100000"/>
                        <a:buFont typeface="Symbol" pitchFamily="18" charset="2"/>
                        <a:buChar char=""/>
                        <a:tabLst>
                          <a:tab pos="228600" algn="l"/>
                        </a:tabLst>
                      </a:pPr>
                      <a:r>
                        <a:rPr kumimoji="0" lang="ar-SA" sz="1200" b="1"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زنان معتقدند كه   :  رفتن براي مراقبتهاي پيش از بارداري قبل از پنجمين يا ششمين ماه بارداري بد يمن است .</a:t>
                      </a:r>
                      <a:endParaRPr kumimoji="0" lang="en-US" sz="1200" b="1"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200" b="1"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علاوه بر دريافت مراقبتهاي قبل از بارداري از كلينيك بهداشتي ،  زنان گاهي اوقات در طول بارداري به        مراكز سنتي جهت دريافت توصيه هاي لازم مراجعه مي كنند ( توسط 4 گروه ذكر شده و 4 زن گفتند كه يك      مراقبت را در آخرين حاملگي داشته اند )</a:t>
                      </a:r>
                      <a:endParaRPr kumimoji="0" lang="en-US" sz="1200" b="1"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endParaRP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200" b="1"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raffic" pitchFamily="2" charset="-78"/>
                        </a:rPr>
                        <a:t>علت اينكه زنان براي مراقبت قبل از بارداري به مراكز بهداشتي مراجعه مي كنند .  در مرحله اول براي        دريافت كارت است كه آنها با آن بتوانند براي انجام زايمان به تسهيلات زايماني بروند .  آنها متوجه نيستند كه مراقبتهاي قبل از بارداري چگونه مستقيماً به آنها كمك خواهد كرد ؟  (  توسط 5 گروه اين مطلب بيان شد .  با توافق گسترده در گروهها ،  2 زن اين باور را قوياً در مصاحبه بيان كردند )</a:t>
                      </a:r>
                      <a:endParaRPr kumimoji="0" lang="en-US" sz="1200" b="1"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endParaRP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200" b="1"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raffic" pitchFamily="2" charset="-78"/>
                        </a:rPr>
                        <a:t>زنان عموماً فكر مي كنند مراقبتهاي قبل از بارداري زماني بهتر است كه آنها مقداري دارو و يا آمپول نيز دريافت كنند ( توافق جدي در هر 6 گروه و توسط 9 زن در مصاحبه )</a:t>
                      </a:r>
                      <a:endParaRPr kumimoji="0" lang="en-US" sz="1200" b="1"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endParaRPr>
                    </a:p>
                    <a:p>
                      <a:pPr marL="342900" marR="0" lvl="0" indent="-34290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200" b="1"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raffic" pitchFamily="2" charset="-78"/>
                        </a:rPr>
                        <a:t>بسياري از زنان مي گويند كه آنها مدت زيادي براي انجام مراقبت منتظر مي مانند و پرستاران و ماماها كم حوصله ،  بي ادب و رفتارشان خشونت آميز است ( بحث سختي در اين زمينه در بحث گروهي در گرفت )  زناني كه به كلينيك هاي دولتي مي رفتند ،  نسبت به زناني كه به بخشهاي خصوصي مراجعه مي نمودند با     مشكلات بيشتري مواجه بودند .  ( اظهارات 8 زن در مصاحبه كه 7 نفر از آنان به تسهيلات دولتي رفته بودند )</a:t>
                      </a:r>
                      <a:endParaRPr kumimoji="0" lang="en-US" sz="1200" b="1"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
                          <a:schemeClr val="hlink"/>
                        </a:buClr>
                        <a:buSzPct val="70000"/>
                        <a:buFont typeface="Wingdings" pitchFamily="2" charset="2"/>
                        <a:buNone/>
                        <a:tabLst/>
                      </a:pPr>
                      <a:endParaRPr kumimoji="0" lang="fa-IR" sz="900" b="1" i="1" u="none" strike="noStrike" cap="none" normalizeH="0" baseline="0" smtClean="0">
                        <a:ln>
                          <a:noFill/>
                        </a:ln>
                        <a:solidFill>
                          <a:schemeClr val="tx1"/>
                        </a:solidFill>
                        <a:effectLst>
                          <a:outerShdw blurRad="38100" dist="38100" dir="2700000" algn="tl">
                            <a:srgbClr val="000000"/>
                          </a:outerShdw>
                        </a:effectLst>
                        <a:latin typeface="Garamond" pitchFamily="18" charset="0"/>
                        <a:cs typeface="Arial" charset="0"/>
                      </a:endParaRPr>
                    </a:p>
                    <a:p>
                      <a:pPr marL="0" marR="0" lvl="0" indent="0" algn="r" defTabSz="914400" rtl="1" eaLnBrk="1" fontAlgn="base" latinLnBrk="0" hangingPunct="1">
                        <a:lnSpc>
                          <a:spcPct val="100000"/>
                        </a:lnSpc>
                        <a:spcBef>
                          <a:spcPct val="0"/>
                        </a:spcBef>
                        <a:spcAft>
                          <a:spcPct val="0"/>
                        </a:spcAft>
                        <a:buClr>
                          <a:schemeClr val="hlink"/>
                        </a:buClr>
                        <a:buSzPct val="70000"/>
                        <a:buFont typeface="Wingdings" pitchFamily="2" charset="2"/>
                        <a:buNone/>
                        <a:tabLst/>
                      </a:pPr>
                      <a:endParaRPr kumimoji="0" lang="fa-IR" sz="900" b="1" i="1" u="none" strike="noStrike" cap="none" normalizeH="0" baseline="0" smtClean="0">
                        <a:ln>
                          <a:noFill/>
                        </a:ln>
                        <a:solidFill>
                          <a:schemeClr val="tx1"/>
                        </a:solidFill>
                        <a:effectLst>
                          <a:outerShdw blurRad="38100" dist="38100" dir="2700000" algn="tl">
                            <a:srgbClr val="000000"/>
                          </a:outerShdw>
                        </a:effectLst>
                        <a:latin typeface="Garamond" pitchFamily="18" charset="0"/>
                        <a:cs typeface="Arial" charset="0"/>
                      </a:endParaRPr>
                    </a:p>
                    <a:p>
                      <a:pPr marL="0" marR="0" lvl="0" indent="0" algn="r" defTabSz="914400" rtl="1" eaLnBrk="1" fontAlgn="base" latinLnBrk="0" hangingPunct="1">
                        <a:lnSpc>
                          <a:spcPct val="100000"/>
                        </a:lnSpc>
                        <a:spcBef>
                          <a:spcPct val="0"/>
                        </a:spcBef>
                        <a:spcAft>
                          <a:spcPct val="0"/>
                        </a:spcAft>
                        <a:buClr>
                          <a:schemeClr val="hlink"/>
                        </a:buClr>
                        <a:buSzPct val="70000"/>
                        <a:buFont typeface="Wingdings" pitchFamily="2" charset="2"/>
                        <a:buNone/>
                        <a:tabLst/>
                      </a:pPr>
                      <a:endParaRPr kumimoji="0" lang="fa-IR" sz="900" b="1" i="1" u="none" strike="noStrike" cap="none" normalizeH="0" baseline="0" smtClean="0">
                        <a:ln>
                          <a:noFill/>
                        </a:ln>
                        <a:solidFill>
                          <a:schemeClr val="tx1"/>
                        </a:solidFill>
                        <a:effectLst>
                          <a:outerShdw blurRad="38100" dist="38100" dir="2700000" algn="tl">
                            <a:srgbClr val="000000"/>
                          </a:outerShdw>
                        </a:effectLst>
                        <a:latin typeface="Garamond" pitchFamily="18" charset="0"/>
                        <a:cs typeface="Arial" charset="0"/>
                      </a:endParaRPr>
                    </a:p>
                    <a:p>
                      <a:pPr marL="0" marR="0" lvl="0" indent="0" algn="r" defTabSz="914400" rtl="1" eaLnBrk="1" fontAlgn="base" latinLnBrk="0" hangingPunct="1">
                        <a:lnSpc>
                          <a:spcPct val="100000"/>
                        </a:lnSpc>
                        <a:spcBef>
                          <a:spcPct val="0"/>
                        </a:spcBef>
                        <a:spcAft>
                          <a:spcPct val="0"/>
                        </a:spcAft>
                        <a:buClr>
                          <a:schemeClr val="hlink"/>
                        </a:buClr>
                        <a:buSzPct val="70000"/>
                        <a:buFont typeface="Wingdings" pitchFamily="2" charset="2"/>
                        <a:buNone/>
                        <a:tabLst/>
                      </a:pPr>
                      <a:endParaRPr kumimoji="0" lang="fa-IR" sz="900" b="1" i="1" u="none" strike="noStrike" cap="none" normalizeH="0" baseline="0" smtClean="0">
                        <a:ln>
                          <a:noFill/>
                        </a:ln>
                        <a:solidFill>
                          <a:schemeClr val="tx1"/>
                        </a:solidFill>
                        <a:effectLst>
                          <a:outerShdw blurRad="38100" dist="38100" dir="2700000" algn="tl">
                            <a:srgbClr val="000000"/>
                          </a:outerShdw>
                        </a:effectLst>
                        <a:latin typeface="Garamond" pitchFamily="18" charset="0"/>
                        <a:cs typeface="Arial" charset="0"/>
                      </a:endParaRPr>
                    </a:p>
                    <a:p>
                      <a:pPr marL="0" marR="0" lvl="0" indent="0" algn="r" defTabSz="914400" rtl="1" eaLnBrk="1" fontAlgn="base" latinLnBrk="0" hangingPunct="1">
                        <a:lnSpc>
                          <a:spcPct val="100000"/>
                        </a:lnSpc>
                        <a:spcBef>
                          <a:spcPct val="0"/>
                        </a:spcBef>
                        <a:spcAft>
                          <a:spcPct val="0"/>
                        </a:spcAft>
                        <a:buClr>
                          <a:schemeClr val="hlink"/>
                        </a:buClr>
                        <a:buSzPct val="70000"/>
                        <a:buFont typeface="Wingdings" pitchFamily="2" charset="2"/>
                        <a:buNone/>
                        <a:tabLst/>
                      </a:pPr>
                      <a:endParaRPr kumimoji="0" lang="fa-IR" sz="900" b="1" i="1" u="none" strike="noStrike" cap="none" normalizeH="0" baseline="0" smtClean="0">
                        <a:ln>
                          <a:noFill/>
                        </a:ln>
                        <a:solidFill>
                          <a:schemeClr val="tx1"/>
                        </a:solidFill>
                        <a:effectLst>
                          <a:outerShdw blurRad="38100" dist="38100" dir="2700000" algn="tl">
                            <a:srgbClr val="000000"/>
                          </a:outerShdw>
                        </a:effectLst>
                        <a:latin typeface="Garamond" pitchFamily="18" charset="0"/>
                        <a:cs typeface="Arial" charset="0"/>
                      </a:endParaRPr>
                    </a:p>
                    <a:p>
                      <a:pPr marL="0" marR="0" lvl="0" indent="0" algn="r" defTabSz="914400" rtl="1" eaLnBrk="1" fontAlgn="base" latinLnBrk="0" hangingPunct="1">
                        <a:lnSpc>
                          <a:spcPct val="100000"/>
                        </a:lnSpc>
                        <a:spcBef>
                          <a:spcPct val="0"/>
                        </a:spcBef>
                        <a:spcAft>
                          <a:spcPct val="0"/>
                        </a:spcAft>
                        <a:buClr>
                          <a:schemeClr val="hlink"/>
                        </a:buClr>
                        <a:buSzPct val="70000"/>
                        <a:buFont typeface="Wingdings" pitchFamily="2" charset="2"/>
                        <a:buNone/>
                        <a:tabLst/>
                      </a:pPr>
                      <a:endParaRPr kumimoji="0" lang="fa-IR" sz="900" b="1" i="1" u="none" strike="noStrike" cap="none" normalizeH="0" baseline="0" smtClean="0">
                        <a:ln>
                          <a:noFill/>
                        </a:ln>
                        <a:solidFill>
                          <a:schemeClr val="tx1"/>
                        </a:solidFill>
                        <a:effectLst>
                          <a:outerShdw blurRad="38100" dist="38100" dir="2700000" algn="tl">
                            <a:srgbClr val="000000"/>
                          </a:outerShdw>
                        </a:effectLst>
                        <a:latin typeface="Garamond" pitchFamily="18" charset="0"/>
                        <a:cs typeface="Arial" charset="0"/>
                      </a:endParaRPr>
                    </a:p>
                    <a:p>
                      <a:pPr marL="0" marR="0" lvl="0" indent="0" algn="r" defTabSz="914400" rtl="1" eaLnBrk="1" fontAlgn="base" latinLnBrk="0" hangingPunct="1">
                        <a:lnSpc>
                          <a:spcPct val="100000"/>
                        </a:lnSpc>
                        <a:spcBef>
                          <a:spcPct val="0"/>
                        </a:spcBef>
                        <a:spcAft>
                          <a:spcPct val="0"/>
                        </a:spcAft>
                        <a:buClr>
                          <a:schemeClr val="hlink"/>
                        </a:buClr>
                        <a:buSzPct val="70000"/>
                        <a:buFont typeface="Wingdings" pitchFamily="2" charset="2"/>
                        <a:buNone/>
                        <a:tabLst/>
                      </a:pPr>
                      <a:endParaRPr kumimoji="0" lang="fa-IR" sz="900" b="1" i="1" u="none" strike="noStrike" cap="none" normalizeH="0" baseline="0" smtClean="0">
                        <a:ln>
                          <a:noFill/>
                        </a:ln>
                        <a:solidFill>
                          <a:schemeClr val="tx1"/>
                        </a:solidFill>
                        <a:effectLst>
                          <a:outerShdw blurRad="38100" dist="38100" dir="2700000" algn="tl">
                            <a:srgbClr val="000000"/>
                          </a:outerShdw>
                        </a:effectLst>
                        <a:latin typeface="Garamond" pitchFamily="18" charset="0"/>
                        <a:cs typeface="Arial" charset="0"/>
                      </a:endParaRPr>
                    </a:p>
                    <a:p>
                      <a:pPr marL="0" marR="0" lvl="0" indent="0" algn="r" defTabSz="914400" rtl="1" eaLnBrk="1" fontAlgn="base" latinLnBrk="0" hangingPunct="1">
                        <a:lnSpc>
                          <a:spcPct val="100000"/>
                        </a:lnSpc>
                        <a:spcBef>
                          <a:spcPct val="0"/>
                        </a:spcBef>
                        <a:spcAft>
                          <a:spcPct val="0"/>
                        </a:spcAft>
                        <a:buClr>
                          <a:schemeClr val="hlink"/>
                        </a:buClr>
                        <a:buSzPct val="70000"/>
                        <a:buFont typeface="Wingdings" pitchFamily="2" charset="2"/>
                        <a:buNone/>
                        <a:tabLst/>
                      </a:pPr>
                      <a:r>
                        <a:rPr kumimoji="0" lang="ar-SA" sz="1400" b="0" i="1" u="none" strike="noStrike" cap="none" normalizeH="0" baseline="0" smtClean="0">
                          <a:ln>
                            <a:noFill/>
                          </a:ln>
                          <a:solidFill>
                            <a:schemeClr val="tx1"/>
                          </a:solidFill>
                          <a:effectLst>
                            <a:outerShdw blurRad="38100" dist="38100" dir="2700000" algn="tl">
                              <a:srgbClr val="000000"/>
                            </a:outerShdw>
                          </a:effectLst>
                          <a:latin typeface="Garamond" pitchFamily="18" charset="0"/>
                          <a:cs typeface="Arial" charset="0"/>
                        </a:rPr>
                        <a:t>يافته ها</a:t>
                      </a:r>
                      <a:r>
                        <a:rPr kumimoji="0" lang="ar-SA" sz="1400" b="0" i="0" u="none" strike="noStrike" cap="none" normalizeH="0" baseline="0" smtClean="0">
                          <a:ln>
                            <a:noFill/>
                          </a:ln>
                          <a:solidFill>
                            <a:schemeClr val="tx1"/>
                          </a:solidFill>
                          <a:effectLst>
                            <a:outerShdw blurRad="38100" dist="38100" dir="2700000" algn="tl">
                              <a:srgbClr val="000000"/>
                            </a:outerShdw>
                          </a:effectLst>
                          <a:latin typeface="Garamond" pitchFamily="18" charset="0"/>
                          <a:cs typeface="Arial" charset="0"/>
                        </a:rPr>
                        <a:t> از روستاي </a:t>
                      </a:r>
                      <a:r>
                        <a:rPr kumimoji="0" lang="en-US" sz="1400" b="0" i="1" u="none" strike="noStrike" cap="none" normalizeH="0" baseline="0" smtClean="0">
                          <a:ln>
                            <a:noFill/>
                          </a:ln>
                          <a:solidFill>
                            <a:schemeClr val="tx1"/>
                          </a:solidFill>
                          <a:effectLst>
                            <a:outerShdw blurRad="38100" dist="38100" dir="2700000" algn="tl">
                              <a:srgbClr val="000000"/>
                            </a:outerShdw>
                          </a:effectLst>
                          <a:latin typeface="Garamond" pitchFamily="18" charset="0"/>
                          <a:cs typeface="Arial" charset="0"/>
                        </a:rPr>
                        <a:t>A </a:t>
                      </a:r>
                      <a:r>
                        <a:rPr kumimoji="0" lang="ar-SA" sz="1400" b="0" i="0" u="none" strike="noStrike" cap="none" normalizeH="0" baseline="0" smtClean="0">
                          <a:ln>
                            <a:noFill/>
                          </a:ln>
                          <a:solidFill>
                            <a:schemeClr val="tx1"/>
                          </a:solidFill>
                          <a:effectLst>
                            <a:outerShdw blurRad="38100" dist="38100" dir="2700000" algn="tl">
                              <a:srgbClr val="000000"/>
                            </a:outerShdw>
                          </a:effectLst>
                          <a:latin typeface="Garamond" pitchFamily="18" charset="0"/>
                          <a:cs typeface="Arial" charset="0"/>
                        </a:rPr>
                        <a:t>  ( 6  بحث گروهي ،  13 مصاحبه عميق  )  : (  توسط 3 گروه و در 5 مصاحبه انفرادي مطرح شده است . )</a:t>
                      </a:r>
                      <a:endParaRPr kumimoji="0" lang="en-US" sz="1400" b="0" i="0" u="none" strike="noStrike" cap="none" normalizeH="0" baseline="0" smtClean="0">
                        <a:ln>
                          <a:noFill/>
                        </a:ln>
                        <a:solidFill>
                          <a:schemeClr val="tx1"/>
                        </a:solidFill>
                        <a:effectLst>
                          <a:outerShdw blurRad="38100" dist="38100" dir="2700000" algn="tl">
                            <a:srgbClr val="000000"/>
                          </a:outerShdw>
                        </a:effectLst>
                        <a:latin typeface="Garamond" pitchFamily="18" charset="0"/>
                        <a:cs typeface="Arial" charset="0"/>
                      </a:endParaRPr>
                    </a:p>
                    <a:p>
                      <a:pPr marL="0" marR="0" lvl="0" indent="0" algn="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sz="1400" b="0" i="0" u="none" strike="noStrike" cap="none" normalizeH="0" baseline="0" smtClean="0">
                        <a:ln>
                          <a:noFill/>
                        </a:ln>
                        <a:solidFill>
                          <a:schemeClr val="tx1"/>
                        </a:solidFill>
                        <a:effectLst>
                          <a:outerShdw blurRad="38100" dist="38100" dir="2700000" algn="tl">
                            <a:srgbClr val="000000"/>
                          </a:outerShdw>
                        </a:effectLst>
                        <a:latin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63608" name="Rectangle 120"/>
          <p:cNvSpPr>
            <a:spLocks noChangeArrowheads="1"/>
          </p:cNvSpPr>
          <p:nvPr/>
        </p:nvSpPr>
        <p:spPr bwMode="auto">
          <a:xfrm>
            <a:off x="0" y="5876925"/>
            <a:ext cx="184150" cy="366713"/>
          </a:xfrm>
          <a:prstGeom prst="rect">
            <a:avLst/>
          </a:prstGeom>
          <a:noFill/>
          <a:ln w="9525">
            <a:noFill/>
            <a:miter lim="800000"/>
            <a:headEnd/>
            <a:tailEnd/>
          </a:ln>
          <a:effectLst/>
        </p:spPr>
        <p:txBody>
          <a:bodyPr wrap="none" anchor="ctr">
            <a:spAutoFit/>
          </a:bodyPr>
          <a:lstStyle/>
          <a:p>
            <a:pPr algn="r" eaLnBrk="1" hangingPunct="1"/>
            <a:endParaRPr lang="en-US">
              <a:latin typeface="Arial" charset="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7073" name="Group 33"/>
          <p:cNvGraphicFramePr>
            <a:graphicFrameLocks noGrp="1"/>
          </p:cNvGraphicFramePr>
          <p:nvPr/>
        </p:nvGraphicFramePr>
        <p:xfrm>
          <a:off x="1476375" y="1484313"/>
          <a:ext cx="6696075" cy="4389120"/>
        </p:xfrm>
        <a:graphic>
          <a:graphicData uri="http://schemas.openxmlformats.org/drawingml/2006/table">
            <a:tbl>
              <a:tblPr/>
              <a:tblGrid>
                <a:gridCol w="3349625"/>
                <a:gridCol w="3346450"/>
              </a:tblGrid>
              <a:tr h="290513">
                <a:tc>
                  <a:txBody>
                    <a:bodyPr/>
                    <a:lstStyle/>
                    <a:p>
                      <a:pPr marL="0" marR="0" lvl="0" indent="0" algn="r" defTabSz="914400" rtl="1" eaLnBrk="1" fontAlgn="base" latinLnBrk="0" hangingPunct="1">
                        <a:lnSpc>
                          <a:spcPct val="100000"/>
                        </a:lnSpc>
                        <a:spcBef>
                          <a:spcPct val="0"/>
                        </a:spcBef>
                        <a:spcAft>
                          <a:spcPct val="0"/>
                        </a:spcAft>
                        <a:buClrTx/>
                        <a:buSzPct val="100000"/>
                        <a:buFontTx/>
                        <a:buNone/>
                        <a:tabLst/>
                      </a:pPr>
                      <a:r>
                        <a:rPr kumimoji="0" lang="ar-SA" sz="1800" b="0" i="1"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گروه هدف  :</a:t>
                      </a:r>
                      <a:r>
                        <a:rPr kumimoji="0" lang="ar-SA" sz="1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  زنان روستايي كه حداقل يك حاملگي داشته اند .</a:t>
                      </a:r>
                      <a:endParaRPr kumimoji="0" lang="en-US" sz="1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r" defTabSz="914400" rtl="1" eaLnBrk="1" fontAlgn="base" latinLnBrk="0" hangingPunct="1">
                        <a:lnSpc>
                          <a:spcPct val="100000"/>
                        </a:lnSpc>
                        <a:spcBef>
                          <a:spcPct val="0"/>
                        </a:spcBef>
                        <a:spcAft>
                          <a:spcPct val="0"/>
                        </a:spcAft>
                        <a:buClrTx/>
                        <a:buSzPct val="100000"/>
                        <a:buFontTx/>
                        <a:buNone/>
                        <a:tabLst/>
                      </a:pPr>
                      <a:r>
                        <a:rPr kumimoji="0" lang="ar-SA" sz="1800" b="0" i="1"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rPr>
                        <a:t>جدول شماره 3 ـ 8  نمونه اي از گزارش يافته ها درباره مراقبتهاي پيش از تولد</a:t>
                      </a:r>
                      <a:endParaRPr kumimoji="0" lang="en-US" sz="1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r>
              <a:tr h="450850">
                <a:tc>
                  <a:txBody>
                    <a:bodyPr/>
                    <a:lstStyle/>
                    <a:p>
                      <a:pPr marL="0" marR="0" lvl="0" indent="0" algn="r" defTabSz="914400" rtl="1" eaLnBrk="1" fontAlgn="base" latinLnBrk="0" hangingPunct="1">
                        <a:lnSpc>
                          <a:spcPct val="100000"/>
                        </a:lnSpc>
                        <a:spcBef>
                          <a:spcPct val="0"/>
                        </a:spcBef>
                        <a:spcAft>
                          <a:spcPct val="0"/>
                        </a:spcAft>
                        <a:buClrTx/>
                        <a:buSzPct val="100000"/>
                        <a:buFontTx/>
                        <a:buNone/>
                        <a:tabLst>
                          <a:tab pos="228600" algn="l"/>
                        </a:tabLst>
                      </a:pPr>
                      <a:endParaRPr kumimoji="0" lang="en-US" sz="1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1" eaLnBrk="1" fontAlgn="base" latinLnBrk="0" hangingPunct="1">
                        <a:lnSpc>
                          <a:spcPct val="100000"/>
                        </a:lnSpc>
                        <a:spcBef>
                          <a:spcPct val="0"/>
                        </a:spcBef>
                        <a:spcAft>
                          <a:spcPct val="0"/>
                        </a:spcAft>
                        <a:buClrTx/>
                        <a:buSzPct val="100000"/>
                        <a:buFontTx/>
                        <a:buNone/>
                        <a:tabLst/>
                      </a:pPr>
                      <a:r>
                        <a:rPr kumimoji="0" lang="ar-SA" sz="1800" b="1" i="1" u="none" strike="noStrike" cap="none" normalizeH="0" baseline="0" smtClean="0">
                          <a:ln>
                            <a:noFill/>
                          </a:ln>
                          <a:solidFill>
                            <a:schemeClr val="accent1"/>
                          </a:solidFill>
                          <a:effectLst>
                            <a:outerShdw blurRad="38100" dist="38100" dir="2700000" algn="tl">
                              <a:srgbClr val="000000"/>
                            </a:outerShdw>
                          </a:effectLst>
                          <a:latin typeface="Garamond" pitchFamily="18" charset="0"/>
                          <a:cs typeface="Arial" charset="0"/>
                        </a:rPr>
                        <a:t>عنوان  :</a:t>
                      </a:r>
                      <a:r>
                        <a:rPr kumimoji="0" lang="ar-SA" sz="1800" b="1" i="0" u="none" strike="noStrike" cap="none" normalizeH="0" baseline="0" smtClean="0">
                          <a:ln>
                            <a:noFill/>
                          </a:ln>
                          <a:solidFill>
                            <a:schemeClr val="accent1"/>
                          </a:solidFill>
                          <a:effectLst>
                            <a:outerShdw blurRad="38100" dist="38100" dir="2700000" algn="tl">
                              <a:srgbClr val="000000"/>
                            </a:outerShdw>
                          </a:effectLst>
                          <a:latin typeface="Garamond" pitchFamily="18" charset="0"/>
                          <a:cs typeface="Arial" charset="0"/>
                        </a:rPr>
                        <a:t>  كانالهاي اطلاعاتي</a:t>
                      </a:r>
                      <a:endParaRPr kumimoji="0" lang="en-US" sz="1800" b="1" i="0" u="none" strike="noStrike" cap="none" normalizeH="0" baseline="0" smtClean="0">
                        <a:ln>
                          <a:noFill/>
                        </a:ln>
                        <a:solidFill>
                          <a:schemeClr val="accent1"/>
                        </a:solidFill>
                        <a:effectLst>
                          <a:outerShdw blurRad="38100" dist="38100" dir="2700000" algn="tl">
                            <a:srgbClr val="000000"/>
                          </a:outerShdw>
                        </a:effectLst>
                        <a:latin typeface="Garamond" pitchFamily="18" charset="0"/>
                        <a:cs typeface="Arial" charset="0"/>
                      </a:endParaRPr>
                    </a:p>
                    <a:p>
                      <a:pPr marL="0" marR="0" lvl="0" indent="0" algn="ctr" defTabSz="914400" rtl="1" eaLnBrk="1" fontAlgn="base" latinLnBrk="0" hangingPunct="1">
                        <a:lnSpc>
                          <a:spcPct val="100000"/>
                        </a:lnSpc>
                        <a:spcBef>
                          <a:spcPct val="0"/>
                        </a:spcBef>
                        <a:spcAft>
                          <a:spcPct val="0"/>
                        </a:spcAft>
                        <a:buClrTx/>
                        <a:buSzPct val="100000"/>
                        <a:buFontTx/>
                        <a:buNone/>
                        <a:tabLst/>
                      </a:pPr>
                      <a:endParaRPr kumimoji="0" lang="en-US" sz="1800" b="1" i="0" u="none" strike="noStrike" cap="none" normalizeH="0" baseline="0" smtClean="0">
                        <a:ln>
                          <a:noFill/>
                        </a:ln>
                        <a:solidFill>
                          <a:schemeClr val="accent1"/>
                        </a:solidFill>
                        <a:effectLst>
                          <a:outerShdw blurRad="38100" dist="38100" dir="2700000" algn="tl">
                            <a:srgbClr val="000000"/>
                          </a:outerShdw>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r>
              <a:tr h="549275">
                <a:tc>
                  <a:txBody>
                    <a:bodyPr/>
                    <a:lstStyle/>
                    <a:p>
                      <a:pPr marL="0" marR="0" lvl="0" indent="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800" b="0" i="0" u="none" strike="noStrike" cap="none" normalizeH="0" baseline="0" smtClean="0">
                          <a:ln>
                            <a:noFill/>
                          </a:ln>
                          <a:solidFill>
                            <a:schemeClr val="accent1"/>
                          </a:solidFill>
                          <a:effectLst>
                            <a:outerShdw blurRad="38100" dist="38100" dir="2700000" algn="tl">
                              <a:srgbClr val="000000"/>
                            </a:outerShdw>
                          </a:effectLst>
                          <a:latin typeface="Times New Roman" pitchFamily="18" charset="0"/>
                          <a:ea typeface="Times New Roman" pitchFamily="18" charset="0"/>
                          <a:cs typeface="Traffic" pitchFamily="2" charset="-78"/>
                        </a:rPr>
                        <a:t>زنان به دليل « مشغله زياد » وقت براي گوش دادن به راديو ندارند و فكر مي كنند آنچه كه مي شوند كاربردي در زندگيشان ندارد  (  در 2 گروه توسط 10 نفر از 13 زن گفته شد )</a:t>
                      </a:r>
                      <a:endParaRPr kumimoji="0" lang="en-US" sz="1800" b="0" i="0" u="none" strike="noStrike" cap="none" normalizeH="0" baseline="0" smtClean="0">
                        <a:ln>
                          <a:noFill/>
                        </a:ln>
                        <a:solidFill>
                          <a:schemeClr val="accent1"/>
                        </a:solidFill>
                        <a:effectLst>
                          <a:outerShdw blurRad="38100" dist="38100" dir="2700000" algn="tl">
                            <a:srgbClr val="000000"/>
                          </a:outerShdw>
                        </a:effectLst>
                        <a:latin typeface="Times New Roman" pitchFamily="18" charset="0"/>
                        <a:ea typeface="Times New Roman" pitchFamily="18" charset="0"/>
                        <a:cs typeface="Traffic" pitchFamily="2" charset="-78"/>
                      </a:endParaRPr>
                    </a:p>
                    <a:p>
                      <a:pPr marL="0" marR="0" lvl="0" indent="0" algn="r" defTabSz="914400" rtl="1" eaLnBrk="0" fontAlgn="base" latinLnBrk="0" hangingPunct="0">
                        <a:lnSpc>
                          <a:spcPct val="100000"/>
                        </a:lnSpc>
                        <a:spcBef>
                          <a:spcPct val="0"/>
                        </a:spcBef>
                        <a:spcAft>
                          <a:spcPct val="0"/>
                        </a:spcAft>
                        <a:buClrTx/>
                        <a:buSzPct val="100000"/>
                        <a:buFont typeface="Symbol" pitchFamily="18" charset="2"/>
                        <a:buChar char=""/>
                        <a:tabLst>
                          <a:tab pos="228600" algn="l"/>
                        </a:tabLst>
                      </a:pPr>
                      <a:r>
                        <a:rPr kumimoji="0" lang="ar-SA" sz="1800" b="0" i="0" u="none" strike="noStrike" cap="none" normalizeH="0" baseline="0" smtClean="0">
                          <a:ln>
                            <a:noFill/>
                          </a:ln>
                          <a:solidFill>
                            <a:schemeClr val="accent1"/>
                          </a:solidFill>
                          <a:effectLst>
                            <a:outerShdw blurRad="38100" dist="38100" dir="2700000" algn="tl">
                              <a:srgbClr val="000000"/>
                            </a:outerShdw>
                          </a:effectLst>
                          <a:latin typeface="Times New Roman" pitchFamily="18" charset="0"/>
                          <a:ea typeface="Times New Roman" pitchFamily="18" charset="0"/>
                          <a:cs typeface="Traffic" pitchFamily="2" charset="-78"/>
                        </a:rPr>
                        <a:t>زنان به توصيه ها و تجويزهاي سنتي گوش مي دهند ، چرا كه آنها احساس مي كنند كه اين افراد نسبت به مشكلات آنها ،  دلسوز هستند و آنها را درك مي كنند .</a:t>
                      </a:r>
                      <a:endParaRPr kumimoji="0" lang="en-US" sz="1800" b="0" i="0" u="none" strike="noStrike" cap="none" normalizeH="0" baseline="0" smtClean="0">
                        <a:ln>
                          <a:noFill/>
                        </a:ln>
                        <a:solidFill>
                          <a:schemeClr val="accent1"/>
                        </a:solidFill>
                        <a:effectLst>
                          <a:outerShdw blurRad="38100" dist="38100" dir="2700000" algn="tl">
                            <a:srgbClr val="000000"/>
                          </a:outerShdw>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r" defTabSz="914400" rtl="1" eaLnBrk="1" fontAlgn="base" latinLnBrk="0" hangingPunct="1">
                        <a:lnSpc>
                          <a:spcPct val="100000"/>
                        </a:lnSpc>
                        <a:spcBef>
                          <a:spcPct val="0"/>
                        </a:spcBef>
                        <a:spcAft>
                          <a:spcPct val="0"/>
                        </a:spcAft>
                        <a:buClrTx/>
                        <a:buSzPct val="100000"/>
                        <a:buFontTx/>
                        <a:buNone/>
                        <a:tabLst/>
                      </a:pPr>
                      <a:endParaRPr kumimoji="0" lang="fa-IR" sz="1800" b="0" i="1" u="none" strike="noStrike" cap="none" normalizeH="0" baseline="0" smtClean="0">
                        <a:ln>
                          <a:noFill/>
                        </a:ln>
                        <a:solidFill>
                          <a:schemeClr val="tx1"/>
                        </a:solidFill>
                        <a:effectLst>
                          <a:outerShdw blurRad="38100" dist="38100" dir="2700000" algn="tl">
                            <a:srgbClr val="000000"/>
                          </a:outerShdw>
                        </a:effectLst>
                        <a:latin typeface="Garamond" pitchFamily="18" charset="0"/>
                        <a:cs typeface="Arial" charset="0"/>
                      </a:endParaRPr>
                    </a:p>
                    <a:p>
                      <a:pPr marL="0" marR="0" lvl="0" indent="0" algn="r" defTabSz="914400" rtl="1" eaLnBrk="1" fontAlgn="base" latinLnBrk="0" hangingPunct="1">
                        <a:lnSpc>
                          <a:spcPct val="100000"/>
                        </a:lnSpc>
                        <a:spcBef>
                          <a:spcPct val="0"/>
                        </a:spcBef>
                        <a:spcAft>
                          <a:spcPct val="0"/>
                        </a:spcAft>
                        <a:buClrTx/>
                        <a:buSzPct val="100000"/>
                        <a:buFontTx/>
                        <a:buNone/>
                        <a:tabLst/>
                      </a:pPr>
                      <a:endParaRPr kumimoji="0" lang="fa-IR" sz="1800" b="0" i="1" u="none" strike="noStrike" cap="none" normalizeH="0" baseline="0" smtClean="0">
                        <a:ln>
                          <a:noFill/>
                        </a:ln>
                        <a:solidFill>
                          <a:schemeClr val="tx1"/>
                        </a:solidFill>
                        <a:effectLst>
                          <a:outerShdw blurRad="38100" dist="38100" dir="2700000" algn="tl">
                            <a:srgbClr val="000000"/>
                          </a:outerShdw>
                        </a:effectLst>
                        <a:latin typeface="Garamond" pitchFamily="18" charset="0"/>
                        <a:cs typeface="Arial" charset="0"/>
                      </a:endParaRPr>
                    </a:p>
                    <a:p>
                      <a:pPr marL="0" marR="0" lvl="0" indent="0" algn="ctr" defTabSz="914400" rtl="1" eaLnBrk="1" fontAlgn="base" latinLnBrk="0" hangingPunct="1">
                        <a:lnSpc>
                          <a:spcPct val="100000"/>
                        </a:lnSpc>
                        <a:spcBef>
                          <a:spcPct val="0"/>
                        </a:spcBef>
                        <a:spcAft>
                          <a:spcPct val="0"/>
                        </a:spcAft>
                        <a:buClrTx/>
                        <a:buSzPct val="100000"/>
                        <a:buFontTx/>
                        <a:buNone/>
                        <a:tabLst/>
                      </a:pPr>
                      <a:r>
                        <a:rPr kumimoji="0" lang="ar-SA" sz="1800" b="0" i="1" u="none" strike="noStrike" cap="none" normalizeH="0" baseline="0" smtClean="0">
                          <a:ln>
                            <a:noFill/>
                          </a:ln>
                          <a:solidFill>
                            <a:schemeClr val="accent1"/>
                          </a:solidFill>
                          <a:effectLst>
                            <a:outerShdw blurRad="38100" dist="38100" dir="2700000" algn="tl">
                              <a:srgbClr val="000000"/>
                            </a:outerShdw>
                          </a:effectLst>
                          <a:latin typeface="Garamond" pitchFamily="18" charset="0"/>
                          <a:cs typeface="Arial" charset="0"/>
                        </a:rPr>
                        <a:t>يافته ها </a:t>
                      </a:r>
                      <a:endParaRPr kumimoji="0" lang="en-US" sz="1800" b="0" i="0" u="none" strike="noStrike" cap="none" normalizeH="0" baseline="0" smtClean="0">
                        <a:ln>
                          <a:noFill/>
                        </a:ln>
                        <a:solidFill>
                          <a:schemeClr val="accent1"/>
                        </a:solidFill>
                        <a:effectLst>
                          <a:outerShdw blurRad="38100" dist="38100" dir="2700000" algn="tl">
                            <a:srgbClr val="000000"/>
                          </a:outerShdw>
                        </a:effectLst>
                        <a:latin typeface="Garamond" pitchFamily="18" charset="0"/>
                        <a:cs typeface="Arial" charset="0"/>
                      </a:endParaRPr>
                    </a:p>
                    <a:p>
                      <a:pPr marL="0" marR="0" lvl="0" indent="0" algn="ctr" defTabSz="914400" rtl="1" eaLnBrk="1" fontAlgn="base" latinLnBrk="0" hangingPunct="1">
                        <a:lnSpc>
                          <a:spcPct val="100000"/>
                        </a:lnSpc>
                        <a:spcBef>
                          <a:spcPct val="0"/>
                        </a:spcBef>
                        <a:spcAft>
                          <a:spcPct val="0"/>
                        </a:spcAft>
                        <a:buClrTx/>
                        <a:buSzPct val="100000"/>
                        <a:buFontTx/>
                        <a:buNone/>
                        <a:tabLst/>
                      </a:pPr>
                      <a:endParaRPr kumimoji="0" lang="en-US" sz="1800" b="0" i="0" u="none" strike="noStrike" cap="none" normalizeH="0" baseline="0" smtClean="0">
                        <a:ln>
                          <a:noFill/>
                        </a:ln>
                        <a:solidFill>
                          <a:schemeClr val="accent1"/>
                        </a:solidFill>
                        <a:effectLst>
                          <a:outerShdw blurRad="38100" dist="38100" dir="2700000" algn="tl">
                            <a:srgbClr val="000000"/>
                          </a:outerShdw>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solidFill>
                  </a:tcPr>
                </a:tc>
              </a:tr>
            </a:tbl>
          </a:graphicData>
        </a:graphic>
      </p:graphicFrame>
      <p:sp>
        <p:nvSpPr>
          <p:cNvPr id="87062" name="Rectangle 22"/>
          <p:cNvSpPr>
            <a:spLocks noChangeArrowheads="1"/>
          </p:cNvSpPr>
          <p:nvPr/>
        </p:nvSpPr>
        <p:spPr bwMode="auto">
          <a:xfrm>
            <a:off x="0" y="5876925"/>
            <a:ext cx="184150" cy="366713"/>
          </a:xfrm>
          <a:prstGeom prst="rect">
            <a:avLst/>
          </a:prstGeom>
          <a:noFill/>
          <a:ln w="9525">
            <a:noFill/>
            <a:miter lim="800000"/>
            <a:headEnd/>
            <a:tailEnd/>
          </a:ln>
          <a:effectLst/>
        </p:spPr>
        <p:txBody>
          <a:bodyPr wrap="none" anchor="ctr">
            <a:spAutoFit/>
          </a:bodyPr>
          <a:lstStyle/>
          <a:p>
            <a:pPr algn="r" eaLnBrk="1" hangingPunct="1"/>
            <a:endParaRPr lang="en-US">
              <a:latin typeface="Arial"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rrowheads="1"/>
          </p:cNvSpPr>
          <p:nvPr>
            <p:ph type="title"/>
          </p:nvPr>
        </p:nvSpPr>
        <p:spPr/>
        <p:txBody>
          <a:bodyPr/>
          <a:lstStyle/>
          <a:p>
            <a:r>
              <a:rPr lang="ar-SA" sz="4000" b="0" i="1">
                <a:cs typeface="Arial" charset="0"/>
              </a:rPr>
              <a:t>  تنظيم اهداف اختصاصي براي فعاليتهاي بسيج اطلاعات </a:t>
            </a:r>
            <a:endParaRPr lang="en-US" sz="4000" b="0" i="1">
              <a:cs typeface="Arial" charset="0"/>
            </a:endParaRPr>
          </a:p>
        </p:txBody>
      </p:sp>
      <p:sp>
        <p:nvSpPr>
          <p:cNvPr id="64515" name="Rectangle 3"/>
          <p:cNvSpPr>
            <a:spLocks noGrp="1" noChangeArrowheads="1"/>
          </p:cNvSpPr>
          <p:nvPr>
            <p:ph type="body" idx="1"/>
          </p:nvPr>
        </p:nvSpPr>
        <p:spPr/>
        <p:txBody>
          <a:bodyPr/>
          <a:lstStyle/>
          <a:p>
            <a:pPr algn="r">
              <a:buFont typeface="Wingdings" pitchFamily="2" charset="2"/>
              <a:buNone/>
            </a:pPr>
            <a:endParaRPr lang="fa-IR">
              <a:cs typeface="Arial" charset="0"/>
            </a:endParaRPr>
          </a:p>
          <a:p>
            <a:pPr algn="r">
              <a:buFont typeface="Wingdings" pitchFamily="2" charset="2"/>
              <a:buNone/>
            </a:pPr>
            <a:r>
              <a:rPr lang="ar-SA">
                <a:cs typeface="Arial" charset="0"/>
              </a:rPr>
              <a:t>اهداف فعاليتهاي بسيج تعيين كننده چارچوب كاري زير ميباشند .</a:t>
            </a:r>
          </a:p>
          <a:p>
            <a:pPr algn="r">
              <a:buFont typeface="Wingdings" pitchFamily="2" charset="2"/>
              <a:buNone/>
            </a:pPr>
            <a:r>
              <a:rPr lang="fa-IR">
                <a:cs typeface="Arial" charset="0"/>
              </a:rPr>
              <a:t>- </a:t>
            </a:r>
            <a:r>
              <a:rPr lang="ar-SA">
                <a:cs typeface="Arial" charset="0"/>
              </a:rPr>
              <a:t>چه برنامه اي براي اجرا داشته باشيد  .</a:t>
            </a:r>
          </a:p>
          <a:p>
            <a:pPr algn="r">
              <a:buFont typeface="Wingdings" pitchFamily="2" charset="2"/>
              <a:buNone/>
            </a:pPr>
            <a:r>
              <a:rPr lang="fa-IR">
                <a:cs typeface="Arial" charset="0"/>
              </a:rPr>
              <a:t>- </a:t>
            </a:r>
            <a:r>
              <a:rPr lang="ar-SA">
                <a:cs typeface="Arial" charset="0"/>
              </a:rPr>
              <a:t>قصد دسترسي به چه كساني را داريد  .  ( مخاطب )</a:t>
            </a:r>
          </a:p>
          <a:p>
            <a:pPr algn="r">
              <a:buFont typeface="Wingdings" pitchFamily="2" charset="2"/>
              <a:buNone/>
            </a:pPr>
            <a:r>
              <a:rPr lang="fa-IR">
                <a:cs typeface="Arial" charset="0"/>
              </a:rPr>
              <a:t>- </a:t>
            </a:r>
            <a:r>
              <a:rPr lang="ar-SA">
                <a:cs typeface="Arial" charset="0"/>
              </a:rPr>
              <a:t>چه ميزان تغيير انتظار داريد  .</a:t>
            </a:r>
          </a:p>
          <a:p>
            <a:pPr algn="r">
              <a:buFont typeface="Wingdings" pitchFamily="2" charset="2"/>
              <a:buNone/>
            </a:pPr>
            <a:r>
              <a:rPr lang="fa-IR">
                <a:cs typeface="Arial" charset="0"/>
              </a:rPr>
              <a:t>- </a:t>
            </a:r>
            <a:r>
              <a:rPr lang="ar-SA">
                <a:cs typeface="Arial" charset="0"/>
              </a:rPr>
              <a:t>چه مدت طول خواهد كشي</a:t>
            </a:r>
            <a:r>
              <a:rPr lang="en-US"/>
              <a:t> </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rrowheads="1"/>
          </p:cNvSpPr>
          <p:nvPr>
            <p:ph type="title"/>
          </p:nvPr>
        </p:nvSpPr>
        <p:spPr/>
        <p:txBody>
          <a:bodyPr/>
          <a:lstStyle/>
          <a:p>
            <a:r>
              <a:rPr lang="en-US" sz="4000" b="0" i="1">
                <a:cs typeface="Arial" charset="0"/>
              </a:rPr>
              <a:t> </a:t>
            </a:r>
            <a:r>
              <a:rPr lang="ar-SA" sz="4000" b="0" i="1">
                <a:cs typeface="Arial" charset="0"/>
              </a:rPr>
              <a:t>  تنظيم اهداف اختصاصي براي فعاليتهاي بسيج اطلاعات </a:t>
            </a:r>
            <a:r>
              <a:rPr lang="en-US" sz="4000" b="0" i="1">
                <a:cs typeface="Arial" charset="0"/>
              </a:rPr>
              <a:t> </a:t>
            </a:r>
          </a:p>
        </p:txBody>
      </p:sp>
      <p:sp>
        <p:nvSpPr>
          <p:cNvPr id="65539" name="Rectangle 3"/>
          <p:cNvSpPr>
            <a:spLocks noGrp="1" noChangeArrowheads="1"/>
          </p:cNvSpPr>
          <p:nvPr>
            <p:ph type="body" idx="1"/>
          </p:nvPr>
        </p:nvSpPr>
        <p:spPr/>
        <p:txBody>
          <a:bodyPr/>
          <a:lstStyle/>
          <a:p>
            <a:pPr algn="r">
              <a:buFont typeface="Wingdings" pitchFamily="2" charset="2"/>
              <a:buNone/>
            </a:pPr>
            <a:endParaRPr lang="fa-IR">
              <a:cs typeface="Arial" charset="0"/>
            </a:endParaRPr>
          </a:p>
          <a:p>
            <a:pPr algn="r">
              <a:buFont typeface="Wingdings" pitchFamily="2" charset="2"/>
              <a:buNone/>
            </a:pPr>
            <a:endParaRPr lang="fa-IR">
              <a:cs typeface="Arial" charset="0"/>
            </a:endParaRPr>
          </a:p>
          <a:p>
            <a:pPr algn="r">
              <a:buFont typeface="Wingdings" pitchFamily="2" charset="2"/>
              <a:buNone/>
            </a:pPr>
            <a:r>
              <a:rPr lang="fa-IR">
                <a:cs typeface="Arial" charset="0"/>
              </a:rPr>
              <a:t>- </a:t>
            </a:r>
            <a:r>
              <a:rPr lang="ar-SA">
                <a:cs typeface="Arial" charset="0"/>
              </a:rPr>
              <a:t>تعيين اهداف مي تواند مشكل باشد ،  بخصوص اگر شما اطلاعات كافي نداشته باشيد .</a:t>
            </a:r>
            <a:r>
              <a:rPr lang="fa-IR">
                <a:cs typeface="Arial" charset="0"/>
              </a:rPr>
              <a:t> </a:t>
            </a:r>
          </a:p>
          <a:p>
            <a:pPr algn="r">
              <a:buFont typeface="Wingdings" pitchFamily="2" charset="2"/>
              <a:buNone/>
            </a:pPr>
            <a:r>
              <a:rPr lang="fa-IR">
                <a:cs typeface="Arial" charset="0"/>
              </a:rPr>
              <a:t>- </a:t>
            </a:r>
            <a:r>
              <a:rPr lang="ar-SA">
                <a:cs typeface="Arial" charset="0"/>
              </a:rPr>
              <a:t>اهداف بايد قابل اندازه گيري باشند</a:t>
            </a:r>
            <a:r>
              <a:rPr lang="ar-SA"/>
              <a:t> </a:t>
            </a:r>
            <a:endParaRPr lang="fa-IR">
              <a:cs typeface="Arial" charset="0"/>
            </a:endParaRPr>
          </a:p>
          <a:p>
            <a:pPr algn="r">
              <a:buFont typeface="Wingdings" pitchFamily="2" charset="2"/>
              <a:buNone/>
            </a:pPr>
            <a:r>
              <a:rPr lang="fa-IR">
                <a:cs typeface="Arial" charset="0"/>
              </a:rPr>
              <a:t>- اهداف بايد قابل انجام و در دسترس باشند</a:t>
            </a:r>
            <a:r>
              <a:rPr lang="en-US"/>
              <a:t> </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8" name="Rectangle 4"/>
          <p:cNvSpPr>
            <a:spLocks noGrp="1" noRot="1" noChangeArrowheads="1"/>
          </p:cNvSpPr>
          <p:nvPr>
            <p:ph type="title"/>
          </p:nvPr>
        </p:nvSpPr>
        <p:spPr/>
        <p:txBody>
          <a:bodyPr/>
          <a:lstStyle/>
          <a:p>
            <a:r>
              <a:rPr lang="ar-SA" sz="4000" b="0" i="1">
                <a:cs typeface="Arial" charset="0"/>
              </a:rPr>
              <a:t>جدول 3 ـ 9  نمونه اي از اهداف كلي و هدفهاي اختصاصي براي سه بسيج اطلاعاتي</a:t>
            </a:r>
            <a:r>
              <a:rPr lang="en-US" sz="4000">
                <a:cs typeface="Arial" charset="0"/>
              </a:rPr>
              <a:t/>
            </a:r>
            <a:br>
              <a:rPr lang="en-US" sz="4000">
                <a:cs typeface="Arial" charset="0"/>
              </a:rPr>
            </a:br>
            <a:endParaRPr lang="en-US" sz="4000">
              <a:cs typeface="Arial" charset="0"/>
            </a:endParaRPr>
          </a:p>
        </p:txBody>
      </p:sp>
      <p:sp>
        <p:nvSpPr>
          <p:cNvPr id="67589" name="Rectangle 5"/>
          <p:cNvSpPr>
            <a:spLocks noChangeArrowheads="1"/>
          </p:cNvSpPr>
          <p:nvPr/>
        </p:nvSpPr>
        <p:spPr bwMode="auto">
          <a:xfrm>
            <a:off x="395288" y="1465263"/>
            <a:ext cx="8208962" cy="5203825"/>
          </a:xfrm>
          <a:prstGeom prst="rect">
            <a:avLst/>
          </a:prstGeom>
          <a:noFill/>
          <a:ln w="9525">
            <a:noFill/>
            <a:miter lim="800000"/>
            <a:headEnd/>
            <a:tailEnd/>
          </a:ln>
          <a:effectLst/>
        </p:spPr>
        <p:txBody>
          <a:bodyPr anchor="ctr">
            <a:spAutoFit/>
          </a:bodyPr>
          <a:lstStyle/>
          <a:p>
            <a:pPr algn="r" eaLnBrk="1" hangingPunct="1">
              <a:tabLst>
                <a:tab pos="228600" algn="l"/>
              </a:tabLst>
            </a:pPr>
            <a:r>
              <a:rPr lang="ar-SA" sz="2400" b="1" i="1">
                <a:latin typeface="Arial" charset="0"/>
                <a:cs typeface="Arial" charset="0"/>
              </a:rPr>
              <a:t>هدف كلي:</a:t>
            </a:r>
            <a:r>
              <a:rPr lang="ar-SA" sz="2400">
                <a:latin typeface="Arial" charset="0"/>
                <a:cs typeface="Arial" charset="0"/>
              </a:rPr>
              <a:t>كاهش ميزان بروزعفونتهاي گونوره وكلاميديا درميان بزرگسالان كه در منطقه مورد نظرفعاليت جنسي دارند .</a:t>
            </a:r>
            <a:endParaRPr lang="en-US" sz="2400">
              <a:latin typeface="Arial" charset="0"/>
              <a:cs typeface="Arial" charset="0"/>
            </a:endParaRPr>
          </a:p>
          <a:p>
            <a:pPr algn="r" eaLnBrk="1" hangingPunct="1">
              <a:tabLst>
                <a:tab pos="228600" algn="l"/>
              </a:tabLst>
            </a:pPr>
            <a:r>
              <a:rPr lang="ar-SA" sz="2400" b="1" i="1">
                <a:latin typeface="Arial" charset="0"/>
                <a:cs typeface="Arial" charset="0"/>
              </a:rPr>
              <a:t>اهداف اختصاصي  :</a:t>
            </a:r>
            <a:r>
              <a:rPr lang="fa-IR" sz="2400" b="1" i="1">
                <a:latin typeface="Arial" charset="0"/>
                <a:cs typeface="Arial" charset="0"/>
              </a:rPr>
              <a:t> </a:t>
            </a:r>
            <a:r>
              <a:rPr lang="ar-SA" sz="2400">
                <a:latin typeface="Arial" charset="0"/>
                <a:cs typeface="Arial" charset="0"/>
              </a:rPr>
              <a:t>در طول يكسال از شروع بسيج به  :</a:t>
            </a:r>
            <a:endParaRPr lang="en-US" sz="2400">
              <a:latin typeface="Arial" charset="0"/>
              <a:cs typeface="Arial" charset="0"/>
            </a:endParaRPr>
          </a:p>
          <a:p>
            <a:pPr algn="r" eaLnBrk="1" hangingPunct="1">
              <a:tabLst>
                <a:tab pos="228600" algn="l"/>
              </a:tabLst>
            </a:pPr>
            <a:r>
              <a:rPr lang="ar-SA" sz="2400">
                <a:latin typeface="Arial" charset="0"/>
                <a:cs typeface="Arial" charset="0"/>
              </a:rPr>
              <a:t>بهبود نگرش مردان و شريكان جنسيشان جهت استفاده از كاندوم ( افزايش ميزان دسترسي براي كاندوم از %  به %  )  در صورتي كه اطلاعات با ارزشي موجود باشد  .</a:t>
            </a:r>
            <a:endParaRPr lang="en-US" sz="2400">
              <a:latin typeface="Arial" charset="0"/>
              <a:cs typeface="Arial" charset="0"/>
            </a:endParaRPr>
          </a:p>
          <a:p>
            <a:pPr algn="r" eaLnBrk="1" hangingPunct="1">
              <a:tabLst>
                <a:tab pos="228600" algn="l"/>
              </a:tabLst>
            </a:pPr>
            <a:r>
              <a:rPr lang="ar-SA" sz="2400">
                <a:latin typeface="Arial" charset="0"/>
                <a:cs typeface="Arial" charset="0"/>
              </a:rPr>
              <a:t>افزايش سطح آگاهي درميان بزرگسالان ( فعالين جنسي ) در زمينه نشانه ها وعلائم گونوره وكلاميديا (به ميزان 50 % )</a:t>
            </a:r>
            <a:endParaRPr lang="en-US" sz="2400">
              <a:latin typeface="Arial" charset="0"/>
              <a:cs typeface="Arial" charset="0"/>
            </a:endParaRPr>
          </a:p>
          <a:p>
            <a:pPr algn="r" eaLnBrk="1" hangingPunct="1">
              <a:tabLst>
                <a:tab pos="228600" algn="l"/>
              </a:tabLst>
            </a:pPr>
            <a:r>
              <a:rPr lang="ar-SA" sz="2400">
                <a:latin typeface="Arial" charset="0"/>
                <a:cs typeface="Arial" charset="0"/>
              </a:rPr>
              <a:t>افزايش سطح آگاهي درميان بزرگسالان ( فعالين جنسي ) در زمينه اهميت درمان بيماريهاي مقاربتي</a:t>
            </a:r>
            <a:r>
              <a:rPr lang="ar-SA" sz="2400" b="1" i="1">
                <a:latin typeface="Arial" charset="0"/>
                <a:cs typeface="Arial" charset="0"/>
              </a:rPr>
              <a:t> </a:t>
            </a:r>
            <a:r>
              <a:rPr lang="ar-SA" sz="2400">
                <a:latin typeface="Arial" charset="0"/>
                <a:cs typeface="Arial" charset="0"/>
              </a:rPr>
              <a:t>شامل انجام كامل درمان با فرآورده هاي دارويي</a:t>
            </a:r>
            <a:endParaRPr lang="en-US" sz="2400">
              <a:latin typeface="Arial" charset="0"/>
              <a:cs typeface="Arial" charset="0"/>
            </a:endParaRPr>
          </a:p>
          <a:p>
            <a:pPr algn="r" eaLnBrk="1" hangingPunct="1">
              <a:tabLst>
                <a:tab pos="228600" algn="l"/>
              </a:tabLst>
            </a:pPr>
            <a:r>
              <a:rPr lang="ar-SA" sz="2400">
                <a:latin typeface="Arial" charset="0"/>
                <a:cs typeface="Arial" charset="0"/>
              </a:rPr>
              <a:t>تشويق پرسنل بهداشتي كه به بيماران  بيماريهاي مقاربتي</a:t>
            </a:r>
            <a:r>
              <a:rPr lang="ar-SA" sz="2400" b="1" i="1">
                <a:latin typeface="Arial" charset="0"/>
                <a:cs typeface="Arial" charset="0"/>
              </a:rPr>
              <a:t> </a:t>
            </a:r>
            <a:r>
              <a:rPr lang="ar-SA" sz="2400">
                <a:latin typeface="Arial" charset="0"/>
                <a:cs typeface="Arial" charset="0"/>
              </a:rPr>
              <a:t>ارائه خدمت مي نمايند به اينكه از بيماران بخواهدكه شريك جنسي خود را جهت درمان مناسب به مراكز درماني اعزام دارند .</a:t>
            </a:r>
            <a:r>
              <a:rPr lang="fa-IR" sz="2400">
                <a:latin typeface="Arial" charset="0"/>
                <a:cs typeface="Arial" charset="0"/>
              </a:rPr>
              <a:t> </a:t>
            </a:r>
            <a:endParaRPr lang="en-US" sz="2400">
              <a:latin typeface="Arial" charset="0"/>
              <a:cs typeface="Arial" charset="0"/>
            </a:endParaRPr>
          </a:p>
          <a:p>
            <a:pPr algn="r">
              <a:tabLst>
                <a:tab pos="228600" algn="l"/>
              </a:tabLst>
            </a:pPr>
            <a:endParaRPr lang="en-US" sz="2400">
              <a:latin typeface="Arial" charset="0"/>
              <a:cs typeface="Arial"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rrowheads="1"/>
          </p:cNvSpPr>
          <p:nvPr>
            <p:ph type="title"/>
          </p:nvPr>
        </p:nvSpPr>
        <p:spPr/>
        <p:txBody>
          <a:bodyPr/>
          <a:lstStyle/>
          <a:p>
            <a:r>
              <a:rPr lang="ar-SA" sz="4000" b="0" i="1">
                <a:cs typeface="Arial" charset="0"/>
              </a:rPr>
              <a:t>جدول 3 ـ 9  نمونه اي از اهداف كلي و هدفهاي اختصاصي براي سه بسيج اطلاعاتي</a:t>
            </a:r>
            <a:endParaRPr lang="en-US" sz="4000">
              <a:cs typeface="Arial" charset="0"/>
            </a:endParaRPr>
          </a:p>
        </p:txBody>
      </p:sp>
      <p:sp>
        <p:nvSpPr>
          <p:cNvPr id="84995" name="Rectangle 3"/>
          <p:cNvSpPr>
            <a:spLocks noChangeArrowheads="1"/>
          </p:cNvSpPr>
          <p:nvPr/>
        </p:nvSpPr>
        <p:spPr bwMode="auto">
          <a:xfrm>
            <a:off x="827088" y="2098675"/>
            <a:ext cx="7632700" cy="3378200"/>
          </a:xfrm>
          <a:prstGeom prst="rect">
            <a:avLst/>
          </a:prstGeom>
          <a:noFill/>
          <a:ln w="9525">
            <a:noFill/>
            <a:miter lim="800000"/>
            <a:headEnd/>
            <a:tailEnd/>
          </a:ln>
          <a:effectLst/>
        </p:spPr>
        <p:txBody>
          <a:bodyPr anchor="ctr">
            <a:spAutoFit/>
          </a:bodyPr>
          <a:lstStyle/>
          <a:p>
            <a:pPr algn="r" eaLnBrk="1" hangingPunct="1">
              <a:tabLst>
                <a:tab pos="228600" algn="l"/>
              </a:tabLst>
            </a:pPr>
            <a:r>
              <a:rPr lang="fa-IR" sz="2400" b="1" i="1">
                <a:latin typeface="Arial" charset="0"/>
                <a:cs typeface="Arial" charset="0"/>
              </a:rPr>
              <a:t> </a:t>
            </a:r>
            <a:endParaRPr lang="en-US" sz="2400">
              <a:latin typeface="Arial" charset="0"/>
              <a:cs typeface="Arial" charset="0"/>
            </a:endParaRPr>
          </a:p>
          <a:p>
            <a:pPr algn="r" eaLnBrk="1" hangingPunct="1">
              <a:tabLst>
                <a:tab pos="228600" algn="l"/>
              </a:tabLst>
            </a:pPr>
            <a:r>
              <a:rPr lang="ar-SA" sz="2400" b="1" i="1">
                <a:latin typeface="Arial" charset="0"/>
                <a:cs typeface="Arial" charset="0"/>
              </a:rPr>
              <a:t>هدف كلي :</a:t>
            </a:r>
            <a:r>
              <a:rPr lang="ar-SA" sz="2400">
                <a:latin typeface="Arial" charset="0"/>
                <a:cs typeface="Arial" charset="0"/>
              </a:rPr>
              <a:t> كاهش ميزان شيوع كم خوني د</a:t>
            </a:r>
            <a:r>
              <a:rPr lang="fa-IR" sz="2400">
                <a:latin typeface="Arial" charset="0"/>
                <a:cs typeface="Arial" charset="0"/>
              </a:rPr>
              <a:t>ر</a:t>
            </a:r>
            <a:r>
              <a:rPr lang="ar-SA" sz="2400">
                <a:latin typeface="Arial" charset="0"/>
                <a:cs typeface="Arial" charset="0"/>
              </a:rPr>
              <a:t>ميان زنان بارداردر3 منطقه از ـ % به ـ % </a:t>
            </a:r>
            <a:r>
              <a:rPr lang="fa-IR" sz="2400">
                <a:latin typeface="Arial" charset="0"/>
                <a:cs typeface="Arial" charset="0"/>
              </a:rPr>
              <a:t> </a:t>
            </a:r>
            <a:endParaRPr lang="en-US" sz="2400">
              <a:latin typeface="Arial" charset="0"/>
              <a:cs typeface="Arial" charset="0"/>
            </a:endParaRPr>
          </a:p>
          <a:p>
            <a:pPr algn="r" eaLnBrk="1" hangingPunct="1">
              <a:tabLst>
                <a:tab pos="228600" algn="l"/>
              </a:tabLst>
            </a:pPr>
            <a:r>
              <a:rPr lang="ar-SA" sz="2400" b="1" i="1">
                <a:latin typeface="Arial" charset="0"/>
                <a:cs typeface="Arial" charset="0"/>
              </a:rPr>
              <a:t>اهداف اختصاصي  :</a:t>
            </a:r>
            <a:r>
              <a:rPr lang="ar-SA" sz="2400">
                <a:latin typeface="Arial" charset="0"/>
                <a:cs typeface="Arial" charset="0"/>
              </a:rPr>
              <a:t>  در طول 6 ماه از شروع بسيج ،  به  :</a:t>
            </a:r>
            <a:endParaRPr lang="en-US" sz="2400">
              <a:latin typeface="Arial" charset="0"/>
              <a:cs typeface="Arial" charset="0"/>
            </a:endParaRPr>
          </a:p>
          <a:p>
            <a:pPr algn="r" eaLnBrk="1" hangingPunct="1">
              <a:tabLst>
                <a:tab pos="228600" algn="l"/>
              </a:tabLst>
            </a:pPr>
            <a:r>
              <a:rPr lang="ar-SA" sz="2400">
                <a:latin typeface="Arial" charset="0"/>
                <a:cs typeface="Arial" charset="0"/>
              </a:rPr>
              <a:t>افزايش طرح آگاهي ميان زنان و همسران آنان و خويشاوندان سببي مادران درباره اهميت وجود غذاهاي  حاوي آهن زياد </a:t>
            </a:r>
            <a:r>
              <a:rPr lang="fa-IR" sz="2400">
                <a:latin typeface="Arial" charset="0"/>
                <a:cs typeface="Arial" charset="0"/>
              </a:rPr>
              <a:t> </a:t>
            </a:r>
            <a:r>
              <a:rPr lang="ar-SA" sz="2400">
                <a:latin typeface="Arial" charset="0"/>
                <a:cs typeface="Arial" charset="0"/>
              </a:rPr>
              <a:t>اطمينان از اينكه 75 % زنان باردار قرصهاي آهن را در طول بارداري بطور مرتب دريافت مي كنند      ( توجه  :  در نظر بگيريد قرصهاي آهن در دسترس مي باشند )</a:t>
            </a:r>
            <a:r>
              <a:rPr lang="fa-IR" sz="2400">
                <a:latin typeface="Arial" charset="0"/>
                <a:cs typeface="Arial" charset="0"/>
              </a:rPr>
              <a:t> </a:t>
            </a:r>
            <a:endParaRPr lang="en-US" sz="2400">
              <a:latin typeface="Arial" charset="0"/>
              <a:cs typeface="Arial" charset="0"/>
            </a:endParaRPr>
          </a:p>
          <a:p>
            <a:pPr algn="r">
              <a:tabLst>
                <a:tab pos="228600" algn="l"/>
              </a:tabLst>
            </a:pPr>
            <a:endParaRPr lang="en-US" sz="2400">
              <a:latin typeface="Arial" charset="0"/>
              <a:cs typeface="Arial"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rrowheads="1"/>
          </p:cNvSpPr>
          <p:nvPr>
            <p:ph type="title"/>
          </p:nvPr>
        </p:nvSpPr>
        <p:spPr>
          <a:xfrm>
            <a:off x="468313" y="549275"/>
            <a:ext cx="8229600" cy="1143000"/>
          </a:xfrm>
        </p:spPr>
        <p:txBody>
          <a:bodyPr/>
          <a:lstStyle/>
          <a:p>
            <a:r>
              <a:rPr lang="ar-SA" sz="4000" b="0" i="1">
                <a:cs typeface="Arial" charset="0"/>
              </a:rPr>
              <a:t>جدول 3 ـ 9  نمونه اي از اهداف كلي و هدفهاي اختصاصي براي سه بسيج اطلاعاتي</a:t>
            </a:r>
            <a:r>
              <a:rPr lang="en-US" sz="4000">
                <a:cs typeface="Arial" charset="0"/>
              </a:rPr>
              <a:t/>
            </a:r>
            <a:br>
              <a:rPr lang="en-US" sz="4000">
                <a:cs typeface="Arial" charset="0"/>
              </a:rPr>
            </a:br>
            <a:endParaRPr lang="en-US" sz="4000">
              <a:cs typeface="Arial" charset="0"/>
            </a:endParaRPr>
          </a:p>
        </p:txBody>
      </p:sp>
      <p:sp>
        <p:nvSpPr>
          <p:cNvPr id="86019" name="Rectangle 3"/>
          <p:cNvSpPr>
            <a:spLocks noChangeArrowheads="1"/>
          </p:cNvSpPr>
          <p:nvPr/>
        </p:nvSpPr>
        <p:spPr bwMode="auto">
          <a:xfrm>
            <a:off x="1476375" y="1844675"/>
            <a:ext cx="6408738" cy="3378200"/>
          </a:xfrm>
          <a:prstGeom prst="rect">
            <a:avLst/>
          </a:prstGeom>
          <a:noFill/>
          <a:ln w="9525">
            <a:noFill/>
            <a:miter lim="800000"/>
            <a:headEnd/>
            <a:tailEnd/>
          </a:ln>
          <a:effectLst/>
        </p:spPr>
        <p:txBody>
          <a:bodyPr anchor="ctr">
            <a:spAutoFit/>
          </a:bodyPr>
          <a:lstStyle/>
          <a:p>
            <a:pPr algn="r" eaLnBrk="1" hangingPunct="1">
              <a:tabLst>
                <a:tab pos="228600" algn="l"/>
              </a:tabLst>
            </a:pPr>
            <a:r>
              <a:rPr lang="fa-IR" sz="2400" b="1" i="1">
                <a:latin typeface="Arial" charset="0"/>
                <a:cs typeface="Arial" charset="0"/>
              </a:rPr>
              <a:t> </a:t>
            </a:r>
            <a:endParaRPr lang="en-US" sz="2400">
              <a:latin typeface="Arial" charset="0"/>
              <a:cs typeface="Arial" charset="0"/>
            </a:endParaRPr>
          </a:p>
          <a:p>
            <a:pPr algn="r" eaLnBrk="1" hangingPunct="1">
              <a:tabLst>
                <a:tab pos="228600" algn="l"/>
              </a:tabLst>
            </a:pPr>
            <a:r>
              <a:rPr lang="ar-SA" sz="2400" b="1" i="1">
                <a:latin typeface="Arial" charset="0"/>
                <a:cs typeface="Arial" charset="0"/>
              </a:rPr>
              <a:t>هدف كلي  :</a:t>
            </a:r>
            <a:r>
              <a:rPr lang="ar-SA" sz="2400">
                <a:latin typeface="Arial" charset="0"/>
                <a:cs typeface="Arial" charset="0"/>
              </a:rPr>
              <a:t>  افزايش مراقبت هاي پس از زايمان  ( كشوري )</a:t>
            </a:r>
            <a:endParaRPr lang="en-US" sz="2400">
              <a:latin typeface="Arial" charset="0"/>
              <a:cs typeface="Arial" charset="0"/>
            </a:endParaRPr>
          </a:p>
          <a:p>
            <a:pPr algn="r" eaLnBrk="1" hangingPunct="1">
              <a:tabLst>
                <a:tab pos="228600" algn="l"/>
              </a:tabLst>
            </a:pPr>
            <a:r>
              <a:rPr lang="ar-SA" sz="2400" b="1" i="1">
                <a:latin typeface="Arial" charset="0"/>
                <a:cs typeface="Arial" charset="0"/>
              </a:rPr>
              <a:t>اهداف اختصاصي  :</a:t>
            </a:r>
            <a:endParaRPr lang="en-US" sz="2400">
              <a:latin typeface="Arial" charset="0"/>
              <a:cs typeface="Arial" charset="0"/>
            </a:endParaRPr>
          </a:p>
          <a:p>
            <a:pPr algn="r" eaLnBrk="1" hangingPunct="1">
              <a:tabLst>
                <a:tab pos="228600" algn="l"/>
              </a:tabLst>
            </a:pPr>
            <a:r>
              <a:rPr lang="ar-SA" sz="2400">
                <a:latin typeface="Arial" charset="0"/>
                <a:cs typeface="Arial" charset="0"/>
              </a:rPr>
              <a:t>افزايش سطح آگاهي در ميان زنان و همسرانشان درباره اهميت مراقبت پس از زايمان</a:t>
            </a:r>
            <a:endParaRPr lang="en-US" sz="2400">
              <a:latin typeface="Arial" charset="0"/>
              <a:cs typeface="Arial" charset="0"/>
            </a:endParaRPr>
          </a:p>
          <a:p>
            <a:pPr algn="r" eaLnBrk="1" hangingPunct="1">
              <a:tabLst>
                <a:tab pos="228600" algn="l"/>
              </a:tabLst>
            </a:pPr>
            <a:r>
              <a:rPr lang="ar-SA" sz="2400">
                <a:latin typeface="Arial" charset="0"/>
                <a:cs typeface="Arial" charset="0"/>
              </a:rPr>
              <a:t>اطمينان از اينكه 50 % زنان در طول 6  هفته پس از زايمان مراقبت شده اند ( توجه  :  با در نظر داشتن اينكه مراقبتهاي پس از زايمان در مراكز تسهيلات بهداشتي در دسترس ميباشد )</a:t>
            </a:r>
            <a:endParaRPr lang="en-US" sz="2400">
              <a:latin typeface="Arial" charset="0"/>
              <a:cs typeface="Arial" charset="0"/>
            </a:endParaRPr>
          </a:p>
          <a:p>
            <a:pPr algn="r">
              <a:tabLst>
                <a:tab pos="228600" algn="l"/>
              </a:tabLst>
            </a:pPr>
            <a:endParaRPr lang="en-US" sz="2400">
              <a:latin typeface="Arial" charset="0"/>
              <a:cs typeface="Arial" charset="0"/>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rrowheads="1"/>
          </p:cNvSpPr>
          <p:nvPr>
            <p:ph type="title"/>
          </p:nvPr>
        </p:nvSpPr>
        <p:spPr/>
        <p:txBody>
          <a:bodyPr/>
          <a:lstStyle/>
          <a:p>
            <a:r>
              <a:rPr lang="en-US" b="0" i="1">
                <a:cs typeface="Arial" charset="0"/>
              </a:rPr>
              <a:t> </a:t>
            </a:r>
            <a:r>
              <a:rPr lang="ar-SA" b="0" i="1">
                <a:cs typeface="Arial" charset="0"/>
              </a:rPr>
              <a:t>  تصميم گيري درباره محتوي پيام ها </a:t>
            </a:r>
            <a:r>
              <a:rPr lang="en-US" b="0" i="1">
                <a:cs typeface="Arial" charset="0"/>
              </a:rPr>
              <a:t> </a:t>
            </a:r>
          </a:p>
        </p:txBody>
      </p:sp>
      <p:sp>
        <p:nvSpPr>
          <p:cNvPr id="66563" name="Rectangle 3"/>
          <p:cNvSpPr>
            <a:spLocks noGrp="1" noChangeArrowheads="1"/>
          </p:cNvSpPr>
          <p:nvPr>
            <p:ph type="body" idx="1"/>
          </p:nvPr>
        </p:nvSpPr>
        <p:spPr/>
        <p:txBody>
          <a:bodyPr/>
          <a:lstStyle/>
          <a:p>
            <a:pPr algn="r">
              <a:buFont typeface="Wingdings" pitchFamily="2" charset="2"/>
              <a:buNone/>
            </a:pPr>
            <a:endParaRPr lang="fa-IR">
              <a:cs typeface="Arial" charset="0"/>
            </a:endParaRPr>
          </a:p>
          <a:p>
            <a:pPr algn="r">
              <a:buFont typeface="Wingdings" pitchFamily="2" charset="2"/>
              <a:buNone/>
            </a:pPr>
            <a:endParaRPr lang="fa-IR">
              <a:cs typeface="Arial" charset="0"/>
            </a:endParaRPr>
          </a:p>
          <a:p>
            <a:pPr algn="r">
              <a:buFont typeface="Wingdings" pitchFamily="2" charset="2"/>
              <a:buNone/>
            </a:pPr>
            <a:r>
              <a:rPr lang="fa-IR">
                <a:cs typeface="Arial" charset="0"/>
              </a:rPr>
              <a:t>- </a:t>
            </a:r>
            <a:r>
              <a:rPr lang="ar-SA">
                <a:cs typeface="Arial" charset="0"/>
              </a:rPr>
              <a:t>پيامها دقيقاً بر اساس يافته هاي تحقيق تهيه شود</a:t>
            </a:r>
            <a:r>
              <a:rPr lang="ar-SA"/>
              <a:t> </a:t>
            </a:r>
            <a:endParaRPr lang="fa-IR">
              <a:cs typeface="Arial" charset="0"/>
            </a:endParaRPr>
          </a:p>
          <a:p>
            <a:pPr algn="r">
              <a:buFont typeface="Wingdings" pitchFamily="2" charset="2"/>
              <a:buNone/>
            </a:pPr>
            <a:r>
              <a:rPr lang="fa-IR">
                <a:cs typeface="Arial" charset="0"/>
              </a:rPr>
              <a:t>- </a:t>
            </a:r>
            <a:r>
              <a:rPr lang="ar-SA">
                <a:cs typeface="Arial" charset="0"/>
              </a:rPr>
              <a:t>مردم را در انجام بعضي كارها متقاعد نمايند</a:t>
            </a:r>
            <a:r>
              <a:rPr lang="ar-SA"/>
              <a:t> </a:t>
            </a:r>
            <a:endParaRPr lang="fa-IR">
              <a:cs typeface="Arial" charset="0"/>
            </a:endParaRPr>
          </a:p>
          <a:p>
            <a:pPr algn="r">
              <a:buFont typeface="Wingdings" pitchFamily="2" charset="2"/>
              <a:buNone/>
            </a:pPr>
            <a:r>
              <a:rPr lang="fa-IR">
                <a:cs typeface="Arial" charset="0"/>
              </a:rPr>
              <a:t>- </a:t>
            </a:r>
            <a:r>
              <a:rPr lang="ar-SA">
                <a:cs typeface="Arial" charset="0"/>
              </a:rPr>
              <a:t>پيامها بايد به علائق گروههاي هدف توجه نمايند</a:t>
            </a:r>
            <a:r>
              <a:rPr lang="ar-SA"/>
              <a:t> </a:t>
            </a:r>
            <a:endParaRPr lang="en-US"/>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rrowheads="1"/>
          </p:cNvSpPr>
          <p:nvPr>
            <p:ph type="title"/>
          </p:nvPr>
        </p:nvSpPr>
        <p:spPr/>
        <p:txBody>
          <a:bodyPr/>
          <a:lstStyle/>
          <a:p>
            <a:r>
              <a:rPr lang="ar-SA" sz="4000" b="0" i="1">
                <a:cs typeface="Arial" charset="0"/>
              </a:rPr>
              <a:t>جدول 3 ـ 10  نكات عمده محتوي پيامهاي بسيج</a:t>
            </a:r>
            <a:endParaRPr lang="en-US" sz="4000" b="0" i="1">
              <a:cs typeface="Arial" charset="0"/>
            </a:endParaRPr>
          </a:p>
        </p:txBody>
      </p:sp>
      <p:sp>
        <p:nvSpPr>
          <p:cNvPr id="71683" name="Rectangle 3"/>
          <p:cNvSpPr>
            <a:spLocks noChangeArrowheads="1"/>
          </p:cNvSpPr>
          <p:nvPr/>
        </p:nvSpPr>
        <p:spPr bwMode="auto">
          <a:xfrm>
            <a:off x="395288" y="1412875"/>
            <a:ext cx="8497887" cy="5035550"/>
          </a:xfrm>
          <a:prstGeom prst="rect">
            <a:avLst/>
          </a:prstGeom>
          <a:noFill/>
          <a:ln w="9525">
            <a:noFill/>
            <a:miter lim="800000"/>
            <a:headEnd/>
            <a:tailEnd/>
          </a:ln>
          <a:effectLst/>
        </p:spPr>
        <p:txBody>
          <a:bodyPr anchor="ctr">
            <a:spAutoFit/>
          </a:bodyPr>
          <a:lstStyle/>
          <a:p>
            <a:pPr algn="r" eaLnBrk="1" hangingPunct="1">
              <a:tabLst>
                <a:tab pos="2843213" algn="l"/>
              </a:tabLst>
            </a:pPr>
            <a:r>
              <a:rPr lang="ar-SA" b="1" i="1">
                <a:latin typeface="Arial" charset="0"/>
                <a:cs typeface="Arial" charset="0"/>
              </a:rPr>
              <a:t>عنوان  : </a:t>
            </a:r>
            <a:r>
              <a:rPr lang="ar-SA">
                <a:latin typeface="Arial" charset="0"/>
                <a:cs typeface="Arial" charset="0"/>
              </a:rPr>
              <a:t> مراقبتهاي قبل از بارداري</a:t>
            </a:r>
            <a:endParaRPr lang="en-US">
              <a:latin typeface="Arial" charset="0"/>
              <a:cs typeface="Arial" charset="0"/>
            </a:endParaRPr>
          </a:p>
          <a:p>
            <a:pPr algn="r" eaLnBrk="1" hangingPunct="1">
              <a:tabLst>
                <a:tab pos="2843213" algn="l"/>
              </a:tabLst>
            </a:pPr>
            <a:r>
              <a:rPr lang="ar-SA" b="1" i="1">
                <a:latin typeface="Arial" charset="0"/>
                <a:cs typeface="Arial" charset="0"/>
              </a:rPr>
              <a:t>گروه هدف  :</a:t>
            </a:r>
            <a:r>
              <a:rPr lang="ar-SA">
                <a:latin typeface="Arial" charset="0"/>
                <a:cs typeface="Arial" charset="0"/>
              </a:rPr>
              <a:t>  زنان روستايي كه حداقل يك بارداري داشته اند </a:t>
            </a:r>
            <a:endParaRPr lang="en-US">
              <a:latin typeface="Arial" charset="0"/>
              <a:cs typeface="Arial" charset="0"/>
            </a:endParaRPr>
          </a:p>
          <a:p>
            <a:pPr algn="r" eaLnBrk="1" hangingPunct="1">
              <a:tabLst>
                <a:tab pos="2843213" algn="l"/>
              </a:tabLst>
            </a:pPr>
            <a:r>
              <a:rPr lang="en-US" b="1" i="1">
                <a:latin typeface="Arial" charset="0"/>
                <a:cs typeface="Arial" charset="0"/>
              </a:rPr>
              <a:t>……</a:t>
            </a:r>
            <a:r>
              <a:rPr lang="ar-SA" b="1" i="1">
                <a:latin typeface="Arial" charset="0"/>
                <a:cs typeface="Arial" charset="0"/>
              </a:rPr>
              <a:t>  نيازهاي اطلاعاتي زنان</a:t>
            </a:r>
            <a:endParaRPr lang="en-US">
              <a:latin typeface="Arial" charset="0"/>
              <a:cs typeface="Arial" charset="0"/>
            </a:endParaRPr>
          </a:p>
          <a:p>
            <a:pPr algn="r" eaLnBrk="1" hangingPunct="1">
              <a:tabLst>
                <a:tab pos="2843213" algn="l"/>
              </a:tabLst>
            </a:pPr>
            <a:r>
              <a:rPr lang="ar-SA">
                <a:latin typeface="Arial" charset="0"/>
                <a:cs typeface="Arial" charset="0"/>
              </a:rPr>
              <a:t>در جزوه زنان سالم و مادران سالم را ملاحظه كنيد  .</a:t>
            </a:r>
            <a:endParaRPr lang="en-US">
              <a:latin typeface="Arial" charset="0"/>
              <a:cs typeface="Arial" charset="0"/>
            </a:endParaRPr>
          </a:p>
          <a:p>
            <a:pPr algn="r" eaLnBrk="1" hangingPunct="1">
              <a:tabLst>
                <a:tab pos="2843213" algn="l"/>
              </a:tabLst>
            </a:pPr>
            <a:r>
              <a:rPr lang="ar-SA">
                <a:latin typeface="Arial" charset="0"/>
                <a:cs typeface="Arial" charset="0"/>
              </a:rPr>
              <a:t>بيماريها يا عوارض شديد مي توانند در طول بارداري شدت يافته و منتشر شوند و حتي اگر علائم قابل مشاهده وجود نداشته باشد .  با مراقبتهاي قبل از بارداري مي توان اين مشكلات را تشخيص داد .  تجويز داروها در طول بارداري ( قرصهاي آهن ،  ويتامينها ،  واكسيناسيون توكسوئيد كزاز ) مطمئناً به سلامت مادر و نوزادش كمك خواهد كرد .  اطلاعات مهمي در طول مراقبت هاي پيش از زايمان درباره اينكه چه كاري زنان مي توانند انجام دهند تا در طول بارداري و پس از زايمان سالم بمانند .</a:t>
            </a:r>
            <a:endParaRPr lang="en-US">
              <a:latin typeface="Arial" charset="0"/>
              <a:cs typeface="Arial" charset="0"/>
            </a:endParaRPr>
          </a:p>
          <a:p>
            <a:pPr algn="r" eaLnBrk="1" hangingPunct="1">
              <a:tabLst>
                <a:tab pos="2843213" algn="l"/>
              </a:tabLst>
            </a:pPr>
            <a:r>
              <a:rPr lang="en-US" b="1" i="1">
                <a:latin typeface="Arial" charset="0"/>
                <a:cs typeface="Arial" charset="0"/>
              </a:rPr>
              <a:t>……</a:t>
            </a:r>
            <a:r>
              <a:rPr lang="ar-SA" b="1" i="1">
                <a:latin typeface="Arial" charset="0"/>
                <a:cs typeface="Arial" charset="0"/>
              </a:rPr>
              <a:t>..  اقداماتي كه آنها بايد انجام دهند  :</a:t>
            </a:r>
            <a:endParaRPr lang="en-US">
              <a:latin typeface="Arial" charset="0"/>
              <a:cs typeface="Arial" charset="0"/>
            </a:endParaRPr>
          </a:p>
          <a:p>
            <a:pPr algn="r" eaLnBrk="1" hangingPunct="1">
              <a:tabLst>
                <a:tab pos="2843213" algn="l"/>
              </a:tabLst>
            </a:pPr>
            <a:r>
              <a:rPr lang="ar-SA">
                <a:latin typeface="Arial" charset="0"/>
                <a:cs typeface="Arial" charset="0"/>
              </a:rPr>
              <a:t>يك زن بايد به محض اينكه متوجه شد باردار است براي اولين معاينه و مراقبت بايد مراجعه كند ( نه اينكه تا بعد از 4 ماهگي به تعويق بيندازد )</a:t>
            </a:r>
            <a:endParaRPr lang="en-US">
              <a:latin typeface="Arial" charset="0"/>
              <a:cs typeface="Arial" charset="0"/>
            </a:endParaRPr>
          </a:p>
          <a:p>
            <a:pPr algn="r" eaLnBrk="1" hangingPunct="1">
              <a:tabLst>
                <a:tab pos="2843213" algn="l"/>
              </a:tabLst>
            </a:pPr>
            <a:r>
              <a:rPr lang="ar-SA">
                <a:latin typeface="Arial" charset="0"/>
                <a:cs typeface="Arial" charset="0"/>
              </a:rPr>
              <a:t>يك زن بايد حداقل 4 بار در طول بارداري مراقبت شود .  ( اگر هر بيماري يا عارضه اي دارد بيشتر از 4 بار  )</a:t>
            </a:r>
            <a:endParaRPr lang="en-US">
              <a:latin typeface="Arial" charset="0"/>
              <a:cs typeface="Arial" charset="0"/>
            </a:endParaRPr>
          </a:p>
          <a:p>
            <a:pPr algn="r" eaLnBrk="1" hangingPunct="1">
              <a:tabLst>
                <a:tab pos="2843213" algn="l"/>
              </a:tabLst>
            </a:pPr>
            <a:r>
              <a:rPr lang="ar-SA">
                <a:latin typeface="Arial" charset="0"/>
                <a:cs typeface="Arial" charset="0"/>
              </a:rPr>
              <a:t>يك زن در طول آخرين ماه بارداري بايد هفته اي يكبار جهت مراقبت مراجعه نمايد .</a:t>
            </a:r>
            <a:endParaRPr lang="en-US">
              <a:latin typeface="Arial" charset="0"/>
              <a:cs typeface="Arial" charset="0"/>
            </a:endParaRPr>
          </a:p>
          <a:p>
            <a:pPr algn="r" eaLnBrk="1" hangingPunct="1">
              <a:tabLst>
                <a:tab pos="2843213" algn="l"/>
              </a:tabLst>
            </a:pPr>
            <a:r>
              <a:rPr lang="ar-SA">
                <a:latin typeface="Arial" charset="0"/>
                <a:cs typeface="Arial" charset="0"/>
              </a:rPr>
              <a:t>زنان بايد در مورد آنچه كه در مراقبت هاي قبل از بارداري به آنان در زمينه دريافت داروها و ويتامينها توصيه شده است پيگيري نمايند .</a:t>
            </a:r>
            <a:endParaRPr lang="en-US">
              <a:latin typeface="Arial" charset="0"/>
              <a:cs typeface="Arial" charset="0"/>
            </a:endParaRPr>
          </a:p>
          <a:p>
            <a:pPr algn="r" eaLnBrk="1" hangingPunct="1">
              <a:tabLst>
                <a:tab pos="2843213" algn="l"/>
              </a:tabLst>
            </a:pPr>
            <a:r>
              <a:rPr lang="fa-IR" b="1" i="1">
                <a:latin typeface="Arial" charset="0"/>
                <a:cs typeface="Arial" charset="0"/>
              </a:rPr>
              <a:t> </a:t>
            </a:r>
            <a:r>
              <a:rPr lang="ar-SA" b="1" i="1">
                <a:latin typeface="Arial" charset="0"/>
                <a:cs typeface="Arial" charset="0"/>
              </a:rPr>
              <a:t>  </a:t>
            </a:r>
            <a:r>
              <a:rPr lang="fa-IR" b="1" i="1">
                <a:latin typeface="Arial" charset="0"/>
                <a:cs typeface="Arial" charset="0"/>
              </a:rPr>
              <a:t> </a:t>
            </a:r>
            <a:endParaRPr lang="ar-SA">
              <a:latin typeface="Arial" charset="0"/>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6" name="Rectangle 4"/>
          <p:cNvSpPr>
            <a:spLocks noGrp="1" noRot="1" noChangeArrowheads="1"/>
          </p:cNvSpPr>
          <p:nvPr>
            <p:ph type="title"/>
          </p:nvPr>
        </p:nvSpPr>
        <p:spPr/>
        <p:txBody>
          <a:bodyPr/>
          <a:lstStyle/>
          <a:p>
            <a:r>
              <a:rPr lang="ar-SA" sz="4000" b="0" i="1">
                <a:cs typeface="Arial" charset="0"/>
              </a:rPr>
              <a:t>جدول 3 ـ 10  نكات عمده محتوي پيامهاي بسيج</a:t>
            </a:r>
            <a:endParaRPr lang="en-US" sz="4000" b="0" i="1">
              <a:cs typeface="Arial" charset="0"/>
            </a:endParaRPr>
          </a:p>
        </p:txBody>
      </p:sp>
      <p:sp>
        <p:nvSpPr>
          <p:cNvPr id="69648" name="Rectangle 16"/>
          <p:cNvSpPr>
            <a:spLocks noChangeArrowheads="1"/>
          </p:cNvSpPr>
          <p:nvPr/>
        </p:nvSpPr>
        <p:spPr bwMode="auto">
          <a:xfrm>
            <a:off x="539750" y="1547813"/>
            <a:ext cx="7920038" cy="5035550"/>
          </a:xfrm>
          <a:prstGeom prst="rect">
            <a:avLst/>
          </a:prstGeom>
          <a:noFill/>
          <a:ln w="9525">
            <a:noFill/>
            <a:miter lim="800000"/>
            <a:headEnd/>
            <a:tailEnd/>
          </a:ln>
          <a:effectLst/>
        </p:spPr>
        <p:txBody>
          <a:bodyPr anchor="ctr">
            <a:spAutoFit/>
          </a:bodyPr>
          <a:lstStyle/>
          <a:p>
            <a:pPr algn="r" eaLnBrk="1" hangingPunct="1">
              <a:tabLst>
                <a:tab pos="2843213" algn="l"/>
              </a:tabLst>
            </a:pPr>
            <a:r>
              <a:rPr lang="ar-SA" b="1" i="1">
                <a:latin typeface="Arial" charset="0"/>
                <a:cs typeface="Arial" charset="0"/>
              </a:rPr>
              <a:t>موانعي كه آنها با آن مواجهند  :</a:t>
            </a:r>
            <a:endParaRPr lang="en-US">
              <a:latin typeface="Arial" charset="0"/>
              <a:cs typeface="Arial" charset="0"/>
            </a:endParaRPr>
          </a:p>
          <a:p>
            <a:pPr algn="r" eaLnBrk="1" hangingPunct="1">
              <a:tabLst>
                <a:tab pos="2843213" algn="l"/>
              </a:tabLst>
            </a:pPr>
            <a:r>
              <a:rPr lang="ar-SA">
                <a:latin typeface="Arial" charset="0"/>
                <a:cs typeface="Arial" charset="0"/>
              </a:rPr>
              <a:t>زنان معتقدند كه رفتن جهت مراقبتهاي قبل از بارداري قبل از ماه پنج و شش بارداري بد يمن است اگر مادر قبل از قابل مشاهده بودن جنين ،  وجود او را  مطرح نمايد ممكن است نوزاد نفرين يا سحر شود .</a:t>
            </a:r>
            <a:endParaRPr lang="en-US">
              <a:latin typeface="Arial" charset="0"/>
              <a:cs typeface="Arial" charset="0"/>
            </a:endParaRPr>
          </a:p>
          <a:p>
            <a:pPr algn="r" eaLnBrk="1" hangingPunct="1">
              <a:tabLst>
                <a:tab pos="2843213" algn="l"/>
              </a:tabLst>
            </a:pPr>
            <a:r>
              <a:rPr lang="ar-SA">
                <a:latin typeface="Arial" charset="0"/>
                <a:cs typeface="Arial" charset="0"/>
              </a:rPr>
              <a:t>پيشنهاد  :</a:t>
            </a:r>
            <a:endParaRPr lang="en-US">
              <a:latin typeface="Arial" charset="0"/>
              <a:cs typeface="Arial" charset="0"/>
            </a:endParaRPr>
          </a:p>
          <a:p>
            <a:pPr algn="r" eaLnBrk="1" hangingPunct="1">
              <a:tabLst>
                <a:tab pos="2843213" algn="l"/>
              </a:tabLst>
            </a:pPr>
            <a:r>
              <a:rPr lang="ar-SA">
                <a:latin typeface="Arial" charset="0"/>
                <a:cs typeface="Arial" charset="0"/>
              </a:rPr>
              <a:t>تاكيد بر فوايد «  محافظت از خود »  مراقبتهاي قبل از بارداري و دادن داروها  .</a:t>
            </a:r>
            <a:endParaRPr lang="en-US">
              <a:latin typeface="Arial" charset="0"/>
              <a:cs typeface="Arial" charset="0"/>
            </a:endParaRPr>
          </a:p>
          <a:p>
            <a:pPr algn="r" eaLnBrk="1" hangingPunct="1">
              <a:tabLst>
                <a:tab pos="2843213" algn="l"/>
              </a:tabLst>
            </a:pPr>
            <a:r>
              <a:rPr lang="ar-SA">
                <a:latin typeface="Arial" charset="0"/>
                <a:cs typeface="Arial" charset="0"/>
              </a:rPr>
              <a:t>زنان براي در انتظار ماندن جهت انجام مراقبتهاي قبل از بارداري وقت ندارند .  پيشنهاد :  كاركردن روي تسهيلات بهداشتي براي افزايش ساعات در دسترس بودن مراقبتهاي پيش از زايمان يا اينكه ساعات انتظار را با روشهاي سرگرم كننده براي بانوان مفيد تر نمايند .  همچنين انتشار پيامي براي همسران و ساير اعضاء خانواده آنان كه به ايشان متذكر شود تا به زنان در كارهايشان كمك كنند تا آنها وقت كافي براي رفتن به مراكز مراقبت داشته باشند .  زنان معمولاً براي دريافت تسهيلات بهداشتي پياده روي مي نمايند پيشنهاد  :  پيامي براي مردان و مسئولين جامعه طراحي شود تا براي حمل و نقل اين زنان باردار تربيتي داده شود و پيشنهاد وسيله نقليه جانشين داده شود .  ( نظير اتوبوس )</a:t>
            </a:r>
            <a:endParaRPr lang="en-US">
              <a:latin typeface="Arial" charset="0"/>
              <a:cs typeface="Arial" charset="0"/>
            </a:endParaRPr>
          </a:p>
          <a:p>
            <a:pPr algn="r" eaLnBrk="1" hangingPunct="1">
              <a:tabLst>
                <a:tab pos="2843213" algn="l"/>
              </a:tabLst>
            </a:pPr>
            <a:r>
              <a:rPr lang="ar-SA">
                <a:latin typeface="Arial" charset="0"/>
                <a:cs typeface="Arial" charset="0"/>
              </a:rPr>
              <a:t>زنان دوست ندارند توسط پرستاران يا ماماها به نحوي بد يا توهين آميز مراقبت شوند پيشنهاد  :  پيشنهاد ترتيب دادن دوره مهارت آموزي يا يك بحث گروهي با پرستاران منطقه و آموزش نحوه ارتباط با ديگران و ايجاد انگيزش در آنان يا به گونه اي متفاوت تا گذشته عمل نمايند .</a:t>
            </a:r>
            <a:endParaRPr lang="en-US">
              <a:latin typeface="Arial" charset="0"/>
              <a:cs typeface="Arial" charset="0"/>
            </a:endParaRPr>
          </a:p>
          <a:p>
            <a:pPr algn="r" eaLnBrk="1" hangingPunct="1">
              <a:tabLst>
                <a:tab pos="2843213" algn="l"/>
              </a:tabLst>
            </a:pPr>
            <a:r>
              <a:rPr lang="ar-SA" b="1" i="1">
                <a:latin typeface="Arial" charset="0"/>
                <a:cs typeface="Arial" charset="0"/>
              </a:rPr>
              <a:t>نمونه اي از پيام ( ساير پيامها نيز ممكن است لازم و متناسب باشد )</a:t>
            </a:r>
          </a:p>
          <a:p>
            <a:pPr algn="r" eaLnBrk="1" hangingPunct="1">
              <a:tabLst>
                <a:tab pos="2843213" algn="l"/>
              </a:tabLst>
            </a:pPr>
            <a:r>
              <a:rPr lang="ar-SA" b="1" i="1">
                <a:latin typeface="Arial" charset="0"/>
                <a:cs typeface="Arial" charset="0"/>
              </a:rPr>
              <a:t>مراقبتهاي قبل از زايمان ،  داروها ،  خدمات و اطلاعات مهمي را به منظور حفظ سلامت مادر و نوزاد فراهم نمايند .</a:t>
            </a:r>
            <a:r>
              <a:rPr lang="en-US">
                <a:latin typeface="Arial" charset="0"/>
              </a:rPr>
              <a:t> </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rrowheads="1"/>
          </p:cNvSpPr>
          <p:nvPr>
            <p:ph type="title"/>
          </p:nvPr>
        </p:nvSpPr>
        <p:spPr/>
        <p:txBody>
          <a:bodyPr/>
          <a:lstStyle/>
          <a:p>
            <a:r>
              <a:rPr lang="ar-SA" sz="4000" b="0" i="1">
                <a:cs typeface="Arial" charset="0"/>
              </a:rPr>
              <a:t>جدول 3 ـ 10  نكات عمده محتوي پيامهاي بسيج</a:t>
            </a:r>
            <a:endParaRPr lang="en-US" sz="4000" b="0" i="1">
              <a:cs typeface="Arial" charset="0"/>
            </a:endParaRPr>
          </a:p>
        </p:txBody>
      </p:sp>
      <p:sp>
        <p:nvSpPr>
          <p:cNvPr id="72717" name="Rectangle 13"/>
          <p:cNvSpPr>
            <a:spLocks noChangeArrowheads="1"/>
          </p:cNvSpPr>
          <p:nvPr/>
        </p:nvSpPr>
        <p:spPr bwMode="auto">
          <a:xfrm>
            <a:off x="0" y="1512888"/>
            <a:ext cx="9144000" cy="4838700"/>
          </a:xfrm>
          <a:prstGeom prst="rect">
            <a:avLst/>
          </a:prstGeom>
          <a:noFill/>
          <a:ln w="9525">
            <a:noFill/>
            <a:miter lim="800000"/>
            <a:headEnd/>
            <a:tailEnd/>
          </a:ln>
          <a:effectLst/>
        </p:spPr>
        <p:txBody>
          <a:bodyPr anchor="ctr">
            <a:spAutoFit/>
          </a:bodyPr>
          <a:lstStyle/>
          <a:p>
            <a:pPr algn="r" eaLnBrk="1" hangingPunct="1">
              <a:tabLst>
                <a:tab pos="228600" algn="l"/>
              </a:tabLst>
            </a:pPr>
            <a:r>
              <a:rPr lang="ar-SA" sz="2400" b="1" i="1">
                <a:latin typeface="Arial" charset="0"/>
                <a:cs typeface="Arial" charset="0"/>
              </a:rPr>
              <a:t>عنوان  :</a:t>
            </a:r>
            <a:r>
              <a:rPr lang="ar-SA" sz="2400">
                <a:latin typeface="Arial" charset="0"/>
                <a:cs typeface="Arial" charset="0"/>
              </a:rPr>
              <a:t>  پيشگيري و درمان بيماريهاي مقاربتي</a:t>
            </a:r>
            <a:endParaRPr lang="en-US" sz="2400">
              <a:latin typeface="Arial" charset="0"/>
              <a:cs typeface="Arial" charset="0"/>
            </a:endParaRPr>
          </a:p>
          <a:p>
            <a:pPr algn="r" eaLnBrk="1" hangingPunct="1">
              <a:tabLst>
                <a:tab pos="228600" algn="l"/>
              </a:tabLst>
            </a:pPr>
            <a:r>
              <a:rPr lang="ar-SA" sz="2400" b="1" i="1">
                <a:latin typeface="Arial" charset="0"/>
                <a:cs typeface="Arial" charset="0"/>
              </a:rPr>
              <a:t>گروه هدف  :</a:t>
            </a:r>
            <a:r>
              <a:rPr lang="ar-SA" sz="2400">
                <a:latin typeface="Arial" charset="0"/>
                <a:cs typeface="Arial" charset="0"/>
              </a:rPr>
              <a:t>  مردان با شركاي جنسي متعدد ( بيشتر از يك نفر )</a:t>
            </a:r>
            <a:endParaRPr lang="en-US" sz="2400">
              <a:latin typeface="Arial" charset="0"/>
              <a:cs typeface="Arial" charset="0"/>
            </a:endParaRPr>
          </a:p>
          <a:p>
            <a:pPr algn="r" eaLnBrk="1" hangingPunct="1">
              <a:tabLst>
                <a:tab pos="228600" algn="l"/>
              </a:tabLst>
            </a:pPr>
            <a:r>
              <a:rPr lang="ar-SA" sz="2400" b="1" i="1">
                <a:latin typeface="Arial" charset="0"/>
                <a:cs typeface="Arial" charset="0"/>
              </a:rPr>
              <a:t>نيازهاي اطلاعاتي مردان</a:t>
            </a:r>
            <a:endParaRPr lang="en-US" sz="2400">
              <a:latin typeface="Arial" charset="0"/>
              <a:cs typeface="Arial" charset="0"/>
            </a:endParaRPr>
          </a:p>
          <a:p>
            <a:pPr algn="r" eaLnBrk="1" hangingPunct="1">
              <a:tabLst>
                <a:tab pos="228600" algn="l"/>
              </a:tabLst>
            </a:pPr>
            <a:r>
              <a:rPr lang="ar-SA" sz="2400">
                <a:latin typeface="Arial" charset="0"/>
                <a:cs typeface="Arial" charset="0"/>
              </a:rPr>
              <a:t>بيماريهاي مقاربتي ميتواند ايجاد درد ،  ناراحتي و در صورت عدم درمان عقيمي نمايد .  علائم بيماريهاي مقاربتي عبارتند از   :  درد در حين ادرار كردن ،  ترشح از آلت ،  و زخم و تورم در دستگاه تناسلي .  زنان ميتوانند بدون هيچگونه علامتي مبتلا به عفونتهاي مقاربتي باشند .  اين بيماريها به راحتي در زمان مقاربت از شخص به شخص       ديگر سرايت مي كند .  امكان ابتلاء فرد بعد از درمان كامل در صورتي كه دوباره با فرد مبتلا تماس جنسي داشته باشد هميشه وجود دارد .</a:t>
            </a:r>
            <a:endParaRPr lang="en-US" sz="2400">
              <a:latin typeface="Arial" charset="0"/>
              <a:cs typeface="Arial" charset="0"/>
            </a:endParaRPr>
          </a:p>
          <a:p>
            <a:pPr algn="r" eaLnBrk="1" hangingPunct="1">
              <a:tabLst>
                <a:tab pos="228600" algn="l"/>
              </a:tabLst>
            </a:pPr>
            <a:r>
              <a:rPr lang="ar-SA" sz="2400" b="1" i="1">
                <a:latin typeface="Arial" charset="0"/>
                <a:cs typeface="Arial" charset="0"/>
              </a:rPr>
              <a:t>اقداماتي كه آنها بايد انجام دهند  :</a:t>
            </a:r>
            <a:endParaRPr lang="en-US" sz="2400">
              <a:latin typeface="Arial" charset="0"/>
              <a:cs typeface="Arial" charset="0"/>
            </a:endParaRPr>
          </a:p>
          <a:p>
            <a:pPr algn="r" eaLnBrk="1" hangingPunct="1">
              <a:tabLst>
                <a:tab pos="228600" algn="l"/>
              </a:tabLst>
            </a:pPr>
            <a:r>
              <a:rPr lang="ar-SA" sz="2400">
                <a:latin typeface="Arial" charset="0"/>
                <a:cs typeface="Arial" charset="0"/>
              </a:rPr>
              <a:t>استفاده از كاندوم در تمامي دفعات مقاربتها ،  درمان فوري به محض بروز علائم بيماريهاي مقاربتي بايد انجام  گيرد و دستورات دارويي بطور دقيق رعايت شوند .  درمان براي تمامي شركاء جنسي بطور كامل حتي اگر هيچ علائمي وجود نداشته باشد بايد اجرا گردد  .</a:t>
            </a:r>
            <a:endParaRPr lang="en-US" sz="2400">
              <a:latin typeface="Arial" charset="0"/>
              <a:cs typeface="Arial" charset="0"/>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8" name="Rectangle 4"/>
          <p:cNvSpPr>
            <a:spLocks noGrp="1" noRot="1" noChangeArrowheads="1"/>
          </p:cNvSpPr>
          <p:nvPr>
            <p:ph type="title"/>
          </p:nvPr>
        </p:nvSpPr>
        <p:spPr/>
        <p:txBody>
          <a:bodyPr/>
          <a:lstStyle/>
          <a:p>
            <a:r>
              <a:rPr lang="ar-SA" sz="4000" b="0" i="1">
                <a:cs typeface="Arial" charset="0"/>
              </a:rPr>
              <a:t>جدول 3 ـ 10  نكات عمده محتوي پيامهاي بسيج</a:t>
            </a:r>
            <a:endParaRPr lang="en-US" sz="4000" b="0" i="1">
              <a:cs typeface="Arial" charset="0"/>
            </a:endParaRPr>
          </a:p>
        </p:txBody>
      </p:sp>
      <p:sp>
        <p:nvSpPr>
          <p:cNvPr id="77829" name="Rectangle 5"/>
          <p:cNvSpPr>
            <a:spLocks noChangeArrowheads="1"/>
          </p:cNvSpPr>
          <p:nvPr/>
        </p:nvSpPr>
        <p:spPr bwMode="auto">
          <a:xfrm>
            <a:off x="539750" y="1628775"/>
            <a:ext cx="8207375" cy="4899025"/>
          </a:xfrm>
          <a:prstGeom prst="rect">
            <a:avLst/>
          </a:prstGeom>
          <a:noFill/>
          <a:ln w="9525">
            <a:noFill/>
            <a:miter lim="800000"/>
            <a:headEnd/>
            <a:tailEnd/>
          </a:ln>
          <a:effectLst/>
        </p:spPr>
        <p:txBody>
          <a:bodyPr>
            <a:spAutoFit/>
          </a:bodyPr>
          <a:lstStyle/>
          <a:p>
            <a:pPr algn="r" eaLnBrk="1" hangingPunct="1"/>
            <a:r>
              <a:rPr lang="ar-SA" b="1" i="1">
                <a:latin typeface="Arial" charset="0"/>
                <a:cs typeface="Arial" charset="0"/>
              </a:rPr>
              <a:t>موانعي كه ممكن است با آن مواجه شوند  :</a:t>
            </a:r>
            <a:endParaRPr lang="en-US">
              <a:latin typeface="Arial" charset="0"/>
              <a:cs typeface="Arial" charset="0"/>
            </a:endParaRPr>
          </a:p>
          <a:p>
            <a:pPr algn="r" eaLnBrk="1" hangingPunct="1"/>
            <a:r>
              <a:rPr lang="ar-SA">
                <a:latin typeface="Arial" charset="0"/>
                <a:cs typeface="Arial" charset="0"/>
              </a:rPr>
              <a:t>نگراني و پريشاني و دستپاچگي درباره بحث در مورد علائم بيماريهاي مقاربتي كه پيشنهاد ميگردد  :  تاكيد بر اينكه آنچه كه بيمار به يك پرسنل بهداشتي مي گويد محرمانه خواهد بود .  همچنين آموزش پرسنل بهداشتي از طريق طراحي و اجراي دوره هاي مهارت آموزي در موضوع ارتباطات و مشاوره با بيماران نگران و حساس</a:t>
            </a:r>
            <a:endParaRPr lang="en-US">
              <a:latin typeface="Arial" charset="0"/>
              <a:cs typeface="Arial" charset="0"/>
            </a:endParaRPr>
          </a:p>
          <a:p>
            <a:pPr algn="r" eaLnBrk="1" hangingPunct="1"/>
            <a:r>
              <a:rPr lang="ar-SA">
                <a:latin typeface="Arial" charset="0"/>
                <a:cs typeface="Arial" charset="0"/>
              </a:rPr>
              <a:t>اعتقاد به اينكه فقط افراد فاحشه و بدكاره متبلا به بيماريهاي مقاربتي مي شوند پيشنهاد  :  در پيام ها تاكيد شود كه هر كسي ميتواند مبتلا به بيماريهاي مقاربتي گردد .</a:t>
            </a:r>
            <a:endParaRPr lang="en-US">
              <a:latin typeface="Arial" charset="0"/>
              <a:cs typeface="Arial" charset="0"/>
            </a:endParaRPr>
          </a:p>
          <a:p>
            <a:pPr algn="r" eaLnBrk="1" hangingPunct="1"/>
            <a:r>
              <a:rPr lang="ar-SA">
                <a:latin typeface="Arial" charset="0"/>
                <a:cs typeface="Arial" charset="0"/>
              </a:rPr>
              <a:t>استفاده معمول از درمان هاي گياهي توسط درمانگران سنتي براي درمان بيماريهاي مقاربتي پيشنهاد  :            كار روي درمانگران سنتي براي اينكه آنها را متقاعد كنيم كه افراد داراي علائم بيماريهاي مقاربتي را به مراكز بهداشتي ارجاع دهند .</a:t>
            </a:r>
            <a:endParaRPr lang="en-US">
              <a:latin typeface="Arial" charset="0"/>
              <a:cs typeface="Arial" charset="0"/>
            </a:endParaRPr>
          </a:p>
          <a:p>
            <a:pPr algn="r" eaLnBrk="1" hangingPunct="1"/>
            <a:r>
              <a:rPr lang="ar-SA">
                <a:latin typeface="Arial" charset="0"/>
                <a:cs typeface="Arial" charset="0"/>
              </a:rPr>
              <a:t>اعتقاد به اينكه بيماريهاي مقاربتي در اثر سحر و جادوگري ايجاد ميشود پيشنهاد  :  بر مبناي قدرت و اين باور ،  شما ميتوانيد برايشان توضيح دهيد كه اعضاء جنسي مي توانند در طول اعمال جنسي دچار بيماري شوند و داروها قادرند كه اين بيماريها را درمان نمايند .</a:t>
            </a:r>
            <a:endParaRPr lang="en-US">
              <a:latin typeface="Arial" charset="0"/>
              <a:cs typeface="Arial" charset="0"/>
            </a:endParaRPr>
          </a:p>
          <a:p>
            <a:pPr algn="r" eaLnBrk="1" hangingPunct="1"/>
            <a:r>
              <a:rPr lang="ar-SA" b="1">
                <a:latin typeface="Arial" charset="0"/>
                <a:cs typeface="Arial" charset="0"/>
              </a:rPr>
              <a:t>نمونه اي از پيام  (  ساير پيامها نيز ممكن است لازم و مناسب باشد ) مردي كه با زنان متعدد سر و كار دارد احتمال ابتلاء به بيماريهاي مقاربتي را در بخش هاي مختلف بدن دارد .  استفاده از كاندوم بهترين راه براي  حفاظت در برابر چنين بيماريهايي مي باشد  .</a:t>
            </a:r>
            <a:endParaRPr lang="en-US">
              <a:latin typeface="Arial" charset="0"/>
              <a:cs typeface="Arial" charset="0"/>
            </a:endParaRPr>
          </a:p>
          <a:p>
            <a:pPr algn="r">
              <a:spcBef>
                <a:spcPct val="50000"/>
              </a:spcBef>
            </a:pPr>
            <a:endParaRPr lang="en-US">
              <a:latin typeface="Arial" charset="0"/>
              <a:cs typeface="Arial" charset="0"/>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پایان</a:t>
            </a:r>
            <a:endParaRPr lang="fa-IR" dirty="0"/>
          </a:p>
        </p:txBody>
      </p:sp>
    </p:spTree>
    <p:extLst>
      <p:ext uri="{BB962C8B-B14F-4D97-AF65-F5344CB8AC3E}">
        <p14:creationId xmlns:p14="http://schemas.microsoft.com/office/powerpoint/2010/main" val="2882628120"/>
      </p:ext>
    </p:extLst>
  </p:cSld>
  <p:clrMapOvr>
    <a:masterClrMapping/>
  </p:clrMapOvr>
</p:sld>
</file>

<file path=ppt/theme/theme1.xml><?xml version="1.0" encoding="utf-8"?>
<a:theme xmlns:a="http://schemas.openxmlformats.org/drawingml/2006/main" name="Stream">
  <a:themeElements>
    <a:clrScheme name="Stream 10">
      <a:dk1>
        <a:srgbClr val="0C070D"/>
      </a:dk1>
      <a:lt1>
        <a:srgbClr val="FF9900"/>
      </a:lt1>
      <a:dk2>
        <a:srgbClr val="003399"/>
      </a:dk2>
      <a:lt2>
        <a:srgbClr val="E5E5FF"/>
      </a:lt2>
      <a:accent1>
        <a:srgbClr val="0099CC"/>
      </a:accent1>
      <a:accent2>
        <a:srgbClr val="A886E0"/>
      </a:accent2>
      <a:accent3>
        <a:srgbClr val="AAADCA"/>
      </a:accent3>
      <a:accent4>
        <a:srgbClr val="DA8200"/>
      </a:accent4>
      <a:accent5>
        <a:srgbClr val="AACAE2"/>
      </a:accent5>
      <a:accent6>
        <a:srgbClr val="9879CB"/>
      </a:accent6>
      <a:hlink>
        <a:srgbClr val="FFCC00"/>
      </a:hlink>
      <a:folHlink>
        <a:srgbClr val="FFFFCC"/>
      </a:folHlink>
    </a:clrScheme>
    <a:fontScheme name="Stream">
      <a:majorFont>
        <a:latin typeface="Garamond"/>
        <a:ea typeface=""/>
        <a:cs typeface=""/>
      </a:majorFont>
      <a:minorFont>
        <a:latin typeface="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Garamond"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Garamond"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
      <a:clrScheme name="Stream 10">
        <a:dk1>
          <a:srgbClr val="0C070D"/>
        </a:dk1>
        <a:lt1>
          <a:srgbClr val="FF9900"/>
        </a:lt1>
        <a:dk2>
          <a:srgbClr val="003399"/>
        </a:dk2>
        <a:lt2>
          <a:srgbClr val="E5E5FF"/>
        </a:lt2>
        <a:accent1>
          <a:srgbClr val="0099CC"/>
        </a:accent1>
        <a:accent2>
          <a:srgbClr val="A886E0"/>
        </a:accent2>
        <a:accent3>
          <a:srgbClr val="AAADCA"/>
        </a:accent3>
        <a:accent4>
          <a:srgbClr val="DA8200"/>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Stream</Template>
  <TotalTime>887</TotalTime>
  <Words>5756</Words>
  <Application>Microsoft Office PowerPoint</Application>
  <PresentationFormat>On-screen Show (4:3)</PresentationFormat>
  <Paragraphs>446</Paragraphs>
  <Slides>59</Slides>
  <Notes>0</Notes>
  <HiddenSlides>0</HiddenSlides>
  <MMClips>0</MMClips>
  <ScaleCrop>false</ScaleCrop>
  <HeadingPairs>
    <vt:vector size="4" baseType="variant">
      <vt:variant>
        <vt:lpstr>Theme</vt:lpstr>
      </vt:variant>
      <vt:variant>
        <vt:i4>1</vt:i4>
      </vt:variant>
      <vt:variant>
        <vt:lpstr>Slide Titles</vt:lpstr>
      </vt:variant>
      <vt:variant>
        <vt:i4>59</vt:i4>
      </vt:variant>
    </vt:vector>
  </HeadingPairs>
  <TitlesOfParts>
    <vt:vector size="60" baseType="lpstr">
      <vt:lpstr>Stream</vt:lpstr>
      <vt:lpstr>PowerPoint Presentation</vt:lpstr>
      <vt:lpstr>PowerPoint Presentation</vt:lpstr>
      <vt:lpstr>مسئله چيست؟</vt:lpstr>
      <vt:lpstr>مسئله چيست؟</vt:lpstr>
      <vt:lpstr>مسئله چيست؟</vt:lpstr>
      <vt:lpstr>مسئله چيست؟</vt:lpstr>
      <vt:lpstr>مسئله چيست؟</vt:lpstr>
      <vt:lpstr>مسئله چيست؟</vt:lpstr>
      <vt:lpstr>تعيين  اهداف </vt:lpstr>
      <vt:lpstr>  قدم اول تعيين هدف كلي </vt:lpstr>
      <vt:lpstr>جدول 1 ـ 1: پيشگيري از بيماريهاي مقاربتي زنان   </vt:lpstr>
      <vt:lpstr>  قدم دوم  :  جمع آوري اطلاعات موجود</vt:lpstr>
      <vt:lpstr>  قدم دوم  :  جمع آوري اطلاعات موجود</vt:lpstr>
      <vt:lpstr>  قدم سوم: رجوع به ساير بسيج هاي اطلاعاتي </vt:lpstr>
      <vt:lpstr>  قدم چهارم  :  اطمينان حاصل نمائيد كه منابع در دسترس اند </vt:lpstr>
      <vt:lpstr>  قدم پنجم  :  شناسايي ساير سازمانهايي كه مي توانند با برنامه همكاري نمايند .</vt:lpstr>
      <vt:lpstr>جدول 2 ـ 1  منابع احتمالي جهت دريافت اطلاعات در مورد بهداشت جنسي</vt:lpstr>
      <vt:lpstr>خلاصه تعيين مشكل</vt:lpstr>
      <vt:lpstr>PowerPoint Presentation</vt:lpstr>
      <vt:lpstr> تعيين گروه هدف </vt:lpstr>
      <vt:lpstr> تعيين گروه هدف </vt:lpstr>
      <vt:lpstr>جدول  3 ـ 1   گروه هدف احتمالي براي تحقيق</vt:lpstr>
      <vt:lpstr>جدول  3 ـ 1   گروه هدف احتمالي براي تحقيق</vt:lpstr>
      <vt:lpstr>   انواع اطلاعاتي كه بايد جمع آوري گردد </vt:lpstr>
      <vt:lpstr>جدول 3 ـ 2 :  انتخاب گروهاي هدف مستقيم و غير مستقيم</vt:lpstr>
      <vt:lpstr>PowerPoint Presentation</vt:lpstr>
      <vt:lpstr>انواع روشهاي تحقيق</vt:lpstr>
      <vt:lpstr>  بحث گروهي متمركز</vt:lpstr>
      <vt:lpstr>جدول  3 ـ 4  انواع طرح كردن سئوالات با فنون مختلف</vt:lpstr>
      <vt:lpstr>جدول  3 ـ 4  انواع طرح كردن سئوالات با فنون مختلف</vt:lpstr>
      <vt:lpstr>  مصاحبه عميق  In -  depth  interview  </vt:lpstr>
      <vt:lpstr>   مشاهده گروه هدف </vt:lpstr>
      <vt:lpstr>جدول 3 ـ 6  نمونه موضوعات جهت مشاهده گروه هدف در الگوهاي رفتاري در طول حاملگي در جامعه</vt:lpstr>
      <vt:lpstr>جدول 3 ـ 6  نمونه موضوعات جهت مشاهده گروه هدف در الگوهاي رفتاري در طول حاملگي در جامعه</vt:lpstr>
      <vt:lpstr>جدول 3 ـ 6  نمونه موضوعات جهت مشاهده گروه هدف در الگوهاي رفتاري در طول حاملگي در جامعه</vt:lpstr>
      <vt:lpstr>بررسي دانش ،  نگرش و عملكرد KAP</vt:lpstr>
      <vt:lpstr>جدول 3 ـ 5  آموزش مصاحبه گران   :  نگرش  </vt:lpstr>
      <vt:lpstr>جدول 3 ـ 5  آموزش مصاحبه گران   : دانش  </vt:lpstr>
      <vt:lpstr>جدول 3 ـ 5  آموزش مصاحبه گران   :  مهارتها</vt:lpstr>
      <vt:lpstr>PowerPoint Presentation</vt:lpstr>
      <vt:lpstr>خلاصه تحقيق بر گروه هدف</vt:lpstr>
      <vt:lpstr>PowerPoint Presentation</vt:lpstr>
      <vt:lpstr>استفاده از يافته هاي تحقيق تعيين اهداف و تكميل پيام</vt:lpstr>
      <vt:lpstr>تحقيق گزارش </vt:lpstr>
      <vt:lpstr>تحقيق گزارش </vt:lpstr>
      <vt:lpstr>تحقيق گزارش </vt:lpstr>
      <vt:lpstr>PowerPoint Presentation</vt:lpstr>
      <vt:lpstr>PowerPoint Presentation</vt:lpstr>
      <vt:lpstr>  تنظيم اهداف اختصاصي براي فعاليتهاي بسيج اطلاعات </vt:lpstr>
      <vt:lpstr>   تنظيم اهداف اختصاصي براي فعاليتهاي بسيج اطلاعات  </vt:lpstr>
      <vt:lpstr>جدول 3 ـ 9  نمونه اي از اهداف كلي و هدفهاي اختصاصي براي سه بسيج اطلاعاتي </vt:lpstr>
      <vt:lpstr>جدول 3 ـ 9  نمونه اي از اهداف كلي و هدفهاي اختصاصي براي سه بسيج اطلاعاتي</vt:lpstr>
      <vt:lpstr>جدول 3 ـ 9  نمونه اي از اهداف كلي و هدفهاي اختصاصي براي سه بسيج اطلاعاتي </vt:lpstr>
      <vt:lpstr>   تصميم گيري درباره محتوي پيام ها  </vt:lpstr>
      <vt:lpstr>جدول 3 ـ 10  نكات عمده محتوي پيامهاي بسيج</vt:lpstr>
      <vt:lpstr>جدول 3 ـ 10  نكات عمده محتوي پيامهاي بسيج</vt:lpstr>
      <vt:lpstr>جدول 3 ـ 10  نكات عمده محتوي پيامهاي بسيج</vt:lpstr>
      <vt:lpstr>جدول 3 ـ 10  نكات عمده محتوي پيامهاي بسيج</vt:lpstr>
      <vt:lpstr>پایان</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kamali</dc:creator>
  <cp:lastModifiedBy>Windows User</cp:lastModifiedBy>
  <cp:revision>142</cp:revision>
  <dcterms:created xsi:type="dcterms:W3CDTF">2004-01-12T05:26:49Z</dcterms:created>
  <dcterms:modified xsi:type="dcterms:W3CDTF">2018-05-23T13:07:59Z</dcterms:modified>
</cp:coreProperties>
</file>