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30"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88" r:id="rId20"/>
    <p:sldId id="284" r:id="rId21"/>
    <p:sldId id="285" r:id="rId22"/>
    <p:sldId id="286" r:id="rId23"/>
    <p:sldId id="287" r:id="rId24"/>
    <p:sldId id="289" r:id="rId25"/>
    <p:sldId id="290" r:id="rId26"/>
    <p:sldId id="291" r:id="rId27"/>
    <p:sldId id="292" r:id="rId28"/>
    <p:sldId id="293" r:id="rId29"/>
    <p:sldId id="294" r:id="rId30"/>
    <p:sldId id="295" r:id="rId31"/>
    <p:sldId id="296" r:id="rId32"/>
    <p:sldId id="297" r:id="rId33"/>
    <p:sldId id="298" r:id="rId34"/>
    <p:sldId id="299" r:id="rId35"/>
    <p:sldId id="300" r:id="rId36"/>
    <p:sldId id="301" r:id="rId37"/>
    <p:sldId id="302" r:id="rId38"/>
    <p:sldId id="303" r:id="rId39"/>
    <p:sldId id="304" r:id="rId40"/>
    <p:sldId id="305" r:id="rId41"/>
    <p:sldId id="306" r:id="rId42"/>
    <p:sldId id="307" r:id="rId43"/>
    <p:sldId id="308" r:id="rId44"/>
    <p:sldId id="309" r:id="rId45"/>
    <p:sldId id="310" r:id="rId46"/>
    <p:sldId id="311" r:id="rId47"/>
    <p:sldId id="312" r:id="rId48"/>
    <p:sldId id="313" r:id="rId49"/>
    <p:sldId id="314" r:id="rId50"/>
    <p:sldId id="315" r:id="rId51"/>
    <p:sldId id="316" r:id="rId52"/>
    <p:sldId id="317" r:id="rId53"/>
    <p:sldId id="318" r:id="rId54"/>
    <p:sldId id="319" r:id="rId55"/>
    <p:sldId id="320" r:id="rId56"/>
    <p:sldId id="321" r:id="rId57"/>
    <p:sldId id="322" r:id="rId58"/>
    <p:sldId id="323" r:id="rId59"/>
    <p:sldId id="324" r:id="rId60"/>
    <p:sldId id="325" r:id="rId61"/>
    <p:sldId id="326" r:id="rId62"/>
    <p:sldId id="327" r:id="rId63"/>
    <p:sldId id="328" r:id="rId64"/>
    <p:sldId id="329" r:id="rId65"/>
    <p:sldId id="273" r:id="rId66"/>
    <p:sldId id="280" r:id="rId67"/>
    <p:sldId id="281" r:id="rId68"/>
    <p:sldId id="282" r:id="rId6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1D8BD707-D9CF-40AE-B4C6-C98DA3205C09}" type="datetimeFigureOut">
              <a:rPr lang="en-US" smtClean="0"/>
              <a:pPr/>
              <a:t>5/11/2020</a:t>
            </a:fld>
            <a:endParaRPr lang="en-US"/>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US"/>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1D8BD707-D9CF-40AE-B4C6-C98DA3205C09}" type="datetimeFigureOut">
              <a:rPr lang="en-US" smtClean="0"/>
              <a:pPr/>
              <a:t>5/11/2020</a:t>
            </a:fld>
            <a:endParaRPr lang="en-US"/>
          </a:p>
        </p:txBody>
      </p:sp>
      <p:sp>
        <p:nvSpPr>
          <p:cNvPr id="5" name="Footer Placeholder 4"/>
          <p:cNvSpPr>
            <a:spLocks noGrp="1"/>
          </p:cNvSpPr>
          <p:nvPr>
            <p:ph type="ftr" sz="quarter" idx="11"/>
          </p:nvPr>
        </p:nvSpPr>
        <p:spPr>
          <a:xfrm>
            <a:off x="457200" y="6480969"/>
            <a:ext cx="4260056" cy="300831"/>
          </a:xfrm>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1D8BD707-D9CF-40AE-B4C6-C98DA3205C09}" type="datetimeFigureOut">
              <a:rPr lang="en-US" smtClean="0"/>
              <a:pPr/>
              <a:t>5/11/2020</a:t>
            </a:fld>
            <a:endParaRPr lang="en-US"/>
          </a:p>
        </p:txBody>
      </p:sp>
      <p:sp>
        <p:nvSpPr>
          <p:cNvPr id="5" name="Footer Placeholder 4"/>
          <p:cNvSpPr>
            <a:spLocks noGrp="1"/>
          </p:cNvSpPr>
          <p:nvPr>
            <p:ph type="ftr" sz="quarter" idx="11"/>
          </p:nvPr>
        </p:nvSpPr>
        <p:spPr>
          <a:xfrm>
            <a:off x="2619376" y="6480969"/>
            <a:ext cx="4260056" cy="300831"/>
          </a:xfrm>
        </p:spPr>
        <p:txBody>
          <a:bodyPr/>
          <a:lstStyle/>
          <a:p>
            <a:endParaRPr lang="en-US"/>
          </a:p>
        </p:txBody>
      </p:sp>
      <p:sp>
        <p:nvSpPr>
          <p:cNvPr id="6" name="Slide Number Placeholder 5"/>
          <p:cNvSpPr>
            <a:spLocks noGrp="1"/>
          </p:cNvSpPr>
          <p:nvPr>
            <p:ph type="sldNum" sz="quarter" idx="12"/>
          </p:nvPr>
        </p:nvSpPr>
        <p:spPr>
          <a:xfrm>
            <a:off x="8451056" y="809624"/>
            <a:ext cx="502920" cy="300831"/>
          </a:xfrm>
        </p:spPr>
        <p:txBody>
          <a:bodyPr/>
          <a:lstStyle/>
          <a:p>
            <a:fld id="{B6F15528-21DE-4FAA-801E-634DDDAF4B2B}" type="slidenum">
              <a:rPr lang="en-US" smtClean="0"/>
              <a:pPr/>
              <a:t>‹#›</a:t>
            </a:fld>
            <a:endParaRPr lang="en-US"/>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1D8BD707-D9CF-40AE-B4C6-C98DA3205C09}" type="datetimeFigureOut">
              <a:rPr lang="en-US" smtClean="0"/>
              <a:pPr/>
              <a:t>5/11/2020</a:t>
            </a:fld>
            <a:endParaRPr lang="en-US"/>
          </a:p>
        </p:txBody>
      </p:sp>
      <p:sp>
        <p:nvSpPr>
          <p:cNvPr id="6" name="Footer Placeholder 5"/>
          <p:cNvSpPr>
            <a:spLocks noGrp="1"/>
          </p:cNvSpPr>
          <p:nvPr>
            <p:ph type="ftr" sz="quarter" idx="11"/>
          </p:nvPr>
        </p:nvSpPr>
        <p:spPr>
          <a:xfrm>
            <a:off x="457200" y="6480969"/>
            <a:ext cx="4260056" cy="301752"/>
          </a:xfrm>
        </p:spPr>
        <p:txBody>
          <a:bodyPr/>
          <a:lstStyle/>
          <a:p>
            <a:endParaRPr lang="en-US"/>
          </a:p>
        </p:txBody>
      </p:sp>
      <p:sp>
        <p:nvSpPr>
          <p:cNvPr id="7" name="Slide Number Placeholder 6"/>
          <p:cNvSpPr>
            <a:spLocks noGrp="1"/>
          </p:cNvSpPr>
          <p:nvPr>
            <p:ph type="sldNum" sz="quarter" idx="12"/>
          </p:nvPr>
        </p:nvSpPr>
        <p:spPr>
          <a:xfrm>
            <a:off x="7589520" y="6480969"/>
            <a:ext cx="502920" cy="301752"/>
          </a:xfrm>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1D8BD707-D9CF-40AE-B4C6-C98DA3205C09}" type="datetimeFigureOut">
              <a:rPr lang="en-US" smtClean="0"/>
              <a:pPr/>
              <a:t>5/11/2020</a:t>
            </a:fld>
            <a:endParaRPr lang="en-US"/>
          </a:p>
        </p:txBody>
      </p:sp>
      <p:sp>
        <p:nvSpPr>
          <p:cNvPr id="8" name="Footer Placeholder 7"/>
          <p:cNvSpPr>
            <a:spLocks noGrp="1"/>
          </p:cNvSpPr>
          <p:nvPr>
            <p:ph type="ftr" sz="quarter" idx="11"/>
          </p:nvPr>
        </p:nvSpPr>
        <p:spPr>
          <a:xfrm>
            <a:off x="457200" y="6480969"/>
            <a:ext cx="4261104" cy="301752"/>
          </a:xfrm>
        </p:spPr>
        <p:txBody>
          <a:bodyPr/>
          <a:lstStyle/>
          <a:p>
            <a:endParaRPr lang="en-US"/>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5/11/2020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1D8BD707-D9CF-40AE-B4C6-C98DA3205C09}" type="datetimeFigureOut">
              <a:rPr lang="en-US" smtClean="0"/>
              <a:pPr/>
              <a:t>5/11/2020</a:t>
            </a:fld>
            <a:endParaRPr lang="en-US"/>
          </a:p>
        </p:txBody>
      </p:sp>
      <p:sp>
        <p:nvSpPr>
          <p:cNvPr id="3" name="Footer Placeholder 2"/>
          <p:cNvSpPr>
            <a:spLocks noGrp="1"/>
          </p:cNvSpPr>
          <p:nvPr>
            <p:ph type="ftr" sz="quarter" idx="11"/>
          </p:nvPr>
        </p:nvSpPr>
        <p:spPr>
          <a:xfrm>
            <a:off x="457200" y="6481890"/>
            <a:ext cx="4260056" cy="300831"/>
          </a:xfrm>
        </p:spPr>
        <p:txBody>
          <a:bodyPr/>
          <a:lstStyle/>
          <a:p>
            <a:endParaRPr lang="en-US"/>
          </a:p>
        </p:txBody>
      </p:sp>
      <p:sp>
        <p:nvSpPr>
          <p:cNvPr id="4" name="Slide Number Placeholder 3"/>
          <p:cNvSpPr>
            <a:spLocks noGrp="1"/>
          </p:cNvSpPr>
          <p:nvPr>
            <p:ph type="sldNum" sz="quarter" idx="12"/>
          </p:nvPr>
        </p:nvSpPr>
        <p:spPr>
          <a:xfrm>
            <a:off x="7589520" y="6480969"/>
            <a:ext cx="502920" cy="301752"/>
          </a:xfrm>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1D8BD707-D9CF-40AE-B4C6-C98DA3205C09}" type="datetimeFigureOut">
              <a:rPr lang="en-US" smtClean="0"/>
              <a:pPr/>
              <a:t>5/11/2020</a:t>
            </a:fld>
            <a:endParaRPr lang="en-US"/>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US"/>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1D8BD707-D9CF-40AE-B4C6-C98DA3205C09}" type="datetimeFigureOut">
              <a:rPr lang="en-US" smtClean="0"/>
              <a:pPr/>
              <a:t>5/11/2020</a:t>
            </a:fld>
            <a:endParaRPr lang="en-US"/>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US"/>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1D8BD707-D9CF-40AE-B4C6-C98DA3205C09}" type="datetimeFigureOut">
              <a:rPr lang="en-US" smtClean="0"/>
              <a:pPr/>
              <a:t>5/11/2020</a:t>
            </a:fld>
            <a:endParaRPr lang="en-US"/>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US"/>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B6F15528-21DE-4FAA-801E-634DDDAF4B2B}"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1"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r" rtl="1"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r" rtl="1"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r" rtl="1"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r" rtl="1"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r" rtl="1"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r" rtl="1"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r" rtl="1"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6302649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0"/>
            <a:ext cx="8062912" cy="838200"/>
          </a:xfrm>
        </p:spPr>
        <p:txBody>
          <a:bodyPr>
            <a:normAutofit/>
          </a:bodyPr>
          <a:lstStyle/>
          <a:p>
            <a:pPr algn="ctr"/>
            <a:r>
              <a:rPr lang="fa-IR" sz="4000" b="1" dirty="0" smtClean="0">
                <a:latin typeface="Times New Roman" pitchFamily="18" charset="0"/>
                <a:cs typeface="Times New Roman" pitchFamily="18" charset="0"/>
              </a:rPr>
              <a:t>تعریف محیط زیست : </a:t>
            </a:r>
            <a:endParaRPr lang="fa-IR" sz="4000" dirty="0">
              <a:latin typeface="Times New Roman" pitchFamily="18" charset="0"/>
              <a:cs typeface="Times New Roman" pitchFamily="18" charset="0"/>
            </a:endParaRPr>
          </a:p>
        </p:txBody>
      </p:sp>
      <p:sp>
        <p:nvSpPr>
          <p:cNvPr id="3" name="Subtitle 2"/>
          <p:cNvSpPr>
            <a:spLocks noGrp="1"/>
          </p:cNvSpPr>
          <p:nvPr>
            <p:ph type="subTitle" idx="1"/>
          </p:nvPr>
        </p:nvSpPr>
        <p:spPr>
          <a:xfrm>
            <a:off x="540544" y="838200"/>
            <a:ext cx="8062912" cy="6019800"/>
          </a:xfrm>
          <a:solidFill>
            <a:schemeClr val="accent6">
              <a:lumMod val="20000"/>
              <a:lumOff val="80000"/>
            </a:schemeClr>
          </a:solidFill>
          <a:ln>
            <a:solidFill>
              <a:schemeClr val="tx1"/>
            </a:solidFill>
          </a:ln>
        </p:spPr>
        <p:txBody>
          <a:bodyPr>
            <a:normAutofit lnSpcReduction="10000"/>
          </a:bodyPr>
          <a:lstStyle/>
          <a:p>
            <a:pPr algn="just">
              <a:buClr>
                <a:srgbClr val="C00000"/>
              </a:buClr>
              <a:buFont typeface="Wingdings" pitchFamily="2" charset="2"/>
              <a:buChar char="Ø"/>
            </a:pPr>
            <a:r>
              <a:rPr lang="fa-IR" sz="2400" b="1" dirty="0" smtClean="0">
                <a:solidFill>
                  <a:schemeClr val="bg1"/>
                </a:solidFill>
                <a:latin typeface="Times New Roman" pitchFamily="18" charset="0"/>
                <a:cs typeface="Times New Roman" pitchFamily="18" charset="0"/>
              </a:rPr>
              <a:t>محیط زیست به مکانهایی گفته میشود که انسان به طور مستقیم و غیر مستقیم به آن وابسته است</a:t>
            </a:r>
            <a:r>
              <a:rPr lang="en-US" sz="2400" b="1" dirty="0" smtClean="0">
                <a:solidFill>
                  <a:schemeClr val="bg1"/>
                </a:solidFill>
                <a:latin typeface="Times New Roman" pitchFamily="18" charset="0"/>
                <a:cs typeface="Times New Roman" pitchFamily="18" charset="0"/>
              </a:rPr>
              <a:t> </a:t>
            </a:r>
            <a:r>
              <a:rPr lang="fa-IR" sz="2400" b="1" dirty="0" smtClean="0">
                <a:solidFill>
                  <a:schemeClr val="bg1"/>
                </a:solidFill>
                <a:latin typeface="Times New Roman" pitchFamily="18" charset="0"/>
                <a:cs typeface="Times New Roman" pitchFamily="18" charset="0"/>
              </a:rPr>
              <a:t>و همچنین زندگی و فعالیت های او با آن ارتباط دارد. </a:t>
            </a:r>
          </a:p>
          <a:p>
            <a:pPr algn="just">
              <a:buClr>
                <a:srgbClr val="C00000"/>
              </a:buClr>
              <a:buFont typeface="Wingdings" pitchFamily="2" charset="2"/>
              <a:buChar char="Ø"/>
            </a:pPr>
            <a:endParaRPr lang="fa-IR" sz="2400" b="1" dirty="0" smtClean="0">
              <a:solidFill>
                <a:schemeClr val="bg1"/>
              </a:solidFill>
              <a:latin typeface="Times New Roman" pitchFamily="18" charset="0"/>
              <a:cs typeface="Times New Roman" pitchFamily="18" charset="0"/>
            </a:endParaRPr>
          </a:p>
          <a:p>
            <a:pPr algn="just">
              <a:buClr>
                <a:srgbClr val="C00000"/>
              </a:buClr>
              <a:buFont typeface="Wingdings" pitchFamily="2" charset="2"/>
              <a:buChar char="Ø"/>
            </a:pPr>
            <a:r>
              <a:rPr lang="fa-IR" sz="2400" b="1" dirty="0" smtClean="0">
                <a:solidFill>
                  <a:schemeClr val="bg1"/>
                </a:solidFill>
                <a:latin typeface="Times New Roman" pitchFamily="18" charset="0"/>
                <a:cs typeface="Times New Roman" pitchFamily="18" charset="0"/>
              </a:rPr>
              <a:t>به عبارت دیگر محیط زیست یعنی محیطی که خداوند در آن همه چیز را فراهم نموده است تا زندگی برروی زمین برای جانداران امکان پذیر شود. </a:t>
            </a:r>
          </a:p>
          <a:p>
            <a:pPr algn="just">
              <a:buClr>
                <a:srgbClr val="C00000"/>
              </a:buClr>
              <a:buFont typeface="Wingdings" pitchFamily="2" charset="2"/>
              <a:buChar char="Ø"/>
            </a:pPr>
            <a:endParaRPr lang="fa-IR" sz="2400" b="1" dirty="0" smtClean="0">
              <a:solidFill>
                <a:schemeClr val="bg1"/>
              </a:solidFill>
              <a:latin typeface="Times New Roman" pitchFamily="18" charset="0"/>
              <a:cs typeface="Times New Roman" pitchFamily="18" charset="0"/>
            </a:endParaRPr>
          </a:p>
          <a:p>
            <a:pPr algn="just">
              <a:buClr>
                <a:srgbClr val="C00000"/>
              </a:buClr>
              <a:buFont typeface="Wingdings" pitchFamily="2" charset="2"/>
              <a:buChar char="Ø"/>
            </a:pPr>
            <a:r>
              <a:rPr lang="fa-IR" sz="2400" b="1" dirty="0" smtClean="0">
                <a:solidFill>
                  <a:schemeClr val="bg1"/>
                </a:solidFill>
                <a:latin typeface="Times New Roman" pitchFamily="18" charset="0"/>
                <a:cs typeface="Times New Roman" pitchFamily="18" charset="0"/>
              </a:rPr>
              <a:t>لایه بسیار نازکی از سطح زمین که از پوشش خاکی وهوا تشکیل شده است محیط زیست اصلی انسان است. </a:t>
            </a:r>
          </a:p>
          <a:p>
            <a:pPr algn="just">
              <a:buClr>
                <a:srgbClr val="C00000"/>
              </a:buClr>
              <a:buFont typeface="Wingdings" pitchFamily="2" charset="2"/>
              <a:buChar char="Ø"/>
            </a:pPr>
            <a:endParaRPr lang="fa-IR" sz="2400" b="1" dirty="0" smtClean="0">
              <a:solidFill>
                <a:schemeClr val="bg1"/>
              </a:solidFill>
              <a:latin typeface="Times New Roman" pitchFamily="18" charset="0"/>
              <a:cs typeface="Times New Roman" pitchFamily="18" charset="0"/>
            </a:endParaRPr>
          </a:p>
          <a:p>
            <a:pPr algn="just">
              <a:buClr>
                <a:srgbClr val="C00000"/>
              </a:buClr>
              <a:buFont typeface="Wingdings" pitchFamily="2" charset="2"/>
              <a:buChar char="Ø"/>
            </a:pPr>
            <a:r>
              <a:rPr lang="fa-IR" sz="2400" b="1" dirty="0" smtClean="0">
                <a:solidFill>
                  <a:schemeClr val="bg1"/>
                </a:solidFill>
                <a:latin typeface="Times New Roman" pitchFamily="18" charset="0"/>
                <a:cs typeface="Times New Roman" pitchFamily="18" charset="0"/>
              </a:rPr>
              <a:t>بین موجودات زنده و محیط زیست یک ارتباط وجود دارد. این ارتباط زنجیره های زندگی را برروی زمین به وجود آورده است. هر موجود زنده حلقه ای از این زنجیره را تشکیل می دهد. در نتیجه نبودن هر یک از موجودات زنده، این زنجیره زندگی را از بین می برد.</a:t>
            </a:r>
          </a:p>
          <a:p>
            <a:pPr algn="just">
              <a:buClr>
                <a:srgbClr val="C00000"/>
              </a:buClr>
              <a:buFont typeface="Wingdings" pitchFamily="2" charset="2"/>
              <a:buChar char="Ø"/>
            </a:pPr>
            <a:endParaRPr lang="fa-IR" sz="2400" b="1" dirty="0" smtClean="0">
              <a:solidFill>
                <a:schemeClr val="bg1"/>
              </a:solidFill>
              <a:latin typeface="Times New Roman" pitchFamily="18" charset="0"/>
              <a:cs typeface="Times New Roman" pitchFamily="18" charset="0"/>
            </a:endParaRPr>
          </a:p>
          <a:p>
            <a:pPr algn="just">
              <a:buClr>
                <a:srgbClr val="C00000"/>
              </a:buClr>
              <a:buFont typeface="Wingdings" pitchFamily="2" charset="2"/>
              <a:buChar char="Ø"/>
            </a:pPr>
            <a:r>
              <a:rPr lang="fa-IR" sz="2400" b="1" dirty="0" smtClean="0">
                <a:solidFill>
                  <a:schemeClr val="bg1"/>
                </a:solidFill>
                <a:latin typeface="Times New Roman" pitchFamily="18" charset="0"/>
                <a:cs typeface="Times New Roman" pitchFamily="18" charset="0"/>
              </a:rPr>
              <a:t> مجموعه ای از عوامل مختلف امکان زندگی را برروی کره زمین فراهم کرده اند. دراین میان سه عنصر اساسی وجود دارد که اگر هر یک از این عناصر نباشند ادامه زندگی بر روی زمین غیر ممکن خواهد شد. این عناصر عبارتند از: آب،  هوا و خاک .</a:t>
            </a:r>
            <a:endParaRPr lang="fa-IR" sz="2400" b="1"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6073808"/>
          </a:xfrm>
          <a:solidFill>
            <a:srgbClr val="FF0000"/>
          </a:solidFill>
        </p:spPr>
        <p:txBody>
          <a:bodyPr>
            <a:normAutofit fontScale="92500" lnSpcReduction="10000"/>
          </a:bodyPr>
          <a:lstStyle/>
          <a:p>
            <a:pPr algn="just">
              <a:buNone/>
            </a:pPr>
            <a:r>
              <a:rPr lang="fa-IR" sz="4300" b="1" dirty="0" smtClean="0">
                <a:solidFill>
                  <a:schemeClr val="bg1"/>
                </a:solidFill>
                <a:latin typeface="Times New Roman" pitchFamily="18" charset="0"/>
                <a:cs typeface="Times New Roman" pitchFamily="18" charset="0"/>
              </a:rPr>
              <a:t>آب: </a:t>
            </a:r>
            <a:endParaRPr lang="en-US" sz="4300" dirty="0" smtClean="0">
              <a:solidFill>
                <a:schemeClr val="bg1"/>
              </a:solidFill>
              <a:latin typeface="Times New Roman" pitchFamily="18" charset="0"/>
              <a:cs typeface="Times New Roman" pitchFamily="18" charset="0"/>
            </a:endParaRPr>
          </a:p>
          <a:p>
            <a:pPr algn="just">
              <a:buClr>
                <a:schemeClr val="tx1"/>
              </a:buClr>
            </a:pPr>
            <a:r>
              <a:rPr lang="fa-IR" dirty="0" smtClean="0">
                <a:solidFill>
                  <a:schemeClr val="bg1"/>
                </a:solidFill>
                <a:latin typeface="Times New Roman" pitchFamily="18" charset="0"/>
                <a:cs typeface="Times New Roman" pitchFamily="18" charset="0"/>
              </a:rPr>
              <a:t>آب سرچشمه حیات است. انسان ها، جانوران و گیاهان برای ادامه حیات به آب نیاز دارند. درواقع زندگی همه موجودات زنده به آب بستگی دارد. بیشتر وزن بدن جانداران را آب تشکیل می دهد .</a:t>
            </a:r>
          </a:p>
          <a:p>
            <a:pPr algn="just">
              <a:buClr>
                <a:schemeClr val="tx1"/>
              </a:buClr>
              <a:buNone/>
            </a:pPr>
            <a:endParaRPr lang="en-US" dirty="0" smtClean="0">
              <a:solidFill>
                <a:schemeClr val="bg1"/>
              </a:solidFill>
              <a:latin typeface="Times New Roman" pitchFamily="18" charset="0"/>
              <a:cs typeface="Times New Roman" pitchFamily="18" charset="0"/>
            </a:endParaRPr>
          </a:p>
          <a:p>
            <a:pPr algn="just">
              <a:buClr>
                <a:schemeClr val="tx1"/>
              </a:buClr>
            </a:pPr>
            <a:r>
              <a:rPr lang="fa-IR" dirty="0" smtClean="0">
                <a:solidFill>
                  <a:schemeClr val="bg1"/>
                </a:solidFill>
                <a:latin typeface="Times New Roman" pitchFamily="18" charset="0"/>
                <a:cs typeface="Times New Roman" pitchFamily="18" charset="0"/>
              </a:rPr>
              <a:t>آب در زندگی روزانه انسان نقشی اساسی دارد. بشر ممکن است بدون غذا مدت طولانی زندگی کند اما بدون آب نمی تواند مدت زیادی به زندگی خود ادامه دهد.</a:t>
            </a:r>
          </a:p>
          <a:p>
            <a:pPr algn="just">
              <a:buClr>
                <a:schemeClr val="tx1"/>
              </a:buClr>
              <a:buNone/>
            </a:pPr>
            <a:endParaRPr lang="en-US" dirty="0" smtClean="0">
              <a:solidFill>
                <a:schemeClr val="bg1"/>
              </a:solidFill>
              <a:latin typeface="Times New Roman" pitchFamily="18" charset="0"/>
              <a:cs typeface="Times New Roman" pitchFamily="18" charset="0"/>
            </a:endParaRPr>
          </a:p>
          <a:p>
            <a:pPr algn="just">
              <a:buClr>
                <a:schemeClr val="tx1"/>
              </a:buClr>
            </a:pPr>
            <a:r>
              <a:rPr lang="fa-IR" dirty="0" smtClean="0">
                <a:solidFill>
                  <a:schemeClr val="bg1"/>
                </a:solidFill>
                <a:latin typeface="Times New Roman" pitchFamily="18" charset="0"/>
                <a:cs typeface="Times New Roman" pitchFamily="18" charset="0"/>
              </a:rPr>
              <a:t>انسان علاوه بر آشامیدن برای تمام فعالیت های خود مانند پخت وپز شستشو و استحمام به آب نیاز دارد. در فعالیت های کشاورزی،  صنعتی  و خانگی آب مورد استفاده انسان قرار می گیرد. اما متاسفانه به علت مصرف بی رویه و آلوده شدن آب به دلیل فعالیت های انسان  منابع آبی مورد تهدید قرار گرفته اند. </a:t>
            </a:r>
            <a:endParaRPr lang="en-US" dirty="0" smtClean="0">
              <a:solidFill>
                <a:schemeClr val="bg1"/>
              </a:solidFill>
              <a:latin typeface="Times New Roman" pitchFamily="18" charset="0"/>
              <a:cs typeface="Times New Roman" pitchFamily="18" charset="0"/>
            </a:endParaRPr>
          </a:p>
          <a:p>
            <a:pPr algn="just"/>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6073808"/>
          </a:xfrm>
          <a:solidFill>
            <a:schemeClr val="accent6">
              <a:lumMod val="40000"/>
              <a:lumOff val="60000"/>
            </a:schemeClr>
          </a:solidFill>
        </p:spPr>
        <p:txBody>
          <a:bodyPr>
            <a:normAutofit fontScale="85000" lnSpcReduction="20000"/>
          </a:bodyPr>
          <a:lstStyle/>
          <a:p>
            <a:pPr algn="just">
              <a:buNone/>
            </a:pPr>
            <a:r>
              <a:rPr lang="fa-IR" b="1" dirty="0" smtClean="0">
                <a:solidFill>
                  <a:schemeClr val="bg1"/>
                </a:solidFill>
                <a:latin typeface="Times New Roman" pitchFamily="18" charset="0"/>
                <a:cs typeface="Times New Roman" pitchFamily="18" charset="0"/>
              </a:rPr>
              <a:t>آلودگی آب: </a:t>
            </a: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آلوده شدن آب بیشتر به دلیل فعالیت های مختلف انسان که با هدف رفاه و پیشرفت صورت می گیرد ایجاد می شود. </a:t>
            </a:r>
          </a:p>
          <a:p>
            <a:pPr algn="just"/>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فاضلاب های خانگی،  کشاورزی و صنعتی: آلوده کننده آبهای زیرزمینی، رودخانهوها و دریاها هستند. فاضلاب ها دارای مواد آلودکننده خطرناک بوده و چنانچه نفوذ آنها به منابع آبی زیاد باشد مصرف آب آن منابع نه تنها برای انسان بلکه برای گیاهان و جانوران نیز خطرناک می شود. </a:t>
            </a:r>
          </a:p>
          <a:p>
            <a:pPr algn="just"/>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هر سال بیش از ده میلیارد تن مواد زاید از قبیل نمک، سموم شیمیایی، فاضلاب، نفت ومواد رادیو اکتیو به آب های این کره خاکی وارد می شود. </a:t>
            </a:r>
          </a:p>
          <a:p>
            <a:pPr algn="just">
              <a:buNone/>
            </a:pPr>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آلودگی آب به طورعمده ممکن است موجب نابودی موجودات در محل دریاها و رودخانه ها شود و این تغییرات، محیط زندگی موجودات مفید را نا مساعد و خطرناک می کند.</a:t>
            </a:r>
            <a:endParaRPr lang="en-US" dirty="0" smtClean="0">
              <a:solidFill>
                <a:schemeClr val="bg1"/>
              </a:solidFill>
              <a:latin typeface="Times New Roman" pitchFamily="18" charset="0"/>
              <a:cs typeface="Times New Roman" pitchFamily="18" charset="0"/>
            </a:endParaRPr>
          </a:p>
          <a:p>
            <a:pPr algn="just"/>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921408"/>
          </a:xfrm>
          <a:solidFill>
            <a:srgbClr val="FF0000"/>
          </a:solidFill>
        </p:spPr>
        <p:txBody>
          <a:bodyPr>
            <a:normAutofit fontScale="92500" lnSpcReduction="10000"/>
          </a:bodyPr>
          <a:lstStyle/>
          <a:p>
            <a:pPr algn="just">
              <a:buNone/>
            </a:pPr>
            <a:r>
              <a:rPr lang="fa-IR" b="1" dirty="0" smtClean="0">
                <a:solidFill>
                  <a:schemeClr val="bg1"/>
                </a:solidFill>
                <a:latin typeface="Times New Roman" pitchFamily="18" charset="0"/>
                <a:cs typeface="Times New Roman" pitchFamily="18" charset="0"/>
              </a:rPr>
              <a:t>راه های حفاظت از آب: </a:t>
            </a:r>
            <a:endParaRPr lang="en-US" dirty="0" smtClean="0">
              <a:solidFill>
                <a:schemeClr val="bg1"/>
              </a:solidFill>
              <a:latin typeface="Times New Roman" pitchFamily="18" charset="0"/>
              <a:cs typeface="Times New Roman" pitchFamily="18" charset="0"/>
            </a:endParaRPr>
          </a:p>
          <a:p>
            <a:pPr algn="just">
              <a:buClr>
                <a:schemeClr val="tx1"/>
              </a:buClr>
            </a:pPr>
            <a:r>
              <a:rPr lang="fa-IR" dirty="0" smtClean="0">
                <a:solidFill>
                  <a:schemeClr val="bg1"/>
                </a:solidFill>
                <a:latin typeface="Times New Roman" pitchFamily="18" charset="0"/>
                <a:cs typeface="Times New Roman" pitchFamily="18" charset="0"/>
              </a:rPr>
              <a:t> افزایش آگاهی مردم در مورد ارزش آب وآلوده کننده های آن. </a:t>
            </a:r>
          </a:p>
          <a:p>
            <a:pPr algn="just">
              <a:buClr>
                <a:schemeClr val="tx1"/>
              </a:buClr>
            </a:pPr>
            <a:endParaRPr lang="en-US" dirty="0" smtClean="0">
              <a:solidFill>
                <a:schemeClr val="bg1"/>
              </a:solidFill>
              <a:latin typeface="Times New Roman" pitchFamily="18" charset="0"/>
              <a:cs typeface="Times New Roman" pitchFamily="18" charset="0"/>
            </a:endParaRPr>
          </a:p>
          <a:p>
            <a:pPr algn="just">
              <a:buClr>
                <a:schemeClr val="tx1"/>
              </a:buClr>
            </a:pPr>
            <a:r>
              <a:rPr lang="fa-IR" dirty="0" smtClean="0">
                <a:solidFill>
                  <a:schemeClr val="bg1"/>
                </a:solidFill>
                <a:latin typeface="Times New Roman" pitchFamily="18" charset="0"/>
                <a:cs typeface="Times New Roman" pitchFamily="18" charset="0"/>
              </a:rPr>
              <a:t>قوانین و </a:t>
            </a:r>
            <a:r>
              <a:rPr lang="fa-IR" dirty="0">
                <a:solidFill>
                  <a:schemeClr val="bg1"/>
                </a:solidFill>
                <a:latin typeface="Times New Roman" pitchFamily="18" charset="0"/>
                <a:cs typeface="Times New Roman" pitchFamily="18" charset="0"/>
              </a:rPr>
              <a:t>مقرراتی </a:t>
            </a:r>
            <a:r>
              <a:rPr lang="fa-IR" dirty="0" smtClean="0">
                <a:solidFill>
                  <a:schemeClr val="bg1"/>
                </a:solidFill>
                <a:latin typeface="Times New Roman" pitchFamily="18" charset="0"/>
                <a:cs typeface="Times New Roman" pitchFamily="18" charset="0"/>
              </a:rPr>
              <a:t>وضع شود که صاحبان صنایع را ملزم به تصفیه فاضلاب و استفاده مجدد ازآب نماید.</a:t>
            </a:r>
          </a:p>
          <a:p>
            <a:pPr algn="just">
              <a:buClr>
                <a:schemeClr val="tx1"/>
              </a:buClr>
            </a:pPr>
            <a:endParaRPr lang="en-US" dirty="0" smtClean="0">
              <a:solidFill>
                <a:schemeClr val="bg1"/>
              </a:solidFill>
              <a:latin typeface="Times New Roman" pitchFamily="18" charset="0"/>
              <a:cs typeface="Times New Roman" pitchFamily="18" charset="0"/>
            </a:endParaRPr>
          </a:p>
          <a:p>
            <a:pPr algn="just">
              <a:buClr>
                <a:schemeClr val="tx1"/>
              </a:buClr>
            </a:pPr>
            <a:r>
              <a:rPr lang="fa-IR" dirty="0" smtClean="0">
                <a:solidFill>
                  <a:schemeClr val="bg1"/>
                </a:solidFill>
                <a:latin typeface="Times New Roman" pitchFamily="18" charset="0"/>
                <a:cs typeface="Times New Roman" pitchFamily="18" charset="0"/>
              </a:rPr>
              <a:t> ایجاد سدهای کوچک خاکی برای جمع آوری سیلابها وهرزآبها و استفاده از آنها با ایجاد شبکه های اصولی آبیاری و استفاده از شیوه آبیاری قطره ای و بارانی و مانند آن که صرفه جویی آب در بخش کشاورزی را ممکن می سازد.</a:t>
            </a:r>
          </a:p>
          <a:p>
            <a:pPr algn="just">
              <a:buClr>
                <a:schemeClr val="tx1"/>
              </a:buClr>
            </a:pPr>
            <a:endParaRPr lang="en-US" dirty="0" smtClean="0">
              <a:solidFill>
                <a:schemeClr val="bg1"/>
              </a:solidFill>
              <a:latin typeface="Times New Roman" pitchFamily="18" charset="0"/>
              <a:cs typeface="Times New Roman" pitchFamily="18" charset="0"/>
            </a:endParaRPr>
          </a:p>
          <a:p>
            <a:pPr algn="just">
              <a:buClr>
                <a:schemeClr val="tx1"/>
              </a:buClr>
            </a:pPr>
            <a:r>
              <a:rPr lang="fa-IR" dirty="0" smtClean="0">
                <a:solidFill>
                  <a:schemeClr val="bg1"/>
                </a:solidFill>
                <a:latin typeface="Times New Roman" pitchFamily="18" charset="0"/>
                <a:cs typeface="Times New Roman" pitchFamily="18" charset="0"/>
              </a:rPr>
              <a:t>با کمی دقت و توجه می توان به میزان زیادی ازهدررفتن آب و تولید بیش از حد فاضلاب درمصارف خانگی جلوگیری کرد.</a:t>
            </a:r>
            <a:endParaRPr lang="en-US" dirty="0" smtClean="0">
              <a:solidFill>
                <a:schemeClr val="bg1"/>
              </a:solidFill>
              <a:latin typeface="Times New Roman" pitchFamily="18" charset="0"/>
              <a:cs typeface="Times New Roman" pitchFamily="18" charset="0"/>
            </a:endParaRPr>
          </a:p>
          <a:p>
            <a:pPr algn="just"/>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921408"/>
          </a:xfrm>
          <a:solidFill>
            <a:srgbClr val="FFFF00"/>
          </a:solidFill>
        </p:spPr>
        <p:txBody>
          <a:bodyPr>
            <a:normAutofit fontScale="77500" lnSpcReduction="20000"/>
          </a:bodyPr>
          <a:lstStyle/>
          <a:p>
            <a:pPr algn="just">
              <a:buNone/>
            </a:pPr>
            <a:r>
              <a:rPr lang="fa-IR" sz="4100" b="1" dirty="0" smtClean="0">
                <a:solidFill>
                  <a:schemeClr val="bg1"/>
                </a:solidFill>
                <a:latin typeface="Times New Roman" pitchFamily="18" charset="0"/>
                <a:cs typeface="Times New Roman" pitchFamily="18" charset="0"/>
              </a:rPr>
              <a:t>هوا:</a:t>
            </a:r>
            <a:endParaRPr lang="en-US" sz="4100"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یکی از ضروریات زندگی بشر و دیگر جانداران، هواست. هوا گازی است بی رنگ، بی بو و مخلوطی ارعناصری مانند ازت، اکسیژن، هیدروژن و... اکسیژن عامل اصلی زندگی همه ی موجودات زنده است. </a:t>
            </a:r>
          </a:p>
          <a:p>
            <a:pPr algn="just"/>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انسان با دست یابی به نفت و گاز پیشرفت زیادی در صنعت داشته ولی با مصرف بیشتر نفت وگاز موجب آلودگی محیط زیست خود به ویژه هوا شده است. </a:t>
            </a:r>
          </a:p>
          <a:p>
            <a:pPr algn="just"/>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براثر فعالیت کارخانه ها و صنایع و ماشین ها و مصرف مواد نفتی وسوختی همواره گازهایی تولید می شود که هوا را آلوده می کنند وبرای همه انسانها بخصوص زنان باردار، مادران شیرده، کودکان وافراد سالمند ایجاد ناراحتی های مختلفی می نمایند. از طرف دیگر این گازها درطبقات بالای جو انباشته  می شوند و دور تا دور کره ی زمین را احاطه می کنند. این پوشش گازی، سبب بالا رفتن درجه حرارت هوای اطراف کره زمین شده است. </a:t>
            </a:r>
          </a:p>
          <a:p>
            <a:pPr algn="just"/>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آسیب دیدگی لایه ازون که محافظ کره زمین دربرابر تشعشعات خورشید است. تغییرات آب وهوا، ایجاد سیل ها و خشکسالی های اخیر همه در اثر وجود همین  گازهای انباشته شده در جو است .   </a:t>
            </a:r>
            <a:endParaRPr lang="en-US" dirty="0" smtClean="0">
              <a:solidFill>
                <a:schemeClr val="bg1"/>
              </a:solidFill>
              <a:latin typeface="Times New Roman" pitchFamily="18" charset="0"/>
              <a:cs typeface="Times New Roman" pitchFamily="18" charset="0"/>
            </a:endParaRPr>
          </a:p>
          <a:p>
            <a:pPr algn="just"/>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533400"/>
            <a:ext cx="8458200" cy="5921408"/>
          </a:xfrm>
          <a:solidFill>
            <a:schemeClr val="accent1">
              <a:lumMod val="40000"/>
              <a:lumOff val="60000"/>
            </a:schemeClr>
          </a:solidFill>
        </p:spPr>
        <p:txBody>
          <a:bodyPr>
            <a:normAutofit fontScale="92500" lnSpcReduction="10000"/>
          </a:bodyPr>
          <a:lstStyle/>
          <a:p>
            <a:pPr algn="just">
              <a:buNone/>
            </a:pPr>
            <a:r>
              <a:rPr lang="fa-IR" b="1" dirty="0" smtClean="0">
                <a:solidFill>
                  <a:schemeClr val="bg1"/>
                </a:solidFill>
                <a:latin typeface="Times New Roman" pitchFamily="18" charset="0"/>
                <a:cs typeface="Times New Roman" pitchFamily="18" charset="0"/>
              </a:rPr>
              <a:t>آلودگی هوا:</a:t>
            </a: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هرگونه تغییر در ویژگی های فیزیکی و شیمیایی عناصر تشکیل دهنده هوا را آلودگی هوا می گویند. مواد آلوده کننده هوا برای زندگی انسانها، جانوران، گیاهان وحتی برای اشیا و مواد زیان آور می باشند. </a:t>
            </a:r>
          </a:p>
          <a:p>
            <a:pPr algn="just"/>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انسان به هنگام تنفس، اکسیژن وسایر گازها وذرات خطرناک را نیز تنفس می کند که این امر موجب بروز انواع اختلالات تنفسی می شود. همچنین آلودگی هوا سبب ایجاد حساسیت های پوستی وچشمی وبروز سایربیماریهای خطرناک درانسان می شود.</a:t>
            </a:r>
          </a:p>
          <a:p>
            <a:pPr algn="just"/>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در حال حاضر بیش از یک میلیارد نفر از جمعیت جهان در هوای آلوده و ناسالم تنفس می کنند. هر سال حدود3 میلیون نفر دراثرآلودگی هوا و بیماریهای قلبی وتنفسی ناشی ازآن می میرند. </a:t>
            </a:r>
            <a:endParaRPr lang="en-US" dirty="0" smtClean="0">
              <a:solidFill>
                <a:schemeClr val="bg1"/>
              </a:solidFill>
              <a:latin typeface="Times New Roman" pitchFamily="18" charset="0"/>
              <a:cs typeface="Times New Roman" pitchFamily="18" charset="0"/>
            </a:endParaRPr>
          </a:p>
          <a:p>
            <a:pPr algn="just"/>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921408"/>
          </a:xfrm>
          <a:solidFill>
            <a:srgbClr val="FFFF00"/>
          </a:solidFill>
        </p:spPr>
        <p:txBody>
          <a:bodyPr>
            <a:normAutofit fontScale="77500" lnSpcReduction="20000"/>
          </a:bodyPr>
          <a:lstStyle/>
          <a:p>
            <a:pPr algn="just">
              <a:buNone/>
            </a:pPr>
            <a:r>
              <a:rPr lang="fa-IR" b="1" dirty="0" smtClean="0">
                <a:solidFill>
                  <a:schemeClr val="bg1"/>
                </a:solidFill>
                <a:latin typeface="Times New Roman" pitchFamily="18" charset="0"/>
                <a:cs typeface="Times New Roman" pitchFamily="18" charset="0"/>
              </a:rPr>
              <a:t>منابع آلوده کننده هوا دونوع هستند: </a:t>
            </a:r>
          </a:p>
          <a:p>
            <a:pPr algn="just">
              <a:buNone/>
            </a:pP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منابع طبیعی: گازهای خروجی در اثر آتشفشانها و گازهایی که از تخمیرمواد و ضایعات حیوانات و گیاهان در طبیعت تولید می شوند.</a:t>
            </a:r>
          </a:p>
          <a:p>
            <a:pPr lvl="0" algn="just"/>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منابع مصنوعی: شامل گازهای تولید شده ازسوخت هواپیماها، کشتی ها، ماشین ها، سوخت خانگی، کارخانه ها و... </a:t>
            </a:r>
          </a:p>
          <a:p>
            <a:pPr algn="just"/>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ذرات معلق درهوا مانند دوده وگرد و غباراز آلودگی های هوا محسوب می شوند. این ذرات می توانند به همراه خود میکروب ها ومواد شیمیایی را از جایی به جای دیگر انتقال دهند و موجب بیماری شوند. </a:t>
            </a:r>
          </a:p>
          <a:p>
            <a:pPr algn="just"/>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به دلیل جریان هوا، آلودگی های ایجاد شده فقط در محل قرار گرفتن منابع آلوده کننده موثر نبوده بلکه می توانند درکل فضای کره ی زمین پخش شوند. مثلا آلودگی هوای کشورهای صنعتی، در کشورهای غیر صنعتی نیز تاثیر میگذارد. بنابراین همه ی انسان ها وظیفه دارند برای نجات زمین و کاهش آلودگی هوا بکوشند. </a:t>
            </a: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  </a:t>
            </a:r>
            <a:endParaRPr lang="en-US" dirty="0" smtClean="0">
              <a:solidFill>
                <a:schemeClr val="bg1"/>
              </a:solidFill>
              <a:latin typeface="Times New Roman" pitchFamily="18" charset="0"/>
              <a:cs typeface="Times New Roman" pitchFamily="18" charset="0"/>
            </a:endParaRPr>
          </a:p>
          <a:p>
            <a:pPr algn="just"/>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921408"/>
          </a:xfrm>
          <a:solidFill>
            <a:srgbClr val="92D050"/>
          </a:solidFill>
        </p:spPr>
        <p:txBody>
          <a:bodyPr>
            <a:normAutofit lnSpcReduction="10000"/>
          </a:bodyPr>
          <a:lstStyle/>
          <a:p>
            <a:pPr algn="just">
              <a:buNone/>
            </a:pPr>
            <a:r>
              <a:rPr lang="fa-IR" sz="4000" b="1" dirty="0" smtClean="0">
                <a:solidFill>
                  <a:schemeClr val="bg1"/>
                </a:solidFill>
                <a:latin typeface="Times New Roman" pitchFamily="18" charset="0"/>
                <a:cs typeface="Times New Roman" pitchFamily="18" charset="0"/>
              </a:rPr>
              <a:t>خاک:</a:t>
            </a:r>
            <a:endParaRPr lang="en-US" sz="4000"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سطحی ترین پوسته جامد زمین را خاک تشکیل می دهد. خاک به صورت پوشش سست و کم ضخامت، روی سنگ های زمین رامی پوشاند. ضخامت خاک در شرایط عادی از نیم مترتا دو متر متفاوت است. </a:t>
            </a:r>
          </a:p>
          <a:p>
            <a:pPr algn="just">
              <a:buNone/>
            </a:pPr>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خاک در اثر تغییرات پوسته زمین و همچنین در اثر فعالیت موجودات زنده تولید می شود خاک به این دلیل، ارزش دارد که محل زندگی تعدادی از موجودات روی زمین ومحل رویش گیاهان متفاوت است اما این خاک که زندگی</a:t>
            </a:r>
            <a:r>
              <a:rPr lang="fa-IR" dirty="0">
                <a:solidFill>
                  <a:schemeClr val="bg1"/>
                </a:solidFill>
                <a:latin typeface="Times New Roman" pitchFamily="18" charset="0"/>
                <a:cs typeface="Times New Roman" pitchFamily="18" charset="0"/>
              </a:rPr>
              <a:t> </a:t>
            </a:r>
            <a:r>
              <a:rPr lang="fa-IR" dirty="0" smtClean="0">
                <a:solidFill>
                  <a:schemeClr val="bg1"/>
                </a:solidFill>
                <a:latin typeface="Times New Roman" pitchFamily="18" charset="0"/>
                <a:cs typeface="Times New Roman" pitchFamily="18" charset="0"/>
              </a:rPr>
              <a:t>انسانها به آن وابسته است، به وسیله خود انسانها آلوده شده و برای ادامه زندگی خطرناک می گردد. </a:t>
            </a:r>
            <a:endParaRPr lang="en-US" dirty="0" smtClean="0">
              <a:solidFill>
                <a:schemeClr val="bg1"/>
              </a:solidFill>
              <a:latin typeface="Times New Roman" pitchFamily="18" charset="0"/>
              <a:cs typeface="Times New Roman" pitchFamily="18" charset="0"/>
            </a:endParaRPr>
          </a:p>
          <a:p>
            <a:pPr algn="just"/>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921408"/>
          </a:xfrm>
          <a:solidFill>
            <a:schemeClr val="accent2">
              <a:lumMod val="60000"/>
              <a:lumOff val="40000"/>
            </a:schemeClr>
          </a:solidFill>
        </p:spPr>
        <p:txBody>
          <a:bodyPr>
            <a:normAutofit fontScale="77500" lnSpcReduction="20000"/>
          </a:bodyPr>
          <a:lstStyle/>
          <a:p>
            <a:pPr algn="just">
              <a:buNone/>
            </a:pPr>
            <a:r>
              <a:rPr lang="fa-IR" b="1" dirty="0" smtClean="0">
                <a:solidFill>
                  <a:schemeClr val="bg1"/>
                </a:solidFill>
                <a:latin typeface="Times New Roman" pitchFamily="18" charset="0"/>
                <a:cs typeface="Times New Roman" pitchFamily="18" charset="0"/>
              </a:rPr>
              <a:t>عوامل آلودکننده خاک:</a:t>
            </a:r>
          </a:p>
          <a:p>
            <a:pPr algn="just">
              <a:buNone/>
            </a:pP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گازهای خارج شده از کارخانه های صنعتی و دودکش های کارخانه ها و اگزوز وسایل نقلیه خارج می شوند، سپس دراثربارش باران و برف و یا جاذبه زمین، به خاک برمی گردند، و به طور مستقیم موجب آلودگی خاک می شوند. سپس گیاهان که مواد غذایی خود را از خاک جذب می کنند بیمار و خشک می شوند.</a:t>
            </a:r>
          </a:p>
          <a:p>
            <a:pPr algn="just"/>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اگر فاضلاب های خانگی و صنایع درمسیر خود به زمین های کشاورزی بریزند موجب آلودگی خاک ها و محصولات کشاورزی می شوند. ریختن زباله ها درمحیط موجب آلودگی خاک می شوند و می تواند برای سلامتی انسانها خطرناک باشد. </a:t>
            </a:r>
          </a:p>
          <a:p>
            <a:pPr algn="just">
              <a:buNone/>
            </a:pPr>
            <a:endParaRPr lang="en-US" dirty="0" smtClean="0">
              <a:solidFill>
                <a:schemeClr val="bg1"/>
              </a:solidFill>
              <a:latin typeface="Times New Roman" pitchFamily="18" charset="0"/>
              <a:cs typeface="Times New Roman" pitchFamily="18" charset="0"/>
            </a:endParaRPr>
          </a:p>
          <a:p>
            <a:pPr algn="just">
              <a:buFont typeface="Wingdings" pitchFamily="2" charset="2"/>
              <a:buChar char="Ø"/>
            </a:pPr>
            <a:r>
              <a:rPr lang="fa-IR" dirty="0" smtClean="0">
                <a:solidFill>
                  <a:schemeClr val="bg1"/>
                </a:solidFill>
                <a:latin typeface="Times New Roman" pitchFamily="18" charset="0"/>
                <a:cs typeface="Times New Roman" pitchFamily="18" charset="0"/>
              </a:rPr>
              <a:t>چرای بیش از حد دام در مراتع طبیعی </a:t>
            </a:r>
            <a:endParaRPr lang="en-US" dirty="0" smtClean="0">
              <a:solidFill>
                <a:schemeClr val="bg1"/>
              </a:solidFill>
              <a:latin typeface="Times New Roman" pitchFamily="18" charset="0"/>
              <a:cs typeface="Times New Roman" pitchFamily="18" charset="0"/>
            </a:endParaRPr>
          </a:p>
          <a:p>
            <a:pPr algn="just">
              <a:buFont typeface="Wingdings" pitchFamily="2" charset="2"/>
              <a:buChar char="Ø"/>
            </a:pPr>
            <a:r>
              <a:rPr lang="fa-IR" dirty="0" smtClean="0">
                <a:solidFill>
                  <a:schemeClr val="bg1"/>
                </a:solidFill>
                <a:latin typeface="Times New Roman" pitchFamily="18" charset="0"/>
                <a:cs typeface="Times New Roman" pitchFamily="18" charset="0"/>
              </a:rPr>
              <a:t>قطع جنگلها</a:t>
            </a:r>
            <a:endParaRPr lang="en-US" dirty="0" smtClean="0">
              <a:solidFill>
                <a:schemeClr val="bg1"/>
              </a:solidFill>
              <a:latin typeface="Times New Roman" pitchFamily="18" charset="0"/>
              <a:cs typeface="Times New Roman" pitchFamily="18" charset="0"/>
            </a:endParaRPr>
          </a:p>
          <a:p>
            <a:pPr algn="just">
              <a:buFont typeface="Wingdings" pitchFamily="2" charset="2"/>
              <a:buChar char="Ø"/>
            </a:pPr>
            <a:r>
              <a:rPr lang="fa-IR" dirty="0" smtClean="0">
                <a:solidFill>
                  <a:schemeClr val="bg1"/>
                </a:solidFill>
                <a:latin typeface="Times New Roman" pitchFamily="18" charset="0"/>
                <a:cs typeface="Times New Roman" pitchFamily="18" charset="0"/>
              </a:rPr>
              <a:t>افزایش جمعیت همراه با بکارگیری روشهای غلط  بهره برداری از منابع طبیعی </a:t>
            </a:r>
            <a:endParaRPr lang="en-US" dirty="0" smtClean="0">
              <a:solidFill>
                <a:schemeClr val="bg1"/>
              </a:solidFill>
              <a:latin typeface="Times New Roman" pitchFamily="18" charset="0"/>
              <a:cs typeface="Times New Roman" pitchFamily="18" charset="0"/>
            </a:endParaRPr>
          </a:p>
          <a:p>
            <a:pPr algn="just">
              <a:buFont typeface="Wingdings" pitchFamily="2" charset="2"/>
              <a:buChar char="Ø"/>
            </a:pPr>
            <a:r>
              <a:rPr lang="fa-IR" dirty="0" smtClean="0">
                <a:solidFill>
                  <a:schemeClr val="bg1"/>
                </a:solidFill>
                <a:latin typeface="Times New Roman" pitchFamily="18" charset="0"/>
                <a:cs typeface="Times New Roman" pitchFamily="18" charset="0"/>
              </a:rPr>
              <a:t>کندن بوته ها  از عوامل از بین رفتن خاک می شود.</a:t>
            </a:r>
            <a:endParaRPr lang="en-US" dirty="0" smtClean="0">
              <a:solidFill>
                <a:schemeClr val="bg1"/>
              </a:solidFill>
              <a:latin typeface="Times New Roman" pitchFamily="18" charset="0"/>
              <a:cs typeface="Times New Roman" pitchFamily="18" charset="0"/>
            </a:endParaRPr>
          </a:p>
          <a:p>
            <a:pPr algn="just"/>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997608"/>
          </a:xfrm>
          <a:solidFill>
            <a:srgbClr val="92D050"/>
          </a:solidFill>
        </p:spPr>
        <p:txBody>
          <a:bodyPr>
            <a:normAutofit fontScale="92500" lnSpcReduction="20000"/>
          </a:bodyPr>
          <a:lstStyle/>
          <a:p>
            <a:pPr algn="just">
              <a:buNone/>
            </a:pPr>
            <a:r>
              <a:rPr lang="fa-IR" b="1" dirty="0" smtClean="0">
                <a:solidFill>
                  <a:schemeClr val="bg1"/>
                </a:solidFill>
                <a:latin typeface="Times New Roman" pitchFamily="18" charset="0"/>
                <a:cs typeface="Times New Roman" pitchFamily="18" charset="0"/>
              </a:rPr>
              <a:t>راه های حفاظت از خاک:</a:t>
            </a:r>
          </a:p>
          <a:p>
            <a:pPr algn="just">
              <a:buNone/>
            </a:pPr>
            <a:endParaRPr lang="en-US" dirty="0" smtClean="0">
              <a:solidFill>
                <a:schemeClr val="bg1"/>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1- تا حد امکان از کودهای طبیعی(آلی) مثل کودهای حیوانی استفاده شده و کودهای شیمیایی مانند کودهای نیتراته وفسفاته فقط با نظر کارشناسان کشاورزی مصرف شوند. </a:t>
            </a:r>
          </a:p>
          <a:p>
            <a:pPr algn="just">
              <a:buNone/>
            </a:pPr>
            <a:endParaRPr lang="en-US" dirty="0" smtClean="0">
              <a:solidFill>
                <a:schemeClr val="bg1"/>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2-جلوگیری ازورود سموم آفت کش به خاک </a:t>
            </a:r>
          </a:p>
          <a:p>
            <a:pPr algn="just">
              <a:buNone/>
            </a:pPr>
            <a:endParaRPr lang="en-US" dirty="0" smtClean="0">
              <a:solidFill>
                <a:schemeClr val="bg1"/>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3-ایجاد فضای سبز و درختکاری</a:t>
            </a:r>
          </a:p>
          <a:p>
            <a:pPr algn="just">
              <a:buNone/>
            </a:pPr>
            <a:r>
              <a:rPr lang="fa-IR" dirty="0" smtClean="0">
                <a:solidFill>
                  <a:schemeClr val="bg1"/>
                </a:solidFill>
                <a:latin typeface="Times New Roman" pitchFamily="18" charset="0"/>
                <a:cs typeface="Times New Roman" pitchFamily="18" charset="0"/>
              </a:rPr>
              <a:t> </a:t>
            </a:r>
            <a:endParaRPr lang="en-US" dirty="0" smtClean="0">
              <a:solidFill>
                <a:schemeClr val="bg1"/>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4-جلوگیری از ورود نفت، بنزین و روغن های ماشین به خاک</a:t>
            </a:r>
          </a:p>
          <a:p>
            <a:pPr algn="just">
              <a:buNone/>
            </a:pPr>
            <a:r>
              <a:rPr lang="fa-IR" dirty="0" smtClean="0">
                <a:solidFill>
                  <a:schemeClr val="bg1"/>
                </a:solidFill>
                <a:latin typeface="Times New Roman" pitchFamily="18" charset="0"/>
                <a:cs typeface="Times New Roman" pitchFamily="18" charset="0"/>
              </a:rPr>
              <a:t> </a:t>
            </a:r>
            <a:endParaRPr lang="en-US" dirty="0" smtClean="0">
              <a:solidFill>
                <a:schemeClr val="bg1"/>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5-جلوگیری از تبدیل جنگلها و مراتع به زمینهای کشاورزی، مناطق مسکونی  و صنعتی </a:t>
            </a:r>
            <a:endParaRPr lang="en-US" dirty="0" smtClean="0">
              <a:solidFill>
                <a:schemeClr val="bg1"/>
              </a:solidFill>
              <a:latin typeface="Times New Roman" pitchFamily="18" charset="0"/>
              <a:cs typeface="Times New Roman" pitchFamily="18" charset="0"/>
            </a:endParaRPr>
          </a:p>
          <a:p>
            <a:pPr algn="just"/>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324600"/>
          </a:xfrm>
          <a:solidFill>
            <a:schemeClr val="accent2">
              <a:lumMod val="60000"/>
              <a:lumOff val="40000"/>
            </a:schemeClr>
          </a:solidFill>
        </p:spPr>
        <p:txBody>
          <a:bodyPr>
            <a:noAutofit/>
          </a:bodyPr>
          <a:lstStyle/>
          <a:p>
            <a:pPr algn="just">
              <a:buNone/>
            </a:pPr>
            <a:r>
              <a:rPr lang="fa-IR" sz="2300" b="1" dirty="0" smtClean="0">
                <a:solidFill>
                  <a:schemeClr val="bg1"/>
                </a:solidFill>
                <a:latin typeface="Times New Roman" pitchFamily="18" charset="0"/>
                <a:cs typeface="Times New Roman" pitchFamily="18" charset="0"/>
              </a:rPr>
              <a:t>جنگل:</a:t>
            </a:r>
            <a:endParaRPr lang="en-US" sz="2300" dirty="0" smtClean="0">
              <a:solidFill>
                <a:schemeClr val="bg1"/>
              </a:solidFill>
              <a:latin typeface="Times New Roman" pitchFamily="18" charset="0"/>
              <a:cs typeface="Times New Roman" pitchFamily="18" charset="0"/>
            </a:endParaRPr>
          </a:p>
          <a:p>
            <a:pPr algn="just"/>
            <a:r>
              <a:rPr lang="fa-IR" sz="2300" dirty="0" smtClean="0">
                <a:solidFill>
                  <a:schemeClr val="bg1"/>
                </a:solidFill>
                <a:latin typeface="Times New Roman" pitchFamily="18" charset="0"/>
                <a:cs typeface="Times New Roman" pitchFamily="18" charset="0"/>
              </a:rPr>
              <a:t>جنگل، باغی بزرگ، وسیع وطبیعی است که دست توانای خداوند آن رادر زمین قرارداده است. جنگل از هدررفتن آبهای زیرزمینی و جاری شدن سیل جلوگیری می کند. جنگل را، راه تنفس کره زمین می نامند زیرا گاز کربنیک موجود در هوا را جذب و اکسیژن تولیدی را  دراختیار موجودات زنده قرار می دهد.  </a:t>
            </a:r>
          </a:p>
          <a:p>
            <a:pPr algn="just">
              <a:buNone/>
            </a:pPr>
            <a:endParaRPr lang="en-US" sz="2300" dirty="0" smtClean="0">
              <a:solidFill>
                <a:schemeClr val="bg1"/>
              </a:solidFill>
              <a:latin typeface="Times New Roman" pitchFamily="18" charset="0"/>
              <a:cs typeface="Times New Roman" pitchFamily="18" charset="0"/>
            </a:endParaRPr>
          </a:p>
          <a:p>
            <a:pPr algn="just">
              <a:buNone/>
            </a:pPr>
            <a:r>
              <a:rPr lang="fa-IR" sz="2300" b="1" dirty="0" smtClean="0">
                <a:solidFill>
                  <a:schemeClr val="bg1"/>
                </a:solidFill>
                <a:latin typeface="Times New Roman" pitchFamily="18" charset="0"/>
                <a:cs typeface="Times New Roman" pitchFamily="18" charset="0"/>
              </a:rPr>
              <a:t>فواید جنگل ها برای انسان عبارتنداز:</a:t>
            </a:r>
          </a:p>
          <a:p>
            <a:pPr algn="just">
              <a:buNone/>
            </a:pPr>
            <a:endParaRPr lang="en-US" sz="2300" dirty="0" smtClean="0">
              <a:solidFill>
                <a:schemeClr val="bg1"/>
              </a:solidFill>
              <a:latin typeface="Times New Roman" pitchFamily="18" charset="0"/>
              <a:cs typeface="Times New Roman" pitchFamily="18" charset="0"/>
            </a:endParaRPr>
          </a:p>
          <a:p>
            <a:pPr algn="just">
              <a:buNone/>
            </a:pPr>
            <a:r>
              <a:rPr lang="fa-IR" sz="2300" dirty="0" smtClean="0">
                <a:solidFill>
                  <a:schemeClr val="bg1"/>
                </a:solidFill>
                <a:latin typeface="Times New Roman" pitchFamily="18" charset="0"/>
                <a:cs typeface="Times New Roman" pitchFamily="18" charset="0"/>
              </a:rPr>
              <a:t>1) عصاره  و روغن موجود دربرگ بسیاری ازدرختان، مصرف دارویی دارد. </a:t>
            </a:r>
            <a:endParaRPr lang="en-US" sz="2300" dirty="0" smtClean="0">
              <a:solidFill>
                <a:schemeClr val="bg1"/>
              </a:solidFill>
              <a:latin typeface="Times New Roman" pitchFamily="18" charset="0"/>
              <a:cs typeface="Times New Roman" pitchFamily="18" charset="0"/>
            </a:endParaRPr>
          </a:p>
          <a:p>
            <a:pPr algn="just">
              <a:buNone/>
            </a:pPr>
            <a:r>
              <a:rPr lang="fa-IR" sz="2300" dirty="0" smtClean="0">
                <a:solidFill>
                  <a:schemeClr val="bg1"/>
                </a:solidFill>
                <a:latin typeface="Times New Roman" pitchFamily="18" charset="0"/>
                <a:cs typeface="Times New Roman" pitchFamily="18" charset="0"/>
              </a:rPr>
              <a:t>2)  بسیاری ازمیوه ها ومواد غذایی مانند گردو، موز، زرشک، قهوه، کاکائو وغیره از درختان جنگل به دست می آید. </a:t>
            </a:r>
            <a:endParaRPr lang="en-US" sz="2300" dirty="0" smtClean="0">
              <a:solidFill>
                <a:schemeClr val="bg1"/>
              </a:solidFill>
              <a:latin typeface="Times New Roman" pitchFamily="18" charset="0"/>
              <a:cs typeface="Times New Roman" pitchFamily="18" charset="0"/>
            </a:endParaRPr>
          </a:p>
          <a:p>
            <a:pPr algn="just">
              <a:buNone/>
            </a:pPr>
            <a:r>
              <a:rPr lang="fa-IR" sz="2300" dirty="0" smtClean="0">
                <a:solidFill>
                  <a:schemeClr val="bg1"/>
                </a:solidFill>
                <a:latin typeface="Times New Roman" pitchFamily="18" charset="0"/>
                <a:cs typeface="Times New Roman" pitchFamily="18" charset="0"/>
              </a:rPr>
              <a:t>3)  بسیاری از حیوان ها، از برگ درختان به عنوان غذا استفاده می کنند. </a:t>
            </a:r>
            <a:endParaRPr lang="en-US" sz="2300" dirty="0" smtClean="0">
              <a:solidFill>
                <a:schemeClr val="bg1"/>
              </a:solidFill>
              <a:latin typeface="Times New Roman" pitchFamily="18" charset="0"/>
              <a:cs typeface="Times New Roman" pitchFamily="18" charset="0"/>
            </a:endParaRPr>
          </a:p>
          <a:p>
            <a:pPr algn="just">
              <a:buNone/>
            </a:pPr>
            <a:r>
              <a:rPr lang="fa-IR" sz="2300" dirty="0" smtClean="0">
                <a:solidFill>
                  <a:schemeClr val="bg1"/>
                </a:solidFill>
                <a:latin typeface="Times New Roman" pitchFamily="18" charset="0"/>
                <a:cs typeface="Times New Roman" pitchFamily="18" charset="0"/>
              </a:rPr>
              <a:t>4) از عصاره بسیاری از درختان، شربت و دارو، صابون، عطر، چسب، حشره کش وغیره ساخته می شوند. </a:t>
            </a:r>
            <a:endParaRPr lang="en-US" sz="2300" dirty="0" smtClean="0">
              <a:solidFill>
                <a:schemeClr val="bg1"/>
              </a:solidFill>
              <a:latin typeface="Times New Roman" pitchFamily="18" charset="0"/>
              <a:cs typeface="Times New Roman" pitchFamily="18" charset="0"/>
            </a:endParaRPr>
          </a:p>
          <a:p>
            <a:pPr algn="just">
              <a:buNone/>
            </a:pPr>
            <a:r>
              <a:rPr lang="fa-IR" sz="2300" dirty="0" smtClean="0">
                <a:solidFill>
                  <a:schemeClr val="bg1"/>
                </a:solidFill>
                <a:latin typeface="Times New Roman" pitchFamily="18" charset="0"/>
                <a:cs typeface="Times New Roman" pitchFamily="18" charset="0"/>
              </a:rPr>
              <a:t>5)   از پوست درختان، چوب پنبه ، دارو، روغن و رنگ درست می کنند. </a:t>
            </a:r>
            <a:endParaRPr lang="en-US" sz="2300" dirty="0" smtClean="0">
              <a:solidFill>
                <a:schemeClr val="bg1"/>
              </a:solidFill>
              <a:latin typeface="Times New Roman" pitchFamily="18" charset="0"/>
              <a:cs typeface="Times New Roman" pitchFamily="18" charset="0"/>
            </a:endParaRPr>
          </a:p>
          <a:p>
            <a:pPr algn="just">
              <a:buNone/>
            </a:pPr>
            <a:r>
              <a:rPr lang="fa-IR" sz="2300" dirty="0" smtClean="0">
                <a:solidFill>
                  <a:schemeClr val="bg1"/>
                </a:solidFill>
                <a:latin typeface="Times New Roman" pitchFamily="18" charset="0"/>
                <a:cs typeface="Times New Roman" pitchFamily="18" charset="0"/>
              </a:rPr>
              <a:t>6)   چوب درختان برای تهیه  انواع کاغذ به کار می رود. </a:t>
            </a:r>
            <a:endParaRPr lang="en-US" sz="2300" dirty="0" smtClean="0">
              <a:solidFill>
                <a:schemeClr val="bg1"/>
              </a:solidFill>
              <a:latin typeface="Times New Roman" pitchFamily="18" charset="0"/>
              <a:cs typeface="Times New Roman" pitchFamily="18" charset="0"/>
            </a:endParaRPr>
          </a:p>
          <a:p>
            <a:pPr algn="just">
              <a:buNone/>
            </a:pPr>
            <a:endParaRPr lang="fa-IR" sz="2300"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997608"/>
          </a:xfrm>
          <a:solidFill>
            <a:srgbClr val="92D050"/>
          </a:solidFill>
        </p:spPr>
        <p:txBody>
          <a:bodyPr>
            <a:normAutofit fontScale="77500" lnSpcReduction="20000"/>
          </a:bodyPr>
          <a:lstStyle/>
          <a:p>
            <a:pPr algn="just">
              <a:buNone/>
            </a:pPr>
            <a:r>
              <a:rPr lang="fa-IR" sz="3600" b="1" dirty="0" smtClean="0">
                <a:solidFill>
                  <a:schemeClr val="bg1"/>
                </a:solidFill>
                <a:latin typeface="Times New Roman" pitchFamily="18" charset="0"/>
                <a:cs typeface="Times New Roman" pitchFamily="18" charset="0"/>
              </a:rPr>
              <a:t>دلایل نابودی جنگل بسیار متنوع است که مهمترین آنها عبارتنداز</a:t>
            </a:r>
            <a:r>
              <a:rPr lang="fa-IR" sz="3600" dirty="0" smtClean="0">
                <a:solidFill>
                  <a:schemeClr val="bg1"/>
                </a:solidFill>
                <a:latin typeface="Times New Roman" pitchFamily="18" charset="0"/>
                <a:cs typeface="Times New Roman" pitchFamily="18" charset="0"/>
              </a:rPr>
              <a:t>:</a:t>
            </a:r>
          </a:p>
          <a:p>
            <a:pPr algn="just">
              <a:buNone/>
            </a:pPr>
            <a:endParaRPr lang="en-US" dirty="0" smtClean="0">
              <a:solidFill>
                <a:schemeClr val="bg1"/>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1)   افزایش جمعیت انسان ها و کمبود غذا: هر سال تعداد زیادی جنگل به زمین های کشاورزی و ساختمان تبدیل می شود. </a:t>
            </a:r>
          </a:p>
          <a:p>
            <a:pPr algn="just">
              <a:buNone/>
            </a:pPr>
            <a:endParaRPr lang="en-US" dirty="0" smtClean="0">
              <a:solidFill>
                <a:schemeClr val="bg1"/>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2)   مقدار زیادی از زمینهای جنگلی به شهر، شهرک، ویلا، جاده، بزرگ راه و کارخانه تبدیل شده اند. </a:t>
            </a:r>
            <a:endParaRPr lang="en-US" dirty="0" smtClean="0">
              <a:solidFill>
                <a:schemeClr val="bg1"/>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3)   رفت و آمد ماشین ها در جاده ها و بزرگ راه هایی که نز دیک جنگل قرار دارند، باعث آلودگی آب، هوا، خاک و فرار جانوران جنگل می شود. </a:t>
            </a:r>
            <a:endParaRPr lang="en-US" dirty="0" smtClean="0">
              <a:solidFill>
                <a:schemeClr val="bg1"/>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4)   طوفان شدید، درختان را نابود می کند. </a:t>
            </a:r>
            <a:endParaRPr lang="en-US" dirty="0" smtClean="0">
              <a:solidFill>
                <a:schemeClr val="bg1"/>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5)   آتش سوزی در جنگل هر سال میلیون ها درخت را از بین می برد. </a:t>
            </a:r>
            <a:endParaRPr lang="en-US" dirty="0" smtClean="0">
              <a:solidFill>
                <a:schemeClr val="bg1"/>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6)   برخی از مردم، سرشاخه ها و نهال ها را میشکنند و پوست درختان را خراش می دهند. </a:t>
            </a:r>
            <a:endParaRPr lang="en-US" dirty="0" smtClean="0">
              <a:solidFill>
                <a:schemeClr val="bg1"/>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7)   عده ای از مردم درختان جنگل را قطع می کنند و از چوب آنها برای سوخت یا ساختمان سازی استفاده می کنند. </a:t>
            </a:r>
            <a:endParaRPr lang="en-US" dirty="0" smtClean="0">
              <a:solidFill>
                <a:schemeClr val="bg1"/>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8)   جست جو برای به دست آوردن نفت، آهن وطلا، آسیب زیادی به درختان جنگل وارد می کند. </a:t>
            </a:r>
            <a:endParaRPr lang="en-US" dirty="0" smtClean="0">
              <a:solidFill>
                <a:schemeClr val="bg1"/>
              </a:solidFill>
              <a:latin typeface="Times New Roman" pitchFamily="18" charset="0"/>
              <a:cs typeface="Times New Roman" pitchFamily="18" charset="0"/>
            </a:endParaRPr>
          </a:p>
          <a:p>
            <a:pPr algn="just"/>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997608"/>
          </a:xfrm>
          <a:solidFill>
            <a:schemeClr val="accent2">
              <a:lumMod val="60000"/>
              <a:lumOff val="40000"/>
            </a:schemeClr>
          </a:solidFill>
        </p:spPr>
        <p:txBody>
          <a:bodyPr>
            <a:normAutofit/>
          </a:bodyPr>
          <a:lstStyle/>
          <a:p>
            <a:pPr algn="just">
              <a:buClr>
                <a:schemeClr val="tx1"/>
              </a:buClr>
              <a:buFont typeface="Wingdings" pitchFamily="2" charset="2"/>
              <a:buChar char="ü"/>
            </a:pPr>
            <a:r>
              <a:rPr lang="fa-IR" dirty="0" smtClean="0">
                <a:solidFill>
                  <a:srgbClr val="FFFF00"/>
                </a:solidFill>
                <a:latin typeface="Times New Roman" pitchFamily="18" charset="0"/>
                <a:cs typeface="Times New Roman" pitchFamily="18" charset="0"/>
              </a:rPr>
              <a:t>کشورما با کمبود جنگل روبه روست وهمین مقدار کم نیز درحال از بین رفتن است. </a:t>
            </a:r>
          </a:p>
          <a:p>
            <a:pPr algn="just">
              <a:buClr>
                <a:schemeClr val="tx1"/>
              </a:buClr>
              <a:buFont typeface="Wingdings" pitchFamily="2" charset="2"/>
              <a:buChar char="ü"/>
            </a:pPr>
            <a:r>
              <a:rPr lang="fa-IR" dirty="0" smtClean="0">
                <a:solidFill>
                  <a:srgbClr val="FFFF00"/>
                </a:solidFill>
                <a:latin typeface="Times New Roman" pitchFamily="18" charset="0"/>
                <a:cs typeface="Times New Roman" pitchFamily="18" charset="0"/>
              </a:rPr>
              <a:t>نابودی جنگل، یعنی آلودگی محیط زیست.</a:t>
            </a:r>
          </a:p>
          <a:p>
            <a:pPr algn="just">
              <a:buClr>
                <a:schemeClr val="tx1"/>
              </a:buClr>
              <a:buFont typeface="Wingdings" pitchFamily="2" charset="2"/>
              <a:buChar char="ü"/>
            </a:pPr>
            <a:r>
              <a:rPr lang="fa-IR" dirty="0" smtClean="0">
                <a:solidFill>
                  <a:srgbClr val="FFFF00"/>
                </a:solidFill>
                <a:latin typeface="Times New Roman" pitchFamily="18" charset="0"/>
                <a:cs typeface="Times New Roman" pitchFamily="18" charset="0"/>
              </a:rPr>
              <a:t> درختان نه تنها باعث زیبایی و سرسبزی طبیعت می شوند بلکه هوای مورد نیاز ما را پاک و قابل استفاده می کنند.</a:t>
            </a:r>
          </a:p>
          <a:p>
            <a:pPr algn="just"/>
            <a:endParaRPr lang="fa-IR" dirty="0" smtClean="0">
              <a:solidFill>
                <a:schemeClr val="bg1"/>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    بیایید همه با هم برای سرسبزی و پاکیزگی محیط زندگی خود تلاش کنیم. اگر هر یک از ما سالی یک در خت بکاریم، هرسال میلیون ها درخت کاشته می شود. کاشتن درخت و مراقبت از جنگل و فضای سبز را بیاموزیم وبه دیگران نیز یاد دهیم.</a:t>
            </a:r>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921408"/>
          </a:xfrm>
          <a:solidFill>
            <a:srgbClr val="FFFF00"/>
          </a:solidFill>
        </p:spPr>
        <p:txBody>
          <a:bodyPr>
            <a:normAutofit fontScale="92500"/>
          </a:bodyPr>
          <a:lstStyle/>
          <a:p>
            <a:pPr algn="just">
              <a:buNone/>
            </a:pPr>
            <a:r>
              <a:rPr lang="fa-IR" b="1" dirty="0" smtClean="0">
                <a:solidFill>
                  <a:schemeClr val="bg1"/>
                </a:solidFill>
                <a:latin typeface="Times New Roman" pitchFamily="18" charset="0"/>
                <a:cs typeface="Times New Roman" pitchFamily="18" charset="0"/>
              </a:rPr>
              <a:t>راه های حفاظت از جنگل: </a:t>
            </a:r>
          </a:p>
          <a:p>
            <a:pPr algn="just">
              <a:buNone/>
            </a:pP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به افراد خانواده توصیه کنید برای مصارف سوختنی فقط از شاخه ها و درختان خشک شده و مرده استفاده کنند.</a:t>
            </a:r>
          </a:p>
          <a:p>
            <a:pPr lvl="0" algn="just"/>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به فرزندان خود مزایای درخت و احترام به آن را به عنوان یک نعمت الهی بیاموزید. </a:t>
            </a:r>
          </a:p>
          <a:p>
            <a:pPr lvl="0" algn="just"/>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در صورت امکان در محیط زندگی خود اقدام به کاشت درختان مناسب منطقه کنید . </a:t>
            </a:r>
          </a:p>
          <a:p>
            <a:pPr lvl="0" algn="just">
              <a:buNone/>
            </a:pP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به جای هر درخت خشکی که بریده می شود یک درخت بکارید. </a:t>
            </a:r>
            <a:endParaRPr lang="en-US" dirty="0" smtClean="0">
              <a:solidFill>
                <a:schemeClr val="bg1"/>
              </a:solidFill>
              <a:latin typeface="Times New Roman" pitchFamily="18" charset="0"/>
              <a:cs typeface="Times New Roman" pitchFamily="18" charset="0"/>
            </a:endParaRPr>
          </a:p>
          <a:p>
            <a:pPr algn="just"/>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a:solidFill>
            <a:srgbClr val="92D050"/>
          </a:solidFill>
        </p:spPr>
        <p:txBody>
          <a:bodyPr>
            <a:normAutofit fontScale="62500" lnSpcReduction="20000"/>
          </a:bodyPr>
          <a:lstStyle/>
          <a:p>
            <a:pPr algn="ctr">
              <a:buNone/>
            </a:pPr>
            <a:r>
              <a:rPr lang="fa-IR" sz="3800" b="1" dirty="0" smtClean="0">
                <a:solidFill>
                  <a:srgbClr val="FF0000"/>
                </a:solidFill>
                <a:latin typeface="Times New Roman" pitchFamily="18" charset="0"/>
                <a:cs typeface="Times New Roman" pitchFamily="18" charset="0"/>
              </a:rPr>
              <a:t>تنوع زیستی:</a:t>
            </a:r>
            <a:endParaRPr lang="en-US" sz="3800" dirty="0" smtClean="0">
              <a:solidFill>
                <a:srgbClr val="FF0000"/>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تنوع انواع حیات در کره زمین، شامل گونه ها(گیاهی وجانوری)، زیست بوم ها و اکوسیستم های موجود در جهان را تنوع زیستی می گویند.</a:t>
            </a:r>
          </a:p>
          <a:p>
            <a:pPr algn="just">
              <a:buNone/>
            </a:pPr>
            <a:endParaRPr lang="fa-IR" dirty="0" smtClean="0">
              <a:solidFill>
                <a:schemeClr val="bg1"/>
              </a:solidFill>
              <a:latin typeface="Times New Roman" pitchFamily="18" charset="0"/>
              <a:cs typeface="Times New Roman" pitchFamily="18" charset="0"/>
            </a:endParaRPr>
          </a:p>
          <a:p>
            <a:pPr lvl="0" algn="just">
              <a:buFont typeface="Wingdings" pitchFamily="2" charset="2"/>
              <a:buChar char="Ø"/>
            </a:pPr>
            <a:r>
              <a:rPr lang="fa-IR" dirty="0" smtClean="0">
                <a:solidFill>
                  <a:schemeClr val="bg1"/>
                </a:solidFill>
                <a:latin typeface="Times New Roman" pitchFamily="18" charset="0"/>
                <a:cs typeface="Times New Roman" pitchFamily="18" charset="0"/>
              </a:rPr>
              <a:t>درکشورما تا کنون نزدیک به 9000</a:t>
            </a:r>
            <a:r>
              <a:rPr lang="fa-IR" dirty="0" smtClean="0">
                <a:solidFill>
                  <a:srgbClr val="FFFF00"/>
                </a:solidFill>
                <a:latin typeface="Times New Roman" pitchFamily="18" charset="0"/>
                <a:cs typeface="Times New Roman" pitchFamily="18" charset="0"/>
              </a:rPr>
              <a:t> گونه گیاهی،160گونه پستاندار، 502 گونه پرنده بومی ومهاجر </a:t>
            </a:r>
            <a:r>
              <a:rPr lang="fa-IR" dirty="0" smtClean="0">
                <a:solidFill>
                  <a:schemeClr val="bg1"/>
                </a:solidFill>
                <a:latin typeface="Times New Roman" pitchFamily="18" charset="0"/>
                <a:cs typeface="Times New Roman" pitchFamily="18" charset="0"/>
              </a:rPr>
              <a:t>شناسایی شده اند.</a:t>
            </a:r>
          </a:p>
          <a:p>
            <a:pPr lvl="0" algn="just">
              <a:buNone/>
            </a:pPr>
            <a:r>
              <a:rPr lang="fa-IR" dirty="0" smtClean="0">
                <a:solidFill>
                  <a:schemeClr val="bg1"/>
                </a:solidFill>
                <a:latin typeface="Times New Roman" pitchFamily="18" charset="0"/>
                <a:cs typeface="Times New Roman" pitchFamily="18" charset="0"/>
              </a:rPr>
              <a:t> </a:t>
            </a:r>
            <a:endParaRPr lang="en-US" dirty="0" smtClean="0">
              <a:solidFill>
                <a:schemeClr val="bg1"/>
              </a:solidFill>
              <a:latin typeface="Times New Roman" pitchFamily="18" charset="0"/>
              <a:cs typeface="Times New Roman" pitchFamily="18" charset="0"/>
            </a:endParaRPr>
          </a:p>
          <a:p>
            <a:pPr lvl="0" algn="just">
              <a:buFont typeface="Wingdings" pitchFamily="2" charset="2"/>
              <a:buChar char="Ø"/>
            </a:pPr>
            <a:r>
              <a:rPr lang="fa-IR" dirty="0" smtClean="0">
                <a:solidFill>
                  <a:schemeClr val="bg1"/>
                </a:solidFill>
                <a:latin typeface="Times New Roman" pitchFamily="18" charset="0"/>
                <a:cs typeface="Times New Roman" pitchFamily="18" charset="0"/>
              </a:rPr>
              <a:t>روزانه </a:t>
            </a:r>
            <a:r>
              <a:rPr lang="fa-IR" dirty="0" smtClean="0">
                <a:solidFill>
                  <a:srgbClr val="FFFF00"/>
                </a:solidFill>
                <a:latin typeface="Times New Roman" pitchFamily="18" charset="0"/>
                <a:cs typeface="Times New Roman" pitchFamily="18" charset="0"/>
              </a:rPr>
              <a:t>2 گونه گیاهی و جانوری </a:t>
            </a:r>
            <a:r>
              <a:rPr lang="fa-IR" dirty="0" smtClean="0">
                <a:solidFill>
                  <a:schemeClr val="bg1"/>
                </a:solidFill>
                <a:latin typeface="Times New Roman" pitchFamily="18" charset="0"/>
                <a:cs typeface="Times New Roman" pitchFamily="18" charset="0"/>
              </a:rPr>
              <a:t>از زیست بوم زمین منقرض می شوند. </a:t>
            </a:r>
          </a:p>
          <a:p>
            <a:pPr lvl="0" algn="just">
              <a:buNone/>
            </a:pPr>
            <a:endParaRPr lang="en-US" dirty="0" smtClean="0">
              <a:solidFill>
                <a:schemeClr val="bg1"/>
              </a:solidFill>
              <a:latin typeface="Times New Roman" pitchFamily="18" charset="0"/>
              <a:cs typeface="Times New Roman" pitchFamily="18" charset="0"/>
            </a:endParaRPr>
          </a:p>
          <a:p>
            <a:pPr lvl="0" algn="just">
              <a:buFont typeface="Wingdings" pitchFamily="2" charset="2"/>
              <a:buChar char="Ø"/>
            </a:pPr>
            <a:r>
              <a:rPr lang="fa-IR" dirty="0" smtClean="0">
                <a:solidFill>
                  <a:schemeClr val="bg1"/>
                </a:solidFill>
                <a:latin typeface="Times New Roman" pitchFamily="18" charset="0"/>
                <a:cs typeface="Times New Roman" pitchFamily="18" charset="0"/>
              </a:rPr>
              <a:t>برای اینکه یک گونه (جانور یا گیاه) نابود شده دوباره بوجود آید، باید </a:t>
            </a:r>
            <a:r>
              <a:rPr lang="fa-IR" dirty="0" smtClean="0">
                <a:solidFill>
                  <a:srgbClr val="FFFF00"/>
                </a:solidFill>
                <a:latin typeface="Times New Roman" pitchFamily="18" charset="0"/>
                <a:cs typeface="Times New Roman" pitchFamily="18" charset="0"/>
              </a:rPr>
              <a:t>آفرینش کره زمین یکبار دیگر تکرار شود. </a:t>
            </a:r>
          </a:p>
          <a:p>
            <a:pPr lvl="0" algn="just">
              <a:buNone/>
            </a:pPr>
            <a:endParaRPr lang="en-US" dirty="0" smtClean="0">
              <a:solidFill>
                <a:schemeClr val="bg1"/>
              </a:solidFill>
              <a:latin typeface="Times New Roman" pitchFamily="18" charset="0"/>
              <a:cs typeface="Times New Roman" pitchFamily="18" charset="0"/>
            </a:endParaRPr>
          </a:p>
          <a:p>
            <a:pPr lvl="0" algn="just">
              <a:buFont typeface="Wingdings" pitchFamily="2" charset="2"/>
              <a:buChar char="Ø"/>
            </a:pPr>
            <a:r>
              <a:rPr lang="fa-IR" dirty="0" smtClean="0">
                <a:solidFill>
                  <a:schemeClr val="bg1"/>
                </a:solidFill>
                <a:latin typeface="Times New Roman" pitchFamily="18" charset="0"/>
                <a:cs typeface="Times New Roman" pitchFamily="18" charset="0"/>
              </a:rPr>
              <a:t>هرگز با استفاده </a:t>
            </a:r>
            <a:r>
              <a:rPr lang="fa-IR" dirty="0" smtClean="0">
                <a:solidFill>
                  <a:srgbClr val="FFFF00"/>
                </a:solidFill>
                <a:latin typeface="Times New Roman" pitchFamily="18" charset="0"/>
                <a:cs typeface="Times New Roman" pitchFamily="18" charset="0"/>
              </a:rPr>
              <a:t>ازدینامیت، موتور برق ومواد شیمیایی وسمی به صید ماهی نپردازیم. </a:t>
            </a:r>
          </a:p>
          <a:p>
            <a:pPr lvl="0" algn="just">
              <a:buNone/>
            </a:pPr>
            <a:endParaRPr lang="en-US" dirty="0" smtClean="0">
              <a:solidFill>
                <a:schemeClr val="bg1"/>
              </a:solidFill>
              <a:latin typeface="Times New Roman" pitchFamily="18" charset="0"/>
              <a:cs typeface="Times New Roman" pitchFamily="18" charset="0"/>
            </a:endParaRPr>
          </a:p>
          <a:p>
            <a:pPr lvl="0" algn="just">
              <a:buFont typeface="Wingdings" pitchFamily="2" charset="2"/>
              <a:buChar char="Ø"/>
            </a:pPr>
            <a:r>
              <a:rPr lang="fa-IR" dirty="0" smtClean="0">
                <a:solidFill>
                  <a:schemeClr val="bg1"/>
                </a:solidFill>
                <a:latin typeface="Times New Roman" pitchFamily="18" charset="0"/>
                <a:cs typeface="Times New Roman" pitchFamily="18" charset="0"/>
              </a:rPr>
              <a:t>به کلیه صیادان، شکارچیان وعلاقه مندان شکار توصیه می شود </a:t>
            </a:r>
            <a:r>
              <a:rPr lang="fa-IR" dirty="0" smtClean="0">
                <a:solidFill>
                  <a:srgbClr val="FFFF00"/>
                </a:solidFill>
                <a:latin typeface="Times New Roman" pitchFamily="18" charset="0"/>
                <a:cs typeface="Times New Roman" pitchFamily="18" charset="0"/>
              </a:rPr>
              <a:t>برای حفظ  ذخایر آبزیان و جانوران وحشی قوانین شکار و صید رارعایت نموده ودرفصلهای معین ومجاز سال به این امر اقدام کنند. در فصل زاد و ولد جانوران از شکارآنها خوداری نمایند. در مناطق حفاظت شده شکارنکنند و ازشکار حیوانات کمیاب ودر حال انقراض جدا خودداری نمایند. </a:t>
            </a:r>
          </a:p>
          <a:p>
            <a:pPr lvl="0" algn="just">
              <a:buNone/>
            </a:pPr>
            <a:endParaRPr lang="en-US" dirty="0" smtClean="0">
              <a:solidFill>
                <a:schemeClr val="bg1"/>
              </a:solidFill>
              <a:latin typeface="Times New Roman" pitchFamily="18" charset="0"/>
              <a:cs typeface="Times New Roman" pitchFamily="18" charset="0"/>
            </a:endParaRPr>
          </a:p>
          <a:p>
            <a:pPr lvl="0" algn="just">
              <a:buFont typeface="Wingdings" pitchFamily="2" charset="2"/>
              <a:buChar char="Ø"/>
            </a:pPr>
            <a:r>
              <a:rPr lang="fa-IR" dirty="0" smtClean="0">
                <a:solidFill>
                  <a:schemeClr val="bg1"/>
                </a:solidFill>
                <a:latin typeface="Times New Roman" pitchFamily="18" charset="0"/>
                <a:cs typeface="Times New Roman" pitchFamily="18" charset="0"/>
              </a:rPr>
              <a:t>یکی از دلایل نابودی تنوع زیستی، </a:t>
            </a:r>
            <a:r>
              <a:rPr lang="fa-IR" dirty="0" smtClean="0">
                <a:solidFill>
                  <a:srgbClr val="FFFF00"/>
                </a:solidFill>
                <a:latin typeface="Times New Roman" pitchFamily="18" charset="0"/>
                <a:cs typeface="Times New Roman" pitchFamily="18" charset="0"/>
              </a:rPr>
              <a:t>نابودی جنگلهاست</a:t>
            </a:r>
            <a:r>
              <a:rPr lang="fa-IR" dirty="0" smtClean="0">
                <a:solidFill>
                  <a:schemeClr val="bg1"/>
                </a:solidFill>
                <a:latin typeface="Times New Roman" pitchFamily="18" charset="0"/>
                <a:cs typeface="Times New Roman" pitchFamily="18" charset="0"/>
              </a:rPr>
              <a:t>، بنابراین از روشن کردن آتش درنزدیکی درختان وگیاهان در جنگل وتفرجگاههای عمومی خوداری کنیم. </a:t>
            </a:r>
          </a:p>
          <a:p>
            <a:pPr lvl="0" algn="just">
              <a:buNone/>
            </a:pPr>
            <a:endParaRPr lang="en-US" dirty="0" smtClean="0">
              <a:solidFill>
                <a:schemeClr val="bg1"/>
              </a:solidFill>
              <a:latin typeface="Times New Roman" pitchFamily="18" charset="0"/>
              <a:cs typeface="Times New Roman" pitchFamily="18" charset="0"/>
            </a:endParaRPr>
          </a:p>
          <a:p>
            <a:pPr lvl="0" algn="just">
              <a:buFont typeface="Wingdings" pitchFamily="2" charset="2"/>
              <a:buChar char="Ø"/>
            </a:pPr>
            <a:r>
              <a:rPr lang="fa-IR" dirty="0" smtClean="0">
                <a:solidFill>
                  <a:schemeClr val="bg1"/>
                </a:solidFill>
                <a:latin typeface="Times New Roman" pitchFamily="18" charset="0"/>
                <a:cs typeface="Times New Roman" pitchFamily="18" charset="0"/>
              </a:rPr>
              <a:t>از </a:t>
            </a:r>
            <a:r>
              <a:rPr lang="fa-IR" dirty="0" smtClean="0">
                <a:solidFill>
                  <a:srgbClr val="FFFF00"/>
                </a:solidFill>
                <a:latin typeface="Times New Roman" pitchFamily="18" charset="0"/>
                <a:cs typeface="Times New Roman" pitchFamily="18" charset="0"/>
              </a:rPr>
              <a:t>تخریب زیستگاه جانوران وحشی درجنگل و طبیعت وآزار رساندن به آنها بپرهیزیم. </a:t>
            </a:r>
            <a:endParaRPr lang="en-US" dirty="0" smtClean="0">
              <a:solidFill>
                <a:srgbClr val="FFFF00"/>
              </a:solidFill>
              <a:latin typeface="Times New Roman" pitchFamily="18" charset="0"/>
              <a:cs typeface="Times New Roman" pitchFamily="18" charset="0"/>
            </a:endParaRPr>
          </a:p>
          <a:p>
            <a:pPr algn="just">
              <a:buNone/>
            </a:pPr>
            <a:endParaRPr lang="en-US" dirty="0" smtClean="0">
              <a:solidFill>
                <a:schemeClr val="bg1"/>
              </a:solidFill>
              <a:latin typeface="Times New Roman" pitchFamily="18" charset="0"/>
              <a:cs typeface="Times New Roman" pitchFamily="18" charset="0"/>
            </a:endParaRPr>
          </a:p>
          <a:p>
            <a:pPr algn="just"/>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fontScale="92500" lnSpcReduction="20000"/>
          </a:bodyPr>
          <a:lstStyle/>
          <a:p>
            <a:pPr algn="ctr">
              <a:buNone/>
            </a:pPr>
            <a:r>
              <a:rPr lang="fa-IR" b="1" dirty="0" smtClean="0">
                <a:solidFill>
                  <a:srgbClr val="FFFF00"/>
                </a:solidFill>
                <a:latin typeface="Times New Roman" pitchFamily="18" charset="0"/>
                <a:cs typeface="Times New Roman" pitchFamily="18" charset="0"/>
              </a:rPr>
              <a:t>اهمیت تنوع زیستی:</a:t>
            </a:r>
          </a:p>
          <a:p>
            <a:pPr algn="just">
              <a:buNone/>
            </a:pPr>
            <a:endParaRPr lang="fa-IR" b="1" dirty="0" smtClean="0">
              <a:latin typeface="Times New Roman" pitchFamily="18" charset="0"/>
              <a:cs typeface="Times New Roman" pitchFamily="18" charset="0"/>
            </a:endParaRPr>
          </a:p>
          <a:p>
            <a:pPr lvl="0" algn="just">
              <a:buClr>
                <a:schemeClr val="tx1"/>
              </a:buClr>
              <a:buFont typeface="Wingdings" pitchFamily="2" charset="2"/>
              <a:buChar char="q"/>
            </a:pPr>
            <a:r>
              <a:rPr lang="fa-IR" dirty="0" smtClean="0">
                <a:latin typeface="Times New Roman" pitchFamily="18" charset="0"/>
                <a:cs typeface="Times New Roman" pitchFamily="18" charset="0"/>
              </a:rPr>
              <a:t>از طریق اکسیژنی که درختان تولید می کنند و آب ها که به طور طبیعی تصفیه می شوند </a:t>
            </a:r>
            <a:r>
              <a:rPr lang="fa-IR" dirty="0" smtClean="0">
                <a:solidFill>
                  <a:srgbClr val="FFFF00"/>
                </a:solidFill>
                <a:latin typeface="Times New Roman" pitchFamily="18" charset="0"/>
                <a:cs typeface="Times New Roman" pitchFamily="18" charset="0"/>
              </a:rPr>
              <a:t>ادامه حیات </a:t>
            </a:r>
            <a:r>
              <a:rPr lang="fa-IR" dirty="0" smtClean="0">
                <a:latin typeface="Times New Roman" pitchFamily="18" charset="0"/>
                <a:cs typeface="Times New Roman" pitchFamily="18" charset="0"/>
              </a:rPr>
              <a:t>ممکن می شود. </a:t>
            </a:r>
          </a:p>
          <a:p>
            <a:pPr lvl="0" algn="just">
              <a:buClr>
                <a:schemeClr val="tx1"/>
              </a:buClr>
              <a:buNone/>
            </a:pPr>
            <a:endParaRPr lang="en-US" dirty="0" smtClean="0">
              <a:latin typeface="Times New Roman" pitchFamily="18" charset="0"/>
              <a:cs typeface="Times New Roman" pitchFamily="18" charset="0"/>
            </a:endParaRPr>
          </a:p>
          <a:p>
            <a:pPr lvl="0" algn="just">
              <a:buClr>
                <a:schemeClr val="tx1"/>
              </a:buClr>
              <a:buFont typeface="Wingdings" pitchFamily="2" charset="2"/>
              <a:buChar char="q"/>
            </a:pPr>
            <a:r>
              <a:rPr lang="fa-IR" dirty="0" smtClean="0">
                <a:latin typeface="Times New Roman" pitchFamily="18" charset="0"/>
                <a:cs typeface="Times New Roman" pitchFamily="18" charset="0"/>
              </a:rPr>
              <a:t>از طریق داروهایی که به دست می آوریم، </a:t>
            </a:r>
            <a:r>
              <a:rPr lang="fa-IR" dirty="0" smtClean="0">
                <a:solidFill>
                  <a:srgbClr val="FFFF00"/>
                </a:solidFill>
                <a:latin typeface="Times New Roman" pitchFamily="18" charset="0"/>
                <a:cs typeface="Times New Roman" pitchFamily="18" charset="0"/>
              </a:rPr>
              <a:t>سلامت </a:t>
            </a:r>
            <a:r>
              <a:rPr lang="fa-IR" dirty="0" smtClean="0">
                <a:latin typeface="Times New Roman" pitchFamily="18" charset="0"/>
                <a:cs typeface="Times New Roman" pitchFamily="18" charset="0"/>
              </a:rPr>
              <a:t>ما حفظ می شود. </a:t>
            </a:r>
          </a:p>
          <a:p>
            <a:pPr lvl="0" algn="just">
              <a:buClr>
                <a:schemeClr val="tx1"/>
              </a:buClr>
              <a:buNone/>
            </a:pPr>
            <a:endParaRPr lang="en-US" dirty="0" smtClean="0">
              <a:latin typeface="Times New Roman" pitchFamily="18" charset="0"/>
              <a:cs typeface="Times New Roman" pitchFamily="18" charset="0"/>
            </a:endParaRPr>
          </a:p>
          <a:p>
            <a:pPr lvl="0" algn="just">
              <a:buClr>
                <a:schemeClr val="tx1"/>
              </a:buClr>
              <a:buFont typeface="Wingdings" pitchFamily="2" charset="2"/>
              <a:buChar char="q"/>
            </a:pPr>
            <a:r>
              <a:rPr lang="fa-IR" dirty="0" smtClean="0">
                <a:latin typeface="Times New Roman" pitchFamily="18" charset="0"/>
                <a:cs typeface="Times New Roman" pitchFamily="18" charset="0"/>
              </a:rPr>
              <a:t>به دلیل جلوگیری یوشش گیاهی از بروز سیل، </a:t>
            </a:r>
            <a:r>
              <a:rPr lang="fa-IR" dirty="0" smtClean="0">
                <a:solidFill>
                  <a:srgbClr val="FFFF00"/>
                </a:solidFill>
                <a:latin typeface="Times New Roman" pitchFamily="18" charset="0"/>
                <a:cs typeface="Times New Roman" pitchFamily="18" charset="0"/>
              </a:rPr>
              <a:t>امنیت خانه و زندگی </a:t>
            </a:r>
            <a:r>
              <a:rPr lang="fa-IR" dirty="0" smtClean="0">
                <a:latin typeface="Times New Roman" pitchFamily="18" charset="0"/>
                <a:cs typeface="Times New Roman" pitchFamily="18" charset="0"/>
              </a:rPr>
              <a:t>ما تضمین می شود. </a:t>
            </a:r>
          </a:p>
          <a:p>
            <a:pPr lvl="0" algn="just">
              <a:buClr>
                <a:schemeClr val="tx1"/>
              </a:buClr>
              <a:buNone/>
            </a:pPr>
            <a:endParaRPr lang="en-US" dirty="0" smtClean="0">
              <a:latin typeface="Times New Roman" pitchFamily="18" charset="0"/>
              <a:cs typeface="Times New Roman" pitchFamily="18" charset="0"/>
            </a:endParaRPr>
          </a:p>
          <a:p>
            <a:pPr lvl="0" algn="just">
              <a:buClr>
                <a:schemeClr val="tx1"/>
              </a:buClr>
              <a:buFont typeface="Wingdings" pitchFamily="2" charset="2"/>
              <a:buChar char="q"/>
            </a:pPr>
            <a:r>
              <a:rPr lang="fa-IR" dirty="0" smtClean="0">
                <a:latin typeface="Times New Roman" pitchFamily="18" charset="0"/>
                <a:cs typeface="Times New Roman" pitchFamily="18" charset="0"/>
              </a:rPr>
              <a:t>از طریق گذراندن اوقات فراغت در دامن طبیعت، </a:t>
            </a:r>
            <a:r>
              <a:rPr lang="fa-IR" dirty="0" smtClean="0">
                <a:solidFill>
                  <a:srgbClr val="FFFF00"/>
                </a:solidFill>
                <a:latin typeface="Times New Roman" pitchFamily="18" charset="0"/>
                <a:cs typeface="Times New Roman" pitchFamily="18" charset="0"/>
              </a:rPr>
              <a:t>آسایش روانی وآرامش روحی</a:t>
            </a:r>
            <a:r>
              <a:rPr lang="fa-IR" dirty="0" smtClean="0">
                <a:latin typeface="Times New Roman" pitchFamily="18" charset="0"/>
                <a:cs typeface="Times New Roman" pitchFamily="18" charset="0"/>
              </a:rPr>
              <a:t> ما فراهم می گردد. </a:t>
            </a:r>
          </a:p>
          <a:p>
            <a:pPr lvl="0" algn="just">
              <a:buClr>
                <a:schemeClr val="tx1"/>
              </a:buClr>
              <a:buNone/>
            </a:pPr>
            <a:endParaRPr lang="en-US" dirty="0" smtClean="0">
              <a:latin typeface="Times New Roman" pitchFamily="18" charset="0"/>
              <a:cs typeface="Times New Roman" pitchFamily="18" charset="0"/>
            </a:endParaRPr>
          </a:p>
          <a:p>
            <a:pPr lvl="0" algn="just">
              <a:buClr>
                <a:schemeClr val="tx1"/>
              </a:buClr>
              <a:buFont typeface="Wingdings" pitchFamily="2" charset="2"/>
              <a:buChar char="q"/>
            </a:pPr>
            <a:r>
              <a:rPr lang="fa-IR" dirty="0" smtClean="0">
                <a:latin typeface="Times New Roman" pitchFamily="18" charset="0"/>
                <a:cs typeface="Times New Roman" pitchFamily="18" charset="0"/>
              </a:rPr>
              <a:t>با حاصلخیزی خاک و گرده افشانی، </a:t>
            </a:r>
            <a:r>
              <a:rPr lang="fa-IR" dirty="0" smtClean="0">
                <a:solidFill>
                  <a:srgbClr val="FFFF00"/>
                </a:solidFill>
                <a:latin typeface="Times New Roman" pitchFamily="18" charset="0"/>
                <a:cs typeface="Times New Roman" pitchFamily="18" charset="0"/>
              </a:rPr>
              <a:t>محصولات کشاورزی</a:t>
            </a:r>
            <a:r>
              <a:rPr lang="fa-IR" dirty="0" smtClean="0">
                <a:latin typeface="Times New Roman" pitchFamily="18" charset="0"/>
                <a:cs typeface="Times New Roman" pitchFamily="18" charset="0"/>
              </a:rPr>
              <a:t> افزایش می یابد. </a:t>
            </a:r>
            <a:endParaRPr lang="en-US" dirty="0" smtClean="0">
              <a:latin typeface="Times New Roman" pitchFamily="18" charset="0"/>
              <a:cs typeface="Times New Roman" pitchFamily="18" charset="0"/>
            </a:endParaRPr>
          </a:p>
          <a:p>
            <a:pPr algn="just">
              <a:buNone/>
            </a:pPr>
            <a:endParaRPr lang="fa-IR"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FFFF00"/>
          </a:solidFill>
        </p:spPr>
        <p:txBody>
          <a:bodyPr>
            <a:normAutofit fontScale="77500" lnSpcReduction="20000"/>
          </a:bodyPr>
          <a:lstStyle/>
          <a:p>
            <a:pPr algn="just">
              <a:buNone/>
            </a:pPr>
            <a:endParaRPr lang="fa-IR" b="1" dirty="0" smtClean="0">
              <a:solidFill>
                <a:schemeClr val="bg1"/>
              </a:solidFill>
              <a:latin typeface="Times New Roman" pitchFamily="18" charset="0"/>
              <a:cs typeface="Times New Roman" pitchFamily="18" charset="0"/>
            </a:endParaRPr>
          </a:p>
          <a:p>
            <a:pPr algn="ctr">
              <a:buNone/>
            </a:pPr>
            <a:r>
              <a:rPr lang="fa-IR" b="1" dirty="0" smtClean="0">
                <a:solidFill>
                  <a:srgbClr val="FF0000"/>
                </a:solidFill>
                <a:latin typeface="Times New Roman" pitchFamily="18" charset="0"/>
                <a:cs typeface="Times New Roman" pitchFamily="18" charset="0"/>
              </a:rPr>
              <a:t>روش های ساده حفاظت از تنوع زیستی :</a:t>
            </a:r>
          </a:p>
          <a:p>
            <a:pPr algn="just">
              <a:buNone/>
            </a:pPr>
            <a:endParaRPr lang="fa-IR" b="1"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به </a:t>
            </a:r>
            <a:r>
              <a:rPr lang="fa-IR" dirty="0" smtClean="0">
                <a:solidFill>
                  <a:srgbClr val="FF0000"/>
                </a:solidFill>
                <a:latin typeface="Times New Roman" pitchFamily="18" charset="0"/>
                <a:cs typeface="Times New Roman" pitchFamily="18" charset="0"/>
              </a:rPr>
              <a:t>دامن طبیعت</a:t>
            </a:r>
            <a:r>
              <a:rPr lang="fa-IR" dirty="0" smtClean="0">
                <a:solidFill>
                  <a:schemeClr val="bg1"/>
                </a:solidFill>
                <a:latin typeface="Times New Roman" pitchFamily="18" charset="0"/>
                <a:cs typeface="Times New Roman" pitchFamily="18" charset="0"/>
              </a:rPr>
              <a:t>(نظیر پارک های ملی، مناطق جنگلی، حاشیه رودخانه ها، سواحل دریاها و....) برویم تا دید بهتری نسبت به محیط زیست و تنوع زیستی پیدا کنیم. </a:t>
            </a:r>
          </a:p>
          <a:p>
            <a:pPr lvl="0" algn="just">
              <a:buNone/>
            </a:pP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تا جایی که امکان دارد </a:t>
            </a:r>
            <a:r>
              <a:rPr lang="fa-IR" dirty="0" smtClean="0">
                <a:solidFill>
                  <a:srgbClr val="FF0000"/>
                </a:solidFill>
                <a:latin typeface="Times New Roman" pitchFamily="18" charset="0"/>
                <a:cs typeface="Times New Roman" pitchFamily="18" charset="0"/>
              </a:rPr>
              <a:t>کمترمصرف</a:t>
            </a:r>
            <a:r>
              <a:rPr lang="fa-IR" dirty="0" smtClean="0">
                <a:solidFill>
                  <a:schemeClr val="bg1"/>
                </a:solidFill>
                <a:latin typeface="Times New Roman" pitchFamily="18" charset="0"/>
                <a:cs typeface="Times New Roman" pitchFamily="18" charset="0"/>
              </a:rPr>
              <a:t> کنیم ومواد زائد(زباله ونخاله) را </a:t>
            </a:r>
            <a:r>
              <a:rPr lang="fa-IR" dirty="0" smtClean="0">
                <a:solidFill>
                  <a:srgbClr val="FF0000"/>
                </a:solidFill>
                <a:latin typeface="Times New Roman" pitchFamily="18" charset="0"/>
                <a:cs typeface="Times New Roman" pitchFamily="18" charset="0"/>
              </a:rPr>
              <a:t>بازیافت </a:t>
            </a:r>
            <a:r>
              <a:rPr lang="fa-IR" dirty="0" smtClean="0">
                <a:solidFill>
                  <a:schemeClr val="bg1"/>
                </a:solidFill>
                <a:latin typeface="Times New Roman" pitchFamily="18" charset="0"/>
                <a:cs typeface="Times New Roman" pitchFamily="18" charset="0"/>
              </a:rPr>
              <a:t>کنیم. </a:t>
            </a:r>
          </a:p>
          <a:p>
            <a:pPr lvl="0" algn="just">
              <a:buNone/>
            </a:pP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هنگام گردش در مناطق طبیعی، از </a:t>
            </a:r>
            <a:r>
              <a:rPr lang="fa-IR" dirty="0" smtClean="0">
                <a:solidFill>
                  <a:srgbClr val="FF0000"/>
                </a:solidFill>
                <a:latin typeface="Times New Roman" pitchFamily="18" charset="0"/>
                <a:cs typeface="Times New Roman" pitchFamily="18" charset="0"/>
              </a:rPr>
              <a:t>صدمه زدن به گیاهان و جانوران</a:t>
            </a:r>
            <a:r>
              <a:rPr lang="fa-IR" dirty="0" smtClean="0">
                <a:solidFill>
                  <a:schemeClr val="bg1"/>
                </a:solidFill>
                <a:latin typeface="Times New Roman" pitchFamily="18" charset="0"/>
                <a:cs typeface="Times New Roman" pitchFamily="18" charset="0"/>
              </a:rPr>
              <a:t> خوداری کنیم. </a:t>
            </a:r>
          </a:p>
          <a:p>
            <a:pPr lvl="0" algn="just">
              <a:buNone/>
            </a:pP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آب، هوا وخاک را </a:t>
            </a:r>
            <a:r>
              <a:rPr lang="fa-IR" dirty="0" smtClean="0">
                <a:solidFill>
                  <a:srgbClr val="FF0000"/>
                </a:solidFill>
                <a:latin typeface="Times New Roman" pitchFamily="18" charset="0"/>
                <a:cs typeface="Times New Roman" pitchFamily="18" charset="0"/>
              </a:rPr>
              <a:t>آلوده</a:t>
            </a:r>
            <a:r>
              <a:rPr lang="fa-IR" dirty="0" smtClean="0">
                <a:solidFill>
                  <a:schemeClr val="bg1"/>
                </a:solidFill>
                <a:latin typeface="Times New Roman" pitchFamily="18" charset="0"/>
                <a:cs typeface="Times New Roman" pitchFamily="18" charset="0"/>
              </a:rPr>
              <a:t> نکنیم.</a:t>
            </a:r>
          </a:p>
          <a:p>
            <a:pPr lvl="0" algn="just">
              <a:buNone/>
            </a:pP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گیاهان وجانوران نیزهمانند انسان ها، موجوداتی زنده هستند و حق حیات دارند، به </a:t>
            </a:r>
            <a:r>
              <a:rPr lang="fa-IR" dirty="0" smtClean="0">
                <a:solidFill>
                  <a:srgbClr val="FF0000"/>
                </a:solidFill>
                <a:latin typeface="Times New Roman" pitchFamily="18" charset="0"/>
                <a:cs typeface="Times New Roman" pitchFamily="18" charset="0"/>
              </a:rPr>
              <a:t>حفاظت وحمایت </a:t>
            </a:r>
            <a:r>
              <a:rPr lang="fa-IR" dirty="0" smtClean="0">
                <a:solidFill>
                  <a:schemeClr val="bg1"/>
                </a:solidFill>
                <a:latin typeface="Times New Roman" pitchFamily="18" charset="0"/>
                <a:cs typeface="Times New Roman" pitchFamily="18" charset="0"/>
              </a:rPr>
              <a:t>آنها بیشتر توجه کنیم. </a:t>
            </a:r>
            <a:endParaRPr lang="en-US" dirty="0" smtClean="0">
              <a:solidFill>
                <a:schemeClr val="bg1"/>
              </a:solidFill>
              <a:latin typeface="Times New Roman" pitchFamily="18" charset="0"/>
              <a:cs typeface="Times New Roman" pitchFamily="18" charset="0"/>
            </a:endParaRPr>
          </a:p>
          <a:p>
            <a:pPr algn="just"/>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00B050"/>
          </a:solidFill>
        </p:spPr>
        <p:txBody>
          <a:bodyPr>
            <a:normAutofit fontScale="77500" lnSpcReduction="20000"/>
          </a:bodyPr>
          <a:lstStyle/>
          <a:p>
            <a:pPr algn="ctr">
              <a:buNone/>
            </a:pPr>
            <a:r>
              <a:rPr lang="fa-IR" sz="3100" b="1" dirty="0" smtClean="0">
                <a:solidFill>
                  <a:srgbClr val="FF0000"/>
                </a:solidFill>
                <a:latin typeface="Times New Roman" pitchFamily="18" charset="0"/>
                <a:cs typeface="Times New Roman" pitchFamily="18" charset="0"/>
              </a:rPr>
              <a:t>اکوسیستم</a:t>
            </a:r>
          </a:p>
          <a:p>
            <a:pPr algn="ctr">
              <a:buNone/>
            </a:pP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واژه اکوسیستم در سال 1935 توسط تانسلی (</a:t>
            </a:r>
            <a:r>
              <a:rPr lang="en-US" dirty="0" err="1">
                <a:solidFill>
                  <a:schemeClr val="bg1"/>
                </a:solidFill>
                <a:latin typeface="Times New Roman" pitchFamily="18" charset="0"/>
                <a:cs typeface="Times New Roman" pitchFamily="18" charset="0"/>
              </a:rPr>
              <a:t>T</a:t>
            </a:r>
            <a:r>
              <a:rPr lang="en-US" dirty="0" err="1" smtClean="0">
                <a:solidFill>
                  <a:schemeClr val="bg1"/>
                </a:solidFill>
                <a:latin typeface="Times New Roman" pitchFamily="18" charset="0"/>
                <a:cs typeface="Times New Roman" pitchFamily="18" charset="0"/>
              </a:rPr>
              <a:t>ansley</a:t>
            </a:r>
            <a:r>
              <a:rPr lang="fa-IR" dirty="0" smtClean="0">
                <a:solidFill>
                  <a:schemeClr val="bg1"/>
                </a:solidFill>
                <a:latin typeface="Times New Roman" pitchFamily="18" charset="0"/>
                <a:cs typeface="Times New Roman" pitchFamily="18" charset="0"/>
              </a:rPr>
              <a:t>) پیشنهاد و خلاصه شده دو واژه </a:t>
            </a:r>
            <a:r>
              <a:rPr lang="en-US" dirty="0" smtClean="0">
                <a:solidFill>
                  <a:schemeClr val="bg1"/>
                </a:solidFill>
                <a:latin typeface="Times New Roman" pitchFamily="18" charset="0"/>
                <a:cs typeface="Times New Roman" pitchFamily="18" charset="0"/>
              </a:rPr>
              <a:t> </a:t>
            </a:r>
            <a:r>
              <a:rPr lang="en-US" dirty="0" smtClean="0">
                <a:solidFill>
                  <a:srgbClr val="FF0000"/>
                </a:solidFill>
                <a:latin typeface="Times New Roman" pitchFamily="18" charset="0"/>
                <a:cs typeface="Times New Roman" pitchFamily="18" charset="0"/>
              </a:rPr>
              <a:t>Eco</a:t>
            </a:r>
            <a:r>
              <a:rPr lang="en-US" dirty="0" smtClean="0">
                <a:solidFill>
                  <a:schemeClr val="bg1"/>
                </a:solidFill>
                <a:latin typeface="Times New Roman" pitchFamily="18" charset="0"/>
                <a:cs typeface="Times New Roman" pitchFamily="18" charset="0"/>
              </a:rPr>
              <a:t>logical </a:t>
            </a:r>
            <a:r>
              <a:rPr lang="en-US" dirty="0" smtClean="0">
                <a:solidFill>
                  <a:srgbClr val="FF0000"/>
                </a:solidFill>
                <a:latin typeface="Times New Roman" pitchFamily="18" charset="0"/>
                <a:cs typeface="Times New Roman" pitchFamily="18" charset="0"/>
              </a:rPr>
              <a:t>system</a:t>
            </a:r>
            <a:r>
              <a:rPr lang="fa-IR" dirty="0" smtClean="0">
                <a:solidFill>
                  <a:schemeClr val="bg1"/>
                </a:solidFill>
                <a:latin typeface="Times New Roman" pitchFamily="18" charset="0"/>
                <a:cs typeface="Times New Roman" pitchFamily="18" charset="0"/>
              </a:rPr>
              <a:t> است و به معنای </a:t>
            </a:r>
            <a:r>
              <a:rPr lang="fa-IR" dirty="0" smtClean="0">
                <a:solidFill>
                  <a:srgbClr val="FFFF00"/>
                </a:solidFill>
                <a:latin typeface="Times New Roman" pitchFamily="18" charset="0"/>
                <a:cs typeface="Times New Roman" pitchFamily="18" charset="0"/>
              </a:rPr>
              <a:t>مجموعه موجودات زنده و محیط زندگی آنها است. </a:t>
            </a:r>
          </a:p>
          <a:p>
            <a:pPr algn="just">
              <a:buNone/>
            </a:pPr>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یک دریاچه بسته، یک جنگل مجزا، یک مرتع، یک مرداب، یک رودخانه، یک اقیانوس بزرگ، یک لوله آزمایش و کره زمین همه مصادیق و نمونه هایی از اکوسیستم هستند.همه </a:t>
            </a:r>
            <a:r>
              <a:rPr lang="fa-IR" dirty="0" smtClean="0">
                <a:solidFill>
                  <a:srgbClr val="FFFF00"/>
                </a:solidFill>
                <a:latin typeface="Times New Roman" pitchFamily="18" charset="0"/>
                <a:cs typeface="Times New Roman" pitchFamily="18" charset="0"/>
              </a:rPr>
              <a:t>این نمونه ها تفاوت هایی از لحاظ ابعاد، نوع محیط و شکل بیرونی با یکدیگر دارند و وجه اشتراک اصلی آنها، استقرار حیات و چرخه ماده و انرژی است. </a:t>
            </a:r>
          </a:p>
          <a:p>
            <a:pPr algn="just">
              <a:buNone/>
            </a:pPr>
            <a:endParaRPr lang="fa-IR" dirty="0" smtClean="0">
              <a:solidFill>
                <a:srgbClr val="FF0000"/>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به عبارتی دیگر، اجتماعی از موجودات زنده به همراه محیط غیر زنده پیرامونشان، که با هم ارتباط متقابل داشته باشند، را اکوسیستم می گویند و در آن، چرخش ماده و انتقال و تثبیت انرژی صورت می گیرد. </a:t>
            </a:r>
          </a:p>
          <a:p>
            <a:pPr algn="just">
              <a:buNone/>
            </a:pPr>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ازدیدگاه تکنیکی می توان اکوسیستم را چنین تعریف کرد</a:t>
            </a:r>
            <a:r>
              <a:rPr lang="fa-IR" dirty="0" smtClean="0">
                <a:solidFill>
                  <a:srgbClr val="FFFF00"/>
                </a:solidFill>
                <a:latin typeface="Times New Roman" pitchFamily="18" charset="0"/>
                <a:cs typeface="Times New Roman" pitchFamily="18" charset="0"/>
              </a:rPr>
              <a:t>: «بخشی از طبیعت که در آن چرخه تقریباً یا کاملاً بسته، برای انتقال ماده بین محیط و موجودات زنده ایجاد می شود و تثبیت و انتقال انرژی آفتاب را ممکن می سازد».</a:t>
            </a:r>
            <a:endParaRPr lang="en-US" dirty="0" smtClean="0">
              <a:solidFill>
                <a:srgbClr val="FFFF00"/>
              </a:solidFill>
              <a:latin typeface="Times New Roman" pitchFamily="18" charset="0"/>
              <a:cs typeface="Times New Roman" pitchFamily="18" charset="0"/>
            </a:endParaRPr>
          </a:p>
          <a:p>
            <a:pPr algn="just">
              <a:buNone/>
            </a:pPr>
            <a:endParaRPr lang="fa-IR" b="1" dirty="0" smtClean="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fontScale="85000" lnSpcReduction="10000"/>
          </a:bodyPr>
          <a:lstStyle/>
          <a:p>
            <a:pPr algn="just">
              <a:buNone/>
            </a:pPr>
            <a:r>
              <a:rPr lang="fa-IR" dirty="0" smtClean="0">
                <a:solidFill>
                  <a:srgbClr val="FFFF00"/>
                </a:solidFill>
                <a:latin typeface="Times New Roman" pitchFamily="18" charset="0"/>
                <a:cs typeface="Times New Roman" pitchFamily="18" charset="0"/>
              </a:rPr>
              <a:t>دو مفهوم جامعه و زیستگاه در اکوسیستم مطرح می شود:</a:t>
            </a:r>
          </a:p>
          <a:p>
            <a:pPr algn="just">
              <a:buNone/>
            </a:pPr>
            <a:endParaRPr lang="en-US" dirty="0" smtClean="0">
              <a:solidFill>
                <a:srgbClr val="FFFF00"/>
              </a:solidFill>
              <a:latin typeface="Times New Roman" pitchFamily="18" charset="0"/>
              <a:cs typeface="Times New Roman" pitchFamily="18" charset="0"/>
            </a:endParaRPr>
          </a:p>
          <a:p>
            <a:pPr algn="just">
              <a:buNone/>
            </a:pPr>
            <a:r>
              <a:rPr lang="fa-IR" b="1" dirty="0" smtClean="0">
                <a:latin typeface="Times New Roman" pitchFamily="18" charset="0"/>
                <a:cs typeface="Times New Roman" pitchFamily="18" charset="0"/>
              </a:rPr>
              <a:t>1- جامعه: </a:t>
            </a:r>
            <a:r>
              <a:rPr lang="fa-IR" dirty="0" smtClean="0">
                <a:solidFill>
                  <a:srgbClr val="FFFF00"/>
                </a:solidFill>
                <a:latin typeface="Times New Roman" pitchFamily="18" charset="0"/>
                <a:cs typeface="Times New Roman" pitchFamily="18" charset="0"/>
              </a:rPr>
              <a:t>مجموعه ارگانیسم های(گیاهان، جانوران و میکروارگانیسم های) یک اکوسیستم است. این ارگانیسم ها بر اساس تولید یا مصرف غذا به دو گروه بزرگ: </a:t>
            </a:r>
            <a:r>
              <a:rPr lang="fa-IR" dirty="0" smtClean="0">
                <a:latin typeface="Times New Roman" pitchFamily="18" charset="0"/>
                <a:cs typeface="Times New Roman" pitchFamily="18" charset="0"/>
              </a:rPr>
              <a:t>تولیدکننده(اتوتروف)</a:t>
            </a:r>
            <a:r>
              <a:rPr lang="fa-IR" dirty="0" smtClean="0">
                <a:solidFill>
                  <a:srgbClr val="FFFF00"/>
                </a:solidFill>
                <a:latin typeface="Times New Roman" pitchFamily="18" charset="0"/>
                <a:cs typeface="Times New Roman" pitchFamily="18" charset="0"/>
              </a:rPr>
              <a:t> و </a:t>
            </a:r>
            <a:r>
              <a:rPr lang="fa-IR" dirty="0" smtClean="0">
                <a:latin typeface="Times New Roman" pitchFamily="18" charset="0"/>
                <a:cs typeface="Times New Roman" pitchFamily="18" charset="0"/>
              </a:rPr>
              <a:t>مصرف کننده(هتروتروف) </a:t>
            </a:r>
            <a:r>
              <a:rPr lang="fa-IR" dirty="0" smtClean="0">
                <a:solidFill>
                  <a:srgbClr val="FFFF00"/>
                </a:solidFill>
                <a:latin typeface="Times New Roman" pitchFamily="18" charset="0"/>
                <a:cs typeface="Times New Roman" pitchFamily="18" charset="0"/>
              </a:rPr>
              <a:t>تقسیم می شوند. تولیدکنندگان شامل </a:t>
            </a:r>
            <a:r>
              <a:rPr lang="fa-IR" dirty="0" smtClean="0">
                <a:latin typeface="Times New Roman" pitchFamily="18" charset="0"/>
                <a:cs typeface="Times New Roman" pitchFamily="18" charset="0"/>
              </a:rPr>
              <a:t>فتوسنتزکنندگان وشیمیوسنتزکنندگان </a:t>
            </a:r>
            <a:r>
              <a:rPr lang="fa-IR" dirty="0" smtClean="0">
                <a:solidFill>
                  <a:srgbClr val="FFFF00"/>
                </a:solidFill>
                <a:latin typeface="Times New Roman" pitchFamily="18" charset="0"/>
                <a:cs typeface="Times New Roman" pitchFamily="18" charset="0"/>
              </a:rPr>
              <a:t>هستند که عمل غذاسازی را به ترتیب به کمک </a:t>
            </a:r>
            <a:r>
              <a:rPr lang="fa-IR" dirty="0" smtClean="0">
                <a:latin typeface="Times New Roman" pitchFamily="18" charset="0"/>
                <a:cs typeface="Times New Roman" pitchFamily="18" charset="0"/>
              </a:rPr>
              <a:t>نور خورشید </a:t>
            </a:r>
            <a:r>
              <a:rPr lang="fa-IR" dirty="0" smtClean="0">
                <a:solidFill>
                  <a:srgbClr val="FFFF00"/>
                </a:solidFill>
                <a:latin typeface="Times New Roman" pitchFamily="18" charset="0"/>
                <a:cs typeface="Times New Roman" pitchFamily="18" charset="0"/>
              </a:rPr>
              <a:t>یا به وسیله </a:t>
            </a:r>
            <a:r>
              <a:rPr lang="fa-IR" dirty="0" smtClean="0">
                <a:latin typeface="Times New Roman" pitchFamily="18" charset="0"/>
                <a:cs typeface="Times New Roman" pitchFamily="18" charset="0"/>
              </a:rPr>
              <a:t>اکسیده کردن ترکیبات معدنی</a:t>
            </a:r>
            <a:r>
              <a:rPr lang="fa-IR" dirty="0" smtClean="0">
                <a:solidFill>
                  <a:srgbClr val="FFFF00"/>
                </a:solidFill>
                <a:latin typeface="Times New Roman" pitchFamily="18" charset="0"/>
                <a:cs typeface="Times New Roman" pitchFamily="18" charset="0"/>
              </a:rPr>
              <a:t> به دست می آورند. مصرف کنندگان نیز به دو گروه: </a:t>
            </a:r>
            <a:r>
              <a:rPr lang="fa-IR" dirty="0" smtClean="0">
                <a:latin typeface="Times New Roman" pitchFamily="18" charset="0"/>
                <a:cs typeface="Times New Roman" pitchFamily="18" charset="0"/>
              </a:rPr>
              <a:t>مصرف کنندگان بزرگ یا غذاخوار و مصرف کنندگان کوچک یا لاشه خوار(تجزیه کنندگان) </a:t>
            </a:r>
            <a:r>
              <a:rPr lang="fa-IR" dirty="0" smtClean="0">
                <a:solidFill>
                  <a:srgbClr val="FFFF00"/>
                </a:solidFill>
                <a:latin typeface="Times New Roman" pitchFamily="18" charset="0"/>
                <a:cs typeface="Times New Roman" pitchFamily="18" charset="0"/>
              </a:rPr>
              <a:t>تقسیم می شوند.</a:t>
            </a:r>
          </a:p>
          <a:p>
            <a:pPr algn="just">
              <a:buNone/>
            </a:pPr>
            <a:endParaRPr lang="en-US" dirty="0" smtClean="0">
              <a:solidFill>
                <a:srgbClr val="FFFF00"/>
              </a:solidFill>
              <a:latin typeface="Times New Roman" pitchFamily="18" charset="0"/>
              <a:cs typeface="Times New Roman" pitchFamily="18" charset="0"/>
            </a:endParaRPr>
          </a:p>
          <a:p>
            <a:pPr algn="just">
              <a:buNone/>
            </a:pPr>
            <a:r>
              <a:rPr lang="fa-IR" b="1" dirty="0" smtClean="0">
                <a:latin typeface="Times New Roman" pitchFamily="18" charset="0"/>
                <a:cs typeface="Times New Roman" pitchFamily="18" charset="0"/>
              </a:rPr>
              <a:t>2- زیستگاه</a:t>
            </a:r>
            <a:r>
              <a:rPr lang="fa-IR" dirty="0" smtClean="0">
                <a:latin typeface="Times New Roman" pitchFamily="18" charset="0"/>
                <a:cs typeface="Times New Roman" pitchFamily="18" charset="0"/>
              </a:rPr>
              <a:t>: </a:t>
            </a:r>
            <a:r>
              <a:rPr lang="fa-IR" dirty="0" smtClean="0">
                <a:solidFill>
                  <a:srgbClr val="FFFF00"/>
                </a:solidFill>
                <a:latin typeface="Times New Roman" pitchFamily="18" charset="0"/>
                <a:cs typeface="Times New Roman" pitchFamily="18" charset="0"/>
              </a:rPr>
              <a:t>انواع محیط زیست هایی است که ارگانیسم ها در آن زندگی می کنند و با آن سازش یافته اند. به عبارتی در داخل هر اکوسیستم، زیستگاه هایی وجود دارد و زیستگاه، جایی است که یک جمعیت در آن زندگی می کند. مجموع جمعیت های یک منطقه، جامعه می باشد. که با موجودات غیر زنده اطرافش، اکوسیستم را تشکیل می دهد.</a:t>
            </a:r>
            <a:endParaRPr lang="en-US" dirty="0" smtClean="0">
              <a:solidFill>
                <a:srgbClr val="FFFF00"/>
              </a:solidFill>
              <a:latin typeface="Times New Roman" pitchFamily="18" charset="0"/>
              <a:cs typeface="Times New Roman" pitchFamily="18" charset="0"/>
            </a:endParaRPr>
          </a:p>
          <a:p>
            <a:pPr algn="just">
              <a:buNone/>
            </a:pPr>
            <a:endParaRPr lang="fa-IR" dirty="0">
              <a:solidFill>
                <a:srgbClr val="FFFF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FFFF00"/>
          </a:solidFill>
        </p:spPr>
        <p:txBody>
          <a:bodyPr>
            <a:normAutofit fontScale="70000" lnSpcReduction="20000"/>
          </a:bodyPr>
          <a:lstStyle/>
          <a:p>
            <a:pPr algn="just"/>
            <a:r>
              <a:rPr lang="fa-IR" dirty="0" smtClean="0">
                <a:solidFill>
                  <a:schemeClr val="bg1"/>
                </a:solidFill>
                <a:latin typeface="Times New Roman" pitchFamily="18" charset="0"/>
                <a:cs typeface="Times New Roman" pitchFamily="18" charset="0"/>
              </a:rPr>
              <a:t>موجودات زنده کاملاً تحت تأثیر عوامل محیطی مثل آب، غذا، فضا، مقداز انرژی دریافتی، شدت تابش نور خورشید، وضعیت اقلیمی، توپوگرافی منطقه، شیب و ... هستند به عبارتی عواملی مثل </a:t>
            </a:r>
            <a:r>
              <a:rPr lang="fa-IR" dirty="0" smtClean="0">
                <a:solidFill>
                  <a:srgbClr val="FF0000"/>
                </a:solidFill>
                <a:latin typeface="Times New Roman" pitchFamily="18" charset="0"/>
                <a:cs typeface="Times New Roman" pitchFamily="18" charset="0"/>
              </a:rPr>
              <a:t>غذا، قلمرو و پدیده هایی طبیعی مثل آتش سوزی، بیماری ها، شکارچی ها و ... جمعیت ارگانیسم ها را تعیین </a:t>
            </a:r>
            <a:r>
              <a:rPr lang="fa-IR" dirty="0" smtClean="0">
                <a:solidFill>
                  <a:schemeClr val="bg1"/>
                </a:solidFill>
                <a:latin typeface="Times New Roman" pitchFamily="18" charset="0"/>
                <a:cs typeface="Times New Roman" pitchFamily="18" charset="0"/>
              </a:rPr>
              <a:t>می نمایند و باعث تعادل اکوسیستم می گردند. با اطلاع از وضعیت اقلیمی هر منطقه می توان پیش بینی کرد چه اکوسیستمی در آنجا یافت می شود. تولیدات آن چقدر است، گونه های موجود و چیره کدامند. </a:t>
            </a:r>
          </a:p>
          <a:p>
            <a:pPr algn="just">
              <a:buNone/>
            </a:pP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اگر موجودات مشابهی در این اکوسیستم ها وجود داشته باشند، این فرایند را </a:t>
            </a:r>
            <a:r>
              <a:rPr lang="fa-IR" dirty="0" smtClean="0">
                <a:solidFill>
                  <a:srgbClr val="FF0000"/>
                </a:solidFill>
                <a:latin typeface="Times New Roman" pitchFamily="18" charset="0"/>
                <a:cs typeface="Times New Roman" pitchFamily="18" charset="0"/>
              </a:rPr>
              <a:t>تکامل همگرا </a:t>
            </a:r>
            <a:r>
              <a:rPr lang="fa-IR" dirty="0" smtClean="0">
                <a:solidFill>
                  <a:schemeClr val="bg1"/>
                </a:solidFill>
                <a:latin typeface="Times New Roman" pitchFamily="18" charset="0"/>
                <a:cs typeface="Times New Roman" pitchFamily="18" charset="0"/>
              </a:rPr>
              <a:t>گویند. </a:t>
            </a:r>
          </a:p>
          <a:p>
            <a:pPr algn="just"/>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 </a:t>
            </a:r>
            <a:r>
              <a:rPr lang="fa-IR" dirty="0" smtClean="0">
                <a:solidFill>
                  <a:srgbClr val="FF0000"/>
                </a:solidFill>
                <a:latin typeface="Times New Roman" pitchFamily="18" charset="0"/>
                <a:cs typeface="Times New Roman" pitchFamily="18" charset="0"/>
              </a:rPr>
              <a:t>تفاوت های اجدادی</a:t>
            </a:r>
            <a:r>
              <a:rPr lang="fa-IR" dirty="0" smtClean="0">
                <a:solidFill>
                  <a:schemeClr val="bg1"/>
                </a:solidFill>
                <a:latin typeface="Times New Roman" pitchFamily="18" charset="0"/>
                <a:cs typeface="Times New Roman" pitchFamily="18" charset="0"/>
              </a:rPr>
              <a:t>، برای بررسی </a:t>
            </a:r>
            <a:r>
              <a:rPr lang="fa-IR" dirty="0" smtClean="0">
                <a:solidFill>
                  <a:srgbClr val="FF0000"/>
                </a:solidFill>
                <a:latin typeface="Times New Roman" pitchFamily="18" charset="0"/>
                <a:cs typeface="Times New Roman" pitchFamily="18" charset="0"/>
              </a:rPr>
              <a:t>تأثیر شرایط محیطی در تکامل گونه های سازگار، اکوسیستم های مشابه</a:t>
            </a:r>
            <a:r>
              <a:rPr lang="fa-IR" dirty="0" smtClean="0">
                <a:solidFill>
                  <a:schemeClr val="bg1"/>
                </a:solidFill>
                <a:latin typeface="Times New Roman" pitchFamily="18" charset="0"/>
                <a:cs typeface="Times New Roman" pitchFamily="18" charset="0"/>
              </a:rPr>
              <a:t> را که بسیار از هم دور بودند، مورد بررسی قرار می گیرد.</a:t>
            </a:r>
          </a:p>
          <a:p>
            <a:pPr algn="just"/>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 این اکوسیستم ها از لحاظ جغرافیایی از هم بسیار دور بودند، اما </a:t>
            </a:r>
            <a:r>
              <a:rPr lang="fa-IR" dirty="0" smtClean="0">
                <a:solidFill>
                  <a:srgbClr val="FF0000"/>
                </a:solidFill>
                <a:latin typeface="Times New Roman" pitchFamily="18" charset="0"/>
                <a:cs typeface="Times New Roman" pitchFamily="18" charset="0"/>
              </a:rPr>
              <a:t>شرایط اقلیمی و تنش های مشابه و در نتیجه فرصت های بوم شناختی یکسانی داشته اند</a:t>
            </a:r>
            <a:r>
              <a:rPr lang="fa-IR" dirty="0" smtClean="0">
                <a:solidFill>
                  <a:schemeClr val="bg1"/>
                </a:solidFill>
                <a:latin typeface="Times New Roman" pitchFamily="18" charset="0"/>
                <a:cs typeface="Times New Roman" pitchFamily="18" charset="0"/>
              </a:rPr>
              <a:t>. بررسی موجودات آنها نشان می دهد که </a:t>
            </a:r>
            <a:r>
              <a:rPr lang="fa-IR" dirty="0" smtClean="0">
                <a:solidFill>
                  <a:srgbClr val="FF0000"/>
                </a:solidFill>
                <a:latin typeface="Times New Roman" pitchFamily="18" charset="0"/>
                <a:cs typeface="Times New Roman" pitchFamily="18" charset="0"/>
              </a:rPr>
              <a:t>سازگاری با تنش ها باعث شده که این موجودات همشکل قابل شناسایی بوده و</a:t>
            </a:r>
            <a:r>
              <a:rPr lang="fa-IR" dirty="0" smtClean="0">
                <a:solidFill>
                  <a:schemeClr val="bg1"/>
                </a:solidFill>
                <a:latin typeface="Times New Roman" pitchFamily="18" charset="0"/>
                <a:cs typeface="Times New Roman" pitchFamily="18" charset="0"/>
              </a:rPr>
              <a:t>از طریق بررسی ساختمان گل، میوه و دانه که از نظر تکاملی نسبت به دیگر اندام ها کم تغییرترند، صورت پذیرد(این اندام ها بهترین سرنخ جهت بررسی تاریخچه تکاملی گونه هاست).</a:t>
            </a:r>
            <a:endParaRPr lang="en-US" dirty="0" smtClean="0">
              <a:solidFill>
                <a:schemeClr val="bg1"/>
              </a:solidFill>
              <a:latin typeface="Times New Roman" pitchFamily="18" charset="0"/>
              <a:cs typeface="Times New Roman" pitchFamily="18" charset="0"/>
            </a:endParaRPr>
          </a:p>
          <a:p>
            <a:pPr algn="just">
              <a:buNone/>
            </a:pPr>
            <a:endParaRPr lang="fa-IR" b="1" dirty="0" smtClean="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a:solidFill>
            <a:srgbClr val="92D050"/>
          </a:solidFill>
        </p:spPr>
        <p:txBody>
          <a:bodyPr>
            <a:normAutofit/>
          </a:bodyPr>
          <a:lstStyle/>
          <a:p>
            <a:pPr algn="just"/>
            <a:r>
              <a:rPr lang="fa-IR" dirty="0">
                <a:solidFill>
                  <a:schemeClr val="bg1"/>
                </a:solidFill>
                <a:latin typeface="Times New Roman" pitchFamily="18" charset="0"/>
                <a:cs typeface="Times New Roman" pitchFamily="18" charset="0"/>
              </a:rPr>
              <a:t>گاهی یک جمعیت بر اثر موانع جغرافیایی </a:t>
            </a:r>
            <a:r>
              <a:rPr lang="fa-IR" dirty="0" smtClean="0">
                <a:solidFill>
                  <a:schemeClr val="bg1"/>
                </a:solidFill>
                <a:latin typeface="Times New Roman" pitchFamily="18" charset="0"/>
                <a:cs typeface="Times New Roman" pitchFamily="18" charset="0"/>
              </a:rPr>
              <a:t>دوقسمت میشود </a:t>
            </a:r>
            <a:r>
              <a:rPr lang="fa-IR" dirty="0">
                <a:solidFill>
                  <a:schemeClr val="bg1"/>
                </a:solidFill>
                <a:latin typeface="Times New Roman" pitchFamily="18" charset="0"/>
                <a:cs typeface="Times New Roman" pitchFamily="18" charset="0"/>
              </a:rPr>
              <a:t>و هر جزء به طور جداگانه مراحل تکامل را طی می کند ولی بعضی از صفات مشترک را حفظ می کند، به این فرایند </a:t>
            </a:r>
            <a:r>
              <a:rPr lang="fa-IR" dirty="0">
                <a:solidFill>
                  <a:srgbClr val="FF0000"/>
                </a:solidFill>
                <a:latin typeface="Times New Roman" pitchFamily="18" charset="0"/>
                <a:cs typeface="Times New Roman" pitchFamily="18" charset="0"/>
              </a:rPr>
              <a:t>تکامل واگرا </a:t>
            </a:r>
            <a:r>
              <a:rPr lang="fa-IR" dirty="0">
                <a:solidFill>
                  <a:schemeClr val="bg1"/>
                </a:solidFill>
                <a:latin typeface="Times New Roman" pitchFamily="18" charset="0"/>
                <a:cs typeface="Times New Roman" pitchFamily="18" charset="0"/>
              </a:rPr>
              <a:t>می گویند</a:t>
            </a:r>
            <a:r>
              <a:rPr lang="fa-IR" dirty="0" smtClean="0">
                <a:solidFill>
                  <a:schemeClr val="bg1"/>
                </a:solidFill>
                <a:latin typeface="Times New Roman" pitchFamily="18" charset="0"/>
                <a:cs typeface="Times New Roman" pitchFamily="18" charset="0"/>
              </a:rPr>
              <a:t>.</a:t>
            </a:r>
          </a:p>
          <a:p>
            <a:pPr marL="64008" indent="0" algn="just">
              <a:buNone/>
            </a:pPr>
            <a:r>
              <a:rPr lang="fa-IR" dirty="0" smtClean="0">
                <a:solidFill>
                  <a:schemeClr val="bg1"/>
                </a:solidFill>
                <a:latin typeface="Times New Roman" pitchFamily="18" charset="0"/>
                <a:cs typeface="Times New Roman" pitchFamily="18" charset="0"/>
              </a:rPr>
              <a:t> </a:t>
            </a:r>
          </a:p>
          <a:p>
            <a:pPr algn="just"/>
            <a:r>
              <a:rPr lang="fa-IR" dirty="0" smtClean="0">
                <a:solidFill>
                  <a:schemeClr val="bg1"/>
                </a:solidFill>
                <a:latin typeface="Times New Roman" pitchFamily="18" charset="0"/>
                <a:cs typeface="Times New Roman" pitchFamily="18" charset="0"/>
              </a:rPr>
              <a:t>موجودات </a:t>
            </a:r>
            <a:r>
              <a:rPr lang="fa-IR" dirty="0">
                <a:solidFill>
                  <a:schemeClr val="bg1"/>
                </a:solidFill>
                <a:latin typeface="Times New Roman" pitchFamily="18" charset="0"/>
                <a:cs typeface="Times New Roman" pitchFamily="18" charset="0"/>
              </a:rPr>
              <a:t>زنده نیز بر یکدیگر و بر محیط زنده تأثیر می گذارند. طبق نظریه </a:t>
            </a:r>
            <a:r>
              <a:rPr lang="fa-IR" dirty="0" smtClean="0">
                <a:solidFill>
                  <a:schemeClr val="bg1"/>
                </a:solidFill>
                <a:latin typeface="Times New Roman" pitchFamily="18" charset="0"/>
                <a:cs typeface="Times New Roman" pitchFamily="18" charset="0"/>
              </a:rPr>
              <a:t>گایا: </a:t>
            </a:r>
            <a:r>
              <a:rPr lang="fa-IR" dirty="0">
                <a:solidFill>
                  <a:srgbClr val="FF0000"/>
                </a:solidFill>
                <a:latin typeface="Times New Roman" pitchFamily="18" charset="0"/>
                <a:cs typeface="Times New Roman" pitchFamily="18" charset="0"/>
              </a:rPr>
              <a:t>حیات بر محیط غیر زنده اثر گذاشته، به طوری که آن را برای پذیرش و ادامه حیات مطلوب تر </a:t>
            </a:r>
            <a:r>
              <a:rPr lang="fa-IR" dirty="0" smtClean="0">
                <a:solidFill>
                  <a:srgbClr val="FF0000"/>
                </a:solidFill>
                <a:latin typeface="Times New Roman" pitchFamily="18" charset="0"/>
                <a:cs typeface="Times New Roman" pitchFamily="18" charset="0"/>
              </a:rPr>
              <a:t>مینماید.</a:t>
            </a:r>
          </a:p>
          <a:p>
            <a:pPr algn="just"/>
            <a:endParaRPr lang="fa-IR" dirty="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این </a:t>
            </a:r>
            <a:r>
              <a:rPr lang="fa-IR" dirty="0">
                <a:solidFill>
                  <a:schemeClr val="bg1"/>
                </a:solidFill>
                <a:latin typeface="Times New Roman" pitchFamily="18" charset="0"/>
                <a:cs typeface="Times New Roman" pitchFamily="18" charset="0"/>
              </a:rPr>
              <a:t>فرضیه در شکل ساده اش عنوان می نماید که حیات از طریق سیستم پیچیده ای از </a:t>
            </a:r>
            <a:r>
              <a:rPr lang="fa-IR" dirty="0" smtClean="0">
                <a:solidFill>
                  <a:srgbClr val="FF0000"/>
                </a:solidFill>
                <a:latin typeface="Times New Roman" pitchFamily="18" charset="0"/>
                <a:cs typeface="Times New Roman" pitchFamily="18" charset="0"/>
              </a:rPr>
              <a:t>بازخورهای </a:t>
            </a:r>
            <a:r>
              <a:rPr lang="fa-IR" dirty="0">
                <a:solidFill>
                  <a:srgbClr val="FF0000"/>
                </a:solidFill>
                <a:latin typeface="Times New Roman" pitchFamily="18" charset="0"/>
                <a:cs typeface="Times New Roman" pitchFamily="18" charset="0"/>
              </a:rPr>
              <a:t>مثبت و منفی </a:t>
            </a:r>
            <a:r>
              <a:rPr lang="fa-IR" dirty="0">
                <a:solidFill>
                  <a:schemeClr val="bg1"/>
                </a:solidFill>
                <a:latin typeface="Times New Roman" pitchFamily="18" charset="0"/>
                <a:cs typeface="Times New Roman" pitchFamily="18" charset="0"/>
              </a:rPr>
              <a:t>شرایط محیطی کره زمین را برای تداوم خود تنظیم می کند.</a:t>
            </a:r>
            <a:endParaRPr lang="en-US" dirty="0">
              <a:solidFill>
                <a:schemeClr val="bg1"/>
              </a:solidFill>
              <a:latin typeface="Times New Roman" pitchFamily="18" charset="0"/>
              <a:cs typeface="Times New Roman" pitchFamily="18" charset="0"/>
            </a:endParaRPr>
          </a:p>
          <a:p>
            <a:pPr algn="just">
              <a:buNone/>
            </a:pPr>
            <a:endParaRPr lang="en-US" dirty="0" smtClean="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fontScale="92500" lnSpcReduction="10000"/>
          </a:bodyPr>
          <a:lstStyle/>
          <a:p>
            <a:pPr algn="just">
              <a:buNone/>
            </a:pPr>
            <a:endParaRPr lang="fa-IR" b="1" dirty="0" smtClean="0">
              <a:solidFill>
                <a:schemeClr val="bg2"/>
              </a:solidFill>
              <a:latin typeface="Times New Roman" pitchFamily="18" charset="0"/>
              <a:cs typeface="Times New Roman" pitchFamily="18" charset="0"/>
            </a:endParaRPr>
          </a:p>
          <a:p>
            <a:pPr algn="ctr">
              <a:buNone/>
            </a:pPr>
            <a:r>
              <a:rPr lang="fa-IR" b="1" dirty="0" smtClean="0">
                <a:solidFill>
                  <a:srgbClr val="FFFF00"/>
                </a:solidFill>
                <a:latin typeface="Times New Roman" pitchFamily="18" charset="0"/>
                <a:cs typeface="Times New Roman" pitchFamily="18" charset="0"/>
              </a:rPr>
              <a:t>ارتباط بین موجودات زنده در اکوسیستم</a:t>
            </a:r>
          </a:p>
          <a:p>
            <a:pPr algn="just">
              <a:buNone/>
            </a:pPr>
            <a:endParaRPr lang="en-US"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ارتباط بین </a:t>
            </a:r>
            <a:r>
              <a:rPr lang="fa-IR" dirty="0" smtClean="0">
                <a:latin typeface="Times New Roman" pitchFamily="18" charset="0"/>
                <a:cs typeface="Times New Roman" pitchFamily="18" charset="0"/>
              </a:rPr>
              <a:t>موجودات زنده(واکنش های هوموتیپیک)</a:t>
            </a:r>
            <a:r>
              <a:rPr lang="fa-IR" dirty="0" smtClean="0">
                <a:solidFill>
                  <a:schemeClr val="bg2"/>
                </a:solidFill>
                <a:latin typeface="Times New Roman" pitchFamily="18" charset="0"/>
                <a:cs typeface="Times New Roman" pitchFamily="18" charset="0"/>
              </a:rPr>
              <a:t> و ارتباط </a:t>
            </a:r>
            <a:r>
              <a:rPr lang="fa-IR" dirty="0" smtClean="0">
                <a:latin typeface="Times New Roman" pitchFamily="18" charset="0"/>
                <a:cs typeface="Times New Roman" pitchFamily="18" charset="0"/>
              </a:rPr>
              <a:t>بین افراد گونه های مختلف(واکنش های هتروتیپیک)</a:t>
            </a:r>
            <a:r>
              <a:rPr lang="fa-IR" dirty="0" smtClean="0">
                <a:solidFill>
                  <a:schemeClr val="bg2"/>
                </a:solidFill>
                <a:latin typeface="Times New Roman" pitchFamily="18" charset="0"/>
                <a:cs typeface="Times New Roman" pitchFamily="18" charset="0"/>
              </a:rPr>
              <a:t> می باشد.</a:t>
            </a:r>
          </a:p>
          <a:p>
            <a:pPr algn="just"/>
            <a:endParaRPr lang="en-US" dirty="0" smtClean="0">
              <a:solidFill>
                <a:schemeClr val="bg2"/>
              </a:solidFill>
              <a:latin typeface="Times New Roman" pitchFamily="18" charset="0"/>
              <a:cs typeface="Times New Roman" pitchFamily="18" charset="0"/>
            </a:endParaRPr>
          </a:p>
          <a:p>
            <a:pPr algn="just">
              <a:buNone/>
            </a:pPr>
            <a:r>
              <a:rPr lang="fa-IR" b="1" dirty="0" smtClean="0">
                <a:solidFill>
                  <a:srgbClr val="FFFF00"/>
                </a:solidFill>
                <a:latin typeface="Times New Roman" pitchFamily="18" charset="0"/>
                <a:cs typeface="Times New Roman" pitchFamily="18" charset="0"/>
              </a:rPr>
              <a:t>الف) واکنش های هوموتپیک</a:t>
            </a:r>
          </a:p>
          <a:p>
            <a:pPr algn="just">
              <a:buNone/>
            </a:pPr>
            <a:r>
              <a:rPr lang="fa-IR" dirty="0" smtClean="0">
                <a:solidFill>
                  <a:schemeClr val="bg2"/>
                </a:solidFill>
                <a:latin typeface="Times New Roman" pitchFamily="18" charset="0"/>
                <a:cs typeface="Times New Roman" pitchFamily="18" charset="0"/>
              </a:rPr>
              <a:t>مهم ترین واکنش های هوموتیپیک عبارتند از: تأثیر گروه، تأثیر توده و رقابت درون گونه ای.</a:t>
            </a:r>
            <a:endParaRPr lang="en-US" dirty="0" smtClean="0">
              <a:solidFill>
                <a:schemeClr val="bg2"/>
              </a:solidFill>
              <a:latin typeface="Times New Roman" pitchFamily="18" charset="0"/>
              <a:cs typeface="Times New Roman" pitchFamily="18" charset="0"/>
            </a:endParaRPr>
          </a:p>
          <a:p>
            <a:pPr algn="just">
              <a:buNone/>
            </a:pPr>
            <a:endParaRPr lang="fa-IR" dirty="0" smtClean="0">
              <a:solidFill>
                <a:schemeClr val="bg2"/>
              </a:solidFill>
              <a:latin typeface="Times New Roman" pitchFamily="18" charset="0"/>
              <a:cs typeface="Times New Roman" pitchFamily="18" charset="0"/>
            </a:endParaRPr>
          </a:p>
          <a:p>
            <a:pPr algn="just">
              <a:buNone/>
            </a:pPr>
            <a:r>
              <a:rPr lang="fa-IR" b="1" dirty="0" smtClean="0">
                <a:solidFill>
                  <a:srgbClr val="FFFF00"/>
                </a:solidFill>
                <a:latin typeface="Times New Roman" pitchFamily="18" charset="0"/>
                <a:cs typeface="Times New Roman" pitchFamily="18" charset="0"/>
              </a:rPr>
              <a:t>ب) واکنش های هتروتیپیک</a:t>
            </a:r>
            <a:endParaRPr lang="en-US" dirty="0" smtClean="0">
              <a:solidFill>
                <a:srgbClr val="FFFF00"/>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واکنش های هتروتیپیک، واکنش هایی است که بین افراد گونه های مختلف صورت می گیرد.</a:t>
            </a:r>
            <a:endParaRPr lang="en-US" dirty="0" smtClean="0">
              <a:solidFill>
                <a:schemeClr val="bg2"/>
              </a:solidFill>
              <a:latin typeface="Times New Roman" pitchFamily="18" charset="0"/>
              <a:cs typeface="Times New Roman" pitchFamily="18" charset="0"/>
            </a:endParaRPr>
          </a:p>
          <a:p>
            <a:pPr algn="just">
              <a:buNone/>
            </a:pPr>
            <a:endParaRPr lang="fa-IR" dirty="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FFFF00"/>
          </a:solidFill>
        </p:spPr>
        <p:txBody>
          <a:bodyPr>
            <a:normAutofit fontScale="62500" lnSpcReduction="20000"/>
          </a:bodyPr>
          <a:lstStyle/>
          <a:p>
            <a:pPr algn="just">
              <a:buNone/>
            </a:pPr>
            <a:r>
              <a:rPr lang="fa-IR" b="1" dirty="0" smtClean="0">
                <a:solidFill>
                  <a:schemeClr val="bg2"/>
                </a:solidFill>
                <a:latin typeface="Times New Roman" pitchFamily="18" charset="0"/>
                <a:cs typeface="Times New Roman" pitchFamily="18" charset="0"/>
              </a:rPr>
              <a:t>1- تأثیر گروه: </a:t>
            </a:r>
            <a:r>
              <a:rPr lang="fa-IR" dirty="0" smtClean="0">
                <a:solidFill>
                  <a:schemeClr val="bg2"/>
                </a:solidFill>
                <a:latin typeface="Times New Roman" pitchFamily="18" charset="0"/>
                <a:cs typeface="Times New Roman" pitchFamily="18" charset="0"/>
              </a:rPr>
              <a:t>تغییراتی است که در اثر تجمع دو یا چند فرد از افراد یک گونه ایجاد می شود، به عبارتی </a:t>
            </a:r>
            <a:r>
              <a:rPr lang="fa-IR" dirty="0" smtClean="0">
                <a:solidFill>
                  <a:srgbClr val="FF0000"/>
                </a:solidFill>
                <a:latin typeface="Times New Roman" pitchFamily="18" charset="0"/>
                <a:cs typeface="Times New Roman" pitchFamily="18" charset="0"/>
              </a:rPr>
              <a:t>گروهی زیستن، دارای اثرات مثبتی برای هر یک از افراد جمعیت است مثل مبارزه با دشمنان طبیعی، </a:t>
            </a:r>
            <a:r>
              <a:rPr lang="fa-IR" dirty="0" smtClean="0">
                <a:solidFill>
                  <a:schemeClr val="bg1"/>
                </a:solidFill>
                <a:latin typeface="Times New Roman" pitchFamily="18" charset="0"/>
                <a:cs typeface="Times New Roman" pitchFamily="18" charset="0"/>
              </a:rPr>
              <a:t>به</a:t>
            </a:r>
            <a:r>
              <a:rPr lang="fa-IR" dirty="0" smtClean="0">
                <a:solidFill>
                  <a:schemeClr val="bg2"/>
                </a:solidFill>
                <a:latin typeface="Times New Roman" pitchFamily="18" charset="0"/>
                <a:cs typeface="Times New Roman" pitchFamily="18" charset="0"/>
              </a:rPr>
              <a:t> طور مثال:</a:t>
            </a:r>
          </a:p>
          <a:p>
            <a:pPr algn="just">
              <a:buFont typeface="Wingdings" pitchFamily="2" charset="2"/>
              <a:buChar char="Ø"/>
            </a:pPr>
            <a:r>
              <a:rPr lang="fa-IR" dirty="0" smtClean="0">
                <a:solidFill>
                  <a:schemeClr val="bg2"/>
                </a:solidFill>
                <a:latin typeface="Times New Roman" pitchFamily="18" charset="0"/>
                <a:cs typeface="Times New Roman" pitchFamily="18" charset="0"/>
              </a:rPr>
              <a:t>بوفالوهای آمریکایی وقتی مورد حمله جانوران درنده قرار می گیرند به صورت دسته جمعی تشکیل دایره داده و یک دیوار دفاعی در مقابل دشمنان ایجاد می نمایند و کوچک ترها را نیز در این دایره محافظت می کنند.</a:t>
            </a:r>
          </a:p>
          <a:p>
            <a:pPr algn="just">
              <a:buFont typeface="Wingdings" pitchFamily="2" charset="2"/>
              <a:buChar char="Ø"/>
            </a:pPr>
            <a:r>
              <a:rPr lang="fa-IR" dirty="0" smtClean="0">
                <a:solidFill>
                  <a:schemeClr val="bg2"/>
                </a:solidFill>
                <a:latin typeface="Times New Roman" pitchFamily="18" charset="0"/>
                <a:cs typeface="Times New Roman" pitchFamily="18" charset="0"/>
              </a:rPr>
              <a:t> یا حمله سگ های وحشی به علف خوران بزرگ جثه شانس موفقیت در شکار را افزایش می دهد.</a:t>
            </a:r>
          </a:p>
          <a:p>
            <a:pPr algn="just">
              <a:buFont typeface="Wingdings" pitchFamily="2" charset="2"/>
              <a:buChar char="Ø"/>
            </a:pPr>
            <a:r>
              <a:rPr lang="fa-IR" dirty="0" smtClean="0">
                <a:solidFill>
                  <a:schemeClr val="bg2"/>
                </a:solidFill>
                <a:latin typeface="Times New Roman" pitchFamily="18" charset="0"/>
                <a:cs typeface="Times New Roman" pitchFamily="18" charset="0"/>
              </a:rPr>
              <a:t> یا حرکت خطی پلیکان ها هنگام صید ماهی امکان موفقیت را زیاد می نماید. </a:t>
            </a:r>
          </a:p>
          <a:p>
            <a:pPr algn="just"/>
            <a:endParaRPr lang="fa-IR" dirty="0" smtClean="0">
              <a:solidFill>
                <a:schemeClr val="bg2"/>
              </a:solidFill>
              <a:latin typeface="Times New Roman" pitchFamily="18" charset="0"/>
              <a:cs typeface="Times New Roman" pitchFamily="18" charset="0"/>
            </a:endParaRPr>
          </a:p>
          <a:p>
            <a:pPr algn="just">
              <a:buNone/>
            </a:pPr>
            <a:r>
              <a:rPr lang="fa-IR" dirty="0" smtClean="0">
                <a:solidFill>
                  <a:srgbClr val="FF0000"/>
                </a:solidFill>
                <a:latin typeface="Times New Roman" pitchFamily="18" charset="0"/>
                <a:cs typeface="Times New Roman" pitchFamily="18" charset="0"/>
              </a:rPr>
              <a:t>در بعضی گونه ها تأثیر گروه سبب ایجاد نوعی تقسیم کار بین افراد گونه شده است مثلاً:</a:t>
            </a:r>
          </a:p>
          <a:p>
            <a:pPr algn="just">
              <a:buFont typeface="Wingdings" pitchFamily="2" charset="2"/>
              <a:buChar char="Ø"/>
            </a:pPr>
            <a:r>
              <a:rPr lang="fa-IR" dirty="0" smtClean="0">
                <a:solidFill>
                  <a:schemeClr val="bg2"/>
                </a:solidFill>
                <a:latin typeface="Times New Roman" pitchFamily="18" charset="0"/>
                <a:cs typeface="Times New Roman" pitchFamily="18" charset="0"/>
              </a:rPr>
              <a:t> عده ای از گرگ ها برای شکار از لانه خارج می شوند و تعدادی در لانه می مانند و از کوچک ترها مراقبت می کنند. </a:t>
            </a:r>
          </a:p>
          <a:p>
            <a:pPr algn="just">
              <a:buNone/>
            </a:pPr>
            <a:endParaRPr lang="fa-IR"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در برخی موارد تأثیر گروه به تکمیل فرایندی فیزیولوژیک می انجامد مثلاً: </a:t>
            </a:r>
          </a:p>
          <a:p>
            <a:pPr algn="just">
              <a:buFont typeface="Wingdings" pitchFamily="2" charset="2"/>
              <a:buChar char="Ø"/>
            </a:pPr>
            <a:r>
              <a:rPr lang="fa-IR" dirty="0" smtClean="0">
                <a:solidFill>
                  <a:schemeClr val="bg2"/>
                </a:solidFill>
                <a:latin typeface="Times New Roman" pitchFamily="18" charset="0"/>
                <a:cs typeface="Times New Roman" pitchFamily="18" charset="0"/>
              </a:rPr>
              <a:t>ملخ ها در زندگی انفرادی دارای جثه کوچک، اشتها و تحرک کم هستند و قدرت پروازشان هم پایین است ولی در زندگی گروهی در اثر تماس و برخورد شاخک هایشان با یکدیگر هورمون هایی در بدنشان ترشح می شود که باعث تحرک و درشت اندامی می شود.</a:t>
            </a:r>
          </a:p>
          <a:p>
            <a:pPr algn="just">
              <a:buNone/>
            </a:pPr>
            <a:endParaRPr lang="en-US"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از طرفی طبق اصل حداقل جمعیت: جمعیت حداقلی برای تداوم حیات و تولید مثل لازم است به عبارتی اگر جمعیت از حدی کمتر شود تولید مثل قطع می گردد مثلاً:</a:t>
            </a:r>
          </a:p>
          <a:p>
            <a:pPr algn="just">
              <a:buNone/>
            </a:pPr>
            <a:r>
              <a:rPr lang="fa-IR" dirty="0" smtClean="0">
                <a:solidFill>
                  <a:schemeClr val="bg2"/>
                </a:solidFill>
                <a:latin typeface="Times New Roman" pitchFamily="18" charset="0"/>
                <a:cs typeface="Times New Roman" pitchFamily="18" charset="0"/>
              </a:rPr>
              <a:t> فیل ها برای ادامه تولید مثل بایستی گله های 35 رأسی داشته باشند.</a:t>
            </a:r>
          </a:p>
          <a:p>
            <a:pPr algn="just">
              <a:buNone/>
            </a:pPr>
            <a:r>
              <a:rPr lang="fa-IR" dirty="0" smtClean="0">
                <a:solidFill>
                  <a:schemeClr val="bg2"/>
                </a:solidFill>
                <a:latin typeface="Times New Roman" pitchFamily="18" charset="0"/>
                <a:cs typeface="Times New Roman" pitchFamily="18" charset="0"/>
              </a:rPr>
              <a:t>«در حقیقت کم بودن جمعیت مانند زیاد بودن آن نقش کنترل کننده جمعیت افراد گونه را دارد» به همین دلیل بشر نمی تواند از انقراض نسل بعضی گونه ها جلوگیری نماید.</a:t>
            </a:r>
            <a:endParaRPr lang="en-US" dirty="0" smtClean="0">
              <a:solidFill>
                <a:schemeClr val="bg2"/>
              </a:solidFill>
              <a:latin typeface="Times New Roman" pitchFamily="18" charset="0"/>
              <a:cs typeface="Times New Roman" pitchFamily="18" charset="0"/>
            </a:endParaRPr>
          </a:p>
          <a:p>
            <a:pPr algn="just">
              <a:buNone/>
            </a:pPr>
            <a:endParaRPr lang="fa-IR" b="1"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a:solidFill>
            <a:srgbClr val="92D050"/>
          </a:solidFill>
        </p:spPr>
        <p:txBody>
          <a:bodyPr>
            <a:normAutofit/>
          </a:bodyPr>
          <a:lstStyle/>
          <a:p>
            <a:pPr algn="just">
              <a:buNone/>
            </a:pPr>
            <a:endParaRPr lang="fa-IR" b="1" dirty="0" smtClean="0">
              <a:solidFill>
                <a:schemeClr val="bg2"/>
              </a:solidFill>
              <a:latin typeface="Times New Roman" pitchFamily="18" charset="0"/>
              <a:cs typeface="Times New Roman" pitchFamily="18" charset="0"/>
            </a:endParaRPr>
          </a:p>
          <a:p>
            <a:pPr algn="just">
              <a:buNone/>
            </a:pPr>
            <a:endParaRPr lang="fa-IR" b="1" dirty="0" smtClean="0">
              <a:solidFill>
                <a:schemeClr val="bg2"/>
              </a:solidFill>
              <a:latin typeface="Times New Roman" pitchFamily="18" charset="0"/>
              <a:cs typeface="Times New Roman" pitchFamily="18" charset="0"/>
            </a:endParaRPr>
          </a:p>
          <a:p>
            <a:pPr algn="just">
              <a:buNone/>
            </a:pPr>
            <a:r>
              <a:rPr lang="fa-IR" b="1" dirty="0" smtClean="0">
                <a:solidFill>
                  <a:schemeClr val="bg2"/>
                </a:solidFill>
                <a:latin typeface="Times New Roman" pitchFamily="18" charset="0"/>
                <a:cs typeface="Times New Roman" pitchFamily="18" charset="0"/>
              </a:rPr>
              <a:t>2- تأثیر توده:</a:t>
            </a:r>
            <a:r>
              <a:rPr lang="fa-IR" dirty="0" smtClean="0">
                <a:solidFill>
                  <a:schemeClr val="bg2"/>
                </a:solidFill>
                <a:latin typeface="Times New Roman" pitchFamily="18" charset="0"/>
                <a:cs typeface="Times New Roman" pitchFamily="18" charset="0"/>
              </a:rPr>
              <a:t> عوارض ناشی از </a:t>
            </a:r>
            <a:r>
              <a:rPr lang="fa-IR" dirty="0" smtClean="0">
                <a:solidFill>
                  <a:srgbClr val="FFFF00"/>
                </a:solidFill>
                <a:latin typeface="Times New Roman" pitchFamily="18" charset="0"/>
                <a:cs typeface="Times New Roman" pitchFamily="18" charset="0"/>
              </a:rPr>
              <a:t>افزایش بیش از حد جمعیت در یک محل است</a:t>
            </a:r>
            <a:r>
              <a:rPr lang="fa-IR" dirty="0" smtClean="0">
                <a:solidFill>
                  <a:schemeClr val="bg2"/>
                </a:solidFill>
                <a:latin typeface="Times New Roman" pitchFamily="18" charset="0"/>
                <a:cs typeface="Times New Roman" pitchFamily="18" charset="0"/>
              </a:rPr>
              <a:t> و عوارض نامطلوبی بر جمعیت یک گونه می گذارد، </a:t>
            </a:r>
            <a:r>
              <a:rPr lang="fa-IR" dirty="0" smtClean="0">
                <a:solidFill>
                  <a:srgbClr val="FFFF00"/>
                </a:solidFill>
                <a:latin typeface="Times New Roman" pitchFamily="18" charset="0"/>
                <a:cs typeface="Times New Roman" pitchFamily="18" charset="0"/>
              </a:rPr>
              <a:t>زیرا کمبود موادغذایی، آب، فضا و قلمرو و گاهی افزایش بیش از حد فضولات و ترشحات </a:t>
            </a:r>
            <a:r>
              <a:rPr lang="fa-IR" dirty="0" smtClean="0">
                <a:solidFill>
                  <a:schemeClr val="bg2"/>
                </a:solidFill>
                <a:latin typeface="Times New Roman" pitchFamily="18" charset="0"/>
                <a:cs typeface="Times New Roman" pitchFamily="18" charset="0"/>
              </a:rPr>
              <a:t>مختلف افراد گونه که ممکن است سمی باشد محدود کننده رشد جمعیت می باشند.</a:t>
            </a:r>
          </a:p>
          <a:p>
            <a:pPr algn="just">
              <a:buNone/>
            </a:pPr>
            <a:endParaRPr lang="en-US" dirty="0" smtClean="0">
              <a:solidFill>
                <a:schemeClr val="bg2"/>
              </a:solidFill>
              <a:latin typeface="Times New Roman" pitchFamily="18" charset="0"/>
              <a:cs typeface="Times New Roman" pitchFamily="18" charset="0"/>
            </a:endParaRPr>
          </a:p>
          <a:p>
            <a:pPr algn="just">
              <a:buNone/>
            </a:pPr>
            <a:r>
              <a:rPr lang="fa-IR" b="1" dirty="0" smtClean="0">
                <a:solidFill>
                  <a:schemeClr val="bg2"/>
                </a:solidFill>
                <a:latin typeface="Times New Roman" pitchFamily="18" charset="0"/>
                <a:cs typeface="Times New Roman" pitchFamily="18" charset="0"/>
              </a:rPr>
              <a:t>3- رقابت درون گونه ای:</a:t>
            </a:r>
            <a:r>
              <a:rPr lang="fa-IR" dirty="0" smtClean="0">
                <a:solidFill>
                  <a:schemeClr val="bg2"/>
                </a:solidFill>
                <a:latin typeface="Times New Roman" pitchFamily="18" charset="0"/>
                <a:cs typeface="Times New Roman" pitchFamily="18" charset="0"/>
              </a:rPr>
              <a:t> بین افراد یک گونه در شرایطی که </a:t>
            </a:r>
            <a:r>
              <a:rPr lang="fa-IR" dirty="0" smtClean="0">
                <a:solidFill>
                  <a:srgbClr val="FFFF00"/>
                </a:solidFill>
                <a:latin typeface="Times New Roman" pitchFamily="18" charset="0"/>
                <a:cs typeface="Times New Roman" pitchFamily="18" charset="0"/>
              </a:rPr>
              <a:t>مقدار منابع محدود </a:t>
            </a:r>
            <a:r>
              <a:rPr lang="fa-IR" dirty="0" smtClean="0">
                <a:solidFill>
                  <a:schemeClr val="bg2"/>
                </a:solidFill>
                <a:latin typeface="Times New Roman" pitchFamily="18" charset="0"/>
                <a:cs typeface="Times New Roman" pitchFamily="18" charset="0"/>
              </a:rPr>
              <a:t>است صورت می گیرد. </a:t>
            </a:r>
            <a:endParaRPr lang="en-US"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fontScale="70000" lnSpcReduction="20000"/>
          </a:bodyPr>
          <a:lstStyle/>
          <a:p>
            <a:pPr>
              <a:buNone/>
            </a:pPr>
            <a:endParaRPr lang="fa-IR" b="1" dirty="0" smtClean="0">
              <a:solidFill>
                <a:schemeClr val="bg2"/>
              </a:solidFill>
              <a:latin typeface="Times New Roman" pitchFamily="18" charset="0"/>
              <a:cs typeface="Times New Roman" pitchFamily="18" charset="0"/>
            </a:endParaRPr>
          </a:p>
          <a:p>
            <a:pPr algn="just">
              <a:buNone/>
            </a:pPr>
            <a:r>
              <a:rPr lang="fa-IR" dirty="0" smtClean="0">
                <a:solidFill>
                  <a:srgbClr val="FFFF00"/>
                </a:solidFill>
                <a:latin typeface="Times New Roman" pitchFamily="18" charset="0"/>
                <a:cs typeface="Times New Roman" pitchFamily="18" charset="0"/>
              </a:rPr>
              <a:t>قلمروگرایی سبب تقسیم شدن محیط به نواحی جهت هر فرد و خانواده اش می گردد، در نتیجه رقابت درون گونه ای به حداقل می رسد.</a:t>
            </a:r>
          </a:p>
          <a:p>
            <a:pPr algn="just">
              <a:buNone/>
            </a:pPr>
            <a:endParaRPr lang="fa-IR" dirty="0" smtClean="0">
              <a:latin typeface="Times New Roman" pitchFamily="18" charset="0"/>
              <a:cs typeface="Times New Roman" pitchFamily="18" charset="0"/>
            </a:endParaRPr>
          </a:p>
          <a:p>
            <a:pPr algn="just">
              <a:buNone/>
            </a:pPr>
            <a:r>
              <a:rPr lang="fa-IR" dirty="0" smtClean="0">
                <a:latin typeface="Times New Roman" pitchFamily="18" charset="0"/>
                <a:cs typeface="Times New Roman" pitchFamily="18" charset="0"/>
              </a:rPr>
              <a:t> قلمروگرایی: محدوده ای مشخص است که جفت ها یا گروه های خانواده ای برای زندگی و فعالیت های حیاتی خود انتخاب و از آن حفاظت می نمایند. مثل پرنده نر پس از جفت یابی منطقه ای را تعیین و علامت گذاری می نماید که بقیه افراد هم گونه از زمان شروع آشیانه سازی تا زمانی که جوجه ها آشیانه را ترک می کنند، حق ورود به این قلمرو را ندارند و اگر یکی از افراد هم گونه وارد این قلمرو شود جنگی بین آن ها در می گیرد که در اکثر موارد پیروزی با صاحب قلمرو است. </a:t>
            </a:r>
          </a:p>
          <a:p>
            <a:pPr algn="just">
              <a:buNone/>
            </a:pPr>
            <a:endParaRPr lang="fa-IR" dirty="0" smtClean="0">
              <a:latin typeface="Times New Roman" pitchFamily="18" charset="0"/>
              <a:cs typeface="Times New Roman" pitchFamily="18" charset="0"/>
            </a:endParaRPr>
          </a:p>
          <a:p>
            <a:pPr algn="just">
              <a:buNone/>
            </a:pPr>
            <a:r>
              <a:rPr lang="fa-IR" dirty="0" smtClean="0">
                <a:latin typeface="Times New Roman" pitchFamily="18" charset="0"/>
                <a:cs typeface="Times New Roman" pitchFamily="18" charset="0"/>
              </a:rPr>
              <a:t>البته بعضی قلمروها دائمی هستند و بعضی قلمروها فقط مختص فصل تولید مثل و حفاظت فرزندان اند. افرادی که نمی توانند قلمرویی برای خود بیابند، نمی توانند جفت گیری کنند و در واقع حذف می شوند و صفاتشان به نسل بعدی منتقل نمی شود و در عوض افراد باقیمانده قلمروهای خالی را اشغال می نمایند.</a:t>
            </a:r>
          </a:p>
          <a:p>
            <a:pPr algn="just">
              <a:buNone/>
            </a:pPr>
            <a:endParaRPr lang="fa-IR" dirty="0" smtClean="0">
              <a:latin typeface="Times New Roman" pitchFamily="18" charset="0"/>
              <a:cs typeface="Times New Roman" pitchFamily="18" charset="0"/>
            </a:endParaRPr>
          </a:p>
          <a:p>
            <a:pPr algn="just">
              <a:buNone/>
            </a:pPr>
            <a:r>
              <a:rPr lang="fa-IR" dirty="0" smtClean="0">
                <a:latin typeface="Times New Roman" pitchFamily="18" charset="0"/>
                <a:cs typeface="Times New Roman" pitchFamily="18" charset="0"/>
              </a:rPr>
              <a:t> در برخی موارد در رقابت درون گونه ای، تداخل نسل های مختلف در یک زیستگاه شرایطی را به وجود می آورد که عضوی از یک گونه، سایر افراد ضعیف تر را شکار نموده و می خورد. مثل کرم سفید ریشه، که اگر خاک بررسی شود تنها کرم های با سن کم پیدا نمی شود زیرا کرم های بزرگتر از کرم های کوچکتر تغذیه می کنند.</a:t>
            </a:r>
            <a:endParaRPr lang="en-US" dirty="0" smtClean="0">
              <a:latin typeface="Times New Roman" pitchFamily="18" charset="0"/>
              <a:cs typeface="Times New Roman" pitchFamily="18" charset="0"/>
            </a:endParaRPr>
          </a:p>
          <a:p>
            <a:pPr algn="just">
              <a:buNone/>
            </a:pPr>
            <a:endParaRPr lang="fa-IR" dirty="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FFFF00"/>
          </a:solidFill>
        </p:spPr>
        <p:txBody>
          <a:bodyPr>
            <a:normAutofit/>
          </a:bodyPr>
          <a:lstStyle/>
          <a:p>
            <a:pPr algn="just">
              <a:buNone/>
            </a:pPr>
            <a:endParaRPr lang="fa-IR" b="1" dirty="0" smtClean="0">
              <a:solidFill>
                <a:schemeClr val="bg2"/>
              </a:solidFill>
              <a:latin typeface="Times New Roman" pitchFamily="18" charset="0"/>
              <a:cs typeface="Times New Roman" pitchFamily="18" charset="0"/>
            </a:endParaRPr>
          </a:p>
          <a:p>
            <a:pPr algn="just">
              <a:buNone/>
            </a:pPr>
            <a:r>
              <a:rPr lang="fa-IR" b="1" dirty="0" smtClean="0">
                <a:solidFill>
                  <a:schemeClr val="bg2"/>
                </a:solidFill>
                <a:latin typeface="Times New Roman" pitchFamily="18" charset="0"/>
                <a:cs typeface="Times New Roman" pitchFamily="18" charset="0"/>
              </a:rPr>
              <a:t>ب) واکنش های هتروتیپیک</a:t>
            </a:r>
          </a:p>
          <a:p>
            <a:pPr algn="just">
              <a:buNone/>
            </a:pPr>
            <a:endParaRPr lang="en-US" dirty="0" smtClean="0">
              <a:solidFill>
                <a:schemeClr val="bg2"/>
              </a:solidFill>
              <a:latin typeface="Times New Roman" pitchFamily="18" charset="0"/>
              <a:cs typeface="Times New Roman" pitchFamily="18" charset="0"/>
            </a:endParaRPr>
          </a:p>
          <a:p>
            <a:pPr algn="just"/>
            <a:r>
              <a:rPr lang="fa-IR" dirty="0" smtClean="0">
                <a:solidFill>
                  <a:schemeClr val="bg2"/>
                </a:solidFill>
                <a:latin typeface="Times New Roman" pitchFamily="18" charset="0"/>
                <a:cs typeface="Times New Roman" pitchFamily="18" charset="0"/>
              </a:rPr>
              <a:t>واکنش های هتروتیپیک، </a:t>
            </a:r>
            <a:r>
              <a:rPr lang="fa-IR" dirty="0" smtClean="0">
                <a:solidFill>
                  <a:srgbClr val="FF0000"/>
                </a:solidFill>
                <a:latin typeface="Times New Roman" pitchFamily="18" charset="0"/>
                <a:cs typeface="Times New Roman" pitchFamily="18" charset="0"/>
              </a:rPr>
              <a:t>واکنش هایی است که بین افراد گونه های مختلف </a:t>
            </a:r>
            <a:r>
              <a:rPr lang="fa-IR" dirty="0" smtClean="0">
                <a:solidFill>
                  <a:schemeClr val="bg2"/>
                </a:solidFill>
                <a:latin typeface="Times New Roman" pitchFamily="18" charset="0"/>
                <a:cs typeface="Times New Roman" pitchFamily="18" charset="0"/>
              </a:rPr>
              <a:t>صورت می گیرد.</a:t>
            </a:r>
          </a:p>
          <a:p>
            <a:pPr algn="just">
              <a:buNone/>
            </a:pPr>
            <a:endParaRPr lang="en-US" dirty="0" smtClean="0">
              <a:solidFill>
                <a:schemeClr val="bg2"/>
              </a:solidFill>
              <a:latin typeface="Times New Roman" pitchFamily="18" charset="0"/>
              <a:cs typeface="Times New Roman" pitchFamily="18" charset="0"/>
            </a:endParaRPr>
          </a:p>
          <a:p>
            <a:pPr algn="just"/>
            <a:r>
              <a:rPr lang="fa-IR" dirty="0" smtClean="0">
                <a:solidFill>
                  <a:schemeClr val="bg2"/>
                </a:solidFill>
                <a:latin typeface="Times New Roman" pitchFamily="18" charset="0"/>
                <a:cs typeface="Times New Roman" pitchFamily="18" charset="0"/>
              </a:rPr>
              <a:t>تاثیر یک گونه بر گونه دیگر از سه حالت خارج نیست، </a:t>
            </a:r>
            <a:r>
              <a:rPr lang="fa-IR" dirty="0" smtClean="0">
                <a:solidFill>
                  <a:srgbClr val="FF0000"/>
                </a:solidFill>
                <a:latin typeface="Times New Roman" pitchFamily="18" charset="0"/>
                <a:cs typeface="Times New Roman" pitchFamily="18" charset="0"/>
              </a:rPr>
              <a:t>هیچ اثری ندارد، اثر مثبت دارد، اثر منفی </a:t>
            </a:r>
            <a:r>
              <a:rPr lang="fa-IR" dirty="0" smtClean="0">
                <a:solidFill>
                  <a:schemeClr val="bg2"/>
                </a:solidFill>
                <a:latin typeface="Times New Roman" pitchFamily="18" charset="0"/>
                <a:cs typeface="Times New Roman" pitchFamily="18" charset="0"/>
              </a:rPr>
              <a:t>می گذارد. از ترکیب تأثیرات متقابل دو گونه بر یکدیگر 7 نوع هم کنشی مختلف شناخته شده است.</a:t>
            </a:r>
            <a:endParaRPr lang="en-US" dirty="0" smtClean="0">
              <a:solidFill>
                <a:schemeClr val="bg2"/>
              </a:solidFill>
              <a:latin typeface="Times New Roman" pitchFamily="18" charset="0"/>
              <a:cs typeface="Times New Roman" pitchFamily="18" charset="0"/>
            </a:endParaRPr>
          </a:p>
          <a:p>
            <a:pPr algn="just">
              <a:buNone/>
            </a:pPr>
            <a:endParaRPr lang="en-US"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a:solidFill>
            <a:srgbClr val="92D050"/>
          </a:solidFill>
        </p:spPr>
        <p:txBody>
          <a:bodyPr>
            <a:normAutofit fontScale="85000" lnSpcReduction="20000"/>
          </a:bodyPr>
          <a:lstStyle/>
          <a:p>
            <a:pPr algn="just">
              <a:buNone/>
            </a:pPr>
            <a:r>
              <a:rPr lang="fa-IR" dirty="0" smtClean="0">
                <a:solidFill>
                  <a:schemeClr val="bg2"/>
                </a:solidFill>
                <a:latin typeface="Times New Roman" pitchFamily="18" charset="0"/>
                <a:cs typeface="Times New Roman" pitchFamily="18" charset="0"/>
              </a:rPr>
              <a:t>اصولاً موجودات شکار شونده(صید) دارای </a:t>
            </a:r>
            <a:r>
              <a:rPr lang="fa-IR" dirty="0" smtClean="0">
                <a:solidFill>
                  <a:srgbClr val="FF0000"/>
                </a:solidFill>
                <a:latin typeface="Times New Roman" pitchFamily="18" charset="0"/>
                <a:cs typeface="Times New Roman" pitchFamily="18" charset="0"/>
              </a:rPr>
              <a:t>مکانیسم های تدافعی </a:t>
            </a:r>
            <a:r>
              <a:rPr lang="fa-IR" dirty="0" smtClean="0">
                <a:solidFill>
                  <a:schemeClr val="bg2"/>
                </a:solidFill>
                <a:latin typeface="Times New Roman" pitchFamily="18" charset="0"/>
                <a:cs typeface="Times New Roman" pitchFamily="18" charset="0"/>
              </a:rPr>
              <a:t>خاصی از جمله </a:t>
            </a:r>
            <a:r>
              <a:rPr lang="fa-IR" dirty="0" smtClean="0">
                <a:solidFill>
                  <a:srgbClr val="FF0000"/>
                </a:solidFill>
                <a:latin typeface="Times New Roman" pitchFamily="18" charset="0"/>
                <a:cs typeface="Times New Roman" pitchFamily="18" charset="0"/>
              </a:rPr>
              <a:t>خصوصیات رفتاری یا فیزیولوژیکی </a:t>
            </a:r>
            <a:r>
              <a:rPr lang="fa-IR" dirty="0" smtClean="0">
                <a:solidFill>
                  <a:schemeClr val="bg2"/>
                </a:solidFill>
                <a:latin typeface="Times New Roman" pitchFamily="18" charset="0"/>
                <a:cs typeface="Times New Roman" pitchFamily="18" charset="0"/>
              </a:rPr>
              <a:t>هستند تا کمتر تحت تأثیر صیادها قرار گرفته و یا با آن ها مقابله نمایند. مهم ترین آنها شامل:</a:t>
            </a:r>
          </a:p>
          <a:p>
            <a:pPr algn="just">
              <a:buNone/>
            </a:pPr>
            <a:endParaRPr lang="en-US" dirty="0" smtClean="0">
              <a:solidFill>
                <a:schemeClr val="bg2"/>
              </a:solidFill>
              <a:latin typeface="Times New Roman" pitchFamily="18" charset="0"/>
              <a:cs typeface="Times New Roman" pitchFamily="18" charset="0"/>
            </a:endParaRPr>
          </a:p>
          <a:p>
            <a:pPr algn="just">
              <a:buNone/>
            </a:pPr>
            <a:r>
              <a:rPr lang="fa-IR" b="1" dirty="0" smtClean="0">
                <a:solidFill>
                  <a:schemeClr val="bg2"/>
                </a:solidFill>
                <a:latin typeface="Times New Roman" pitchFamily="18" charset="0"/>
                <a:cs typeface="Times New Roman" pitchFamily="18" charset="0"/>
              </a:rPr>
              <a:t>1- </a:t>
            </a:r>
            <a:r>
              <a:rPr lang="fa-IR" b="1" dirty="0" smtClean="0">
                <a:solidFill>
                  <a:srgbClr val="FF0000"/>
                </a:solidFill>
                <a:latin typeface="Times New Roman" pitchFamily="18" charset="0"/>
                <a:cs typeface="Times New Roman" pitchFamily="18" charset="0"/>
              </a:rPr>
              <a:t>متحد شدن</a:t>
            </a:r>
            <a:r>
              <a:rPr lang="fa-IR" dirty="0" smtClean="0">
                <a:solidFill>
                  <a:srgbClr val="FF0000"/>
                </a:solidFill>
                <a:latin typeface="Times New Roman" pitchFamily="18" charset="0"/>
                <a:cs typeface="Times New Roman" pitchFamily="18" charset="0"/>
              </a:rPr>
              <a:t>: </a:t>
            </a:r>
            <a:r>
              <a:rPr lang="fa-IR" dirty="0" smtClean="0">
                <a:solidFill>
                  <a:schemeClr val="bg2"/>
                </a:solidFill>
                <a:latin typeface="Times New Roman" pitchFamily="18" charset="0"/>
                <a:cs typeface="Times New Roman" pitchFamily="18" charset="0"/>
              </a:rPr>
              <a:t>اجتماع صید باعث هراس صیاد می شود.</a:t>
            </a:r>
          </a:p>
          <a:p>
            <a:pPr algn="just">
              <a:buNone/>
            </a:pPr>
            <a:endParaRPr lang="en-US" dirty="0" smtClean="0">
              <a:solidFill>
                <a:schemeClr val="bg2"/>
              </a:solidFill>
              <a:latin typeface="Times New Roman" pitchFamily="18" charset="0"/>
              <a:cs typeface="Times New Roman" pitchFamily="18" charset="0"/>
            </a:endParaRPr>
          </a:p>
          <a:p>
            <a:pPr algn="just">
              <a:buNone/>
            </a:pPr>
            <a:r>
              <a:rPr lang="fa-IR" b="1" dirty="0" smtClean="0">
                <a:solidFill>
                  <a:schemeClr val="bg2"/>
                </a:solidFill>
                <a:latin typeface="Times New Roman" pitchFamily="18" charset="0"/>
                <a:cs typeface="Times New Roman" pitchFamily="18" charset="0"/>
              </a:rPr>
              <a:t>2- </a:t>
            </a:r>
            <a:r>
              <a:rPr lang="fa-IR" b="1" dirty="0" smtClean="0">
                <a:solidFill>
                  <a:srgbClr val="FF0000"/>
                </a:solidFill>
                <a:latin typeface="Times New Roman" pitchFamily="18" charset="0"/>
                <a:cs typeface="Times New Roman" pitchFamily="18" charset="0"/>
              </a:rPr>
              <a:t>جنگیدن:</a:t>
            </a:r>
            <a:r>
              <a:rPr lang="fa-IR" dirty="0" smtClean="0">
                <a:solidFill>
                  <a:schemeClr val="bg2"/>
                </a:solidFill>
                <a:latin typeface="Times New Roman" pitchFamily="18" charset="0"/>
                <a:cs typeface="Times New Roman" pitchFamily="18" charset="0"/>
              </a:rPr>
              <a:t> بسیاری گونه ها رفتار دفاعی دارند.</a:t>
            </a:r>
          </a:p>
          <a:p>
            <a:pPr algn="just">
              <a:buNone/>
            </a:pPr>
            <a:endParaRPr lang="en-US"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3</a:t>
            </a:r>
            <a:r>
              <a:rPr lang="fa-IR" b="1" dirty="0" smtClean="0">
                <a:solidFill>
                  <a:schemeClr val="bg2"/>
                </a:solidFill>
                <a:latin typeface="Times New Roman" pitchFamily="18" charset="0"/>
                <a:cs typeface="Times New Roman" pitchFamily="18" charset="0"/>
              </a:rPr>
              <a:t>- </a:t>
            </a:r>
            <a:r>
              <a:rPr lang="fa-IR" b="1" dirty="0" smtClean="0">
                <a:solidFill>
                  <a:srgbClr val="FF0000"/>
                </a:solidFill>
                <a:latin typeface="Times New Roman" pitchFamily="18" charset="0"/>
                <a:cs typeface="Times New Roman" pitchFamily="18" charset="0"/>
              </a:rPr>
              <a:t>فرار:</a:t>
            </a:r>
            <a:r>
              <a:rPr lang="fa-IR" dirty="0" smtClean="0">
                <a:solidFill>
                  <a:srgbClr val="FF0000"/>
                </a:solidFill>
                <a:latin typeface="Times New Roman" pitchFamily="18" charset="0"/>
                <a:cs typeface="Times New Roman" pitchFamily="18" charset="0"/>
              </a:rPr>
              <a:t> </a:t>
            </a:r>
            <a:r>
              <a:rPr lang="fa-IR" dirty="0" smtClean="0">
                <a:solidFill>
                  <a:schemeClr val="bg2"/>
                </a:solidFill>
                <a:latin typeface="Times New Roman" pitchFamily="18" charset="0"/>
                <a:cs typeface="Times New Roman" pitchFamily="18" charset="0"/>
              </a:rPr>
              <a:t>شامل دور شدن از صیاد و یا استفاده از انواع نامعمول حرکتی است مثلاً شب پره ها هنگام مواجه با خفاش ها با حرکت در جهات مختلف و شیرجه زدن، خفاش را گمراه می کنند.</a:t>
            </a:r>
          </a:p>
          <a:p>
            <a:pPr algn="just">
              <a:buNone/>
            </a:pPr>
            <a:endParaRPr lang="en-US" dirty="0" smtClean="0">
              <a:solidFill>
                <a:schemeClr val="bg2"/>
              </a:solidFill>
              <a:latin typeface="Times New Roman" pitchFamily="18" charset="0"/>
              <a:cs typeface="Times New Roman" pitchFamily="18" charset="0"/>
            </a:endParaRPr>
          </a:p>
          <a:p>
            <a:pPr algn="just">
              <a:buNone/>
            </a:pPr>
            <a:r>
              <a:rPr lang="fa-IR" b="1" dirty="0" smtClean="0">
                <a:solidFill>
                  <a:schemeClr val="bg2"/>
                </a:solidFill>
                <a:latin typeface="Times New Roman" pitchFamily="18" charset="0"/>
                <a:cs typeface="Times New Roman" pitchFamily="18" charset="0"/>
              </a:rPr>
              <a:t>4- </a:t>
            </a:r>
            <a:r>
              <a:rPr lang="fa-IR" b="1" dirty="0" smtClean="0">
                <a:solidFill>
                  <a:srgbClr val="FF0000"/>
                </a:solidFill>
                <a:latin typeface="Times New Roman" pitchFamily="18" charset="0"/>
                <a:cs typeface="Times New Roman" pitchFamily="18" charset="0"/>
              </a:rPr>
              <a:t>افزایش اندازه بدن:</a:t>
            </a:r>
            <a:r>
              <a:rPr lang="fa-IR" dirty="0" smtClean="0">
                <a:solidFill>
                  <a:srgbClr val="FF0000"/>
                </a:solidFill>
                <a:latin typeface="Times New Roman" pitchFamily="18" charset="0"/>
                <a:cs typeface="Times New Roman" pitchFamily="18" charset="0"/>
              </a:rPr>
              <a:t> </a:t>
            </a:r>
            <a:r>
              <a:rPr lang="fa-IR" dirty="0" smtClean="0">
                <a:solidFill>
                  <a:schemeClr val="bg2"/>
                </a:solidFill>
                <a:latin typeface="Times New Roman" pitchFamily="18" charset="0"/>
                <a:cs typeface="Times New Roman" pitchFamily="18" charset="0"/>
              </a:rPr>
              <a:t>صیادان معمولاً جانوران کوچک تر از خودشان را شکار می کنند، چون نسبت به آن ها غالب و چیره هستند بنابراین بعضی جانوران با افزایش ناگهانی جثه از خود دفاع می کنند مثل ماهی بادکنکی که در زمان حمله متورم می شود و از طرفی بلعیدنش هم مشکل می شود.</a:t>
            </a:r>
            <a:endParaRPr lang="en-US" dirty="0" smtClean="0">
              <a:solidFill>
                <a:schemeClr val="bg2"/>
              </a:solidFill>
              <a:latin typeface="Times New Roman" pitchFamily="18" charset="0"/>
              <a:cs typeface="Times New Roman" pitchFamily="18" charset="0"/>
            </a:endParaRPr>
          </a:p>
          <a:p>
            <a:pPr algn="just">
              <a:buNone/>
            </a:pPr>
            <a:endParaRPr lang="fa-IR" b="1" dirty="0" smtClean="0">
              <a:solidFill>
                <a:schemeClr val="bg2"/>
              </a:solidFill>
              <a:latin typeface="Times New Roman" pitchFamily="18" charset="0"/>
              <a:cs typeface="Times New Roman" pitchFamily="18" charset="0"/>
            </a:endParaRPr>
          </a:p>
          <a:p>
            <a:pPr algn="just">
              <a:buNone/>
            </a:pPr>
            <a:endParaRPr lang="fa-IR" b="1"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fontScale="85000" lnSpcReduction="20000"/>
          </a:bodyPr>
          <a:lstStyle/>
          <a:p>
            <a:pPr algn="just">
              <a:buNone/>
            </a:pPr>
            <a:r>
              <a:rPr lang="fa-IR" b="1" dirty="0" smtClean="0">
                <a:solidFill>
                  <a:srgbClr val="FFFF00"/>
                </a:solidFill>
                <a:latin typeface="Times New Roman" pitchFamily="18" charset="0"/>
                <a:cs typeface="Times New Roman" pitchFamily="18" charset="0"/>
              </a:rPr>
              <a:t>5- رنگ:</a:t>
            </a:r>
            <a:r>
              <a:rPr lang="fa-IR" dirty="0" smtClean="0">
                <a:solidFill>
                  <a:srgbClr val="FFFF00"/>
                </a:solidFill>
                <a:latin typeface="Times New Roman" pitchFamily="18" charset="0"/>
                <a:cs typeface="Times New Roman" pitchFamily="18" charset="0"/>
              </a:rPr>
              <a:t> </a:t>
            </a:r>
            <a:r>
              <a:rPr lang="fa-IR" dirty="0" smtClean="0">
                <a:solidFill>
                  <a:schemeClr val="bg2"/>
                </a:solidFill>
                <a:latin typeface="Times New Roman" pitchFamily="18" charset="0"/>
                <a:cs typeface="Times New Roman" pitchFamily="18" charset="0"/>
              </a:rPr>
              <a:t>بسیاری گونه ها با تقلید رنگ محیط خود را </a:t>
            </a:r>
            <a:r>
              <a:rPr lang="fa-IR" dirty="0" smtClean="0">
                <a:solidFill>
                  <a:srgbClr val="FFFF00"/>
                </a:solidFill>
                <a:latin typeface="Times New Roman" pitchFamily="18" charset="0"/>
                <a:cs typeface="Times New Roman" pitchFamily="18" charset="0"/>
              </a:rPr>
              <a:t>استتار </a:t>
            </a:r>
            <a:r>
              <a:rPr lang="fa-IR" dirty="0" smtClean="0">
                <a:solidFill>
                  <a:schemeClr val="bg2"/>
                </a:solidFill>
                <a:latin typeface="Times New Roman" pitchFamily="18" charset="0"/>
                <a:cs typeface="Times New Roman" pitchFamily="18" charset="0"/>
              </a:rPr>
              <a:t>می نمایند و از دید صیاد پنهان می مانند. برخی گونه ها نه تنها رنگ خود را با محیط هماهنگ کرده بلکه خود را </a:t>
            </a:r>
            <a:r>
              <a:rPr lang="fa-IR" dirty="0" smtClean="0">
                <a:solidFill>
                  <a:srgbClr val="FFFF00"/>
                </a:solidFill>
                <a:latin typeface="Times New Roman" pitchFamily="18" charset="0"/>
                <a:cs typeface="Times New Roman" pitchFamily="18" charset="0"/>
              </a:rPr>
              <a:t>با شکل و نقش و نگار محیط</a:t>
            </a:r>
            <a:r>
              <a:rPr lang="fa-IR" dirty="0" smtClean="0">
                <a:solidFill>
                  <a:schemeClr val="bg2"/>
                </a:solidFill>
                <a:latin typeface="Times New Roman" pitchFamily="18" charset="0"/>
                <a:cs typeface="Times New Roman" pitchFamily="18" charset="0"/>
              </a:rPr>
              <a:t> نیز هماهنگ کرده اند. از طرفی در طبیعت </a:t>
            </a:r>
            <a:r>
              <a:rPr lang="fa-IR" dirty="0" smtClean="0">
                <a:solidFill>
                  <a:srgbClr val="FFFF00"/>
                </a:solidFill>
                <a:latin typeface="Times New Roman" pitchFamily="18" charset="0"/>
                <a:cs typeface="Times New Roman" pitchFamily="18" charset="0"/>
              </a:rPr>
              <a:t>رنگ ها هشداری </a:t>
            </a:r>
            <a:r>
              <a:rPr lang="fa-IR" dirty="0" smtClean="0">
                <a:solidFill>
                  <a:schemeClr val="bg2"/>
                </a:solidFill>
                <a:latin typeface="Times New Roman" pitchFamily="18" charset="0"/>
                <a:cs typeface="Times New Roman" pitchFamily="18" charset="0"/>
              </a:rPr>
              <a:t>برای صیاد است که </a:t>
            </a:r>
            <a:r>
              <a:rPr lang="fa-IR" dirty="0" smtClean="0">
                <a:solidFill>
                  <a:srgbClr val="FFFF00"/>
                </a:solidFill>
                <a:latin typeface="Times New Roman" pitchFamily="18" charset="0"/>
                <a:cs typeface="Times New Roman" pitchFamily="18" charset="0"/>
              </a:rPr>
              <a:t>طعمه بدطعم، سمی یا گزنده</a:t>
            </a:r>
            <a:r>
              <a:rPr lang="fa-IR" dirty="0" smtClean="0">
                <a:solidFill>
                  <a:schemeClr val="bg2"/>
                </a:solidFill>
                <a:latin typeface="Times New Roman" pitchFamily="18" charset="0"/>
                <a:cs typeface="Times New Roman" pitchFamily="18" charset="0"/>
              </a:rPr>
              <a:t> است. </a:t>
            </a:r>
          </a:p>
          <a:p>
            <a:pPr algn="just">
              <a:buNone/>
            </a:pPr>
            <a:endParaRPr lang="fa-IR"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مثلاً </a:t>
            </a:r>
            <a:r>
              <a:rPr lang="fa-IR" dirty="0" smtClean="0">
                <a:solidFill>
                  <a:srgbClr val="FFFF00"/>
                </a:solidFill>
                <a:latin typeface="Times New Roman" pitchFamily="18" charset="0"/>
                <a:cs typeface="Times New Roman" pitchFamily="18" charset="0"/>
              </a:rPr>
              <a:t>رنگ قهوه ای آبی قورباغه </a:t>
            </a:r>
            <a:r>
              <a:rPr lang="fa-IR" dirty="0" smtClean="0">
                <a:solidFill>
                  <a:schemeClr val="bg2"/>
                </a:solidFill>
                <a:latin typeface="Times New Roman" pitchFamily="18" charset="0"/>
                <a:cs typeface="Times New Roman" pitchFamily="18" charset="0"/>
              </a:rPr>
              <a:t>نشانه </a:t>
            </a:r>
            <a:r>
              <a:rPr lang="fa-IR" dirty="0" smtClean="0">
                <a:solidFill>
                  <a:srgbClr val="FFFF00"/>
                </a:solidFill>
                <a:latin typeface="Times New Roman" pitchFamily="18" charset="0"/>
                <a:cs typeface="Times New Roman" pitchFamily="18" charset="0"/>
              </a:rPr>
              <a:t>مخاط سمی</a:t>
            </a:r>
            <a:r>
              <a:rPr lang="fa-IR" dirty="0" smtClean="0">
                <a:solidFill>
                  <a:schemeClr val="bg2"/>
                </a:solidFill>
                <a:latin typeface="Times New Roman" pitchFamily="18" charset="0"/>
                <a:cs typeface="Times New Roman" pitchFamily="18" charset="0"/>
              </a:rPr>
              <a:t>، وجود </a:t>
            </a:r>
            <a:r>
              <a:rPr lang="fa-IR" dirty="0" smtClean="0">
                <a:solidFill>
                  <a:srgbClr val="FFFF00"/>
                </a:solidFill>
                <a:latin typeface="Times New Roman" pitchFamily="18" charset="0"/>
                <a:cs typeface="Times New Roman" pitchFamily="18" charset="0"/>
              </a:rPr>
              <a:t>لکه های رنگی در کفشدوزک</a:t>
            </a:r>
            <a:r>
              <a:rPr lang="fa-IR" dirty="0" smtClean="0">
                <a:solidFill>
                  <a:schemeClr val="bg2"/>
                </a:solidFill>
                <a:latin typeface="Times New Roman" pitchFamily="18" charset="0"/>
                <a:cs typeface="Times New Roman" pitchFamily="18" charset="0"/>
              </a:rPr>
              <a:t> نشانه </a:t>
            </a:r>
            <a:r>
              <a:rPr lang="fa-IR" dirty="0" smtClean="0">
                <a:solidFill>
                  <a:srgbClr val="FFFF00"/>
                </a:solidFill>
                <a:latin typeface="Times New Roman" pitchFamily="18" charset="0"/>
                <a:cs typeface="Times New Roman" pitchFamily="18" charset="0"/>
              </a:rPr>
              <a:t>مزه بد</a:t>
            </a:r>
            <a:r>
              <a:rPr lang="fa-IR" dirty="0" smtClean="0">
                <a:solidFill>
                  <a:schemeClr val="bg2"/>
                </a:solidFill>
                <a:latin typeface="Times New Roman" pitchFamily="18" charset="0"/>
                <a:cs typeface="Times New Roman" pitchFamily="18" charset="0"/>
              </a:rPr>
              <a:t> و </a:t>
            </a:r>
            <a:r>
              <a:rPr lang="fa-IR" dirty="0" smtClean="0">
                <a:solidFill>
                  <a:srgbClr val="FFFF00"/>
                </a:solidFill>
                <a:latin typeface="Times New Roman" pitchFamily="18" charset="0"/>
                <a:cs typeface="Times New Roman" pitchFamily="18" charset="0"/>
              </a:rPr>
              <a:t>نوارهای رنگین در زنبور </a:t>
            </a:r>
            <a:r>
              <a:rPr lang="fa-IR" dirty="0" smtClean="0">
                <a:solidFill>
                  <a:schemeClr val="bg2"/>
                </a:solidFill>
                <a:latin typeface="Times New Roman" pitchFamily="18" charset="0"/>
                <a:cs typeface="Times New Roman" pitchFamily="18" charset="0"/>
              </a:rPr>
              <a:t>به معنای </a:t>
            </a:r>
            <a:r>
              <a:rPr lang="fa-IR" dirty="0" smtClean="0">
                <a:solidFill>
                  <a:srgbClr val="FFFF00"/>
                </a:solidFill>
                <a:latin typeface="Times New Roman" pitchFamily="18" charset="0"/>
                <a:cs typeface="Times New Roman" pitchFamily="18" charset="0"/>
              </a:rPr>
              <a:t>نیش زدن </a:t>
            </a:r>
            <a:r>
              <a:rPr lang="fa-IR" dirty="0" smtClean="0">
                <a:solidFill>
                  <a:schemeClr val="bg2"/>
                </a:solidFill>
                <a:latin typeface="Times New Roman" pitchFamily="18" charset="0"/>
                <a:cs typeface="Times New Roman" pitchFamily="18" charset="0"/>
              </a:rPr>
              <a:t>است.</a:t>
            </a:r>
          </a:p>
          <a:p>
            <a:pPr algn="just">
              <a:buNone/>
            </a:pPr>
            <a:r>
              <a:rPr lang="fa-IR" dirty="0" smtClean="0">
                <a:solidFill>
                  <a:schemeClr val="bg2"/>
                </a:solidFill>
                <a:latin typeface="Times New Roman" pitchFamily="18" charset="0"/>
                <a:cs typeface="Times New Roman" pitchFamily="18" charset="0"/>
              </a:rPr>
              <a:t> برخی طعمه ها نیز خصوصیات گونه های با رنگ آمیزی هشداردهنده را تقلید می کنند. مثلاً </a:t>
            </a:r>
            <a:r>
              <a:rPr lang="fa-IR" dirty="0" smtClean="0">
                <a:solidFill>
                  <a:srgbClr val="FFFF00"/>
                </a:solidFill>
                <a:latin typeface="Times New Roman" pitchFamily="18" charset="0"/>
                <a:cs typeface="Times New Roman" pitchFamily="18" charset="0"/>
              </a:rPr>
              <a:t>بعضی پروانه ها </a:t>
            </a:r>
            <a:r>
              <a:rPr lang="fa-IR" dirty="0" smtClean="0">
                <a:solidFill>
                  <a:schemeClr val="bg2"/>
                </a:solidFill>
                <a:latin typeface="Times New Roman" pitchFamily="18" charset="0"/>
                <a:cs typeface="Times New Roman" pitchFamily="18" charset="0"/>
              </a:rPr>
              <a:t>که بسیار مورد علاقه و تغذیه پرندگان هستند و </a:t>
            </a:r>
            <a:r>
              <a:rPr lang="fa-IR" dirty="0" smtClean="0">
                <a:solidFill>
                  <a:srgbClr val="FFFF00"/>
                </a:solidFill>
                <a:latin typeface="Times New Roman" pitchFamily="18" charset="0"/>
                <a:cs typeface="Times New Roman" pitchFamily="18" charset="0"/>
              </a:rPr>
              <a:t>طعم مطلوبی </a:t>
            </a:r>
            <a:r>
              <a:rPr lang="fa-IR" dirty="0" smtClean="0">
                <a:solidFill>
                  <a:schemeClr val="bg2"/>
                </a:solidFill>
                <a:latin typeface="Times New Roman" pitchFamily="18" charset="0"/>
                <a:cs typeface="Times New Roman" pitchFamily="18" charset="0"/>
              </a:rPr>
              <a:t>دارند، </a:t>
            </a:r>
            <a:r>
              <a:rPr lang="fa-IR" dirty="0" smtClean="0">
                <a:solidFill>
                  <a:srgbClr val="FFFF00"/>
                </a:solidFill>
                <a:latin typeface="Times New Roman" pitchFamily="18" charset="0"/>
                <a:cs typeface="Times New Roman" pitchFamily="18" charset="0"/>
              </a:rPr>
              <a:t>نقش و نگار و رنگ پروانه های بد طعم را تقلید </a:t>
            </a:r>
            <a:r>
              <a:rPr lang="fa-IR" dirty="0" smtClean="0">
                <a:solidFill>
                  <a:schemeClr val="bg2"/>
                </a:solidFill>
                <a:latin typeface="Times New Roman" pitchFamily="18" charset="0"/>
                <a:cs typeface="Times New Roman" pitchFamily="18" charset="0"/>
              </a:rPr>
              <a:t>می نمایند و بدین ترتیب خطر شکار شدن آن ها کاهش می یابد. </a:t>
            </a:r>
          </a:p>
          <a:p>
            <a:pPr algn="just">
              <a:buNone/>
            </a:pPr>
            <a:r>
              <a:rPr lang="fa-IR" dirty="0" smtClean="0">
                <a:solidFill>
                  <a:srgbClr val="FFFF00"/>
                </a:solidFill>
                <a:latin typeface="Times New Roman" pitchFamily="18" charset="0"/>
                <a:cs typeface="Times New Roman" pitchFamily="18" charset="0"/>
              </a:rPr>
              <a:t>بعضی گونه ها با داشتن رنگ ها و علامت های برجسته مثل چشم های بدلی در عقب بدن باعث گیجی و سردرگمی صیاد</a:t>
            </a:r>
            <a:r>
              <a:rPr lang="fa-IR" dirty="0" smtClean="0">
                <a:solidFill>
                  <a:schemeClr val="bg2"/>
                </a:solidFill>
                <a:latin typeface="Times New Roman" pitchFamily="18" charset="0"/>
                <a:cs typeface="Times New Roman" pitchFamily="18" charset="0"/>
              </a:rPr>
              <a:t> می شوند زیرا صیاد نمی تواند جهت حرکت صید را پیش بینی نماید، مخصوصاً اگر سر وچشم های واقعی مخفی باشند.</a:t>
            </a:r>
            <a:endParaRPr lang="fa-IR" b="1" dirty="0" smtClean="0">
              <a:solidFill>
                <a:schemeClr val="bg2"/>
              </a:solidFill>
              <a:latin typeface="Times New Roman" pitchFamily="18" charset="0"/>
              <a:cs typeface="Times New Roman" pitchFamily="18" charset="0"/>
            </a:endParaRPr>
          </a:p>
          <a:p>
            <a:pPr algn="just">
              <a:buNone/>
            </a:pPr>
            <a:endParaRPr lang="fa-IR" dirty="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FFFF00"/>
          </a:solidFill>
        </p:spPr>
        <p:txBody>
          <a:bodyPr>
            <a:normAutofit lnSpcReduction="10000"/>
          </a:bodyPr>
          <a:lstStyle/>
          <a:p>
            <a:pPr algn="just">
              <a:buNone/>
            </a:pPr>
            <a:endParaRPr lang="fa-IR" b="1" dirty="0" smtClean="0">
              <a:solidFill>
                <a:schemeClr val="bg2"/>
              </a:solidFill>
              <a:latin typeface="Times New Roman" pitchFamily="18" charset="0"/>
              <a:cs typeface="Times New Roman" pitchFamily="18" charset="0"/>
            </a:endParaRPr>
          </a:p>
          <a:p>
            <a:pPr algn="just">
              <a:buNone/>
            </a:pPr>
            <a:r>
              <a:rPr lang="fa-IR" b="1" dirty="0" smtClean="0">
                <a:solidFill>
                  <a:schemeClr val="bg2"/>
                </a:solidFill>
                <a:latin typeface="Times New Roman" pitchFamily="18" charset="0"/>
                <a:cs typeface="Times New Roman" pitchFamily="18" charset="0"/>
              </a:rPr>
              <a:t>6- تقلید: </a:t>
            </a:r>
            <a:r>
              <a:rPr lang="fa-IR" dirty="0" smtClean="0">
                <a:solidFill>
                  <a:schemeClr val="bg2"/>
                </a:solidFill>
                <a:latin typeface="Times New Roman" pitchFamily="18" charset="0"/>
                <a:cs typeface="Times New Roman" pitchFamily="18" charset="0"/>
              </a:rPr>
              <a:t>تقلید همیشه </a:t>
            </a:r>
            <a:r>
              <a:rPr lang="fa-IR" dirty="0" smtClean="0">
                <a:solidFill>
                  <a:srgbClr val="FF0000"/>
                </a:solidFill>
                <a:latin typeface="Times New Roman" pitchFamily="18" charset="0"/>
                <a:cs typeface="Times New Roman" pitchFamily="18" charset="0"/>
              </a:rPr>
              <a:t>مختص رنگ </a:t>
            </a:r>
            <a:r>
              <a:rPr lang="fa-IR" dirty="0" smtClean="0">
                <a:solidFill>
                  <a:schemeClr val="bg2"/>
                </a:solidFill>
                <a:latin typeface="Times New Roman" pitchFamily="18" charset="0"/>
                <a:cs typeface="Times New Roman" pitchFamily="18" charset="0"/>
              </a:rPr>
              <a:t>نمی باشد بلکه </a:t>
            </a:r>
            <a:r>
              <a:rPr lang="fa-IR" dirty="0" smtClean="0">
                <a:solidFill>
                  <a:srgbClr val="FF0000"/>
                </a:solidFill>
                <a:latin typeface="Times New Roman" pitchFamily="18" charset="0"/>
                <a:cs typeface="Times New Roman" pitchFamily="18" charset="0"/>
              </a:rPr>
              <a:t>شامل رفتار </a:t>
            </a:r>
            <a:r>
              <a:rPr lang="fa-IR" dirty="0" smtClean="0">
                <a:solidFill>
                  <a:schemeClr val="bg2"/>
                </a:solidFill>
                <a:latin typeface="Times New Roman" pitchFamily="18" charset="0"/>
                <a:cs typeface="Times New Roman" pitchFamily="18" charset="0"/>
              </a:rPr>
              <a:t>نیز می باشد مثلاً </a:t>
            </a:r>
            <a:r>
              <a:rPr lang="fa-IR" dirty="0" smtClean="0">
                <a:solidFill>
                  <a:srgbClr val="FF0000"/>
                </a:solidFill>
                <a:latin typeface="Times New Roman" pitchFamily="18" charset="0"/>
                <a:cs typeface="Times New Roman" pitchFamily="18" charset="0"/>
              </a:rPr>
              <a:t>شب پره ای </a:t>
            </a:r>
            <a:r>
              <a:rPr lang="fa-IR" dirty="0" smtClean="0">
                <a:solidFill>
                  <a:schemeClr val="bg2"/>
                </a:solidFill>
                <a:latin typeface="Times New Roman" pitchFamily="18" charset="0"/>
                <a:cs typeface="Times New Roman" pitchFamily="18" charset="0"/>
              </a:rPr>
              <a:t>که </a:t>
            </a:r>
            <a:r>
              <a:rPr lang="fa-IR" dirty="0" smtClean="0">
                <a:solidFill>
                  <a:srgbClr val="FF0000"/>
                </a:solidFill>
                <a:latin typeface="Times New Roman" pitchFamily="18" charset="0"/>
                <a:cs typeface="Times New Roman" pitchFamily="18" charset="0"/>
              </a:rPr>
              <a:t>فاقد توانایی نیش زدن</a:t>
            </a:r>
            <a:r>
              <a:rPr lang="fa-IR" dirty="0" smtClean="0">
                <a:solidFill>
                  <a:schemeClr val="bg2"/>
                </a:solidFill>
                <a:latin typeface="Times New Roman" pitchFamily="18" charset="0"/>
                <a:cs typeface="Times New Roman" pitchFamily="18" charset="0"/>
              </a:rPr>
              <a:t> است رفتار زنبور را تقلید می کند و حتی </a:t>
            </a:r>
            <a:r>
              <a:rPr lang="fa-IR" dirty="0" smtClean="0">
                <a:solidFill>
                  <a:srgbClr val="FF0000"/>
                </a:solidFill>
                <a:latin typeface="Times New Roman" pitchFamily="18" charset="0"/>
                <a:cs typeface="Times New Roman" pitchFamily="18" charset="0"/>
              </a:rPr>
              <a:t>روی همان گلی </a:t>
            </a:r>
            <a:r>
              <a:rPr lang="fa-IR" dirty="0" smtClean="0">
                <a:solidFill>
                  <a:schemeClr val="bg2"/>
                </a:solidFill>
                <a:latin typeface="Times New Roman" pitchFamily="18" charset="0"/>
                <a:cs typeface="Times New Roman" pitchFamily="18" charset="0"/>
              </a:rPr>
              <a:t>می نشیند که زنبور از آن استفاده می کند.</a:t>
            </a:r>
          </a:p>
          <a:p>
            <a:pPr algn="just">
              <a:buNone/>
            </a:pPr>
            <a:endParaRPr lang="en-US" dirty="0" smtClean="0">
              <a:solidFill>
                <a:schemeClr val="bg2"/>
              </a:solidFill>
              <a:latin typeface="Times New Roman" pitchFamily="18" charset="0"/>
              <a:cs typeface="Times New Roman" pitchFamily="18" charset="0"/>
            </a:endParaRPr>
          </a:p>
          <a:p>
            <a:pPr algn="just">
              <a:buNone/>
            </a:pPr>
            <a:r>
              <a:rPr lang="fa-IR" b="1" dirty="0" smtClean="0">
                <a:solidFill>
                  <a:schemeClr val="bg2"/>
                </a:solidFill>
                <a:latin typeface="Times New Roman" pitchFamily="18" charset="0"/>
                <a:cs typeface="Times New Roman" pitchFamily="18" charset="0"/>
              </a:rPr>
              <a:t>7- استفاده از وسایل دفاعی: </a:t>
            </a:r>
            <a:r>
              <a:rPr lang="fa-IR" dirty="0" smtClean="0">
                <a:solidFill>
                  <a:schemeClr val="bg2"/>
                </a:solidFill>
                <a:latin typeface="Times New Roman" pitchFamily="18" charset="0"/>
                <a:cs typeface="Times New Roman" pitchFamily="18" charset="0"/>
              </a:rPr>
              <a:t>وسایل دفاعی عبارتند از </a:t>
            </a:r>
            <a:r>
              <a:rPr lang="fa-IR" dirty="0" smtClean="0">
                <a:solidFill>
                  <a:srgbClr val="FF0000"/>
                </a:solidFill>
                <a:latin typeface="Times New Roman" pitchFamily="18" charset="0"/>
                <a:cs typeface="Times New Roman" pitchFamily="18" charset="0"/>
              </a:rPr>
              <a:t>لاک حفاظتی( مثل لاک پشت)، خار(مثل خارپشت)، صدف و پوسته آهکی، چنگال(مثل خرچنگ)، زهر(از ویژگی عمومی خزندگان و بطور کلی مارهاست)، نیش(برخی گونه ها بعد از یک بار نیش زدن می میرند مثل زنبور عسل و برخی نیش را به دفعات استفاده می کنند)، ترشحات آزار دهنده که معمولاً سمی یا بسیار بدبو می باشند(مثل راسو)</a:t>
            </a:r>
            <a:endParaRPr lang="en-US" dirty="0" smtClean="0">
              <a:solidFill>
                <a:srgbClr val="FF0000"/>
              </a:solidFill>
              <a:latin typeface="Times New Roman" pitchFamily="18" charset="0"/>
              <a:cs typeface="Times New Roman" pitchFamily="18" charset="0"/>
            </a:endParaRPr>
          </a:p>
          <a:p>
            <a:pPr algn="just">
              <a:buNone/>
            </a:pPr>
            <a:endParaRPr lang="en-US"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a:solidFill>
            <a:srgbClr val="92D050"/>
          </a:solidFill>
        </p:spPr>
        <p:txBody>
          <a:bodyPr>
            <a:normAutofit fontScale="70000" lnSpcReduction="20000"/>
          </a:bodyPr>
          <a:lstStyle/>
          <a:p>
            <a:pPr algn="ctr">
              <a:buNone/>
            </a:pPr>
            <a:r>
              <a:rPr lang="fa-IR" b="1" dirty="0" smtClean="0">
                <a:solidFill>
                  <a:srgbClr val="FFFF00"/>
                </a:solidFill>
                <a:latin typeface="Times New Roman" pitchFamily="18" charset="0"/>
                <a:cs typeface="Times New Roman" pitchFamily="18" charset="0"/>
              </a:rPr>
              <a:t>تأثیر هم کنشی در جوامع</a:t>
            </a:r>
          </a:p>
          <a:p>
            <a:pPr algn="ctr">
              <a:buNone/>
            </a:pPr>
            <a:endParaRPr lang="en-US" dirty="0" smtClean="0">
              <a:solidFill>
                <a:srgbClr val="FFFF00"/>
              </a:solidFill>
              <a:latin typeface="Times New Roman" pitchFamily="18" charset="0"/>
              <a:cs typeface="Times New Roman" pitchFamily="18" charset="0"/>
            </a:endParaRPr>
          </a:p>
          <a:p>
            <a:pPr algn="just"/>
            <a:r>
              <a:rPr lang="fa-IR" dirty="0" smtClean="0">
                <a:solidFill>
                  <a:schemeClr val="bg2"/>
                </a:solidFill>
                <a:latin typeface="Times New Roman" pitchFamily="18" charset="0"/>
                <a:cs typeface="Times New Roman" pitchFamily="18" charset="0"/>
              </a:rPr>
              <a:t>این  نکته مهم را باید درنظر داشت که </a:t>
            </a:r>
            <a:r>
              <a:rPr lang="fa-IR" dirty="0" smtClean="0">
                <a:solidFill>
                  <a:srgbClr val="FFFF00"/>
                </a:solidFill>
                <a:latin typeface="Times New Roman" pitchFamily="18" charset="0"/>
                <a:cs typeface="Times New Roman" pitchFamily="18" charset="0"/>
              </a:rPr>
              <a:t>هم کنشی ها بر تکامل، تداوم و تنوع کلی حیات </a:t>
            </a:r>
            <a:r>
              <a:rPr lang="fa-IR" dirty="0" smtClean="0">
                <a:solidFill>
                  <a:schemeClr val="bg2"/>
                </a:solidFill>
                <a:latin typeface="Times New Roman" pitchFamily="18" charset="0"/>
                <a:cs typeface="Times New Roman" pitchFamily="18" charset="0"/>
              </a:rPr>
              <a:t>اثر دارند و مداخله های انسانی این سازگار های را به هم می زنند. </a:t>
            </a:r>
          </a:p>
          <a:p>
            <a:pPr algn="just">
              <a:buNone/>
            </a:pPr>
            <a:endParaRPr lang="fa-IR" dirty="0" smtClean="0">
              <a:solidFill>
                <a:schemeClr val="bg2"/>
              </a:solidFill>
              <a:latin typeface="Times New Roman" pitchFamily="18" charset="0"/>
              <a:cs typeface="Times New Roman" pitchFamily="18" charset="0"/>
            </a:endParaRPr>
          </a:p>
          <a:p>
            <a:pPr algn="just"/>
            <a:r>
              <a:rPr lang="fa-IR" dirty="0" smtClean="0">
                <a:solidFill>
                  <a:schemeClr val="bg2"/>
                </a:solidFill>
                <a:latin typeface="Times New Roman" pitchFamily="18" charset="0"/>
                <a:cs typeface="Times New Roman" pitchFamily="18" charset="0"/>
              </a:rPr>
              <a:t>مثلاً </a:t>
            </a:r>
            <a:r>
              <a:rPr lang="fa-IR" dirty="0" smtClean="0">
                <a:solidFill>
                  <a:srgbClr val="FFFF00"/>
                </a:solidFill>
                <a:latin typeface="Times New Roman" pitchFamily="18" charset="0"/>
                <a:cs typeface="Times New Roman" pitchFamily="18" charset="0"/>
              </a:rPr>
              <a:t>همزیستی پدیده ای فراگیر و متداول </a:t>
            </a:r>
            <a:r>
              <a:rPr lang="fa-IR" dirty="0" smtClean="0">
                <a:solidFill>
                  <a:schemeClr val="bg2"/>
                </a:solidFill>
                <a:latin typeface="Times New Roman" pitchFamily="18" charset="0"/>
                <a:cs typeface="Times New Roman" pitchFamily="18" charset="0"/>
              </a:rPr>
              <a:t>است که بر تنوع زیستی اثر دارد یا روابط </a:t>
            </a:r>
            <a:r>
              <a:rPr lang="fa-IR" dirty="0" smtClean="0">
                <a:solidFill>
                  <a:srgbClr val="FFFF00"/>
                </a:solidFill>
                <a:latin typeface="Times New Roman" pitchFamily="18" charset="0"/>
                <a:cs typeface="Times New Roman" pitchFamily="18" charset="0"/>
              </a:rPr>
              <a:t>صیادی و انگلی به ظاهر کاهش دهنده تنوع </a:t>
            </a:r>
            <a:r>
              <a:rPr lang="fa-IR" dirty="0" smtClean="0">
                <a:solidFill>
                  <a:schemeClr val="bg2"/>
                </a:solidFill>
                <a:latin typeface="Times New Roman" pitchFamily="18" charset="0"/>
                <a:cs typeface="Times New Roman" pitchFamily="18" charset="0"/>
              </a:rPr>
              <a:t>به نظر می رسد اما </a:t>
            </a:r>
            <a:r>
              <a:rPr lang="fa-IR" dirty="0" smtClean="0">
                <a:solidFill>
                  <a:srgbClr val="FFFF00"/>
                </a:solidFill>
                <a:latin typeface="Times New Roman" pitchFamily="18" charset="0"/>
                <a:cs typeface="Times New Roman" pitchFamily="18" charset="0"/>
              </a:rPr>
              <a:t>روابط صیادی با کاستن از فراوانی صید چیره موجب افزایش تنوع گونه ای </a:t>
            </a:r>
            <a:r>
              <a:rPr lang="fa-IR" dirty="0" smtClean="0">
                <a:solidFill>
                  <a:schemeClr val="bg2"/>
                </a:solidFill>
                <a:latin typeface="Times New Roman" pitchFamily="18" charset="0"/>
                <a:cs typeface="Times New Roman" pitchFamily="18" charset="0"/>
              </a:rPr>
              <a:t>می شود. مثلاً مرتعی که بطور ملایم چرا شده از نظر گونه های گیاهی بسیار متنوع تر از مرتعی است که چرا در آن صورت نگرفته باشد.</a:t>
            </a:r>
          </a:p>
          <a:p>
            <a:pPr algn="just"/>
            <a:endParaRPr lang="fa-IR" dirty="0" smtClean="0">
              <a:solidFill>
                <a:schemeClr val="bg2"/>
              </a:solidFill>
              <a:latin typeface="Times New Roman" pitchFamily="18" charset="0"/>
              <a:cs typeface="Times New Roman" pitchFamily="18" charset="0"/>
            </a:endParaRPr>
          </a:p>
          <a:p>
            <a:pPr algn="just"/>
            <a:r>
              <a:rPr lang="fa-IR" dirty="0" smtClean="0">
                <a:solidFill>
                  <a:schemeClr val="bg2"/>
                </a:solidFill>
                <a:latin typeface="Times New Roman" pitchFamily="18" charset="0"/>
                <a:cs typeface="Times New Roman" pitchFamily="18" charset="0"/>
              </a:rPr>
              <a:t>در رابطه با </a:t>
            </a:r>
            <a:r>
              <a:rPr lang="fa-IR" dirty="0" smtClean="0">
                <a:solidFill>
                  <a:srgbClr val="FFFF00"/>
                </a:solidFill>
                <a:latin typeface="Times New Roman" pitchFamily="18" charset="0"/>
                <a:cs typeface="Times New Roman" pitchFamily="18" charset="0"/>
              </a:rPr>
              <a:t>رقابت</a:t>
            </a:r>
            <a:r>
              <a:rPr lang="fa-IR" dirty="0" smtClean="0">
                <a:solidFill>
                  <a:schemeClr val="bg2"/>
                </a:solidFill>
                <a:latin typeface="Times New Roman" pitchFamily="18" charset="0"/>
                <a:cs typeface="Times New Roman" pitchFamily="18" charset="0"/>
              </a:rPr>
              <a:t>، هر چه </a:t>
            </a:r>
            <a:r>
              <a:rPr lang="fa-IR" dirty="0" smtClean="0">
                <a:solidFill>
                  <a:srgbClr val="FFFF00"/>
                </a:solidFill>
                <a:latin typeface="Times New Roman" pitchFamily="18" charset="0"/>
                <a:cs typeface="Times New Roman" pitchFamily="18" charset="0"/>
              </a:rPr>
              <a:t>احتیاجات دو گونه بیشتر مشابه باشد رقابت بین آن ها شدیدتر </a:t>
            </a:r>
            <a:r>
              <a:rPr lang="fa-IR" dirty="0" smtClean="0">
                <a:solidFill>
                  <a:schemeClr val="bg2"/>
                </a:solidFill>
                <a:latin typeface="Times New Roman" pitchFamily="18" charset="0"/>
                <a:cs typeface="Times New Roman" pitchFamily="18" charset="0"/>
              </a:rPr>
              <a:t>خواهد بود تا جایی که در یک زیستگاه </a:t>
            </a:r>
            <a:r>
              <a:rPr lang="fa-IR" dirty="0" smtClean="0">
                <a:solidFill>
                  <a:srgbClr val="FF0000"/>
                </a:solidFill>
                <a:latin typeface="Times New Roman" pitchFamily="18" charset="0"/>
                <a:cs typeface="Times New Roman" pitchFamily="18" charset="0"/>
              </a:rPr>
              <a:t>« رقبای کامل امکان همبودی ندارند» </a:t>
            </a:r>
            <a:r>
              <a:rPr lang="fa-IR" dirty="0" smtClean="0">
                <a:solidFill>
                  <a:schemeClr val="bg2"/>
                </a:solidFill>
                <a:latin typeface="Times New Roman" pitchFamily="18" charset="0"/>
                <a:cs typeface="Times New Roman" pitchFamily="18" charset="0"/>
              </a:rPr>
              <a:t>و در نهایت یکی برنده می شود. </a:t>
            </a:r>
          </a:p>
          <a:p>
            <a:pPr algn="just"/>
            <a:endParaRPr lang="fa-IR" dirty="0" smtClean="0">
              <a:solidFill>
                <a:schemeClr val="bg2"/>
              </a:solidFill>
              <a:latin typeface="Times New Roman" pitchFamily="18" charset="0"/>
              <a:cs typeface="Times New Roman" pitchFamily="18" charset="0"/>
            </a:endParaRPr>
          </a:p>
          <a:p>
            <a:pPr algn="just"/>
            <a:r>
              <a:rPr lang="fa-IR" dirty="0" smtClean="0">
                <a:solidFill>
                  <a:schemeClr val="bg2"/>
                </a:solidFill>
                <a:latin typeface="Times New Roman" pitchFamily="18" charset="0"/>
                <a:cs typeface="Times New Roman" pitchFamily="18" charset="0"/>
              </a:rPr>
              <a:t>علت آنکه اکثر زیستگاه ها در رقابت از بین نمی روند این است که </a:t>
            </a:r>
            <a:r>
              <a:rPr lang="fa-IR" dirty="0" smtClean="0">
                <a:solidFill>
                  <a:srgbClr val="FFFF00"/>
                </a:solidFill>
                <a:latin typeface="Times New Roman" pitchFamily="18" charset="0"/>
                <a:cs typeface="Times New Roman" pitchFamily="18" charset="0"/>
              </a:rPr>
              <a:t>هر کدام آشیان اکولوژیک خاص خود </a:t>
            </a:r>
            <a:r>
              <a:rPr lang="fa-IR" dirty="0" smtClean="0">
                <a:solidFill>
                  <a:schemeClr val="bg2"/>
                </a:solidFill>
                <a:latin typeface="Times New Roman" pitchFamily="18" charset="0"/>
                <a:cs typeface="Times New Roman" pitchFamily="18" charset="0"/>
              </a:rPr>
              <a:t>را دارند و زیستگاه به لحاظ تأمین آشیان های متفاوت بسیار متنوع است. این احتمال نیز وجود دارد که وقتی به جای فقط دو گونه، چندین گونه رقیب وجود داشته باشد، اصل طرد رقابتی کارساز نباشد. </a:t>
            </a:r>
          </a:p>
          <a:p>
            <a:pPr algn="just"/>
            <a:endParaRPr lang="fa-IR" dirty="0" smtClean="0">
              <a:solidFill>
                <a:schemeClr val="bg2"/>
              </a:solidFill>
              <a:latin typeface="Times New Roman" pitchFamily="18" charset="0"/>
              <a:cs typeface="Times New Roman" pitchFamily="18" charset="0"/>
            </a:endParaRPr>
          </a:p>
          <a:p>
            <a:pPr algn="just"/>
            <a:r>
              <a:rPr lang="fa-IR" dirty="0" smtClean="0">
                <a:solidFill>
                  <a:schemeClr val="bg2"/>
                </a:solidFill>
                <a:latin typeface="Times New Roman" pitchFamily="18" charset="0"/>
                <a:cs typeface="Times New Roman" pitchFamily="18" charset="0"/>
              </a:rPr>
              <a:t>به علاوه </a:t>
            </a:r>
            <a:r>
              <a:rPr lang="fa-IR" dirty="0" smtClean="0">
                <a:solidFill>
                  <a:srgbClr val="FFFF00"/>
                </a:solidFill>
                <a:latin typeface="Times New Roman" pitchFamily="18" charset="0"/>
                <a:cs typeface="Times New Roman" pitchFamily="18" charset="0"/>
              </a:rPr>
              <a:t>اگر آشیان تحت تأثیر حوادث تصادفی باشد </a:t>
            </a:r>
            <a:r>
              <a:rPr lang="fa-IR" dirty="0" smtClean="0">
                <a:solidFill>
                  <a:schemeClr val="bg2"/>
                </a:solidFill>
                <a:latin typeface="Times New Roman" pitchFamily="18" charset="0"/>
                <a:cs typeface="Times New Roman" pitchFamily="18" charset="0"/>
              </a:rPr>
              <a:t>یعنی بیشتر گونه ها عمومی و غیر تخصصی باشند، </a:t>
            </a:r>
            <a:r>
              <a:rPr lang="fa-IR" dirty="0" smtClean="0">
                <a:solidFill>
                  <a:srgbClr val="FFFF00"/>
                </a:solidFill>
                <a:latin typeface="Times New Roman" pitchFamily="18" charset="0"/>
                <a:cs typeface="Times New Roman" pitchFamily="18" charset="0"/>
              </a:rPr>
              <a:t>شانس و تصادف به عنوان عامل عمدی تعیین کننده </a:t>
            </a:r>
            <a:r>
              <a:rPr lang="fa-IR" dirty="0" smtClean="0">
                <a:solidFill>
                  <a:schemeClr val="bg2"/>
                </a:solidFill>
                <a:latin typeface="Times New Roman" pitchFamily="18" charset="0"/>
                <a:cs typeface="Times New Roman" pitchFamily="18" charset="0"/>
              </a:rPr>
              <a:t>می باشد.</a:t>
            </a:r>
            <a:endParaRPr lang="en-US" dirty="0" smtClean="0">
              <a:solidFill>
                <a:schemeClr val="bg2"/>
              </a:solidFill>
              <a:latin typeface="Times New Roman" pitchFamily="18" charset="0"/>
              <a:cs typeface="Times New Roman" pitchFamily="18" charset="0"/>
            </a:endParaRPr>
          </a:p>
          <a:p>
            <a:pPr algn="just">
              <a:buNone/>
            </a:pPr>
            <a:endParaRPr lang="fa-IR" b="1" dirty="0" smtClean="0">
              <a:solidFill>
                <a:schemeClr val="bg2"/>
              </a:solidFill>
              <a:latin typeface="Times New Roman" pitchFamily="18" charset="0"/>
              <a:cs typeface="Times New Roman" pitchFamily="18" charset="0"/>
            </a:endParaRPr>
          </a:p>
          <a:p>
            <a:pPr algn="just">
              <a:buNone/>
            </a:pPr>
            <a:endParaRPr lang="fa-IR" b="1"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fontScale="92500" lnSpcReduction="20000"/>
          </a:bodyPr>
          <a:lstStyle/>
          <a:p>
            <a:pPr algn="ctr">
              <a:buNone/>
            </a:pPr>
            <a:r>
              <a:rPr lang="fa-IR" b="1" dirty="0" smtClean="0">
                <a:solidFill>
                  <a:srgbClr val="FFFF00"/>
                </a:solidFill>
                <a:latin typeface="Times New Roman" pitchFamily="18" charset="0"/>
                <a:cs typeface="Times New Roman" pitchFamily="18" charset="0"/>
              </a:rPr>
              <a:t>انواع اکوسیستم</a:t>
            </a:r>
            <a:endParaRPr lang="en-US" dirty="0" smtClean="0">
              <a:solidFill>
                <a:srgbClr val="FFFF00"/>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    اکوسیستم از اندازه بسیار کوچک یک لوله آزمایش یا چاله آب تا بسیار بزرگ یک صحرا می تواند وجود داشته باشد، بنابراین از لحاظ اندازه اکوسیستم را به مزو اکوسیستم و اکوسیستم میکرو تقسم می نمایند.</a:t>
            </a:r>
          </a:p>
          <a:p>
            <a:pPr algn="just"/>
            <a:endParaRPr lang="en-US" dirty="0" smtClean="0">
              <a:solidFill>
                <a:schemeClr val="bg2"/>
              </a:solidFill>
              <a:latin typeface="Times New Roman" pitchFamily="18" charset="0"/>
              <a:cs typeface="Times New Roman" pitchFamily="18" charset="0"/>
            </a:endParaRPr>
          </a:p>
          <a:p>
            <a:pPr algn="just">
              <a:buNone/>
            </a:pPr>
            <a:r>
              <a:rPr lang="fa-IR" b="1" dirty="0" smtClean="0">
                <a:solidFill>
                  <a:schemeClr val="bg2"/>
                </a:solidFill>
                <a:latin typeface="Times New Roman" pitchFamily="18" charset="0"/>
                <a:cs typeface="Times New Roman" pitchFamily="18" charset="0"/>
              </a:rPr>
              <a:t>1- اکوسیستم مزو: </a:t>
            </a:r>
            <a:r>
              <a:rPr lang="fa-IR" dirty="0" smtClean="0">
                <a:solidFill>
                  <a:srgbClr val="FFFF00"/>
                </a:solidFill>
                <a:latin typeface="Times New Roman" pitchFamily="18" charset="0"/>
                <a:cs typeface="Times New Roman" pitchFamily="18" charset="0"/>
              </a:rPr>
              <a:t>بخش های کوچکی از بیوم هستند که اندازه زیستگاه آن ها متوسط </a:t>
            </a:r>
            <a:r>
              <a:rPr lang="fa-IR" dirty="0" smtClean="0">
                <a:solidFill>
                  <a:schemeClr val="bg2"/>
                </a:solidFill>
                <a:latin typeface="Times New Roman" pitchFamily="18" charset="0"/>
                <a:cs typeface="Times New Roman" pitchFamily="18" charset="0"/>
              </a:rPr>
              <a:t>است. مثل استخرهای آب شیرین، ردیف پرچین ها، جنگل ها، تپه های ماسه ای و صخره های مرجانی.</a:t>
            </a:r>
          </a:p>
          <a:p>
            <a:pPr algn="just">
              <a:buNone/>
            </a:pPr>
            <a:endParaRPr lang="en-US" dirty="0" smtClean="0">
              <a:solidFill>
                <a:schemeClr val="bg2"/>
              </a:solidFill>
              <a:latin typeface="Times New Roman" pitchFamily="18" charset="0"/>
              <a:cs typeface="Times New Roman" pitchFamily="18" charset="0"/>
            </a:endParaRPr>
          </a:p>
          <a:p>
            <a:pPr algn="just">
              <a:buNone/>
            </a:pPr>
            <a:r>
              <a:rPr lang="fa-IR" b="1" dirty="0" smtClean="0">
                <a:solidFill>
                  <a:schemeClr val="bg2"/>
                </a:solidFill>
                <a:latin typeface="Times New Roman" pitchFamily="18" charset="0"/>
                <a:cs typeface="Times New Roman" pitchFamily="18" charset="0"/>
              </a:rPr>
              <a:t>2- اکوسیستم میکرو:</a:t>
            </a:r>
            <a:r>
              <a:rPr lang="fa-IR" dirty="0" smtClean="0">
                <a:solidFill>
                  <a:schemeClr val="bg2"/>
                </a:solidFill>
                <a:latin typeface="Times New Roman" pitchFamily="18" charset="0"/>
                <a:cs typeface="Times New Roman" pitchFamily="18" charset="0"/>
              </a:rPr>
              <a:t> </a:t>
            </a:r>
            <a:r>
              <a:rPr lang="fa-IR" dirty="0" smtClean="0">
                <a:solidFill>
                  <a:srgbClr val="FFFF00"/>
                </a:solidFill>
                <a:latin typeface="Times New Roman" pitchFamily="18" charset="0"/>
                <a:cs typeface="Times New Roman" pitchFamily="18" charset="0"/>
              </a:rPr>
              <a:t>بخشی از اکوسیستم مزو می باشد که اندازه زیستگاه آن ها بسیار کوچک </a:t>
            </a:r>
            <a:r>
              <a:rPr lang="fa-IR" dirty="0" smtClean="0">
                <a:solidFill>
                  <a:schemeClr val="bg2"/>
                </a:solidFill>
                <a:latin typeface="Times New Roman" pitchFamily="18" charset="0"/>
                <a:cs typeface="Times New Roman" pitchFamily="18" charset="0"/>
              </a:rPr>
              <a:t>است. مثل یک قطره آب، یک برگ یا فضای زیر یک کنده که این زیستگاه ها ممکن است کاملاً متفاوت از شرایط اکوسیستم مزو باشند ولی به هر حال برای موجودات زنده ای که در آن زندگی می کنند مهم است.</a:t>
            </a:r>
            <a:endParaRPr lang="fa-IR" dirty="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FFFF00"/>
          </a:solidFill>
        </p:spPr>
        <p:txBody>
          <a:bodyPr>
            <a:normAutofit/>
          </a:bodyPr>
          <a:lstStyle/>
          <a:p>
            <a:pPr algn="just">
              <a:buNone/>
            </a:pPr>
            <a:endParaRPr lang="fa-IR" b="1" dirty="0" smtClean="0">
              <a:solidFill>
                <a:schemeClr val="bg2"/>
              </a:solidFill>
              <a:latin typeface="Times New Roman" pitchFamily="18" charset="0"/>
              <a:cs typeface="Times New Roman" pitchFamily="18" charset="0"/>
            </a:endParaRPr>
          </a:p>
          <a:p>
            <a:pPr algn="ctr">
              <a:buNone/>
            </a:pPr>
            <a:r>
              <a:rPr lang="fa-IR" b="1" dirty="0" smtClean="0">
                <a:solidFill>
                  <a:srgbClr val="FF0000"/>
                </a:solidFill>
                <a:latin typeface="Times New Roman" pitchFamily="18" charset="0"/>
                <a:cs typeface="Times New Roman" pitchFamily="18" charset="0"/>
              </a:rPr>
              <a:t>بیوم چیست</a:t>
            </a:r>
          </a:p>
          <a:p>
            <a:pPr algn="ctr">
              <a:buNone/>
            </a:pPr>
            <a:endParaRPr lang="en-US" dirty="0" smtClean="0">
              <a:solidFill>
                <a:schemeClr val="bg2"/>
              </a:solidFill>
              <a:latin typeface="Times New Roman" pitchFamily="18" charset="0"/>
              <a:cs typeface="Times New Roman" pitchFamily="18" charset="0"/>
            </a:endParaRPr>
          </a:p>
          <a:p>
            <a:pPr algn="just"/>
            <a:r>
              <a:rPr lang="fa-IR" dirty="0" smtClean="0">
                <a:solidFill>
                  <a:schemeClr val="bg2"/>
                </a:solidFill>
                <a:latin typeface="Times New Roman" pitchFamily="18" charset="0"/>
                <a:cs typeface="Times New Roman" pitchFamily="18" charset="0"/>
              </a:rPr>
              <a:t>یک منطقه بزرگ با گونه های گیاهی، جانوری و میکروارگانیسم های مشابه را بیوم گویند. مثل </a:t>
            </a:r>
            <a:r>
              <a:rPr lang="fa-IR" dirty="0" smtClean="0">
                <a:solidFill>
                  <a:srgbClr val="FF0000"/>
                </a:solidFill>
                <a:latin typeface="Times New Roman" pitchFamily="18" charset="0"/>
                <a:cs typeface="Times New Roman" pitchFamily="18" charset="0"/>
              </a:rPr>
              <a:t>جنگل های بارانی گرمسیری، توندار، تایگا و....</a:t>
            </a:r>
          </a:p>
          <a:p>
            <a:pPr algn="just">
              <a:buNone/>
            </a:pPr>
            <a:endParaRPr lang="en-US" dirty="0" smtClean="0">
              <a:solidFill>
                <a:schemeClr val="bg2"/>
              </a:solidFill>
              <a:latin typeface="Times New Roman" pitchFamily="18" charset="0"/>
              <a:cs typeface="Times New Roman" pitchFamily="18" charset="0"/>
            </a:endParaRPr>
          </a:p>
          <a:p>
            <a:pPr algn="just"/>
            <a:r>
              <a:rPr lang="fa-IR" dirty="0" smtClean="0">
                <a:solidFill>
                  <a:schemeClr val="bg2"/>
                </a:solidFill>
                <a:latin typeface="Times New Roman" pitchFamily="18" charset="0"/>
                <a:cs typeface="Times New Roman" pitchFamily="18" charset="0"/>
              </a:rPr>
              <a:t>تفاوت بیوم و اکوسیستم بسیار ظریف است و تنها در این است که، </a:t>
            </a:r>
            <a:r>
              <a:rPr lang="fa-IR" dirty="0" smtClean="0">
                <a:solidFill>
                  <a:srgbClr val="FF0000"/>
                </a:solidFill>
                <a:latin typeface="Times New Roman" pitchFamily="18" charset="0"/>
                <a:cs typeface="Times New Roman" pitchFamily="18" charset="0"/>
              </a:rPr>
              <a:t>اکوسیستم بسیار کوچک تر از بیوم </a:t>
            </a:r>
            <a:r>
              <a:rPr lang="fa-IR" dirty="0" smtClean="0">
                <a:solidFill>
                  <a:schemeClr val="bg2"/>
                </a:solidFill>
                <a:latin typeface="Times New Roman" pitchFamily="18" charset="0"/>
                <a:cs typeface="Times New Roman" pitchFamily="18" charset="0"/>
              </a:rPr>
              <a:t>است.</a:t>
            </a:r>
            <a:endParaRPr lang="en-US" dirty="0" smtClean="0">
              <a:solidFill>
                <a:schemeClr val="bg2"/>
              </a:solidFill>
              <a:latin typeface="Times New Roman" pitchFamily="18" charset="0"/>
              <a:cs typeface="Times New Roman" pitchFamily="18" charset="0"/>
            </a:endParaRPr>
          </a:p>
          <a:p>
            <a:pPr algn="just">
              <a:buNone/>
            </a:pPr>
            <a:endParaRPr lang="en-US"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a:solidFill>
            <a:srgbClr val="92D050"/>
          </a:solidFill>
        </p:spPr>
        <p:txBody>
          <a:bodyPr>
            <a:normAutofit fontScale="62500" lnSpcReduction="20000"/>
          </a:bodyPr>
          <a:lstStyle/>
          <a:p>
            <a:pPr algn="ctr">
              <a:buNone/>
            </a:pPr>
            <a:r>
              <a:rPr lang="fa-IR" sz="3600" dirty="0" smtClean="0">
                <a:solidFill>
                  <a:srgbClr val="FFFF00"/>
                </a:solidFill>
                <a:latin typeface="Times New Roman" pitchFamily="18" charset="0"/>
                <a:cs typeface="Times New Roman" pitchFamily="18" charset="0"/>
              </a:rPr>
              <a:t>طبقه بندی اصلی بیوم ها به دو دسته بیوم خشکی و آبی است</a:t>
            </a:r>
            <a:r>
              <a:rPr lang="fa-IR" sz="3600" dirty="0" smtClean="0">
                <a:latin typeface="Times New Roman" pitchFamily="18" charset="0"/>
                <a:cs typeface="Times New Roman" pitchFamily="18" charset="0"/>
              </a:rPr>
              <a:t> که تقسیمات فرعی تر آنها، به شرح ذیل می باشد.</a:t>
            </a:r>
            <a:endParaRPr lang="fa-IR" b="1" dirty="0" smtClean="0">
              <a:latin typeface="Times New Roman" pitchFamily="18" charset="0"/>
              <a:cs typeface="Times New Roman" pitchFamily="18" charset="0"/>
            </a:endParaRPr>
          </a:p>
          <a:p>
            <a:pPr algn="just">
              <a:buNone/>
            </a:pPr>
            <a:r>
              <a:rPr lang="fa-IR" sz="4000" b="1" dirty="0" smtClean="0">
                <a:solidFill>
                  <a:srgbClr val="C00000"/>
                </a:solidFill>
                <a:latin typeface="Times New Roman" pitchFamily="18" charset="0"/>
                <a:cs typeface="Times New Roman" pitchFamily="18" charset="0"/>
              </a:rPr>
              <a:t>بیوم های خشکی</a:t>
            </a:r>
            <a:endParaRPr lang="en-US" sz="4000" dirty="0" smtClean="0">
              <a:solidFill>
                <a:srgbClr val="C00000"/>
              </a:solidFill>
              <a:latin typeface="Times New Roman" pitchFamily="18" charset="0"/>
              <a:cs typeface="Times New Roman" pitchFamily="18" charset="0"/>
            </a:endParaRPr>
          </a:p>
          <a:p>
            <a:pPr algn="just">
              <a:buNone/>
            </a:pPr>
            <a:endParaRPr lang="fa-IR" b="1" dirty="0" smtClean="0">
              <a:latin typeface="Times New Roman" pitchFamily="18" charset="0"/>
              <a:cs typeface="Times New Roman" pitchFamily="18" charset="0"/>
            </a:endParaRPr>
          </a:p>
          <a:p>
            <a:pPr algn="just">
              <a:buNone/>
            </a:pPr>
            <a:r>
              <a:rPr lang="fa-IR" b="1" dirty="0" smtClean="0">
                <a:latin typeface="Times New Roman" pitchFamily="18" charset="0"/>
                <a:cs typeface="Times New Roman" pitchFamily="18" charset="0"/>
              </a:rPr>
              <a:t>1- </a:t>
            </a:r>
            <a:r>
              <a:rPr lang="fa-IR" b="1" dirty="0" smtClean="0">
                <a:solidFill>
                  <a:srgbClr val="FFFF00"/>
                </a:solidFill>
                <a:latin typeface="Times New Roman" pitchFamily="18" charset="0"/>
                <a:cs typeface="Times New Roman" pitchFamily="18" charset="0"/>
              </a:rPr>
              <a:t>بیوم جنگل(</a:t>
            </a:r>
            <a:r>
              <a:rPr lang="en-US" b="1" dirty="0" smtClean="0">
                <a:solidFill>
                  <a:srgbClr val="FFFF00"/>
                </a:solidFill>
                <a:latin typeface="Times New Roman" pitchFamily="18" charset="0"/>
                <a:cs typeface="Times New Roman" pitchFamily="18" charset="0"/>
              </a:rPr>
              <a:t>Forest biome</a:t>
            </a:r>
            <a:r>
              <a:rPr lang="fa-IR" b="1" dirty="0" smtClean="0">
                <a:solidFill>
                  <a:srgbClr val="FFFF00"/>
                </a:solidFill>
                <a:latin typeface="Times New Roman" pitchFamily="18" charset="0"/>
                <a:cs typeface="Times New Roman" pitchFamily="18" charset="0"/>
              </a:rPr>
              <a:t>)</a:t>
            </a:r>
            <a:r>
              <a:rPr lang="fa-IR" dirty="0" smtClean="0">
                <a:solidFill>
                  <a:srgbClr val="FFFF00"/>
                </a:solidFill>
                <a:latin typeface="Times New Roman" pitchFamily="18" charset="0"/>
                <a:cs typeface="Times New Roman" pitchFamily="18" charset="0"/>
              </a:rPr>
              <a:t>: </a:t>
            </a:r>
          </a:p>
          <a:p>
            <a:pPr algn="just">
              <a:buNone/>
            </a:pPr>
            <a:endParaRPr lang="fa-IR" dirty="0" smtClean="0">
              <a:solidFill>
                <a:srgbClr val="FFFF00"/>
              </a:solidFill>
              <a:latin typeface="Times New Roman" pitchFamily="18" charset="0"/>
              <a:cs typeface="Times New Roman" pitchFamily="18" charset="0"/>
            </a:endParaRPr>
          </a:p>
          <a:p>
            <a:pPr algn="just">
              <a:buNone/>
            </a:pPr>
            <a:r>
              <a:rPr lang="fa-IR" dirty="0" smtClean="0">
                <a:latin typeface="Times New Roman" pitchFamily="18" charset="0"/>
                <a:cs typeface="Times New Roman" pitchFamily="18" charset="0"/>
              </a:rPr>
              <a:t>حدود 420 میلیون سال پیش در طی </a:t>
            </a:r>
            <a:r>
              <a:rPr lang="fa-IR" dirty="0" smtClean="0">
                <a:solidFill>
                  <a:srgbClr val="FFFF00"/>
                </a:solidFill>
                <a:latin typeface="Times New Roman" pitchFamily="18" charset="0"/>
                <a:cs typeface="Times New Roman" pitchFamily="18" charset="0"/>
              </a:rPr>
              <a:t>دوره سیلورین</a:t>
            </a:r>
            <a:r>
              <a:rPr lang="fa-IR" dirty="0" smtClean="0">
                <a:latin typeface="Times New Roman" pitchFamily="18" charset="0"/>
                <a:cs typeface="Times New Roman" pitchFamily="18" charset="0"/>
              </a:rPr>
              <a:t>، گیاهان اولیه و جانوران مفصل دار شروع به تصرف زمین کردند و بعد از گذشت میلیون ها سال، گسترش یافته و با زیستگاه های جدیدشان سازش کردند.دم اسبیان، خزه ها و سرخس ها در جنگل های اولیه چیره شدند. </a:t>
            </a:r>
          </a:p>
          <a:p>
            <a:pPr algn="just">
              <a:buNone/>
            </a:pPr>
            <a:endParaRPr lang="fa-IR" dirty="0" smtClean="0">
              <a:latin typeface="Times New Roman" pitchFamily="18" charset="0"/>
              <a:cs typeface="Times New Roman" pitchFamily="18" charset="0"/>
            </a:endParaRPr>
          </a:p>
          <a:p>
            <a:pPr algn="just">
              <a:buNone/>
            </a:pPr>
            <a:r>
              <a:rPr lang="fa-IR" dirty="0" smtClean="0">
                <a:latin typeface="Times New Roman" pitchFamily="18" charset="0"/>
                <a:cs typeface="Times New Roman" pitchFamily="18" charset="0"/>
              </a:rPr>
              <a:t>در اواخر </a:t>
            </a:r>
            <a:r>
              <a:rPr lang="fa-IR" dirty="0" smtClean="0">
                <a:solidFill>
                  <a:srgbClr val="FFFF00"/>
                </a:solidFill>
                <a:latin typeface="Times New Roman" pitchFamily="18" charset="0"/>
                <a:cs typeface="Times New Roman" pitchFamily="18" charset="0"/>
              </a:rPr>
              <a:t>دوران پالئوزوئیک</a:t>
            </a:r>
            <a:r>
              <a:rPr lang="fa-IR" dirty="0" smtClean="0">
                <a:latin typeface="Times New Roman" pitchFamily="18" charset="0"/>
                <a:cs typeface="Times New Roman" pitchFamily="18" charset="0"/>
              </a:rPr>
              <a:t>، بازدانگان پدید آمدند و در </a:t>
            </a:r>
            <a:r>
              <a:rPr lang="fa-IR" dirty="0" smtClean="0">
                <a:solidFill>
                  <a:srgbClr val="FFFF00"/>
                </a:solidFill>
                <a:latin typeface="Times New Roman" pitchFamily="18" charset="0"/>
                <a:cs typeface="Times New Roman" pitchFamily="18" charset="0"/>
              </a:rPr>
              <a:t>دوره تریاس</a:t>
            </a:r>
            <a:r>
              <a:rPr lang="fa-IR" dirty="0" smtClean="0">
                <a:latin typeface="Times New Roman" pitchFamily="18" charset="0"/>
                <a:cs typeface="Times New Roman" pitchFamily="18" charset="0"/>
              </a:rPr>
              <a:t>(245-208 میلیون سال پیش) بازدانگان بر جنگل های زمین چیره شدند.</a:t>
            </a:r>
          </a:p>
          <a:p>
            <a:pPr algn="just">
              <a:buNone/>
            </a:pPr>
            <a:endParaRPr lang="fa-IR" dirty="0" smtClean="0">
              <a:latin typeface="Times New Roman" pitchFamily="18" charset="0"/>
              <a:cs typeface="Times New Roman" pitchFamily="18" charset="0"/>
            </a:endParaRPr>
          </a:p>
          <a:p>
            <a:pPr algn="just">
              <a:buNone/>
            </a:pPr>
            <a:r>
              <a:rPr lang="fa-IR" dirty="0" smtClean="0">
                <a:latin typeface="Times New Roman" pitchFamily="18" charset="0"/>
                <a:cs typeface="Times New Roman" pitchFamily="18" charset="0"/>
              </a:rPr>
              <a:t>در </a:t>
            </a:r>
            <a:r>
              <a:rPr lang="fa-IR" dirty="0" smtClean="0">
                <a:solidFill>
                  <a:srgbClr val="FFFF00"/>
                </a:solidFill>
                <a:latin typeface="Times New Roman" pitchFamily="18" charset="0"/>
                <a:cs typeface="Times New Roman" pitchFamily="18" charset="0"/>
              </a:rPr>
              <a:t>دوره کرتاسه</a:t>
            </a:r>
            <a:r>
              <a:rPr lang="fa-IR" dirty="0" smtClean="0">
                <a:latin typeface="Times New Roman" pitchFamily="18" charset="0"/>
                <a:cs typeface="Times New Roman" pitchFamily="18" charset="0"/>
              </a:rPr>
              <a:t>(144-65 میلیون سال پیش)، اولین گیاهان گلدار پدید آمدند. آن ها همراه با حشرات، پرندگان و پستانداران به سرعت رشد کرده و بر مناظر طبیعی چیره شدند. </a:t>
            </a:r>
          </a:p>
          <a:p>
            <a:pPr algn="just">
              <a:buNone/>
            </a:pPr>
            <a:endParaRPr lang="fa-IR" dirty="0" smtClean="0">
              <a:latin typeface="Times New Roman" pitchFamily="18" charset="0"/>
              <a:cs typeface="Times New Roman" pitchFamily="18" charset="0"/>
            </a:endParaRPr>
          </a:p>
          <a:p>
            <a:pPr algn="just">
              <a:buNone/>
            </a:pPr>
            <a:r>
              <a:rPr lang="fa-IR" dirty="0" smtClean="0">
                <a:latin typeface="Times New Roman" pitchFamily="18" charset="0"/>
                <a:cs typeface="Times New Roman" pitchFamily="18" charset="0"/>
              </a:rPr>
              <a:t>نمای زمین مجدداً در طی </a:t>
            </a:r>
            <a:r>
              <a:rPr lang="fa-IR" dirty="0" smtClean="0">
                <a:solidFill>
                  <a:srgbClr val="FFFF00"/>
                </a:solidFill>
                <a:latin typeface="Times New Roman" pitchFamily="18" charset="0"/>
                <a:cs typeface="Times New Roman" pitchFamily="18" charset="0"/>
              </a:rPr>
              <a:t>دوره یخبندان پلئوستوسن </a:t>
            </a:r>
            <a:r>
              <a:rPr lang="fa-IR" dirty="0" smtClean="0">
                <a:latin typeface="Times New Roman" pitchFamily="18" charset="0"/>
                <a:cs typeface="Times New Roman" pitchFamily="18" charset="0"/>
              </a:rPr>
              <a:t>تغییر یافت و گیاهان چیره جنگل های گرمسیری و جنگل های معتدل نیمکره شمالی در طی میلیون ها سال گسترش یافتند. </a:t>
            </a:r>
          </a:p>
          <a:p>
            <a:pPr algn="just">
              <a:buNone/>
            </a:pPr>
            <a:endParaRPr lang="fa-IR" dirty="0" smtClean="0">
              <a:latin typeface="Times New Roman" pitchFamily="18" charset="0"/>
              <a:cs typeface="Times New Roman" pitchFamily="18" charset="0"/>
            </a:endParaRPr>
          </a:p>
          <a:p>
            <a:pPr algn="just">
              <a:buNone/>
            </a:pPr>
            <a:r>
              <a:rPr lang="fa-IR" dirty="0" smtClean="0">
                <a:latin typeface="Times New Roman" pitchFamily="18" charset="0"/>
                <a:cs typeface="Times New Roman" pitchFamily="18" charset="0"/>
              </a:rPr>
              <a:t>امروزه </a:t>
            </a:r>
            <a:r>
              <a:rPr lang="fa-IR" dirty="0" smtClean="0">
                <a:solidFill>
                  <a:srgbClr val="FFFF00"/>
                </a:solidFill>
                <a:latin typeface="Times New Roman" pitchFamily="18" charset="0"/>
                <a:cs typeface="Times New Roman" pitchFamily="18" charset="0"/>
              </a:rPr>
              <a:t>جنگل ها حدود یک، سوم خشکی های زمین را اشغال کرده اند و بیش از دو سوم سطح زمین را گیاهان پوشانده اند. </a:t>
            </a:r>
            <a:r>
              <a:rPr lang="fa-IR" dirty="0" smtClean="0">
                <a:latin typeface="Times New Roman" pitchFamily="18" charset="0"/>
                <a:cs typeface="Times New Roman" pitchFamily="18" charset="0"/>
              </a:rPr>
              <a:t>با وجودی که جنگل ها در فرهنگ های قومی مورد احترام بوده و در آیین های باستانی مورد پرستش بوده اند ولی با افزایش جمعیت بشر، بیشترین تلفات را از تمدن بشر داشته اند که شامل جنگل زدایی،  شهر سازی و جاده سازی، آلودگی ها ... .</a:t>
            </a:r>
            <a:endParaRPr lang="en-US" dirty="0" smtClean="0">
              <a:latin typeface="Times New Roman" pitchFamily="18" charset="0"/>
              <a:cs typeface="Times New Roman" pitchFamily="18" charset="0"/>
            </a:endParaRPr>
          </a:p>
          <a:p>
            <a:pPr algn="just">
              <a:buNone/>
            </a:pPr>
            <a:endParaRPr lang="fa-IR" b="1" dirty="0" smtClean="0">
              <a:solidFill>
                <a:schemeClr val="bg2"/>
              </a:solidFill>
              <a:latin typeface="Times New Roman" pitchFamily="18" charset="0"/>
              <a:cs typeface="Times New Roman" pitchFamily="18" charset="0"/>
            </a:endParaRPr>
          </a:p>
          <a:p>
            <a:pPr algn="just">
              <a:buNone/>
            </a:pPr>
            <a:endParaRPr lang="fa-IR" b="1"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fontScale="62500" lnSpcReduction="20000"/>
          </a:bodyPr>
          <a:lstStyle/>
          <a:p>
            <a:pPr algn="just"/>
            <a:r>
              <a:rPr lang="fa-IR" dirty="0" smtClean="0">
                <a:solidFill>
                  <a:srgbClr val="FFFF00"/>
                </a:solidFill>
                <a:latin typeface="Times New Roman" pitchFamily="18" charset="0"/>
                <a:cs typeface="Times New Roman" pitchFamily="18" charset="0"/>
              </a:rPr>
              <a:t>جنگل، </a:t>
            </a:r>
            <a:r>
              <a:rPr lang="fa-IR" dirty="0" smtClean="0">
                <a:solidFill>
                  <a:schemeClr val="bg2"/>
                </a:solidFill>
                <a:latin typeface="Times New Roman" pitchFamily="18" charset="0"/>
                <a:cs typeface="Times New Roman" pitchFamily="18" charset="0"/>
              </a:rPr>
              <a:t>جامعه بوم شناختی است که بر اساس عرض جغرافیایی به 3 تیپ بزرگ طبق بندی می شود.</a:t>
            </a:r>
            <a:endParaRPr lang="en-US" dirty="0" smtClean="0">
              <a:solidFill>
                <a:schemeClr val="bg2"/>
              </a:solidFill>
              <a:latin typeface="Times New Roman" pitchFamily="18" charset="0"/>
              <a:cs typeface="Times New Roman" pitchFamily="18" charset="0"/>
            </a:endParaRPr>
          </a:p>
          <a:p>
            <a:pPr marL="64008" indent="0" algn="just">
              <a:buNone/>
            </a:pPr>
            <a:endParaRPr lang="en-US" dirty="0" smtClean="0">
              <a:solidFill>
                <a:schemeClr val="bg2"/>
              </a:solidFill>
              <a:latin typeface="Times New Roman" pitchFamily="18" charset="0"/>
              <a:cs typeface="Times New Roman" pitchFamily="18" charset="0"/>
            </a:endParaRPr>
          </a:p>
          <a:p>
            <a:pPr algn="just">
              <a:buNone/>
            </a:pPr>
            <a:r>
              <a:rPr lang="fa-IR" dirty="0" smtClean="0">
                <a:solidFill>
                  <a:srgbClr val="FFFF00"/>
                </a:solidFill>
                <a:latin typeface="Times New Roman" pitchFamily="18" charset="0"/>
                <a:cs typeface="Times New Roman" pitchFamily="18" charset="0"/>
              </a:rPr>
              <a:t>الف)جنگلهای شمالی(تایگا </a:t>
            </a:r>
            <a:r>
              <a:rPr lang="en-US" dirty="0" err="1" smtClean="0">
                <a:solidFill>
                  <a:srgbClr val="FFFF00"/>
                </a:solidFill>
                <a:latin typeface="Times New Roman" pitchFamily="18" charset="0"/>
                <a:cs typeface="Times New Roman" pitchFamily="18" charset="0"/>
              </a:rPr>
              <a:t>Tiga</a:t>
            </a:r>
            <a:r>
              <a:rPr lang="fa-IR" dirty="0" smtClean="0">
                <a:solidFill>
                  <a:srgbClr val="FFFF00"/>
                </a:solidFill>
                <a:latin typeface="Times New Roman" pitchFamily="18" charset="0"/>
                <a:cs typeface="Times New Roman" pitchFamily="18" charset="0"/>
              </a:rPr>
              <a:t>) </a:t>
            </a:r>
            <a:endParaRPr lang="en-US" dirty="0" smtClean="0">
              <a:solidFill>
                <a:srgbClr val="FFFF00"/>
              </a:solidFill>
              <a:latin typeface="Times New Roman" pitchFamily="18" charset="0"/>
              <a:cs typeface="Times New Roman" pitchFamily="18" charset="0"/>
            </a:endParaRPr>
          </a:p>
          <a:p>
            <a:pPr algn="just">
              <a:buNone/>
            </a:pPr>
            <a:r>
              <a:rPr lang="fa-IR" dirty="0" smtClean="0">
                <a:solidFill>
                  <a:srgbClr val="FFFF00"/>
                </a:solidFill>
                <a:latin typeface="Times New Roman" pitchFamily="18" charset="0"/>
                <a:cs typeface="Times New Roman" pitchFamily="18" charset="0"/>
              </a:rPr>
              <a:t>ب)جنگلهای گرمسیری </a:t>
            </a:r>
            <a:r>
              <a:rPr lang="en-US" dirty="0" smtClean="0">
                <a:solidFill>
                  <a:srgbClr val="FFFF00"/>
                </a:solidFill>
                <a:latin typeface="Times New Roman" pitchFamily="18" charset="0"/>
                <a:cs typeface="Times New Roman" pitchFamily="18" charset="0"/>
              </a:rPr>
              <a:t>Tropical forest</a:t>
            </a:r>
          </a:p>
          <a:p>
            <a:pPr algn="just">
              <a:buNone/>
            </a:pPr>
            <a:r>
              <a:rPr lang="fa-IR" dirty="0" smtClean="0">
                <a:solidFill>
                  <a:srgbClr val="FFFF00"/>
                </a:solidFill>
                <a:latin typeface="Times New Roman" pitchFamily="18" charset="0"/>
                <a:cs typeface="Times New Roman" pitchFamily="18" charset="0"/>
              </a:rPr>
              <a:t>ج)جنگلهای معتدل </a:t>
            </a:r>
            <a:r>
              <a:rPr lang="en-US" dirty="0" smtClean="0">
                <a:solidFill>
                  <a:srgbClr val="FFFF00"/>
                </a:solidFill>
                <a:latin typeface="Times New Roman" pitchFamily="18" charset="0"/>
                <a:cs typeface="Times New Roman" pitchFamily="18" charset="0"/>
              </a:rPr>
              <a:t>Temperate forest</a:t>
            </a:r>
            <a:endParaRPr lang="fa-IR" dirty="0" smtClean="0">
              <a:solidFill>
                <a:srgbClr val="FFFF00"/>
              </a:solidFill>
              <a:latin typeface="Times New Roman" pitchFamily="18" charset="0"/>
              <a:cs typeface="Times New Roman" pitchFamily="18" charset="0"/>
            </a:endParaRPr>
          </a:p>
          <a:p>
            <a:pPr algn="just">
              <a:buNone/>
            </a:pPr>
            <a:endParaRPr lang="en-US" dirty="0" smtClean="0">
              <a:solidFill>
                <a:schemeClr val="bg2"/>
              </a:solidFill>
              <a:latin typeface="Times New Roman" pitchFamily="18" charset="0"/>
              <a:cs typeface="Times New Roman" pitchFamily="18" charset="0"/>
            </a:endParaRPr>
          </a:p>
          <a:p>
            <a:pPr algn="just">
              <a:buNone/>
            </a:pPr>
            <a:r>
              <a:rPr lang="fa-IR" dirty="0" smtClean="0">
                <a:latin typeface="Times New Roman" pitchFamily="18" charset="0"/>
                <a:cs typeface="Times New Roman" pitchFamily="18" charset="0"/>
              </a:rPr>
              <a:t>الف) جنگل های شمالی (تایگا): </a:t>
            </a:r>
            <a:r>
              <a:rPr lang="fa-IR" dirty="0" smtClean="0">
                <a:solidFill>
                  <a:schemeClr val="bg2"/>
                </a:solidFill>
                <a:latin typeface="Times New Roman" pitchFamily="18" charset="0"/>
                <a:cs typeface="Times New Roman" pitchFamily="18" charset="0"/>
              </a:rPr>
              <a:t>تایگا، نماینده </a:t>
            </a:r>
            <a:r>
              <a:rPr lang="fa-IR" dirty="0" smtClean="0">
                <a:solidFill>
                  <a:srgbClr val="FFFF00"/>
                </a:solidFill>
                <a:latin typeface="Times New Roman" pitchFamily="18" charset="0"/>
                <a:cs typeface="Times New Roman" pitchFamily="18" charset="0"/>
              </a:rPr>
              <a:t>بزرگ ترین بیوم خاکی دنیاست</a:t>
            </a:r>
            <a:r>
              <a:rPr lang="fa-IR" dirty="0" smtClean="0">
                <a:solidFill>
                  <a:schemeClr val="bg2"/>
                </a:solidFill>
                <a:latin typeface="Times New Roman" pitchFamily="18" charset="0"/>
                <a:cs typeface="Times New Roman" pitchFamily="18" charset="0"/>
              </a:rPr>
              <a:t> و در عرض جغرافی</a:t>
            </a:r>
            <a:r>
              <a:rPr lang="fa-IR" dirty="0">
                <a:solidFill>
                  <a:schemeClr val="bg2"/>
                </a:solidFill>
                <a:latin typeface="Times New Roman" pitchFamily="18" charset="0"/>
                <a:cs typeface="Times New Roman" pitchFamily="18" charset="0"/>
              </a:rPr>
              <a:t>ا</a:t>
            </a:r>
            <a:r>
              <a:rPr lang="fa-IR" dirty="0" smtClean="0">
                <a:solidFill>
                  <a:schemeClr val="bg2"/>
                </a:solidFill>
                <a:latin typeface="Times New Roman" pitchFamily="18" charset="0"/>
                <a:cs typeface="Times New Roman" pitchFamily="18" charset="0"/>
              </a:rPr>
              <a:t>یی 60-50 درجه شمالی وجود دارد. تایگا به شکل کمربند پهنی دورآسیا و شمال آمریکا قرار دارد، که دو سوم آن در سیبری و بقیه آن در اسکاندیناوی، آلاسکا و کاناداست.</a:t>
            </a:r>
          </a:p>
          <a:p>
            <a:pPr algn="just">
              <a:buNone/>
            </a:pPr>
            <a:endParaRPr lang="en-US"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 فصول در تایگا به صورت تابستان های گرم، معتدل و زمستان های طولانی، سرد و خشک است. طول فصل رشد 130 روز است.</a:t>
            </a:r>
            <a:endParaRPr lang="en-US"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 دما بسیار پایین است.</a:t>
            </a:r>
            <a:endParaRPr lang="en-US"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 بارش اصولاً به صورت برف و سالیانه </a:t>
            </a:r>
            <a:r>
              <a:rPr lang="en-US" dirty="0" smtClean="0">
                <a:solidFill>
                  <a:schemeClr val="bg2"/>
                </a:solidFill>
                <a:latin typeface="Times New Roman" pitchFamily="18" charset="0"/>
                <a:cs typeface="Times New Roman" pitchFamily="18" charset="0"/>
              </a:rPr>
              <a:t>mm</a:t>
            </a:r>
            <a:r>
              <a:rPr lang="fa-IR" dirty="0" smtClean="0">
                <a:solidFill>
                  <a:schemeClr val="bg2"/>
                </a:solidFill>
                <a:latin typeface="Times New Roman" pitchFamily="18" charset="0"/>
                <a:cs typeface="Times New Roman" pitchFamily="18" charset="0"/>
              </a:rPr>
              <a:t>1000-400 می باشد.</a:t>
            </a:r>
            <a:endParaRPr lang="en-US"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 خاک کم عمق، اسیدی و فقیر از نظرمواد مغذی است.</a:t>
            </a:r>
            <a:endParaRPr lang="en-US"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 پوشش گیاهی، اجازه عبور نور کمی را می دهد و در نتیجه پوشش گیاهی زیر درختی محدود است.</a:t>
            </a:r>
            <a:endParaRPr lang="en-US" dirty="0" smtClean="0">
              <a:solidFill>
                <a:schemeClr val="bg2"/>
              </a:solidFill>
              <a:latin typeface="Times New Roman" pitchFamily="18" charset="0"/>
              <a:cs typeface="Times New Roman" pitchFamily="18" charset="0"/>
            </a:endParaRPr>
          </a:p>
          <a:p>
            <a:pPr algn="just">
              <a:buFontTx/>
              <a:buChar char="-"/>
            </a:pPr>
            <a:r>
              <a:rPr lang="fa-IR" dirty="0" smtClean="0">
                <a:solidFill>
                  <a:schemeClr val="bg2"/>
                </a:solidFill>
                <a:latin typeface="Times New Roman" pitchFamily="18" charset="0"/>
                <a:cs typeface="Times New Roman" pitchFamily="18" charset="0"/>
              </a:rPr>
              <a:t>فلور اغلب شامل مخروطیان همیشه سبز، مقاوم در برابر سرما با برگ های سوزنی مثل کاج، کاج نوئل و صنوبر است.</a:t>
            </a:r>
          </a:p>
          <a:p>
            <a:pPr algn="just">
              <a:buNone/>
            </a:pPr>
            <a:r>
              <a:rPr lang="fa-IR" dirty="0" smtClean="0">
                <a:solidFill>
                  <a:schemeClr val="bg2"/>
                </a:solidFill>
                <a:latin typeface="Times New Roman" pitchFamily="18" charset="0"/>
                <a:cs typeface="Times New Roman" pitchFamily="18" charset="0"/>
              </a:rPr>
              <a:t>- فون شامل دارکوب، شاهین، گوزن شمالی، خرس، راسو، سیاه گوش، روباه، گرگ، آهوی کوهی، خرگوش، سنجاب، موش، خفاش و ... است.</a:t>
            </a:r>
          </a:p>
          <a:p>
            <a:pPr algn="just">
              <a:buFontTx/>
              <a:buChar char="-"/>
            </a:pPr>
            <a:endParaRPr lang="en-US"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تخریب وسیع جنگل های شمالی ممکن است، به زودی سبب ناپدید شدن آنها گردد.</a:t>
            </a:r>
            <a:endParaRPr lang="en-US" dirty="0" smtClean="0">
              <a:solidFill>
                <a:schemeClr val="bg2"/>
              </a:solidFill>
              <a:latin typeface="Times New Roman" pitchFamily="18" charset="0"/>
              <a:cs typeface="Times New Roman" pitchFamily="18" charset="0"/>
            </a:endParaRPr>
          </a:p>
          <a:p>
            <a:pPr algn="just">
              <a:buNone/>
            </a:pPr>
            <a:endParaRPr lang="fa-IR" dirty="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FFFF00"/>
          </a:solidFill>
        </p:spPr>
        <p:txBody>
          <a:bodyPr>
            <a:normAutofit fontScale="77500" lnSpcReduction="20000"/>
          </a:bodyPr>
          <a:lstStyle/>
          <a:p>
            <a:pPr algn="just">
              <a:buNone/>
            </a:pPr>
            <a:r>
              <a:rPr lang="fa-IR" b="1" dirty="0" smtClean="0">
                <a:solidFill>
                  <a:srgbClr val="FF0000"/>
                </a:solidFill>
                <a:latin typeface="Times New Roman" pitchFamily="18" charset="0"/>
                <a:cs typeface="Times New Roman" pitchFamily="18" charset="0"/>
              </a:rPr>
              <a:t>ب) جنگل های گرمسیری:</a:t>
            </a:r>
            <a:r>
              <a:rPr lang="fa-IR" dirty="0" smtClean="0">
                <a:solidFill>
                  <a:srgbClr val="FF0000"/>
                </a:solidFill>
                <a:latin typeface="Times New Roman" pitchFamily="18" charset="0"/>
                <a:cs typeface="Times New Roman" pitchFamily="18" charset="0"/>
              </a:rPr>
              <a:t> </a:t>
            </a:r>
            <a:r>
              <a:rPr lang="fa-IR" dirty="0" smtClean="0">
                <a:solidFill>
                  <a:schemeClr val="bg2"/>
                </a:solidFill>
                <a:latin typeface="Times New Roman" pitchFamily="18" charset="0"/>
                <a:cs typeface="Times New Roman" pitchFamily="18" charset="0"/>
              </a:rPr>
              <a:t>جنگل های گرمسیری، از خط استوا تا عرض های جغرافیایی 23/5درجه شمالی و جنوبی قرار دارند و دارای بیشتربن تنوع زیستی گونه ها هستند. یکی از خصوصیات بزرگ جنگل های گرمسیری، </a:t>
            </a:r>
            <a:r>
              <a:rPr lang="fa-IR" dirty="0" smtClean="0">
                <a:solidFill>
                  <a:srgbClr val="FF0000"/>
                </a:solidFill>
                <a:latin typeface="Times New Roman" pitchFamily="18" charset="0"/>
                <a:cs typeface="Times New Roman" pitchFamily="18" charset="0"/>
              </a:rPr>
              <a:t>نداشتن فصول متمایز و بدون زمستان است.</a:t>
            </a:r>
          </a:p>
          <a:p>
            <a:pPr algn="just">
              <a:buNone/>
            </a:pPr>
            <a:endParaRPr lang="en-US"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 فقط دو فصل بارانی و خشک وجود دارد. طول روز 12 ساعت و تغییرات کم است.</a:t>
            </a:r>
            <a:endParaRPr lang="en-US"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 دما بین </a:t>
            </a:r>
            <a:r>
              <a:rPr lang="en-US" dirty="0" smtClean="0">
                <a:solidFill>
                  <a:schemeClr val="bg2"/>
                </a:solidFill>
                <a:latin typeface="Times New Roman" pitchFamily="18" charset="0"/>
                <a:cs typeface="Times New Roman" pitchFamily="18" charset="0"/>
              </a:rPr>
              <a:t>c</a:t>
            </a:r>
            <a:r>
              <a:rPr lang="fa-IR" dirty="0" smtClean="0">
                <a:solidFill>
                  <a:schemeClr val="bg2"/>
                </a:solidFill>
                <a:latin typeface="Times New Roman" pitchFamily="18" charset="0"/>
                <a:cs typeface="Times New Roman" pitchFamily="18" charset="0"/>
              </a:rPr>
              <a:t>25-20 است و تغییرات آن در طول سال کم است. تفاوت متوسط دمای گرمترین و سردترین ماه سال کمتر از </a:t>
            </a:r>
            <a:r>
              <a:rPr lang="en-US" dirty="0" smtClean="0">
                <a:solidFill>
                  <a:schemeClr val="bg2"/>
                </a:solidFill>
                <a:latin typeface="Times New Roman" pitchFamily="18" charset="0"/>
                <a:cs typeface="Times New Roman" pitchFamily="18" charset="0"/>
              </a:rPr>
              <a:t>c</a:t>
            </a:r>
            <a:r>
              <a:rPr lang="fa-IR" dirty="0" smtClean="0">
                <a:solidFill>
                  <a:schemeClr val="bg2"/>
                </a:solidFill>
                <a:latin typeface="Times New Roman" pitchFamily="18" charset="0"/>
                <a:cs typeface="Times New Roman" pitchFamily="18" charset="0"/>
              </a:rPr>
              <a:t>5 است.</a:t>
            </a:r>
            <a:endParaRPr lang="en-US"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 بارش در طول سال پخش شده و بیش از </a:t>
            </a:r>
            <a:r>
              <a:rPr lang="en-US" dirty="0" smtClean="0">
                <a:solidFill>
                  <a:schemeClr val="bg2"/>
                </a:solidFill>
                <a:latin typeface="Times New Roman" pitchFamily="18" charset="0"/>
                <a:cs typeface="Times New Roman" pitchFamily="18" charset="0"/>
              </a:rPr>
              <a:t>mm</a:t>
            </a:r>
            <a:r>
              <a:rPr lang="fa-IR" dirty="0" smtClean="0">
                <a:solidFill>
                  <a:schemeClr val="bg2"/>
                </a:solidFill>
                <a:latin typeface="Times New Roman" pitchFamily="18" charset="0"/>
                <a:cs typeface="Times New Roman" pitchFamily="18" charset="0"/>
              </a:rPr>
              <a:t>2000 در سال است.</a:t>
            </a:r>
            <a:endParaRPr lang="en-US"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 خاک اسیدی و فقیر از مواد مغذی است. تجزیه در خاک سریع است و آبشوئی زیادی دارد.</a:t>
            </a:r>
            <a:endParaRPr lang="en-US"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 پوشش گیاهی در جنگل های گرمسیری چند لایه و پیوسته است و به نور کمی اجازه نفوذ می دهد.</a:t>
            </a:r>
            <a:endParaRPr lang="en-US" dirty="0" smtClean="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 فلور بسیار متنوع است و در هر کیلومتر مربع، شامل بیش از 100 گونه درخت متفاوت است. طول درختان </a:t>
            </a:r>
            <a:r>
              <a:rPr lang="en-US" dirty="0" smtClean="0">
                <a:solidFill>
                  <a:schemeClr val="bg2"/>
                </a:solidFill>
                <a:latin typeface="Times New Roman" pitchFamily="18" charset="0"/>
                <a:cs typeface="Times New Roman" pitchFamily="18" charset="0"/>
              </a:rPr>
              <a:t>m</a:t>
            </a:r>
            <a:r>
              <a:rPr lang="fa-IR" dirty="0" smtClean="0">
                <a:solidFill>
                  <a:schemeClr val="bg2"/>
                </a:solidFill>
                <a:latin typeface="Times New Roman" pitchFamily="18" charset="0"/>
                <a:cs typeface="Times New Roman" pitchFamily="18" charset="0"/>
              </a:rPr>
              <a:t>35-25 ، با بدنه های محکم و ریشه های کم عمق و همیشه سبز با برگ های بزرگ، سبزه تیره است. گیاهانی مثل ثعلب، درخت مو، درخت خرما و سرخس در جنگل های گرمسیری وجود دارند.</a:t>
            </a:r>
            <a:endParaRPr lang="en-US" dirty="0" smtClean="0">
              <a:solidFill>
                <a:schemeClr val="bg2"/>
              </a:solidFill>
              <a:latin typeface="Times New Roman" pitchFamily="18" charset="0"/>
              <a:cs typeface="Times New Roman" pitchFamily="18" charset="0"/>
            </a:endParaRPr>
          </a:p>
          <a:p>
            <a:pPr algn="just">
              <a:buNone/>
            </a:pPr>
            <a:endParaRPr lang="fa-IR" b="1" dirty="0" smtClean="0">
              <a:solidFill>
                <a:schemeClr val="bg2"/>
              </a:solidFill>
              <a:latin typeface="Times New Roman" pitchFamily="18" charset="0"/>
              <a:cs typeface="Times New Roman" pitchFamily="18" charset="0"/>
            </a:endParaRPr>
          </a:p>
          <a:p>
            <a:pPr algn="just">
              <a:buNone/>
            </a:pPr>
            <a:endParaRPr lang="en-US" dirty="0" smtClean="0">
              <a:solidFill>
                <a:schemeClr val="bg2"/>
              </a:solidFill>
              <a:latin typeface="Times New Roman" pitchFamily="18" charset="0"/>
              <a:cs typeface="Times New Roman" pitchFamily="18" charset="0"/>
            </a:endParaRPr>
          </a:p>
        </p:txBody>
      </p:sp>
      <p:sp>
        <p:nvSpPr>
          <p:cNvPr id="4" name="Oval 3"/>
          <p:cNvSpPr/>
          <p:nvPr/>
        </p:nvSpPr>
        <p:spPr>
          <a:xfrm>
            <a:off x="4419600" y="2743200"/>
            <a:ext cx="76200"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a:solidFill>
            <a:srgbClr val="92D050"/>
          </a:solidFill>
        </p:spPr>
        <p:txBody>
          <a:bodyPr>
            <a:normAutofit/>
          </a:bodyPr>
          <a:lstStyle/>
          <a:p>
            <a:pPr algn="just">
              <a:buNone/>
            </a:pPr>
            <a:r>
              <a:rPr lang="fa-IR" dirty="0" smtClean="0">
                <a:solidFill>
                  <a:schemeClr val="bg1"/>
                </a:solidFill>
                <a:latin typeface="Times New Roman" pitchFamily="18" charset="0"/>
                <a:cs typeface="Times New Roman" pitchFamily="18" charset="0"/>
              </a:rPr>
              <a:t>طبقه بندی های کوچک تر جنگل های گرمسیری بر اساس انتشار باران فصلی صورت می گیرد و شامل:</a:t>
            </a: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جنگل های بارانی همیشه سبز= بدون فصل خشک و درختان همیشه سبزند.</a:t>
            </a: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جنگل های بارانی فصلی= دوره خشکی کوتاه و خصوصیات پوشش گیاهی مثل جنگل های همیشه سبز.</a:t>
            </a: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جنگل های نیمه همیشه سبز= فصل خشک طولانی تر از جنگل های بارانی فصلی است و درختان بلندتر برگشان می ریزد، در حالیکه درختان کوتاه تر هنوز همیشه سبزند.</a:t>
            </a: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جنگل های برگریز خشک/ مرطوب(موسمی)= طول فصل خشک افزایش و بارش کاهش می یابد و همه درختان برگریزند.</a:t>
            </a: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بیش از نیمی از جنگل های گرمسیری قبلاً نابود شده اند.</a:t>
            </a:r>
            <a:endParaRPr lang="en-US" dirty="0" smtClean="0">
              <a:solidFill>
                <a:schemeClr val="bg1"/>
              </a:solidFill>
              <a:latin typeface="Times New Roman" pitchFamily="18" charset="0"/>
              <a:cs typeface="Times New Roman" pitchFamily="18" charset="0"/>
            </a:endParaRPr>
          </a:p>
          <a:p>
            <a:pPr algn="just">
              <a:buNone/>
            </a:pPr>
            <a:endParaRPr lang="fa-IR" b="1"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fontScale="85000" lnSpcReduction="20000"/>
          </a:bodyPr>
          <a:lstStyle/>
          <a:p>
            <a:pPr>
              <a:buNone/>
            </a:pPr>
            <a:r>
              <a:rPr lang="fa-IR" b="1" dirty="0" smtClean="0">
                <a:latin typeface="Times New Roman" pitchFamily="18" charset="0"/>
                <a:cs typeface="Times New Roman" pitchFamily="18" charset="0"/>
              </a:rPr>
              <a:t>ج) جنگل های معتدل</a:t>
            </a:r>
            <a:r>
              <a:rPr lang="en-US" dirty="0">
                <a:latin typeface="Times New Roman" pitchFamily="18" charset="0"/>
                <a:cs typeface="Times New Roman" pitchFamily="18" charset="0"/>
              </a:rPr>
              <a:t>:</a:t>
            </a:r>
            <a:r>
              <a:rPr lang="fa-IR" dirty="0" smtClean="0">
                <a:latin typeface="Times New Roman" pitchFamily="18" charset="0"/>
                <a:cs typeface="Times New Roman" pitchFamily="18" charset="0"/>
              </a:rPr>
              <a:t> جنگل های معتدل، در شرق آمریکای شمالی، شمال شرقی آسیا، غرب و مرکز اروپا واقع اند. فصول معین با زمستان های مشخص از خصوصیات مهم این بیوم است.</a:t>
            </a:r>
          </a:p>
          <a:p>
            <a:pPr>
              <a:buNone/>
            </a:pPr>
            <a:endParaRPr lang="en-US" dirty="0" smtClean="0">
              <a:latin typeface="Times New Roman" pitchFamily="18" charset="0"/>
              <a:cs typeface="Times New Roman" pitchFamily="18" charset="0"/>
            </a:endParaRPr>
          </a:p>
          <a:p>
            <a:pPr>
              <a:buNone/>
            </a:pPr>
            <a:r>
              <a:rPr lang="fa-IR" dirty="0" smtClean="0">
                <a:latin typeface="Times New Roman" pitchFamily="18" charset="0"/>
                <a:cs typeface="Times New Roman" pitchFamily="18" charset="0"/>
              </a:rPr>
              <a:t>- اب و هوا معتدل و فصل رشد 200-140 روز طی 6-4  ماه است.</a:t>
            </a:r>
            <a:endParaRPr lang="en-US" dirty="0" smtClean="0">
              <a:latin typeface="Times New Roman" pitchFamily="18" charset="0"/>
              <a:cs typeface="Times New Roman" pitchFamily="18" charset="0"/>
            </a:endParaRPr>
          </a:p>
          <a:p>
            <a:pPr>
              <a:buNone/>
            </a:pPr>
            <a:r>
              <a:rPr lang="fa-IR" dirty="0" smtClean="0">
                <a:latin typeface="Times New Roman" pitchFamily="18" charset="0"/>
                <a:cs typeface="Times New Roman" pitchFamily="18" charset="0"/>
              </a:rPr>
              <a:t>- محدوده دما بین </a:t>
            </a:r>
            <a:r>
              <a:rPr lang="en-US" dirty="0" smtClean="0">
                <a:latin typeface="Times New Roman" pitchFamily="18" charset="0"/>
                <a:cs typeface="Times New Roman" pitchFamily="18" charset="0"/>
              </a:rPr>
              <a:t>c </a:t>
            </a:r>
            <a:r>
              <a:rPr lang="fa-IR" dirty="0" smtClean="0">
                <a:latin typeface="Times New Roman" pitchFamily="18" charset="0"/>
                <a:cs typeface="Times New Roman" pitchFamily="18" charset="0"/>
              </a:rPr>
              <a:t>30تا 30- است.</a:t>
            </a:r>
            <a:endParaRPr lang="en-US" dirty="0" smtClean="0">
              <a:latin typeface="Times New Roman" pitchFamily="18" charset="0"/>
              <a:cs typeface="Times New Roman" pitchFamily="18" charset="0"/>
            </a:endParaRPr>
          </a:p>
          <a:p>
            <a:pPr>
              <a:buNone/>
            </a:pPr>
            <a:r>
              <a:rPr lang="fa-IR" dirty="0" smtClean="0">
                <a:latin typeface="Times New Roman" pitchFamily="18" charset="0"/>
                <a:cs typeface="Times New Roman" pitchFamily="18" charset="0"/>
              </a:rPr>
              <a:t>- بارش </a:t>
            </a:r>
            <a:r>
              <a:rPr lang="en-US" dirty="0" smtClean="0">
                <a:latin typeface="Times New Roman" pitchFamily="18" charset="0"/>
                <a:cs typeface="Times New Roman" pitchFamily="18" charset="0"/>
              </a:rPr>
              <a:t>cm</a:t>
            </a:r>
            <a:r>
              <a:rPr lang="fa-IR" dirty="0" smtClean="0">
                <a:latin typeface="Times New Roman" pitchFamily="18" charset="0"/>
                <a:cs typeface="Times New Roman" pitchFamily="18" charset="0"/>
              </a:rPr>
              <a:t>1500-750 است که در طول سراسر سال توزیع شده است.</a:t>
            </a:r>
            <a:endParaRPr lang="en-US" dirty="0" smtClean="0">
              <a:latin typeface="Times New Roman" pitchFamily="18" charset="0"/>
              <a:cs typeface="Times New Roman" pitchFamily="18" charset="0"/>
            </a:endParaRPr>
          </a:p>
          <a:p>
            <a:pPr>
              <a:buNone/>
            </a:pPr>
            <a:r>
              <a:rPr lang="fa-IR" dirty="0" smtClean="0">
                <a:latin typeface="Times New Roman" pitchFamily="18" charset="0"/>
                <a:cs typeface="Times New Roman" pitchFamily="18" charset="0"/>
              </a:rPr>
              <a:t>- خاک حاصلخیز، غنی شده با بقایای پوسیده شده است.</a:t>
            </a:r>
            <a:endParaRPr lang="en-US" dirty="0" smtClean="0">
              <a:latin typeface="Times New Roman" pitchFamily="18" charset="0"/>
              <a:cs typeface="Times New Roman" pitchFamily="18" charset="0"/>
            </a:endParaRPr>
          </a:p>
          <a:p>
            <a:pPr>
              <a:buNone/>
            </a:pPr>
            <a:r>
              <a:rPr lang="fa-IR" dirty="0" smtClean="0">
                <a:latin typeface="Times New Roman" pitchFamily="18" charset="0"/>
                <a:cs typeface="Times New Roman" pitchFamily="18" charset="0"/>
              </a:rPr>
              <a:t>- تاج پوشش گیاهیی تراکم معتدل دارد و به نور اجازه نفوذ می دهد، در نتیجه تنوع گیاهان کوتاه تر و جانوران بالاست.</a:t>
            </a:r>
            <a:endParaRPr lang="en-US" dirty="0" smtClean="0">
              <a:latin typeface="Times New Roman" pitchFamily="18" charset="0"/>
              <a:cs typeface="Times New Roman" pitchFamily="18" charset="0"/>
            </a:endParaRPr>
          </a:p>
          <a:p>
            <a:pPr>
              <a:buNone/>
            </a:pPr>
            <a:r>
              <a:rPr lang="fa-IR" dirty="0" smtClean="0">
                <a:latin typeface="Times New Roman" pitchFamily="18" charset="0"/>
                <a:cs typeface="Times New Roman" pitchFamily="18" charset="0"/>
              </a:rPr>
              <a:t>- فلور شامل 4-3 گونه درخت در هر کیلومتر مربع است. درختان برگ های پهن دارند که هر سال برگشان را از دست می دهند و شامل گونه های مثل: بلوط، گردو، راش، شوکران، افرا، لاله درختی، چوب پنبه، نارون قرمز و بید است. گیاهان جنگل های معتدل، در بهار گلدارند.</a:t>
            </a:r>
            <a:endParaRPr lang="en-US" dirty="0" smtClean="0">
              <a:latin typeface="Times New Roman" pitchFamily="18" charset="0"/>
              <a:cs typeface="Times New Roman" pitchFamily="18" charset="0"/>
            </a:endParaRPr>
          </a:p>
          <a:p>
            <a:pPr>
              <a:buNone/>
            </a:pPr>
            <a:r>
              <a:rPr lang="fa-IR" dirty="0" smtClean="0">
                <a:latin typeface="Times New Roman" pitchFamily="18" charset="0"/>
                <a:cs typeface="Times New Roman" pitchFamily="18" charset="0"/>
              </a:rPr>
              <a:t>- فون بیوم شامل: خرگوش، راسو، پرندگان، آهوی کوهی، شرکوهی، روباه و خرس است.</a:t>
            </a:r>
            <a:endParaRPr lang="en-US" dirty="0" smtClean="0">
              <a:latin typeface="Times New Roman" pitchFamily="18" charset="0"/>
              <a:cs typeface="Times New Roman" pitchFamily="18" charset="0"/>
            </a:endParaRPr>
          </a:p>
          <a:p>
            <a:pPr algn="just">
              <a:buNone/>
            </a:pPr>
            <a:endParaRPr lang="fa-IR" dirty="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FFFF00"/>
          </a:solidFill>
        </p:spPr>
        <p:txBody>
          <a:bodyPr>
            <a:normAutofit fontScale="92500" lnSpcReduction="20000"/>
          </a:bodyPr>
          <a:lstStyle/>
          <a:p>
            <a:pPr>
              <a:buNone/>
            </a:pPr>
            <a:r>
              <a:rPr lang="fa-IR" dirty="0" smtClean="0">
                <a:solidFill>
                  <a:srgbClr val="FF0000"/>
                </a:solidFill>
                <a:latin typeface="Times New Roman" pitchFamily="18" charset="0"/>
                <a:cs typeface="Times New Roman" pitchFamily="18" charset="0"/>
              </a:rPr>
              <a:t>طبقه بندی های کوچک تر جنگل های معتدل بر اساس انتشار باران فصلی صورت می گیرد </a:t>
            </a:r>
            <a:r>
              <a:rPr lang="fa-IR" dirty="0" smtClean="0">
                <a:solidFill>
                  <a:schemeClr val="bg2"/>
                </a:solidFill>
                <a:latin typeface="Times New Roman" pitchFamily="18" charset="0"/>
                <a:cs typeface="Times New Roman" pitchFamily="18" charset="0"/>
              </a:rPr>
              <a:t>و شامل:</a:t>
            </a:r>
            <a:endParaRPr lang="en-US" dirty="0" smtClean="0">
              <a:solidFill>
                <a:schemeClr val="bg2"/>
              </a:solidFill>
              <a:latin typeface="Times New Roman" pitchFamily="18" charset="0"/>
              <a:cs typeface="Times New Roman" pitchFamily="18" charset="0"/>
            </a:endParaRPr>
          </a:p>
          <a:p>
            <a:pPr lvl="0"/>
            <a:r>
              <a:rPr lang="fa-IR" dirty="0" smtClean="0">
                <a:solidFill>
                  <a:schemeClr val="bg2"/>
                </a:solidFill>
                <a:latin typeface="Times New Roman" pitchFamily="18" charset="0"/>
                <a:cs typeface="Times New Roman" pitchFamily="18" charset="0"/>
              </a:rPr>
              <a:t>جنگل های پهن برگ همیشه سبز و مخروطیان مرطوب= زمستان ملایم و مرطوب و تابستان خشک دارند و اصولاً بارش در ماه های زمستان متمرکز شده است.</a:t>
            </a:r>
            <a:endParaRPr lang="en-US" dirty="0" smtClean="0">
              <a:solidFill>
                <a:schemeClr val="bg2"/>
              </a:solidFill>
              <a:latin typeface="Times New Roman" pitchFamily="18" charset="0"/>
              <a:cs typeface="Times New Roman" pitchFamily="18" charset="0"/>
            </a:endParaRPr>
          </a:p>
          <a:p>
            <a:pPr lvl="0"/>
            <a:r>
              <a:rPr lang="fa-IR" dirty="0" smtClean="0">
                <a:solidFill>
                  <a:schemeClr val="bg2"/>
                </a:solidFill>
                <a:latin typeface="Times New Roman" pitchFamily="18" charset="0"/>
                <a:cs typeface="Times New Roman" pitchFamily="18" charset="0"/>
              </a:rPr>
              <a:t>جنگل های خشک مخروطیان= در مناطق بلند یافت می شود و بارش کم است.</a:t>
            </a:r>
            <a:endParaRPr lang="en-US" dirty="0" smtClean="0">
              <a:solidFill>
                <a:schemeClr val="bg2"/>
              </a:solidFill>
              <a:latin typeface="Times New Roman" pitchFamily="18" charset="0"/>
              <a:cs typeface="Times New Roman" pitchFamily="18" charset="0"/>
            </a:endParaRPr>
          </a:p>
          <a:p>
            <a:pPr lvl="0"/>
            <a:r>
              <a:rPr lang="fa-IR" dirty="0" smtClean="0">
                <a:solidFill>
                  <a:schemeClr val="bg2"/>
                </a:solidFill>
                <a:latin typeface="Times New Roman" pitchFamily="18" charset="0"/>
                <a:cs typeface="Times New Roman" pitchFamily="18" charset="0"/>
              </a:rPr>
              <a:t>جنگل های مدیترانه ای= بارس در زمستان متمرکز شده و کمتر از</a:t>
            </a:r>
            <a:r>
              <a:rPr lang="en-US" dirty="0" smtClean="0">
                <a:solidFill>
                  <a:schemeClr val="bg2"/>
                </a:solidFill>
                <a:latin typeface="Times New Roman" pitchFamily="18" charset="0"/>
                <a:cs typeface="Times New Roman" pitchFamily="18" charset="0"/>
              </a:rPr>
              <a:t>mm</a:t>
            </a:r>
            <a:r>
              <a:rPr lang="fa-IR" dirty="0" smtClean="0">
                <a:solidFill>
                  <a:schemeClr val="bg2"/>
                </a:solidFill>
                <a:latin typeface="Times New Roman" pitchFamily="18" charset="0"/>
                <a:cs typeface="Times New Roman" pitchFamily="18" charset="0"/>
              </a:rPr>
              <a:t>1000 در سال است.</a:t>
            </a:r>
            <a:endParaRPr lang="en-US" dirty="0" smtClean="0">
              <a:solidFill>
                <a:schemeClr val="bg2"/>
              </a:solidFill>
              <a:latin typeface="Times New Roman" pitchFamily="18" charset="0"/>
              <a:cs typeface="Times New Roman" pitchFamily="18" charset="0"/>
            </a:endParaRPr>
          </a:p>
          <a:p>
            <a:pPr lvl="0"/>
            <a:r>
              <a:rPr lang="fa-IR" dirty="0" smtClean="0">
                <a:solidFill>
                  <a:schemeClr val="bg2"/>
                </a:solidFill>
                <a:latin typeface="Times New Roman" pitchFamily="18" charset="0"/>
                <a:cs typeface="Times New Roman" pitchFamily="18" charset="0"/>
              </a:rPr>
              <a:t>مخروطیان معتدله= زمستان ملایم و بارش سالیانه بیش از </a:t>
            </a:r>
            <a:r>
              <a:rPr lang="en-US" dirty="0" smtClean="0">
                <a:solidFill>
                  <a:schemeClr val="bg2"/>
                </a:solidFill>
                <a:latin typeface="Times New Roman" pitchFamily="18" charset="0"/>
                <a:cs typeface="Times New Roman" pitchFamily="18" charset="0"/>
              </a:rPr>
              <a:t>mm</a:t>
            </a:r>
            <a:r>
              <a:rPr lang="fa-IR" dirty="0" smtClean="0">
                <a:solidFill>
                  <a:schemeClr val="bg2"/>
                </a:solidFill>
                <a:latin typeface="Times New Roman" pitchFamily="18" charset="0"/>
                <a:cs typeface="Times New Roman" pitchFamily="18" charset="0"/>
              </a:rPr>
              <a:t>2000 در سال دارند.</a:t>
            </a:r>
            <a:endParaRPr lang="en-US" dirty="0" smtClean="0">
              <a:solidFill>
                <a:schemeClr val="bg2"/>
              </a:solidFill>
              <a:latin typeface="Times New Roman" pitchFamily="18" charset="0"/>
              <a:cs typeface="Times New Roman" pitchFamily="18" charset="0"/>
            </a:endParaRPr>
          </a:p>
          <a:p>
            <a:pPr lvl="0"/>
            <a:r>
              <a:rPr lang="fa-IR" dirty="0" smtClean="0">
                <a:solidFill>
                  <a:schemeClr val="bg2"/>
                </a:solidFill>
                <a:latin typeface="Times New Roman" pitchFamily="18" charset="0"/>
                <a:cs typeface="Times New Roman" pitchFamily="18" charset="0"/>
              </a:rPr>
              <a:t>جنگل های بارانی پهن بر گ معتدله= زمستان یخبندان ملایم دارند و بارش بیش از </a:t>
            </a:r>
            <a:r>
              <a:rPr lang="en-US" dirty="0" smtClean="0">
                <a:solidFill>
                  <a:schemeClr val="bg2"/>
                </a:solidFill>
                <a:latin typeface="Times New Roman" pitchFamily="18" charset="0"/>
                <a:cs typeface="Times New Roman" pitchFamily="18" charset="0"/>
              </a:rPr>
              <a:t>mm</a:t>
            </a:r>
            <a:r>
              <a:rPr lang="fa-IR" dirty="0" smtClean="0">
                <a:solidFill>
                  <a:schemeClr val="bg2"/>
                </a:solidFill>
                <a:latin typeface="Times New Roman" pitchFamily="18" charset="0"/>
                <a:cs typeface="Times New Roman" pitchFamily="18" charset="0"/>
              </a:rPr>
              <a:t>1500 در سال است که در طول سال توزیع شده است</a:t>
            </a:r>
            <a:endParaRPr lang="en-US" dirty="0" smtClean="0">
              <a:solidFill>
                <a:schemeClr val="bg2"/>
              </a:solidFill>
              <a:latin typeface="Times New Roman" pitchFamily="18" charset="0"/>
              <a:cs typeface="Times New Roman" pitchFamily="18" charset="0"/>
            </a:endParaRPr>
          </a:p>
          <a:p>
            <a:r>
              <a:rPr lang="fa-IR" dirty="0" smtClean="0">
                <a:solidFill>
                  <a:schemeClr val="bg2"/>
                </a:solidFill>
                <a:latin typeface="Times New Roman" pitchFamily="18" charset="0"/>
                <a:cs typeface="Times New Roman" pitchFamily="18" charset="0"/>
              </a:rPr>
              <a:t>بقایای پراکنده جنگل های معتدل اصلی هنوز باقیمانده است.</a:t>
            </a:r>
            <a:endParaRPr lang="en-US" dirty="0" smtClean="0">
              <a:solidFill>
                <a:schemeClr val="bg2"/>
              </a:solidFill>
              <a:latin typeface="Times New Roman" pitchFamily="18" charset="0"/>
              <a:cs typeface="Times New Roman" pitchFamily="18" charset="0"/>
            </a:endParaRPr>
          </a:p>
          <a:p>
            <a:pPr algn="just">
              <a:buNone/>
            </a:pPr>
            <a:endParaRPr lang="fa-IR" b="1" dirty="0" smtClean="0">
              <a:solidFill>
                <a:schemeClr val="bg2"/>
              </a:solidFill>
              <a:latin typeface="Times New Roman" pitchFamily="18" charset="0"/>
              <a:cs typeface="Times New Roman" pitchFamily="18" charset="0"/>
            </a:endParaRPr>
          </a:p>
          <a:p>
            <a:pPr algn="just">
              <a:buNone/>
            </a:pPr>
            <a:endParaRPr lang="en-US"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a:solidFill>
            <a:srgbClr val="92D050"/>
          </a:solidFill>
        </p:spPr>
        <p:txBody>
          <a:bodyPr>
            <a:normAutofit/>
          </a:bodyPr>
          <a:lstStyle/>
          <a:p>
            <a:pPr marL="64008" indent="0" algn="just">
              <a:buNone/>
            </a:pPr>
            <a:r>
              <a:rPr lang="fa-IR" b="1" dirty="0" smtClean="0">
                <a:solidFill>
                  <a:schemeClr val="bg1"/>
                </a:solidFill>
                <a:latin typeface="Times New Roman" pitchFamily="18" charset="0"/>
                <a:cs typeface="Times New Roman" pitchFamily="18" charset="0"/>
              </a:rPr>
              <a:t>بیوم علفزار </a:t>
            </a:r>
            <a:r>
              <a:rPr lang="en-US" b="1" dirty="0" smtClean="0">
                <a:solidFill>
                  <a:schemeClr val="bg1"/>
                </a:solidFill>
                <a:latin typeface="Times New Roman" pitchFamily="18" charset="0"/>
                <a:cs typeface="Times New Roman" pitchFamily="18" charset="0"/>
              </a:rPr>
              <a:t>grassland biome</a:t>
            </a:r>
          </a:p>
          <a:p>
            <a:pPr marL="64008" indent="0" algn="just">
              <a:buNone/>
            </a:pP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علفزار زمینی است که در آن علف ها بر درختان و درختچه ها چیره شده اند. در دوره میوسن و پلیستوسن</a:t>
            </a:r>
            <a:r>
              <a:rPr lang="en-US" dirty="0" smtClean="0">
                <a:solidFill>
                  <a:schemeClr val="bg1"/>
                </a:solidFill>
                <a:latin typeface="Times New Roman" pitchFamily="18" charset="0"/>
                <a:cs typeface="Times New Roman" pitchFamily="18" charset="0"/>
              </a:rPr>
              <a:t> </a:t>
            </a:r>
            <a:r>
              <a:rPr lang="fa-IR" dirty="0" smtClean="0">
                <a:solidFill>
                  <a:schemeClr val="bg1"/>
                </a:solidFill>
                <a:latin typeface="Times New Roman" pitchFamily="18" charset="0"/>
                <a:cs typeface="Times New Roman" pitchFamily="18" charset="0"/>
              </a:rPr>
              <a:t>(حدود 25 میلیون سال پیش)، کوه ها در غرب آمریکای شمالی به وجود آمدند و آب و هوای قاره ای مطلوب برای سرزمین های علفزلر به وجود آمد. جنگل های قدیمی کاهش یافتند و علفزارها گ</a:t>
            </a:r>
            <a:r>
              <a:rPr lang="fa-IR" dirty="0">
                <a:solidFill>
                  <a:schemeClr val="bg1"/>
                </a:solidFill>
                <a:latin typeface="Times New Roman" pitchFamily="18" charset="0"/>
                <a:cs typeface="Times New Roman" pitchFamily="18" charset="0"/>
              </a:rPr>
              <a:t>س</a:t>
            </a:r>
            <a:r>
              <a:rPr lang="fa-IR" dirty="0" smtClean="0">
                <a:solidFill>
                  <a:schemeClr val="bg1"/>
                </a:solidFill>
                <a:latin typeface="Times New Roman" pitchFamily="18" charset="0"/>
                <a:cs typeface="Times New Roman" pitchFamily="18" charset="0"/>
              </a:rPr>
              <a:t>ترده شدند و در محدوده گرم تر و خشک تر اقلیمی چیره شدند.</a:t>
            </a:r>
            <a:endParaRPr lang="en-US" dirty="0" smtClean="0">
              <a:solidFill>
                <a:schemeClr val="bg1"/>
              </a:solidFill>
              <a:latin typeface="Times New Roman" pitchFamily="18" charset="0"/>
              <a:cs typeface="Times New Roman" pitchFamily="18" charset="0"/>
            </a:endParaRPr>
          </a:p>
          <a:p>
            <a:pPr algn="just">
              <a:buNone/>
            </a:pPr>
            <a:endParaRPr lang="fa-IR" b="1"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fontScale="92500" lnSpcReduction="20000"/>
          </a:bodyPr>
          <a:lstStyle/>
          <a:p>
            <a:pPr marL="64008" indent="0" algn="just">
              <a:buNone/>
            </a:pPr>
            <a:r>
              <a:rPr lang="fa-IR" b="1" dirty="0" smtClean="0">
                <a:latin typeface="Times New Roman" pitchFamily="18" charset="0"/>
                <a:cs typeface="Times New Roman" pitchFamily="18" charset="0"/>
              </a:rPr>
              <a:t>علفزارهای گرمسیری( ساوان):</a:t>
            </a:r>
            <a:r>
              <a:rPr lang="fa-IR" dirty="0" smtClean="0">
                <a:latin typeface="Times New Roman" pitchFamily="18" charset="0"/>
                <a:cs typeface="Times New Roman" pitchFamily="18" charset="0"/>
              </a:rPr>
              <a:t> </a:t>
            </a:r>
          </a:p>
          <a:p>
            <a:pPr algn="just">
              <a:buFontTx/>
              <a:buChar char="-"/>
            </a:pPr>
            <a:r>
              <a:rPr lang="fa-IR" dirty="0" smtClean="0">
                <a:latin typeface="Times New Roman" pitchFamily="18" charset="0"/>
                <a:cs typeface="Times New Roman" pitchFamily="18" charset="0"/>
              </a:rPr>
              <a:t>ساوان، </a:t>
            </a:r>
            <a:r>
              <a:rPr lang="fa-IR" dirty="0" smtClean="0">
                <a:solidFill>
                  <a:schemeClr val="bg1"/>
                </a:solidFill>
                <a:latin typeface="Times New Roman" pitchFamily="18" charset="0"/>
                <a:cs typeface="Times New Roman" pitchFamily="18" charset="0"/>
              </a:rPr>
              <a:t>علفزاری، با پراکندگی انفرادی درختان</a:t>
            </a:r>
            <a:r>
              <a:rPr lang="fa-IR" dirty="0" smtClean="0">
                <a:latin typeface="Times New Roman" pitchFamily="18" charset="0"/>
                <a:cs typeface="Times New Roman" pitchFamily="18" charset="0"/>
              </a:rPr>
              <a:t> است. ساوان ها تقریباً نصف سطح آفریقا (حدود 5 میلیون مایل مربع) و بخش وسیعی از استرالیا، آمریکای جنوبی و هند را پوشانده اند. </a:t>
            </a:r>
            <a:endParaRPr lang="en-US" dirty="0" smtClean="0">
              <a:latin typeface="Times New Roman" pitchFamily="18" charset="0"/>
              <a:cs typeface="Times New Roman" pitchFamily="18" charset="0"/>
            </a:endParaRPr>
          </a:p>
          <a:p>
            <a:pPr algn="just">
              <a:buFontTx/>
              <a:buChar char="-"/>
            </a:pPr>
            <a:endParaRPr lang="fa-IR" dirty="0" smtClean="0">
              <a:latin typeface="Times New Roman" pitchFamily="18" charset="0"/>
              <a:cs typeface="Times New Roman" pitchFamily="18" charset="0"/>
            </a:endParaRPr>
          </a:p>
          <a:p>
            <a:pPr algn="just">
              <a:buFontTx/>
              <a:buChar char="-"/>
            </a:pPr>
            <a:r>
              <a:rPr lang="fa-IR" dirty="0" smtClean="0">
                <a:latin typeface="Times New Roman" pitchFamily="18" charset="0"/>
                <a:cs typeface="Times New Roman" pitchFamily="18" charset="0"/>
              </a:rPr>
              <a:t>آب و هوا مهم ترین عامل در تشکیل ساوان است. ساوان هایی که </a:t>
            </a:r>
            <a:r>
              <a:rPr lang="fa-IR" dirty="0" smtClean="0">
                <a:solidFill>
                  <a:schemeClr val="bg1"/>
                </a:solidFill>
                <a:latin typeface="Times New Roman" pitchFamily="18" charset="0"/>
                <a:cs typeface="Times New Roman" pitchFamily="18" charset="0"/>
              </a:rPr>
              <a:t>نتیجه، شرایط آب و هوایی </a:t>
            </a:r>
            <a:r>
              <a:rPr lang="fa-IR" dirty="0" smtClean="0">
                <a:latin typeface="Times New Roman" pitchFamily="18" charset="0"/>
                <a:cs typeface="Times New Roman" pitchFamily="18" charset="0"/>
              </a:rPr>
              <a:t>هستند، </a:t>
            </a:r>
            <a:r>
              <a:rPr lang="fa-IR" dirty="0" smtClean="0">
                <a:solidFill>
                  <a:schemeClr val="bg1"/>
                </a:solidFill>
                <a:latin typeface="Times New Roman" pitchFamily="18" charset="0"/>
                <a:cs typeface="Times New Roman" pitchFamily="18" charset="0"/>
              </a:rPr>
              <a:t>ساوان های آب و هوایی </a:t>
            </a:r>
            <a:r>
              <a:rPr lang="en-US" dirty="0" smtClean="0">
                <a:solidFill>
                  <a:schemeClr val="bg1"/>
                </a:solidFill>
                <a:latin typeface="Times New Roman" pitchFamily="18" charset="0"/>
                <a:cs typeface="Times New Roman" pitchFamily="18" charset="0"/>
              </a:rPr>
              <a:t>  climate savannas </a:t>
            </a:r>
            <a:r>
              <a:rPr lang="fa-IR" dirty="0" smtClean="0">
                <a:latin typeface="Times New Roman" pitchFamily="18" charset="0"/>
                <a:cs typeface="Times New Roman" pitchFamily="18" charset="0"/>
              </a:rPr>
              <a:t>و ساوان هایی که به دلیل</a:t>
            </a:r>
            <a:r>
              <a:rPr lang="fa-IR" dirty="0" smtClean="0">
                <a:solidFill>
                  <a:schemeClr val="bg1"/>
                </a:solidFill>
                <a:latin typeface="Times New Roman" pitchFamily="18" charset="0"/>
                <a:cs typeface="Times New Roman" pitchFamily="18" charset="0"/>
              </a:rPr>
              <a:t>، شرایط خاک تشکیل</a:t>
            </a:r>
            <a:r>
              <a:rPr lang="fa-IR" dirty="0" smtClean="0">
                <a:latin typeface="Times New Roman" pitchFamily="18" charset="0"/>
                <a:cs typeface="Times New Roman" pitchFamily="18" charset="0"/>
              </a:rPr>
              <a:t> شده اند</a:t>
            </a:r>
            <a:r>
              <a:rPr lang="en-US" dirty="0" smtClean="0">
                <a:latin typeface="Times New Roman" pitchFamily="18" charset="0"/>
                <a:cs typeface="Times New Roman" pitchFamily="18" charset="0"/>
              </a:rPr>
              <a:t> </a:t>
            </a:r>
            <a:r>
              <a:rPr lang="fa-IR" dirty="0" smtClean="0">
                <a:latin typeface="Times New Roman" pitchFamily="18" charset="0"/>
                <a:cs typeface="Times New Roman" pitchFamily="18" charset="0"/>
              </a:rPr>
              <a:t>را </a:t>
            </a:r>
            <a:r>
              <a:rPr lang="fa-IR" dirty="0" smtClean="0">
                <a:solidFill>
                  <a:schemeClr val="bg1"/>
                </a:solidFill>
                <a:latin typeface="Times New Roman" pitchFamily="18" charset="0"/>
                <a:cs typeface="Times New Roman" pitchFamily="18" charset="0"/>
              </a:rPr>
              <a:t>ساوان های خاکی </a:t>
            </a:r>
            <a:r>
              <a:rPr lang="en-US" dirty="0" smtClean="0">
                <a:solidFill>
                  <a:schemeClr val="bg1"/>
                </a:solidFill>
                <a:latin typeface="Times New Roman" pitchFamily="18" charset="0"/>
                <a:cs typeface="Times New Roman" pitchFamily="18" charset="0"/>
              </a:rPr>
              <a:t> edaphic savannas </a:t>
            </a:r>
            <a:r>
              <a:rPr lang="fa-IR" dirty="0" smtClean="0">
                <a:latin typeface="Times New Roman" pitchFamily="18" charset="0"/>
                <a:cs typeface="Times New Roman" pitchFamily="18" charset="0"/>
              </a:rPr>
              <a:t>و ساوان هایی که </a:t>
            </a:r>
            <a:r>
              <a:rPr lang="fa-IR" dirty="0" smtClean="0">
                <a:solidFill>
                  <a:schemeClr val="bg1"/>
                </a:solidFill>
                <a:latin typeface="Times New Roman" pitchFamily="18" charset="0"/>
                <a:cs typeface="Times New Roman" pitchFamily="18" charset="0"/>
              </a:rPr>
              <a:t>نتیجه پاکسازی جنگل به وسیله انسان </a:t>
            </a:r>
            <a:r>
              <a:rPr lang="fa-IR" dirty="0" smtClean="0">
                <a:latin typeface="Times New Roman" pitchFamily="18" charset="0"/>
                <a:cs typeface="Times New Roman" pitchFamily="18" charset="0"/>
              </a:rPr>
              <a:t>است، </a:t>
            </a:r>
            <a:r>
              <a:rPr lang="fa-IR" dirty="0" smtClean="0">
                <a:solidFill>
                  <a:schemeClr val="bg1"/>
                </a:solidFill>
                <a:latin typeface="Times New Roman" pitchFamily="18" charset="0"/>
                <a:cs typeface="Times New Roman" pitchFamily="18" charset="0"/>
              </a:rPr>
              <a:t>ساوان اشتقاقی</a:t>
            </a:r>
            <a:r>
              <a:rPr lang="en-US" dirty="0" smtClean="0">
                <a:solidFill>
                  <a:schemeClr val="bg1"/>
                </a:solidFill>
                <a:latin typeface="Times New Roman" pitchFamily="18" charset="0"/>
                <a:cs typeface="Times New Roman" pitchFamily="18" charset="0"/>
              </a:rPr>
              <a:t> derived savannas</a:t>
            </a:r>
            <a:r>
              <a:rPr lang="en-US" dirty="0" smtClean="0">
                <a:latin typeface="Times New Roman" pitchFamily="18" charset="0"/>
                <a:cs typeface="Times New Roman" pitchFamily="18" charset="0"/>
              </a:rPr>
              <a:t> </a:t>
            </a:r>
            <a:r>
              <a:rPr lang="fa-IR" dirty="0" smtClean="0">
                <a:latin typeface="Times New Roman" pitchFamily="18" charset="0"/>
                <a:cs typeface="Times New Roman" pitchFamily="18" charset="0"/>
              </a:rPr>
              <a:t>نامیده می شوند. </a:t>
            </a:r>
            <a:endParaRPr lang="en-US" dirty="0" smtClean="0">
              <a:latin typeface="Times New Roman" pitchFamily="18" charset="0"/>
              <a:cs typeface="Times New Roman" pitchFamily="18" charset="0"/>
            </a:endParaRPr>
          </a:p>
          <a:p>
            <a:pPr algn="just">
              <a:buFontTx/>
              <a:buChar char="-"/>
            </a:pPr>
            <a:endParaRPr lang="en-US" dirty="0">
              <a:latin typeface="Times New Roman" pitchFamily="18" charset="0"/>
              <a:cs typeface="Times New Roman" pitchFamily="18" charset="0"/>
            </a:endParaRPr>
          </a:p>
          <a:p>
            <a:pPr algn="just">
              <a:buFontTx/>
              <a:buChar char="-"/>
            </a:pPr>
            <a:r>
              <a:rPr lang="fa-IR" dirty="0" smtClean="0">
                <a:latin typeface="Times New Roman" pitchFamily="18" charset="0"/>
                <a:cs typeface="Times New Roman" pitchFamily="18" charset="0"/>
              </a:rPr>
              <a:t>ساوان های خاکی در تپه ها یا دامنه کوه ها که خاک عمیق است، یا در دره هایی که خاک های رسی در هوای مرطوب از آب اشباع می شوند، دیده می شوند.</a:t>
            </a:r>
            <a:endParaRPr lang="en-US" dirty="0" smtClean="0">
              <a:latin typeface="Times New Roman" pitchFamily="18" charset="0"/>
              <a:cs typeface="Times New Roman" pitchFamily="18" charset="0"/>
            </a:endParaRPr>
          </a:p>
          <a:p>
            <a:pPr algn="just">
              <a:buNone/>
            </a:pPr>
            <a:endParaRPr lang="fa-IR" dirty="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FFFF00"/>
          </a:solidFill>
        </p:spPr>
        <p:txBody>
          <a:bodyPr>
            <a:normAutofit fontScale="77500" lnSpcReduction="20000"/>
          </a:bodyPr>
          <a:lstStyle/>
          <a:p>
            <a:pPr algn="just">
              <a:buNone/>
            </a:pPr>
            <a:r>
              <a:rPr lang="fa-IR" dirty="0" smtClean="0">
                <a:solidFill>
                  <a:schemeClr val="accent1"/>
                </a:solidFill>
                <a:latin typeface="Times New Roman" pitchFamily="18" charset="0"/>
                <a:cs typeface="Times New Roman" pitchFamily="18" charset="0"/>
              </a:rPr>
              <a:t>آتش سوزی های فصلی، </a:t>
            </a:r>
            <a:r>
              <a:rPr lang="fa-IR" dirty="0" smtClean="0">
                <a:solidFill>
                  <a:schemeClr val="bg2"/>
                </a:solidFill>
                <a:latin typeface="Times New Roman" pitchFamily="18" charset="0"/>
                <a:cs typeface="Times New Roman" pitchFamily="18" charset="0"/>
              </a:rPr>
              <a:t>نقش مهمی در حیات و نگهداری تنوع زیستی ساوان ها دارند. معمولاً در </a:t>
            </a:r>
            <a:r>
              <a:rPr lang="fa-IR" dirty="0" smtClean="0">
                <a:solidFill>
                  <a:schemeClr val="accent1"/>
                </a:solidFill>
                <a:latin typeface="Times New Roman" pitchFamily="18" charset="0"/>
                <a:cs typeface="Times New Roman" pitchFamily="18" charset="0"/>
              </a:rPr>
              <a:t>اکتبر، طوفان های سخت می وزند</a:t>
            </a:r>
            <a:r>
              <a:rPr lang="fa-IR" dirty="0" smtClean="0">
                <a:solidFill>
                  <a:schemeClr val="bg2"/>
                </a:solidFill>
                <a:latin typeface="Times New Roman" pitchFamily="18" charset="0"/>
                <a:cs typeface="Times New Roman" pitchFamily="18" charset="0"/>
              </a:rPr>
              <a:t>، که نشانه شروع فصل خشک است. آتش سوزی ها در حدود </a:t>
            </a:r>
            <a:r>
              <a:rPr lang="fa-IR" dirty="0" smtClean="0">
                <a:solidFill>
                  <a:schemeClr val="accent1"/>
                </a:solidFill>
                <a:latin typeface="Times New Roman" pitchFamily="18" charset="0"/>
                <a:cs typeface="Times New Roman" pitchFamily="18" charset="0"/>
              </a:rPr>
              <a:t>ژانویه، یعنی اوج فصل خشک </a:t>
            </a:r>
            <a:r>
              <a:rPr lang="fa-IR" dirty="0" smtClean="0">
                <a:solidFill>
                  <a:schemeClr val="bg2"/>
                </a:solidFill>
                <a:latin typeface="Times New Roman" pitchFamily="18" charset="0"/>
                <a:cs typeface="Times New Roman" pitchFamily="18" charset="0"/>
              </a:rPr>
              <a:t>اتفاق می افتند. البته بسیاری از آتش سوزی ها نیز به وسیله </a:t>
            </a:r>
            <a:r>
              <a:rPr lang="fa-IR" dirty="0" smtClean="0">
                <a:solidFill>
                  <a:schemeClr val="accent1"/>
                </a:solidFill>
                <a:latin typeface="Times New Roman" pitchFamily="18" charset="0"/>
                <a:cs typeface="Times New Roman" pitchFamily="18" charset="0"/>
              </a:rPr>
              <a:t>شکارچیان غیرقانونی </a:t>
            </a:r>
            <a:r>
              <a:rPr lang="fa-IR" dirty="0" smtClean="0">
                <a:solidFill>
                  <a:schemeClr val="bg2"/>
                </a:solidFill>
                <a:latin typeface="Times New Roman" pitchFamily="18" charset="0"/>
                <a:cs typeface="Times New Roman" pitchFamily="18" charset="0"/>
              </a:rPr>
              <a:t>ایجاد می شوند، که علف های مرده را می سوزانند </a:t>
            </a:r>
            <a:r>
              <a:rPr lang="fa-IR" dirty="0" smtClean="0">
                <a:solidFill>
                  <a:schemeClr val="accent1"/>
                </a:solidFill>
                <a:latin typeface="Times New Roman" pitchFamily="18" charset="0"/>
                <a:cs typeface="Times New Roman" pitchFamily="18" charset="0"/>
              </a:rPr>
              <a:t>تا شکار را راحت تر ببینند.</a:t>
            </a:r>
            <a:endParaRPr lang="en-US" dirty="0" smtClean="0">
              <a:solidFill>
                <a:schemeClr val="accent1"/>
              </a:solidFill>
              <a:latin typeface="Times New Roman" pitchFamily="18" charset="0"/>
              <a:cs typeface="Times New Roman" pitchFamily="18" charset="0"/>
            </a:endParaRPr>
          </a:p>
          <a:p>
            <a:pPr algn="just">
              <a:buNone/>
            </a:pPr>
            <a:endParaRPr lang="en-US" dirty="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 آتش سوزی، جوامع را ویران نمی کند. اگرچه اندام های هوایی گیاه بر اثر آتش سوزی، از بین می روند ولی ریشه ها و بذرها سالم باقی می مانند و وقتی خاک مرطوب شود، مجدداً رشد می نمایند، در </a:t>
            </a:r>
            <a:r>
              <a:rPr lang="fa-IR" dirty="0" smtClean="0">
                <a:solidFill>
                  <a:schemeClr val="accent1"/>
                </a:solidFill>
                <a:latin typeface="Times New Roman" pitchFamily="18" charset="0"/>
                <a:cs typeface="Times New Roman" pitchFamily="18" charset="0"/>
              </a:rPr>
              <a:t>واقع آتش، از جمعیت گونه چیره می کاهد و امکان رشد گونه های دیگر را فراهم می آورد و باعث افزایش تنوع زیستی می گردد.</a:t>
            </a:r>
            <a:r>
              <a:rPr lang="fa-IR" dirty="0" smtClean="0">
                <a:solidFill>
                  <a:schemeClr val="bg2"/>
                </a:solidFill>
                <a:latin typeface="Times New Roman" pitchFamily="18" charset="0"/>
                <a:cs typeface="Times New Roman" pitchFamily="18" charset="0"/>
              </a:rPr>
              <a:t> </a:t>
            </a:r>
            <a:endParaRPr lang="en-US" dirty="0" smtClean="0">
              <a:solidFill>
                <a:schemeClr val="bg2"/>
              </a:solidFill>
              <a:latin typeface="Times New Roman" pitchFamily="18" charset="0"/>
              <a:cs typeface="Times New Roman" pitchFamily="18" charset="0"/>
            </a:endParaRPr>
          </a:p>
          <a:p>
            <a:pPr algn="just">
              <a:buNone/>
            </a:pPr>
            <a:endParaRPr lang="en-US" dirty="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برخی درختان و درختچه های پراکنده ساوان با </a:t>
            </a:r>
            <a:r>
              <a:rPr lang="fa-IR" dirty="0" smtClean="0">
                <a:solidFill>
                  <a:schemeClr val="accent1"/>
                </a:solidFill>
                <a:latin typeface="Times New Roman" pitchFamily="18" charset="0"/>
                <a:cs typeface="Times New Roman" pitchFamily="18" charset="0"/>
              </a:rPr>
              <a:t>حفظ رطوبت در اندام هایی هوایی شان زنده می مانند یا دارای پوست چوب پنبه ای، تنه نیمه آبدار پوشیده شده از صمغ هستند، که از آن ها در برابر آتش محافظت می کن. </a:t>
            </a:r>
            <a:endParaRPr lang="en-US" dirty="0" smtClean="0">
              <a:solidFill>
                <a:schemeClr val="accent1"/>
              </a:solidFill>
              <a:latin typeface="Times New Roman" pitchFamily="18" charset="0"/>
              <a:cs typeface="Times New Roman" pitchFamily="18" charset="0"/>
            </a:endParaRPr>
          </a:p>
          <a:p>
            <a:pPr algn="just">
              <a:buNone/>
            </a:pPr>
            <a:endParaRPr lang="en-US" dirty="0">
              <a:solidFill>
                <a:schemeClr val="bg2"/>
              </a:solidFill>
              <a:latin typeface="Times New Roman" pitchFamily="18" charset="0"/>
              <a:cs typeface="Times New Roman" pitchFamily="18" charset="0"/>
            </a:endParaRPr>
          </a:p>
          <a:p>
            <a:pPr algn="just">
              <a:buNone/>
            </a:pPr>
            <a:r>
              <a:rPr lang="fa-IR" dirty="0" smtClean="0">
                <a:solidFill>
                  <a:schemeClr val="bg2"/>
                </a:solidFill>
                <a:latin typeface="Times New Roman" pitchFamily="18" charset="0"/>
                <a:cs typeface="Times New Roman" pitchFamily="18" charset="0"/>
              </a:rPr>
              <a:t>حیوانات بزرگ نیز، می توانند فرار کنند  و </a:t>
            </a:r>
            <a:r>
              <a:rPr lang="fa-IR" dirty="0" smtClean="0">
                <a:solidFill>
                  <a:schemeClr val="accent1"/>
                </a:solidFill>
                <a:latin typeface="Times New Roman" pitchFamily="18" charset="0"/>
                <a:cs typeface="Times New Roman" pitchFamily="18" charset="0"/>
              </a:rPr>
              <a:t>اغلب حیوانات کشته شده به وسیله آتش، حشرات هستند، که دوره زندگیشان کوتاه </a:t>
            </a:r>
            <a:r>
              <a:rPr lang="fa-IR" dirty="0" smtClean="0">
                <a:solidFill>
                  <a:schemeClr val="bg2"/>
                </a:solidFill>
                <a:latin typeface="Times New Roman" pitchFamily="18" charset="0"/>
                <a:cs typeface="Times New Roman" pitchFamily="18" charset="0"/>
              </a:rPr>
              <a:t>است. از طرفی، آتش سوزی جشنی برای پرندگان برپا میکند، که می توانند حشرات، موش ها و مارمولک های کشته شده یا رانده شده به وسیله آتش را بخورند.</a:t>
            </a:r>
            <a:endParaRPr lang="en-US" dirty="0" smtClean="0">
              <a:solidFill>
                <a:schemeClr val="bg2"/>
              </a:solidFill>
              <a:latin typeface="Times New Roman" pitchFamily="18" charset="0"/>
              <a:cs typeface="Times New Roman" pitchFamily="18" charset="0"/>
            </a:endParaRPr>
          </a:p>
          <a:p>
            <a:pPr algn="just">
              <a:buNone/>
            </a:pPr>
            <a:endParaRPr lang="fa-IR" b="1" dirty="0" smtClean="0">
              <a:solidFill>
                <a:schemeClr val="bg2"/>
              </a:solidFill>
              <a:latin typeface="Times New Roman" pitchFamily="18" charset="0"/>
              <a:cs typeface="Times New Roman" pitchFamily="18" charset="0"/>
            </a:endParaRPr>
          </a:p>
          <a:p>
            <a:pPr algn="just">
              <a:buNone/>
            </a:pPr>
            <a:endParaRPr lang="en-US"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a:solidFill>
            <a:srgbClr val="92D050"/>
          </a:solidFill>
        </p:spPr>
        <p:txBody>
          <a:bodyPr>
            <a:normAutofit fontScale="70000" lnSpcReduction="20000"/>
          </a:bodyPr>
          <a:lstStyle/>
          <a:p>
            <a:pPr algn="just"/>
            <a:r>
              <a:rPr lang="fa-IR" dirty="0" smtClean="0">
                <a:solidFill>
                  <a:schemeClr val="bg1"/>
                </a:solidFill>
                <a:latin typeface="Times New Roman" pitchFamily="18" charset="0"/>
                <a:cs typeface="Times New Roman" pitchFamily="18" charset="0"/>
              </a:rPr>
              <a:t>بالاخره در </a:t>
            </a:r>
            <a:r>
              <a:rPr lang="fa-IR" dirty="0" smtClean="0">
                <a:solidFill>
                  <a:srgbClr val="C00000"/>
                </a:solidFill>
                <a:latin typeface="Times New Roman" pitchFamily="18" charset="0"/>
                <a:cs typeface="Times New Roman" pitchFamily="18" charset="0"/>
              </a:rPr>
              <a:t>ماه مارس </a:t>
            </a:r>
            <a:r>
              <a:rPr lang="fa-IR" dirty="0" smtClean="0">
                <a:solidFill>
                  <a:schemeClr val="bg1"/>
                </a:solidFill>
                <a:latin typeface="Times New Roman" pitchFamily="18" charset="0"/>
                <a:cs typeface="Times New Roman" pitchFamily="18" charset="0"/>
              </a:rPr>
              <a:t>مجدداً طوفان ها شروع شده و خبر از </a:t>
            </a:r>
            <a:r>
              <a:rPr lang="fa-IR" dirty="0" smtClean="0">
                <a:solidFill>
                  <a:srgbClr val="C00000"/>
                </a:solidFill>
                <a:latin typeface="Times New Roman" pitchFamily="18" charset="0"/>
                <a:cs typeface="Times New Roman" pitchFamily="18" charset="0"/>
              </a:rPr>
              <a:t>باران های فصلی </a:t>
            </a:r>
            <a:r>
              <a:rPr lang="fa-IR" dirty="0" smtClean="0">
                <a:solidFill>
                  <a:schemeClr val="bg1"/>
                </a:solidFill>
                <a:latin typeface="Times New Roman" pitchFamily="18" charset="0"/>
                <a:cs typeface="Times New Roman" pitchFamily="18" charset="0"/>
              </a:rPr>
              <a:t>می دهند. وقتی باران می آید، علف ها شدیداً رشد کرده(بعضی علف ها، حتی بیش از یک اینچ در24 ساعت رشد می کنند) و ساوان حیات جدیدی می یابد.</a:t>
            </a:r>
          </a:p>
          <a:p>
            <a:pPr algn="just"/>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در افریقا، </a:t>
            </a:r>
            <a:r>
              <a:rPr lang="fa-IR" dirty="0" smtClean="0">
                <a:solidFill>
                  <a:srgbClr val="C00000"/>
                </a:solidFill>
                <a:latin typeface="Times New Roman" pitchFamily="18" charset="0"/>
                <a:cs typeface="Times New Roman" pitchFamily="18" charset="0"/>
              </a:rPr>
              <a:t>تمرکز زیاد فیل ها </a:t>
            </a:r>
            <a:r>
              <a:rPr lang="fa-IR" dirty="0" smtClean="0">
                <a:solidFill>
                  <a:schemeClr val="bg1"/>
                </a:solidFill>
                <a:latin typeface="Times New Roman" pitchFamily="18" charset="0"/>
                <a:cs typeface="Times New Roman" pitchFamily="18" charset="0"/>
              </a:rPr>
              <a:t>در پارک های حفاظت شده، باعث ایجاد ساوان گردیده است، زیرا </a:t>
            </a:r>
            <a:r>
              <a:rPr lang="fa-IR" dirty="0" smtClean="0">
                <a:solidFill>
                  <a:srgbClr val="C00000"/>
                </a:solidFill>
                <a:latin typeface="Times New Roman" pitchFamily="18" charset="0"/>
                <a:cs typeface="Times New Roman" pitchFamily="18" charset="0"/>
              </a:rPr>
              <a:t>فیل با شکستن ساقه ها و شاخه ها، کندن پوست درختان و خوردن برگ ها و سرشاخه ها در زمان کوتاهی می توانند جنگل را به علفزار تبدیل نمایند. </a:t>
            </a:r>
            <a:r>
              <a:rPr lang="fa-IR" dirty="0" smtClean="0">
                <a:solidFill>
                  <a:schemeClr val="bg1"/>
                </a:solidFill>
                <a:latin typeface="Times New Roman" pitchFamily="18" charset="0"/>
                <a:cs typeface="Times New Roman" pitchFamily="18" charset="0"/>
              </a:rPr>
              <a:t>بدین ترتیب علفزار ایجاد شده غذای مطلوب فیل ها را، که علف است تأمین می نماید.</a:t>
            </a: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ساوان ها معمولاً در </a:t>
            </a:r>
            <a:r>
              <a:rPr lang="fa-IR" dirty="0" smtClean="0">
                <a:solidFill>
                  <a:srgbClr val="C00000"/>
                </a:solidFill>
                <a:latin typeface="Times New Roman" pitchFamily="18" charset="0"/>
                <a:cs typeface="Times New Roman" pitchFamily="18" charset="0"/>
              </a:rPr>
              <a:t>آب و هوای گرم یافت می شوند و دو فصل خشک و بارانی </a:t>
            </a:r>
            <a:r>
              <a:rPr lang="fa-IR" dirty="0" smtClean="0">
                <a:solidFill>
                  <a:schemeClr val="bg1"/>
                </a:solidFill>
                <a:latin typeface="Times New Roman" pitchFamily="18" charset="0"/>
                <a:cs typeface="Times New Roman" pitchFamily="18" charset="0"/>
              </a:rPr>
              <a:t>دارند.</a:t>
            </a: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بارش سالیانه </a:t>
            </a:r>
            <a:r>
              <a:rPr lang="en-US" dirty="0" smtClean="0">
                <a:solidFill>
                  <a:schemeClr val="bg1"/>
                </a:solidFill>
                <a:latin typeface="Times New Roman" pitchFamily="18" charset="0"/>
                <a:cs typeface="Times New Roman" pitchFamily="18" charset="0"/>
              </a:rPr>
              <a:t>mm</a:t>
            </a:r>
            <a:r>
              <a:rPr lang="fa-IR" dirty="0" smtClean="0">
                <a:solidFill>
                  <a:schemeClr val="bg1"/>
                </a:solidFill>
                <a:latin typeface="Times New Roman" pitchFamily="18" charset="0"/>
                <a:cs typeface="Times New Roman" pitchFamily="18" charset="0"/>
              </a:rPr>
              <a:t>1270-500 در سال است و در 8-6 ماه در سال متمرکز شده است،(معمولاً به دنبال یک دوره طولانی خشکسالی، وقتی که آتش سوزی می تواند اتفاق بیافتد، صورت می گیرد). اگر باران به خوبی در سراسر سال توزیع شود، بسیاری از ساوان ها، تبدیل به جنگل های گرمسیری می شوند.</a:t>
            </a:r>
            <a:endParaRPr lang="en-US" dirty="0" smtClean="0">
              <a:solidFill>
                <a:schemeClr val="bg1"/>
              </a:solidFill>
              <a:latin typeface="Times New Roman" pitchFamily="18" charset="0"/>
              <a:cs typeface="Times New Roman" pitchFamily="18" charset="0"/>
            </a:endParaRPr>
          </a:p>
          <a:p>
            <a:pPr lvl="0" algn="just"/>
            <a:r>
              <a:rPr lang="fa-IR" dirty="0" smtClean="0">
                <a:solidFill>
                  <a:srgbClr val="C00000"/>
                </a:solidFill>
                <a:latin typeface="Times New Roman" pitchFamily="18" charset="0"/>
                <a:cs typeface="Times New Roman" pitchFamily="18" charset="0"/>
              </a:rPr>
              <a:t>خاک، متخلخل با  زه کشی سریع و لایه بسیار نازکی از هوموس </a:t>
            </a:r>
            <a:r>
              <a:rPr lang="fa-IR" dirty="0" smtClean="0">
                <a:solidFill>
                  <a:schemeClr val="bg1"/>
                </a:solidFill>
                <a:latin typeface="Times New Roman" pitchFamily="18" charset="0"/>
                <a:cs typeface="Times New Roman" pitchFamily="18" charset="0"/>
              </a:rPr>
              <a:t>است.</a:t>
            </a: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علف های ساوان ها شامل: </a:t>
            </a:r>
            <a:r>
              <a:rPr lang="en-US" dirty="0" err="1" smtClean="0">
                <a:solidFill>
                  <a:schemeClr val="bg1"/>
                </a:solidFill>
                <a:latin typeface="Times New Roman" pitchFamily="18" charset="0"/>
                <a:cs typeface="Times New Roman" pitchFamily="18" charset="0"/>
              </a:rPr>
              <a:t>lemon,Rhodes</a:t>
            </a:r>
            <a:r>
              <a:rPr lang="en-US" dirty="0" smtClean="0">
                <a:solidFill>
                  <a:schemeClr val="bg1"/>
                </a:solidFill>
                <a:latin typeface="Times New Roman" pitchFamily="18" charset="0"/>
                <a:cs typeface="Times New Roman" pitchFamily="18" charset="0"/>
              </a:rPr>
              <a:t> </a:t>
            </a:r>
            <a:r>
              <a:rPr lang="fa-IR" dirty="0" smtClean="0">
                <a:solidFill>
                  <a:schemeClr val="bg1"/>
                </a:solidFill>
                <a:latin typeface="Times New Roman" pitchFamily="18" charset="0"/>
                <a:cs typeface="Times New Roman" pitchFamily="18" charset="0"/>
              </a:rPr>
              <a:t> و جو دوسر قرمز می باشند.</a:t>
            </a: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فون ساوان شامل: شیر، گربه وحشی، کفتار، آنتلوپ، زرافه، فیل، گورخر، بوفالو، کانگرو، موش، موش کور، موش کیسه دار، موش خرما، مار، سوسمار، سوسک و ... است.</a:t>
            </a:r>
          </a:p>
          <a:p>
            <a:pPr algn="just"/>
            <a:r>
              <a:rPr lang="fa-IR" dirty="0" smtClean="0">
                <a:solidFill>
                  <a:schemeClr val="bg1"/>
                </a:solidFill>
                <a:latin typeface="Times New Roman" pitchFamily="18" charset="0"/>
                <a:cs typeface="Times New Roman" pitchFamily="18" charset="0"/>
              </a:rPr>
              <a:t>لازم به ذکر است تمام گونه های گیاهی و جانوری ذکر شده در بالا در یک ساوان حضور ندارند و متعلق به نقاط جغرافیایی متفاوت می باشند.</a:t>
            </a:r>
            <a:endParaRPr lang="en-US" dirty="0" smtClean="0">
              <a:solidFill>
                <a:schemeClr val="bg1"/>
              </a:solidFill>
              <a:latin typeface="Times New Roman" pitchFamily="18" charset="0"/>
              <a:cs typeface="Times New Roman" pitchFamily="18" charset="0"/>
            </a:endParaRPr>
          </a:p>
          <a:p>
            <a:pPr algn="just"/>
            <a:r>
              <a:rPr lang="fa-IR" dirty="0" smtClean="0">
                <a:solidFill>
                  <a:srgbClr val="C00000"/>
                </a:solidFill>
                <a:latin typeface="Times New Roman" pitchFamily="18" charset="0"/>
                <a:cs typeface="Times New Roman" pitchFamily="18" charset="0"/>
              </a:rPr>
              <a:t>نگرانی های زیست محیطی موجود در ساوان های شکار، چرا و پاکسازی زمین هاست</a:t>
            </a:r>
            <a:r>
              <a:rPr lang="fa-IR" dirty="0" smtClean="0">
                <a:solidFill>
                  <a:schemeClr val="bg1"/>
                </a:solidFill>
                <a:latin typeface="Times New Roman" pitchFamily="18" charset="0"/>
                <a:cs typeface="Times New Roman" pitchFamily="18" charset="0"/>
              </a:rPr>
              <a:t>.</a:t>
            </a:r>
            <a:endParaRPr lang="en-US" dirty="0" smtClean="0">
              <a:solidFill>
                <a:schemeClr val="bg1"/>
              </a:solidFill>
              <a:latin typeface="Times New Roman" pitchFamily="18" charset="0"/>
              <a:cs typeface="Times New Roman" pitchFamily="18" charset="0"/>
            </a:endParaRPr>
          </a:p>
          <a:p>
            <a:pPr lvl="0" algn="just">
              <a:buNone/>
            </a:pPr>
            <a:endParaRPr lang="en-US" dirty="0" smtClean="0">
              <a:solidFill>
                <a:schemeClr val="bg1"/>
              </a:solidFill>
              <a:latin typeface="Times New Roman" pitchFamily="18" charset="0"/>
              <a:cs typeface="Times New Roman" pitchFamily="18" charset="0"/>
            </a:endParaRPr>
          </a:p>
          <a:p>
            <a:pPr algn="just">
              <a:buNone/>
            </a:pPr>
            <a:endParaRPr lang="fa-IR" b="1" dirty="0" smtClean="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fontScale="62500" lnSpcReduction="20000"/>
          </a:bodyPr>
          <a:lstStyle/>
          <a:p>
            <a:pPr marL="64008" indent="0" algn="just">
              <a:buNone/>
            </a:pPr>
            <a:r>
              <a:rPr lang="fa-IR" b="1" dirty="0" smtClean="0">
                <a:solidFill>
                  <a:schemeClr val="bg1"/>
                </a:solidFill>
                <a:latin typeface="Times New Roman" pitchFamily="18" charset="0"/>
                <a:cs typeface="Times New Roman" pitchFamily="18" charset="0"/>
              </a:rPr>
              <a:t> علفزارهای معتدل: </a:t>
            </a:r>
          </a:p>
          <a:p>
            <a:pPr marL="64008" indent="0" algn="just">
              <a:buNone/>
            </a:pPr>
            <a:endParaRPr lang="fa-IR" b="1" dirty="0" smtClean="0">
              <a:solidFill>
                <a:schemeClr val="bg1"/>
              </a:solidFill>
              <a:latin typeface="Times New Roman" pitchFamily="18" charset="0"/>
              <a:cs typeface="Times New Roman" pitchFamily="18" charset="0"/>
            </a:endParaRPr>
          </a:p>
          <a:p>
            <a:pPr marL="64008" indent="0" algn="just">
              <a:buNone/>
            </a:pPr>
            <a:r>
              <a:rPr lang="fa-IR" dirty="0" smtClean="0">
                <a:solidFill>
                  <a:schemeClr val="bg1"/>
                </a:solidFill>
                <a:latin typeface="Times New Roman" pitchFamily="18" charset="0"/>
                <a:cs typeface="Times New Roman" pitchFamily="18" charset="0"/>
              </a:rPr>
              <a:t>علفزارهای جنوب افریقا، علفزارهای مجارستان، آرژانتین، اوروگوئه، علفزارهای مرکزی امریکای شمالی و استپ های روسیه نمونه هایی از علفزارهای معتدل می باشند. خشکسالی های فصلی، آتش سوزی های اتفاقی و چرای پستانداران از رشد درختان و درختچه ها جلوگیری می کنند، بنابراین، </a:t>
            </a:r>
            <a:r>
              <a:rPr lang="fa-IR" dirty="0" smtClean="0">
                <a:solidFill>
                  <a:srgbClr val="FFFF00"/>
                </a:solidFill>
                <a:latin typeface="Times New Roman" pitchFamily="18" charset="0"/>
                <a:cs typeface="Times New Roman" pitchFamily="18" charset="0"/>
              </a:rPr>
              <a:t>علف ها در علفزارهای معتدل، چیره هستند و درختان و درختچه های بزرگ غایبند.</a:t>
            </a:r>
            <a:r>
              <a:rPr lang="fa-IR" dirty="0" smtClean="0">
                <a:solidFill>
                  <a:schemeClr val="bg1"/>
                </a:solidFill>
                <a:latin typeface="Times New Roman" pitchFamily="18" charset="0"/>
                <a:cs typeface="Times New Roman" pitchFamily="18" charset="0"/>
              </a:rPr>
              <a:t> در علفزارهای معتدل مانند ساوان ها، فصل خشک و آتش سوزی های اتفاقی برای حفظ تنوع زیستی مهم هستند.</a:t>
            </a:r>
          </a:p>
          <a:p>
            <a:pPr marL="64008" indent="0" algn="just">
              <a:buNone/>
            </a:pP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علفزارهای معتدل به </a:t>
            </a:r>
            <a:r>
              <a:rPr lang="fa-IR" dirty="0" smtClean="0">
                <a:solidFill>
                  <a:srgbClr val="FFFF00"/>
                </a:solidFill>
                <a:latin typeface="Times New Roman" pitchFamily="18" charset="0"/>
                <a:cs typeface="Times New Roman" pitchFamily="18" charset="0"/>
              </a:rPr>
              <a:t>مرغزار(علفزارهای با علف بلند) </a:t>
            </a:r>
            <a:r>
              <a:rPr lang="en-US" dirty="0" smtClean="0">
                <a:solidFill>
                  <a:srgbClr val="FFFF00"/>
                </a:solidFill>
                <a:latin typeface="Times New Roman" pitchFamily="18" charset="0"/>
                <a:cs typeface="Times New Roman" pitchFamily="18" charset="0"/>
              </a:rPr>
              <a:t>prairie</a:t>
            </a:r>
            <a:r>
              <a:rPr lang="fa-IR" dirty="0" smtClean="0">
                <a:solidFill>
                  <a:srgbClr val="FFFF00"/>
                </a:solidFill>
                <a:latin typeface="Times New Roman" pitchFamily="18" charset="0"/>
                <a:cs typeface="Times New Roman" pitchFamily="18" charset="0"/>
              </a:rPr>
              <a:t> و استپ(علفزارهای با علف کوتاه) </a:t>
            </a:r>
            <a:r>
              <a:rPr lang="en-US" dirty="0" smtClean="0">
                <a:solidFill>
                  <a:srgbClr val="FFFF00"/>
                </a:solidFill>
                <a:latin typeface="Times New Roman" pitchFamily="18" charset="0"/>
                <a:cs typeface="Times New Roman" pitchFamily="18" charset="0"/>
              </a:rPr>
              <a:t>steppes</a:t>
            </a:r>
            <a:r>
              <a:rPr lang="fa-IR" dirty="0" smtClean="0">
                <a:solidFill>
                  <a:srgbClr val="FFFF00"/>
                </a:solidFill>
                <a:latin typeface="Times New Roman" pitchFamily="18" charset="0"/>
                <a:cs typeface="Times New Roman" pitchFamily="18" charset="0"/>
              </a:rPr>
              <a:t> </a:t>
            </a:r>
            <a:r>
              <a:rPr lang="fa-IR" dirty="0" smtClean="0">
                <a:solidFill>
                  <a:schemeClr val="bg1"/>
                </a:solidFill>
                <a:latin typeface="Times New Roman" pitchFamily="18" charset="0"/>
                <a:cs typeface="Times New Roman" pitchFamily="18" charset="0"/>
              </a:rPr>
              <a:t>تقسیم می شوند.</a:t>
            </a: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مرغزارها، تابستان داغ و زمستان سرد ندارند و اختلاف دمای تابستان و زمستان زیاد است.</a:t>
            </a: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بارش معتدل و نسبت به ساوان ها کمتر است، حدود </a:t>
            </a:r>
            <a:r>
              <a:rPr lang="en-US" dirty="0" smtClean="0">
                <a:solidFill>
                  <a:schemeClr val="bg1"/>
                </a:solidFill>
                <a:latin typeface="Times New Roman" pitchFamily="18" charset="0"/>
                <a:cs typeface="Times New Roman" pitchFamily="18" charset="0"/>
              </a:rPr>
              <a:t>mm</a:t>
            </a:r>
            <a:r>
              <a:rPr lang="fa-IR" dirty="0" smtClean="0">
                <a:solidFill>
                  <a:schemeClr val="bg1"/>
                </a:solidFill>
                <a:latin typeface="Times New Roman" pitchFamily="18" charset="0"/>
                <a:cs typeface="Times New Roman" pitchFamily="18" charset="0"/>
              </a:rPr>
              <a:t>890-500 در سال می باشد و در اواخر بهار و اوایل تابستان متمرکز شده است.</a:t>
            </a:r>
            <a:endParaRPr lang="en-US" dirty="0" smtClean="0">
              <a:solidFill>
                <a:schemeClr val="bg1"/>
              </a:solidFill>
              <a:latin typeface="Times New Roman" pitchFamily="18" charset="0"/>
              <a:cs typeface="Times New Roman" pitchFamily="18" charset="0"/>
            </a:endParaRPr>
          </a:p>
          <a:p>
            <a:pPr lvl="0" algn="just"/>
            <a:r>
              <a:rPr lang="fa-IR" dirty="0" smtClean="0">
                <a:solidFill>
                  <a:srgbClr val="FFFF00"/>
                </a:solidFill>
                <a:latin typeface="Times New Roman" pitchFamily="18" charset="0"/>
                <a:cs typeface="Times New Roman" pitchFamily="18" charset="0"/>
              </a:rPr>
              <a:t>خاک عمیق، تیره و حاصل خیز است و ریشه های پوسیده گیاهی فراوانی </a:t>
            </a:r>
            <a:r>
              <a:rPr lang="fa-IR" dirty="0" smtClean="0">
                <a:solidFill>
                  <a:schemeClr val="bg1"/>
                </a:solidFill>
                <a:latin typeface="Times New Roman" pitchFamily="18" charset="0"/>
                <a:cs typeface="Times New Roman" pitchFamily="18" charset="0"/>
              </a:rPr>
              <a:t>در آن دیده می شود.</a:t>
            </a:r>
          </a:p>
          <a:p>
            <a:pPr lvl="0" algn="just"/>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گونه های علفی شامل: علف سوزنی ارغوانی، علف بوفالو، شبدر و چمن. گل ها شامل: شیپوری، مینا، پر طاووس و گل های خورشیدی اند. درختان کمی مثل چوب پنبه، بلوط و بید ممکن است در دره رودخانه ها دیده شود.</a:t>
            </a:r>
          </a:p>
          <a:p>
            <a:pPr lvl="0" algn="just"/>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فون شامل: بزکوهی، گورخر، آهوی کوهی، کرگدن، اسب وحشی، شیر، گرگ، سگ، روباه، راسو، گورکن، خرگوش، پرنده سیاه، باقرقره، بلدرچین، گنگجشک، شاهین، جغد، مار، جیرجیرک، عنکبوت و ... است.</a:t>
            </a:r>
            <a:endParaRPr lang="en-US" dirty="0" smtClean="0">
              <a:solidFill>
                <a:schemeClr val="bg1"/>
              </a:solidFill>
              <a:latin typeface="Times New Roman" pitchFamily="18" charset="0"/>
              <a:cs typeface="Times New Roman" pitchFamily="18" charset="0"/>
            </a:endParaRPr>
          </a:p>
          <a:p>
            <a:pPr algn="just">
              <a:buNone/>
            </a:pPr>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FFFF00"/>
          </a:solidFill>
        </p:spPr>
        <p:txBody>
          <a:bodyPr>
            <a:normAutofit lnSpcReduction="10000"/>
          </a:bodyPr>
          <a:lstStyle/>
          <a:p>
            <a:r>
              <a:rPr lang="fa-IR" dirty="0" smtClean="0">
                <a:solidFill>
                  <a:schemeClr val="bg2"/>
                </a:solidFill>
                <a:latin typeface="Times New Roman" pitchFamily="18" charset="0"/>
                <a:cs typeface="Times New Roman" pitchFamily="18" charset="0"/>
              </a:rPr>
              <a:t>علفزارهای معتدل کمی باقیمانده است، زیرا </a:t>
            </a:r>
            <a:r>
              <a:rPr lang="fa-IR" dirty="0" smtClean="0">
                <a:solidFill>
                  <a:srgbClr val="C00000"/>
                </a:solidFill>
                <a:latin typeface="Times New Roman" pitchFamily="18" charset="0"/>
                <a:cs typeface="Times New Roman" pitchFamily="18" charset="0"/>
              </a:rPr>
              <a:t>به دلیل مسطح بودن و نداشتن درخت و داشتن خاک حاصل خیز، تبدیل به مزرعه یا چراگاه شده اند.</a:t>
            </a:r>
            <a:endParaRPr lang="en-US" dirty="0" smtClean="0">
              <a:solidFill>
                <a:srgbClr val="C00000"/>
              </a:solidFill>
              <a:latin typeface="Times New Roman" pitchFamily="18" charset="0"/>
              <a:cs typeface="Times New Roman" pitchFamily="18" charset="0"/>
            </a:endParaRPr>
          </a:p>
          <a:p>
            <a:r>
              <a:rPr lang="fa-IR" dirty="0" smtClean="0">
                <a:solidFill>
                  <a:schemeClr val="bg2"/>
                </a:solidFill>
                <a:latin typeface="Times New Roman" pitchFamily="18" charset="0"/>
                <a:cs typeface="Times New Roman" pitchFamily="18" charset="0"/>
              </a:rPr>
              <a:t>استپ ها، علفزارهای خشکی هستند که در روسیه، امریکای شمالی و اروپا وجود دارند.</a:t>
            </a:r>
            <a:endParaRPr lang="en-US" dirty="0" smtClean="0">
              <a:solidFill>
                <a:schemeClr val="bg2"/>
              </a:solidFill>
              <a:latin typeface="Times New Roman" pitchFamily="18" charset="0"/>
              <a:cs typeface="Times New Roman" pitchFamily="18" charset="0"/>
            </a:endParaRPr>
          </a:p>
          <a:p>
            <a:pPr lvl="0"/>
            <a:r>
              <a:rPr lang="fa-IR" dirty="0" smtClean="0">
                <a:solidFill>
                  <a:schemeClr val="bg2"/>
                </a:solidFill>
                <a:latin typeface="Times New Roman" pitchFamily="18" charset="0"/>
                <a:cs typeface="Times New Roman" pitchFamily="18" charset="0"/>
              </a:rPr>
              <a:t>استپ ها، تابستان های داغ و زمستان های سرد دارند</a:t>
            </a:r>
            <a:endParaRPr lang="en-US" dirty="0" smtClean="0">
              <a:solidFill>
                <a:schemeClr val="bg2"/>
              </a:solidFill>
              <a:latin typeface="Times New Roman" pitchFamily="18" charset="0"/>
              <a:cs typeface="Times New Roman" pitchFamily="18" charset="0"/>
            </a:endParaRPr>
          </a:p>
          <a:p>
            <a:pPr lvl="0"/>
            <a:r>
              <a:rPr lang="fa-IR" dirty="0" smtClean="0">
                <a:solidFill>
                  <a:schemeClr val="bg2"/>
                </a:solidFill>
                <a:latin typeface="Times New Roman" pitchFamily="18" charset="0"/>
                <a:cs typeface="Times New Roman" pitchFamily="18" charset="0"/>
              </a:rPr>
              <a:t>بارش </a:t>
            </a:r>
            <a:r>
              <a:rPr lang="en-US" dirty="0" smtClean="0">
                <a:solidFill>
                  <a:schemeClr val="bg2"/>
                </a:solidFill>
                <a:latin typeface="Times New Roman" pitchFamily="18" charset="0"/>
                <a:cs typeface="Times New Roman" pitchFamily="18" charset="0"/>
              </a:rPr>
              <a:t>0mm</a:t>
            </a:r>
            <a:r>
              <a:rPr lang="fa-IR" dirty="0" smtClean="0">
                <a:solidFill>
                  <a:schemeClr val="bg2"/>
                </a:solidFill>
                <a:latin typeface="Times New Roman" pitchFamily="18" charset="0"/>
                <a:cs typeface="Times New Roman" pitchFamily="18" charset="0"/>
              </a:rPr>
              <a:t>50-250 در سال است.</a:t>
            </a:r>
            <a:endParaRPr lang="en-US" dirty="0" smtClean="0">
              <a:solidFill>
                <a:schemeClr val="bg2"/>
              </a:solidFill>
              <a:latin typeface="Times New Roman" pitchFamily="18" charset="0"/>
              <a:cs typeface="Times New Roman" pitchFamily="18" charset="0"/>
            </a:endParaRPr>
          </a:p>
          <a:p>
            <a:pPr lvl="0"/>
            <a:r>
              <a:rPr lang="fa-IR" dirty="0" smtClean="0">
                <a:solidFill>
                  <a:schemeClr val="bg2"/>
                </a:solidFill>
                <a:latin typeface="Times New Roman" pitchFamily="18" charset="0"/>
                <a:cs typeface="Times New Roman" pitchFamily="18" charset="0"/>
              </a:rPr>
              <a:t>گیاهان استپ، معمولاً بلندتر از یک فوت هستند، مثل علف بوفالو، درمنه، کاکتوس و گل های خورشیدی</a:t>
            </a:r>
            <a:endParaRPr lang="en-US" dirty="0" smtClean="0">
              <a:solidFill>
                <a:schemeClr val="bg2"/>
              </a:solidFill>
              <a:latin typeface="Times New Roman" pitchFamily="18" charset="0"/>
              <a:cs typeface="Times New Roman" pitchFamily="18" charset="0"/>
            </a:endParaRPr>
          </a:p>
          <a:p>
            <a:pPr lvl="0"/>
            <a:r>
              <a:rPr lang="fa-IR" dirty="0" smtClean="0">
                <a:solidFill>
                  <a:schemeClr val="bg2"/>
                </a:solidFill>
                <a:latin typeface="Times New Roman" pitchFamily="18" charset="0"/>
                <a:cs typeface="Times New Roman" pitchFamily="18" charset="0"/>
              </a:rPr>
              <a:t>فون استپ شامل: گورکن، شاهین، جغد و مار است.</a:t>
            </a:r>
            <a:endParaRPr lang="en-US" dirty="0" smtClean="0">
              <a:solidFill>
                <a:schemeClr val="bg2"/>
              </a:solidFill>
              <a:latin typeface="Times New Roman" pitchFamily="18" charset="0"/>
              <a:cs typeface="Times New Roman" pitchFamily="18" charset="0"/>
            </a:endParaRPr>
          </a:p>
          <a:p>
            <a:r>
              <a:rPr lang="fa-IR" dirty="0" smtClean="0">
                <a:solidFill>
                  <a:srgbClr val="C00000"/>
                </a:solidFill>
                <a:latin typeface="Times New Roman" pitchFamily="18" charset="0"/>
                <a:cs typeface="Times New Roman" pitchFamily="18" charset="0"/>
              </a:rPr>
              <a:t>امروزه از استپ ها برای چرای احشام و پرورش گندم و دیگر محصولات استفاده می شود. وزش بادهای قوی، بعد از شخم و مخصوصاً طی خشکسالی، سبب فرسایش خاک می گردد.</a:t>
            </a:r>
            <a:endParaRPr lang="en-US" dirty="0" smtClean="0">
              <a:solidFill>
                <a:srgbClr val="C00000"/>
              </a:solidFill>
              <a:latin typeface="Times New Roman" pitchFamily="18" charset="0"/>
              <a:cs typeface="Times New Roman" pitchFamily="18" charset="0"/>
            </a:endParaRPr>
          </a:p>
          <a:p>
            <a:pPr algn="just">
              <a:buNone/>
            </a:pPr>
            <a:endParaRPr lang="en-US" dirty="0" smtClean="0">
              <a:solidFill>
                <a:srgbClr val="C00000"/>
              </a:solidFill>
              <a:latin typeface="Times New Roman" pitchFamily="18" charset="0"/>
              <a:cs typeface="Times New Roman" pitchFamily="18" charset="0"/>
            </a:endParaRPr>
          </a:p>
          <a:p>
            <a:pPr algn="just">
              <a:buNone/>
            </a:pPr>
            <a:endParaRPr lang="fa-IR" b="1" dirty="0" smtClean="0">
              <a:solidFill>
                <a:schemeClr val="bg2"/>
              </a:solidFill>
              <a:latin typeface="Times New Roman" pitchFamily="18" charset="0"/>
              <a:cs typeface="Times New Roman" pitchFamily="18" charset="0"/>
            </a:endParaRPr>
          </a:p>
          <a:p>
            <a:pPr algn="just">
              <a:buNone/>
            </a:pPr>
            <a:endParaRPr lang="en-US"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a:solidFill>
            <a:srgbClr val="92D050"/>
          </a:solidFill>
        </p:spPr>
        <p:txBody>
          <a:bodyPr>
            <a:normAutofit fontScale="85000" lnSpcReduction="20000"/>
          </a:bodyPr>
          <a:lstStyle/>
          <a:p>
            <a:pPr marL="64008" indent="0" algn="just">
              <a:buNone/>
            </a:pPr>
            <a:r>
              <a:rPr lang="fa-IR" b="1" dirty="0" smtClean="0">
                <a:solidFill>
                  <a:schemeClr val="bg1"/>
                </a:solidFill>
                <a:latin typeface="Times New Roman" pitchFamily="18" charset="0"/>
                <a:cs typeface="Times New Roman" pitchFamily="18" charset="0"/>
              </a:rPr>
              <a:t>بیوم بیابانی  </a:t>
            </a:r>
            <a:r>
              <a:rPr lang="en-US" b="1" dirty="0" smtClean="0">
                <a:solidFill>
                  <a:schemeClr val="bg1"/>
                </a:solidFill>
                <a:latin typeface="Times New Roman" pitchFamily="18" charset="0"/>
                <a:cs typeface="Times New Roman" pitchFamily="18" charset="0"/>
              </a:rPr>
              <a:t>Desert biome</a:t>
            </a:r>
          </a:p>
          <a:p>
            <a:pPr marL="64008" indent="0" algn="just">
              <a:buNone/>
            </a:pP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بیابان ها، حدود یک پنجم سطح زمین را پوشانده اند و مکان هایی هستند که، باران سالیانه آن ها کمتر از </a:t>
            </a:r>
            <a:r>
              <a:rPr lang="en-US" dirty="0" smtClean="0">
                <a:solidFill>
                  <a:schemeClr val="bg1"/>
                </a:solidFill>
                <a:latin typeface="Times New Roman" pitchFamily="18" charset="0"/>
                <a:cs typeface="Times New Roman" pitchFamily="18" charset="0"/>
              </a:rPr>
              <a:t>mm</a:t>
            </a:r>
            <a:r>
              <a:rPr lang="fa-IR" dirty="0" smtClean="0">
                <a:solidFill>
                  <a:schemeClr val="bg1"/>
                </a:solidFill>
                <a:latin typeface="Times New Roman" pitchFamily="18" charset="0"/>
                <a:cs typeface="Times New Roman" pitchFamily="18" charset="0"/>
              </a:rPr>
              <a:t>500 است. اغلب بیابان ها مثل ساهارا(در شمال افریقا)، بیابان شمال غربی امریکا، مکزیک و بیابان های استرالیا در نواحی نزدیک خط استوا قرار دارند. بقیه انواع بیابان ها( بیابان هاسرد) در یوتا، نوادا و بخش هایی از غرب آسیا دیده  می شوند.</a:t>
            </a:r>
            <a:endParaRPr lang="en-US" dirty="0" smtClean="0">
              <a:solidFill>
                <a:schemeClr val="bg1"/>
              </a:solidFill>
              <a:latin typeface="Times New Roman" pitchFamily="18" charset="0"/>
              <a:cs typeface="Times New Roman" pitchFamily="18" charset="0"/>
            </a:endParaRPr>
          </a:p>
          <a:p>
            <a:pPr marL="64008" indent="0" algn="just">
              <a:buNone/>
            </a:pPr>
            <a:r>
              <a:rPr lang="fa-IR" dirty="0" smtClean="0">
                <a:solidFill>
                  <a:schemeClr val="bg1"/>
                </a:solidFill>
                <a:latin typeface="Times New Roman" pitchFamily="18" charset="0"/>
                <a:cs typeface="Times New Roman" pitchFamily="18" charset="0"/>
              </a:rPr>
              <a:t> </a:t>
            </a: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خاک آن ها اغلب بدون ماده آلی یا حاوی مقادیر کم ماده آلی است، ولی مواد غذایی معدنی فراوانی دارد و فقط نیاز به آب دارند تا بارور شوند.</a:t>
            </a:r>
            <a:endParaRPr lang="en-US" dirty="0" smtClean="0">
              <a:solidFill>
                <a:schemeClr val="bg1"/>
              </a:solidFill>
              <a:latin typeface="Times New Roman" pitchFamily="18" charset="0"/>
              <a:cs typeface="Times New Roman" pitchFamily="18" charset="0"/>
            </a:endParaRPr>
          </a:p>
          <a:p>
            <a:pPr algn="just"/>
            <a:endParaRPr lang="en-US" dirty="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 بیابان ها  گیاهان، مهره داران و بی مهرگان خاص خود را دارند. به طور کلی بیابان برای حیوانات بزرگ پناهگاه های کمی، در مقابل خورشید دارد، بنابراین پستانداران کمی در بیابان وجود دارند، زیرا اغلب پستانداران، قادر به ذخیره مقدار کافی آب و تحمل گرما نیستند، پستانداران کوچک مثل موش های کانگرو در بیابان های شمال آمریکا وجود دارند، ولی جانوران غالب بیابان، مهره داران غیر پستاندار، خزندگان هستند.</a:t>
            </a:r>
            <a:endParaRPr lang="en-US" dirty="0" smtClean="0">
              <a:solidFill>
                <a:schemeClr val="bg1"/>
              </a:solidFill>
              <a:latin typeface="Times New Roman" pitchFamily="18" charset="0"/>
              <a:cs typeface="Times New Roman" pitchFamily="18" charset="0"/>
            </a:endParaRPr>
          </a:p>
          <a:p>
            <a:pPr algn="just">
              <a:buNone/>
            </a:pPr>
            <a:endParaRPr lang="fa-IR" b="1" dirty="0" smtClean="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a:bodyPr>
          <a:lstStyle/>
          <a:p>
            <a:pPr marL="64008" indent="0">
              <a:buNone/>
            </a:pPr>
            <a:endParaRPr lang="en-US" dirty="0" smtClean="0">
              <a:latin typeface="Times New Roman" pitchFamily="18" charset="0"/>
              <a:cs typeface="Times New Roman" pitchFamily="18" charset="0"/>
            </a:endParaRPr>
          </a:p>
          <a:p>
            <a:pPr marL="64008" indent="0">
              <a:buNone/>
            </a:pPr>
            <a:r>
              <a:rPr lang="fa-IR" dirty="0" smtClean="0">
                <a:latin typeface="Times New Roman" pitchFamily="18" charset="0"/>
                <a:cs typeface="Times New Roman" pitchFamily="18" charset="0"/>
              </a:rPr>
              <a:t>بیوم های بیابانی به 4 تیپ بزرگ طبقه بندی می شوند:</a:t>
            </a:r>
            <a:endParaRPr lang="en-US" dirty="0" smtClean="0">
              <a:latin typeface="Times New Roman" pitchFamily="18" charset="0"/>
              <a:cs typeface="Times New Roman" pitchFamily="18" charset="0"/>
            </a:endParaRPr>
          </a:p>
          <a:p>
            <a:pPr marL="64008" indent="0">
              <a:buNone/>
            </a:pPr>
            <a:endParaRPr lang="en-US" dirty="0" smtClean="0">
              <a:latin typeface="Times New Roman" pitchFamily="18" charset="0"/>
              <a:cs typeface="Times New Roman" pitchFamily="18" charset="0"/>
            </a:endParaRPr>
          </a:p>
          <a:p>
            <a:pPr marL="64008" indent="0">
              <a:buNone/>
            </a:pPr>
            <a:r>
              <a:rPr lang="fa-IR" dirty="0" smtClean="0">
                <a:latin typeface="Times New Roman" pitchFamily="18" charset="0"/>
                <a:cs typeface="Times New Roman" pitchFamily="18" charset="0"/>
              </a:rPr>
              <a:t>1. بیابان های گرم و خشک (</a:t>
            </a:r>
            <a:r>
              <a:rPr lang="en-US" dirty="0">
                <a:latin typeface="Times New Roman" pitchFamily="18" charset="0"/>
                <a:cs typeface="Times New Roman" pitchFamily="18" charset="0"/>
              </a:rPr>
              <a:t>H</a:t>
            </a:r>
            <a:r>
              <a:rPr lang="en-US" dirty="0" smtClean="0">
                <a:latin typeface="Times New Roman" pitchFamily="18" charset="0"/>
                <a:cs typeface="Times New Roman" pitchFamily="18" charset="0"/>
              </a:rPr>
              <a:t>ot and Dry desert</a:t>
            </a:r>
            <a:r>
              <a:rPr lang="fa-IR"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64008" indent="0">
              <a:buNone/>
            </a:pPr>
            <a:r>
              <a:rPr lang="en-US" dirty="0">
                <a:latin typeface="Times New Roman" pitchFamily="18" charset="0"/>
                <a:cs typeface="Times New Roman" pitchFamily="18" charset="0"/>
              </a:rPr>
              <a:t>2</a:t>
            </a:r>
            <a:r>
              <a:rPr lang="fa-IR" dirty="0" smtClean="0">
                <a:latin typeface="Times New Roman" pitchFamily="18" charset="0"/>
                <a:cs typeface="Times New Roman" pitchFamily="18" charset="0"/>
              </a:rPr>
              <a:t>. بیابان های نیمه خشک (</a:t>
            </a:r>
            <a:r>
              <a:rPr lang="en-US" dirty="0">
                <a:latin typeface="Times New Roman" pitchFamily="18" charset="0"/>
                <a:cs typeface="Times New Roman" pitchFamily="18" charset="0"/>
              </a:rPr>
              <a:t>S</a:t>
            </a:r>
            <a:r>
              <a:rPr lang="en-US" dirty="0" smtClean="0">
                <a:latin typeface="Times New Roman" pitchFamily="18" charset="0"/>
                <a:cs typeface="Times New Roman" pitchFamily="18" charset="0"/>
              </a:rPr>
              <a:t>emiarid desert</a:t>
            </a:r>
            <a:r>
              <a:rPr lang="fa-IR"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marL="64008" indent="0">
              <a:buNone/>
            </a:pPr>
            <a:r>
              <a:rPr lang="fa-IR" dirty="0" smtClean="0">
                <a:latin typeface="Times New Roman" pitchFamily="18" charset="0"/>
                <a:cs typeface="Times New Roman" pitchFamily="18" charset="0"/>
              </a:rPr>
              <a:t>3. بیابان های کرانه ای (</a:t>
            </a:r>
            <a:r>
              <a:rPr lang="en-US" dirty="0">
                <a:latin typeface="Times New Roman" pitchFamily="18" charset="0"/>
                <a:cs typeface="Times New Roman" pitchFamily="18" charset="0"/>
              </a:rPr>
              <a:t>C</a:t>
            </a:r>
            <a:r>
              <a:rPr lang="en-US" dirty="0" smtClean="0">
                <a:latin typeface="Times New Roman" pitchFamily="18" charset="0"/>
                <a:cs typeface="Times New Roman" pitchFamily="18" charset="0"/>
              </a:rPr>
              <a:t>oastal desert</a:t>
            </a:r>
            <a:r>
              <a:rPr lang="fa-IR" dirty="0" smtClean="0">
                <a:latin typeface="Times New Roman" pitchFamily="18" charset="0"/>
                <a:cs typeface="Times New Roman" pitchFamily="18" charset="0"/>
              </a:rPr>
              <a:t>) </a:t>
            </a:r>
            <a:endParaRPr lang="en-US" dirty="0" smtClean="0">
              <a:latin typeface="Times New Roman" pitchFamily="18" charset="0"/>
              <a:cs typeface="Times New Roman" pitchFamily="18" charset="0"/>
            </a:endParaRPr>
          </a:p>
          <a:p>
            <a:pPr marL="64008" indent="0">
              <a:buNone/>
            </a:pPr>
            <a:r>
              <a:rPr lang="en-US" dirty="0" smtClean="0">
                <a:latin typeface="Times New Roman" pitchFamily="18" charset="0"/>
                <a:cs typeface="Times New Roman" pitchFamily="18" charset="0"/>
              </a:rPr>
              <a:t>4</a:t>
            </a:r>
            <a:r>
              <a:rPr lang="fa-IR" dirty="0" smtClean="0">
                <a:latin typeface="Times New Roman" pitchFamily="18" charset="0"/>
                <a:cs typeface="Times New Roman" pitchFamily="18" charset="0"/>
              </a:rPr>
              <a:t>. بیابان های سرد ( </a:t>
            </a:r>
            <a:r>
              <a:rPr lang="en-US" dirty="0">
                <a:latin typeface="Times New Roman" pitchFamily="18" charset="0"/>
                <a:cs typeface="Times New Roman" pitchFamily="18" charset="0"/>
              </a:rPr>
              <a:t>C</a:t>
            </a:r>
            <a:r>
              <a:rPr lang="en-US" dirty="0" smtClean="0">
                <a:latin typeface="Times New Roman" pitchFamily="18" charset="0"/>
                <a:cs typeface="Times New Roman" pitchFamily="18" charset="0"/>
              </a:rPr>
              <a:t>old desert</a:t>
            </a:r>
            <a:r>
              <a:rPr lang="fa-IR"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algn="just">
              <a:buNone/>
            </a:pPr>
            <a:endParaRPr lang="fa-IR" dirty="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FFFF00"/>
          </a:solidFill>
          <a:ln>
            <a:solidFill>
              <a:schemeClr val="accent1"/>
            </a:solidFill>
          </a:ln>
        </p:spPr>
        <p:txBody>
          <a:bodyPr>
            <a:normAutofit fontScale="77500" lnSpcReduction="20000"/>
          </a:bodyPr>
          <a:lstStyle/>
          <a:p>
            <a:pPr marL="64008" indent="0" algn="just">
              <a:buNone/>
            </a:pPr>
            <a:r>
              <a:rPr lang="en-US" b="1" dirty="0" smtClean="0">
                <a:solidFill>
                  <a:schemeClr val="bg2"/>
                </a:solidFill>
                <a:latin typeface="Times New Roman" pitchFamily="18" charset="0"/>
                <a:cs typeface="Times New Roman" pitchFamily="18" charset="0"/>
              </a:rPr>
              <a:t>1</a:t>
            </a:r>
            <a:r>
              <a:rPr lang="fa-IR" b="1" dirty="0" smtClean="0">
                <a:solidFill>
                  <a:schemeClr val="bg2"/>
                </a:solidFill>
                <a:latin typeface="Times New Roman" pitchFamily="18" charset="0"/>
                <a:cs typeface="Times New Roman" pitchFamily="18" charset="0"/>
              </a:rPr>
              <a:t>. بیابان های گرم و خشک (</a:t>
            </a:r>
            <a:r>
              <a:rPr lang="en-US" b="1" dirty="0">
                <a:solidFill>
                  <a:schemeClr val="bg2"/>
                </a:solidFill>
                <a:latin typeface="Times New Roman" pitchFamily="18" charset="0"/>
                <a:cs typeface="Times New Roman" pitchFamily="18" charset="0"/>
              </a:rPr>
              <a:t>H</a:t>
            </a:r>
            <a:r>
              <a:rPr lang="en-US" b="1" dirty="0" smtClean="0">
                <a:solidFill>
                  <a:schemeClr val="bg2"/>
                </a:solidFill>
                <a:latin typeface="Times New Roman" pitchFamily="18" charset="0"/>
                <a:cs typeface="Times New Roman" pitchFamily="18" charset="0"/>
              </a:rPr>
              <a:t>ot and Dry desert</a:t>
            </a:r>
            <a:r>
              <a:rPr lang="fa-IR" b="1" dirty="0" smtClean="0">
                <a:solidFill>
                  <a:schemeClr val="bg2"/>
                </a:solidFill>
                <a:latin typeface="Times New Roman" pitchFamily="18" charset="0"/>
                <a:cs typeface="Times New Roman" pitchFamily="18" charset="0"/>
              </a:rPr>
              <a:t>)</a:t>
            </a:r>
            <a:r>
              <a:rPr lang="en-US" b="1" dirty="0" smtClean="0">
                <a:solidFill>
                  <a:schemeClr val="bg2"/>
                </a:solidFill>
                <a:latin typeface="Times New Roman" pitchFamily="18" charset="0"/>
                <a:cs typeface="Times New Roman" pitchFamily="18" charset="0"/>
              </a:rPr>
              <a:t>:</a:t>
            </a:r>
            <a:r>
              <a:rPr lang="fa-IR" b="1" dirty="0" smtClean="0">
                <a:solidFill>
                  <a:schemeClr val="bg2"/>
                </a:solidFill>
                <a:latin typeface="Times New Roman" pitchFamily="18" charset="0"/>
                <a:cs typeface="Times New Roman" pitchFamily="18" charset="0"/>
              </a:rPr>
              <a:t> </a:t>
            </a:r>
            <a:endParaRPr lang="en-US" b="1" dirty="0" smtClean="0">
              <a:solidFill>
                <a:schemeClr val="bg2"/>
              </a:solidFill>
              <a:latin typeface="Times New Roman" pitchFamily="18" charset="0"/>
              <a:cs typeface="Times New Roman" pitchFamily="18" charset="0"/>
            </a:endParaRPr>
          </a:p>
          <a:p>
            <a:pPr marL="64008" indent="0" algn="just">
              <a:buNone/>
            </a:pPr>
            <a:endParaRPr lang="en-US" dirty="0" smtClean="0">
              <a:solidFill>
                <a:schemeClr val="bg2"/>
              </a:solidFill>
              <a:latin typeface="Times New Roman" pitchFamily="18" charset="0"/>
              <a:cs typeface="Times New Roman" pitchFamily="18" charset="0"/>
            </a:endParaRPr>
          </a:p>
          <a:p>
            <a:pPr marL="64008" indent="0" algn="just">
              <a:buNone/>
            </a:pPr>
            <a:r>
              <a:rPr lang="fa-IR" dirty="0" smtClean="0">
                <a:solidFill>
                  <a:schemeClr val="bg2"/>
                </a:solidFill>
                <a:latin typeface="Times New Roman" pitchFamily="18" charset="0"/>
                <a:cs typeface="Times New Roman" pitchFamily="18" charset="0"/>
              </a:rPr>
              <a:t>چهار بیابان بزرگ امریکای شمالی(</a:t>
            </a:r>
            <a:r>
              <a:rPr lang="en-US" dirty="0" err="1" smtClean="0">
                <a:solidFill>
                  <a:schemeClr val="bg2"/>
                </a:solidFill>
                <a:latin typeface="Times New Roman" pitchFamily="18" charset="0"/>
                <a:cs typeface="Times New Roman" pitchFamily="18" charset="0"/>
              </a:rPr>
              <a:t>Chihuahuan</a:t>
            </a:r>
            <a:r>
              <a:rPr lang="en-US" dirty="0" smtClean="0">
                <a:solidFill>
                  <a:schemeClr val="bg2"/>
                </a:solidFill>
                <a:latin typeface="Times New Roman" pitchFamily="18" charset="0"/>
                <a:cs typeface="Times New Roman" pitchFamily="18" charset="0"/>
              </a:rPr>
              <a:t>, </a:t>
            </a:r>
            <a:r>
              <a:rPr lang="en-US" dirty="0">
                <a:solidFill>
                  <a:schemeClr val="bg2"/>
                </a:solidFill>
                <a:latin typeface="Times New Roman" pitchFamily="18" charset="0"/>
                <a:cs typeface="Times New Roman" pitchFamily="18" charset="0"/>
              </a:rPr>
              <a:t>S</a:t>
            </a:r>
            <a:r>
              <a:rPr lang="en-US" dirty="0" smtClean="0">
                <a:solidFill>
                  <a:schemeClr val="bg2"/>
                </a:solidFill>
                <a:latin typeface="Times New Roman" pitchFamily="18" charset="0"/>
                <a:cs typeface="Times New Roman" pitchFamily="18" charset="0"/>
              </a:rPr>
              <a:t>onoran, Mojave, Great basin</a:t>
            </a:r>
            <a:r>
              <a:rPr lang="fa-IR" dirty="0" smtClean="0">
                <a:solidFill>
                  <a:schemeClr val="bg2"/>
                </a:solidFill>
                <a:latin typeface="Times New Roman" pitchFamily="18" charset="0"/>
                <a:cs typeface="Times New Roman" pitchFamily="18" charset="0"/>
              </a:rPr>
              <a:t>)، بیابان های جنوب آسیا، جنوب و مرکز آمریکا، اتیوپی(افریقا) و استرالیا از این تیپ هستند.</a:t>
            </a:r>
            <a:endParaRPr lang="en-US" dirty="0" smtClean="0">
              <a:solidFill>
                <a:schemeClr val="bg2"/>
              </a:solidFill>
              <a:latin typeface="Times New Roman" pitchFamily="18" charset="0"/>
              <a:cs typeface="Times New Roman" pitchFamily="18" charset="0"/>
            </a:endParaRPr>
          </a:p>
          <a:p>
            <a:pPr algn="just"/>
            <a:r>
              <a:rPr lang="fa-IR" dirty="0" smtClean="0">
                <a:solidFill>
                  <a:schemeClr val="bg2"/>
                </a:solidFill>
                <a:latin typeface="Times New Roman" pitchFamily="18" charset="0"/>
                <a:cs typeface="Times New Roman" pitchFamily="18" charset="0"/>
              </a:rPr>
              <a:t>اتمسفر دارای رطوبت کمی است، بنابراین </a:t>
            </a:r>
            <a:r>
              <a:rPr lang="fa-IR" dirty="0" smtClean="0">
                <a:solidFill>
                  <a:srgbClr val="C00000"/>
                </a:solidFill>
                <a:latin typeface="Times New Roman" pitchFamily="18" charset="0"/>
                <a:cs typeface="Times New Roman" pitchFamily="18" charset="0"/>
              </a:rPr>
              <a:t>دما افراطی </a:t>
            </a:r>
            <a:r>
              <a:rPr lang="fa-IR" dirty="0" smtClean="0">
                <a:solidFill>
                  <a:schemeClr val="bg2"/>
                </a:solidFill>
                <a:latin typeface="Times New Roman" pitchFamily="18" charset="0"/>
                <a:cs typeface="Times New Roman" pitchFamily="18" charset="0"/>
              </a:rPr>
              <a:t>است. متوسط دمای سالیانه </a:t>
            </a:r>
            <a:r>
              <a:rPr lang="en-US" baseline="30000" dirty="0" smtClean="0">
                <a:solidFill>
                  <a:schemeClr val="bg2"/>
                </a:solidFill>
                <a:latin typeface="Times New Roman" pitchFamily="18" charset="0"/>
                <a:cs typeface="Times New Roman" pitchFamily="18" charset="0"/>
              </a:rPr>
              <a:t>0</a:t>
            </a:r>
            <a:r>
              <a:rPr lang="en-US" dirty="0">
                <a:solidFill>
                  <a:schemeClr val="bg2"/>
                </a:solidFill>
                <a:latin typeface="Times New Roman" pitchFamily="18" charset="0"/>
                <a:cs typeface="Times New Roman" pitchFamily="18" charset="0"/>
              </a:rPr>
              <a:t>C</a:t>
            </a:r>
            <a:r>
              <a:rPr lang="fa-IR" dirty="0" smtClean="0">
                <a:solidFill>
                  <a:schemeClr val="bg2"/>
                </a:solidFill>
                <a:latin typeface="Times New Roman" pitchFamily="18" charset="0"/>
                <a:cs typeface="Times New Roman" pitchFamily="18" charset="0"/>
              </a:rPr>
              <a:t>25-20 حداکثر </a:t>
            </a:r>
            <a:r>
              <a:rPr lang="en-US" baseline="30000" dirty="0" smtClean="0">
                <a:solidFill>
                  <a:schemeClr val="bg2"/>
                </a:solidFill>
                <a:latin typeface="Times New Roman" pitchFamily="18" charset="0"/>
                <a:cs typeface="Times New Roman" pitchFamily="18" charset="0"/>
              </a:rPr>
              <a:t>0</a:t>
            </a:r>
            <a:r>
              <a:rPr lang="en-US" dirty="0">
                <a:solidFill>
                  <a:schemeClr val="bg2"/>
                </a:solidFill>
                <a:latin typeface="Times New Roman" pitchFamily="18" charset="0"/>
                <a:cs typeface="Times New Roman" pitchFamily="18" charset="0"/>
              </a:rPr>
              <a:t>C</a:t>
            </a:r>
            <a:r>
              <a:rPr lang="fa-IR" dirty="0" smtClean="0">
                <a:solidFill>
                  <a:schemeClr val="bg2"/>
                </a:solidFill>
                <a:latin typeface="Times New Roman" pitchFamily="18" charset="0"/>
                <a:cs typeface="Times New Roman" pitchFamily="18" charset="0"/>
              </a:rPr>
              <a:t>49-43 و حداقل</a:t>
            </a:r>
            <a:r>
              <a:rPr lang="en-US" baseline="30000" dirty="0" smtClean="0">
                <a:solidFill>
                  <a:schemeClr val="bg2"/>
                </a:solidFill>
                <a:latin typeface="Times New Roman" pitchFamily="18" charset="0"/>
                <a:cs typeface="Times New Roman" pitchFamily="18" charset="0"/>
              </a:rPr>
              <a:t>0</a:t>
            </a:r>
            <a:r>
              <a:rPr lang="en-US" dirty="0">
                <a:solidFill>
                  <a:schemeClr val="bg2"/>
                </a:solidFill>
                <a:latin typeface="Times New Roman" pitchFamily="18" charset="0"/>
                <a:cs typeface="Times New Roman" pitchFamily="18" charset="0"/>
              </a:rPr>
              <a:t>C</a:t>
            </a:r>
            <a:r>
              <a:rPr lang="fa-IR" dirty="0" smtClean="0">
                <a:solidFill>
                  <a:schemeClr val="bg2"/>
                </a:solidFill>
                <a:latin typeface="Times New Roman" pitchFamily="18" charset="0"/>
                <a:cs typeface="Times New Roman" pitchFamily="18" charset="0"/>
              </a:rPr>
              <a:t>18- است</a:t>
            </a:r>
            <a:endParaRPr lang="en-US" dirty="0" smtClean="0">
              <a:solidFill>
                <a:schemeClr val="bg2"/>
              </a:solidFill>
              <a:latin typeface="Times New Roman" pitchFamily="18" charset="0"/>
              <a:cs typeface="Times New Roman" pitchFamily="18" charset="0"/>
            </a:endParaRPr>
          </a:p>
          <a:p>
            <a:pPr algn="just"/>
            <a:r>
              <a:rPr lang="fa-IR" dirty="0" smtClean="0">
                <a:solidFill>
                  <a:srgbClr val="C00000"/>
                </a:solidFill>
                <a:latin typeface="Times New Roman" pitchFamily="18" charset="0"/>
                <a:cs typeface="Times New Roman" pitchFamily="18" charset="0"/>
              </a:rPr>
              <a:t>باران اغلب بسیار اندک </a:t>
            </a:r>
            <a:r>
              <a:rPr lang="fa-IR" dirty="0" smtClean="0">
                <a:solidFill>
                  <a:schemeClr val="bg2"/>
                </a:solidFill>
                <a:latin typeface="Times New Roman" pitchFamily="18" charset="0"/>
                <a:cs typeface="Times New Roman" pitchFamily="18" charset="0"/>
              </a:rPr>
              <a:t>است و در رگبارهای کوتاه بین دوره های طولان</a:t>
            </a:r>
            <a:r>
              <a:rPr lang="fa-IR" dirty="0">
                <a:solidFill>
                  <a:schemeClr val="bg2"/>
                </a:solidFill>
                <a:latin typeface="Times New Roman" pitchFamily="18" charset="0"/>
                <a:cs typeface="Times New Roman" pitchFamily="18" charset="0"/>
              </a:rPr>
              <a:t>ی</a:t>
            </a:r>
            <a:r>
              <a:rPr lang="fa-IR" dirty="0" smtClean="0">
                <a:solidFill>
                  <a:schemeClr val="bg2"/>
                </a:solidFill>
                <a:latin typeface="Times New Roman" pitchFamily="18" charset="0"/>
                <a:cs typeface="Times New Roman" pitchFamily="18" charset="0"/>
              </a:rPr>
              <a:t> بدون باران متمرکز شده است.</a:t>
            </a:r>
            <a:endParaRPr lang="en-US" dirty="0" smtClean="0">
              <a:solidFill>
                <a:schemeClr val="bg2"/>
              </a:solidFill>
              <a:latin typeface="Times New Roman" pitchFamily="18" charset="0"/>
              <a:cs typeface="Times New Roman" pitchFamily="18" charset="0"/>
            </a:endParaRPr>
          </a:p>
          <a:p>
            <a:pPr algn="just"/>
            <a:r>
              <a:rPr lang="fa-IR" dirty="0" smtClean="0">
                <a:solidFill>
                  <a:schemeClr val="bg2"/>
                </a:solidFill>
                <a:latin typeface="Times New Roman" pitchFamily="18" charset="0"/>
                <a:cs typeface="Times New Roman" pitchFamily="18" charset="0"/>
              </a:rPr>
              <a:t>در ساهارا باران سالیانه کمتر از </a:t>
            </a:r>
            <a:r>
              <a:rPr lang="en-US" dirty="0" smtClean="0">
                <a:solidFill>
                  <a:schemeClr val="bg2"/>
                </a:solidFill>
                <a:latin typeface="Times New Roman" pitchFamily="18" charset="0"/>
                <a:cs typeface="Times New Roman" pitchFamily="18" charset="0"/>
              </a:rPr>
              <a:t>mm</a:t>
            </a:r>
            <a:r>
              <a:rPr lang="fa-IR" dirty="0" smtClean="0">
                <a:solidFill>
                  <a:schemeClr val="bg2"/>
                </a:solidFill>
                <a:latin typeface="Times New Roman" pitchFamily="18" charset="0"/>
                <a:cs typeface="Times New Roman" pitchFamily="18" charset="0"/>
              </a:rPr>
              <a:t>51 است و در صحراهای آمریکا که باران بیشتری دارند</a:t>
            </a:r>
            <a:r>
              <a:rPr lang="en-US" dirty="0" smtClean="0">
                <a:solidFill>
                  <a:schemeClr val="bg2"/>
                </a:solidFill>
                <a:latin typeface="Times New Roman" pitchFamily="18" charset="0"/>
                <a:cs typeface="Times New Roman" pitchFamily="18" charset="0"/>
              </a:rPr>
              <a:t>mm</a:t>
            </a:r>
            <a:r>
              <a:rPr lang="fa-IR" dirty="0" smtClean="0">
                <a:solidFill>
                  <a:schemeClr val="bg2"/>
                </a:solidFill>
                <a:latin typeface="Times New Roman" pitchFamily="18" charset="0"/>
                <a:cs typeface="Times New Roman" pitchFamily="18" charset="0"/>
              </a:rPr>
              <a:t>280 در سال می باشد.</a:t>
            </a:r>
            <a:endParaRPr lang="en-US" dirty="0" smtClean="0">
              <a:solidFill>
                <a:schemeClr val="bg2"/>
              </a:solidFill>
              <a:latin typeface="Times New Roman" pitchFamily="18" charset="0"/>
              <a:cs typeface="Times New Roman" pitchFamily="18" charset="0"/>
            </a:endParaRPr>
          </a:p>
          <a:p>
            <a:pPr algn="just"/>
            <a:r>
              <a:rPr lang="fa-IR" dirty="0" smtClean="0">
                <a:solidFill>
                  <a:srgbClr val="C00000"/>
                </a:solidFill>
                <a:latin typeface="Times New Roman" pitchFamily="18" charset="0"/>
                <a:cs typeface="Times New Roman" pitchFamily="18" charset="0"/>
              </a:rPr>
              <a:t>خاک بافت لایه ای داشته کم عمق و سنگی</a:t>
            </a:r>
            <a:r>
              <a:rPr lang="fa-IR" dirty="0" smtClean="0">
                <a:solidFill>
                  <a:schemeClr val="bg2"/>
                </a:solidFill>
                <a:latin typeface="Times New Roman" pitchFamily="18" charset="0"/>
                <a:cs typeface="Times New Roman" pitchFamily="18" charset="0"/>
              </a:rPr>
              <a:t>(به دلیل نبود آب، کمترین میزان هوازدگی شیمیایی وجود دارد) است. زه کشی بسیار خوب و بدون آب های زیرزمینی است.</a:t>
            </a:r>
            <a:endParaRPr lang="en-US" dirty="0" smtClean="0">
              <a:solidFill>
                <a:schemeClr val="bg2"/>
              </a:solidFill>
              <a:latin typeface="Times New Roman" pitchFamily="18" charset="0"/>
              <a:cs typeface="Times New Roman" pitchFamily="18" charset="0"/>
            </a:endParaRPr>
          </a:p>
          <a:p>
            <a:pPr algn="just"/>
            <a:r>
              <a:rPr lang="fa-IR" dirty="0" smtClean="0">
                <a:solidFill>
                  <a:srgbClr val="C00000"/>
                </a:solidFill>
                <a:latin typeface="Times New Roman" pitchFamily="18" charset="0"/>
                <a:cs typeface="Times New Roman" pitchFamily="18" charset="0"/>
              </a:rPr>
              <a:t>پوشش گیاهی بسیار اندک است و اغلب شامل درخت ها و درختچه های چوبی کوتاه است</a:t>
            </a:r>
            <a:r>
              <a:rPr lang="fa-IR" dirty="0" smtClean="0">
                <a:solidFill>
                  <a:schemeClr val="bg2"/>
                </a:solidFill>
                <a:latin typeface="Times New Roman" pitchFamily="18" charset="0"/>
                <a:cs typeface="Times New Roman" pitchFamily="18" charset="0"/>
              </a:rPr>
              <a:t>. برگ ها کوچک ، ضخیم و با لایه کوتیکول پوشانده شده اند. در کاکتوس، برگ بسیار کاهش یافته، به طوری که تبدیل به خار شده است و فعالیت های فتوسنتزی به ساقه محدود شده است. بعضی گیاهان، روزنه هایشان را فقط در شب باز می کنند، وقتی که میزان تبخیر کمترین است</a:t>
            </a:r>
            <a:endParaRPr lang="en-US" dirty="0" smtClean="0">
              <a:solidFill>
                <a:schemeClr val="bg2"/>
              </a:solidFill>
              <a:latin typeface="Times New Roman" pitchFamily="18" charset="0"/>
              <a:cs typeface="Times New Roman" pitchFamily="18" charset="0"/>
            </a:endParaRPr>
          </a:p>
          <a:p>
            <a:pPr algn="just">
              <a:buNone/>
            </a:pPr>
            <a:endParaRPr lang="en-US" dirty="0" smtClean="0">
              <a:solidFill>
                <a:schemeClr val="bg2"/>
              </a:solidFill>
              <a:latin typeface="Times New Roman" pitchFamily="18" charset="0"/>
              <a:cs typeface="Times New Roman" pitchFamily="18" charset="0"/>
            </a:endParaRPr>
          </a:p>
          <a:p>
            <a:pPr algn="just">
              <a:buNone/>
            </a:pPr>
            <a:endParaRPr lang="fa-IR" b="1" dirty="0" smtClean="0">
              <a:solidFill>
                <a:schemeClr val="bg2"/>
              </a:solidFill>
              <a:latin typeface="Times New Roman" pitchFamily="18" charset="0"/>
              <a:cs typeface="Times New Roman" pitchFamily="18" charset="0"/>
            </a:endParaRPr>
          </a:p>
          <a:p>
            <a:pPr algn="just">
              <a:buNone/>
            </a:pPr>
            <a:endParaRPr lang="en-US"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a:solidFill>
            <a:srgbClr val="92D050"/>
          </a:solidFill>
        </p:spPr>
        <p:txBody>
          <a:bodyPr>
            <a:normAutofit/>
          </a:bodyPr>
          <a:lstStyle/>
          <a:p>
            <a:pPr algn="just"/>
            <a:r>
              <a:rPr lang="fa-IR" dirty="0" smtClean="0">
                <a:solidFill>
                  <a:schemeClr val="bg1"/>
                </a:solidFill>
                <a:latin typeface="Times New Roman" pitchFamily="18" charset="0"/>
                <a:cs typeface="Times New Roman" pitchFamily="18" charset="0"/>
              </a:rPr>
              <a:t>فلور شامل:</a:t>
            </a:r>
            <a:r>
              <a:rPr lang="en-US" dirty="0" err="1" smtClean="0">
                <a:solidFill>
                  <a:schemeClr val="bg1"/>
                </a:solidFill>
                <a:latin typeface="Times New Roman" pitchFamily="18" charset="0"/>
                <a:cs typeface="Times New Roman" pitchFamily="18" charset="0"/>
              </a:rPr>
              <a:t>yucces</a:t>
            </a:r>
            <a:r>
              <a:rPr lang="en-US" dirty="0" smtClean="0">
                <a:solidFill>
                  <a:schemeClr val="bg1"/>
                </a:solidFill>
                <a:latin typeface="Times New Roman" pitchFamily="18" charset="0"/>
                <a:cs typeface="Times New Roman" pitchFamily="18" charset="0"/>
              </a:rPr>
              <a:t>, bush ocotillo, turpentine, prickly pears, false mesquite, stool </a:t>
            </a:r>
            <a:r>
              <a:rPr lang="en-US" dirty="0" err="1" smtClean="0">
                <a:solidFill>
                  <a:schemeClr val="bg1"/>
                </a:solidFill>
                <a:latin typeface="Times New Roman" pitchFamily="18" charset="0"/>
                <a:cs typeface="Times New Roman" pitchFamily="18" charset="0"/>
              </a:rPr>
              <a:t>ephedras</a:t>
            </a:r>
            <a:r>
              <a:rPr lang="en-US" dirty="0" smtClean="0">
                <a:solidFill>
                  <a:schemeClr val="bg1"/>
                </a:solidFill>
                <a:latin typeface="Times New Roman" pitchFamily="18" charset="0"/>
                <a:cs typeface="Times New Roman" pitchFamily="18" charset="0"/>
              </a:rPr>
              <a:t>, agaves, brittlebush.</a:t>
            </a:r>
            <a:r>
              <a:rPr lang="fa-IR" dirty="0" smtClean="0">
                <a:solidFill>
                  <a:schemeClr val="bg1"/>
                </a:solidFill>
                <a:latin typeface="Times New Roman" pitchFamily="18" charset="0"/>
                <a:cs typeface="Times New Roman" pitchFamily="18" charset="0"/>
              </a:rPr>
              <a:t>    </a:t>
            </a:r>
          </a:p>
          <a:p>
            <a:pPr algn="just"/>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حیوانات شامل </a:t>
            </a:r>
            <a:r>
              <a:rPr lang="fa-IR" dirty="0" smtClean="0">
                <a:solidFill>
                  <a:srgbClr val="C00000"/>
                </a:solidFill>
                <a:latin typeface="Times New Roman" pitchFamily="18" charset="0"/>
                <a:cs typeface="Times New Roman" pitchFamily="18" charset="0"/>
              </a:rPr>
              <a:t>حیوانات شبانه</a:t>
            </a:r>
            <a:r>
              <a:rPr lang="fa-IR" dirty="0" smtClean="0">
                <a:solidFill>
                  <a:schemeClr val="bg1"/>
                </a:solidFill>
                <a:latin typeface="Times New Roman" pitchFamily="18" charset="0"/>
                <a:cs typeface="Times New Roman" pitchFamily="18" charset="0"/>
              </a:rPr>
              <a:t>(در طول روزهای گرم، در مخفی گاهشان غیر فعال می مانند و در تاریکی که بیابان خنک تر است، به جستجو می پردازند) </a:t>
            </a:r>
            <a:r>
              <a:rPr lang="fa-IR" dirty="0" smtClean="0">
                <a:solidFill>
                  <a:srgbClr val="C00000"/>
                </a:solidFill>
                <a:latin typeface="Times New Roman" pitchFamily="18" charset="0"/>
                <a:cs typeface="Times New Roman" pitchFamily="18" charset="0"/>
              </a:rPr>
              <a:t>کوچک، گوشتخوارن</a:t>
            </a:r>
            <a:r>
              <a:rPr lang="fa-IR" dirty="0" smtClean="0">
                <a:solidFill>
                  <a:schemeClr val="bg1"/>
                </a:solidFill>
                <a:latin typeface="Times New Roman" pitchFamily="18" charset="0"/>
                <a:cs typeface="Times New Roman" pitchFamily="18" charset="0"/>
              </a:rPr>
              <a:t>د. مثل موش های صحرائی کانگرو، </a:t>
            </a:r>
            <a:r>
              <a:rPr lang="en-US" dirty="0" smtClean="0">
                <a:solidFill>
                  <a:schemeClr val="bg1"/>
                </a:solidFill>
                <a:latin typeface="Times New Roman" pitchFamily="18" charset="0"/>
                <a:cs typeface="Times New Roman" pitchFamily="18" charset="0"/>
              </a:rPr>
              <a:t>burrowers</a:t>
            </a:r>
            <a:r>
              <a:rPr lang="fa-IR" dirty="0" smtClean="0">
                <a:solidFill>
                  <a:schemeClr val="bg1"/>
                </a:solidFill>
                <a:latin typeface="Times New Roman" pitchFamily="18" charset="0"/>
                <a:cs typeface="Times New Roman" pitchFamily="18" charset="0"/>
              </a:rPr>
              <a:t> ، همچنین حشرات، عنکبوت ها، خزندگان و پرندگان.</a:t>
            </a:r>
            <a:endParaRPr lang="fa-IR" b="1" dirty="0" smtClean="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fontScale="92500" lnSpcReduction="20000"/>
          </a:bodyPr>
          <a:lstStyle/>
          <a:p>
            <a:pPr marL="64008" indent="0" algn="just">
              <a:buNone/>
            </a:pPr>
            <a:r>
              <a:rPr lang="fa-IR" b="1" dirty="0" smtClean="0">
                <a:solidFill>
                  <a:schemeClr val="bg1"/>
                </a:solidFill>
                <a:latin typeface="Times New Roman" pitchFamily="18" charset="0"/>
                <a:cs typeface="Times New Roman" pitchFamily="18" charset="0"/>
              </a:rPr>
              <a:t>بیابان های نیمه خشک (</a:t>
            </a:r>
            <a:r>
              <a:rPr lang="en-US" b="1" dirty="0" smtClean="0">
                <a:solidFill>
                  <a:schemeClr val="bg1"/>
                </a:solidFill>
                <a:latin typeface="Times New Roman" pitchFamily="18" charset="0"/>
                <a:cs typeface="Times New Roman" pitchFamily="18" charset="0"/>
              </a:rPr>
              <a:t>semiarid desert</a:t>
            </a:r>
            <a:r>
              <a:rPr lang="fa-IR" b="1" dirty="0" smtClean="0">
                <a:solidFill>
                  <a:schemeClr val="bg1"/>
                </a:solidFill>
                <a:latin typeface="Times New Roman" pitchFamily="18" charset="0"/>
                <a:cs typeface="Times New Roman" pitchFamily="18" charset="0"/>
              </a:rPr>
              <a:t>):</a:t>
            </a:r>
            <a:endParaRPr lang="en-US" b="1" dirty="0" smtClean="0">
              <a:solidFill>
                <a:schemeClr val="bg1"/>
              </a:solidFill>
              <a:latin typeface="Times New Roman" pitchFamily="18" charset="0"/>
              <a:cs typeface="Times New Roman" pitchFamily="18" charset="0"/>
            </a:endParaRPr>
          </a:p>
          <a:p>
            <a:pPr marL="64008" indent="0" algn="just">
              <a:buNone/>
            </a:pPr>
            <a:endParaRPr lang="fa-IR" b="1" dirty="0">
              <a:solidFill>
                <a:schemeClr val="bg1"/>
              </a:solidFill>
              <a:latin typeface="Times New Roman" pitchFamily="18" charset="0"/>
              <a:cs typeface="Times New Roman" pitchFamily="18" charset="0"/>
            </a:endParaRPr>
          </a:p>
          <a:p>
            <a:pPr marL="64008" indent="0" algn="just">
              <a:buNone/>
            </a:pPr>
            <a:r>
              <a:rPr lang="fa-IR" dirty="0" smtClean="0">
                <a:solidFill>
                  <a:schemeClr val="bg1"/>
                </a:solidFill>
                <a:latin typeface="Times New Roman" pitchFamily="18" charset="0"/>
                <a:cs typeface="Times New Roman" pitchFamily="18" charset="0"/>
              </a:rPr>
              <a:t> بیابان </a:t>
            </a:r>
            <a:r>
              <a:rPr lang="en-US" dirty="0" smtClean="0">
                <a:solidFill>
                  <a:schemeClr val="bg1"/>
                </a:solidFill>
                <a:latin typeface="Times New Roman" pitchFamily="18" charset="0"/>
                <a:cs typeface="Times New Roman" pitchFamily="18" charset="0"/>
              </a:rPr>
              <a:t>Sagebrush</a:t>
            </a:r>
            <a:r>
              <a:rPr lang="fa-IR" dirty="0" smtClean="0">
                <a:solidFill>
                  <a:schemeClr val="bg1"/>
                </a:solidFill>
                <a:latin typeface="Times New Roman" pitchFamily="18" charset="0"/>
                <a:cs typeface="Times New Roman" pitchFamily="18" charset="0"/>
              </a:rPr>
              <a:t> در یوتا، بیابان های شمالی آمریکا، گرینلند، روسیه، اروپا و جنوب آسیا از این تیپ هستند.</a:t>
            </a:r>
            <a:endParaRPr lang="en-US" dirty="0" smtClean="0">
              <a:solidFill>
                <a:schemeClr val="bg1"/>
              </a:solidFill>
              <a:latin typeface="Times New Roman" pitchFamily="18" charset="0"/>
              <a:cs typeface="Times New Roman" pitchFamily="18" charset="0"/>
            </a:endParaRPr>
          </a:p>
          <a:p>
            <a:pPr marL="64008" indent="0" algn="just">
              <a:buNone/>
            </a:pPr>
            <a:endParaRPr lang="en-US" dirty="0" smtClean="0">
              <a:solidFill>
                <a:schemeClr val="bg1"/>
              </a:solidFill>
              <a:latin typeface="Times New Roman" pitchFamily="18" charset="0"/>
              <a:cs typeface="Times New Roman" pitchFamily="18" charset="0"/>
            </a:endParaRPr>
          </a:p>
          <a:p>
            <a:pPr algn="just"/>
            <a:r>
              <a:rPr lang="fa-IR" dirty="0" smtClean="0">
                <a:solidFill>
                  <a:srgbClr val="FFFF00"/>
                </a:solidFill>
                <a:latin typeface="Times New Roman" pitchFamily="18" charset="0"/>
                <a:cs typeface="Times New Roman" pitchFamily="18" charset="0"/>
              </a:rPr>
              <a:t>تابستان معتدل، طولانی و خشک، </a:t>
            </a:r>
            <a:r>
              <a:rPr lang="fa-IR" dirty="0" smtClean="0">
                <a:solidFill>
                  <a:schemeClr val="bg1"/>
                </a:solidFill>
                <a:latin typeface="Times New Roman" pitchFamily="18" charset="0"/>
                <a:cs typeface="Times New Roman" pitchFamily="18" charset="0"/>
              </a:rPr>
              <a:t>شبیه بیابان های خشک دارند. </a:t>
            </a:r>
            <a:r>
              <a:rPr lang="fa-IR" dirty="0" smtClean="0">
                <a:solidFill>
                  <a:srgbClr val="FFFF00"/>
                </a:solidFill>
                <a:latin typeface="Times New Roman" pitchFamily="18" charset="0"/>
                <a:cs typeface="Times New Roman" pitchFamily="18" charset="0"/>
              </a:rPr>
              <a:t>زمستان باران اندکی </a:t>
            </a:r>
            <a:r>
              <a:rPr lang="fa-IR" dirty="0" smtClean="0">
                <a:solidFill>
                  <a:schemeClr val="bg1"/>
                </a:solidFill>
                <a:latin typeface="Times New Roman" pitchFamily="18" charset="0"/>
                <a:cs typeface="Times New Roman" pitchFamily="18" charset="0"/>
              </a:rPr>
              <a:t>می بارد. متوسط دما در تابستان </a:t>
            </a:r>
            <a:r>
              <a:rPr lang="en-US" baseline="30000" dirty="0" smtClean="0">
                <a:solidFill>
                  <a:schemeClr val="bg1"/>
                </a:solidFill>
                <a:latin typeface="Times New Roman" pitchFamily="18" charset="0"/>
                <a:cs typeface="Times New Roman" pitchFamily="18" charset="0"/>
              </a:rPr>
              <a:t>0</a:t>
            </a:r>
            <a:r>
              <a:rPr lang="en-US" dirty="0" smtClean="0">
                <a:solidFill>
                  <a:schemeClr val="bg1"/>
                </a:solidFill>
                <a:latin typeface="Times New Roman" pitchFamily="18" charset="0"/>
                <a:cs typeface="Times New Roman" pitchFamily="18" charset="0"/>
              </a:rPr>
              <a:t>C</a:t>
            </a:r>
            <a:r>
              <a:rPr lang="fa-IR" dirty="0" smtClean="0">
                <a:solidFill>
                  <a:schemeClr val="bg1"/>
                </a:solidFill>
                <a:latin typeface="Times New Roman" pitchFamily="18" charset="0"/>
                <a:cs typeface="Times New Roman" pitchFamily="18" charset="0"/>
              </a:rPr>
              <a:t>27-21 است و معمولاً بالای </a:t>
            </a:r>
            <a:r>
              <a:rPr lang="en-US" baseline="30000" dirty="0" smtClean="0">
                <a:solidFill>
                  <a:schemeClr val="bg1"/>
                </a:solidFill>
                <a:latin typeface="Times New Roman" pitchFamily="18" charset="0"/>
                <a:cs typeface="Times New Roman" pitchFamily="18" charset="0"/>
              </a:rPr>
              <a:t>0</a:t>
            </a:r>
            <a:r>
              <a:rPr lang="en-US" dirty="0">
                <a:solidFill>
                  <a:schemeClr val="bg1"/>
                </a:solidFill>
                <a:latin typeface="Times New Roman" pitchFamily="18" charset="0"/>
                <a:cs typeface="Times New Roman" pitchFamily="18" charset="0"/>
              </a:rPr>
              <a:t>C</a:t>
            </a:r>
            <a:r>
              <a:rPr lang="fa-IR" dirty="0" smtClean="0">
                <a:solidFill>
                  <a:schemeClr val="bg1"/>
                </a:solidFill>
                <a:latin typeface="Times New Roman" pitchFamily="18" charset="0"/>
                <a:cs typeface="Times New Roman" pitchFamily="18" charset="0"/>
              </a:rPr>
              <a:t>38 نمی رود. دما در عصرها خنک و حدود </a:t>
            </a:r>
            <a:r>
              <a:rPr lang="en-US" baseline="30000" dirty="0" smtClean="0">
                <a:solidFill>
                  <a:schemeClr val="bg1"/>
                </a:solidFill>
                <a:latin typeface="Times New Roman" pitchFamily="18" charset="0"/>
                <a:cs typeface="Times New Roman" pitchFamily="18" charset="0"/>
              </a:rPr>
              <a:t>0</a:t>
            </a:r>
            <a:r>
              <a:rPr lang="en-US" dirty="0">
                <a:solidFill>
                  <a:schemeClr val="bg1"/>
                </a:solidFill>
                <a:latin typeface="Times New Roman" pitchFamily="18" charset="0"/>
                <a:cs typeface="Times New Roman" pitchFamily="18" charset="0"/>
              </a:rPr>
              <a:t>C</a:t>
            </a:r>
            <a:r>
              <a:rPr lang="fa-IR" dirty="0" smtClean="0">
                <a:solidFill>
                  <a:schemeClr val="bg1"/>
                </a:solidFill>
                <a:latin typeface="Times New Roman" pitchFamily="18" charset="0"/>
                <a:cs typeface="Times New Roman" pitchFamily="18" charset="0"/>
              </a:rPr>
              <a:t>10 است.</a:t>
            </a:r>
            <a:endParaRPr lang="en-US" dirty="0" smtClean="0">
              <a:solidFill>
                <a:schemeClr val="bg1"/>
              </a:solidFill>
              <a:latin typeface="Times New Roman" pitchFamily="18" charset="0"/>
              <a:cs typeface="Times New Roman" pitchFamily="18" charset="0"/>
            </a:endParaRPr>
          </a:p>
          <a:p>
            <a:pPr algn="just"/>
            <a:r>
              <a:rPr lang="fa-IR" dirty="0" smtClean="0">
                <a:solidFill>
                  <a:srgbClr val="FFFF00"/>
                </a:solidFill>
                <a:latin typeface="Times New Roman" pitchFamily="18" charset="0"/>
                <a:cs typeface="Times New Roman" pitchFamily="18" charset="0"/>
              </a:rPr>
              <a:t>باران بسیار کم و متمرکز </a:t>
            </a:r>
            <a:r>
              <a:rPr lang="fa-IR" dirty="0" smtClean="0">
                <a:solidFill>
                  <a:schemeClr val="bg1"/>
                </a:solidFill>
                <a:latin typeface="Times New Roman" pitchFamily="18" charset="0"/>
                <a:cs typeface="Times New Roman" pitchFamily="18" charset="0"/>
              </a:rPr>
              <a:t>است. متوسط سالیانه باران </a:t>
            </a:r>
            <a:r>
              <a:rPr lang="en-US" dirty="0" smtClean="0">
                <a:solidFill>
                  <a:schemeClr val="bg1"/>
                </a:solidFill>
                <a:latin typeface="Times New Roman" pitchFamily="18" charset="0"/>
                <a:cs typeface="Times New Roman" pitchFamily="18" charset="0"/>
              </a:rPr>
              <a:t>mm</a:t>
            </a:r>
            <a:r>
              <a:rPr lang="fa-IR" dirty="0" smtClean="0">
                <a:solidFill>
                  <a:schemeClr val="bg1"/>
                </a:solidFill>
                <a:latin typeface="Times New Roman" pitchFamily="18" charset="0"/>
                <a:cs typeface="Times New Roman" pitchFamily="18" charset="0"/>
              </a:rPr>
              <a:t>40-20 است.</a:t>
            </a: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در خاک از بافت ریز و شنی تا قطعات سنگی وجود دارد. درشیب های کوهستانی خاک کم عمق، سنگی یا گراولی، با زه کشی خوب است و در انتهای شیب ها، خاک ماسه ای با بافت نرم وجود دارد. آب زیرزمینی وجود ندارد. محتویات نمکی خاک متعادل است.</a:t>
            </a:r>
            <a:endParaRPr lang="en-US" dirty="0" smtClean="0">
              <a:solidFill>
                <a:schemeClr val="bg1"/>
              </a:solidFill>
              <a:latin typeface="Times New Roman" pitchFamily="18" charset="0"/>
              <a:cs typeface="Times New Roman" pitchFamily="18" charset="0"/>
            </a:endParaRPr>
          </a:p>
          <a:p>
            <a:pPr algn="just">
              <a:buNone/>
            </a:pPr>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FFFF00"/>
          </a:solidFill>
        </p:spPr>
        <p:txBody>
          <a:bodyPr>
            <a:normAutofit/>
          </a:bodyPr>
          <a:lstStyle/>
          <a:p>
            <a:pPr algn="just"/>
            <a:r>
              <a:rPr lang="fa-IR" dirty="0" smtClean="0">
                <a:solidFill>
                  <a:srgbClr val="FF0000"/>
                </a:solidFill>
                <a:latin typeface="Times New Roman" pitchFamily="18" charset="0"/>
                <a:cs typeface="Times New Roman" pitchFamily="18" charset="0"/>
              </a:rPr>
              <a:t>گیاهان دارای برگ های خار مانند یا برگ های نقره ای یا صیقلی هستند</a:t>
            </a:r>
            <a:r>
              <a:rPr lang="fa-IR" dirty="0" smtClean="0">
                <a:solidFill>
                  <a:schemeClr val="bg2"/>
                </a:solidFill>
                <a:latin typeface="Times New Roman" pitchFamily="18" charset="0"/>
                <a:cs typeface="Times New Roman" pitchFamily="18" charset="0"/>
              </a:rPr>
              <a:t>( تا نور بیشتری را منعکس کنند) و اغلب بو و طعم نا مطلوبی دارند. گیاهان نیمه خشک شامل: </a:t>
            </a:r>
            <a:r>
              <a:rPr lang="en-US" dirty="0" smtClean="0">
                <a:solidFill>
                  <a:schemeClr val="bg2"/>
                </a:solidFill>
                <a:latin typeface="Times New Roman" pitchFamily="18" charset="0"/>
                <a:cs typeface="Times New Roman" pitchFamily="18" charset="0"/>
              </a:rPr>
              <a:t>cat claw, mesquite, brittle bushes, creosote bush, bur sage, white thorn lyceums, jujube </a:t>
            </a:r>
            <a:r>
              <a:rPr lang="fa-IR" dirty="0" smtClean="0">
                <a:solidFill>
                  <a:schemeClr val="bg2"/>
                </a:solidFill>
                <a:latin typeface="Times New Roman" pitchFamily="18" charset="0"/>
                <a:cs typeface="Times New Roman" pitchFamily="18" charset="0"/>
              </a:rPr>
              <a:t>هستند.</a:t>
            </a:r>
            <a:endParaRPr lang="en-US" dirty="0" smtClean="0">
              <a:solidFill>
                <a:schemeClr val="bg2"/>
              </a:solidFill>
              <a:latin typeface="Times New Roman" pitchFamily="18" charset="0"/>
              <a:cs typeface="Times New Roman" pitchFamily="18" charset="0"/>
            </a:endParaRPr>
          </a:p>
          <a:p>
            <a:pPr algn="just"/>
            <a:r>
              <a:rPr lang="fa-IR" dirty="0" smtClean="0">
                <a:solidFill>
                  <a:schemeClr val="bg2"/>
                </a:solidFill>
                <a:latin typeface="Times New Roman" pitchFamily="18" charset="0"/>
                <a:cs typeface="Times New Roman" pitchFamily="18" charset="0"/>
              </a:rPr>
              <a:t>بسیاری از پستانداران، </a:t>
            </a:r>
            <a:r>
              <a:rPr lang="fa-IR" dirty="0" smtClean="0">
                <a:solidFill>
                  <a:srgbClr val="FF0000"/>
                </a:solidFill>
                <a:latin typeface="Times New Roman" pitchFamily="18" charset="0"/>
                <a:cs typeface="Times New Roman" pitchFamily="18" charset="0"/>
              </a:rPr>
              <a:t>پناهگاه هایی در زیر زمین </a:t>
            </a:r>
            <a:r>
              <a:rPr lang="fa-IR" dirty="0" smtClean="0">
                <a:solidFill>
                  <a:schemeClr val="bg2"/>
                </a:solidFill>
                <a:latin typeface="Times New Roman" pitchFamily="18" charset="0"/>
                <a:cs typeface="Times New Roman" pitchFamily="18" charset="0"/>
              </a:rPr>
              <a:t>ساخته اند، تا آنها را از گرما و خشکی محفوظ نگه دارد، مثل موش صحرایی کانگرو، خرگوش ها، و راسوها. از دیگر حیوانات این بیوم، حشرات شامل: ملخ ها و مورچه ها، خزندگان شامل: مارمولک ها و مارها و پرندگان شامل: </a:t>
            </a:r>
            <a:r>
              <a:rPr lang="en-US" dirty="0" smtClean="0">
                <a:solidFill>
                  <a:schemeClr val="bg2"/>
                </a:solidFill>
                <a:latin typeface="Times New Roman" pitchFamily="18" charset="0"/>
                <a:cs typeface="Times New Roman" pitchFamily="18" charset="0"/>
              </a:rPr>
              <a:t>burrowing owl, California thrasher </a:t>
            </a:r>
            <a:r>
              <a:rPr lang="fa-IR" dirty="0" smtClean="0">
                <a:solidFill>
                  <a:schemeClr val="bg2"/>
                </a:solidFill>
                <a:latin typeface="Times New Roman" pitchFamily="18" charset="0"/>
                <a:cs typeface="Times New Roman" pitchFamily="18" charset="0"/>
              </a:rPr>
              <a:t> است.</a:t>
            </a:r>
            <a:endParaRPr lang="en-US" dirty="0" smtClean="0">
              <a:solidFill>
                <a:schemeClr val="bg2"/>
              </a:solidFill>
              <a:latin typeface="Times New Roman" pitchFamily="18" charset="0"/>
              <a:cs typeface="Times New Roman" pitchFamily="18" charset="0"/>
            </a:endParaRPr>
          </a:p>
          <a:p>
            <a:pPr algn="just">
              <a:buNone/>
            </a:pPr>
            <a:endParaRPr lang="fa-IR" b="1" dirty="0" smtClean="0">
              <a:solidFill>
                <a:schemeClr val="bg2"/>
              </a:solidFill>
              <a:latin typeface="Times New Roman" pitchFamily="18" charset="0"/>
              <a:cs typeface="Times New Roman" pitchFamily="18" charset="0"/>
            </a:endParaRPr>
          </a:p>
          <a:p>
            <a:pPr algn="just">
              <a:buNone/>
            </a:pPr>
            <a:endParaRPr lang="en-US"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a:solidFill>
            <a:srgbClr val="92D050"/>
          </a:solidFill>
        </p:spPr>
        <p:txBody>
          <a:bodyPr>
            <a:normAutofit fontScale="62500" lnSpcReduction="20000"/>
          </a:bodyPr>
          <a:lstStyle/>
          <a:p>
            <a:pPr marL="64008" indent="0" algn="just">
              <a:buNone/>
            </a:pPr>
            <a:r>
              <a:rPr lang="fa-IR" b="1" dirty="0" smtClean="0">
                <a:solidFill>
                  <a:schemeClr val="bg1"/>
                </a:solidFill>
                <a:latin typeface="Times New Roman" pitchFamily="18" charset="0"/>
                <a:cs typeface="Times New Roman" pitchFamily="18" charset="0"/>
              </a:rPr>
              <a:t>بیابان های کرانه ای(</a:t>
            </a:r>
            <a:r>
              <a:rPr lang="en-US" b="1" dirty="0" smtClean="0">
                <a:solidFill>
                  <a:schemeClr val="bg1"/>
                </a:solidFill>
                <a:latin typeface="Times New Roman" pitchFamily="18" charset="0"/>
                <a:cs typeface="Times New Roman" pitchFamily="18" charset="0"/>
              </a:rPr>
              <a:t>Coastal desert</a:t>
            </a:r>
            <a:r>
              <a:rPr lang="fa-IR" b="1" dirty="0" smtClean="0">
                <a:solidFill>
                  <a:schemeClr val="bg1"/>
                </a:solidFill>
                <a:latin typeface="Times New Roman" pitchFamily="18" charset="0"/>
                <a:cs typeface="Times New Roman" pitchFamily="18" charset="0"/>
              </a:rPr>
              <a:t>)</a:t>
            </a:r>
            <a:r>
              <a:rPr lang="en-US" b="1" dirty="0" smtClean="0">
                <a:solidFill>
                  <a:schemeClr val="bg1"/>
                </a:solidFill>
                <a:latin typeface="Times New Roman" pitchFamily="18" charset="0"/>
                <a:cs typeface="Times New Roman" pitchFamily="18" charset="0"/>
              </a:rPr>
              <a:t>:</a:t>
            </a:r>
            <a:r>
              <a:rPr lang="fa-IR" dirty="0" smtClean="0">
                <a:solidFill>
                  <a:schemeClr val="bg1"/>
                </a:solidFill>
                <a:latin typeface="Times New Roman" pitchFamily="18" charset="0"/>
                <a:cs typeface="Times New Roman" pitchFamily="18" charset="0"/>
              </a:rPr>
              <a:t> </a:t>
            </a:r>
            <a:endParaRPr lang="en-US" dirty="0" smtClean="0">
              <a:solidFill>
                <a:schemeClr val="bg1"/>
              </a:solidFill>
              <a:latin typeface="Times New Roman" pitchFamily="18" charset="0"/>
              <a:cs typeface="Times New Roman" pitchFamily="18" charset="0"/>
            </a:endParaRPr>
          </a:p>
          <a:p>
            <a:pPr algn="just"/>
            <a:endParaRPr lang="en-US" dirty="0">
              <a:solidFill>
                <a:schemeClr val="bg1"/>
              </a:solidFill>
              <a:latin typeface="Times New Roman" pitchFamily="18" charset="0"/>
              <a:cs typeface="Times New Roman" pitchFamily="18" charset="0"/>
            </a:endParaRPr>
          </a:p>
          <a:p>
            <a:pPr marL="64008" indent="0" algn="just">
              <a:buNone/>
            </a:pPr>
            <a:r>
              <a:rPr lang="fa-IR" dirty="0" smtClean="0">
                <a:solidFill>
                  <a:schemeClr val="bg1"/>
                </a:solidFill>
                <a:latin typeface="Times New Roman" pitchFamily="18" charset="0"/>
                <a:cs typeface="Times New Roman" pitchFamily="18" charset="0"/>
              </a:rPr>
              <a:t>این بیابان ها در مناطق معتدل نظیر شمال آمریکا، امریکای جنوبی و مرکزی، گرینلند، روسیه، اروپا و جنوب آسا دیده می شوند.</a:t>
            </a:r>
            <a:endParaRPr lang="en-US" dirty="0" smtClean="0">
              <a:solidFill>
                <a:schemeClr val="bg1"/>
              </a:solidFill>
              <a:latin typeface="Times New Roman" pitchFamily="18" charset="0"/>
              <a:cs typeface="Times New Roman" pitchFamily="18" charset="0"/>
            </a:endParaRPr>
          </a:p>
          <a:p>
            <a:pPr marL="64008" indent="0" algn="just">
              <a:buNone/>
            </a:pPr>
            <a:endParaRPr lang="en-US" dirty="0" smtClean="0">
              <a:solidFill>
                <a:schemeClr val="bg1"/>
              </a:solidFill>
              <a:latin typeface="Times New Roman" pitchFamily="18" charset="0"/>
              <a:cs typeface="Times New Roman" pitchFamily="18" charset="0"/>
            </a:endParaRPr>
          </a:p>
          <a:p>
            <a:pPr algn="just"/>
            <a:r>
              <a:rPr lang="fa-IR" dirty="0" smtClean="0">
                <a:solidFill>
                  <a:srgbClr val="C00000"/>
                </a:solidFill>
                <a:latin typeface="Times New Roman" pitchFamily="18" charset="0"/>
                <a:cs typeface="Times New Roman" pitchFamily="18" charset="0"/>
              </a:rPr>
              <a:t>تابستان گرم و زمستان خنک و کمی طولانی </a:t>
            </a:r>
            <a:r>
              <a:rPr lang="fa-IR" dirty="0" smtClean="0">
                <a:solidFill>
                  <a:schemeClr val="bg1"/>
                </a:solidFill>
                <a:latin typeface="Times New Roman" pitchFamily="18" charset="0"/>
                <a:cs typeface="Times New Roman" pitchFamily="18" charset="0"/>
              </a:rPr>
              <a:t>است. دمای متوسط سالیانه در تابستان </a:t>
            </a:r>
            <a:r>
              <a:rPr lang="en-US" baseline="30000" dirty="0" smtClean="0">
                <a:solidFill>
                  <a:schemeClr val="bg1"/>
                </a:solidFill>
                <a:latin typeface="Times New Roman" pitchFamily="18" charset="0"/>
                <a:cs typeface="Times New Roman" pitchFamily="18" charset="0"/>
              </a:rPr>
              <a:t>0</a:t>
            </a:r>
            <a:r>
              <a:rPr lang="en-US" dirty="0">
                <a:solidFill>
                  <a:schemeClr val="bg1"/>
                </a:solidFill>
                <a:latin typeface="Times New Roman" pitchFamily="18" charset="0"/>
                <a:cs typeface="Times New Roman" pitchFamily="18" charset="0"/>
              </a:rPr>
              <a:t>C</a:t>
            </a:r>
            <a:r>
              <a:rPr lang="fa-IR" dirty="0" smtClean="0">
                <a:solidFill>
                  <a:schemeClr val="bg1"/>
                </a:solidFill>
                <a:latin typeface="Times New Roman" pitchFamily="18" charset="0"/>
                <a:cs typeface="Times New Roman" pitchFamily="18" charset="0"/>
              </a:rPr>
              <a:t>24-13 و در زمستان </a:t>
            </a:r>
            <a:r>
              <a:rPr lang="en-US" baseline="30000" dirty="0" smtClean="0">
                <a:solidFill>
                  <a:schemeClr val="bg1"/>
                </a:solidFill>
                <a:latin typeface="Times New Roman" pitchFamily="18" charset="0"/>
                <a:cs typeface="Times New Roman" pitchFamily="18" charset="0"/>
              </a:rPr>
              <a:t>0</a:t>
            </a:r>
            <a:r>
              <a:rPr lang="en-US" dirty="0">
                <a:solidFill>
                  <a:schemeClr val="bg1"/>
                </a:solidFill>
                <a:latin typeface="Times New Roman" pitchFamily="18" charset="0"/>
                <a:cs typeface="Times New Roman" pitchFamily="18" charset="0"/>
              </a:rPr>
              <a:t>C</a:t>
            </a:r>
            <a:r>
              <a:rPr lang="fa-IR" dirty="0" smtClean="0">
                <a:solidFill>
                  <a:schemeClr val="bg1"/>
                </a:solidFill>
                <a:latin typeface="Times New Roman" pitchFamily="18" charset="0"/>
                <a:cs typeface="Times New Roman" pitchFamily="18" charset="0"/>
              </a:rPr>
              <a:t>5 است. ماکزیمم دمای سالیانه </a:t>
            </a:r>
            <a:r>
              <a:rPr lang="en-US" baseline="30000" dirty="0" smtClean="0">
                <a:solidFill>
                  <a:schemeClr val="bg1"/>
                </a:solidFill>
                <a:latin typeface="Times New Roman" pitchFamily="18" charset="0"/>
                <a:cs typeface="Times New Roman" pitchFamily="18" charset="0"/>
              </a:rPr>
              <a:t>0</a:t>
            </a:r>
            <a:r>
              <a:rPr lang="en-US" dirty="0">
                <a:solidFill>
                  <a:schemeClr val="bg1"/>
                </a:solidFill>
                <a:latin typeface="Times New Roman" pitchFamily="18" charset="0"/>
                <a:cs typeface="Times New Roman" pitchFamily="18" charset="0"/>
              </a:rPr>
              <a:t>C</a:t>
            </a:r>
            <a:r>
              <a:rPr lang="fa-IR" dirty="0" smtClean="0">
                <a:solidFill>
                  <a:schemeClr val="bg1"/>
                </a:solidFill>
                <a:latin typeface="Times New Roman" pitchFamily="18" charset="0"/>
                <a:cs typeface="Times New Roman" pitchFamily="18" charset="0"/>
              </a:rPr>
              <a:t>35 و حداقل </a:t>
            </a:r>
            <a:r>
              <a:rPr lang="en-US" dirty="0" smtClean="0">
                <a:solidFill>
                  <a:schemeClr val="bg1"/>
                </a:solidFill>
                <a:latin typeface="Times New Roman" pitchFamily="18" charset="0"/>
                <a:cs typeface="Times New Roman" pitchFamily="18" charset="0"/>
              </a:rPr>
              <a:t> </a:t>
            </a:r>
            <a:r>
              <a:rPr lang="en-US" baseline="30000" dirty="0" smtClean="0">
                <a:solidFill>
                  <a:schemeClr val="bg1"/>
                </a:solidFill>
                <a:latin typeface="Times New Roman" pitchFamily="18" charset="0"/>
                <a:cs typeface="Times New Roman" pitchFamily="18" charset="0"/>
              </a:rPr>
              <a:t>0</a:t>
            </a:r>
            <a:r>
              <a:rPr lang="en-US" dirty="0">
                <a:solidFill>
                  <a:schemeClr val="bg1"/>
                </a:solidFill>
                <a:latin typeface="Times New Roman" pitchFamily="18" charset="0"/>
                <a:cs typeface="Times New Roman" pitchFamily="18" charset="0"/>
              </a:rPr>
              <a:t>C</a:t>
            </a:r>
            <a:r>
              <a:rPr lang="fa-IR" dirty="0" smtClean="0">
                <a:solidFill>
                  <a:schemeClr val="bg1"/>
                </a:solidFill>
                <a:latin typeface="Times New Roman" pitchFamily="18" charset="0"/>
                <a:cs typeface="Times New Roman" pitchFamily="18" charset="0"/>
              </a:rPr>
              <a:t>4- است.</a:t>
            </a:r>
            <a:endParaRPr lang="en-US" dirty="0" smtClean="0">
              <a:solidFill>
                <a:schemeClr val="bg1"/>
              </a:solidFill>
              <a:latin typeface="Times New Roman" pitchFamily="18" charset="0"/>
              <a:cs typeface="Times New Roman" pitchFamily="18" charset="0"/>
            </a:endParaRPr>
          </a:p>
          <a:p>
            <a:pPr marL="64008" indent="0" algn="just">
              <a:buNone/>
            </a:pP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متوسط بارندگی سالیانه </a:t>
            </a:r>
            <a:r>
              <a:rPr lang="en-US" dirty="0" smtClean="0">
                <a:solidFill>
                  <a:schemeClr val="bg1"/>
                </a:solidFill>
                <a:latin typeface="Times New Roman" pitchFamily="18" charset="0"/>
                <a:cs typeface="Times New Roman" pitchFamily="18" charset="0"/>
              </a:rPr>
              <a:t>mm</a:t>
            </a:r>
            <a:r>
              <a:rPr lang="fa-IR" dirty="0" smtClean="0">
                <a:solidFill>
                  <a:schemeClr val="bg1"/>
                </a:solidFill>
                <a:latin typeface="Times New Roman" pitchFamily="18" charset="0"/>
                <a:cs typeface="Times New Roman" pitchFamily="18" charset="0"/>
              </a:rPr>
              <a:t>130-80 است. حداکثر بارش سالیانه</a:t>
            </a:r>
            <a:r>
              <a:rPr lang="en-US" dirty="0" smtClean="0">
                <a:solidFill>
                  <a:schemeClr val="bg1"/>
                </a:solidFill>
                <a:latin typeface="Times New Roman" pitchFamily="18" charset="0"/>
                <a:cs typeface="Times New Roman" pitchFamily="18" charset="0"/>
              </a:rPr>
              <a:t>mm</a:t>
            </a:r>
            <a:r>
              <a:rPr lang="fa-IR" dirty="0" smtClean="0">
                <a:solidFill>
                  <a:schemeClr val="bg1"/>
                </a:solidFill>
                <a:latin typeface="Times New Roman" pitchFamily="18" charset="0"/>
                <a:cs typeface="Times New Roman" pitchFamily="18" charset="0"/>
              </a:rPr>
              <a:t>370 و حداقل</a:t>
            </a:r>
            <a:r>
              <a:rPr lang="en-US" dirty="0" smtClean="0">
                <a:solidFill>
                  <a:schemeClr val="bg1"/>
                </a:solidFill>
                <a:latin typeface="Times New Roman" pitchFamily="18" charset="0"/>
                <a:cs typeface="Times New Roman" pitchFamily="18" charset="0"/>
              </a:rPr>
              <a:t>mm</a:t>
            </a:r>
            <a:r>
              <a:rPr lang="fa-IR" dirty="0" smtClean="0">
                <a:solidFill>
                  <a:schemeClr val="bg1"/>
                </a:solidFill>
                <a:latin typeface="Times New Roman" pitchFamily="18" charset="0"/>
                <a:cs typeface="Times New Roman" pitchFamily="18" charset="0"/>
              </a:rPr>
              <a:t>50 است</a:t>
            </a:r>
            <a:r>
              <a:rPr lang="en-US" dirty="0" smtClean="0">
                <a:solidFill>
                  <a:schemeClr val="bg1"/>
                </a:solidFill>
                <a:latin typeface="Times New Roman" pitchFamily="18" charset="0"/>
                <a:cs typeface="Times New Roman" pitchFamily="18" charset="0"/>
              </a:rPr>
              <a:t>.</a:t>
            </a:r>
          </a:p>
          <a:p>
            <a:pPr marL="64008" indent="0" algn="just">
              <a:buNone/>
            </a:pP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خاک ریز بافت، متخلخل، با زه کشی خوب و محتویات نمکی متعادل است.</a:t>
            </a:r>
            <a:endParaRPr lang="en-US" dirty="0" smtClean="0">
              <a:solidFill>
                <a:schemeClr val="bg1"/>
              </a:solidFill>
              <a:latin typeface="Times New Roman" pitchFamily="18" charset="0"/>
              <a:cs typeface="Times New Roman" pitchFamily="18" charset="0"/>
            </a:endParaRPr>
          </a:p>
          <a:p>
            <a:pPr marL="64008" indent="0" algn="just">
              <a:buNone/>
            </a:pP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گیاهان دارای ساقه و برگ های گوشتی و موج دار هستند ، که قاذر به نگهداری مقادیر زیادی اب است. گیاهان این بیوم شامل: </a:t>
            </a:r>
            <a:r>
              <a:rPr lang="en-US" dirty="0" smtClean="0">
                <a:solidFill>
                  <a:schemeClr val="bg1"/>
                </a:solidFill>
                <a:latin typeface="Times New Roman" pitchFamily="18" charset="0"/>
                <a:cs typeface="Times New Roman" pitchFamily="18" charset="0"/>
              </a:rPr>
              <a:t>salt bush, buck wheat bush, </a:t>
            </a:r>
            <a:r>
              <a:rPr lang="en-US" dirty="0" err="1" smtClean="0">
                <a:solidFill>
                  <a:schemeClr val="bg1"/>
                </a:solidFill>
                <a:latin typeface="Times New Roman" pitchFamily="18" charset="0"/>
                <a:cs typeface="Times New Roman" pitchFamily="18" charset="0"/>
              </a:rPr>
              <a:t>blak</a:t>
            </a:r>
            <a:r>
              <a:rPr lang="en-US" dirty="0" smtClean="0">
                <a:solidFill>
                  <a:schemeClr val="bg1"/>
                </a:solidFill>
                <a:latin typeface="Times New Roman" pitchFamily="18" charset="0"/>
                <a:cs typeface="Times New Roman" pitchFamily="18" charset="0"/>
              </a:rPr>
              <a:t> bush, rice grass, little leaf horse, bush </a:t>
            </a:r>
            <a:r>
              <a:rPr lang="en-US" dirty="0" err="1" smtClean="0">
                <a:solidFill>
                  <a:schemeClr val="bg1"/>
                </a:solidFill>
                <a:latin typeface="Times New Roman" pitchFamily="18" charset="0"/>
                <a:cs typeface="Times New Roman" pitchFamily="18" charset="0"/>
              </a:rPr>
              <a:t>blak</a:t>
            </a:r>
            <a:r>
              <a:rPr lang="en-US" dirty="0" smtClean="0">
                <a:solidFill>
                  <a:schemeClr val="bg1"/>
                </a:solidFill>
                <a:latin typeface="Times New Roman" pitchFamily="18" charset="0"/>
                <a:cs typeface="Times New Roman" pitchFamily="18" charset="0"/>
              </a:rPr>
              <a:t> sage, </a:t>
            </a:r>
            <a:r>
              <a:rPr lang="en-US" dirty="0" err="1" smtClean="0">
                <a:solidFill>
                  <a:schemeClr val="bg1"/>
                </a:solidFill>
                <a:latin typeface="Times New Roman" pitchFamily="18" charset="0"/>
                <a:cs typeface="Times New Roman" pitchFamily="18" charset="0"/>
              </a:rPr>
              <a:t>chrysothamnus</a:t>
            </a:r>
            <a:r>
              <a:rPr lang="fa-IR" dirty="0" smtClean="0">
                <a:solidFill>
                  <a:schemeClr val="bg1"/>
                </a:solidFill>
                <a:latin typeface="Times New Roman" pitchFamily="18" charset="0"/>
                <a:cs typeface="Times New Roman" pitchFamily="18" charset="0"/>
              </a:rPr>
              <a:t> می باشند.</a:t>
            </a:r>
            <a:endParaRPr lang="en-US" dirty="0" smtClean="0">
              <a:solidFill>
                <a:schemeClr val="bg1"/>
              </a:solidFill>
              <a:latin typeface="Times New Roman" pitchFamily="18" charset="0"/>
              <a:cs typeface="Times New Roman" pitchFamily="18" charset="0"/>
            </a:endParaRPr>
          </a:p>
          <a:p>
            <a:pPr marL="64008" indent="0" algn="just">
              <a:buNone/>
            </a:pP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جانوران این بیوم نیز برای کمبود آب و گرما سازش یافته اند، مثلاً بعضی وزغ ها با ترشح ژلاتین برای9-8 ماه خود را به مخفی گاهشان می چسبانند و تا بارش غیرفعال می مانند. در دوزیستان مرحله لاروی به بلوغ، قبل از تبخیر آب سریع می شود یا تخم برخی از حشرات تا فرا رسیدن شرایط مناسب در حالت کمون باقی می ماند. فون این بیوم شامل: پستانداران( گرگ صحرایی، گورکن)، پرندگان(جغد شاخدار بزرگ، عقاب طلایی، عقاب بی مو)، خزندگان( مار، مارمولک)، دوزیستان( وزغ) و حشرات است.</a:t>
            </a:r>
            <a:endParaRPr lang="en-US" dirty="0" smtClean="0">
              <a:solidFill>
                <a:schemeClr val="bg1"/>
              </a:solidFill>
              <a:latin typeface="Times New Roman" pitchFamily="18" charset="0"/>
              <a:cs typeface="Times New Roman" pitchFamily="18" charset="0"/>
            </a:endParaRPr>
          </a:p>
          <a:p>
            <a:pPr algn="just">
              <a:buNone/>
            </a:pPr>
            <a:endParaRPr lang="fa-IR" b="1" dirty="0" smtClean="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fontScale="85000" lnSpcReduction="20000"/>
          </a:bodyPr>
          <a:lstStyle/>
          <a:p>
            <a:pPr marL="64008" indent="0" algn="just">
              <a:buNone/>
            </a:pPr>
            <a:r>
              <a:rPr lang="fa-IR" b="1" dirty="0" smtClean="0">
                <a:solidFill>
                  <a:schemeClr val="bg1"/>
                </a:solidFill>
                <a:latin typeface="Times New Roman" pitchFamily="18" charset="0"/>
                <a:cs typeface="Times New Roman" pitchFamily="18" charset="0"/>
              </a:rPr>
              <a:t>بیابا</a:t>
            </a:r>
            <a:r>
              <a:rPr lang="fa-IR" b="1" dirty="0">
                <a:solidFill>
                  <a:schemeClr val="bg1"/>
                </a:solidFill>
                <a:latin typeface="Times New Roman" pitchFamily="18" charset="0"/>
                <a:cs typeface="Times New Roman" pitchFamily="18" charset="0"/>
              </a:rPr>
              <a:t>ن</a:t>
            </a:r>
            <a:r>
              <a:rPr lang="fa-IR" b="1" dirty="0" smtClean="0">
                <a:solidFill>
                  <a:schemeClr val="bg1"/>
                </a:solidFill>
                <a:latin typeface="Times New Roman" pitchFamily="18" charset="0"/>
                <a:cs typeface="Times New Roman" pitchFamily="18" charset="0"/>
              </a:rPr>
              <a:t> های سرد(</a:t>
            </a:r>
            <a:r>
              <a:rPr lang="en-US" b="1" dirty="0" smtClean="0">
                <a:solidFill>
                  <a:schemeClr val="bg1"/>
                </a:solidFill>
                <a:latin typeface="Times New Roman" pitchFamily="18" charset="0"/>
                <a:cs typeface="Times New Roman" pitchFamily="18" charset="0"/>
              </a:rPr>
              <a:t>cold desert</a:t>
            </a:r>
            <a:r>
              <a:rPr lang="fa-IR" b="1" dirty="0" smtClean="0">
                <a:solidFill>
                  <a:schemeClr val="bg1"/>
                </a:solidFill>
                <a:latin typeface="Times New Roman" pitchFamily="18" charset="0"/>
                <a:cs typeface="Times New Roman" pitchFamily="18" charset="0"/>
              </a:rPr>
              <a:t>):</a:t>
            </a:r>
            <a:r>
              <a:rPr lang="fa-IR" dirty="0" smtClean="0">
                <a:solidFill>
                  <a:schemeClr val="bg1"/>
                </a:solidFill>
                <a:latin typeface="Times New Roman" pitchFamily="18" charset="0"/>
                <a:cs typeface="Times New Roman" pitchFamily="18" charset="0"/>
              </a:rPr>
              <a:t> </a:t>
            </a:r>
          </a:p>
          <a:p>
            <a:pPr marL="64008" indent="0" algn="just">
              <a:buNone/>
            </a:pPr>
            <a:r>
              <a:rPr lang="fa-IR" dirty="0" smtClean="0">
                <a:solidFill>
                  <a:schemeClr val="bg1"/>
                </a:solidFill>
                <a:latin typeface="Times New Roman" pitchFamily="18" charset="0"/>
                <a:cs typeface="Times New Roman" pitchFamily="18" charset="0"/>
              </a:rPr>
              <a:t>مشخصه بیابان های سرد، </a:t>
            </a:r>
            <a:r>
              <a:rPr lang="fa-IR" dirty="0" smtClean="0">
                <a:solidFill>
                  <a:srgbClr val="FFFF00"/>
                </a:solidFill>
                <a:latin typeface="Times New Roman" pitchFamily="18" charset="0"/>
                <a:cs typeface="Times New Roman" pitchFamily="18" charset="0"/>
              </a:rPr>
              <a:t>زمستان های سرد همراه با ریزش برف و باران در سر تا سر زمستان و به طور اتفاقی در تابستان </a:t>
            </a:r>
            <a:r>
              <a:rPr lang="fa-IR" dirty="0" smtClean="0">
                <a:solidFill>
                  <a:schemeClr val="bg1"/>
                </a:solidFill>
                <a:latin typeface="Times New Roman" pitchFamily="18" charset="0"/>
                <a:cs typeface="Times New Roman" pitchFamily="18" charset="0"/>
              </a:rPr>
              <a:t>است. مثل امریکای جنوبی، گرینلند، روسیه، اروپا و جنوب آسیا.</a:t>
            </a:r>
            <a:endParaRPr lang="en-US" dirty="0" smtClean="0">
              <a:solidFill>
                <a:schemeClr val="bg1"/>
              </a:solidFill>
              <a:latin typeface="Times New Roman" pitchFamily="18" charset="0"/>
              <a:cs typeface="Times New Roman" pitchFamily="18" charset="0"/>
            </a:endParaRPr>
          </a:p>
          <a:p>
            <a:pPr algn="just"/>
            <a:r>
              <a:rPr lang="fa-IR" dirty="0" smtClean="0">
                <a:solidFill>
                  <a:srgbClr val="FFFF00"/>
                </a:solidFill>
                <a:latin typeface="Times New Roman" pitchFamily="18" charset="0"/>
                <a:cs typeface="Times New Roman" pitchFamily="18" charset="0"/>
              </a:rPr>
              <a:t>تابستان کوتاه و مرطوب، با گرمای معتدل است و زمستان ها کمی سرد و طولانی</a:t>
            </a:r>
            <a:r>
              <a:rPr lang="fa-IR" dirty="0" smtClean="0">
                <a:solidFill>
                  <a:schemeClr val="bg1"/>
                </a:solidFill>
                <a:latin typeface="Times New Roman" pitchFamily="18" charset="0"/>
                <a:cs typeface="Times New Roman" pitchFamily="18" charset="0"/>
              </a:rPr>
              <a:t> است. متوسط دمای تابستان</a:t>
            </a:r>
            <a:r>
              <a:rPr lang="en-US" baseline="30000" dirty="0" smtClean="0">
                <a:solidFill>
                  <a:schemeClr val="bg1"/>
                </a:solidFill>
                <a:latin typeface="Times New Roman" pitchFamily="18" charset="0"/>
                <a:cs typeface="Times New Roman" pitchFamily="18" charset="0"/>
              </a:rPr>
              <a:t>0</a:t>
            </a:r>
            <a:r>
              <a:rPr lang="en-US" dirty="0" smtClean="0">
                <a:solidFill>
                  <a:schemeClr val="bg1"/>
                </a:solidFill>
                <a:latin typeface="Times New Roman" pitchFamily="18" charset="0"/>
                <a:cs typeface="Times New Roman" pitchFamily="18" charset="0"/>
              </a:rPr>
              <a:t>C </a:t>
            </a:r>
            <a:r>
              <a:rPr lang="fa-IR" dirty="0" smtClean="0">
                <a:solidFill>
                  <a:schemeClr val="bg1"/>
                </a:solidFill>
                <a:latin typeface="Times New Roman" pitchFamily="18" charset="0"/>
                <a:cs typeface="Times New Roman" pitchFamily="18" charset="0"/>
              </a:rPr>
              <a:t>26-21 و متوسط دمای زمستان </a:t>
            </a:r>
            <a:r>
              <a:rPr lang="en-US" baseline="30000" dirty="0" smtClean="0">
                <a:solidFill>
                  <a:schemeClr val="bg1"/>
                </a:solidFill>
                <a:latin typeface="Times New Roman" pitchFamily="18" charset="0"/>
                <a:cs typeface="Times New Roman" pitchFamily="18" charset="0"/>
              </a:rPr>
              <a:t>0</a:t>
            </a:r>
            <a:r>
              <a:rPr lang="en-US" dirty="0" smtClean="0">
                <a:solidFill>
                  <a:schemeClr val="bg1"/>
                </a:solidFill>
                <a:latin typeface="Times New Roman" pitchFamily="18" charset="0"/>
                <a:cs typeface="Times New Roman" pitchFamily="18" charset="0"/>
              </a:rPr>
              <a:t>C </a:t>
            </a:r>
            <a:r>
              <a:rPr lang="fa-IR" dirty="0" smtClean="0">
                <a:solidFill>
                  <a:schemeClr val="bg1"/>
                </a:solidFill>
                <a:latin typeface="Times New Roman" pitchFamily="18" charset="0"/>
                <a:cs typeface="Times New Roman" pitchFamily="18" charset="0"/>
              </a:rPr>
              <a:t>4 تا2- است.</a:t>
            </a: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بارش سالیانه </a:t>
            </a:r>
            <a:r>
              <a:rPr lang="en-US" dirty="0" smtClean="0">
                <a:solidFill>
                  <a:schemeClr val="bg1"/>
                </a:solidFill>
                <a:latin typeface="Times New Roman" pitchFamily="18" charset="0"/>
                <a:cs typeface="Times New Roman" pitchFamily="18" charset="0"/>
              </a:rPr>
              <a:t>mm</a:t>
            </a:r>
            <a:r>
              <a:rPr lang="fa-IR" dirty="0" smtClean="0">
                <a:solidFill>
                  <a:schemeClr val="bg1"/>
                </a:solidFill>
                <a:latin typeface="Times New Roman" pitchFamily="18" charset="0"/>
                <a:cs typeface="Times New Roman" pitchFamily="18" charset="0"/>
              </a:rPr>
              <a:t>260-150 است، که حداقل </a:t>
            </a:r>
            <a:r>
              <a:rPr lang="en-US" dirty="0" smtClean="0">
                <a:solidFill>
                  <a:schemeClr val="bg1"/>
                </a:solidFill>
                <a:latin typeface="Times New Roman" pitchFamily="18" charset="0"/>
                <a:cs typeface="Times New Roman" pitchFamily="18" charset="0"/>
              </a:rPr>
              <a:t>mm</a:t>
            </a:r>
            <a:r>
              <a:rPr lang="fa-IR" dirty="0" smtClean="0">
                <a:solidFill>
                  <a:schemeClr val="bg1"/>
                </a:solidFill>
                <a:latin typeface="Times New Roman" pitchFamily="18" charset="0"/>
                <a:cs typeface="Times New Roman" pitchFamily="18" charset="0"/>
              </a:rPr>
              <a:t>90 و حداکثر </a:t>
            </a:r>
            <a:r>
              <a:rPr lang="en-US" dirty="0" smtClean="0">
                <a:solidFill>
                  <a:schemeClr val="bg1"/>
                </a:solidFill>
                <a:latin typeface="Times New Roman" pitchFamily="18" charset="0"/>
                <a:cs typeface="Times New Roman" pitchFamily="18" charset="0"/>
              </a:rPr>
              <a:t>mm</a:t>
            </a:r>
            <a:r>
              <a:rPr lang="fa-IR" dirty="0" smtClean="0">
                <a:solidFill>
                  <a:schemeClr val="bg1"/>
                </a:solidFill>
                <a:latin typeface="Times New Roman" pitchFamily="18" charset="0"/>
                <a:cs typeface="Times New Roman" pitchFamily="18" charset="0"/>
              </a:rPr>
              <a:t>460 است</a:t>
            </a: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خاک سنگین، سیل</a:t>
            </a:r>
            <a:r>
              <a:rPr lang="fa-IR" dirty="0">
                <a:solidFill>
                  <a:schemeClr val="bg1"/>
                </a:solidFill>
                <a:latin typeface="Times New Roman" pitchFamily="18" charset="0"/>
                <a:cs typeface="Times New Roman" pitchFamily="18" charset="0"/>
              </a:rPr>
              <a:t>ی</a:t>
            </a:r>
            <a:r>
              <a:rPr lang="fa-IR" dirty="0" smtClean="0">
                <a:solidFill>
                  <a:schemeClr val="bg1"/>
                </a:solidFill>
                <a:latin typeface="Times New Roman" pitchFamily="18" charset="0"/>
                <a:cs typeface="Times New Roman" pitchFamily="18" charset="0"/>
              </a:rPr>
              <a:t>تی و نمکی است و گاهی نیز شامل رسوبات بادی است، که بالنسبه متخلخل و با زه کشی خوب است.</a:t>
            </a:r>
            <a:endParaRPr lang="en-US" dirty="0" smtClean="0">
              <a:solidFill>
                <a:schemeClr val="bg1"/>
              </a:solidFill>
              <a:latin typeface="Times New Roman" pitchFamily="18" charset="0"/>
              <a:cs typeface="Times New Roman" pitchFamily="18" charset="0"/>
            </a:endParaRPr>
          </a:p>
          <a:p>
            <a:pPr algn="just"/>
            <a:r>
              <a:rPr lang="fa-IR" dirty="0" smtClean="0">
                <a:solidFill>
                  <a:srgbClr val="FFFF00"/>
                </a:solidFill>
                <a:latin typeface="Times New Roman" pitchFamily="18" charset="0"/>
                <a:cs typeface="Times New Roman" pitchFamily="18" charset="0"/>
              </a:rPr>
              <a:t>گیاهان اغلب خزان پذیرند و بیشتر برگ ها خار مانند</a:t>
            </a:r>
            <a:r>
              <a:rPr lang="fa-IR" dirty="0" smtClean="0">
                <a:solidFill>
                  <a:schemeClr val="bg1"/>
                </a:solidFill>
                <a:latin typeface="Times New Roman" pitchFamily="18" charset="0"/>
                <a:cs typeface="Times New Roman" pitchFamily="18" charset="0"/>
              </a:rPr>
              <a:t>ند، بلندی گیاهان بین </a:t>
            </a:r>
            <a:r>
              <a:rPr lang="en-US" dirty="0" smtClean="0">
                <a:solidFill>
                  <a:schemeClr val="bg1"/>
                </a:solidFill>
                <a:latin typeface="Times New Roman" pitchFamily="18" charset="0"/>
                <a:cs typeface="Times New Roman" pitchFamily="18" charset="0"/>
              </a:rPr>
              <a:t>cm</a:t>
            </a:r>
            <a:r>
              <a:rPr lang="fa-IR" dirty="0" smtClean="0">
                <a:solidFill>
                  <a:schemeClr val="bg1"/>
                </a:solidFill>
                <a:latin typeface="Times New Roman" pitchFamily="18" charset="0"/>
                <a:cs typeface="Times New Roman" pitchFamily="18" charset="0"/>
              </a:rPr>
              <a:t>122-15 است.</a:t>
            </a: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فون شامل: گرگ صحرایی، گورکن، موش صحرایی کانگرویی، موش کانگرویی، موش خرما، آنتلوپ، خرگوش، مارمولک و ملخ است، تقریباً همه شان به جزء خرگوش لانه زیر زمینی می سازند، حتی مارمولک ها هم در خاک نقب می زنند. آهوها فقط در زمستان دیده می شوند.</a:t>
            </a:r>
            <a:endParaRPr lang="en-US" dirty="0" smtClean="0">
              <a:solidFill>
                <a:schemeClr val="bg1"/>
              </a:solidFill>
              <a:latin typeface="Times New Roman" pitchFamily="18" charset="0"/>
              <a:cs typeface="Times New Roman" pitchFamily="18" charset="0"/>
            </a:endParaRPr>
          </a:p>
          <a:p>
            <a:pPr algn="just">
              <a:buNone/>
            </a:pPr>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FFFF00"/>
          </a:solidFill>
        </p:spPr>
        <p:txBody>
          <a:bodyPr>
            <a:normAutofit fontScale="85000" lnSpcReduction="20000"/>
          </a:bodyPr>
          <a:lstStyle/>
          <a:p>
            <a:pPr marL="64008" indent="0" algn="just">
              <a:buNone/>
            </a:pPr>
            <a:r>
              <a:rPr lang="fa-IR" b="1" dirty="0" smtClean="0">
                <a:solidFill>
                  <a:schemeClr val="bg2"/>
                </a:solidFill>
                <a:latin typeface="Times New Roman" pitchFamily="18" charset="0"/>
                <a:cs typeface="Times New Roman" pitchFamily="18" charset="0"/>
              </a:rPr>
              <a:t>بیوم توندرا(</a:t>
            </a:r>
            <a:r>
              <a:rPr lang="en-US" b="1" dirty="0" smtClean="0">
                <a:solidFill>
                  <a:schemeClr val="bg2"/>
                </a:solidFill>
                <a:latin typeface="Times New Roman" pitchFamily="18" charset="0"/>
                <a:cs typeface="Times New Roman" pitchFamily="18" charset="0"/>
              </a:rPr>
              <a:t>Tundra biome</a:t>
            </a:r>
            <a:r>
              <a:rPr lang="fa-IR" b="1" dirty="0" smtClean="0">
                <a:solidFill>
                  <a:schemeClr val="bg2"/>
                </a:solidFill>
                <a:latin typeface="Times New Roman" pitchFamily="18" charset="0"/>
                <a:cs typeface="Times New Roman" pitchFamily="18" charset="0"/>
              </a:rPr>
              <a:t>)</a:t>
            </a:r>
            <a:r>
              <a:rPr lang="en-US" b="1" dirty="0" smtClean="0">
                <a:solidFill>
                  <a:schemeClr val="bg2"/>
                </a:solidFill>
                <a:latin typeface="Times New Roman" pitchFamily="18" charset="0"/>
                <a:cs typeface="Times New Roman" pitchFamily="18" charset="0"/>
              </a:rPr>
              <a:t>:</a:t>
            </a:r>
          </a:p>
          <a:p>
            <a:pPr marL="64008" indent="0" algn="just">
              <a:buNone/>
            </a:pPr>
            <a:endParaRPr lang="en-US" dirty="0" smtClean="0">
              <a:solidFill>
                <a:schemeClr val="bg2"/>
              </a:solidFill>
              <a:latin typeface="Times New Roman" pitchFamily="18" charset="0"/>
              <a:cs typeface="Times New Roman" pitchFamily="18" charset="0"/>
            </a:endParaRPr>
          </a:p>
          <a:p>
            <a:pPr marL="64008" indent="0" algn="just">
              <a:buNone/>
            </a:pPr>
            <a:r>
              <a:rPr lang="fa-IR" dirty="0" smtClean="0">
                <a:solidFill>
                  <a:schemeClr val="bg2"/>
                </a:solidFill>
                <a:latin typeface="Times New Roman" pitchFamily="18" charset="0"/>
                <a:cs typeface="Times New Roman" pitchFamily="18" charset="0"/>
              </a:rPr>
              <a:t>توندرا از لغت </a:t>
            </a:r>
            <a:r>
              <a:rPr lang="en-US" dirty="0" err="1" smtClean="0">
                <a:solidFill>
                  <a:schemeClr val="bg2"/>
                </a:solidFill>
                <a:latin typeface="Times New Roman" pitchFamily="18" charset="0"/>
                <a:cs typeface="Times New Roman" pitchFamily="18" charset="0"/>
              </a:rPr>
              <a:t>tunturi</a:t>
            </a:r>
            <a:r>
              <a:rPr lang="en-US" dirty="0" smtClean="0">
                <a:solidFill>
                  <a:schemeClr val="bg2"/>
                </a:solidFill>
                <a:latin typeface="Times New Roman" pitchFamily="18" charset="0"/>
                <a:cs typeface="Times New Roman" pitchFamily="18" charset="0"/>
              </a:rPr>
              <a:t> </a:t>
            </a:r>
            <a:r>
              <a:rPr lang="fa-IR" dirty="0" smtClean="0">
                <a:solidFill>
                  <a:schemeClr val="bg2"/>
                </a:solidFill>
                <a:latin typeface="Times New Roman" pitchFamily="18" charset="0"/>
                <a:cs typeface="Times New Roman" pitchFamily="18" charset="0"/>
              </a:rPr>
              <a:t> به معنی </a:t>
            </a:r>
            <a:r>
              <a:rPr lang="fa-IR" dirty="0" smtClean="0">
                <a:solidFill>
                  <a:srgbClr val="C00000"/>
                </a:solidFill>
                <a:latin typeface="Times New Roman" pitchFamily="18" charset="0"/>
                <a:cs typeface="Times New Roman" pitchFamily="18" charset="0"/>
              </a:rPr>
              <a:t>دشت بدون درخت</a:t>
            </a:r>
            <a:r>
              <a:rPr lang="fa-IR" dirty="0" smtClean="0">
                <a:solidFill>
                  <a:schemeClr val="bg2"/>
                </a:solidFill>
                <a:latin typeface="Times New Roman" pitchFamily="18" charset="0"/>
                <a:cs typeface="Times New Roman" pitchFamily="18" charset="0"/>
              </a:rPr>
              <a:t>، گرفته شده است. </a:t>
            </a:r>
            <a:r>
              <a:rPr lang="fa-IR" dirty="0" smtClean="0">
                <a:solidFill>
                  <a:srgbClr val="C00000"/>
                </a:solidFill>
                <a:latin typeface="Times New Roman" pitchFamily="18" charset="0"/>
                <a:cs typeface="Times New Roman" pitchFamily="18" charset="0"/>
              </a:rPr>
              <a:t>توندرا سردترین بیوم است </a:t>
            </a:r>
            <a:r>
              <a:rPr lang="fa-IR" dirty="0" smtClean="0">
                <a:solidFill>
                  <a:schemeClr val="bg2"/>
                </a:solidFill>
                <a:latin typeface="Times New Roman" pitchFamily="18" charset="0"/>
                <a:cs typeface="Times New Roman" pitchFamily="18" charset="0"/>
              </a:rPr>
              <a:t>و به دلیل یخبندان هایش مورد توجه است. </a:t>
            </a:r>
            <a:r>
              <a:rPr lang="fa-IR" dirty="0" smtClean="0">
                <a:solidFill>
                  <a:srgbClr val="C00000"/>
                </a:solidFill>
                <a:latin typeface="Times New Roman" pitchFamily="18" charset="0"/>
                <a:cs typeface="Times New Roman" pitchFamily="18" charset="0"/>
              </a:rPr>
              <a:t>دما به شدت پایین و بارش کم است، فصل رشد کوتاه و خاک از لحاظ مواد مغذی فقیر است و مواد آلی مرده به عنوان ذخیره مواد مغذی عمل می کنند، دو ماده غذایی عمده یعنی نیتروژن و فسفر به ترتیب به وس</a:t>
            </a:r>
            <a:r>
              <a:rPr lang="fa-IR" dirty="0">
                <a:solidFill>
                  <a:srgbClr val="C00000"/>
                </a:solidFill>
                <a:latin typeface="Times New Roman" pitchFamily="18" charset="0"/>
                <a:cs typeface="Times New Roman" pitchFamily="18" charset="0"/>
              </a:rPr>
              <a:t>ی</a:t>
            </a:r>
            <a:r>
              <a:rPr lang="fa-IR" dirty="0" smtClean="0">
                <a:solidFill>
                  <a:srgbClr val="C00000"/>
                </a:solidFill>
                <a:latin typeface="Times New Roman" pitchFamily="18" charset="0"/>
                <a:cs typeface="Times New Roman" pitchFamily="18" charset="0"/>
              </a:rPr>
              <a:t>له تثبیت بیولوژیکی و رسوب گذاری در سیستم تأمین می شوند.</a:t>
            </a:r>
            <a:endParaRPr lang="en-US" dirty="0" smtClean="0">
              <a:solidFill>
                <a:srgbClr val="C00000"/>
              </a:solidFill>
              <a:latin typeface="Times New Roman" pitchFamily="18" charset="0"/>
              <a:cs typeface="Times New Roman" pitchFamily="18" charset="0"/>
            </a:endParaRPr>
          </a:p>
          <a:p>
            <a:pPr marL="64008" indent="0" algn="just">
              <a:buNone/>
            </a:pPr>
            <a:endParaRPr lang="fa-IR" dirty="0" smtClean="0">
              <a:solidFill>
                <a:schemeClr val="bg2"/>
              </a:solidFill>
              <a:latin typeface="Times New Roman" pitchFamily="18" charset="0"/>
              <a:cs typeface="Times New Roman" pitchFamily="18" charset="0"/>
            </a:endParaRPr>
          </a:p>
          <a:p>
            <a:pPr marL="64008" indent="0" algn="just">
              <a:buNone/>
            </a:pPr>
            <a:r>
              <a:rPr lang="fa-IR" dirty="0" smtClean="0">
                <a:solidFill>
                  <a:schemeClr val="bg2"/>
                </a:solidFill>
                <a:latin typeface="Times New Roman" pitchFamily="18" charset="0"/>
                <a:cs typeface="Times New Roman" pitchFamily="18" charset="0"/>
              </a:rPr>
              <a:t>خصوصیات توندرا عبارتند از:</a:t>
            </a:r>
            <a:endParaRPr lang="en-US" dirty="0" smtClean="0">
              <a:solidFill>
                <a:schemeClr val="bg2"/>
              </a:solidFill>
              <a:latin typeface="Times New Roman" pitchFamily="18" charset="0"/>
              <a:cs typeface="Times New Roman" pitchFamily="18" charset="0"/>
            </a:endParaRPr>
          </a:p>
          <a:p>
            <a:pPr lvl="0" algn="just"/>
            <a:r>
              <a:rPr lang="fa-IR" dirty="0" smtClean="0">
                <a:solidFill>
                  <a:schemeClr val="bg2"/>
                </a:solidFill>
                <a:latin typeface="Times New Roman" pitchFamily="18" charset="0"/>
                <a:cs typeface="Times New Roman" pitchFamily="18" charset="0"/>
              </a:rPr>
              <a:t>آب و هوای به شدت سرد</a:t>
            </a:r>
            <a:endParaRPr lang="en-US" dirty="0" smtClean="0">
              <a:solidFill>
                <a:schemeClr val="bg2"/>
              </a:solidFill>
              <a:latin typeface="Times New Roman" pitchFamily="18" charset="0"/>
              <a:cs typeface="Times New Roman" pitchFamily="18" charset="0"/>
            </a:endParaRPr>
          </a:p>
          <a:p>
            <a:pPr lvl="0" algn="just"/>
            <a:r>
              <a:rPr lang="fa-IR" dirty="0" smtClean="0">
                <a:solidFill>
                  <a:schemeClr val="bg2"/>
                </a:solidFill>
                <a:latin typeface="Times New Roman" pitchFamily="18" charset="0"/>
                <a:cs typeface="Times New Roman" pitchFamily="18" charset="0"/>
              </a:rPr>
              <a:t>فصل رشد و تکثیر کوتاه</a:t>
            </a:r>
            <a:endParaRPr lang="en-US" dirty="0" smtClean="0">
              <a:solidFill>
                <a:schemeClr val="bg2"/>
              </a:solidFill>
              <a:latin typeface="Times New Roman" pitchFamily="18" charset="0"/>
              <a:cs typeface="Times New Roman" pitchFamily="18" charset="0"/>
            </a:endParaRPr>
          </a:p>
          <a:p>
            <a:pPr lvl="0" algn="just"/>
            <a:r>
              <a:rPr lang="fa-IR" dirty="0" smtClean="0">
                <a:solidFill>
                  <a:schemeClr val="bg2"/>
                </a:solidFill>
                <a:latin typeface="Times New Roman" pitchFamily="18" charset="0"/>
                <a:cs typeface="Times New Roman" pitchFamily="18" charset="0"/>
              </a:rPr>
              <a:t>وجود مواد مغذی و انرژی به شکل ماده آلی مرده</a:t>
            </a:r>
            <a:endParaRPr lang="en-US" dirty="0" smtClean="0">
              <a:solidFill>
                <a:schemeClr val="bg2"/>
              </a:solidFill>
              <a:latin typeface="Times New Roman" pitchFamily="18" charset="0"/>
              <a:cs typeface="Times New Roman" pitchFamily="18" charset="0"/>
            </a:endParaRPr>
          </a:p>
          <a:p>
            <a:pPr lvl="0" algn="just"/>
            <a:r>
              <a:rPr lang="fa-IR" dirty="0" smtClean="0">
                <a:solidFill>
                  <a:schemeClr val="bg2"/>
                </a:solidFill>
                <a:latin typeface="Times New Roman" pitchFamily="18" charset="0"/>
                <a:cs typeface="Times New Roman" pitchFamily="18" charset="0"/>
              </a:rPr>
              <a:t>محدودیت زه کشی</a:t>
            </a:r>
            <a:endParaRPr lang="en-US" dirty="0" smtClean="0">
              <a:solidFill>
                <a:schemeClr val="bg2"/>
              </a:solidFill>
              <a:latin typeface="Times New Roman" pitchFamily="18" charset="0"/>
              <a:cs typeface="Times New Roman" pitchFamily="18" charset="0"/>
            </a:endParaRPr>
          </a:p>
          <a:p>
            <a:pPr lvl="0" algn="just"/>
            <a:r>
              <a:rPr lang="fa-IR" dirty="0" smtClean="0">
                <a:solidFill>
                  <a:schemeClr val="bg2"/>
                </a:solidFill>
                <a:latin typeface="Times New Roman" pitchFamily="18" charset="0"/>
                <a:cs typeface="Times New Roman" pitchFamily="18" charset="0"/>
              </a:rPr>
              <a:t>ساختمان گیاهی ساده</a:t>
            </a:r>
            <a:endParaRPr lang="en-US" dirty="0" smtClean="0">
              <a:solidFill>
                <a:schemeClr val="bg2"/>
              </a:solidFill>
              <a:latin typeface="Times New Roman" pitchFamily="18" charset="0"/>
              <a:cs typeface="Times New Roman" pitchFamily="18" charset="0"/>
            </a:endParaRPr>
          </a:p>
          <a:p>
            <a:pPr algn="just"/>
            <a:r>
              <a:rPr lang="fa-IR" dirty="0" smtClean="0">
                <a:solidFill>
                  <a:schemeClr val="bg2"/>
                </a:solidFill>
                <a:latin typeface="Times New Roman" pitchFamily="18" charset="0"/>
                <a:cs typeface="Times New Roman" pitchFamily="18" charset="0"/>
              </a:rPr>
              <a:t>نوسانات زیاد جمعیت و تنوع زیستی کم</a:t>
            </a:r>
            <a:endParaRPr lang="fa-IR" b="1" dirty="0" smtClean="0">
              <a:solidFill>
                <a:schemeClr val="bg2"/>
              </a:solidFill>
              <a:latin typeface="Times New Roman" pitchFamily="18" charset="0"/>
              <a:cs typeface="Times New Roman" pitchFamily="18" charset="0"/>
            </a:endParaRPr>
          </a:p>
          <a:p>
            <a:pPr algn="just">
              <a:buNone/>
            </a:pPr>
            <a:endParaRPr lang="en-US"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a:solidFill>
            <a:srgbClr val="92D050"/>
          </a:solidFill>
        </p:spPr>
        <p:txBody>
          <a:bodyPr>
            <a:normAutofit/>
          </a:bodyPr>
          <a:lstStyle/>
          <a:p>
            <a:pPr marL="64008" indent="0" algn="just">
              <a:buNone/>
            </a:pPr>
            <a:r>
              <a:rPr lang="fa-IR" dirty="0" smtClean="0">
                <a:solidFill>
                  <a:schemeClr val="bg1"/>
                </a:solidFill>
                <a:latin typeface="Times New Roman" pitchFamily="18" charset="0"/>
                <a:cs typeface="Times New Roman" pitchFamily="18" charset="0"/>
              </a:rPr>
              <a:t>توندرا به دو تیپ تقسیم می شود: توندرا قطبی </a:t>
            </a:r>
            <a:r>
              <a:rPr lang="en-US" dirty="0" smtClean="0">
                <a:solidFill>
                  <a:schemeClr val="bg1"/>
                </a:solidFill>
                <a:latin typeface="Times New Roman" pitchFamily="18" charset="0"/>
                <a:cs typeface="Times New Roman" pitchFamily="18" charset="0"/>
              </a:rPr>
              <a:t>Arctic </a:t>
            </a:r>
            <a:r>
              <a:rPr lang="en-US" dirty="0">
                <a:solidFill>
                  <a:schemeClr val="bg1"/>
                </a:solidFill>
                <a:latin typeface="Times New Roman" pitchFamily="18" charset="0"/>
                <a:cs typeface="Times New Roman" pitchFamily="18" charset="0"/>
              </a:rPr>
              <a:t>T</a:t>
            </a:r>
            <a:r>
              <a:rPr lang="en-US" dirty="0" smtClean="0">
                <a:solidFill>
                  <a:schemeClr val="bg1"/>
                </a:solidFill>
                <a:latin typeface="Times New Roman" pitchFamily="18" charset="0"/>
                <a:cs typeface="Times New Roman" pitchFamily="18" charset="0"/>
              </a:rPr>
              <a:t>undra </a:t>
            </a:r>
            <a:r>
              <a:rPr lang="fa-IR" dirty="0" smtClean="0">
                <a:solidFill>
                  <a:schemeClr val="bg1"/>
                </a:solidFill>
                <a:latin typeface="Times New Roman" pitchFamily="18" charset="0"/>
                <a:cs typeface="Times New Roman" pitchFamily="18" charset="0"/>
              </a:rPr>
              <a:t> و توندرا آلپی </a:t>
            </a:r>
            <a:r>
              <a:rPr lang="en-US" dirty="0">
                <a:solidFill>
                  <a:schemeClr val="bg1"/>
                </a:solidFill>
                <a:latin typeface="Times New Roman" pitchFamily="18" charset="0"/>
                <a:cs typeface="Times New Roman" pitchFamily="18" charset="0"/>
              </a:rPr>
              <a:t>A</a:t>
            </a:r>
            <a:r>
              <a:rPr lang="en-US" dirty="0" smtClean="0">
                <a:solidFill>
                  <a:schemeClr val="bg1"/>
                </a:solidFill>
                <a:latin typeface="Times New Roman" pitchFamily="18" charset="0"/>
                <a:cs typeface="Times New Roman" pitchFamily="18" charset="0"/>
              </a:rPr>
              <a:t>lpine </a:t>
            </a:r>
            <a:r>
              <a:rPr lang="en-US" dirty="0">
                <a:solidFill>
                  <a:schemeClr val="bg1"/>
                </a:solidFill>
                <a:latin typeface="Times New Roman" pitchFamily="18" charset="0"/>
                <a:cs typeface="Times New Roman" pitchFamily="18" charset="0"/>
              </a:rPr>
              <a:t>T</a:t>
            </a:r>
            <a:r>
              <a:rPr lang="en-US" dirty="0" smtClean="0">
                <a:solidFill>
                  <a:schemeClr val="bg1"/>
                </a:solidFill>
                <a:latin typeface="Times New Roman" pitchFamily="18" charset="0"/>
                <a:cs typeface="Times New Roman" pitchFamily="18" charset="0"/>
              </a:rPr>
              <a:t>undra</a:t>
            </a:r>
          </a:p>
          <a:p>
            <a:pPr algn="just"/>
            <a:r>
              <a:rPr lang="fa-IR" dirty="0" smtClean="0">
                <a:solidFill>
                  <a:schemeClr val="bg1"/>
                </a:solidFill>
                <a:latin typeface="Times New Roman" pitchFamily="18" charset="0"/>
                <a:cs typeface="Times New Roman" pitchFamily="18" charset="0"/>
              </a:rPr>
              <a:t>توندرا قطبی </a:t>
            </a:r>
            <a:r>
              <a:rPr lang="en-US" dirty="0">
                <a:solidFill>
                  <a:schemeClr val="bg1"/>
                </a:solidFill>
                <a:latin typeface="Times New Roman" pitchFamily="18" charset="0"/>
                <a:cs typeface="Times New Roman" pitchFamily="18" charset="0"/>
              </a:rPr>
              <a:t>A</a:t>
            </a:r>
            <a:r>
              <a:rPr lang="en-US" dirty="0" smtClean="0">
                <a:solidFill>
                  <a:schemeClr val="bg1"/>
                </a:solidFill>
                <a:latin typeface="Times New Roman" pitchFamily="18" charset="0"/>
                <a:cs typeface="Times New Roman" pitchFamily="18" charset="0"/>
              </a:rPr>
              <a:t>rctic </a:t>
            </a:r>
            <a:r>
              <a:rPr lang="en-US" dirty="0">
                <a:solidFill>
                  <a:schemeClr val="bg1"/>
                </a:solidFill>
                <a:latin typeface="Times New Roman" pitchFamily="18" charset="0"/>
                <a:cs typeface="Times New Roman" pitchFamily="18" charset="0"/>
              </a:rPr>
              <a:t>T</a:t>
            </a:r>
            <a:r>
              <a:rPr lang="en-US" dirty="0" smtClean="0">
                <a:solidFill>
                  <a:schemeClr val="bg1"/>
                </a:solidFill>
                <a:latin typeface="Times New Roman" pitchFamily="18" charset="0"/>
                <a:cs typeface="Times New Roman" pitchFamily="18" charset="0"/>
              </a:rPr>
              <a:t>undra</a:t>
            </a:r>
            <a:r>
              <a:rPr lang="fa-IR" dirty="0" smtClean="0">
                <a:solidFill>
                  <a:schemeClr val="bg1"/>
                </a:solidFill>
                <a:latin typeface="Times New Roman" pitchFamily="18" charset="0"/>
                <a:cs typeface="Times New Roman" pitchFamily="18" charset="0"/>
              </a:rPr>
              <a:t>. توندرا قطبی، در نیمکره شمالی </a:t>
            </a:r>
            <a:r>
              <a:rPr lang="fa-IR" dirty="0" smtClean="0">
                <a:solidFill>
                  <a:srgbClr val="C00000"/>
                </a:solidFill>
                <a:latin typeface="Times New Roman" pitchFamily="18" charset="0"/>
                <a:cs typeface="Times New Roman" pitchFamily="18" charset="0"/>
              </a:rPr>
              <a:t>از قطب شمال تا  جنگل های تایگا ادامه </a:t>
            </a:r>
            <a:r>
              <a:rPr lang="fa-IR" dirty="0" smtClean="0">
                <a:solidFill>
                  <a:schemeClr val="bg1"/>
                </a:solidFill>
                <a:latin typeface="Times New Roman" pitchFamily="18" charset="0"/>
                <a:cs typeface="Times New Roman" pitchFamily="18" charset="0"/>
              </a:rPr>
              <a:t>می یابد و سرما و شرایط مشابه بیابان مشخصه آن است. دمای متوسط تابستان </a:t>
            </a:r>
            <a:r>
              <a:rPr lang="en-US" baseline="30000" dirty="0" smtClean="0">
                <a:solidFill>
                  <a:schemeClr val="bg1"/>
                </a:solidFill>
                <a:latin typeface="Times New Roman" pitchFamily="18" charset="0"/>
                <a:cs typeface="Times New Roman" pitchFamily="18" charset="0"/>
              </a:rPr>
              <a:t>0</a:t>
            </a:r>
            <a:r>
              <a:rPr lang="en-US" dirty="0" smtClean="0">
                <a:solidFill>
                  <a:schemeClr val="bg1"/>
                </a:solidFill>
                <a:latin typeface="Times New Roman" pitchFamily="18" charset="0"/>
                <a:cs typeface="Times New Roman" pitchFamily="18" charset="0"/>
              </a:rPr>
              <a:t>C </a:t>
            </a:r>
            <a:r>
              <a:rPr lang="fa-IR" dirty="0" smtClean="0">
                <a:solidFill>
                  <a:schemeClr val="bg1"/>
                </a:solidFill>
                <a:latin typeface="Times New Roman" pitchFamily="18" charset="0"/>
                <a:cs typeface="Times New Roman" pitchFamily="18" charset="0"/>
              </a:rPr>
              <a:t>12-3 و دمای متوسط زمستان </a:t>
            </a:r>
            <a:r>
              <a:rPr lang="en-US" dirty="0" smtClean="0">
                <a:solidFill>
                  <a:schemeClr val="bg1"/>
                </a:solidFill>
                <a:latin typeface="Times New Roman" pitchFamily="18" charset="0"/>
                <a:cs typeface="Times New Roman" pitchFamily="18" charset="0"/>
              </a:rPr>
              <a:t>c</a:t>
            </a:r>
            <a:r>
              <a:rPr lang="fa-IR" dirty="0" smtClean="0">
                <a:solidFill>
                  <a:schemeClr val="bg1"/>
                </a:solidFill>
                <a:latin typeface="Times New Roman" pitchFamily="18" charset="0"/>
                <a:cs typeface="Times New Roman" pitchFamily="18" charset="0"/>
              </a:rPr>
              <a:t>34- است. فصل رشد 60-50 روز است.</a:t>
            </a: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بارش سالیانه</a:t>
            </a:r>
            <a:r>
              <a:rPr lang="en-US" dirty="0" smtClean="0">
                <a:solidFill>
                  <a:schemeClr val="bg1"/>
                </a:solidFill>
                <a:latin typeface="Times New Roman" pitchFamily="18" charset="0"/>
                <a:cs typeface="Times New Roman" pitchFamily="18" charset="0"/>
              </a:rPr>
              <a:t>mm</a:t>
            </a:r>
            <a:r>
              <a:rPr lang="fa-IR" dirty="0" smtClean="0">
                <a:solidFill>
                  <a:schemeClr val="bg1"/>
                </a:solidFill>
                <a:latin typeface="Times New Roman" pitchFamily="18" charset="0"/>
                <a:cs typeface="Times New Roman" pitchFamily="18" charset="0"/>
              </a:rPr>
              <a:t>250-150 است.</a:t>
            </a:r>
            <a:endParaRPr lang="en-US" dirty="0" smtClean="0">
              <a:solidFill>
                <a:schemeClr val="bg1"/>
              </a:solidFill>
              <a:latin typeface="Times New Roman" pitchFamily="18" charset="0"/>
              <a:cs typeface="Times New Roman" pitchFamily="18" charset="0"/>
            </a:endParaRPr>
          </a:p>
          <a:p>
            <a:pPr lvl="0" algn="just"/>
            <a:r>
              <a:rPr lang="fa-IR" dirty="0" smtClean="0">
                <a:solidFill>
                  <a:schemeClr val="bg1"/>
                </a:solidFill>
                <a:latin typeface="Times New Roman" pitchFamily="18" charset="0"/>
                <a:cs typeface="Times New Roman" pitchFamily="18" charset="0"/>
              </a:rPr>
              <a:t>خاک آهسته تشکیل می شود و یک لایه دائمی منجمد همواره زیر سطح خاک وجود دارد، که اغلب حاوی گراول و مواد ریز است و وقتی خاک اشباع می شود، مانداب یا برکه تشکیل می گردد و رطوبت مورد نیاز گیاهان را تأمین می نماید.</a:t>
            </a:r>
            <a:endParaRPr lang="en-US" dirty="0" smtClean="0">
              <a:solidFill>
                <a:schemeClr val="bg1"/>
              </a:solidFill>
              <a:latin typeface="Times New Roman" pitchFamily="18" charset="0"/>
              <a:cs typeface="Times New Roman" pitchFamily="18" charset="0"/>
            </a:endParaRPr>
          </a:p>
          <a:p>
            <a:pPr algn="just">
              <a:buNone/>
            </a:pPr>
            <a:endParaRPr lang="fa-IR" b="1" dirty="0" smtClean="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fontScale="85000" lnSpcReduction="20000"/>
          </a:bodyPr>
          <a:lstStyle/>
          <a:p>
            <a:pPr lvl="0"/>
            <a:r>
              <a:rPr lang="fa-IR" dirty="0" smtClean="0">
                <a:solidFill>
                  <a:schemeClr val="bg1"/>
                </a:solidFill>
                <a:latin typeface="Times New Roman" pitchFamily="18" charset="0"/>
                <a:cs typeface="Times New Roman" pitchFamily="18" charset="0"/>
              </a:rPr>
              <a:t>گیاهان این بیوم، ریشه عمیق نداشته و در برابر آب و هوای سرد، وزش باد و آشفتگی های خاک مقاومند. این گیاهان برای مقابله در برابر سرما، به صورت گروهی زندگی می کنند و می توانند در دما و شدت نور کم فتوسنتز نمایند. حدود 1700 نوع گیاه در مناطق قطبی و مجاور آن شناسایی شده است که شامل درختچه های کوتاه، جگن، خزه، گلسنگ، علف و 400 نوع گل است.</a:t>
            </a:r>
            <a:endParaRPr lang="en-US" dirty="0" smtClean="0">
              <a:solidFill>
                <a:schemeClr val="bg1"/>
              </a:solidFill>
              <a:latin typeface="Times New Roman" pitchFamily="18" charset="0"/>
              <a:cs typeface="Times New Roman" pitchFamily="18" charset="0"/>
            </a:endParaRPr>
          </a:p>
          <a:p>
            <a:pPr lvl="0"/>
            <a:r>
              <a:rPr lang="fa-IR" dirty="0" smtClean="0">
                <a:solidFill>
                  <a:schemeClr val="bg1"/>
                </a:solidFill>
                <a:latin typeface="Times New Roman" pitchFamily="18" charset="0"/>
                <a:cs typeface="Times New Roman" pitchFamily="18" charset="0"/>
              </a:rPr>
              <a:t>فون قطب شامل پستانداران گیاهخوار: موش صحرایی قطب شمال، گوزن امریکایی شمالی، خرگوش قطبی و موش خرما، پستانداران گوشخوار: روباه قطبی، گرگ و خرس قطبی، پرندگان مهاجر: کلاغ، شاهین، پنگوئن، پرستوی دریایی، پرندگان برفی و چندین نوع از پرندگان نوروزی، حشرات، ماهی ها: ماهی پهن، ماهی آزاد و ماهی قزل آلا است. حیوانات با زمستان های سخت و جابه جایی های طولانی سازش کرده و در تابستان تولید مثل می کنند. بسیاری از آنان زمستان که غذا فراوان نیست به خواب زمستانی می روند یا به جنوب مهاجرت می کنند مثل پرندگان و به دلیل مهاجرت و کوچ های دائمی جمعیت شان دائماً نوسان میند. پستانداران و پرندگان با چربی بدنشان در مقابل سرما عایق شده اند. به دلیل سرمای شدید، خزندگان و دوزیستان بسیارند یا اصلاً وجود ندارند.</a:t>
            </a:r>
            <a:endParaRPr lang="en-US" dirty="0" smtClean="0">
              <a:solidFill>
                <a:schemeClr val="bg1"/>
              </a:solidFill>
              <a:latin typeface="Times New Roman" pitchFamily="18" charset="0"/>
              <a:cs typeface="Times New Roman" pitchFamily="18" charset="0"/>
            </a:endParaRPr>
          </a:p>
          <a:p>
            <a:pPr algn="just">
              <a:buNone/>
            </a:pPr>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FFFF00"/>
          </a:solidFill>
        </p:spPr>
        <p:txBody>
          <a:bodyPr>
            <a:normAutofit lnSpcReduction="10000"/>
          </a:bodyPr>
          <a:lstStyle/>
          <a:p>
            <a:pPr algn="just"/>
            <a:r>
              <a:rPr lang="fa-IR" b="1" dirty="0" smtClean="0">
                <a:solidFill>
                  <a:schemeClr val="bg2"/>
                </a:solidFill>
                <a:latin typeface="Times New Roman" pitchFamily="18" charset="0"/>
                <a:cs typeface="Times New Roman" pitchFamily="18" charset="0"/>
              </a:rPr>
              <a:t>توندرا آلپی </a:t>
            </a:r>
            <a:r>
              <a:rPr lang="en-US" b="1" dirty="0" smtClean="0">
                <a:solidFill>
                  <a:schemeClr val="bg2"/>
                </a:solidFill>
                <a:latin typeface="Times New Roman" pitchFamily="18" charset="0"/>
                <a:cs typeface="Times New Roman" pitchFamily="18" charset="0"/>
              </a:rPr>
              <a:t>California thrasher</a:t>
            </a:r>
            <a:r>
              <a:rPr lang="fa-IR" b="1" dirty="0" smtClean="0">
                <a:solidFill>
                  <a:schemeClr val="bg2"/>
                </a:solidFill>
                <a:latin typeface="Times New Roman" pitchFamily="18" charset="0"/>
                <a:cs typeface="Times New Roman" pitchFamily="18" charset="0"/>
              </a:rPr>
              <a:t>.</a:t>
            </a:r>
            <a:r>
              <a:rPr lang="fa-IR" dirty="0" smtClean="0">
                <a:solidFill>
                  <a:schemeClr val="bg2"/>
                </a:solidFill>
                <a:latin typeface="Times New Roman" pitchFamily="18" charset="0"/>
                <a:cs typeface="Times New Roman" pitchFamily="18" charset="0"/>
              </a:rPr>
              <a:t> توندرا آلپی در کوه های سراسر جهان در ارتفاعات بالا که درختان نمی توانند رشد کنند، وجود دارند.</a:t>
            </a:r>
            <a:endParaRPr lang="en-US" dirty="0" smtClean="0">
              <a:solidFill>
                <a:schemeClr val="bg2"/>
              </a:solidFill>
              <a:latin typeface="Times New Roman" pitchFamily="18" charset="0"/>
              <a:cs typeface="Times New Roman" pitchFamily="18" charset="0"/>
            </a:endParaRPr>
          </a:p>
          <a:p>
            <a:pPr lvl="0" algn="just"/>
            <a:r>
              <a:rPr lang="fa-IR" dirty="0" smtClean="0">
                <a:solidFill>
                  <a:schemeClr val="bg2"/>
                </a:solidFill>
                <a:latin typeface="Times New Roman" pitchFamily="18" charset="0"/>
                <a:cs typeface="Times New Roman" pitchFamily="18" charset="0"/>
              </a:rPr>
              <a:t>دمای شب معمولاً زیر صفر است و فصل رشد حدوداً 180 روز است.</a:t>
            </a:r>
            <a:endParaRPr lang="en-US" dirty="0" smtClean="0">
              <a:solidFill>
                <a:schemeClr val="bg2"/>
              </a:solidFill>
              <a:latin typeface="Times New Roman" pitchFamily="18" charset="0"/>
              <a:cs typeface="Times New Roman" pitchFamily="18" charset="0"/>
            </a:endParaRPr>
          </a:p>
          <a:p>
            <a:pPr lvl="0" algn="just"/>
            <a:r>
              <a:rPr lang="fa-IR" dirty="0" smtClean="0">
                <a:solidFill>
                  <a:schemeClr val="bg2"/>
                </a:solidFill>
                <a:latin typeface="Times New Roman" pitchFamily="18" charset="0"/>
                <a:cs typeface="Times New Roman" pitchFamily="18" charset="0"/>
              </a:rPr>
              <a:t>خاک زه کشی خوبی دارد.</a:t>
            </a:r>
            <a:endParaRPr lang="en-US" dirty="0" smtClean="0">
              <a:solidFill>
                <a:schemeClr val="bg2"/>
              </a:solidFill>
              <a:latin typeface="Times New Roman" pitchFamily="18" charset="0"/>
              <a:cs typeface="Times New Roman" pitchFamily="18" charset="0"/>
            </a:endParaRPr>
          </a:p>
          <a:p>
            <a:pPr lvl="0" algn="just"/>
            <a:r>
              <a:rPr lang="fa-IR" dirty="0" smtClean="0">
                <a:solidFill>
                  <a:schemeClr val="bg2"/>
                </a:solidFill>
                <a:latin typeface="Times New Roman" pitchFamily="18" charset="0"/>
                <a:cs typeface="Times New Roman" pitchFamily="18" charset="0"/>
              </a:rPr>
              <a:t>گیاهان بسیار کوچک هستند و شامل: علف های انبوه، درختان قدکوتاه، درختچه های با برگ های بسیار کوچک و خارستان می باشند.</a:t>
            </a:r>
            <a:endParaRPr lang="en-US" dirty="0" smtClean="0">
              <a:solidFill>
                <a:schemeClr val="bg2"/>
              </a:solidFill>
              <a:latin typeface="Times New Roman" pitchFamily="18" charset="0"/>
              <a:cs typeface="Times New Roman" pitchFamily="18" charset="0"/>
            </a:endParaRPr>
          </a:p>
          <a:p>
            <a:pPr lvl="0" algn="just"/>
            <a:r>
              <a:rPr lang="fa-IR" dirty="0" smtClean="0">
                <a:solidFill>
                  <a:schemeClr val="bg2"/>
                </a:solidFill>
                <a:latin typeface="Times New Roman" pitchFamily="18" charset="0"/>
                <a:cs typeface="Times New Roman" pitchFamily="18" charset="0"/>
              </a:rPr>
              <a:t>حیوانات تونداری آلپی با شرایط به خوبی سازش کرده اند و شامل پستانداران: خرگوش بی دم، موش خرمای کوهی، بز کوهی، گوسفند، گوزن شمالی، پرندگان: </a:t>
            </a:r>
            <a:r>
              <a:rPr lang="en-US" dirty="0" err="1" smtClean="0">
                <a:solidFill>
                  <a:schemeClr val="bg2"/>
                </a:solidFill>
                <a:latin typeface="Times New Roman" pitchFamily="18" charset="0"/>
                <a:cs typeface="Times New Roman" pitchFamily="18" charset="0"/>
              </a:rPr>
              <a:t>grouselike</a:t>
            </a:r>
            <a:r>
              <a:rPr lang="en-US" dirty="0" smtClean="0">
                <a:solidFill>
                  <a:schemeClr val="bg2"/>
                </a:solidFill>
                <a:latin typeface="Times New Roman" pitchFamily="18" charset="0"/>
                <a:cs typeface="Times New Roman" pitchFamily="18" charset="0"/>
              </a:rPr>
              <a:t> </a:t>
            </a:r>
            <a:r>
              <a:rPr lang="en-US" dirty="0" err="1" smtClean="0">
                <a:solidFill>
                  <a:schemeClr val="bg2"/>
                </a:solidFill>
                <a:latin typeface="Times New Roman" pitchFamily="18" charset="0"/>
                <a:cs typeface="Times New Roman" pitchFamily="18" charset="0"/>
              </a:rPr>
              <a:t>brid</a:t>
            </a:r>
            <a:r>
              <a:rPr lang="en-US" dirty="0" smtClean="0">
                <a:solidFill>
                  <a:schemeClr val="bg2"/>
                </a:solidFill>
                <a:latin typeface="Times New Roman" pitchFamily="18" charset="0"/>
                <a:cs typeface="Times New Roman" pitchFamily="18" charset="0"/>
              </a:rPr>
              <a:t> </a:t>
            </a:r>
            <a:r>
              <a:rPr lang="fa-IR" dirty="0" smtClean="0">
                <a:solidFill>
                  <a:schemeClr val="bg2"/>
                </a:solidFill>
                <a:latin typeface="Times New Roman" pitchFamily="18" charset="0"/>
                <a:cs typeface="Times New Roman" pitchFamily="18" charset="0"/>
              </a:rPr>
              <a:t> ، حشرات: </a:t>
            </a:r>
            <a:r>
              <a:rPr lang="en-US" dirty="0" err="1" smtClean="0">
                <a:solidFill>
                  <a:schemeClr val="bg2"/>
                </a:solidFill>
                <a:latin typeface="Times New Roman" pitchFamily="18" charset="0"/>
                <a:cs typeface="Times New Roman" pitchFamily="18" charset="0"/>
              </a:rPr>
              <a:t>springtalils</a:t>
            </a:r>
            <a:r>
              <a:rPr lang="fa-IR" dirty="0" smtClean="0">
                <a:solidFill>
                  <a:schemeClr val="bg2"/>
                </a:solidFill>
                <a:latin typeface="Times New Roman" pitchFamily="18" charset="0"/>
                <a:cs typeface="Times New Roman" pitchFamily="18" charset="0"/>
              </a:rPr>
              <a:t> ، سوسک ، ملخ و پروانه می باشند.</a:t>
            </a:r>
            <a:endParaRPr lang="en-US" dirty="0" smtClean="0">
              <a:solidFill>
                <a:schemeClr val="bg2"/>
              </a:solidFill>
              <a:latin typeface="Times New Roman" pitchFamily="18" charset="0"/>
              <a:cs typeface="Times New Roman" pitchFamily="18" charset="0"/>
            </a:endParaRPr>
          </a:p>
          <a:p>
            <a:pPr algn="just">
              <a:buNone/>
            </a:pPr>
            <a:endParaRPr lang="en-US"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a:solidFill>
            <a:srgbClr val="92D050"/>
          </a:solidFill>
        </p:spPr>
        <p:txBody>
          <a:bodyPr>
            <a:normAutofit fontScale="92500" lnSpcReduction="20000"/>
          </a:bodyPr>
          <a:lstStyle/>
          <a:p>
            <a:pPr algn="just"/>
            <a:r>
              <a:rPr lang="fa-IR" b="1" dirty="0" smtClean="0">
                <a:solidFill>
                  <a:schemeClr val="bg1"/>
                </a:solidFill>
                <a:latin typeface="Times New Roman" pitchFamily="18" charset="0"/>
                <a:cs typeface="Times New Roman" pitchFamily="18" charset="0"/>
              </a:rPr>
              <a:t>بیوم دریایی</a:t>
            </a: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مناطق دریایی سه چهارم سطح زمین را پوشانده اند و شامل اقیانوس ها، صخره های مرجانی و مصب رودخانه ها می باشند.</a:t>
            </a:r>
            <a:endParaRPr lang="en-US" dirty="0" smtClean="0">
              <a:solidFill>
                <a:schemeClr val="bg1"/>
              </a:solidFill>
              <a:latin typeface="Times New Roman" pitchFamily="18" charset="0"/>
              <a:cs typeface="Times New Roman" pitchFamily="18" charset="0"/>
            </a:endParaRPr>
          </a:p>
          <a:p>
            <a:pPr algn="just"/>
            <a:r>
              <a:rPr lang="fa-IR" b="1" dirty="0" smtClean="0">
                <a:solidFill>
                  <a:schemeClr val="bg1"/>
                </a:solidFill>
                <a:latin typeface="Times New Roman" pitchFamily="18" charset="0"/>
                <a:cs typeface="Times New Roman" pitchFamily="18" charset="0"/>
              </a:rPr>
              <a:t>اقیانوس ها( </a:t>
            </a:r>
            <a:r>
              <a:rPr lang="en-US" b="1" dirty="0" smtClean="0">
                <a:solidFill>
                  <a:schemeClr val="bg1"/>
                </a:solidFill>
                <a:latin typeface="Times New Roman" pitchFamily="18" charset="0"/>
                <a:cs typeface="Times New Roman" pitchFamily="18" charset="0"/>
              </a:rPr>
              <a:t>oceans</a:t>
            </a:r>
            <a:r>
              <a:rPr lang="fa-IR" b="1" dirty="0" smtClean="0">
                <a:solidFill>
                  <a:schemeClr val="bg1"/>
                </a:solidFill>
                <a:latin typeface="Times New Roman" pitchFamily="18" charset="0"/>
                <a:cs typeface="Times New Roman" pitchFamily="18" charset="0"/>
              </a:rPr>
              <a:t>).</a:t>
            </a:r>
            <a:r>
              <a:rPr lang="fa-IR" dirty="0" smtClean="0">
                <a:solidFill>
                  <a:schemeClr val="bg1"/>
                </a:solidFill>
                <a:latin typeface="Times New Roman" pitchFamily="18" charset="0"/>
                <a:cs typeface="Times New Roman" pitchFamily="18" charset="0"/>
              </a:rPr>
              <a:t> اقیانوس ها، بزرگترین اکوسیستم سطح زمین هستند و تنوع زیستی زیادی دارند. اقیانوس ها به چهار تیپ بزرگ طبقه بندی می شوند. جذر و مدی (</a:t>
            </a:r>
            <a:r>
              <a:rPr lang="en-US" dirty="0" smtClean="0">
                <a:solidFill>
                  <a:schemeClr val="bg1"/>
                </a:solidFill>
                <a:latin typeface="Times New Roman" pitchFamily="18" charset="0"/>
                <a:cs typeface="Times New Roman" pitchFamily="18" charset="0"/>
              </a:rPr>
              <a:t>intertidal</a:t>
            </a:r>
            <a:r>
              <a:rPr lang="fa-IR" dirty="0" smtClean="0">
                <a:solidFill>
                  <a:schemeClr val="bg1"/>
                </a:solidFill>
                <a:latin typeface="Times New Roman" pitchFamily="18" charset="0"/>
                <a:cs typeface="Times New Roman" pitchFamily="18" charset="0"/>
              </a:rPr>
              <a:t>)، آب های آزاد( </a:t>
            </a:r>
            <a:r>
              <a:rPr lang="en-US" dirty="0" smtClean="0">
                <a:solidFill>
                  <a:schemeClr val="bg1"/>
                </a:solidFill>
                <a:latin typeface="Times New Roman" pitchFamily="18" charset="0"/>
                <a:cs typeface="Times New Roman" pitchFamily="18" charset="0"/>
              </a:rPr>
              <a:t>pelagic</a:t>
            </a:r>
            <a:r>
              <a:rPr lang="fa-IR" dirty="0" smtClean="0">
                <a:solidFill>
                  <a:schemeClr val="bg1"/>
                </a:solidFill>
                <a:latin typeface="Times New Roman" pitchFamily="18" charset="0"/>
                <a:cs typeface="Times New Roman" pitchFamily="18" charset="0"/>
              </a:rPr>
              <a:t>)، اعماق اقیانوسی (</a:t>
            </a:r>
            <a:r>
              <a:rPr lang="en-US" dirty="0" smtClean="0">
                <a:solidFill>
                  <a:schemeClr val="bg1"/>
                </a:solidFill>
                <a:latin typeface="Times New Roman" pitchFamily="18" charset="0"/>
                <a:cs typeface="Times New Roman" pitchFamily="18" charset="0"/>
              </a:rPr>
              <a:t>abyssal</a:t>
            </a:r>
            <a:r>
              <a:rPr lang="fa-IR" dirty="0" smtClean="0">
                <a:solidFill>
                  <a:schemeClr val="bg1"/>
                </a:solidFill>
                <a:latin typeface="Times New Roman" pitchFamily="18" charset="0"/>
                <a:cs typeface="Times New Roman" pitchFamily="18" charset="0"/>
              </a:rPr>
              <a:t>)، ته دریایی(</a:t>
            </a:r>
            <a:r>
              <a:rPr lang="en-US" dirty="0" smtClean="0">
                <a:solidFill>
                  <a:schemeClr val="bg1"/>
                </a:solidFill>
                <a:latin typeface="Times New Roman" pitchFamily="18" charset="0"/>
                <a:cs typeface="Times New Roman" pitchFamily="18" charset="0"/>
              </a:rPr>
              <a:t>benthic</a:t>
            </a:r>
            <a:r>
              <a:rPr lang="fa-IR" dirty="0" smtClean="0">
                <a:solidFill>
                  <a:schemeClr val="bg1"/>
                </a:solidFill>
                <a:latin typeface="Times New Roman" pitchFamily="18" charset="0"/>
                <a:cs typeface="Times New Roman" pitchFamily="18" charset="0"/>
              </a:rPr>
              <a:t>).</a:t>
            </a:r>
            <a:endParaRPr lang="en-US" dirty="0" smtClean="0">
              <a:solidFill>
                <a:schemeClr val="bg1"/>
              </a:solidFill>
              <a:latin typeface="Times New Roman" pitchFamily="18" charset="0"/>
              <a:cs typeface="Times New Roman" pitchFamily="18" charset="0"/>
            </a:endParaRPr>
          </a:p>
          <a:p>
            <a:pPr algn="just"/>
            <a:r>
              <a:rPr lang="fa-IR" b="1" dirty="0" smtClean="0">
                <a:solidFill>
                  <a:schemeClr val="bg1"/>
                </a:solidFill>
                <a:latin typeface="Times New Roman" pitchFamily="18" charset="0"/>
                <a:cs typeface="Times New Roman" pitchFamily="18" charset="0"/>
              </a:rPr>
              <a:t>الف) منطقه جذر و مدی (</a:t>
            </a:r>
            <a:r>
              <a:rPr lang="en-US" b="1" dirty="0" smtClean="0">
                <a:solidFill>
                  <a:schemeClr val="bg1"/>
                </a:solidFill>
                <a:latin typeface="Times New Roman" pitchFamily="18" charset="0"/>
                <a:cs typeface="Times New Roman" pitchFamily="18" charset="0"/>
              </a:rPr>
              <a:t>intertidal</a:t>
            </a:r>
            <a:r>
              <a:rPr lang="fa-IR" b="1" dirty="0" smtClean="0">
                <a:solidFill>
                  <a:schemeClr val="bg1"/>
                </a:solidFill>
                <a:latin typeface="Times New Roman" pitchFamily="18" charset="0"/>
                <a:cs typeface="Times New Roman" pitchFamily="18" charset="0"/>
              </a:rPr>
              <a:t>).</a:t>
            </a:r>
            <a:r>
              <a:rPr lang="fa-IR" dirty="0" smtClean="0">
                <a:solidFill>
                  <a:schemeClr val="bg1"/>
                </a:solidFill>
                <a:latin typeface="Times New Roman" pitchFamily="18" charset="0"/>
                <a:cs typeface="Times New Roman" pitchFamily="18" charset="0"/>
              </a:rPr>
              <a:t> این منطقه، محل تلاقی اقیانوس و خشکی است، که گاهی در آب غوطه ور و گاهی در معرض اشعه خورشید، موج ها و جذر و مد است. صخره های ساحلی بلند، که فقط جذر و مدهای بلند به آن می رسند، گونه های کمی از جلبک ها و نرمتنان دارند، در کف منطقه جذر و مدی که در معرض، جذر و مدهای کوچک نیز قرار می گیرد، بسیاری از بی مهرگان، ماهی ها و علف های دریایی یافت می­شوند. منطقه جذر و مدی در ساحل شنی، به اندازه مناطق سنگی طبقه بندی شده نیست، زیرا موج ها دائماً شن­ها را جا به جا می کنند، در نتیجه جلبک ها و گیاهان کمی می توانند در آنجا برویند. فون شامل کرم ها، صدف­ها، خرچنگ ها و پرستوهاست.</a:t>
            </a:r>
            <a:endParaRPr lang="en-US" dirty="0" smtClean="0">
              <a:solidFill>
                <a:schemeClr val="bg1"/>
              </a:solidFill>
              <a:latin typeface="Times New Roman" pitchFamily="18" charset="0"/>
              <a:cs typeface="Times New Roman" pitchFamily="18" charset="0"/>
            </a:endParaRPr>
          </a:p>
          <a:p>
            <a:pPr algn="just">
              <a:buNone/>
            </a:pPr>
            <a:endParaRPr lang="fa-IR" b="1" dirty="0" smtClean="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fontScale="77500" lnSpcReduction="20000"/>
          </a:bodyPr>
          <a:lstStyle/>
          <a:p>
            <a:pPr algn="just"/>
            <a:r>
              <a:rPr lang="fa-IR" b="1" dirty="0" smtClean="0">
                <a:solidFill>
                  <a:schemeClr val="bg1"/>
                </a:solidFill>
                <a:latin typeface="Times New Roman" pitchFamily="18" charset="0"/>
                <a:cs typeface="Times New Roman" pitchFamily="18" charset="0"/>
              </a:rPr>
              <a:t>ب) منطقه آب های آزاد (</a:t>
            </a:r>
            <a:r>
              <a:rPr lang="en-US" b="1" dirty="0" smtClean="0">
                <a:solidFill>
                  <a:schemeClr val="bg1"/>
                </a:solidFill>
                <a:latin typeface="Times New Roman" pitchFamily="18" charset="0"/>
                <a:cs typeface="Times New Roman" pitchFamily="18" charset="0"/>
              </a:rPr>
              <a:t>pelagic</a:t>
            </a:r>
            <a:r>
              <a:rPr lang="fa-IR" b="1" dirty="0" smtClean="0">
                <a:solidFill>
                  <a:schemeClr val="bg1"/>
                </a:solidFill>
                <a:latin typeface="Times New Roman" pitchFamily="18" charset="0"/>
                <a:cs typeface="Times New Roman" pitchFamily="18" charset="0"/>
              </a:rPr>
              <a:t>).</a:t>
            </a:r>
            <a:r>
              <a:rPr lang="fa-IR" dirty="0" smtClean="0">
                <a:solidFill>
                  <a:schemeClr val="bg1"/>
                </a:solidFill>
                <a:latin typeface="Times New Roman" pitchFamily="18" charset="0"/>
                <a:cs typeface="Times New Roman" pitchFamily="18" charset="0"/>
              </a:rPr>
              <a:t> منطقه آب های آزاد شامل آب های دورتر از خشکی یا به عبارتی اقیانوس باز است. این مناطق معمولاً سرد هستند و جریان های دائمی سرد و گرم اقیانوسی در آن وجود دارد. فلور آن شامل: غلف های دریایی سطح آب و فون شامل: ماهی های متنوع، پلانکتون ها و بعضی پستانداران دریایی مثل وال ها و دلفین ها می باشد.</a:t>
            </a:r>
            <a:endParaRPr lang="en-US" dirty="0" smtClean="0">
              <a:solidFill>
                <a:schemeClr val="bg1"/>
              </a:solidFill>
              <a:latin typeface="Times New Roman" pitchFamily="18" charset="0"/>
              <a:cs typeface="Times New Roman" pitchFamily="18" charset="0"/>
            </a:endParaRPr>
          </a:p>
          <a:p>
            <a:pPr algn="just"/>
            <a:r>
              <a:rPr lang="fa-IR" b="1" dirty="0" smtClean="0">
                <a:solidFill>
                  <a:schemeClr val="bg1"/>
                </a:solidFill>
                <a:latin typeface="Times New Roman" pitchFamily="18" charset="0"/>
                <a:cs typeface="Times New Roman" pitchFamily="18" charset="0"/>
              </a:rPr>
              <a:t>ج) منطقه ته دریایی (</a:t>
            </a:r>
            <a:r>
              <a:rPr lang="en-US" b="1" dirty="0" smtClean="0">
                <a:solidFill>
                  <a:schemeClr val="bg1"/>
                </a:solidFill>
                <a:latin typeface="Times New Roman" pitchFamily="18" charset="0"/>
                <a:cs typeface="Times New Roman" pitchFamily="18" charset="0"/>
              </a:rPr>
              <a:t>benthic</a:t>
            </a:r>
            <a:r>
              <a:rPr lang="fa-IR" b="1" dirty="0" smtClean="0">
                <a:solidFill>
                  <a:schemeClr val="bg1"/>
                </a:solidFill>
                <a:latin typeface="Times New Roman" pitchFamily="18" charset="0"/>
                <a:cs typeface="Times New Roman" pitchFamily="18" charset="0"/>
              </a:rPr>
              <a:t>)</a:t>
            </a:r>
            <a:r>
              <a:rPr lang="fa-IR" dirty="0" smtClean="0">
                <a:solidFill>
                  <a:schemeClr val="bg1"/>
                </a:solidFill>
                <a:latin typeface="Times New Roman" pitchFamily="18" charset="0"/>
                <a:cs typeface="Times New Roman" pitchFamily="18" charset="0"/>
              </a:rPr>
              <a:t>. منطقه ته دریایی، زیر منطقه آب های آزاد قرار دارد، ارگانیسم های مرده است. از آنجایی که نور نمی تواند نفوذ کند، دما در این منطقه کاهش می یابد. فلور شامل: علف های دریایی و فون به دلیل غنی بودن مواد غذایی منطقه شامل همه انواع باکتری ها، قارچ ها، اسفنج ها، شقایق دریایی، نرمتنان، ستاره های دریایی و ماهی هاست.</a:t>
            </a:r>
            <a:endParaRPr lang="en-US" dirty="0" smtClean="0">
              <a:solidFill>
                <a:schemeClr val="bg1"/>
              </a:solidFill>
              <a:latin typeface="Times New Roman" pitchFamily="18" charset="0"/>
              <a:cs typeface="Times New Roman" pitchFamily="18" charset="0"/>
            </a:endParaRPr>
          </a:p>
          <a:p>
            <a:pPr algn="just"/>
            <a:r>
              <a:rPr lang="fa-IR" b="1" dirty="0" smtClean="0">
                <a:solidFill>
                  <a:schemeClr val="bg1"/>
                </a:solidFill>
                <a:latin typeface="Times New Roman" pitchFamily="18" charset="0"/>
                <a:cs typeface="Times New Roman" pitchFamily="18" charset="0"/>
              </a:rPr>
              <a:t>د) منطقه اعماق اقیانوسی (</a:t>
            </a:r>
            <a:r>
              <a:rPr lang="en-US" b="1" dirty="0" smtClean="0">
                <a:solidFill>
                  <a:schemeClr val="bg1"/>
                </a:solidFill>
                <a:latin typeface="Times New Roman" pitchFamily="18" charset="0"/>
                <a:cs typeface="Times New Roman" pitchFamily="18" charset="0"/>
              </a:rPr>
              <a:t>abyssal</a:t>
            </a:r>
            <a:r>
              <a:rPr lang="fa-IR" b="1" dirty="0" smtClean="0">
                <a:solidFill>
                  <a:schemeClr val="bg1"/>
                </a:solidFill>
                <a:latin typeface="Times New Roman" pitchFamily="18" charset="0"/>
                <a:cs typeface="Times New Roman" pitchFamily="18" charset="0"/>
              </a:rPr>
              <a:t>).</a:t>
            </a:r>
            <a:r>
              <a:rPr lang="fa-IR" dirty="0" smtClean="0">
                <a:solidFill>
                  <a:schemeClr val="bg1"/>
                </a:solidFill>
                <a:latin typeface="Times New Roman" pitchFamily="18" charset="0"/>
                <a:cs typeface="Times New Roman" pitchFamily="18" charset="0"/>
              </a:rPr>
              <a:t> در منطقه اعماق اقیانوسی، آب بسیار سرد، حدود </a:t>
            </a:r>
            <a:r>
              <a:rPr lang="en-US" dirty="0" smtClean="0">
                <a:solidFill>
                  <a:schemeClr val="bg1"/>
                </a:solidFill>
                <a:latin typeface="Times New Roman" pitchFamily="18" charset="0"/>
                <a:cs typeface="Times New Roman" pitchFamily="18" charset="0"/>
              </a:rPr>
              <a:t>c</a:t>
            </a:r>
            <a:r>
              <a:rPr lang="fa-IR" dirty="0" smtClean="0">
                <a:solidFill>
                  <a:schemeClr val="bg1"/>
                </a:solidFill>
                <a:latin typeface="Times New Roman" pitchFamily="18" charset="0"/>
                <a:cs typeface="Times New Roman" pitchFamily="18" charset="0"/>
              </a:rPr>
              <a:t>3  است، فشار بالا، میزان اکسیژن محلول بالا و مواد مغذی کم است. در این منطقه بسیاری از گونه های ماهی و بی مهره زندگی میکنند. در محل تلاقی صفحات تکتونیکی اقیانوسی، در کف اقیانوس، منافذ گرمایی وجود دارند، که از آن ها سولفید هیدروژن و دیگر مواد معدنی خارج می شود. باکتری های شیمیوسنتز کننده نزدیک این منافذ زیاد شده و اولین حلقه زنجیره غذایی را شروع می نمایند و متعاقباً به وسیله ماهی ها و بی مهرگان خورده می شوند.</a:t>
            </a:r>
            <a:endParaRPr lang="en-US" dirty="0" smtClean="0">
              <a:solidFill>
                <a:schemeClr val="bg1"/>
              </a:solidFill>
              <a:latin typeface="Times New Roman" pitchFamily="18" charset="0"/>
              <a:cs typeface="Times New Roman" pitchFamily="18" charset="0"/>
            </a:endParaRPr>
          </a:p>
          <a:p>
            <a:pPr algn="just">
              <a:buNone/>
            </a:pPr>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FFFF00"/>
          </a:solidFill>
        </p:spPr>
        <p:txBody>
          <a:bodyPr>
            <a:normAutofit fontScale="92500" lnSpcReduction="20000"/>
          </a:bodyPr>
          <a:lstStyle/>
          <a:p>
            <a:pPr algn="just"/>
            <a:r>
              <a:rPr lang="fa-IR" b="1" dirty="0" smtClean="0">
                <a:solidFill>
                  <a:schemeClr val="bg1"/>
                </a:solidFill>
                <a:latin typeface="Times New Roman" pitchFamily="18" charset="0"/>
                <a:cs typeface="Times New Roman" pitchFamily="18" charset="0"/>
              </a:rPr>
              <a:t>2. صخره های مرجانی (</a:t>
            </a:r>
            <a:r>
              <a:rPr lang="en-US" b="1" dirty="0" smtClean="0">
                <a:solidFill>
                  <a:schemeClr val="bg1"/>
                </a:solidFill>
                <a:latin typeface="Times New Roman" pitchFamily="18" charset="0"/>
                <a:cs typeface="Times New Roman" pitchFamily="18" charset="0"/>
              </a:rPr>
              <a:t>coral reefs</a:t>
            </a:r>
            <a:r>
              <a:rPr lang="fa-IR" b="1" dirty="0" smtClean="0">
                <a:solidFill>
                  <a:schemeClr val="bg1"/>
                </a:solidFill>
                <a:latin typeface="Times New Roman" pitchFamily="18" charset="0"/>
                <a:cs typeface="Times New Roman" pitchFamily="18" charset="0"/>
              </a:rPr>
              <a:t>).</a:t>
            </a:r>
            <a:r>
              <a:rPr lang="fa-IR" dirty="0" smtClean="0">
                <a:solidFill>
                  <a:schemeClr val="bg1"/>
                </a:solidFill>
                <a:latin typeface="Times New Roman" pitchFamily="18" charset="0"/>
                <a:cs typeface="Times New Roman" pitchFamily="18" charset="0"/>
              </a:rPr>
              <a:t> صخره های مرجانی به طور گسترده ای در آب های گرم کم عمق وجود دارند. طبیعتاً ارگانیسم غالب در صخره های مرجانی، خود مرجان است ولی در کنار آن ها چندین گونه از میکروارگانیسم ها، بی مهرگان، ماهی ها، جوجه تیغی دریایی، هشت پا و ستاره دریایی نیز حضور دارند. مرجان­ها بسیار جالب اند، زیرا تواماً شامل جلبک و بافت حیوانی هستند. از آنجایی که صخره های آبی موادغذایی کمی دارند، مرجان ها بخشی از، مواد غذایی مورد نیازشان را، از طریق فتوسنتز تولید می نمایند و همچنین با حرکت دادن بازوهایشان، پلانکتون ها را از آب می گیرند.</a:t>
            </a:r>
            <a:endParaRPr lang="en-US" dirty="0" smtClean="0">
              <a:solidFill>
                <a:schemeClr val="bg1"/>
              </a:solidFill>
              <a:latin typeface="Times New Roman" pitchFamily="18" charset="0"/>
              <a:cs typeface="Times New Roman" pitchFamily="18" charset="0"/>
            </a:endParaRPr>
          </a:p>
          <a:p>
            <a:pPr algn="just"/>
            <a:r>
              <a:rPr lang="fa-IR" b="1" dirty="0" smtClean="0">
                <a:solidFill>
                  <a:schemeClr val="bg1"/>
                </a:solidFill>
                <a:latin typeface="Times New Roman" pitchFamily="18" charset="0"/>
                <a:cs typeface="Times New Roman" pitchFamily="18" charset="0"/>
              </a:rPr>
              <a:t>3. مصب رود (</a:t>
            </a:r>
            <a:r>
              <a:rPr lang="en-US" b="1" dirty="0" smtClean="0">
                <a:solidFill>
                  <a:schemeClr val="bg1"/>
                </a:solidFill>
                <a:latin typeface="Times New Roman" pitchFamily="18" charset="0"/>
                <a:cs typeface="Times New Roman" pitchFamily="18" charset="0"/>
              </a:rPr>
              <a:t>estuaries</a:t>
            </a:r>
            <a:r>
              <a:rPr lang="fa-IR" b="1" dirty="0" smtClean="0">
                <a:solidFill>
                  <a:schemeClr val="bg1"/>
                </a:solidFill>
                <a:latin typeface="Times New Roman" pitchFamily="18" charset="0"/>
                <a:cs typeface="Times New Roman" pitchFamily="18" charset="0"/>
              </a:rPr>
              <a:t>).</a:t>
            </a:r>
            <a:r>
              <a:rPr lang="fa-IR" dirty="0" smtClean="0">
                <a:solidFill>
                  <a:schemeClr val="bg1"/>
                </a:solidFill>
                <a:latin typeface="Times New Roman" pitchFamily="18" charset="0"/>
                <a:cs typeface="Times New Roman" pitchFamily="18" charset="0"/>
              </a:rPr>
              <a:t> مصب مناطقی است که آب شیرین رودخانه با اقیانوس ادغام می شود. این اختلاط آب ها با غلظت های متفاوت نمک، اکوسیستم جالب و منحصر به فردی را به وجود می آورد. فلور آن شامل: جلبک ها، علف های دریایی، علف های باتلاق و درختان مانگرو(</a:t>
            </a:r>
            <a:r>
              <a:rPr lang="en-US" dirty="0" smtClean="0">
                <a:solidFill>
                  <a:schemeClr val="bg1"/>
                </a:solidFill>
                <a:latin typeface="Times New Roman" pitchFamily="18" charset="0"/>
                <a:cs typeface="Times New Roman" pitchFamily="18" charset="0"/>
              </a:rPr>
              <a:t> mangrove</a:t>
            </a:r>
            <a:r>
              <a:rPr lang="fa-IR" dirty="0" smtClean="0">
                <a:solidFill>
                  <a:schemeClr val="bg1"/>
                </a:solidFill>
                <a:latin typeface="Times New Roman" pitchFamily="18" charset="0"/>
                <a:cs typeface="Times New Roman" pitchFamily="18" charset="0"/>
              </a:rPr>
              <a:t>) است. فون شامل: انواع نرمتنان، صدف های خوراکی، خرچنگ ها و مرغابی است.</a:t>
            </a:r>
            <a:endParaRPr lang="en-US" dirty="0" smtClean="0">
              <a:solidFill>
                <a:schemeClr val="bg1"/>
              </a:solidFill>
              <a:latin typeface="Times New Roman" pitchFamily="18" charset="0"/>
              <a:cs typeface="Times New Roman" pitchFamily="18" charset="0"/>
            </a:endParaRPr>
          </a:p>
          <a:p>
            <a:pPr algn="just">
              <a:buNone/>
            </a:pPr>
            <a:endParaRPr lang="en-US" dirty="0" smtClean="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a:solidFill>
            <a:srgbClr val="92D050"/>
          </a:solidFill>
        </p:spPr>
        <p:txBody>
          <a:bodyPr>
            <a:normAutofit/>
          </a:bodyPr>
          <a:lstStyle/>
          <a:p>
            <a:pPr algn="just"/>
            <a:r>
              <a:rPr lang="fa-IR" b="1" dirty="0" smtClean="0">
                <a:solidFill>
                  <a:schemeClr val="bg1"/>
                </a:solidFill>
                <a:latin typeface="Times New Roman" pitchFamily="18" charset="0"/>
                <a:cs typeface="Times New Roman" pitchFamily="18" charset="0"/>
              </a:rPr>
              <a:t>بیوم آب شیرین</a:t>
            </a: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آبی که غلظت آن کمتر از %1 باشد، آب شیرین گفته می شود. گیاهان و جانوران آب شیرین با غلظت نمک پایین سازش کرده اند و نمی توانند در مناطق با غلظت نمک بالا زنده بمانند. بیوم آب شیرین به 3 تیپ طبقه بندی می­شود، برکه ها و دریاچه ها (</a:t>
            </a:r>
            <a:r>
              <a:rPr lang="en-US" dirty="0" smtClean="0">
                <a:solidFill>
                  <a:schemeClr val="bg1"/>
                </a:solidFill>
                <a:latin typeface="Times New Roman" pitchFamily="18" charset="0"/>
                <a:cs typeface="Times New Roman" pitchFamily="18" charset="0"/>
              </a:rPr>
              <a:t>ponds&amp; lakes</a:t>
            </a:r>
            <a:r>
              <a:rPr lang="fa-IR" dirty="0" smtClean="0">
                <a:solidFill>
                  <a:schemeClr val="bg1"/>
                </a:solidFill>
                <a:latin typeface="Times New Roman" pitchFamily="18" charset="0"/>
                <a:cs typeface="Times New Roman" pitchFamily="18" charset="0"/>
              </a:rPr>
              <a:t>)، نهرها و رودخانه ها(</a:t>
            </a:r>
            <a:r>
              <a:rPr lang="en-US" dirty="0" smtClean="0">
                <a:solidFill>
                  <a:schemeClr val="bg1"/>
                </a:solidFill>
                <a:latin typeface="Times New Roman" pitchFamily="18" charset="0"/>
                <a:cs typeface="Times New Roman" pitchFamily="18" charset="0"/>
              </a:rPr>
              <a:t>streams&amp; rivers</a:t>
            </a:r>
            <a:r>
              <a:rPr lang="fa-IR" dirty="0" smtClean="0">
                <a:solidFill>
                  <a:schemeClr val="bg1"/>
                </a:solidFill>
                <a:latin typeface="Times New Roman" pitchFamily="18" charset="0"/>
                <a:cs typeface="Times New Roman" pitchFamily="18" charset="0"/>
              </a:rPr>
              <a:t>)، تالاب ها (</a:t>
            </a:r>
            <a:r>
              <a:rPr lang="en-US" dirty="0" smtClean="0">
                <a:solidFill>
                  <a:schemeClr val="bg1"/>
                </a:solidFill>
                <a:latin typeface="Times New Roman" pitchFamily="18" charset="0"/>
                <a:cs typeface="Times New Roman" pitchFamily="18" charset="0"/>
              </a:rPr>
              <a:t>wetlands</a:t>
            </a:r>
            <a:r>
              <a:rPr lang="fa-IR" dirty="0" smtClean="0">
                <a:solidFill>
                  <a:schemeClr val="bg1"/>
                </a:solidFill>
                <a:latin typeface="Times New Roman" pitchFamily="18" charset="0"/>
                <a:cs typeface="Times New Roman" pitchFamily="18" charset="0"/>
              </a:rPr>
              <a:t>).</a:t>
            </a:r>
            <a:endParaRPr lang="en-US" dirty="0" smtClean="0">
              <a:solidFill>
                <a:schemeClr val="bg1"/>
              </a:solidFill>
              <a:latin typeface="Times New Roman" pitchFamily="18" charset="0"/>
              <a:cs typeface="Times New Roman" pitchFamily="18" charset="0"/>
            </a:endParaRPr>
          </a:p>
          <a:p>
            <a:pPr algn="just">
              <a:buNone/>
            </a:pPr>
            <a:endParaRPr lang="fa-IR" b="1" dirty="0" smtClean="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fontScale="92500" lnSpcReduction="10000"/>
          </a:bodyPr>
          <a:lstStyle/>
          <a:p>
            <a:pPr algn="just">
              <a:buNone/>
            </a:pPr>
            <a:r>
              <a:rPr lang="fa-IR" b="1" dirty="0" smtClean="0">
                <a:solidFill>
                  <a:srgbClr val="FFFF00"/>
                </a:solidFill>
                <a:latin typeface="Times New Roman" pitchFamily="18" charset="0"/>
                <a:cs typeface="Times New Roman" pitchFamily="18" charset="0"/>
              </a:rPr>
              <a:t>برکه ها و دریاچه ها (</a:t>
            </a:r>
            <a:r>
              <a:rPr lang="en-US" b="1" dirty="0" smtClean="0">
                <a:solidFill>
                  <a:srgbClr val="FFFF00"/>
                </a:solidFill>
                <a:latin typeface="Times New Roman" pitchFamily="18" charset="0"/>
                <a:cs typeface="Times New Roman" pitchFamily="18" charset="0"/>
              </a:rPr>
              <a:t>ponds&amp; lakes</a:t>
            </a:r>
            <a:r>
              <a:rPr lang="fa-IR" b="1" dirty="0" smtClean="0">
                <a:solidFill>
                  <a:schemeClr val="bg1"/>
                </a:solidFill>
                <a:latin typeface="Times New Roman" pitchFamily="18" charset="0"/>
                <a:cs typeface="Times New Roman" pitchFamily="18" charset="0"/>
              </a:rPr>
              <a:t>).</a:t>
            </a:r>
            <a:r>
              <a:rPr lang="fa-IR" dirty="0" smtClean="0">
                <a:solidFill>
                  <a:schemeClr val="bg1"/>
                </a:solidFill>
                <a:latin typeface="Times New Roman" pitchFamily="18" charset="0"/>
                <a:cs typeface="Times New Roman" pitchFamily="18" charset="0"/>
              </a:rPr>
              <a:t> این مناطق در کل زمین پخش شده اند و محدوده آنها، از چندین متر مربع تا هزاران کیلومتر مربع می باشد. بعضی از آن ها از یخبندان پلیستوس باقیمانده اند، درحالی که بعضی از برکه ها فصلی هستند و فقط 2 ماه دوام می آورند. برکه ها و دریاچه ها ممکن است به دلیل جدا شدن از دیگر منابع آبی مثل رودخانه ها و اقیانوس ها، تنوع گونه ای محدودی داشته باشند. برکه ها و دریاچه ها به 3 منطقه تقسیم می شوند، که معمولاً با عمق و فاصله از ساحل متمایز می شوند. مناطق نزدیک ساحل، مناطق ساحلی </a:t>
            </a:r>
            <a:r>
              <a:rPr lang="en-US" dirty="0" err="1" smtClean="0">
                <a:solidFill>
                  <a:schemeClr val="bg1"/>
                </a:solidFill>
                <a:latin typeface="Times New Roman" pitchFamily="18" charset="0"/>
                <a:cs typeface="Times New Roman" pitchFamily="18" charset="0"/>
              </a:rPr>
              <a:t>litoral</a:t>
            </a:r>
            <a:r>
              <a:rPr lang="fa-IR" dirty="0" smtClean="0">
                <a:solidFill>
                  <a:schemeClr val="bg1"/>
                </a:solidFill>
                <a:latin typeface="Times New Roman" pitchFamily="18" charset="0"/>
                <a:cs typeface="Times New Roman" pitchFamily="18" charset="0"/>
              </a:rPr>
              <a:t> گفته می شوند. این مناطق کم عمق بوده و بیشتر انرژی گرمایی خورشید را جذب نموده و از دیگر مناطق گرم تر هستند. فلور آن ها شامل: جلبک های، گیاهان آبی شناور و ریشه دار و فون آن ها شامل: حلزون های علفخوار، صدف ها، خرچنگ ها، ماهی ها، دوزیستان و حشرات است. البته حشرات فقط مرحله تخم و لاروی خود را در این مناطق می گذرانند.</a:t>
            </a:r>
            <a:endParaRPr lang="en-US" dirty="0" smtClean="0">
              <a:solidFill>
                <a:schemeClr val="bg1"/>
              </a:solidFill>
              <a:latin typeface="Times New Roman" pitchFamily="18" charset="0"/>
              <a:cs typeface="Times New Roman" pitchFamily="18" charset="0"/>
            </a:endParaRPr>
          </a:p>
          <a:p>
            <a:pPr algn="just">
              <a:buNone/>
            </a:pPr>
            <a:endParaRPr lang="fa-IR"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6172200"/>
          </a:xfrm>
          <a:solidFill>
            <a:srgbClr val="FFFF00"/>
          </a:solidFill>
        </p:spPr>
        <p:txBody>
          <a:bodyPr>
            <a:normAutofit fontScale="92500" lnSpcReduction="10000"/>
          </a:bodyPr>
          <a:lstStyle/>
          <a:p>
            <a:pPr algn="just"/>
            <a:r>
              <a:rPr lang="fa-IR" dirty="0" smtClean="0">
                <a:solidFill>
                  <a:schemeClr val="bg2"/>
                </a:solidFill>
                <a:latin typeface="Times New Roman" pitchFamily="18" charset="0"/>
                <a:cs typeface="Times New Roman" pitchFamily="18" charset="0"/>
              </a:rPr>
              <a:t>منطقه میانی نزدیک سطح آب، که به وسیله منطقه ساحلی احاطه شده است، منطقه دریاچه ای </a:t>
            </a:r>
            <a:r>
              <a:rPr lang="en-US" dirty="0" err="1" smtClean="0">
                <a:solidFill>
                  <a:schemeClr val="bg2"/>
                </a:solidFill>
                <a:latin typeface="Times New Roman" pitchFamily="18" charset="0"/>
                <a:cs typeface="Times New Roman" pitchFamily="18" charset="0"/>
              </a:rPr>
              <a:t>limnetic</a:t>
            </a:r>
            <a:r>
              <a:rPr lang="en-US" dirty="0" smtClean="0">
                <a:solidFill>
                  <a:schemeClr val="bg2"/>
                </a:solidFill>
                <a:latin typeface="Times New Roman" pitchFamily="18" charset="0"/>
                <a:cs typeface="Times New Roman" pitchFamily="18" charset="0"/>
              </a:rPr>
              <a:t> </a:t>
            </a:r>
            <a:r>
              <a:rPr lang="fa-IR" dirty="0" smtClean="0">
                <a:solidFill>
                  <a:schemeClr val="bg2"/>
                </a:solidFill>
                <a:latin typeface="Times New Roman" pitchFamily="18" charset="0"/>
                <a:cs typeface="Times New Roman" pitchFamily="18" charset="0"/>
              </a:rPr>
              <a:t> گفته می شود، که دارای فیتو پلانکتون ها و زئوپلانکتون های قرار دارد، که سردتر و چگال تر از مناطق دیگر است و نور کمی به آن می رسد. فون این منطقه ارگانیسم های مرده را مصرف می کنند.</a:t>
            </a:r>
            <a:endParaRPr lang="en-US" dirty="0" smtClean="0">
              <a:solidFill>
                <a:schemeClr val="bg2"/>
              </a:solidFill>
              <a:latin typeface="Times New Roman" pitchFamily="18" charset="0"/>
              <a:cs typeface="Times New Roman" pitchFamily="18" charset="0"/>
            </a:endParaRPr>
          </a:p>
          <a:p>
            <a:pPr algn="just"/>
            <a:r>
              <a:rPr lang="fa-IR" dirty="0" smtClean="0">
                <a:solidFill>
                  <a:schemeClr val="bg2"/>
                </a:solidFill>
                <a:latin typeface="Times New Roman" pitchFamily="18" charset="0"/>
                <a:cs typeface="Times New Roman" pitchFamily="18" charset="0"/>
              </a:rPr>
              <a:t>دما در برکه </a:t>
            </a:r>
            <a:r>
              <a:rPr lang="en-US" dirty="0" smtClean="0">
                <a:solidFill>
                  <a:schemeClr val="bg2"/>
                </a:solidFill>
                <a:latin typeface="Times New Roman" pitchFamily="18" charset="0"/>
                <a:cs typeface="Times New Roman" pitchFamily="18" charset="0"/>
              </a:rPr>
              <a:t>c </a:t>
            </a:r>
            <a:r>
              <a:rPr lang="fa-IR" dirty="0" smtClean="0">
                <a:solidFill>
                  <a:schemeClr val="bg2"/>
                </a:solidFill>
                <a:latin typeface="Times New Roman" pitchFamily="18" charset="0"/>
                <a:cs typeface="Times New Roman" pitchFamily="18" charset="0"/>
              </a:rPr>
              <a:t>22 در سطح باشد. در زمستان دما در کف می تواند </a:t>
            </a:r>
            <a:r>
              <a:rPr lang="en-US" dirty="0" smtClean="0">
                <a:solidFill>
                  <a:schemeClr val="bg2"/>
                </a:solidFill>
                <a:latin typeface="Times New Roman" pitchFamily="18" charset="0"/>
                <a:cs typeface="Times New Roman" pitchFamily="18" charset="0"/>
              </a:rPr>
              <a:t>c</a:t>
            </a:r>
            <a:r>
              <a:rPr lang="fa-IR" dirty="0" smtClean="0">
                <a:solidFill>
                  <a:schemeClr val="bg2"/>
                </a:solidFill>
                <a:latin typeface="Times New Roman" pitchFamily="18" charset="0"/>
                <a:cs typeface="Times New Roman" pitchFamily="18" charset="0"/>
              </a:rPr>
              <a:t>4 ودر سطح </a:t>
            </a:r>
            <a:r>
              <a:rPr lang="en-US" dirty="0" smtClean="0">
                <a:solidFill>
                  <a:schemeClr val="bg2"/>
                </a:solidFill>
                <a:latin typeface="Times New Roman" pitchFamily="18" charset="0"/>
                <a:cs typeface="Times New Roman" pitchFamily="18" charset="0"/>
              </a:rPr>
              <a:t>c</a:t>
            </a:r>
            <a:r>
              <a:rPr lang="fa-IR" dirty="0" smtClean="0">
                <a:solidFill>
                  <a:schemeClr val="bg2"/>
                </a:solidFill>
                <a:latin typeface="Times New Roman" pitchFamily="18" charset="0"/>
                <a:cs typeface="Times New Roman" pitchFamily="18" charset="0"/>
              </a:rPr>
              <a:t>0 (یخ زده ) باشد.</a:t>
            </a:r>
            <a:endParaRPr lang="en-US" dirty="0" smtClean="0">
              <a:solidFill>
                <a:schemeClr val="bg2"/>
              </a:solidFill>
              <a:latin typeface="Times New Roman" pitchFamily="18" charset="0"/>
              <a:cs typeface="Times New Roman" pitchFamily="18" charset="0"/>
            </a:endParaRPr>
          </a:p>
          <a:p>
            <a:pPr algn="just"/>
            <a:r>
              <a:rPr lang="fa-IR" dirty="0" smtClean="0">
                <a:solidFill>
                  <a:schemeClr val="bg2"/>
                </a:solidFill>
                <a:latin typeface="Times New Roman" pitchFamily="18" charset="0"/>
                <a:cs typeface="Times New Roman" pitchFamily="18" charset="0"/>
              </a:rPr>
              <a:t>بین دو منطقه دریاچه ای و </a:t>
            </a:r>
            <a:r>
              <a:rPr lang="en-US" dirty="0" err="1" smtClean="0">
                <a:solidFill>
                  <a:schemeClr val="bg2"/>
                </a:solidFill>
                <a:latin typeface="Times New Roman" pitchFamily="18" charset="0"/>
                <a:cs typeface="Times New Roman" pitchFamily="18" charset="0"/>
              </a:rPr>
              <a:t>profundal</a:t>
            </a:r>
            <a:r>
              <a:rPr lang="fa-IR" dirty="0" smtClean="0">
                <a:solidFill>
                  <a:schemeClr val="bg2"/>
                </a:solidFill>
                <a:latin typeface="Times New Roman" pitchFamily="18" charset="0"/>
                <a:cs typeface="Times New Roman" pitchFamily="18" charset="0"/>
              </a:rPr>
              <a:t>، لایه نازکی به نام ترموکلاین </a:t>
            </a:r>
            <a:r>
              <a:rPr lang="en-US" dirty="0" err="1" smtClean="0">
                <a:solidFill>
                  <a:schemeClr val="bg2"/>
                </a:solidFill>
                <a:latin typeface="Times New Roman" pitchFamily="18" charset="0"/>
                <a:cs typeface="Times New Roman" pitchFamily="18" charset="0"/>
              </a:rPr>
              <a:t>thermocline</a:t>
            </a:r>
            <a:r>
              <a:rPr lang="en-US" dirty="0" smtClean="0">
                <a:solidFill>
                  <a:schemeClr val="bg2"/>
                </a:solidFill>
                <a:latin typeface="Times New Roman" pitchFamily="18" charset="0"/>
                <a:cs typeface="Times New Roman" pitchFamily="18" charset="0"/>
              </a:rPr>
              <a:t> </a:t>
            </a:r>
            <a:r>
              <a:rPr lang="fa-IR" dirty="0" smtClean="0">
                <a:solidFill>
                  <a:schemeClr val="bg2"/>
                </a:solidFill>
                <a:latin typeface="Times New Roman" pitchFamily="18" charset="0"/>
                <a:cs typeface="Times New Roman" pitchFamily="18" charset="0"/>
              </a:rPr>
              <a:t> وجود دارد، که دمای آب  در آن سریع تغییر می کند و در طی فصل پائیز و بهار اختلاط بین لایه زیرین و رویی آن صورت می گیرد و در نتیجه دمای آب حدود </a:t>
            </a:r>
            <a:r>
              <a:rPr lang="en-US" dirty="0" smtClean="0">
                <a:solidFill>
                  <a:schemeClr val="bg2"/>
                </a:solidFill>
                <a:latin typeface="Times New Roman" pitchFamily="18" charset="0"/>
                <a:cs typeface="Times New Roman" pitchFamily="18" charset="0"/>
              </a:rPr>
              <a:t>c</a:t>
            </a:r>
            <a:r>
              <a:rPr lang="fa-IR" dirty="0" smtClean="0">
                <a:solidFill>
                  <a:schemeClr val="bg2"/>
                </a:solidFill>
                <a:latin typeface="Times New Roman" pitchFamily="18" charset="0"/>
                <a:cs typeface="Times New Roman" pitchFamily="18" charset="0"/>
              </a:rPr>
              <a:t>4 یکنواخت می شود. همچنین این اختلاط اکسیژن را در سراسر دریاچه به گردش در می آورد. البته دریاچه ها و برکه های بسیاری وجود دارند که در زمستان یخ نمی بندند، بنابراین لایه بالاییشان کمی گرم تر خواهد بود.</a:t>
            </a:r>
            <a:endParaRPr lang="en-US" dirty="0" smtClean="0">
              <a:solidFill>
                <a:schemeClr val="bg2"/>
              </a:solidFill>
              <a:latin typeface="Times New Roman" pitchFamily="18" charset="0"/>
              <a:cs typeface="Times New Roman" pitchFamily="18" charset="0"/>
            </a:endParaRPr>
          </a:p>
          <a:p>
            <a:pPr algn="just">
              <a:buNone/>
            </a:pPr>
            <a:endParaRPr lang="en-US" dirty="0" smtClean="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10600" cy="6400800"/>
          </a:xfrm>
          <a:solidFill>
            <a:srgbClr val="92D050"/>
          </a:solidFill>
        </p:spPr>
        <p:txBody>
          <a:bodyPr>
            <a:normAutofit fontScale="85000" lnSpcReduction="20000"/>
          </a:bodyPr>
          <a:lstStyle/>
          <a:p>
            <a:pPr algn="just"/>
            <a:r>
              <a:rPr lang="fa-IR" b="1" dirty="0" smtClean="0">
                <a:solidFill>
                  <a:schemeClr val="bg1"/>
                </a:solidFill>
                <a:latin typeface="Times New Roman" pitchFamily="18" charset="0"/>
                <a:cs typeface="Times New Roman" pitchFamily="18" charset="0"/>
              </a:rPr>
              <a:t>2. نهرها و رودخانه ها(</a:t>
            </a:r>
            <a:r>
              <a:rPr lang="en-US" b="1" dirty="0" smtClean="0">
                <a:solidFill>
                  <a:schemeClr val="bg1"/>
                </a:solidFill>
                <a:latin typeface="Times New Roman" pitchFamily="18" charset="0"/>
                <a:cs typeface="Times New Roman" pitchFamily="18" charset="0"/>
              </a:rPr>
              <a:t>streams &amp; rivers</a:t>
            </a:r>
            <a:r>
              <a:rPr lang="fa-IR" b="1" dirty="0" smtClean="0">
                <a:solidFill>
                  <a:schemeClr val="bg1"/>
                </a:solidFill>
                <a:latin typeface="Times New Roman" pitchFamily="18" charset="0"/>
                <a:cs typeface="Times New Roman" pitchFamily="18" charset="0"/>
              </a:rPr>
              <a:t>). </a:t>
            </a:r>
            <a:r>
              <a:rPr lang="fa-IR" dirty="0" smtClean="0">
                <a:solidFill>
                  <a:schemeClr val="bg1"/>
                </a:solidFill>
                <a:latin typeface="Times New Roman" pitchFamily="18" charset="0"/>
                <a:cs typeface="Times New Roman" pitchFamily="18" charset="0"/>
              </a:rPr>
              <a:t>نهرها و رودخانه ها از سرچشمه (چشمه، ذوب یخ ها و یا حتی دریاچه ها) شروع شده و به مقصد (کانال های آب یا اقیانوس ها) می ریزند. خصوصیات رودخانه یا نهر طی این سفر تغییر می کند. در سرچشمه آب خنک تر، شفاف تر و محتوی اکسیژن بیشتری است و ماهی های آب شیرینی مثل قزل آلا در آن دیده می شوند. در مقصد آب به واسطه رسوبات تیره می شود و مقدار نفوذ نور کاهش می­یابد، اکسیژن محلول کاهش می یابد و تنوع فلور کمتر می شود. ماهی هایی مثل کپور و گربه ماهی در آن دیده می­شوند. بخش میانی رودخانه و نهرها پهنا بیشتری داشته و تنوع زیستی نیز بیشتر است و جلبک ها و گیاهان سبز، آبی بیشماری در آنجا یافت می شوند.</a:t>
            </a:r>
            <a:endParaRPr lang="en-US" dirty="0" smtClean="0">
              <a:solidFill>
                <a:schemeClr val="bg1"/>
              </a:solidFill>
              <a:latin typeface="Times New Roman" pitchFamily="18" charset="0"/>
              <a:cs typeface="Times New Roman" pitchFamily="18" charset="0"/>
            </a:endParaRPr>
          </a:p>
          <a:p>
            <a:pPr algn="just"/>
            <a:r>
              <a:rPr lang="fa-IR" b="1" dirty="0" smtClean="0">
                <a:solidFill>
                  <a:schemeClr val="bg1"/>
                </a:solidFill>
                <a:latin typeface="Times New Roman" pitchFamily="18" charset="0"/>
                <a:cs typeface="Times New Roman" pitchFamily="18" charset="0"/>
              </a:rPr>
              <a:t>3. تالاب ها (</a:t>
            </a:r>
            <a:r>
              <a:rPr lang="en-US" b="1" dirty="0" smtClean="0">
                <a:solidFill>
                  <a:schemeClr val="bg1"/>
                </a:solidFill>
                <a:latin typeface="Times New Roman" pitchFamily="18" charset="0"/>
                <a:cs typeface="Times New Roman" pitchFamily="18" charset="0"/>
              </a:rPr>
              <a:t>wetlands</a:t>
            </a:r>
            <a:r>
              <a:rPr lang="fa-IR" b="1" dirty="0" smtClean="0">
                <a:solidFill>
                  <a:schemeClr val="bg1"/>
                </a:solidFill>
                <a:latin typeface="Times New Roman" pitchFamily="18" charset="0"/>
                <a:cs typeface="Times New Roman" pitchFamily="18" charset="0"/>
              </a:rPr>
              <a:t>).</a:t>
            </a:r>
            <a:r>
              <a:rPr lang="fa-IR" dirty="0" smtClean="0">
                <a:solidFill>
                  <a:schemeClr val="bg1"/>
                </a:solidFill>
                <a:latin typeface="Times New Roman" pitchFamily="18" charset="0"/>
                <a:cs typeface="Times New Roman" pitchFamily="18" charset="0"/>
              </a:rPr>
              <a:t> تالاب ها، مناطقی هستند که حداقل در بخشی از سال مرطوب باشند و شامل مردآب­ها، باتلاق ها و لجنزارها نیز می شوند. گونه های گیاهی آن با شرایط بسیار مرطوب سازش یافته اند و هیدروفیت ها نامیده می شوند و شاما: سوسن سفید، دم گربه، زنبق زرد، سرو، درخت صمغ، سیاه کاج و کاج نوئل می باشد. فون آن شامل: دوزیستان، خزندگان و پرندگان(اردک، مرغ دراز پا) می باشد. اصولاً تالاب ها تنوع زیستی بالایی دارند. تالاب ها همیشه اکوسیستم آب شیرین نمی باشند، مثل باتلاق شور که غلظت نمک بالایی دارد و گونه های مختلف مثل میگو، حلزون و انواع مختلفی از علف ها را تأمین می نماید.</a:t>
            </a:r>
            <a:endParaRPr lang="en-US" dirty="0" smtClean="0">
              <a:solidFill>
                <a:schemeClr val="bg1"/>
              </a:solidFill>
              <a:latin typeface="Times New Roman" pitchFamily="18" charset="0"/>
              <a:cs typeface="Times New Roman" pitchFamily="18" charset="0"/>
            </a:endParaRPr>
          </a:p>
          <a:p>
            <a:pPr algn="just"/>
            <a:endParaRPr lang="en-US" dirty="0" smtClean="0">
              <a:solidFill>
                <a:schemeClr val="bg1"/>
              </a:solidFill>
              <a:latin typeface="Times New Roman" pitchFamily="18" charset="0"/>
              <a:cs typeface="Times New Roman" pitchFamily="18" charset="0"/>
            </a:endParaRPr>
          </a:p>
          <a:p>
            <a:pPr algn="just">
              <a:buNone/>
            </a:pPr>
            <a:endParaRPr lang="fa-IR" b="1" dirty="0" smtClean="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226208"/>
          </a:xfrm>
          <a:solidFill>
            <a:schemeClr val="accent2">
              <a:lumMod val="60000"/>
              <a:lumOff val="40000"/>
            </a:schemeClr>
          </a:solidFill>
        </p:spPr>
        <p:txBody>
          <a:bodyPr>
            <a:normAutofit fontScale="92500" lnSpcReduction="20000"/>
          </a:bodyPr>
          <a:lstStyle/>
          <a:p>
            <a:pPr algn="just">
              <a:buNone/>
            </a:pPr>
            <a:r>
              <a:rPr lang="fa-IR" b="1" dirty="0" smtClean="0">
                <a:solidFill>
                  <a:srgbClr val="FFFF00"/>
                </a:solidFill>
                <a:latin typeface="Times New Roman" pitchFamily="18" charset="0"/>
                <a:cs typeface="Times New Roman" pitchFamily="18" charset="0"/>
              </a:rPr>
              <a:t>ارزیابی زیست محیطی:</a:t>
            </a:r>
            <a:endParaRPr lang="en-US" dirty="0" smtClean="0">
              <a:solidFill>
                <a:srgbClr val="FFFF00"/>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یکی از فنونی که در پروژه‌های صنعتی درتکمیل ملاحظات زیست محیطی استفاده می‌شود ، انجام </a:t>
            </a:r>
            <a:r>
              <a:rPr lang="fa-IR" b="1" dirty="0" smtClean="0">
                <a:solidFill>
                  <a:schemeClr val="bg1"/>
                </a:solidFill>
                <a:latin typeface="Times New Roman" pitchFamily="18" charset="0"/>
                <a:cs typeface="Times New Roman" pitchFamily="18" charset="0"/>
              </a:rPr>
              <a:t>ارزیابی زیست محیطی</a:t>
            </a:r>
            <a:r>
              <a:rPr lang="fa-IR" dirty="0" smtClean="0">
                <a:solidFill>
                  <a:schemeClr val="bg1"/>
                </a:solidFill>
                <a:latin typeface="Times New Roman" pitchFamily="18" charset="0"/>
                <a:cs typeface="Times New Roman" pitchFamily="18" charset="0"/>
              </a:rPr>
              <a:t> است.</a:t>
            </a:r>
          </a:p>
          <a:p>
            <a:pPr algn="just">
              <a:buNone/>
            </a:pPr>
            <a:r>
              <a:rPr lang="fa-IR" dirty="0" smtClean="0">
                <a:solidFill>
                  <a:srgbClr val="FFFF00"/>
                </a:solidFill>
                <a:latin typeface="Times New Roman" pitchFamily="18" charset="0"/>
                <a:cs typeface="Times New Roman" pitchFamily="18" charset="0"/>
              </a:rPr>
              <a:t>باید توجه داشت که:</a:t>
            </a:r>
            <a:endParaRPr lang="en-US" dirty="0" smtClean="0">
              <a:solidFill>
                <a:srgbClr val="FFFF00"/>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ارزیابی یک روش است.</a:t>
            </a:r>
            <a:r>
              <a:rPr lang="en-US" dirty="0" smtClean="0">
                <a:solidFill>
                  <a:schemeClr val="bg1"/>
                </a:solidFill>
                <a:latin typeface="Times New Roman" pitchFamily="18" charset="0"/>
                <a:cs typeface="Times New Roman" pitchFamily="18" charset="0"/>
              </a:rPr>
              <a:t> </a:t>
            </a:r>
            <a:r>
              <a:rPr lang="fa-IR" dirty="0" smtClean="0">
                <a:solidFill>
                  <a:schemeClr val="bg1"/>
                </a:solidFill>
                <a:latin typeface="Times New Roman" pitchFamily="18" charset="0"/>
                <a:cs typeface="Times New Roman" pitchFamily="18" charset="0"/>
              </a:rPr>
              <a:t>ارزیابی یک ابزار برای شناخت اثرات احتمالی پروژه‌ها است.</a:t>
            </a:r>
            <a:r>
              <a:rPr lang="en-US" dirty="0" smtClean="0">
                <a:solidFill>
                  <a:schemeClr val="bg1"/>
                </a:solidFill>
                <a:latin typeface="Times New Roman" pitchFamily="18" charset="0"/>
                <a:cs typeface="Times New Roman" pitchFamily="18" charset="0"/>
              </a:rPr>
              <a:t> </a:t>
            </a:r>
            <a:r>
              <a:rPr lang="fa-IR" dirty="0" smtClean="0">
                <a:solidFill>
                  <a:schemeClr val="bg1"/>
                </a:solidFill>
                <a:latin typeface="Times New Roman" pitchFamily="18" charset="0"/>
                <a:cs typeface="Times New Roman" pitchFamily="18" charset="0"/>
              </a:rPr>
              <a:t>ارزیابی پیامدهای اجرای یک پروژه را بر محیط زیست پیش‌بینی می‌کند</a:t>
            </a:r>
            <a:r>
              <a:rPr lang="en-US" dirty="0" smtClean="0">
                <a:solidFill>
                  <a:schemeClr val="bg1"/>
                </a:solidFill>
                <a:latin typeface="Times New Roman" pitchFamily="18" charset="0"/>
                <a:cs typeface="Times New Roman" pitchFamily="18" charset="0"/>
              </a:rPr>
              <a:t> .</a:t>
            </a:r>
            <a:r>
              <a:rPr lang="fa-IR" dirty="0" smtClean="0">
                <a:solidFill>
                  <a:schemeClr val="bg1"/>
                </a:solidFill>
                <a:latin typeface="Times New Roman" pitchFamily="18" charset="0"/>
                <a:cs typeface="Times New Roman" pitchFamily="18" charset="0"/>
              </a:rPr>
              <a:t>ارزیابی برای اطمینان یافتن از اجرای مناسب و صحیح یک پروژه برای کاهش اثرات سوء بر محیط زیست است.</a:t>
            </a:r>
            <a:r>
              <a:rPr lang="en-US" dirty="0" smtClean="0">
                <a:solidFill>
                  <a:schemeClr val="bg1"/>
                </a:solidFill>
                <a:latin typeface="Times New Roman" pitchFamily="18" charset="0"/>
                <a:cs typeface="Times New Roman" pitchFamily="18" charset="0"/>
              </a:rPr>
              <a:t> </a:t>
            </a:r>
          </a:p>
          <a:p>
            <a:pPr algn="just"/>
            <a:r>
              <a:rPr lang="fa-IR" dirty="0" smtClean="0">
                <a:solidFill>
                  <a:schemeClr val="bg1"/>
                </a:solidFill>
                <a:latin typeface="Times New Roman" pitchFamily="18" charset="0"/>
                <a:cs typeface="Times New Roman" pitchFamily="18" charset="0"/>
              </a:rPr>
              <a:t>ارزیابی اثرات زیست محیطی، اصولاً بر اساس شناسایی اثرات زیست محیطی بنا شده است . اثرات زیست محیطی طبق تعریف شامل </a:t>
            </a:r>
            <a:r>
              <a:rPr lang="fa-IR" b="1" dirty="0" smtClean="0">
                <a:solidFill>
                  <a:schemeClr val="bg1"/>
                </a:solidFill>
                <a:latin typeface="Times New Roman" pitchFamily="18" charset="0"/>
                <a:cs typeface="Times New Roman" pitchFamily="18" charset="0"/>
              </a:rPr>
              <a:t>آندسته از فاکتورهایی هستند که در قالب آلودگی یا تخریب بر انسان (بهداشت عمومی)، حیوان، گیاه، آب، خاک ، هوا و ارتباط بین آنها و همچنین بر ساختمانها، آثار فرهنگی، باستانی، تاریخی، کیفیت دید، کیفیت صدا، ارتعاش و منابع اقتصادی و اجتماعی تاثیر می‌گذارند. </a:t>
            </a:r>
            <a:endParaRPr lang="en-US" dirty="0" smtClean="0">
              <a:solidFill>
                <a:schemeClr val="bg1"/>
              </a:solidFill>
              <a:latin typeface="Times New Roman" pitchFamily="18" charset="0"/>
              <a:cs typeface="Times New Roman" pitchFamily="18" charset="0"/>
            </a:endParaRPr>
          </a:p>
          <a:p>
            <a:pPr algn="just">
              <a:buNone/>
            </a:pPr>
            <a:endParaRPr lang="fa-IR" dirty="0">
              <a:solidFill>
                <a:schemeClr val="bg1"/>
              </a:solidFill>
              <a:latin typeface="Times New Roman" pitchFamily="18" charset="0"/>
              <a:cs typeface="Times New Roman" pitchFamily="18" charset="0"/>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81000"/>
            <a:ext cx="8534400" cy="6248400"/>
          </a:xfrm>
          <a:solidFill>
            <a:srgbClr val="00B0F0"/>
          </a:solidFill>
        </p:spPr>
        <p:txBody>
          <a:bodyPr>
            <a:normAutofit fontScale="62500" lnSpcReduction="20000"/>
          </a:bodyPr>
          <a:lstStyle/>
          <a:p>
            <a:pPr algn="just">
              <a:buNone/>
            </a:pPr>
            <a:r>
              <a:rPr lang="fa-IR" dirty="0" smtClean="0">
                <a:solidFill>
                  <a:schemeClr val="bg1"/>
                </a:solidFill>
                <a:latin typeface="Times New Roman" pitchFamily="18" charset="0"/>
                <a:cs typeface="Times New Roman" pitchFamily="18" charset="0"/>
              </a:rPr>
              <a:t>اثرات زیست محیطی در اشکال و انواع مختلف مثبت و منفی، مستقیم و غیر مستقیم، کوتاه مدت و بلند مدت، اولیه و ثانویه، نقطه‌ای و تجمعی نمود پیدا می‌کنند. </a:t>
            </a:r>
          </a:p>
          <a:p>
            <a:pPr algn="just">
              <a:buNone/>
            </a:pPr>
            <a:endParaRPr lang="en-US" dirty="0" smtClean="0">
              <a:solidFill>
                <a:schemeClr val="bg1"/>
              </a:solidFill>
              <a:latin typeface="Times New Roman" pitchFamily="18" charset="0"/>
              <a:cs typeface="Times New Roman" pitchFamily="18" charset="0"/>
            </a:endParaRPr>
          </a:p>
          <a:p>
            <a:pPr algn="just">
              <a:buNone/>
            </a:pPr>
            <a:r>
              <a:rPr lang="fa-IR" dirty="0" smtClean="0">
                <a:solidFill>
                  <a:schemeClr val="bg1"/>
                </a:solidFill>
                <a:latin typeface="Times New Roman" pitchFamily="18" charset="0"/>
                <a:cs typeface="Times New Roman" pitchFamily="18" charset="0"/>
              </a:rPr>
              <a:t>لذا ارزیابی زیست محیطی میزان کمی و کیفی این گونه فاکتورها را به طور سیستماتیک و بر اساس ضوابط و استانداردها مورد بررسی و با شناسایی مهم و غیر مهم بودن اثرات، روشهای حذف یا کاهش و همچنین نحوه کنترل و پایش آنها را ارائه می‌دهد.</a:t>
            </a:r>
          </a:p>
          <a:p>
            <a:pPr algn="just">
              <a:buNone/>
            </a:pPr>
            <a:endParaRPr lang="fa-IR" dirty="0" smtClean="0">
              <a:latin typeface="Times New Roman" pitchFamily="18" charset="0"/>
              <a:cs typeface="Times New Roman" pitchFamily="18" charset="0"/>
            </a:endParaRPr>
          </a:p>
          <a:p>
            <a:pPr algn="just">
              <a:buNone/>
            </a:pPr>
            <a:r>
              <a:rPr lang="fa-IR" dirty="0" smtClean="0">
                <a:latin typeface="Times New Roman" pitchFamily="18" charset="0"/>
                <a:cs typeface="Times New Roman" pitchFamily="18" charset="0"/>
              </a:rPr>
              <a:t>ارزیابی محیط زیست:</a:t>
            </a:r>
          </a:p>
          <a:p>
            <a:pPr algn="just">
              <a:buNone/>
            </a:pPr>
            <a:endParaRPr lang="en-US" dirty="0" smtClean="0">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 - ارزیابی پژوهش، مطالعه، شناسایی و پیش‌بینی اثرات پروژه‌ها در محیط‌های بیوژئوفیزیکی ، بهداشت و رفاه اجتماعی و به تشریح و ارتباط اطلاعات درباره این اثرات می‌پردازد. </a:t>
            </a:r>
          </a:p>
          <a:p>
            <a:pPr algn="just"/>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 - ارزیابی برای اطمینان یافتن از اینکه اثرات احتمالی پروژه‌های توسعه در محیط زیست کاملاً مورد شناسایی و محاسبه قرار گرفته‌اند، به کار می‌رود . </a:t>
            </a:r>
          </a:p>
          <a:p>
            <a:pPr algn="just">
              <a:buNone/>
            </a:pP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 - ارائه روش جهت تعیین، پیش بینی و تفسیر اثرات زیست محیطی یک پروژه بر کل محیط زیست، بهداشت عمومی و سلامت اکوسیستم هایی است که زندگی بشر به آنها بستگی دارد. </a:t>
            </a:r>
          </a:p>
          <a:p>
            <a:pPr algn="just">
              <a:buNone/>
            </a:pP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 - ارزیابی اثرات فعالیتهای یک پروژه را با دیدگاه اجتناب و یا کاهش اثرات آنها بر محیط زیست بررسی می‌کند. </a:t>
            </a:r>
          </a:p>
          <a:p>
            <a:pPr algn="just">
              <a:buNone/>
            </a:pPr>
            <a:endParaRPr lang="en-US"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 - یک جریان مطالعه رسمی که به منظور پیش بینی نتایج زیست محیطی یک پروژه پیشنهادی به کار می‌رود</a:t>
            </a:r>
            <a:endParaRPr lang="en-US" dirty="0" smtClean="0">
              <a:solidFill>
                <a:schemeClr val="bg1"/>
              </a:solidFill>
              <a:latin typeface="Times New Roman" pitchFamily="18" charset="0"/>
              <a:cs typeface="Times New Roman" pitchFamily="18" charset="0"/>
            </a:endParaRPr>
          </a:p>
          <a:p>
            <a:pPr algn="just">
              <a:buNone/>
            </a:pPr>
            <a:endParaRPr lang="fa-IR" dirty="0">
              <a:solidFill>
                <a:schemeClr val="bg1"/>
              </a:solidFill>
              <a:latin typeface="Times New Roman" pitchFamily="18" charset="0"/>
              <a:cs typeface="Times New Roman" pitchFamily="18" charset="0"/>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610600" cy="6324600"/>
          </a:xfrm>
          <a:solidFill>
            <a:srgbClr val="FFFF00"/>
          </a:solidFill>
        </p:spPr>
        <p:txBody>
          <a:bodyPr>
            <a:normAutofit fontScale="77500" lnSpcReduction="20000"/>
          </a:bodyPr>
          <a:lstStyle/>
          <a:p>
            <a:pPr algn="just"/>
            <a:r>
              <a:rPr lang="fa-IR" dirty="0" smtClean="0">
                <a:solidFill>
                  <a:schemeClr val="bg1"/>
                </a:solidFill>
                <a:latin typeface="Times New Roman" pitchFamily="18" charset="0"/>
                <a:cs typeface="Times New Roman" pitchFamily="18" charset="0"/>
              </a:rPr>
              <a:t>- ارزیابی یکی از راههای مقبول برای رسیدن به اهداف </a:t>
            </a:r>
            <a:r>
              <a:rPr lang="fa-IR" b="1" dirty="0" smtClean="0">
                <a:solidFill>
                  <a:schemeClr val="bg1"/>
                </a:solidFill>
                <a:latin typeface="Times New Roman" pitchFamily="18" charset="0"/>
                <a:cs typeface="Times New Roman" pitchFamily="18" charset="0"/>
              </a:rPr>
              <a:t>توسعه پایدار </a:t>
            </a:r>
            <a:r>
              <a:rPr lang="fa-IR" dirty="0" smtClean="0">
                <a:solidFill>
                  <a:schemeClr val="bg1"/>
                </a:solidFill>
                <a:latin typeface="Times New Roman" pitchFamily="18" charset="0"/>
                <a:cs typeface="Times New Roman" pitchFamily="18" charset="0"/>
              </a:rPr>
              <a:t>است.</a:t>
            </a:r>
          </a:p>
          <a:p>
            <a:pPr algn="just">
              <a:buNone/>
            </a:pPr>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ارزیابی اثرات زیست محیطی یک </a:t>
            </a:r>
            <a:r>
              <a:rPr lang="fa-IR" b="1" dirty="0" smtClean="0">
                <a:solidFill>
                  <a:schemeClr val="bg1"/>
                </a:solidFill>
                <a:latin typeface="Times New Roman" pitchFamily="18" charset="0"/>
                <a:cs typeface="Times New Roman" pitchFamily="18" charset="0"/>
              </a:rPr>
              <a:t>راه </a:t>
            </a:r>
            <a:r>
              <a:rPr lang="fa-IR" dirty="0" smtClean="0">
                <a:solidFill>
                  <a:schemeClr val="bg1"/>
                </a:solidFill>
                <a:latin typeface="Times New Roman" pitchFamily="18" charset="0"/>
                <a:cs typeface="Times New Roman" pitchFamily="18" charset="0"/>
              </a:rPr>
              <a:t>و ابزار مدیریتی برای هر دو مرحله </a:t>
            </a:r>
            <a:r>
              <a:rPr lang="fa-IR" b="1" dirty="0" smtClean="0">
                <a:solidFill>
                  <a:schemeClr val="bg1"/>
                </a:solidFill>
                <a:latin typeface="Times New Roman" pitchFamily="18" charset="0"/>
                <a:cs typeface="Times New Roman" pitchFamily="18" charset="0"/>
              </a:rPr>
              <a:t>برنامه‌ریزی</a:t>
            </a:r>
            <a:r>
              <a:rPr lang="fa-IR" dirty="0" smtClean="0">
                <a:solidFill>
                  <a:schemeClr val="bg1"/>
                </a:solidFill>
                <a:latin typeface="Times New Roman" pitchFamily="18" charset="0"/>
                <a:cs typeface="Times New Roman" pitchFamily="18" charset="0"/>
              </a:rPr>
              <a:t> و </a:t>
            </a:r>
            <a:r>
              <a:rPr lang="fa-IR" b="1" dirty="0" smtClean="0">
                <a:solidFill>
                  <a:schemeClr val="bg1"/>
                </a:solidFill>
                <a:latin typeface="Times New Roman" pitchFamily="18" charset="0"/>
                <a:cs typeface="Times New Roman" pitchFamily="18" charset="0"/>
              </a:rPr>
              <a:t>تصمیم گیری </a:t>
            </a:r>
            <a:r>
              <a:rPr lang="fa-IR" dirty="0" smtClean="0">
                <a:solidFill>
                  <a:schemeClr val="bg1"/>
                </a:solidFill>
                <a:latin typeface="Times New Roman" pitchFamily="18" charset="0"/>
                <a:cs typeface="Times New Roman" pitchFamily="18" charset="0"/>
              </a:rPr>
              <a:t>در مورد پروژه‌های توسعه تلقی می‌گردد.</a:t>
            </a:r>
          </a:p>
          <a:p>
            <a:pPr algn="just"/>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ارزیابی به شناسایی ، پیش‌بینی و ارزشیابی پیامدهای زیست محیطی پروژه‌ها، برنامه‌ها و سیاست‌های توسعه‌ای پیشنهادی کمک می‌کند.</a:t>
            </a:r>
          </a:p>
          <a:p>
            <a:pPr algn="just"/>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نتیجه یک مطالعه ارزیابی تصمیم گیرندگان و عموم مردم را در جهت اینکه آیا پروژه باید اجراشود یا خیر و یا چگونه باید اجراشود، یاری می‌کند.</a:t>
            </a:r>
          </a:p>
          <a:p>
            <a:pPr algn="just"/>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منافع حاصل از ارزیابی در بسیاری از کشورهای جهان شناخته شده است و بسیاری از آنها ضوابط قانونی مربوط به آن را اجرا کرده‌اند و یا در حال اجرا هستند.</a:t>
            </a:r>
          </a:p>
          <a:p>
            <a:pPr algn="just"/>
            <a:endParaRPr lang="fa-IR" dirty="0" smtClean="0">
              <a:solidFill>
                <a:schemeClr val="bg1"/>
              </a:solidFill>
              <a:latin typeface="Times New Roman" pitchFamily="18" charset="0"/>
              <a:cs typeface="Times New Roman" pitchFamily="18" charset="0"/>
            </a:endParaRPr>
          </a:p>
          <a:p>
            <a:pPr algn="just"/>
            <a:r>
              <a:rPr lang="fa-IR" dirty="0" smtClean="0">
                <a:solidFill>
                  <a:schemeClr val="bg1"/>
                </a:solidFill>
                <a:latin typeface="Times New Roman" pitchFamily="18" charset="0"/>
                <a:cs typeface="Times New Roman" pitchFamily="18" charset="0"/>
              </a:rPr>
              <a:t>با انجام ارزیابی‌های زیست محیطی در مراحل اولیه برنامه‌ ریزی و مراحل بررسی عملی بودن پروژه نه تنها از عقب‌ماندگی‌های غیرضروری اجتناب می‌شود بلکه گزینه‌های مربوط به مکانیابی، مواد خام،‌ روش کار و غیره نیز ارزشیابی شده، اثرات زیست محیطی آنها شناسایی می‌شود و افزایش گزینه‌ها، پایه‌های بهتری را برای اتخاذ تصمیم فراهم می‌آورد.</a:t>
            </a:r>
            <a:endParaRPr lang="en-US" dirty="0" smtClean="0">
              <a:solidFill>
                <a:schemeClr val="bg1"/>
              </a:solidFill>
              <a:latin typeface="Times New Roman" pitchFamily="18" charset="0"/>
              <a:cs typeface="Times New Roman" pitchFamily="18" charset="0"/>
            </a:endParaRPr>
          </a:p>
          <a:p>
            <a:pPr algn="just">
              <a:buNone/>
            </a:pPr>
            <a:endParaRPr lang="en-US" dirty="0" smtClean="0">
              <a:solidFill>
                <a:schemeClr val="bg1"/>
              </a:solidFill>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743</TotalTime>
  <Words>10163</Words>
  <Application>Microsoft Office PowerPoint</Application>
  <PresentationFormat>On-screen Show (4:3)</PresentationFormat>
  <Paragraphs>499</Paragraphs>
  <Slides>68</Slides>
  <Notes>0</Notes>
  <HiddenSlides>0</HiddenSlides>
  <MMClips>0</MMClips>
  <ScaleCrop>false</ScaleCrop>
  <HeadingPairs>
    <vt:vector size="4" baseType="variant">
      <vt:variant>
        <vt:lpstr>Theme</vt:lpstr>
      </vt:variant>
      <vt:variant>
        <vt:i4>1</vt:i4>
      </vt:variant>
      <vt:variant>
        <vt:lpstr>Slide Titles</vt:lpstr>
      </vt:variant>
      <vt:variant>
        <vt:i4>68</vt:i4>
      </vt:variant>
    </vt:vector>
  </HeadingPairs>
  <TitlesOfParts>
    <vt:vector size="69" baseType="lpstr">
      <vt:lpstr>Verve</vt:lpstr>
      <vt:lpstr>بنام خدا</vt:lpstr>
      <vt:lpstr>تعریف محیط زیست :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تعریف محیط زیست : </dc:title>
  <dc:creator>FARASSOO</dc:creator>
  <cp:lastModifiedBy>Windows User</cp:lastModifiedBy>
  <cp:revision>72</cp:revision>
  <dcterms:created xsi:type="dcterms:W3CDTF">2006-08-16T00:00:00Z</dcterms:created>
  <dcterms:modified xsi:type="dcterms:W3CDTF">2020-05-11T18:05:53Z</dcterms:modified>
</cp:coreProperties>
</file>