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2" r:id="rId1"/>
    <p:sldMasterId id="2147483719" r:id="rId2"/>
  </p:sldMasterIdLst>
  <p:sldIdLst>
    <p:sldId id="318" r:id="rId3"/>
    <p:sldId id="272" r:id="rId4"/>
    <p:sldId id="291" r:id="rId5"/>
    <p:sldId id="293" r:id="rId6"/>
    <p:sldId id="292" r:id="rId7"/>
    <p:sldId id="274" r:id="rId8"/>
    <p:sldId id="275" r:id="rId9"/>
    <p:sldId id="256" r:id="rId10"/>
    <p:sldId id="257" r:id="rId11"/>
    <p:sldId id="307" r:id="rId12"/>
    <p:sldId id="298" r:id="rId13"/>
    <p:sldId id="314" r:id="rId14"/>
    <p:sldId id="315" r:id="rId15"/>
    <p:sldId id="316" r:id="rId16"/>
    <p:sldId id="317" r:id="rId17"/>
    <p:sldId id="308" r:id="rId18"/>
    <p:sldId id="309" r:id="rId19"/>
    <p:sldId id="310" r:id="rId20"/>
    <p:sldId id="311" r:id="rId21"/>
    <p:sldId id="312" r:id="rId22"/>
    <p:sldId id="313" r:id="rId23"/>
    <p:sldId id="258" r:id="rId24"/>
    <p:sldId id="259" r:id="rId25"/>
    <p:sldId id="296" r:id="rId26"/>
    <p:sldId id="294" r:id="rId27"/>
    <p:sldId id="295" r:id="rId28"/>
    <p:sldId id="280" r:id="rId29"/>
    <p:sldId id="281" r:id="rId30"/>
    <p:sldId id="282" r:id="rId31"/>
    <p:sldId id="283" r:id="rId32"/>
    <p:sldId id="284" r:id="rId33"/>
    <p:sldId id="285" r:id="rId34"/>
    <p:sldId id="299" r:id="rId35"/>
    <p:sldId id="301" r:id="rId36"/>
    <p:sldId id="286" r:id="rId37"/>
    <p:sldId id="287" r:id="rId38"/>
    <p:sldId id="288" r:id="rId39"/>
    <p:sldId id="305" r:id="rId40"/>
    <p:sldId id="306"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slide" Target="slides/slide3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2435658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6080288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5520342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79820891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5009207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1809439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0602949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597779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842204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81986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423788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9512831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612209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822774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43142646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6/15/2020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7088018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30626742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355228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6774416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602004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40680468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5714335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5777806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30061330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0755035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8023919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endParaRPr lang="en-US" dirty="0">
              <a:solidFill>
                <a:srgbClr val="90C226">
                  <a:lumMod val="60000"/>
                  <a:lumOff val="40000"/>
                </a:srgbClr>
              </a:solidFill>
              <a:latin typeface="Arial"/>
            </a:endParaRPr>
          </a:p>
        </p:txBody>
      </p:sp>
    </p:spTree>
    <p:extLst>
      <p:ext uri="{BB962C8B-B14F-4D97-AF65-F5344CB8AC3E}">
        <p14:creationId xmlns:p14="http://schemas.microsoft.com/office/powerpoint/2010/main" val="34124298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3543551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p>
        </p:txBody>
      </p:sp>
    </p:spTree>
    <p:extLst>
      <p:ext uri="{BB962C8B-B14F-4D97-AF65-F5344CB8AC3E}">
        <p14:creationId xmlns:p14="http://schemas.microsoft.com/office/powerpoint/2010/main" val="18263455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1304032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7875179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6/15/2020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240407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764DE79-268F-4C1A-8933-263129D2AF90}" type="datetimeFigureOut">
              <a:rPr lang="en-US" smtClean="0"/>
              <a:t>6/15/2020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1012643098"/>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Lst>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914400"/>
            <a:fld id="{5BABE09C-7F27-4099-8589-176B19964C7F}" type="datetimeFigureOut">
              <a:rPr lang="en-US" smtClean="0">
                <a:solidFill>
                  <a:prstClr val="black">
                    <a:tint val="75000"/>
                  </a:prstClr>
                </a:solidFill>
              </a:rPr>
              <a:pPr defTabSz="914400"/>
              <a:t>6/15/2020</a:t>
            </a:fld>
            <a:endParaRPr lang="en-US">
              <a:solidFill>
                <a:prstClr val="black">
                  <a:tint val="75000"/>
                </a:prstClr>
              </a:solidFill>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914400"/>
            <a:endParaRPr lang="en-US">
              <a:solidFill>
                <a:prstClr val="black">
                  <a:tint val="75000"/>
                </a:prstClr>
              </a:solidFill>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defTabSz="914400"/>
            <a:fld id="{EA6F807B-74D8-49EF-8966-46E72E587583}" type="slidenum">
              <a:rPr lang="en-US" smtClean="0">
                <a:solidFill>
                  <a:srgbClr val="90C226"/>
                </a:solidFill>
              </a:rPr>
              <a:pPr defTabSz="914400"/>
              <a:t>‹#›</a:t>
            </a:fld>
            <a:endParaRPr lang="en-US">
              <a:solidFill>
                <a:srgbClr val="90C226"/>
              </a:solidFill>
            </a:endParaRPr>
          </a:p>
        </p:txBody>
      </p:sp>
    </p:spTree>
    <p:extLst>
      <p:ext uri="{BB962C8B-B14F-4D97-AF65-F5344CB8AC3E}">
        <p14:creationId xmlns:p14="http://schemas.microsoft.com/office/powerpoint/2010/main" val="920974432"/>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hemeOverride" Target="../theme/themeOverr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package" Target="../embeddings/Microsoft_Word_Document1.docx"/></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69174314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00051" y="1358781"/>
            <a:ext cx="10058400" cy="4239839"/>
          </a:xfrm>
        </p:spPr>
        <p:txBody>
          <a:bodyPr>
            <a:normAutofit fontScale="92500" lnSpcReduction="20000"/>
          </a:bodyPr>
          <a:lstStyle/>
          <a:p>
            <a:pPr algn="r" rtl="1"/>
            <a:r>
              <a:rPr lang="fa-IR" sz="2800" b="1" dirty="0" smtClean="0">
                <a:solidFill>
                  <a:srgbClr val="FF0000"/>
                </a:solidFill>
                <a:latin typeface="Aparajita" panose="020B0604020202020204" pitchFamily="34" charset="0"/>
                <a:cs typeface="B Nazanin" panose="00000400000000000000" pitchFamily="2" charset="-78"/>
              </a:rPr>
              <a:t>تعریف تربیت: </a:t>
            </a:r>
            <a:r>
              <a:rPr lang="fa-IR" sz="2800" dirty="0" smtClean="0">
                <a:solidFill>
                  <a:schemeClr val="tx1"/>
                </a:solidFill>
                <a:latin typeface="Aparajita" panose="020B0604020202020204" pitchFamily="34" charset="0"/>
                <a:cs typeface="B Nazanin" panose="00000400000000000000" pitchFamily="2" charset="-78"/>
              </a:rPr>
              <a:t>تربیت مجموعه ای از روشهاست که شرایطی را فراهم می آورند تا کودک آدمی به استعدادهای بالقوه ای که در اوست دست یابد.</a:t>
            </a:r>
          </a:p>
          <a:p>
            <a:pPr algn="r" rtl="1"/>
            <a:r>
              <a:rPr lang="fa-IR" sz="2800" dirty="0" smtClean="0">
                <a:solidFill>
                  <a:schemeClr val="tx1"/>
                </a:solidFill>
                <a:latin typeface="Aparajita" panose="020B0604020202020204" pitchFamily="34" charset="0"/>
                <a:cs typeface="B Nazanin" panose="00000400000000000000" pitchFamily="2" charset="-78"/>
              </a:rPr>
              <a:t>تربیت از چه زمانی آغاز می گردد؟در تربیت کودک باید به پیش ازازدواج برگشت .پیش ازهمه باید در انتخاب همسر مناسب دقت کرد</a:t>
            </a:r>
          </a:p>
          <a:p>
            <a:pPr algn="r" rtl="1"/>
            <a:r>
              <a:rPr lang="fa-IR" sz="2800" dirty="0" smtClean="0">
                <a:solidFill>
                  <a:schemeClr val="tx1"/>
                </a:solidFill>
                <a:latin typeface="Aparajita" panose="020B0604020202020204" pitchFamily="34" charset="0"/>
                <a:cs typeface="B Nazanin" panose="00000400000000000000" pitchFamily="2" charset="-78"/>
              </a:rPr>
              <a:t>در انتخاب همسر باید به سلامتی او توجه داشت.سلامت یک موضوع چند بعدی است</a:t>
            </a:r>
          </a:p>
          <a:p>
            <a:pPr algn="r" rtl="1"/>
            <a:r>
              <a:rPr lang="fa-IR" sz="2800" dirty="0" smtClean="0">
                <a:solidFill>
                  <a:schemeClr val="tx1"/>
                </a:solidFill>
                <a:latin typeface="Aparajita" panose="020B0604020202020204" pitchFamily="34" charset="0"/>
                <a:cs typeface="B Nazanin" panose="00000400000000000000" pitchFamily="2" charset="-78"/>
              </a:rPr>
              <a:t>براساس تعریف سازمان بهداشت جهانی </a:t>
            </a:r>
            <a:r>
              <a:rPr lang="fa-IR" sz="2800" b="1" dirty="0" smtClean="0">
                <a:solidFill>
                  <a:srgbClr val="0070C0"/>
                </a:solidFill>
                <a:latin typeface="Aparajita" panose="020B0604020202020204" pitchFamily="34" charset="0"/>
                <a:cs typeface="B Nazanin" panose="00000400000000000000" pitchFamily="2" charset="-78"/>
              </a:rPr>
              <a:t>سلامت نه فقط به معنی فقدان بیماری بلکه به معنی احساس آسوده بودن در ابعاد جسمی روانی و اجتماعی می باشد.</a:t>
            </a:r>
            <a:endParaRPr lang="fa-IR" b="1" dirty="0" smtClean="0">
              <a:solidFill>
                <a:srgbClr val="0070C0"/>
              </a:solidFill>
              <a:latin typeface="Aparajita" panose="020B0604020202020204" pitchFamily="34" charset="0"/>
              <a:cs typeface="B Nazanin" panose="00000400000000000000" pitchFamily="2" charset="-78"/>
            </a:endParaRPr>
          </a:p>
          <a:p>
            <a:pPr algn="r" rtl="1"/>
            <a:endParaRPr lang="fa-IR" dirty="0" smtClean="0"/>
          </a:p>
          <a:p>
            <a:pPr algn="r" rtl="1"/>
            <a:endParaRPr lang="en-US" dirty="0"/>
          </a:p>
        </p:txBody>
      </p:sp>
    </p:spTree>
    <p:extLst>
      <p:ext uri="{BB962C8B-B14F-4D97-AF65-F5344CB8AC3E}">
        <p14:creationId xmlns:p14="http://schemas.microsoft.com/office/powerpoint/2010/main" val="258408286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55478" y="1059679"/>
            <a:ext cx="9750750" cy="5546220"/>
          </a:xfrm>
        </p:spPr>
        <p:txBody>
          <a:bodyPr>
            <a:noAutofit/>
          </a:bodyPr>
          <a:lstStyle/>
          <a:p>
            <a:pPr algn="just" rtl="1"/>
            <a:r>
              <a:rPr lang="fa-IR" sz="28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ابعاد سلامت:</a:t>
            </a:r>
          </a:p>
          <a:p>
            <a:pPr algn="just" rtl="1"/>
            <a:r>
              <a:rPr lang="fa-IR" sz="2400" b="1" dirty="0" smtClean="0">
                <a:solidFill>
                  <a:srgbClr val="00B0F0"/>
                </a:solidFill>
                <a:latin typeface="Calibri" panose="020F0502020204030204" pitchFamily="34" charset="0"/>
                <a:ea typeface="Calibri" panose="020F0502020204030204" pitchFamily="34" charset="0"/>
                <a:cs typeface="B Nazanin" panose="00000400000000000000" pitchFamily="2" charset="-78"/>
              </a:rPr>
              <a:t>سلامت جسمی: </a:t>
            </a:r>
            <a:r>
              <a:rPr lang="fa-IR" sz="2400" b="1" dirty="0" smtClean="0">
                <a:solidFill>
                  <a:srgbClr val="000000"/>
                </a:solidFill>
                <a:latin typeface="Calibri" panose="020F0502020204030204" pitchFamily="34" charset="0"/>
                <a:ea typeface="Calibri" panose="020F0502020204030204" pitchFamily="34" charset="0"/>
                <a:cs typeface="B Nazanin" panose="00000400000000000000" pitchFamily="2" charset="-78"/>
              </a:rPr>
              <a:t>بدن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بدون بیماری با عملکرد قلبی عروقی خوب،سیستم ایمنی قوی و توانایی تحمل جراحت جسمی . البته سلامت جسمی عادتهای سبک زندگی رانیز  در برمی گیردکه باعث ارتقای سلامت جسمی می گردند:تغذیه مناسب،فعالیت بدنی و تمرین منظم، خواب خوب و عدم مصرف سیگار توتون و الکل و... می شود.</a:t>
            </a:r>
          </a:p>
          <a:p>
            <a:pPr algn="just" rtl="1"/>
            <a:endPar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a:p>
            <a:pPr algn="just" rtl="1"/>
            <a:r>
              <a:rPr lang="fa-IR" sz="2400" b="1" dirty="0">
                <a:solidFill>
                  <a:srgbClr val="00B0F0"/>
                </a:solidFill>
                <a:latin typeface="Calibri" panose="020F0502020204030204" pitchFamily="34" charset="0"/>
                <a:ea typeface="Calibri" panose="020F0502020204030204" pitchFamily="34" charset="0"/>
                <a:cs typeface="B Nazanin" panose="00000400000000000000" pitchFamily="2" charset="-78"/>
              </a:rPr>
              <a:t>سلامت روانی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توانایی تفکر درست، عزت نفس داشتن،لذت کلی از زندگی و احساس آسودگی است. شامل توانایی حل مساله (جستجوی اطلاعات از شیوه های مناسب)،ثبات هیجانی داشتن، پذیرش خود و باز بودن به ایده های جدید و داشتن شخصیت سرسخت و....</a:t>
            </a:r>
          </a:p>
        </p:txBody>
      </p:sp>
    </p:spTree>
    <p:extLst>
      <p:ext uri="{BB962C8B-B14F-4D97-AF65-F5344CB8AC3E}">
        <p14:creationId xmlns:p14="http://schemas.microsoft.com/office/powerpoint/2010/main" val="1437636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452785"/>
            <a:ext cx="8596668" cy="4588577"/>
          </a:xfrm>
        </p:spPr>
        <p:txBody>
          <a:bodyPr>
            <a:normAutofit/>
          </a:bodyPr>
          <a:lstStyle/>
          <a:p>
            <a:pPr algn="r" rtl="1"/>
            <a:r>
              <a:rPr lang="fa-IR" sz="2800" b="1" cap="all" spc="200" dirty="0" smtClean="0">
                <a:solidFill>
                  <a:schemeClr val="tx1"/>
                </a:solidFill>
                <a:latin typeface="Aparajita" panose="020B0604020202020204" pitchFamily="34" charset="0"/>
                <a:cs typeface="B Nazanin" panose="00000400000000000000" pitchFamily="2" charset="-78"/>
              </a:rPr>
              <a:t>سلامت </a:t>
            </a:r>
            <a:r>
              <a:rPr lang="fa-IR" sz="2800" b="1" cap="all" spc="200" dirty="0">
                <a:solidFill>
                  <a:schemeClr val="tx1"/>
                </a:solidFill>
                <a:latin typeface="Aparajita" panose="020B0604020202020204" pitchFamily="34" charset="0"/>
                <a:cs typeface="B Nazanin" panose="00000400000000000000" pitchFamily="2" charset="-78"/>
              </a:rPr>
              <a:t>روانی :</a:t>
            </a:r>
          </a:p>
          <a:p>
            <a:pPr algn="r" rtl="1"/>
            <a:r>
              <a:rPr lang="fa-IR" sz="2400" b="1" cap="all" spc="200" dirty="0" smtClean="0">
                <a:solidFill>
                  <a:schemeClr val="tx1"/>
                </a:solidFill>
                <a:latin typeface="Aparajita" panose="020B0604020202020204" pitchFamily="34" charset="0"/>
                <a:cs typeface="B Nazanin" panose="00000400000000000000" pitchFamily="2" charset="-78"/>
              </a:rPr>
              <a:t>- سلامت </a:t>
            </a:r>
            <a:r>
              <a:rPr lang="fa-IR" sz="2400" b="1" cap="all" spc="200" dirty="0">
                <a:solidFill>
                  <a:schemeClr val="tx1"/>
                </a:solidFill>
                <a:latin typeface="Aparajita" panose="020B0604020202020204" pitchFamily="34" charset="0"/>
                <a:cs typeface="B Nazanin" panose="00000400000000000000" pitchFamily="2" charset="-78"/>
              </a:rPr>
              <a:t>شناختی</a:t>
            </a:r>
            <a:r>
              <a:rPr lang="fa-IR" sz="2800" cap="all" spc="200" dirty="0" smtClean="0">
                <a:solidFill>
                  <a:schemeClr val="tx1"/>
                </a:solidFill>
                <a:latin typeface="Aparajita" panose="020B0604020202020204" pitchFamily="34" charset="0"/>
                <a:cs typeface="B Nazanin" panose="00000400000000000000" pitchFamily="2" charset="-78"/>
              </a:rPr>
              <a:t>: بالاترین </a:t>
            </a:r>
            <a:r>
              <a:rPr lang="fa-IR" sz="2800" cap="all" spc="200" dirty="0">
                <a:solidFill>
                  <a:schemeClr val="tx1"/>
                </a:solidFill>
                <a:latin typeface="Aparajita" panose="020B0604020202020204" pitchFamily="34" charset="0"/>
                <a:cs typeface="B Nazanin" panose="00000400000000000000" pitchFamily="2" charset="-78"/>
              </a:rPr>
              <a:t>سطح تفکر از منظر شناختی رسیدن به تفکر انتزاعی می باشد.براساس نظریه پیاژه تفکر انتزاعی در آغاز نوجوانی یعنی از حدود 11 سالگی شروع می شود</a:t>
            </a:r>
          </a:p>
          <a:p>
            <a:pPr algn="r" rtl="1"/>
            <a:r>
              <a:rPr lang="fa-IR" sz="2800" cap="all" spc="200" dirty="0">
                <a:solidFill>
                  <a:schemeClr val="tx1"/>
                </a:solidFill>
                <a:latin typeface="Aparajita" panose="020B0604020202020204" pitchFamily="34" charset="0"/>
                <a:cs typeface="B Nazanin" panose="00000400000000000000" pitchFamily="2" charset="-78"/>
              </a:rPr>
              <a:t>- </a:t>
            </a:r>
            <a:r>
              <a:rPr lang="fa-IR" sz="2400" b="1" cap="all" spc="200" dirty="0">
                <a:solidFill>
                  <a:schemeClr val="tx1"/>
                </a:solidFill>
                <a:latin typeface="Aparajita" panose="020B0604020202020204" pitchFamily="34" charset="0"/>
                <a:cs typeface="B Nazanin" panose="00000400000000000000" pitchFamily="2" charset="-78"/>
              </a:rPr>
              <a:t>سلامت </a:t>
            </a:r>
            <a:r>
              <a:rPr lang="fa-IR" sz="2400" b="1" cap="all" spc="200" dirty="0" smtClean="0">
                <a:solidFill>
                  <a:schemeClr val="tx1"/>
                </a:solidFill>
                <a:latin typeface="Aparajita" panose="020B0604020202020204" pitchFamily="34" charset="0"/>
                <a:cs typeface="B Nazanin" panose="00000400000000000000" pitchFamily="2" charset="-78"/>
              </a:rPr>
              <a:t>هیجانی</a:t>
            </a:r>
            <a:r>
              <a:rPr lang="fa-IR" sz="2800" cap="all" spc="200" dirty="0" smtClean="0">
                <a:solidFill>
                  <a:schemeClr val="tx1"/>
                </a:solidFill>
                <a:latin typeface="Aparajita" panose="020B0604020202020204" pitchFamily="34" charset="0"/>
                <a:cs typeface="B Nazanin" panose="00000400000000000000" pitchFamily="2" charset="-78"/>
              </a:rPr>
              <a:t>: سلامت هیجانی نیز </a:t>
            </a:r>
            <a:r>
              <a:rPr lang="fa-IR" sz="2800" cap="all" spc="200" dirty="0">
                <a:solidFill>
                  <a:schemeClr val="tx1"/>
                </a:solidFill>
                <a:latin typeface="Aparajita" panose="020B0604020202020204" pitchFamily="34" charset="0"/>
                <a:cs typeface="B Nazanin" panose="00000400000000000000" pitchFamily="2" charset="-78"/>
              </a:rPr>
              <a:t>باید مورد توجه قرار گیرد</a:t>
            </a:r>
          </a:p>
          <a:p>
            <a:pPr algn="r" rtl="1"/>
            <a:endParaRPr lang="en-US" sz="2800" b="1" cap="all" spc="200" dirty="0">
              <a:solidFill>
                <a:schemeClr val="tx1"/>
              </a:solidFill>
              <a:latin typeface="Aparajita" panose="020B0604020202020204" pitchFamily="34" charset="0"/>
              <a:cs typeface="B Nazanin" panose="00000400000000000000" pitchFamily="2" charset="-78"/>
            </a:endParaRPr>
          </a:p>
        </p:txBody>
      </p:sp>
    </p:spTree>
    <p:extLst>
      <p:ext uri="{BB962C8B-B14F-4D97-AF65-F5344CB8AC3E}">
        <p14:creationId xmlns:p14="http://schemas.microsoft.com/office/powerpoint/2010/main" val="393316082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34939"/>
            <a:ext cx="9133238" cy="5546220"/>
          </a:xfrm>
        </p:spPr>
        <p:txBody>
          <a:bodyPr>
            <a:noAutofit/>
          </a:bodyPr>
          <a:lstStyle/>
          <a:p>
            <a:pPr algn="r" rtl="1"/>
            <a:r>
              <a:rPr lang="fa-IR" sz="2400" b="1" dirty="0">
                <a:solidFill>
                  <a:srgbClr val="00B0F0"/>
                </a:solidFill>
                <a:latin typeface="Calibri" panose="020F0502020204030204" pitchFamily="34" charset="0"/>
                <a:ea typeface="Calibri" panose="020F0502020204030204" pitchFamily="34" charset="0"/>
                <a:cs typeface="B Nazanin" panose="00000400000000000000" pitchFamily="2" charset="-78"/>
              </a:rPr>
              <a:t>سلامت اجتماعی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:داشتن مهارتهای مناسب بین فردی،روابط مناسب با خانواده و دوستان و آشنایان و حمایت اجتماعی در زمانهای بحران، همچنین عوامل فرهنگی اجتماعی سلامت با آن مرتبط می باشند مثل شرایط اقتصادی اجتماعی مناسب،آموزش، فرهنگ و..</a:t>
            </a:r>
          </a:p>
          <a:p>
            <a:pPr algn="r" rtl="1"/>
            <a:endPar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a:p>
            <a:pPr marL="0" algn="justLow" rtl="1">
              <a:lnSpc>
                <a:spcPct val="150000"/>
              </a:lnSpc>
              <a:spcBef>
                <a:spcPts val="0"/>
              </a:spcBef>
            </a:pPr>
            <a:r>
              <a:rPr lang="fa-IR" sz="2400" b="1" dirty="0">
                <a:solidFill>
                  <a:srgbClr val="00B0F0"/>
                </a:solidFill>
                <a:latin typeface="Calibri" panose="020F0502020204030204" pitchFamily="34" charset="0"/>
                <a:ea typeface="Calibri" panose="020F0502020204030204" pitchFamily="34" charset="0"/>
                <a:cs typeface="B Nazanin" panose="00000400000000000000" pitchFamily="2" charset="-78"/>
              </a:rPr>
              <a:t>سلامت </a:t>
            </a:r>
            <a:r>
              <a:rPr lang="fa-IR" sz="2400" b="1" dirty="0" smtClean="0">
                <a:solidFill>
                  <a:srgbClr val="00B0F0"/>
                </a:solidFill>
                <a:latin typeface="Calibri" panose="020F0502020204030204" pitchFamily="34" charset="0"/>
                <a:ea typeface="Calibri" panose="020F0502020204030204" pitchFamily="34" charset="0"/>
                <a:cs typeface="B Nazanin" panose="00000400000000000000" pitchFamily="2" charset="-78"/>
              </a:rPr>
              <a:t>معنوی: </a:t>
            </a:r>
            <a:r>
              <a:rPr lang="fa-IR" sz="2400" b="1" dirty="0" smtClean="0">
                <a:solidFill>
                  <a:srgbClr val="000000"/>
                </a:solidFill>
                <a:latin typeface="Calibri" panose="020F0502020204030204" pitchFamily="34" charset="0"/>
                <a:ea typeface="Calibri" panose="020F0502020204030204" pitchFamily="34" charset="0"/>
                <a:cs typeface="B Nazanin" panose="00000400000000000000" pitchFamily="2" charset="-78"/>
              </a:rPr>
              <a:t>امیدو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ایمان داشتن به آینده ای فراتر از دنیای مادی،خوش بین بودن به آینده خود و اعتماد داشتن به خالق هستی </a:t>
            </a:r>
            <a:r>
              <a:rPr lang="ar-SA"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به گونه ای که از طریق آن می توان به رابطه انسان با خدا، انسان با خودش، انسان با دیگران و انسان با طبیعت را عمق و غنا بخشیده و زندگی را معنا دار نمود. نتیجه و پیامد معنویت معنا داری وجود و جهان، ایجاد آرامش، امید و شادی درونی عمیق و پایداری خواهد بود</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a:t>
            </a:r>
            <a:endParaRPr lang="en-US"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a:p>
            <a:pPr algn="r" rtl="1"/>
            <a:endParaRPr lang="en-US"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269872625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8764" y="1040005"/>
            <a:ext cx="9349098" cy="5212966"/>
          </a:xfrm>
          <a:prstGeom prst="rect">
            <a:avLst/>
          </a:prstGeom>
        </p:spPr>
        <p:txBody>
          <a:bodyPr wrap="square">
            <a:spAutoFit/>
          </a:bodyPr>
          <a:lstStyle/>
          <a:p>
            <a:pPr marL="342900" marR="0" lvl="0" indent="-342900" algn="r" rtl="1">
              <a:lnSpc>
                <a:spcPct val="150000"/>
              </a:lnSpc>
              <a:spcBef>
                <a:spcPts val="0"/>
              </a:spcBef>
              <a:spcAft>
                <a:spcPts val="800"/>
              </a:spcAft>
              <a:buFont typeface="Times New Roman" panose="02020603050405020304" pitchFamily="18" charset="0"/>
              <a:buChar char="-"/>
            </a:pPr>
            <a:r>
              <a:rPr lang="fa-IR" sz="2400" dirty="0">
                <a:latin typeface="Calibri" panose="020F0502020204030204" pitchFamily="34" charset="0"/>
                <a:ea typeface="Calibri" panose="020F0502020204030204" pitchFamily="34" charset="0"/>
                <a:cs typeface="B Nazanin" panose="00000400000000000000" pitchFamily="2" charset="-78"/>
              </a:rPr>
              <a:t>اولین مرحله پیش از تولد ، دوره تخمک بارور ، تقریباً دو هفته </a:t>
            </a:r>
            <a:endParaRPr lang="en-US" dirty="0">
              <a:latin typeface="Calibri" panose="020F0502020204030204" pitchFamily="34" charset="0"/>
              <a:ea typeface="Calibri" panose="020F0502020204030204" pitchFamily="34" charset="0"/>
              <a:cs typeface="B Nazanin" panose="00000400000000000000" pitchFamily="2" charset="-78"/>
            </a:endParaRPr>
          </a:p>
          <a:p>
            <a:pPr marL="342900" marR="0" lvl="0" indent="-342900" algn="r" rtl="1">
              <a:lnSpc>
                <a:spcPct val="150000"/>
              </a:lnSpc>
              <a:spcBef>
                <a:spcPts val="0"/>
              </a:spcBef>
              <a:spcAft>
                <a:spcPts val="800"/>
              </a:spcAft>
              <a:buFont typeface="Times New Roman" panose="02020603050405020304" pitchFamily="18" charset="0"/>
              <a:buChar char="-"/>
            </a:pPr>
            <a:r>
              <a:rPr lang="fa-IR" sz="2400" dirty="0">
                <a:latin typeface="Calibri" panose="020F0502020204030204" pitchFamily="34" charset="0"/>
                <a:ea typeface="Calibri" panose="020F0502020204030204" pitchFamily="34" charset="0"/>
                <a:cs typeface="B Nazanin" panose="00000400000000000000" pitchFamily="2" charset="-78"/>
              </a:rPr>
              <a:t>دوره رویانی از 2تا 8 هفته طول می کشدو در این مدت شالوده تمام ساختارهای بدن ریخته می شود . در هفته اول این دوره مجرای عصبی تشکیل می شودو دستگاه عصبی شروع به رشد می کند.اندام های دیگر به دنبال آن سریع رشد می کنند. در پایان این مرحله رویان به تماس پاسخ می دهد و می تواند حرکت کند.</a:t>
            </a:r>
            <a:endParaRPr lang="en-US" dirty="0">
              <a:latin typeface="Calibri" panose="020F0502020204030204" pitchFamily="34" charset="0"/>
              <a:ea typeface="Calibri" panose="020F0502020204030204" pitchFamily="34" charset="0"/>
              <a:cs typeface="B Nazanin" panose="00000400000000000000" pitchFamily="2" charset="-78"/>
            </a:endParaRPr>
          </a:p>
          <a:p>
            <a:pPr marL="342900" marR="0" lvl="0" indent="-342900" algn="r" rtl="1">
              <a:lnSpc>
                <a:spcPct val="150000"/>
              </a:lnSpc>
              <a:spcBef>
                <a:spcPts val="0"/>
              </a:spcBef>
              <a:spcAft>
                <a:spcPts val="800"/>
              </a:spcAft>
              <a:buFont typeface="Times New Roman" panose="02020603050405020304" pitchFamily="18" charset="0"/>
              <a:buChar char="-"/>
            </a:pPr>
            <a:r>
              <a:rPr lang="fa-IR" sz="2400" dirty="0">
                <a:latin typeface="Calibri" panose="020F0502020204030204" pitchFamily="34" charset="0"/>
                <a:ea typeface="Calibri" panose="020F0502020204030204" pitchFamily="34" charset="0"/>
                <a:cs typeface="B Nazanin" panose="00000400000000000000" pitchFamily="2" charset="-78"/>
              </a:rPr>
              <a:t>دوره جنینی  که تا انتهای حاملگی ادامه دارد .افزایش چشمگیر اندازه بدن و کامل شدن ساختارهای جسمانی راشامل می گردد. در اواسط دوره سوم سه ماهه مادر می تواند حرکت را احساس کند.</a:t>
            </a:r>
            <a:endParaRPr lang="en-US" dirty="0">
              <a:latin typeface="Calibri" panose="020F0502020204030204" pitchFamily="34" charset="0"/>
              <a:ea typeface="Calibri" panose="020F0502020204030204" pitchFamily="34" charset="0"/>
              <a:cs typeface="B Nazanin" panose="00000400000000000000" pitchFamily="2" charset="-78"/>
            </a:endParaRPr>
          </a:p>
          <a:p>
            <a:pPr marL="228600" marR="0" algn="r" rtl="1">
              <a:lnSpc>
                <a:spcPct val="150000"/>
              </a:lnSpc>
              <a:spcBef>
                <a:spcPts val="0"/>
              </a:spcBef>
              <a:spcAft>
                <a:spcPts val="800"/>
              </a:spcAft>
            </a:pPr>
            <a:r>
              <a:rPr lang="fa-IR" dirty="0">
                <a:latin typeface="Calibri" panose="020F0502020204030204" pitchFamily="34" charset="0"/>
                <a:ea typeface="Calibri" panose="020F0502020204030204" pitchFamily="34" charset="0"/>
                <a:cs typeface="B Nazanin" panose="00000400000000000000" pitchFamily="2" charset="-78"/>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6192851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8045" y="61412"/>
            <a:ext cx="9383282" cy="5534849"/>
          </a:xfrm>
          <a:prstGeom prst="rect">
            <a:avLst/>
          </a:prstGeom>
        </p:spPr>
        <p:txBody>
          <a:bodyPr wrap="square">
            <a:spAutoFit/>
          </a:bodyPr>
          <a:lstStyle/>
          <a:p>
            <a:pPr marL="342900" marR="0" lvl="0" indent="-342900" algn="r" rtl="1">
              <a:lnSpc>
                <a:spcPct val="150000"/>
              </a:lnSpc>
              <a:spcBef>
                <a:spcPts val="0"/>
              </a:spcBef>
              <a:spcAft>
                <a:spcPts val="800"/>
              </a:spcAft>
              <a:buFont typeface="Times New Roman" panose="02020603050405020304" pitchFamily="18" charset="0"/>
              <a:buChar char="-"/>
            </a:pPr>
            <a:r>
              <a:rPr lang="fa-IR" sz="2000" dirty="0">
                <a:latin typeface="Calibri" panose="020F0502020204030204" pitchFamily="34" charset="0"/>
                <a:ea typeface="Calibri" panose="020F0502020204030204" pitchFamily="34" charset="0"/>
                <a:cs typeface="B Nazanin" panose="00000400000000000000" pitchFamily="2" charset="-78"/>
              </a:rPr>
              <a:t>جنین از ورنیکس پوشیده می شود که از پوست دربرابر خشک شدن محافظت می کند. موهای نرم و سفیدی به نام کرک به ورنیکس کمک می کنند تا به پوست بچسبد. در پایان دوره سه ماهه دوم تولید نورون ها در مغز کامل می شود.</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تراتوژن ها عوامل محیطی هستند که درطول  دوره پیش از تولد آسیب می رسانند.تاثیرات آنها با مفهوم دوره  مطابقت دارد.تاثیر تراتوژنها برحسب مقدار و طول مدت مواجهه، ساختار ژنتیکی مادر و جنین ،وجود یاعدم وجود عوامل زیان بخش دیگر، سن ارگانیزم به هنگام مواجهه فرق می کند.ارگانیزم درحال رشد در دوره رویانی بسیار آسیب پذیر است.</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آکوتان تراتوژن بسیار قوی است.یک دارو که برای درمان  آکنه مصرف می شود.</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مصرف اسید فولیک در حدود زمان بارداری،نایهنجاریهای مجرای عصبی مانند اسپینا بیفیدا و آنانسفالی را به میزان زیاد کاهش می دهد. بعلاوه مصرف آن در 10 هفته آخر بارداری احتمال زایمان زودرس و وزن کم به هنگام تولد رابه نصف کاهش می دهد. مصرف روزانه 4/0 میلیگرم اما نه بیش از 1 میلیگرم توصیه می شود.</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استرس هیجانی باعث می شود بچه ها در معرض خطرانواع مشکل قرار گیرند</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7604742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49561094"/>
              </p:ext>
            </p:extLst>
          </p:nvPr>
        </p:nvGraphicFramePr>
        <p:xfrm>
          <a:off x="1475305" y="278984"/>
          <a:ext cx="9754669" cy="8218551"/>
        </p:xfrm>
        <a:graphic>
          <a:graphicData uri="http://schemas.openxmlformats.org/drawingml/2006/table">
            <a:tbl>
              <a:tblPr rtl="1" firstRow="1" firstCol="1" bandRow="1">
                <a:tableStyleId>{5C22544A-7EE6-4342-B048-85BDC9FD1C3A}</a:tableStyleId>
              </a:tblPr>
              <a:tblGrid>
                <a:gridCol w="1475497"/>
                <a:gridCol w="2869020"/>
                <a:gridCol w="2213243"/>
                <a:gridCol w="3196909"/>
              </a:tblGrid>
              <a:tr h="785149">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سبک فرزند پروری</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پذیرش وروابط نزدیک</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کنترل</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استقلال دادن</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1550431">
                <a:tc>
                  <a:txBody>
                    <a:bodyPr/>
                    <a:lstStyle/>
                    <a:p>
                      <a:pPr marL="0" marR="0" algn="ctr" rtl="1">
                        <a:lnSpc>
                          <a:spcPct val="107000"/>
                        </a:lnSpc>
                        <a:spcBef>
                          <a:spcPts val="0"/>
                        </a:spcBef>
                        <a:spcAft>
                          <a:spcPts val="0"/>
                        </a:spcAft>
                      </a:pPr>
                      <a:r>
                        <a:rPr lang="fa-IR" sz="2000" dirty="0">
                          <a:effectLst/>
                          <a:cs typeface="B Nazanin" panose="00000400000000000000" pitchFamily="2" charset="-78"/>
                        </a:rPr>
                        <a:t>مقتدرانه</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صمیمی،پذیرا ودلسوز و نسبت به نیازهای کودک حساس</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توقع معقولی برای پختگی دارد و همواره آن را توضیح می دهد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به کودک اجازه می دهد مطابق با آمادگیش تصمیم بگیرد.کودک را به ابراز افکار و احساسات برمی انگیزد.هنگام اختلاف نظر تصمیمات بصورت مشترک </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923950">
                <a:tc>
                  <a:txBody>
                    <a:bodyPr/>
                    <a:lstStyle/>
                    <a:p>
                      <a:pPr marL="0" marR="0" algn="ctr" rtl="1">
                        <a:lnSpc>
                          <a:spcPct val="107000"/>
                        </a:lnSpc>
                        <a:spcBef>
                          <a:spcPts val="0"/>
                        </a:spcBef>
                        <a:spcAft>
                          <a:spcPts val="0"/>
                        </a:spcAft>
                      </a:pPr>
                      <a:r>
                        <a:rPr lang="fa-IR" sz="2000" dirty="0">
                          <a:effectLst/>
                          <a:cs typeface="B Nazanin" panose="00000400000000000000" pitchFamily="2" charset="-78"/>
                        </a:rPr>
                        <a:t>مستبدانه</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سرد و طرد کننده ومرتب کودک را تحقیر می کند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توقعات با استفاده از زور وتنبیه.محبت را دریغ می کند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برای کودک تصمیم گیری می کند .به ندرت به نقطه نظر کودک توجه می کند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923950">
                <a:tc>
                  <a:txBody>
                    <a:bodyPr/>
                    <a:lstStyle/>
                    <a:p>
                      <a:pPr marL="0" marR="0" algn="ctr" rtl="1">
                        <a:lnSpc>
                          <a:spcPct val="107000"/>
                        </a:lnSpc>
                        <a:spcBef>
                          <a:spcPts val="0"/>
                        </a:spcBef>
                        <a:spcAft>
                          <a:spcPts val="0"/>
                        </a:spcAft>
                      </a:pPr>
                      <a:r>
                        <a:rPr lang="fa-IR" sz="2000" dirty="0">
                          <a:effectLst/>
                          <a:cs typeface="B Nazanin" panose="00000400000000000000" pitchFamily="2" charset="-78"/>
                        </a:rPr>
                        <a:t>آسان گیر</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صمیمی و سهل گیر یا بی توجه است</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توقعات کمی دارد یا اصلا ندارد </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به کودک اجازه می دهد قبل از اینکه آمادگی داشته باشد تصمیمات زیادی بگیرد.</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610711">
                <a:tc>
                  <a:txBody>
                    <a:bodyPr/>
                    <a:lstStyle/>
                    <a:p>
                      <a:pPr marL="0" marR="0" algn="just" rtl="1">
                        <a:lnSpc>
                          <a:spcPct val="107000"/>
                        </a:lnSpc>
                        <a:spcBef>
                          <a:spcPts val="0"/>
                        </a:spcBef>
                        <a:spcAft>
                          <a:spcPts val="0"/>
                        </a:spcAft>
                      </a:pPr>
                      <a:r>
                        <a:rPr lang="fa-IR" sz="2000">
                          <a:effectLst/>
                          <a:cs typeface="B Nazanin" panose="00000400000000000000" pitchFamily="2" charset="-78"/>
                        </a:rPr>
                        <a:t>بی اعتنا</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از لحاظ هیجانی کناره گیر و جداست</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توقعات کمی دارد یا اصلا ندارد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نسبت به تصمیم گیری و نقطه نظر کودک بی توجه است</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bl>
          </a:graphicData>
        </a:graphic>
      </p:graphicFrame>
    </p:spTree>
    <p:extLst>
      <p:ext uri="{BB962C8B-B14F-4D97-AF65-F5344CB8AC3E}">
        <p14:creationId xmlns:p14="http://schemas.microsoft.com/office/powerpoint/2010/main" val="184810297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03305"/>
            <a:ext cx="10515600" cy="5537674"/>
          </a:xfrm>
        </p:spPr>
        <p:txBody>
          <a:bodyPr>
            <a:normAutofit fontScale="85000" lnSpcReduction="20000"/>
          </a:bodyPr>
          <a:lstStyle/>
          <a:p>
            <a:pPr algn="just" rtl="1"/>
            <a:endParaRPr lang="fa-IR" dirty="0" smtClean="0">
              <a:solidFill>
                <a:srgbClr val="FF0000"/>
              </a:solidFill>
              <a:cs typeface="B Nazanin" panose="00000400000000000000" pitchFamily="2" charset="-78"/>
            </a:endParaRPr>
          </a:p>
          <a:p>
            <a:pPr algn="just" rtl="1"/>
            <a:endParaRPr lang="fa-IR" dirty="0">
              <a:solidFill>
                <a:srgbClr val="FF0000"/>
              </a:solidFill>
              <a:cs typeface="B Nazanin" panose="00000400000000000000" pitchFamily="2" charset="-78"/>
            </a:endParaRPr>
          </a:p>
          <a:p>
            <a:pPr algn="just" rtl="1"/>
            <a:endParaRPr lang="fa-IR" dirty="0" smtClean="0">
              <a:solidFill>
                <a:srgbClr val="FF0000"/>
              </a:solidFill>
              <a:cs typeface="B Nazanin" panose="00000400000000000000" pitchFamily="2" charset="-78"/>
            </a:endParaRPr>
          </a:p>
          <a:p>
            <a:pPr algn="just" rtl="1"/>
            <a:r>
              <a:rPr lang="fa-IR" sz="2400" dirty="0" smtClean="0">
                <a:solidFill>
                  <a:srgbClr val="FF0000"/>
                </a:solidFill>
                <a:cs typeface="B Nazanin" panose="00000400000000000000" pitchFamily="2" charset="-78"/>
              </a:rPr>
              <a:t>مقتدرانه:</a:t>
            </a:r>
            <a:r>
              <a:rPr lang="fa-IR" sz="2400" dirty="0" smtClean="0">
                <a:solidFill>
                  <a:schemeClr val="accent6">
                    <a:lumMod val="75000"/>
                  </a:schemeClr>
                </a:solidFill>
                <a:cs typeface="B Nazanin" panose="00000400000000000000" pitchFamily="2" charset="-78"/>
              </a:rPr>
              <a:t>خلق </a:t>
            </a:r>
            <a:r>
              <a:rPr lang="fa-IR" sz="2400" dirty="0">
                <a:solidFill>
                  <a:schemeClr val="accent6">
                    <a:lumMod val="75000"/>
                  </a:schemeClr>
                </a:solidFill>
                <a:cs typeface="B Nazanin" panose="00000400000000000000" pitchFamily="2" charset="-78"/>
              </a:rPr>
              <a:t>خوش بین، عزت نفس بالا، خویشتنداری،پختگی اجتماعی و اخلاقی و پیشرفت تحصیلی بالا</a:t>
            </a:r>
            <a:r>
              <a:rPr lang="fa-IR" sz="2400" dirty="0" smtClean="0">
                <a:solidFill>
                  <a:schemeClr val="accent6">
                    <a:lumMod val="75000"/>
                  </a:schemeClr>
                </a:solidFill>
                <a:cs typeface="B Nazanin" panose="00000400000000000000" pitchFamily="2" charset="-78"/>
              </a:rPr>
              <a:t>.</a:t>
            </a:r>
            <a:endParaRPr lang="en-US" sz="2400" dirty="0">
              <a:cs typeface="B Nazanin" panose="00000400000000000000" pitchFamily="2" charset="-78"/>
            </a:endParaRPr>
          </a:p>
          <a:p>
            <a:pPr algn="just" rtl="1"/>
            <a:r>
              <a:rPr lang="fa-IR" sz="2400" dirty="0" smtClean="0">
                <a:solidFill>
                  <a:srgbClr val="FF0000"/>
                </a:solidFill>
                <a:cs typeface="B Nazanin" panose="00000400000000000000" pitchFamily="2" charset="-78"/>
              </a:rPr>
              <a:t>مستبدانه:</a:t>
            </a:r>
            <a:r>
              <a:rPr lang="fa-IR" sz="2400" dirty="0" smtClean="0">
                <a:cs typeface="B Nazanin" panose="00000400000000000000" pitchFamily="2" charset="-78"/>
              </a:rPr>
              <a:t> </a:t>
            </a:r>
            <a:r>
              <a:rPr lang="fa-IR" sz="2400" dirty="0" smtClean="0">
                <a:solidFill>
                  <a:schemeClr val="accent6">
                    <a:lumMod val="75000"/>
                  </a:schemeClr>
                </a:solidFill>
                <a:cs typeface="B Nazanin" panose="00000400000000000000" pitchFamily="2" charset="-78"/>
              </a:rPr>
              <a:t>دستور </a:t>
            </a:r>
            <a:r>
              <a:rPr lang="fa-IR" sz="2400" dirty="0">
                <a:solidFill>
                  <a:schemeClr val="accent6">
                    <a:lumMod val="75000"/>
                  </a:schemeClr>
                </a:solidFill>
                <a:cs typeface="B Nazanin" panose="00000400000000000000" pitchFamily="2" charset="-78"/>
              </a:rPr>
              <a:t>می دهند عیب جو و تهدید می کنند:نگرش آنها این است این کار را انجام بده چون من از تو خواسته ام.فرزندان آنها ناخشنود، عزت نفس پایین دارندخشم بالا .وابسته، به کارش علاقه ای ندارد و انجام تکالیف دشوار برایش سخت است</a:t>
            </a:r>
            <a:r>
              <a:rPr lang="fa-IR" sz="2400" dirty="0" smtClean="0">
                <a:solidFill>
                  <a:schemeClr val="accent6">
                    <a:lumMod val="75000"/>
                  </a:schemeClr>
                </a:solidFill>
                <a:cs typeface="B Nazanin" panose="00000400000000000000" pitchFamily="2" charset="-78"/>
              </a:rPr>
              <a:t>.</a:t>
            </a:r>
            <a:endParaRPr lang="en-US" sz="2400" dirty="0" smtClean="0">
              <a:solidFill>
                <a:schemeClr val="accent6">
                  <a:lumMod val="75000"/>
                </a:schemeClr>
              </a:solidFill>
              <a:cs typeface="B Nazanin" panose="00000400000000000000" pitchFamily="2" charset="-78"/>
            </a:endParaRPr>
          </a:p>
          <a:p>
            <a:pPr algn="just" rtl="1"/>
            <a:endParaRPr lang="en-US" sz="2400" dirty="0">
              <a:cs typeface="B Nazanin" panose="00000400000000000000" pitchFamily="2" charset="-78"/>
            </a:endParaRPr>
          </a:p>
          <a:p>
            <a:pPr algn="just" rtl="1"/>
            <a:r>
              <a:rPr lang="fa-IR" sz="2400" dirty="0">
                <a:solidFill>
                  <a:srgbClr val="FF0000"/>
                </a:solidFill>
                <a:cs typeface="B Nazanin" panose="00000400000000000000" pitchFamily="2" charset="-78"/>
              </a:rPr>
              <a:t>آسان </a:t>
            </a:r>
            <a:r>
              <a:rPr lang="fa-IR" sz="2400" dirty="0" smtClean="0">
                <a:solidFill>
                  <a:srgbClr val="FF0000"/>
                </a:solidFill>
                <a:cs typeface="B Nazanin" panose="00000400000000000000" pitchFamily="2" charset="-78"/>
              </a:rPr>
              <a:t>گیر:</a:t>
            </a:r>
            <a:r>
              <a:rPr lang="en-US" sz="2400" dirty="0" smtClean="0">
                <a:cs typeface="B Nazanin" panose="00000400000000000000" pitchFamily="2" charset="-78"/>
              </a:rPr>
              <a:t> </a:t>
            </a:r>
            <a:r>
              <a:rPr lang="fa-IR" sz="2400" dirty="0" smtClean="0">
                <a:solidFill>
                  <a:schemeClr val="accent6">
                    <a:lumMod val="75000"/>
                  </a:schemeClr>
                </a:solidFill>
                <a:cs typeface="B Nazanin" panose="00000400000000000000" pitchFamily="2" charset="-78"/>
              </a:rPr>
              <a:t>هروقت </a:t>
            </a:r>
            <a:r>
              <a:rPr lang="fa-IR" sz="2400" dirty="0">
                <a:solidFill>
                  <a:schemeClr val="accent6">
                    <a:lumMod val="75000"/>
                  </a:schemeClr>
                </a:solidFill>
                <a:cs typeface="B Nazanin" panose="00000400000000000000" pitchFamily="2" charset="-78"/>
              </a:rPr>
              <a:t>هرکاری بخواهند می توانند بکنند چنین فرزندانی سرکش و نافرمان هستند پرتوقع و بخصوص پسران وابسته می </a:t>
            </a:r>
            <a:r>
              <a:rPr lang="fa-IR" sz="2400" dirty="0" smtClean="0">
                <a:solidFill>
                  <a:schemeClr val="accent6">
                    <a:lumMod val="75000"/>
                  </a:schemeClr>
                </a:solidFill>
                <a:cs typeface="B Nazanin" panose="00000400000000000000" pitchFamily="2" charset="-78"/>
              </a:rPr>
              <a:t>گردند</a:t>
            </a:r>
            <a:endParaRPr lang="en-US" sz="2400" dirty="0" smtClean="0">
              <a:solidFill>
                <a:schemeClr val="accent6">
                  <a:lumMod val="75000"/>
                </a:schemeClr>
              </a:solidFill>
              <a:cs typeface="B Nazanin" panose="00000400000000000000" pitchFamily="2" charset="-78"/>
            </a:endParaRPr>
          </a:p>
          <a:p>
            <a:pPr algn="just" rtl="1"/>
            <a:endParaRPr lang="en-US" sz="2400" dirty="0">
              <a:cs typeface="B Nazanin" panose="00000400000000000000" pitchFamily="2" charset="-78"/>
            </a:endParaRPr>
          </a:p>
          <a:p>
            <a:pPr algn="just" rtl="1"/>
            <a:r>
              <a:rPr lang="fa-IR" sz="2400" dirty="0">
                <a:solidFill>
                  <a:srgbClr val="FF0000"/>
                </a:solidFill>
                <a:cs typeface="B Nazanin" panose="00000400000000000000" pitchFamily="2" charset="-78"/>
              </a:rPr>
              <a:t>بی </a:t>
            </a:r>
            <a:r>
              <a:rPr lang="fa-IR" sz="2400" dirty="0" smtClean="0">
                <a:solidFill>
                  <a:srgbClr val="FF0000"/>
                </a:solidFill>
                <a:cs typeface="B Nazanin" panose="00000400000000000000" pitchFamily="2" charset="-78"/>
              </a:rPr>
              <a:t>اعتنا: </a:t>
            </a:r>
            <a:r>
              <a:rPr lang="fa-IR" sz="2400" dirty="0">
                <a:solidFill>
                  <a:schemeClr val="accent6">
                    <a:lumMod val="75000"/>
                  </a:schemeClr>
                </a:solidFill>
                <a:cs typeface="B Nazanin" panose="00000400000000000000" pitchFamily="2" charset="-78"/>
              </a:rPr>
              <a:t>این والدین اغلب جدا و افسرده هستندبی اعتنا هستند و غفلت یعنی بدترین نوع بدرفتاری با کودک در آنها دیده می شود.کودکانشان دچار مشکلات متعدد ازجمله تنظیم هیجانی ضعیف،رفتارهای ضداجتماعی و مشکلات تحصیلی دارند.</a:t>
            </a:r>
            <a:endParaRPr lang="en-US" sz="2400" dirty="0">
              <a:solidFill>
                <a:schemeClr val="accent6">
                  <a:lumMod val="75000"/>
                </a:schemeClr>
              </a:solidFill>
              <a:cs typeface="B Nazanin" panose="00000400000000000000" pitchFamily="2" charset="-78"/>
            </a:endParaRPr>
          </a:p>
          <a:p>
            <a:endParaRPr lang="en-US" dirty="0"/>
          </a:p>
        </p:txBody>
      </p:sp>
    </p:spTree>
    <p:extLst>
      <p:ext uri="{BB962C8B-B14F-4D97-AF65-F5344CB8AC3E}">
        <p14:creationId xmlns:p14="http://schemas.microsoft.com/office/powerpoint/2010/main" val="169138288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83665"/>
            <a:ext cx="8596668" cy="5922234"/>
          </a:xfrm>
        </p:spPr>
        <p:txBody>
          <a:bodyPr>
            <a:normAutofit fontScale="55000" lnSpcReduction="20000"/>
          </a:bodyPr>
          <a:lstStyle/>
          <a:p>
            <a:pPr algn="r" rtl="1"/>
            <a:r>
              <a:rPr lang="fa-IR" sz="3200" b="1" dirty="0" smtClean="0">
                <a:cs typeface="B Nazanin" panose="00000400000000000000" pitchFamily="2" charset="-78"/>
              </a:rPr>
              <a:t>تغذیه</a:t>
            </a:r>
            <a:r>
              <a:rPr lang="fa-IR" b="1" dirty="0" smtClean="0">
                <a:solidFill>
                  <a:srgbClr val="FF0000"/>
                </a:solidFill>
                <a:cs typeface="B Nazanin" panose="00000400000000000000" pitchFamily="2" charset="-78"/>
              </a:rPr>
              <a:t> </a:t>
            </a:r>
            <a:r>
              <a:rPr lang="fa-IR" sz="2800" b="1" dirty="0">
                <a:solidFill>
                  <a:srgbClr val="0070C0"/>
                </a:solidFill>
                <a:cs typeface="B Nazanin" panose="00000400000000000000" pitchFamily="2" charset="-78"/>
              </a:rPr>
              <a:t>متوسط  نیازمرد در روز 2300 تا 3100 کالری برای حفظ وزن خود می باشد. متوسط نیاز زنان 1600 تا 2400 کالری می باشد.در دوره نوجوانی نیاز به مصرف کالری بالا می رود و گاه نوجوان مداوم احساس گرسنگی دارد.</a:t>
            </a:r>
          </a:p>
          <a:p>
            <a:pPr algn="r" rtl="1"/>
            <a:r>
              <a:rPr lang="fa-IR" sz="2800" b="1" dirty="0">
                <a:solidFill>
                  <a:srgbClr val="0070C0"/>
                </a:solidFill>
                <a:cs typeface="B Nazanin" panose="00000400000000000000" pitchFamily="2" charset="-78"/>
              </a:rPr>
              <a:t>علاوه بر آب دیگر موا غذایی در پنج گروه تقسیم می شوند:پروتین ها، کربو هیدراتها، چربیها، مواد معدنی و ویتامین ها.</a:t>
            </a:r>
          </a:p>
          <a:p>
            <a:pPr algn="r" rtl="1"/>
            <a:r>
              <a:rPr lang="fa-IR" sz="2800" b="1" dirty="0">
                <a:solidFill>
                  <a:srgbClr val="0070C0"/>
                </a:solidFill>
                <a:cs typeface="B Nazanin" panose="00000400000000000000" pitchFamily="2" charset="-78"/>
              </a:rPr>
              <a:t>پروتئین در گوشت،سویاو حبوبات یافت می شود. کمبود بیش از حد آن در نوزادان باعث بیماری ماراسموس و در کودکان باعث بیماری کواشیکور گردد.</a:t>
            </a:r>
          </a:p>
          <a:p>
            <a:pPr algn="r" rtl="1"/>
            <a:r>
              <a:rPr lang="fa-IR" sz="2800" b="1" dirty="0">
                <a:solidFill>
                  <a:srgbClr val="0070C0"/>
                </a:solidFill>
                <a:cs typeface="B Nazanin" panose="00000400000000000000" pitchFamily="2" charset="-78"/>
              </a:rPr>
              <a:t>کربوهیدراتها منبع اصلی انرژی در بدن ماهستند.</a:t>
            </a:r>
          </a:p>
          <a:p>
            <a:pPr algn="r" rtl="1"/>
            <a:r>
              <a:rPr lang="fa-IR" sz="2800" b="1" dirty="0">
                <a:solidFill>
                  <a:srgbClr val="0070C0"/>
                </a:solidFill>
                <a:cs typeface="B Nazanin" panose="00000400000000000000" pitchFamily="2" charset="-78"/>
              </a:rPr>
              <a:t>چربیها منابع متراکم انرژی غذایی هستند. میزان بالای چربی در بدن با میزان بالای کلسترول ارتباط دارد </a:t>
            </a:r>
          </a:p>
          <a:p>
            <a:pPr algn="r" rtl="1"/>
            <a:r>
              <a:rPr lang="fa-IR" sz="2800" b="1" dirty="0">
                <a:solidFill>
                  <a:srgbClr val="0070C0"/>
                </a:solidFill>
                <a:cs typeface="B Nazanin" panose="00000400000000000000" pitchFamily="2" charset="-78"/>
              </a:rPr>
              <a:t>ویتامینها ترکیبهای ارگانیک هستند که بسیاری از کنش های حیاتی  از جمله سوخت و ساز بدن را تنظیم می کنند.  </a:t>
            </a:r>
          </a:p>
          <a:p>
            <a:pPr algn="r" rtl="1"/>
            <a:r>
              <a:rPr lang="fa-IR" sz="2800" b="1" dirty="0">
                <a:solidFill>
                  <a:srgbClr val="0070C0"/>
                </a:solidFill>
                <a:cs typeface="B Nazanin" panose="00000400000000000000" pitchFamily="2" charset="-78"/>
              </a:rPr>
              <a:t>مواد معدنی عناصر ارگانیک می باشند. کلسیم، پتاسیم سدیم منیزیم ، آهن ، فسفر روی جز مواد معدنی هستند که دربسیاری از غذاها یافت می شوند.</a:t>
            </a:r>
          </a:p>
          <a:p>
            <a:pPr algn="r" rtl="1"/>
            <a:r>
              <a:rPr lang="fa-IR" sz="2900" b="1" dirty="0">
                <a:solidFill>
                  <a:srgbClr val="0070C0"/>
                </a:solidFill>
                <a:cs typeface="B Nazanin" panose="00000400000000000000" pitchFamily="2" charset="-78"/>
              </a:rPr>
              <a:t>کودک تا دوسالگی باید با شیر مادر تغذیه شود و تا شش ماهگی تنها شیر مادر را مصرف نماید. بهترین غذا برای کودک شیر مادر است مگر در موارد خاص همچون زمانی که کودک در سوخت و ساز برخی از مواد موجود درشیر دچار مشکل باشد . مثل بیماری فنیل کتونوریا که در آن مصرف شیر مادر می تواند باعث آسیب به سیستم مغزی کودک گردد و او را بعد از چندماه به عقب ماندگی شدید مبتلا سازد. برای این کودکان شیر خشک فنیل فری تجویز می گردد.</a:t>
            </a:r>
          </a:p>
          <a:p>
            <a:pPr marL="0" indent="0" algn="r" rtl="1">
              <a:buNone/>
            </a:pPr>
            <a:r>
              <a:rPr lang="fa-IR" b="1" dirty="0" smtClean="0">
                <a:solidFill>
                  <a:srgbClr val="FF0000"/>
                </a:solidFill>
                <a:cs typeface="B Nazanin" panose="00000400000000000000" pitchFamily="2" charset="-78"/>
              </a:rPr>
              <a:t>)</a:t>
            </a:r>
          </a:p>
          <a:p>
            <a:pPr algn="r" rtl="1"/>
            <a:r>
              <a:rPr lang="fa-IR" b="1" dirty="0" smtClean="0">
                <a:solidFill>
                  <a:srgbClr val="FF0000"/>
                </a:solidFill>
                <a:cs typeface="B Nazanin" panose="00000400000000000000" pitchFamily="2" charset="-78"/>
              </a:rPr>
              <a:t> </a:t>
            </a:r>
            <a:endParaRPr lang="en-US" sz="3200" b="1" dirty="0">
              <a:cs typeface="B Nazanin" panose="00000400000000000000" pitchFamily="2" charset="-78"/>
            </a:endParaRPr>
          </a:p>
        </p:txBody>
      </p:sp>
    </p:spTree>
    <p:extLst>
      <p:ext uri="{BB962C8B-B14F-4D97-AF65-F5344CB8AC3E}">
        <p14:creationId xmlns:p14="http://schemas.microsoft.com/office/powerpoint/2010/main" val="45669052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683665"/>
            <a:ext cx="9321245" cy="5922234"/>
          </a:xfrm>
        </p:spPr>
        <p:txBody>
          <a:bodyPr>
            <a:normAutofit fontScale="70000" lnSpcReduction="20000"/>
          </a:bodyPr>
          <a:lstStyle/>
          <a:p>
            <a:pPr marL="0" indent="0" algn="r" rtl="1">
              <a:buNone/>
            </a:pPr>
            <a:r>
              <a:rPr lang="fa-IR" sz="3500" b="1" dirty="0">
                <a:solidFill>
                  <a:schemeClr val="tx1"/>
                </a:solidFill>
                <a:cs typeface="B Nazanin" panose="00000400000000000000" pitchFamily="2" charset="-78"/>
              </a:rPr>
              <a:t>زبان</a:t>
            </a:r>
            <a:r>
              <a:rPr lang="fa-IR" sz="2400" b="1" dirty="0">
                <a:solidFill>
                  <a:srgbClr val="0070C0"/>
                </a:solidFill>
                <a:cs typeface="B Nazanin" panose="00000400000000000000" pitchFamily="2" charset="-78"/>
              </a:rPr>
              <a:t>:ارتباط ما با یکدیگر در چند سطح است . در ارتباط بخش غیر کلامی بیش از نیمی از انتقال معنی را بعهده دارد حدود 55درصد و گوش دادن فعال حدود 38درصد ( فرازبانی درارتباط کلامی ) جنبه زبانی در فرایند ارتباط کمتر از 10درصد است.</a:t>
            </a:r>
            <a:r>
              <a:rPr lang="en-US" sz="2400" b="1" dirty="0">
                <a:solidFill>
                  <a:srgbClr val="0070C0"/>
                </a:solidFill>
                <a:cs typeface="B Nazanin" panose="00000400000000000000" pitchFamily="2" charset="-78"/>
              </a:rPr>
              <a:t> </a:t>
            </a:r>
            <a:endParaRPr lang="fa-IR" sz="2400" b="1" dirty="0">
              <a:solidFill>
                <a:srgbClr val="0070C0"/>
              </a:solidFill>
              <a:cs typeface="B Nazanin" panose="00000400000000000000" pitchFamily="2" charset="-78"/>
            </a:endParaRPr>
          </a:p>
          <a:p>
            <a:pPr marL="0" indent="0" algn="r" rtl="1">
              <a:buNone/>
            </a:pPr>
            <a:r>
              <a:rPr lang="fa-IR" sz="2400" b="1" dirty="0">
                <a:solidFill>
                  <a:srgbClr val="0070C0"/>
                </a:solidFill>
                <a:cs typeface="B Nazanin" panose="00000400000000000000" pitchFamily="2" charset="-78"/>
              </a:rPr>
              <a:t>زبان گفتاری باید  بازبان رفتاری متناسب باشد. حرفتون حرف باشه( وقتی کودک به ما اعتماد می کند که عمل و گفتار یکسان باشند </a:t>
            </a:r>
          </a:p>
          <a:p>
            <a:pPr marL="0" indent="0" algn="r" rtl="1">
              <a:buNone/>
            </a:pPr>
            <a:r>
              <a:rPr lang="fa-IR" sz="3200" b="1" dirty="0" smtClean="0">
                <a:cs typeface="B Nazanin" panose="00000400000000000000" pitchFamily="2" charset="-78"/>
              </a:rPr>
              <a:t>خواب:</a:t>
            </a:r>
          </a:p>
          <a:p>
            <a:pPr algn="just" rtl="1"/>
            <a:r>
              <a:rPr lang="fa-IR" sz="2400" b="1" dirty="0" smtClean="0">
                <a:solidFill>
                  <a:srgbClr val="0070C0"/>
                </a:solidFill>
                <a:cs typeface="B Nazanin" panose="00000400000000000000" pitchFamily="2" charset="-78"/>
              </a:rPr>
              <a:t>خواب کودک در هنگام تولد حدود 16 ساعت می باشد و زمان خواب مشخص نیست اما بمرور خواب کمتر می شود و به الگوی بزرگسالان نزدیک می گردد. </a:t>
            </a:r>
          </a:p>
          <a:p>
            <a:pPr algn="just" rtl="1"/>
            <a:r>
              <a:rPr lang="fa-IR" sz="2400" b="1" dirty="0" smtClean="0">
                <a:solidFill>
                  <a:srgbClr val="0070C0"/>
                </a:solidFill>
                <a:cs typeface="B Nazanin" panose="00000400000000000000" pitchFamily="2" charset="-78"/>
              </a:rPr>
              <a:t>کابوس شبانه معمولا در کودکان از 3 سال به بعد ممکن است دیده شود. علت آن بدرستی مشخص نیست اما کم خوابی و خستگی کودک می تواند آنرا تشدید کنند.</a:t>
            </a:r>
          </a:p>
          <a:p>
            <a:pPr algn="r" rtl="1"/>
            <a:r>
              <a:rPr lang="fa-IR" sz="3200" b="1" dirty="0" smtClean="0">
                <a:cs typeface="B Nazanin" panose="00000400000000000000" pitchFamily="2" charset="-78"/>
              </a:rPr>
              <a:t>هیجان:</a:t>
            </a:r>
          </a:p>
          <a:p>
            <a:pPr marL="0" indent="0" algn="r" rtl="1">
              <a:buNone/>
            </a:pPr>
            <a:r>
              <a:rPr lang="fa-IR" sz="2400" dirty="0" smtClean="0">
                <a:solidFill>
                  <a:srgbClr val="FF0000"/>
                </a:solidFill>
                <a:cs typeface="B Titr" panose="00000700000000000000" pitchFamily="2" charset="-78"/>
              </a:rPr>
              <a:t>کودکان </a:t>
            </a:r>
            <a:r>
              <a:rPr lang="fa-IR" sz="2400" dirty="0">
                <a:solidFill>
                  <a:srgbClr val="FF0000"/>
                </a:solidFill>
                <a:cs typeface="B Titr" panose="00000700000000000000" pitchFamily="2" charset="-78"/>
              </a:rPr>
              <a:t>از کسانی که دوستشان ندارند چیزی یاد نمی گیرند. هرکودکی نیاز به یک قهرمان دارد</a:t>
            </a:r>
            <a:r>
              <a:rPr lang="fa-IR" sz="2400" dirty="0" smtClean="0">
                <a:solidFill>
                  <a:srgbClr val="FF0000"/>
                </a:solidFill>
                <a:cs typeface="B Titr" panose="00000700000000000000" pitchFamily="2" charset="-78"/>
              </a:rPr>
              <a:t>.</a:t>
            </a:r>
            <a:endParaRPr lang="fa-IR" sz="3200" b="1" dirty="0" smtClean="0">
              <a:cs typeface="B Nazanin" panose="00000400000000000000" pitchFamily="2" charset="-78"/>
            </a:endParaRPr>
          </a:p>
          <a:p>
            <a:pPr marL="0" indent="0" algn="r" rtl="1">
              <a:buNone/>
            </a:pPr>
            <a:r>
              <a:rPr lang="fa-IR" sz="2400" b="1" dirty="0">
                <a:solidFill>
                  <a:srgbClr val="0070C0"/>
                </a:solidFill>
                <a:cs typeface="B Nazanin" panose="00000400000000000000" pitchFamily="2" charset="-78"/>
              </a:rPr>
              <a:t>ازهمان روزهای ابتدای زندگی برخی هیجانها را در کودکان می توان دید اولین هیجانها  خشم وترس و شادی هستند.</a:t>
            </a:r>
          </a:p>
          <a:p>
            <a:pPr marL="0" indent="0" algn="r" rtl="1">
              <a:buNone/>
            </a:pPr>
            <a:r>
              <a:rPr lang="fa-IR" sz="2400" b="1" dirty="0">
                <a:solidFill>
                  <a:srgbClr val="0070C0"/>
                </a:solidFill>
                <a:cs typeface="B Nazanin" panose="00000400000000000000" pitchFamily="2" charset="-78"/>
              </a:rPr>
              <a:t>بالبی معتقد بود علاوه بر نیازهایی همچون گرسنگی ، تشنگی و... یک نیاز دیگر نیز وجود دارد و آن نیاز به دلبستگی می باشد.</a:t>
            </a:r>
          </a:p>
          <a:p>
            <a:pPr algn="r" rtl="1"/>
            <a:endParaRPr lang="en-US" sz="3200" b="1" dirty="0">
              <a:cs typeface="B Nazanin" panose="00000400000000000000" pitchFamily="2" charset="-78"/>
            </a:endParaRPr>
          </a:p>
        </p:txBody>
      </p:sp>
    </p:spTree>
    <p:extLst>
      <p:ext uri="{BB962C8B-B14F-4D97-AF65-F5344CB8AC3E}">
        <p14:creationId xmlns:p14="http://schemas.microsoft.com/office/powerpoint/2010/main" val="368615665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110953"/>
            <a:ext cx="10058400" cy="4758141"/>
          </a:xfrm>
        </p:spPr>
        <p:txBody>
          <a:bodyPr>
            <a:normAutofit lnSpcReduction="10000"/>
          </a:bodyPr>
          <a:lstStyle/>
          <a:p>
            <a:pPr marL="0" marR="0" algn="just" rtl="1">
              <a:lnSpc>
                <a:spcPct val="150000"/>
              </a:lnSpc>
              <a:spcBef>
                <a:spcPts val="0"/>
              </a:spcBef>
              <a:spcAft>
                <a:spcPts val="800"/>
              </a:spcAft>
            </a:pPr>
            <a:r>
              <a:rPr lang="fa-IR" sz="2800" b="1" dirty="0">
                <a:solidFill>
                  <a:srgbClr val="FF0000"/>
                </a:solidFill>
                <a:latin typeface="Calibri" panose="020F0502020204030204" pitchFamily="34" charset="0"/>
                <a:ea typeface="Calibri" panose="020F0502020204030204" pitchFamily="34" charset="0"/>
                <a:cs typeface="B Nazanin" panose="00000400000000000000" pitchFamily="2" charset="-78"/>
              </a:rPr>
              <a:t>سبک دلبستگی</a:t>
            </a:r>
            <a:endParaRPr lang="en-US" sz="28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pPr>
            <a:r>
              <a:rPr lang="fa-IR" sz="2400" dirty="0" smtClean="0">
                <a:latin typeface="Calibri" panose="020F0502020204030204" pitchFamily="34" charset="0"/>
                <a:ea typeface="Calibri" panose="020F0502020204030204" pitchFamily="34" charset="0"/>
                <a:cs typeface="B Nazanin" panose="00000400000000000000" pitchFamily="2" charset="-78"/>
              </a:rPr>
              <a:t>بچه </a:t>
            </a:r>
            <a:r>
              <a:rPr lang="fa-IR" sz="2400" dirty="0">
                <a:latin typeface="Calibri" panose="020F0502020204030204" pitchFamily="34" charset="0"/>
                <a:ea typeface="Calibri" panose="020F0502020204030204" pitchFamily="34" charset="0"/>
                <a:cs typeface="B Nazanin" panose="00000400000000000000" pitchFamily="2" charset="-78"/>
              </a:rPr>
              <a:t>انسان مانند بچه سایر گونه های حیوانی ، از یک رشته رفتارهای فطری برخوردار است که به نگه داشتن والد نزدیک اوبرای محافظت کردن از وی دربرابر خطر و حمایت کردن از او در کاوش کردن محیط و تسلط یافتن برآن ، کمک می </a:t>
            </a:r>
            <a:r>
              <a:rPr lang="fa-IR" sz="2400" dirty="0" smtClean="0">
                <a:latin typeface="Calibri" panose="020F0502020204030204" pitchFamily="34" charset="0"/>
                <a:ea typeface="Calibri" panose="020F0502020204030204" pitchFamily="34" charset="0"/>
                <a:cs typeface="B Nazanin" panose="00000400000000000000" pitchFamily="2" charset="-78"/>
              </a:rPr>
              <a:t>کنند. </a:t>
            </a:r>
          </a:p>
          <a:p>
            <a:pPr algn="just" rtl="1">
              <a:lnSpc>
                <a:spcPct val="150000"/>
              </a:lnSpc>
            </a:pPr>
            <a:r>
              <a:rPr lang="fa-IR" sz="2400" dirty="0" smtClean="0">
                <a:latin typeface="Calibri" panose="020F0502020204030204" pitchFamily="34" charset="0"/>
                <a:ea typeface="Calibri" panose="020F0502020204030204" pitchFamily="34" charset="0"/>
                <a:cs typeface="B Nazanin" panose="00000400000000000000" pitchFamily="2" charset="-78"/>
              </a:rPr>
              <a:t>گرچه </a:t>
            </a:r>
            <a:r>
              <a:rPr lang="fa-IR" sz="2400" dirty="0">
                <a:latin typeface="Calibri" panose="020F0502020204030204" pitchFamily="34" charset="0"/>
                <a:ea typeface="Calibri" panose="020F0502020204030204" pitchFamily="34" charset="0"/>
                <a:cs typeface="B Nazanin" panose="00000400000000000000" pitchFamily="2" charset="-78"/>
              </a:rPr>
              <a:t>تقریباً تمام بچه هایی که در خانواده بزرگ شده انددر سال دوم به مراقبت کنندۀ آشنایی دلبسته می شوند اما کیفیت این رابطه تفاوت دارد.برخی کودکان ایمن بنظر می رسند وبرخی دیگر مضطرب و نا ایمن بنظر می رسند. ماری اینورث و همکاران با استفاده از آزمایش موقعیت غریب که در آن جدایی کوتاه مدت از والدین اتفاق می افتد یک حالت دلبستگی ایمن و سه حالت ناایمن را مشخص </a:t>
            </a:r>
            <a:r>
              <a:rPr lang="fa-IR" sz="2400" dirty="0" smtClean="0">
                <a:latin typeface="Calibri" panose="020F0502020204030204" pitchFamily="34" charset="0"/>
                <a:ea typeface="Calibri" panose="020F0502020204030204" pitchFamily="34" charset="0"/>
                <a:cs typeface="B Nazanin" panose="00000400000000000000" pitchFamily="2" charset="-78"/>
              </a:rPr>
              <a:t>نمودند</a:t>
            </a:r>
            <a:endParaRPr lang="en-US" sz="2400" dirty="0" smtClean="0">
              <a:latin typeface="Calibri" panose="020F0502020204030204" pitchFamily="34" charset="0"/>
              <a:ea typeface="Calibri" panose="020F0502020204030204" pitchFamily="34" charset="0"/>
              <a:cs typeface="B Nazanin" panose="00000400000000000000" pitchFamily="2" charset="-78"/>
            </a:endParaRPr>
          </a:p>
          <a:p>
            <a:pPr algn="just" rtl="1">
              <a:lnSpc>
                <a:spcPct val="150000"/>
              </a:lnSpc>
            </a:pPr>
            <a:endParaRPr lang="en-US" sz="2400" dirty="0" smtClean="0">
              <a:latin typeface="Calibri" panose="020F0502020204030204" pitchFamily="34" charset="0"/>
              <a:ea typeface="Calibri" panose="020F0502020204030204" pitchFamily="34" charset="0"/>
              <a:cs typeface="B Nazanin" panose="00000400000000000000" pitchFamily="2" charset="-78"/>
            </a:endParaRPr>
          </a:p>
          <a:p>
            <a:pPr algn="just" rtl="1"/>
            <a:endParaRPr lang="en-US" dirty="0"/>
          </a:p>
        </p:txBody>
      </p:sp>
    </p:spTree>
    <p:extLst>
      <p:ext uri="{BB962C8B-B14F-4D97-AF65-F5344CB8AC3E}">
        <p14:creationId xmlns:p14="http://schemas.microsoft.com/office/powerpoint/2010/main" val="310167094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8206" y="897308"/>
            <a:ext cx="10557474" cy="5512037"/>
          </a:xfrm>
        </p:spPr>
        <p:txBody>
          <a:bodyPr>
            <a:normAutofit/>
          </a:bodyPr>
          <a:lstStyle/>
          <a:p>
            <a:pPr marL="342900" marR="0" lvl="0" indent="-342900" algn="just" rtl="1">
              <a:lnSpc>
                <a:spcPct val="150000"/>
              </a:lnSpc>
              <a:spcBef>
                <a:spcPts val="0"/>
              </a:spcBef>
              <a:spcAft>
                <a:spcPts val="800"/>
              </a:spcAft>
              <a:buFont typeface="Symbol" panose="05050102010706020507" pitchFamily="18" charset="2"/>
              <a:buBlip>
                <a:blip r:embed="rId2"/>
              </a:buBlip>
            </a:pPr>
            <a:r>
              <a:rPr lang="fa-IR" sz="2400" b="1" dirty="0">
                <a:latin typeface="Calibri" panose="020F0502020204030204" pitchFamily="34" charset="0"/>
                <a:ea typeface="Calibri" panose="020F0502020204030204" pitchFamily="34" charset="0"/>
                <a:cs typeface="B Nazanin" panose="00000400000000000000" pitchFamily="2" charset="-78"/>
              </a:rPr>
              <a:t>دلبستگی ایمن</a:t>
            </a:r>
            <a:r>
              <a:rPr lang="fa-IR" sz="2400" dirty="0">
                <a:latin typeface="Calibri" panose="020F0502020204030204" pitchFamily="34" charset="0"/>
                <a:ea typeface="Calibri" panose="020F0502020204030204" pitchFamily="34" charset="0"/>
                <a:cs typeface="B Nazanin" panose="00000400000000000000" pitchFamily="2" charset="-78"/>
              </a:rPr>
              <a:t>. این کودکان از والد خود بعنوان تکیه گاه امن استفاده می کنند .وقتی که آنها جدا می شوند، ممکن است گریه کنند یا نکنند، اما اگر گریه کنند، علت آن این است که والد غایب است و اورا به فرد غریبه ترجیح می دهند.وقتی که والد برمی گردد، آنها بطور فعال به دنبال تماس با او هستند و گریۀ آنها فوراً کاهش می یابد. تقریباً 65 درصد نوباوگان امریکای شمالی این حال را نشان می دهند.</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Symbol" panose="05050102010706020507" pitchFamily="18" charset="2"/>
              <a:buBlip>
                <a:blip r:embed="rId2"/>
              </a:buBlip>
            </a:pPr>
            <a:r>
              <a:rPr lang="en-US" sz="2400" b="1" dirty="0">
                <a:latin typeface="B Nazanin" panose="00000400000000000000" pitchFamily="2" charset="-78"/>
                <a:ea typeface="Calibri" panose="020F0502020204030204" pitchFamily="34" charset="0"/>
                <a:cs typeface="Arial" panose="020B0604020202020204" pitchFamily="34" charset="0"/>
              </a:rPr>
              <a:t> </a:t>
            </a:r>
            <a:r>
              <a:rPr lang="fa-IR" sz="2400" b="1" dirty="0">
                <a:latin typeface="Calibri" panose="020F0502020204030204" pitchFamily="34" charset="0"/>
                <a:ea typeface="Calibri" panose="020F0502020204030204" pitchFamily="34" charset="0"/>
                <a:cs typeface="B Nazanin" panose="00000400000000000000" pitchFamily="2" charset="-78"/>
              </a:rPr>
              <a:t>دلبستگی دوری جو</a:t>
            </a:r>
            <a:r>
              <a:rPr lang="fa-IR" sz="2400" dirty="0">
                <a:latin typeface="Calibri" panose="020F0502020204030204" pitchFamily="34" charset="0"/>
                <a:ea typeface="Calibri" panose="020F0502020204030204" pitchFamily="34" charset="0"/>
                <a:cs typeface="B Nazanin" panose="00000400000000000000" pitchFamily="2" charset="-78"/>
              </a:rPr>
              <a:t>. به نظر می رسد که این کودکان نسبت به والد هنگامی که حضوردارد بی تفاوت هستند.وقتی که او آنها را ترک می کن، معمولاً ناراحت نمی شوندو به فرد غریبه خیلی شبیه والد خود واکنش نشان می دهند. آنها هنگام پیوستن مجدد، از والد خود استقبال نمی کنند، یا به کندی این کار را انجام می دهند و وقتی که والد آنها را بلند می کند اغلب به او نمی چسبند.تقریباً 20 درصد بچه های امریکای شمالی این حالت را نشان می دهند.</a:t>
            </a:r>
            <a:endParaRPr lang="en-US" sz="20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421469553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843" y="478563"/>
            <a:ext cx="10648060" cy="5862415"/>
          </a:xfrm>
        </p:spPr>
        <p:txBody>
          <a:bodyPr>
            <a:normAutofit fontScale="77500" lnSpcReduction="20000"/>
          </a:bodyPr>
          <a:lstStyle/>
          <a:p>
            <a:pPr marL="342900" marR="0" lvl="0" indent="-342900" algn="just" rtl="1">
              <a:lnSpc>
                <a:spcPct val="150000"/>
              </a:lnSpc>
              <a:spcBef>
                <a:spcPts val="0"/>
              </a:spcBef>
              <a:spcAft>
                <a:spcPts val="800"/>
              </a:spcAft>
              <a:buFont typeface="Symbol" panose="05050102010706020507" pitchFamily="18" charset="2"/>
              <a:buBlip>
                <a:blip r:embed="rId2"/>
              </a:buBlip>
            </a:pPr>
            <a:endParaRPr lang="fa-IR" b="1" dirty="0" smtClean="0">
              <a:latin typeface="Calibri" panose="020F0502020204030204" pitchFamily="34" charset="0"/>
              <a:ea typeface="Calibri" panose="020F0502020204030204" pitchFamily="34" charset="0"/>
              <a:cs typeface="B Nazanin" panose="00000400000000000000" pitchFamily="2" charset="-78"/>
            </a:endParaRPr>
          </a:p>
          <a:p>
            <a:pPr marL="342900" marR="0" lvl="0" indent="-342900" algn="just" rtl="1">
              <a:lnSpc>
                <a:spcPct val="150000"/>
              </a:lnSpc>
              <a:spcBef>
                <a:spcPts val="0"/>
              </a:spcBef>
              <a:spcAft>
                <a:spcPts val="800"/>
              </a:spcAft>
              <a:buFont typeface="Symbol" panose="05050102010706020507" pitchFamily="18" charset="2"/>
              <a:buBlip>
                <a:blip r:embed="rId2"/>
              </a:buBlip>
            </a:pPr>
            <a:r>
              <a:rPr lang="fa-IR" sz="3000" b="1" dirty="0" smtClean="0">
                <a:latin typeface="Calibri" panose="020F0502020204030204" pitchFamily="34" charset="0"/>
                <a:ea typeface="Calibri" panose="020F0502020204030204" pitchFamily="34" charset="0"/>
                <a:cs typeface="B Nazanin" panose="00000400000000000000" pitchFamily="2" charset="-78"/>
              </a:rPr>
              <a:t>دلبستگی </a:t>
            </a:r>
            <a:r>
              <a:rPr lang="fa-IR" sz="3000" b="1" dirty="0">
                <a:latin typeface="Calibri" panose="020F0502020204030204" pitchFamily="34" charset="0"/>
                <a:ea typeface="Calibri" panose="020F0502020204030204" pitchFamily="34" charset="0"/>
                <a:cs typeface="B Nazanin" panose="00000400000000000000" pitchFamily="2" charset="-78"/>
              </a:rPr>
              <a:t>مقاوم. </a:t>
            </a:r>
            <a:r>
              <a:rPr lang="fa-IR" sz="3000" dirty="0">
                <a:latin typeface="Calibri" panose="020F0502020204030204" pitchFamily="34" charset="0"/>
                <a:ea typeface="Calibri" panose="020F0502020204030204" pitchFamily="34" charset="0"/>
                <a:cs typeface="B Nazanin" panose="00000400000000000000" pitchFamily="2" charset="-78"/>
              </a:rPr>
              <a:t>این کودکان قبل از جدایی به دنبال نزدیکی به والد خود هستند و اغلب به کاوش نمی پردازند و پس از برگشتن او عصبانی می شوند و رفتار خصمانه، گاهی کتک زدن و هل دادن نشان می دهند. شماری از آنها وقتی که بغل می شوند به گریه ادامه می دهند و به راحتی نمی توان آنها را آرام کرد. تقریباً 10 تا 15 درصد کودکان امریکای شمالی این حالتی را نشان می دهند</a:t>
            </a:r>
            <a:r>
              <a:rPr lang="fa-IR" sz="3000" dirty="0" smtClean="0">
                <a:latin typeface="Calibri" panose="020F0502020204030204" pitchFamily="34" charset="0"/>
                <a:ea typeface="Calibri" panose="020F0502020204030204" pitchFamily="34" charset="0"/>
                <a:cs typeface="B Nazanin" panose="00000400000000000000" pitchFamily="2" charset="-78"/>
              </a:rPr>
              <a:t>.</a:t>
            </a:r>
          </a:p>
          <a:p>
            <a:pPr marL="0" marR="0" lvl="0" indent="0" algn="just" rtl="1">
              <a:lnSpc>
                <a:spcPct val="150000"/>
              </a:lnSpc>
              <a:spcBef>
                <a:spcPts val="0"/>
              </a:spcBef>
              <a:spcAft>
                <a:spcPts val="800"/>
              </a:spcAft>
              <a:buNone/>
            </a:pPr>
            <a:endParaRPr lang="en-US" sz="2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Symbol" panose="05050102010706020507" pitchFamily="18" charset="2"/>
              <a:buBlip>
                <a:blip r:embed="rId2"/>
              </a:buBlip>
            </a:pPr>
            <a:r>
              <a:rPr lang="fa-IR" sz="3000" b="1" dirty="0">
                <a:latin typeface="Calibri" panose="020F0502020204030204" pitchFamily="34" charset="0"/>
                <a:ea typeface="Calibri" panose="020F0502020204030204" pitchFamily="34" charset="0"/>
                <a:cs typeface="B Nazanin" panose="00000400000000000000" pitchFamily="2" charset="-78"/>
              </a:rPr>
              <a:t>دلبستگی آشفته/سردرگم. </a:t>
            </a:r>
            <a:r>
              <a:rPr lang="fa-IR" sz="3000" dirty="0">
                <a:latin typeface="Calibri" panose="020F0502020204030204" pitchFamily="34" charset="0"/>
                <a:ea typeface="Calibri" panose="020F0502020204030204" pitchFamily="34" charset="0"/>
                <a:cs typeface="B Nazanin" panose="00000400000000000000" pitchFamily="2" charset="-78"/>
              </a:rPr>
              <a:t>این حالت بیشترین نا ایمنی را نسان می دهد. این بچه ها هنگام پیوستن مجدد والد به آنهاف رفتارهای سردرگم و متضاد نشان می دهند.امکان دارد در حالی که والد آنها را بغل کرده است روی برگردانند یا با هیجان سطحی وافسرده به او نزدیک شوند اغلب آنها هیجان خود را به صورت جلوۀ بهت زده انتقال می دهند . تعدادی از آنها بعد از اینکه آرام شده اند گریه می کنندیا حالت های بدن  عجیب و غریب و خشک نشان می دهند.تقریباً 5 تا 10 درصد کودکان امریکای شمالی این حالت را نشان می دهند.</a:t>
            </a:r>
            <a:endParaRPr lang="en-US" sz="26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3703290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9540"/>
          </a:xfrm>
        </p:spPr>
        <p:txBody>
          <a:bodyPr>
            <a:normAutofit fontScale="90000"/>
          </a:bodyPr>
          <a:lstStyle/>
          <a:p>
            <a:pPr algn="r" rtl="1"/>
            <a:r>
              <a:rPr lang="fa-IR" dirty="0" smtClean="0">
                <a:solidFill>
                  <a:srgbClr val="00B0F0"/>
                </a:solidFill>
                <a:cs typeface="B Titr" panose="00000700000000000000" pitchFamily="2" charset="-78"/>
              </a:rPr>
              <a:t>دیدگاه راجرز </a:t>
            </a:r>
            <a:endParaRPr lang="en-US" dirty="0">
              <a:solidFill>
                <a:srgbClr val="00B0F0"/>
              </a:solidFill>
              <a:cs typeface="B Titr" panose="00000700000000000000" pitchFamily="2" charset="-78"/>
            </a:endParaRPr>
          </a:p>
        </p:txBody>
      </p:sp>
      <p:sp>
        <p:nvSpPr>
          <p:cNvPr id="3" name="Content Placeholder 2"/>
          <p:cNvSpPr>
            <a:spLocks noGrp="1"/>
          </p:cNvSpPr>
          <p:nvPr>
            <p:ph idx="1"/>
          </p:nvPr>
        </p:nvSpPr>
        <p:spPr>
          <a:xfrm>
            <a:off x="0" y="1341690"/>
            <a:ext cx="10049854" cy="4879647"/>
          </a:xfrm>
        </p:spPr>
        <p:txBody>
          <a:bodyPr>
            <a:noAutofit/>
          </a:bodyPr>
          <a:lstStyle/>
          <a:p>
            <a:pPr algn="just" rtl="1"/>
            <a:r>
              <a:rPr lang="fa-IR" sz="2400" dirty="0" smtClean="0">
                <a:cs typeface="B Nazanin" panose="00000400000000000000" pitchFamily="2" charset="-78"/>
              </a:rPr>
              <a:t>انسان یک گرایش ذاتی به سوی خودشکوفایی دارد و ما در طول عمر تمام تجربه های زندگی را براساس اینکه چگونه به خودشکوفایی ما خدمت می کنند ارزیابی می کنیم.زمانی که کودک نسبت به خود آگاه می شود. کودک نیاز به آنچه را که راجرز توجه مثبت نامید پرورش می دهند. این نیاز همگانی و مداوم است و شامل </a:t>
            </a:r>
            <a:r>
              <a:rPr lang="fa-IR" sz="2400" dirty="0" smtClean="0">
                <a:solidFill>
                  <a:srgbClr val="FF0000"/>
                </a:solidFill>
                <a:cs typeface="B Nazanin" panose="00000400000000000000" pitchFamily="2" charset="-78"/>
              </a:rPr>
              <a:t>پذیرش، محبت و تایید شدن</a:t>
            </a:r>
            <a:r>
              <a:rPr lang="fa-IR" sz="2400" dirty="0" smtClean="0">
                <a:cs typeface="B Nazanin" panose="00000400000000000000" pitchFamily="2" charset="-78"/>
              </a:rPr>
              <a:t> از طرف دیگران مخصوصاً از جانب مادر در کودکی است.</a:t>
            </a:r>
          </a:p>
          <a:p>
            <a:pPr algn="just" rtl="1"/>
            <a:r>
              <a:rPr lang="fa-IR" sz="2400" dirty="0" smtClean="0">
                <a:cs typeface="B Nazanin" panose="00000400000000000000" pitchFamily="2" charset="-78"/>
              </a:rPr>
              <a:t>کودکان دریافت توجه مثبت را ارضا کننده و عدم دریافت آن را ناکام کننده می یابند.توجه مثبت برای رشد انسان حیاتی است. رفتار کودک به وسیله عشق و محبتی که به او اعطا می شود هدایت می گردد.</a:t>
            </a:r>
          </a:p>
          <a:p>
            <a:pPr algn="just" rtl="1"/>
            <a:r>
              <a:rPr lang="fa-IR" sz="2400" dirty="0" smtClean="0">
                <a:cs typeface="B Nazanin" panose="00000400000000000000" pitchFamily="2" charset="-78"/>
              </a:rPr>
              <a:t>اگر مادر توجه مثبت ارائه ندهد، گرایش کودک به سوی خودشکوفایی ورشد خود با مانع روبرو می شود و اگر این حالت زیاد ادامه یابد کودک تلاش برای خودشکوفایی را متوقف و درعوض برای به دست آوردن توجه مثبت از دیگران عمل می کند</a:t>
            </a:r>
          </a:p>
          <a:p>
            <a:pPr algn="just" rtl="1"/>
            <a:r>
              <a:rPr lang="fa-IR" sz="2400" dirty="0" smtClean="0">
                <a:cs typeface="B Nazanin" panose="00000400000000000000" pitchFamily="2" charset="-78"/>
              </a:rPr>
              <a:t>به صورت ایده آل کودکان در مجموع پذیرش، محبت و تایید کافی را دریافت می کنند . این حالت </a:t>
            </a:r>
            <a:r>
              <a:rPr lang="fa-IR" sz="2400" dirty="0" smtClean="0">
                <a:solidFill>
                  <a:srgbClr val="FF0000"/>
                </a:solidFill>
                <a:cs typeface="B Nazanin" panose="00000400000000000000" pitchFamily="2" charset="-78"/>
              </a:rPr>
              <a:t>توجه مثبت نامشروط </a:t>
            </a:r>
            <a:r>
              <a:rPr lang="fa-IR" sz="2400" dirty="0" smtClean="0">
                <a:cs typeface="B Nazanin" panose="00000400000000000000" pitchFamily="2" charset="-78"/>
              </a:rPr>
              <a:t>نام دارد که بدین معنی است که محبت مادر مشروط به رفتار کودک نیست بلکه آزادنه و کامل به اوداده می شود.</a:t>
            </a:r>
          </a:p>
        </p:txBody>
      </p:sp>
    </p:spTree>
    <p:extLst>
      <p:ext uri="{BB962C8B-B14F-4D97-AF65-F5344CB8AC3E}">
        <p14:creationId xmlns:p14="http://schemas.microsoft.com/office/powerpoint/2010/main" val="376457055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dirty="0" smtClean="0">
                <a:solidFill>
                  <a:schemeClr val="accent6">
                    <a:lumMod val="75000"/>
                  </a:schemeClr>
                </a:solidFill>
                <a:cs typeface="B Titr" panose="00000700000000000000" pitchFamily="2" charset="-78"/>
              </a:rPr>
              <a:t>عصبانیت و پرخاشگری در کودکان</a:t>
            </a:r>
            <a:r>
              <a:rPr lang="fa-IR" dirty="0" smtClean="0">
                <a:cs typeface="B Titr" panose="00000700000000000000" pitchFamily="2" charset="-78"/>
              </a:rPr>
              <a:t/>
            </a:r>
            <a:br>
              <a:rPr lang="fa-IR" dirty="0" smtClean="0">
                <a:cs typeface="B Titr" panose="00000700000000000000" pitchFamily="2" charset="-78"/>
              </a:rPr>
            </a:br>
            <a:endParaRPr lang="en-US" dirty="0">
              <a:cs typeface="B Titr" panose="00000700000000000000" pitchFamily="2" charset="-78"/>
            </a:endParaRPr>
          </a:p>
        </p:txBody>
      </p:sp>
      <p:sp>
        <p:nvSpPr>
          <p:cNvPr id="3" name="Content Placeholder 2"/>
          <p:cNvSpPr>
            <a:spLocks noGrp="1"/>
          </p:cNvSpPr>
          <p:nvPr>
            <p:ph idx="1"/>
          </p:nvPr>
        </p:nvSpPr>
        <p:spPr/>
        <p:txBody>
          <a:bodyPr/>
          <a:lstStyle/>
          <a:p>
            <a:pPr marL="0" indent="0" algn="r" rtl="1">
              <a:buNone/>
            </a:pPr>
            <a:r>
              <a:rPr lang="fa-IR" sz="2400" dirty="0">
                <a:solidFill>
                  <a:schemeClr val="accent1">
                    <a:lumMod val="75000"/>
                  </a:schemeClr>
                </a:solidFill>
                <a:cs typeface="B Nazanin" panose="00000400000000000000" pitchFamily="2" charset="-78"/>
              </a:rPr>
              <a:t>والدین و مراقبین کودک ممکن است در زمانهای مختلف با بدرفتاری و پرخاشگری کودکان مواجه شوند لذا باید </a:t>
            </a:r>
            <a:r>
              <a:rPr lang="fa-IR" sz="2400" dirty="0" smtClean="0">
                <a:solidFill>
                  <a:schemeClr val="accent1">
                    <a:lumMod val="75000"/>
                  </a:schemeClr>
                </a:solidFill>
                <a:cs typeface="B Nazanin" panose="00000400000000000000" pitchFamily="2" charset="-78"/>
              </a:rPr>
              <a:t>با </a:t>
            </a:r>
            <a:r>
              <a:rPr lang="fa-IR" sz="2400" dirty="0">
                <a:solidFill>
                  <a:schemeClr val="accent1">
                    <a:lumMod val="75000"/>
                  </a:schemeClr>
                </a:solidFill>
                <a:cs typeface="B Nazanin" panose="00000400000000000000" pitchFamily="2" charset="-78"/>
              </a:rPr>
              <a:t>علم و دانش مورد نیاز در این زمینه آشنا باشند.</a:t>
            </a:r>
          </a:p>
          <a:p>
            <a:pPr marL="0" indent="0" algn="r" rtl="1">
              <a:buNone/>
            </a:pPr>
            <a:r>
              <a:rPr lang="fa-IR" sz="2400" dirty="0">
                <a:solidFill>
                  <a:schemeClr val="accent1">
                    <a:lumMod val="75000"/>
                  </a:schemeClr>
                </a:solidFill>
                <a:cs typeface="B Nazanin" panose="00000400000000000000" pitchFamily="2" charset="-78"/>
              </a:rPr>
              <a:t>گام اول شناخت علل خشم و عصبانیت کودک است.خیلی مواقع والدین و مراقبین کودک علل پرخاشگری کودک را نمی دانند و ممکن است با برخوردهای ناصحیح خود شرایط را بدتر و کودک را به سمت اختلالات روانی سوق بدهند</a:t>
            </a:r>
            <a:r>
              <a:rPr lang="fa-IR" sz="2400" dirty="0" smtClean="0">
                <a:solidFill>
                  <a:schemeClr val="accent1">
                    <a:lumMod val="75000"/>
                  </a:schemeClr>
                </a:solidFill>
                <a:cs typeface="B Nazanin" panose="00000400000000000000" pitchFamily="2" charset="-78"/>
              </a:rPr>
              <a:t>.</a:t>
            </a:r>
            <a:endParaRPr lang="en-US" sz="2400" dirty="0" smtClean="0">
              <a:solidFill>
                <a:schemeClr val="accent1">
                  <a:lumMod val="75000"/>
                </a:schemeClr>
              </a:solidFill>
              <a:cs typeface="B Nazanin" panose="00000400000000000000" pitchFamily="2" charset="-78"/>
            </a:endParaRPr>
          </a:p>
          <a:p>
            <a:pPr marL="0" indent="0" algn="r" rtl="1">
              <a:buNone/>
            </a:pPr>
            <a:endParaRPr lang="en-US" dirty="0">
              <a:solidFill>
                <a:schemeClr val="accent1">
                  <a:lumMod val="75000"/>
                </a:schemeClr>
              </a:solidFill>
              <a:cs typeface="B Nazanin" panose="00000400000000000000" pitchFamily="2" charset="-78"/>
            </a:endParaRPr>
          </a:p>
        </p:txBody>
      </p:sp>
    </p:spTree>
    <p:extLst>
      <p:ext uri="{BB962C8B-B14F-4D97-AF65-F5344CB8AC3E}">
        <p14:creationId xmlns:p14="http://schemas.microsoft.com/office/powerpoint/2010/main" val="26985667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r" rtl="1"/>
            <a:r>
              <a:rPr lang="fa-IR" sz="2400" dirty="0">
                <a:solidFill>
                  <a:srgbClr val="FF0000"/>
                </a:solidFill>
                <a:cs typeface="B Nazanin" panose="00000400000000000000" pitchFamily="2" charset="-78"/>
              </a:rPr>
              <a:t>1- کم خوابی ، خستگی و گرسنگی </a:t>
            </a:r>
          </a:p>
          <a:p>
            <a:pPr marL="0" indent="0" algn="r" rtl="1">
              <a:buNone/>
            </a:pPr>
            <a:r>
              <a:rPr lang="fa-IR" sz="2400" dirty="0" smtClean="0">
                <a:cs typeface="B Nazanin" panose="00000400000000000000" pitchFamily="2" charset="-78"/>
              </a:rPr>
              <a:t>کم خوابی می تواند باعث ایجاد آشفتی در کودک و به هم ریختن خلق او گردد.کودک در هنگام کم خوابی در میزان قند خونش اختلال ایجاد و بنابراین نسبت به استرس و ناراحتی ها بیشتر حساس می گردد</a:t>
            </a:r>
          </a:p>
          <a:p>
            <a:pPr marL="0" indent="0" algn="r" rtl="1">
              <a:buNone/>
            </a:pPr>
            <a:r>
              <a:rPr lang="fa-IR" sz="2400" dirty="0" smtClean="0">
                <a:cs typeface="B Nazanin" panose="00000400000000000000" pitchFamily="2" charset="-78"/>
              </a:rPr>
              <a:t>هنگام گرسنگی قند خون پایین می آید در نتیجه هورمونهای استرس (کورتیزول و اپی نفرین) ترشح می گردند تا قند خون او را بالا ببرند.اپی نفرین موجب اضطراب، آشفتگی و تحریک پذیری و پرخاشگری کودک گردد</a:t>
            </a:r>
          </a:p>
          <a:p>
            <a:pPr marL="0" indent="0" algn="r" rtl="1">
              <a:buNone/>
            </a:pPr>
            <a:r>
              <a:rPr lang="fa-IR" sz="2400" dirty="0" smtClean="0">
                <a:cs typeface="B Nazanin" panose="00000400000000000000" pitchFamily="2" charset="-78"/>
              </a:rPr>
              <a:t>خوردن شیرینی باعث بالا رفتن سریع قند خون می گردد متعاقب آن انسولین از لوز المعده ترشح می گردد وبعد از 30 دقیقه  این باعث افت قند خون اواز زمانی که هنوز شکلات و شییرینی نخورده می گردد و باعث آشفتگی و عصبانیت و تحرک بیش از حد کودک می گردد.به هنگام گرسنگی کودک به او غذای اصلی بدهیم ماده سروتونین که تعدیل کننده خلق است ترشح می گردد</a:t>
            </a:r>
            <a:r>
              <a:rPr lang="fa-IR" dirty="0" smtClean="0">
                <a:cs typeface="B Nazanin" panose="00000400000000000000" pitchFamily="2" charset="-78"/>
              </a:rPr>
              <a:t>.</a:t>
            </a:r>
          </a:p>
        </p:txBody>
      </p:sp>
    </p:spTree>
    <p:extLst>
      <p:ext uri="{BB962C8B-B14F-4D97-AF65-F5344CB8AC3E}">
        <p14:creationId xmlns:p14="http://schemas.microsoft.com/office/powerpoint/2010/main" val="401441943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r>
              <a:rPr lang="fa-IR" sz="2400" dirty="0" smtClean="0">
                <a:solidFill>
                  <a:srgbClr val="FF0000"/>
                </a:solidFill>
                <a:cs typeface="B Nazanin" panose="00000400000000000000" pitchFamily="2" charset="-78"/>
              </a:rPr>
              <a:t>2- مغز بعضی کودکان هنوز از نظر احساسی رشد نکرده </a:t>
            </a:r>
          </a:p>
          <a:p>
            <a:pPr algn="just" rtl="1"/>
            <a:r>
              <a:rPr lang="fa-IR" sz="2400" dirty="0" smtClean="0">
                <a:cs typeface="B Nazanin" panose="00000400000000000000" pitchFamily="2" charset="-78"/>
              </a:rPr>
              <a:t>مغز کودک در هر سنی ممکن است رشد کافی نداشته باشد که بتواند رفتارهای متناسب و خوب داشته باشد.به عبارت دیگر مغز فوقانی بعضی از کودکان رشد نکرده تا بتواند محرکهای مغز تحتانی را کنترل نماید </a:t>
            </a:r>
          </a:p>
          <a:p>
            <a:pPr algn="just" rtl="1"/>
            <a:r>
              <a:rPr lang="fa-IR" sz="2400" dirty="0" smtClean="0">
                <a:cs typeface="B Nazanin" panose="00000400000000000000" pitchFamily="2" charset="-78"/>
              </a:rPr>
              <a:t>بنابراین کودک جیغ می زند و گاز می گیرد و دائماً در حال دویدن و بالا رفتن از در و دیوار و میز و صندلی است. </a:t>
            </a:r>
          </a:p>
          <a:p>
            <a:pPr algn="just" rtl="1"/>
            <a:r>
              <a:rPr lang="fa-IR" sz="2400" dirty="0" smtClean="0">
                <a:cs typeface="B Nazanin" panose="00000400000000000000" pitchFamily="2" charset="-78"/>
              </a:rPr>
              <a:t>کودکان بیش فعال در این زمره می توانند قرار داده شوند.</a:t>
            </a:r>
          </a:p>
          <a:p>
            <a:pPr algn="just" rtl="1"/>
            <a:endParaRPr lang="en-US" dirty="0"/>
          </a:p>
        </p:txBody>
      </p:sp>
    </p:spTree>
    <p:extLst>
      <p:ext uri="{BB962C8B-B14F-4D97-AF65-F5344CB8AC3E}">
        <p14:creationId xmlns:p14="http://schemas.microsoft.com/office/powerpoint/2010/main" val="211743557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400" dirty="0" smtClean="0">
                <a:solidFill>
                  <a:srgbClr val="FF0000"/>
                </a:solidFill>
                <a:cs typeface="B Nazanin" panose="00000400000000000000" pitchFamily="2" charset="-78"/>
              </a:rPr>
              <a:t>3-اشتیاق ها و نیازهای روانی </a:t>
            </a:r>
            <a:endParaRPr lang="fa-IR" sz="2400" dirty="0">
              <a:cs typeface="B Nazanin" panose="00000400000000000000" pitchFamily="2" charset="-78"/>
            </a:endParaRPr>
          </a:p>
          <a:p>
            <a:pPr algn="r" rtl="1"/>
            <a:r>
              <a:rPr lang="fa-IR" sz="2400" dirty="0" smtClean="0">
                <a:solidFill>
                  <a:schemeClr val="accent6">
                    <a:lumMod val="75000"/>
                  </a:schemeClr>
                </a:solidFill>
                <a:cs typeface="B Nazanin" panose="00000400000000000000" pitchFamily="2" charset="-78"/>
              </a:rPr>
              <a:t>نیاز به محرک: </a:t>
            </a:r>
            <a:r>
              <a:rPr lang="fa-IR" sz="2400" dirty="0" smtClean="0">
                <a:cs typeface="B Nazanin" panose="00000400000000000000" pitchFamily="2" charset="-78"/>
              </a:rPr>
              <a:t>نداشتن محرک می تواند باعث گردد کودک محرکهای لازم را برای خود به دست نیاورد در این صورت ممکن است جیغ بزند سرش را به دیوار بزندو اعمال مخربی مثل کتک زدن دیگر کودکان را از خود نشان دهد</a:t>
            </a:r>
          </a:p>
          <a:p>
            <a:pPr algn="r" rtl="1"/>
            <a:r>
              <a:rPr lang="fa-IR" sz="2400" dirty="0" smtClean="0">
                <a:solidFill>
                  <a:schemeClr val="accent6">
                    <a:lumMod val="75000"/>
                  </a:schemeClr>
                </a:solidFill>
                <a:cs typeface="B Nazanin" panose="00000400000000000000" pitchFamily="2" charset="-78"/>
              </a:rPr>
              <a:t>نیاز به مورد توجه قرار گرفتن: </a:t>
            </a:r>
            <a:r>
              <a:rPr lang="fa-IR" sz="2400" dirty="0" smtClean="0">
                <a:cs typeface="B Nazanin" panose="00000400000000000000" pitchFamily="2" charset="-78"/>
              </a:rPr>
              <a:t>اگر کودک بفهمد که دیگران متوجه اونیستند ممکن است جیغ و داد بزند.جیغ زدن یعنی من فراموش شده ام.</a:t>
            </a:r>
          </a:p>
          <a:p>
            <a:pPr algn="r" rtl="1"/>
            <a:r>
              <a:rPr lang="fa-IR" sz="2400" dirty="0" smtClean="0">
                <a:solidFill>
                  <a:schemeClr val="accent6">
                    <a:lumMod val="75000"/>
                  </a:schemeClr>
                </a:solidFill>
                <a:cs typeface="B Nazanin" panose="00000400000000000000" pitchFamily="2" charset="-78"/>
              </a:rPr>
              <a:t>نیاز کودک به قوانین و مقررات: </a:t>
            </a:r>
            <a:r>
              <a:rPr lang="fa-IR" sz="2400" dirty="0" smtClean="0">
                <a:cs typeface="B Nazanin" panose="00000400000000000000" pitchFamily="2" charset="-78"/>
              </a:rPr>
              <a:t>کودک نیز نیاز دارد که زمانی برای تفریح و سرگرمی او در نظر گرفته شود.اگر زمانهایی را برای جنب و جوش و بازی کردن با کودک در نظر بگیرید بسیاری از جنب و جوشها و مشکلات رفتاری کودک کاهش می یابند</a:t>
            </a:r>
            <a:endParaRPr lang="en-US" sz="2400" dirty="0">
              <a:cs typeface="B Nazanin" panose="00000400000000000000" pitchFamily="2" charset="-78"/>
            </a:endParaRPr>
          </a:p>
        </p:txBody>
      </p:sp>
    </p:spTree>
    <p:extLst>
      <p:ext uri="{BB962C8B-B14F-4D97-AF65-F5344CB8AC3E}">
        <p14:creationId xmlns:p14="http://schemas.microsoft.com/office/powerpoint/2010/main" val="11279329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r" rtl="1">
              <a:buNone/>
            </a:pPr>
            <a:r>
              <a:rPr lang="fa-IR" sz="2400" dirty="0" smtClean="0">
                <a:solidFill>
                  <a:srgbClr val="FF0000"/>
                </a:solidFill>
                <a:cs typeface="B Nazanin" panose="00000400000000000000" pitchFamily="2" charset="-78"/>
              </a:rPr>
              <a:t>4- احساسهای ناگوار </a:t>
            </a:r>
          </a:p>
          <a:p>
            <a:pPr marL="0" indent="0" algn="r" rtl="1">
              <a:buNone/>
            </a:pPr>
            <a:r>
              <a:rPr lang="fa-IR" sz="2400" dirty="0" smtClean="0">
                <a:solidFill>
                  <a:schemeClr val="accent6">
                    <a:lumMod val="75000"/>
                  </a:schemeClr>
                </a:solidFill>
                <a:cs typeface="B Nazanin" panose="00000400000000000000" pitchFamily="2" charset="-78"/>
              </a:rPr>
              <a:t>زمانی که دچار احساس دردناک شود ازکسی ناراحت گردد نسبت به کودک دیگری دچار حسادت   شودو،تهدید شود عزیزی را از دست بدهدو مورد تهدید قرار گیرد. در چنین حالتی قدرت بیان احساسات درونی  خود را ندارد و در چنین حالتی ممکن است واکنش او بصورت جیغ وفریاد بدخلقی و عصبانیت باشد.</a:t>
            </a:r>
          </a:p>
          <a:p>
            <a:pPr marL="0" indent="0" algn="r" rtl="1">
              <a:buNone/>
            </a:pPr>
            <a:r>
              <a:rPr lang="fa-IR" sz="2400" dirty="0" smtClean="0">
                <a:solidFill>
                  <a:srgbClr val="FF0000"/>
                </a:solidFill>
                <a:cs typeface="B Nazanin" panose="00000400000000000000" pitchFamily="2" charset="-78"/>
              </a:rPr>
              <a:t>5- الگو پذیری از والدین</a:t>
            </a:r>
          </a:p>
          <a:p>
            <a:pPr marL="0" indent="0" algn="r" rtl="1">
              <a:buNone/>
            </a:pPr>
            <a:r>
              <a:rPr lang="fa-IR" sz="2400" dirty="0" smtClean="0">
                <a:solidFill>
                  <a:schemeClr val="accent6">
                    <a:lumMod val="75000"/>
                  </a:schemeClr>
                </a:solidFill>
                <a:cs typeface="B Nazanin" panose="00000400000000000000" pitchFamily="2" charset="-78"/>
              </a:rPr>
              <a:t>عصبانیت و خشم والدین، غم و اندوه والدین ، مشاجرات خانوادگیف استرس والدین همه می توانند بر کودک و رفتار او اثر گذار باشند</a:t>
            </a:r>
            <a:endParaRPr lang="en-US" sz="2400" dirty="0">
              <a:solidFill>
                <a:schemeClr val="accent6">
                  <a:lumMod val="75000"/>
                </a:schemeClr>
              </a:solidFill>
              <a:cs typeface="B Nazanin" panose="00000400000000000000" pitchFamily="2" charset="-78"/>
            </a:endParaRPr>
          </a:p>
        </p:txBody>
      </p:sp>
    </p:spTree>
    <p:extLst>
      <p:ext uri="{BB962C8B-B14F-4D97-AF65-F5344CB8AC3E}">
        <p14:creationId xmlns:p14="http://schemas.microsoft.com/office/powerpoint/2010/main" val="420966712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400" dirty="0" smtClean="0">
                <a:solidFill>
                  <a:srgbClr val="FF0000"/>
                </a:solidFill>
                <a:cs typeface="B Nazanin" panose="00000400000000000000" pitchFamily="2" charset="-78"/>
              </a:rPr>
              <a:t>6- امر </a:t>
            </a:r>
            <a:r>
              <a:rPr lang="fa-IR" sz="2400" dirty="0">
                <a:solidFill>
                  <a:srgbClr val="FF0000"/>
                </a:solidFill>
                <a:cs typeface="B Nazanin" panose="00000400000000000000" pitchFamily="2" charset="-78"/>
              </a:rPr>
              <a:t>و نهی کردن دائم و منفی گرایی دایم کودکان</a:t>
            </a:r>
          </a:p>
          <a:p>
            <a:pPr algn="r" rtl="1"/>
            <a:r>
              <a:rPr lang="fa-IR" sz="2400" dirty="0" smtClean="0">
                <a:solidFill>
                  <a:schemeClr val="accent6">
                    <a:lumMod val="75000"/>
                  </a:schemeClr>
                </a:solidFill>
                <a:cs typeface="B Nazanin" panose="00000400000000000000" pitchFamily="2" charset="-78"/>
              </a:rPr>
              <a:t>اگر کودک دائما ار و نهی بشود او دچار خشم و عصبانیت می گردد . کودک از 18 تا 24 ماهگی به میزان زیاد و پس از آن هم در دوره هایی از تحول منفی گرایی و تمرد(یعنی کارها را برخلاف آنچه والدین می خواهند انجام می دهد) دارد</a:t>
            </a:r>
            <a:endParaRPr lang="en-US" sz="2400" dirty="0">
              <a:solidFill>
                <a:schemeClr val="accent6">
                  <a:lumMod val="75000"/>
                </a:schemeClr>
              </a:solidFill>
              <a:cs typeface="B Nazanin" panose="00000400000000000000" pitchFamily="2" charset="-78"/>
            </a:endParaRPr>
          </a:p>
        </p:txBody>
      </p:sp>
    </p:spTree>
    <p:extLst>
      <p:ext uri="{BB962C8B-B14F-4D97-AF65-F5344CB8AC3E}">
        <p14:creationId xmlns:p14="http://schemas.microsoft.com/office/powerpoint/2010/main" val="366218847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dirty="0" smtClean="0">
                <a:solidFill>
                  <a:schemeClr val="accent6">
                    <a:lumMod val="75000"/>
                  </a:schemeClr>
                </a:solidFill>
                <a:cs typeface="B Titr" panose="00000700000000000000" pitchFamily="2" charset="-78"/>
              </a:rPr>
              <a:t>رفتارهای کودک درسنین مختلف با والدین</a:t>
            </a:r>
            <a:endParaRPr lang="en-US" sz="3600" dirty="0">
              <a:solidFill>
                <a:schemeClr val="accent6">
                  <a:lumMod val="75000"/>
                </a:schemeClr>
              </a:solidFill>
              <a:cs typeface="B Titr" panose="00000700000000000000" pitchFamily="2" charset="-78"/>
            </a:endParaRPr>
          </a:p>
        </p:txBody>
      </p:sp>
      <p:sp>
        <p:nvSpPr>
          <p:cNvPr id="3" name="Content Placeholder 2"/>
          <p:cNvSpPr>
            <a:spLocks noGrp="1"/>
          </p:cNvSpPr>
          <p:nvPr>
            <p:ph idx="1"/>
          </p:nvPr>
        </p:nvSpPr>
        <p:spPr>
          <a:xfrm>
            <a:off x="677334" y="2160589"/>
            <a:ext cx="8953776" cy="3880773"/>
          </a:xfrm>
        </p:spPr>
        <p:txBody>
          <a:bodyPr>
            <a:noAutofit/>
          </a:bodyPr>
          <a:lstStyle/>
          <a:p>
            <a:pPr algn="r" rtl="1"/>
            <a:r>
              <a:rPr lang="fa-IR" sz="2400" dirty="0" smtClean="0">
                <a:cs typeface="B Nazanin" panose="00000400000000000000" pitchFamily="2" charset="-78"/>
              </a:rPr>
              <a:t>کودک 18 ماهه کودکی است که به آنچه </a:t>
            </a:r>
            <a:r>
              <a:rPr lang="fa-IR" sz="2400" dirty="0">
                <a:cs typeface="B Nazanin" panose="00000400000000000000" pitchFamily="2" charset="-78"/>
              </a:rPr>
              <a:t>به او گفته می شود با رضایت و راحتی </a:t>
            </a:r>
            <a:r>
              <a:rPr lang="fa-IR" sz="2400" dirty="0" smtClean="0">
                <a:cs typeface="B Nazanin" panose="00000400000000000000" pitchFamily="2" charset="-78"/>
              </a:rPr>
              <a:t>عمل نمی کند و لجاجت و سرسختی و به عبارتی منفی گرایی دارد .درصورتی که در دوسالگی آرامتر می شود</a:t>
            </a:r>
          </a:p>
          <a:p>
            <a:pPr algn="r" rtl="1"/>
            <a:endParaRPr lang="fa-IR" sz="2400" dirty="0" smtClean="0">
              <a:cs typeface="B Nazanin" panose="00000400000000000000" pitchFamily="2" charset="-78"/>
            </a:endParaRPr>
          </a:p>
          <a:p>
            <a:pPr algn="r" rtl="1"/>
            <a:r>
              <a:rPr lang="fa-IR" sz="2400" dirty="0" smtClean="0">
                <a:cs typeface="B Nazanin" panose="00000400000000000000" pitchFamily="2" charset="-78"/>
              </a:rPr>
              <a:t>سن سه سالگی زمانی است که مادر می تواند با تشویق و جایزه کودک را را راضی کند تا آنچه مادر می خواهد انجام دهد</a:t>
            </a:r>
          </a:p>
          <a:p>
            <a:pPr algn="r" rtl="1"/>
            <a:endParaRPr lang="fa-IR" sz="2400" dirty="0" smtClean="0">
              <a:cs typeface="B Nazanin" panose="00000400000000000000" pitchFamily="2" charset="-78"/>
            </a:endParaRPr>
          </a:p>
          <a:p>
            <a:pPr algn="r" rtl="1"/>
            <a:r>
              <a:rPr lang="fa-IR" sz="2400" dirty="0" smtClean="0">
                <a:cs typeface="B Nazanin" panose="00000400000000000000" pitchFamily="2" charset="-78"/>
              </a:rPr>
              <a:t>درانتهای  سه سالگی کودک خواسته هایش کمتر شده و با او بهتر می توان کنار آمد و با لذت تر زندگی کرد</a:t>
            </a:r>
          </a:p>
        </p:txBody>
      </p:sp>
    </p:spTree>
    <p:extLst>
      <p:ext uri="{BB962C8B-B14F-4D97-AF65-F5344CB8AC3E}">
        <p14:creationId xmlns:p14="http://schemas.microsoft.com/office/powerpoint/2010/main" val="276086035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dirty="0" smtClean="0">
                <a:solidFill>
                  <a:schemeClr val="accent6">
                    <a:lumMod val="75000"/>
                  </a:schemeClr>
                </a:solidFill>
                <a:cs typeface="B Titr" panose="00000700000000000000" pitchFamily="2" charset="-78"/>
              </a:rPr>
              <a:t>رفتارهای کودک درسنین مختلف با والدین</a:t>
            </a:r>
            <a:endParaRPr lang="en-US" sz="3600" dirty="0">
              <a:solidFill>
                <a:schemeClr val="accent6">
                  <a:lumMod val="75000"/>
                </a:schemeClr>
              </a:solidFill>
              <a:cs typeface="B Titr" panose="00000700000000000000" pitchFamily="2" charset="-78"/>
            </a:endParaRPr>
          </a:p>
        </p:txBody>
      </p:sp>
      <p:sp>
        <p:nvSpPr>
          <p:cNvPr id="3" name="Content Placeholder 2"/>
          <p:cNvSpPr>
            <a:spLocks noGrp="1"/>
          </p:cNvSpPr>
          <p:nvPr>
            <p:ph idx="1"/>
          </p:nvPr>
        </p:nvSpPr>
        <p:spPr>
          <a:xfrm>
            <a:off x="677334" y="2160589"/>
            <a:ext cx="8962322" cy="3880773"/>
          </a:xfrm>
        </p:spPr>
        <p:txBody>
          <a:bodyPr>
            <a:normAutofit/>
          </a:bodyPr>
          <a:lstStyle/>
          <a:p>
            <a:pPr algn="r" rtl="1"/>
            <a:r>
              <a:rPr lang="fa-IR" sz="2400" dirty="0">
                <a:cs typeface="B Nazanin" panose="00000400000000000000" pitchFamily="2" charset="-78"/>
              </a:rPr>
              <a:t>سال چهارم سال طغیان و تغییر و تحول کودک است ولی پنج سالگی سال اطاعت و فرمانبرداری و سربه راهی کودک خواهد بود.</a:t>
            </a:r>
          </a:p>
          <a:p>
            <a:pPr marL="0" indent="0" algn="r" rtl="1">
              <a:buNone/>
            </a:pPr>
            <a:endParaRPr lang="fa-IR" sz="2400" dirty="0">
              <a:cs typeface="B Nazanin" panose="00000400000000000000" pitchFamily="2" charset="-78"/>
            </a:endParaRPr>
          </a:p>
          <a:p>
            <a:pPr algn="r" rtl="1"/>
            <a:r>
              <a:rPr lang="fa-IR" sz="2400" dirty="0">
                <a:cs typeface="B Nazanin" panose="00000400000000000000" pitchFamily="2" charset="-78"/>
              </a:rPr>
              <a:t>کودک ممکن است زمانی که شما را وامی دارد کاری را انجام بدهید و شما با آن موافق نیستید از شما اظهار نفرت کند گاه ممکن است حق با کودک باشد .بنابراین در خواسته خود گاه باید تجدید نظر کنید . اما در بیشتر اوقات با متانت و بدون خشم و عصبانیت باید از کودک بخواهید آن کار را انجام بدهد و او هم انجام خواهد داد.</a:t>
            </a:r>
            <a:endParaRPr lang="en-US" sz="2400" dirty="0">
              <a:cs typeface="B Nazanin" panose="00000400000000000000" pitchFamily="2" charset="-78"/>
            </a:endParaRPr>
          </a:p>
        </p:txBody>
      </p:sp>
    </p:spTree>
    <p:extLst>
      <p:ext uri="{BB962C8B-B14F-4D97-AF65-F5344CB8AC3E}">
        <p14:creationId xmlns:p14="http://schemas.microsoft.com/office/powerpoint/2010/main" val="290131687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000">
        <p15:prstTrans prst="fallOve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Content Placeholder 2"/>
          <p:cNvSpPr>
            <a:spLocks noGrp="1"/>
          </p:cNvSpPr>
          <p:nvPr>
            <p:ph idx="1"/>
          </p:nvPr>
        </p:nvSpPr>
        <p:spPr>
          <a:xfrm>
            <a:off x="677334" y="1435693"/>
            <a:ext cx="8596668" cy="4605669"/>
          </a:xfrm>
        </p:spPr>
        <p:txBody>
          <a:bodyPr>
            <a:normAutofit/>
          </a:bodyPr>
          <a:lstStyle/>
          <a:p>
            <a:pPr algn="r" rtl="1"/>
            <a:r>
              <a:rPr lang="fa-IR" sz="3600" b="1" dirty="0" smtClean="0">
                <a:solidFill>
                  <a:srgbClr val="FF0000"/>
                </a:solidFill>
                <a:cs typeface="B Nazanin" panose="00000400000000000000" pitchFamily="2" charset="-78"/>
              </a:rPr>
              <a:t>خط قرمزها در برخورد با کودک:</a:t>
            </a:r>
          </a:p>
          <a:p>
            <a:pPr algn="r" rtl="1"/>
            <a:r>
              <a:rPr lang="fa-IR" sz="3600" dirty="0" smtClean="0">
                <a:cs typeface="B Nazanin" panose="00000400000000000000" pitchFamily="2" charset="-78"/>
              </a:rPr>
              <a:t>آسیب زدن به خود</a:t>
            </a:r>
          </a:p>
          <a:p>
            <a:pPr algn="r" rtl="1"/>
            <a:r>
              <a:rPr lang="fa-IR" sz="3600" dirty="0" smtClean="0">
                <a:cs typeface="B Nazanin" panose="00000400000000000000" pitchFamily="2" charset="-78"/>
              </a:rPr>
              <a:t>آسیب زدن به دیگران</a:t>
            </a:r>
          </a:p>
          <a:p>
            <a:pPr algn="r" rtl="1"/>
            <a:r>
              <a:rPr lang="fa-IR" sz="3600" dirty="0" smtClean="0">
                <a:cs typeface="B Nazanin" panose="00000400000000000000" pitchFamily="2" charset="-78"/>
              </a:rPr>
              <a:t>آسیب زدن به اشیا</a:t>
            </a:r>
          </a:p>
          <a:p>
            <a:pPr algn="r" rtl="1"/>
            <a:r>
              <a:rPr lang="fa-IR" sz="3600" dirty="0" smtClean="0">
                <a:cs typeface="B Nazanin" panose="00000400000000000000" pitchFamily="2" charset="-78"/>
              </a:rPr>
              <a:t>رعایت نکردن قوانین ودستورات</a:t>
            </a:r>
          </a:p>
        </p:txBody>
      </p:sp>
    </p:spTree>
    <p:extLst>
      <p:ext uri="{BB962C8B-B14F-4D97-AF65-F5344CB8AC3E}">
        <p14:creationId xmlns:p14="http://schemas.microsoft.com/office/powerpoint/2010/main" val="3116894676"/>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469877"/>
            <a:ext cx="8596668" cy="4571485"/>
          </a:xfrm>
        </p:spPr>
        <p:txBody>
          <a:bodyPr>
            <a:normAutofit/>
          </a:bodyPr>
          <a:lstStyle/>
          <a:p>
            <a:pPr algn="r" rtl="1"/>
            <a:r>
              <a:rPr lang="fa-IR" sz="2000" b="1" dirty="0" smtClean="0">
                <a:solidFill>
                  <a:srgbClr val="FF0000"/>
                </a:solidFill>
                <a:cs typeface="B Nazanin" panose="00000400000000000000" pitchFamily="2" charset="-78"/>
              </a:rPr>
              <a:t>پول توجیبی: </a:t>
            </a:r>
            <a:r>
              <a:rPr lang="fa-IR" sz="2000" dirty="0" smtClean="0">
                <a:cs typeface="B Nazanin" panose="00000400000000000000" pitchFamily="2" charset="-78"/>
              </a:rPr>
              <a:t>از پول تو جیبی برای کنترل رفتار کودک استفاده نکنید.ممکن است این روش موثر باشد اما خشم کودک را برمی انگیزد.</a:t>
            </a:r>
          </a:p>
          <a:p>
            <a:pPr algn="r" rtl="1"/>
            <a:r>
              <a:rPr lang="fa-IR" sz="2000" dirty="0" smtClean="0">
                <a:cs typeface="B Nazanin" panose="00000400000000000000" pitchFamily="2" charset="-78"/>
              </a:rPr>
              <a:t>گاه باعث می گردد کودک در مشارکت و کمک در هر کار دیگری غیر از وظایفش خودداری کند مگر اینکه پول بیشتری دریافت کند.</a:t>
            </a:r>
          </a:p>
          <a:p>
            <a:pPr algn="r" rtl="1"/>
            <a:r>
              <a:rPr lang="fa-IR" sz="2000" b="1" dirty="0" smtClean="0">
                <a:solidFill>
                  <a:srgbClr val="FF0000"/>
                </a:solidFill>
                <a:cs typeface="B Nazanin" panose="00000400000000000000" pitchFamily="2" charset="-78"/>
              </a:rPr>
              <a:t>درخرید لباس: </a:t>
            </a:r>
            <a:r>
              <a:rPr lang="fa-IR" sz="2000" dirty="0" smtClean="0">
                <a:cs typeface="B Nazanin" panose="00000400000000000000" pitchFamily="2" charset="-78"/>
              </a:rPr>
              <a:t>کودک اغلب می خواهد چیزی رابپوشد که دیگران می پوشند.اگر او ظاهری بسیار متفاوت از دیگران داشته باشد احساس می کند آسیب دیده و تحقیر شده است.در خرید لباس به او چند  انتخاب را پیشنهاد دهید وقبل از خرید با به توافق برسید.</a:t>
            </a:r>
          </a:p>
          <a:p>
            <a:pPr algn="r" rtl="1"/>
            <a:r>
              <a:rPr lang="fa-IR" sz="2000" dirty="0" smtClean="0">
                <a:cs typeface="B Nazanin" panose="00000400000000000000" pitchFamily="2" charset="-78"/>
              </a:rPr>
              <a:t>در خرید لباس علاوه بر کیفیت و قیمت لباس ،به جذابیت آن برای کودک نیز توجه داشته باشید</a:t>
            </a:r>
          </a:p>
          <a:p>
            <a:pPr algn="r" rtl="1"/>
            <a:endParaRPr lang="en-US" sz="2000" dirty="0">
              <a:cs typeface="B Nazanin" panose="00000400000000000000" pitchFamily="2" charset="-78"/>
            </a:endParaRPr>
          </a:p>
        </p:txBody>
      </p:sp>
    </p:spTree>
    <p:extLst>
      <p:ext uri="{BB962C8B-B14F-4D97-AF65-F5344CB8AC3E}">
        <p14:creationId xmlns:p14="http://schemas.microsoft.com/office/powerpoint/2010/main" val="173228104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931493"/>
            <a:ext cx="8596668" cy="5109870"/>
          </a:xfrm>
        </p:spPr>
        <p:txBody>
          <a:bodyPr/>
          <a:lstStyle/>
          <a:p>
            <a:pPr algn="r" rtl="1"/>
            <a:r>
              <a:rPr lang="fa-IR" sz="2000" b="1" dirty="0" smtClean="0">
                <a:solidFill>
                  <a:srgbClr val="FF0000"/>
                </a:solidFill>
                <a:cs typeface="B Nazanin" panose="00000400000000000000" pitchFamily="2" charset="-78"/>
              </a:rPr>
              <a:t>آیا باید درمورد مواد مخدر نگران بود:</a:t>
            </a:r>
            <a:endParaRPr lang="fa-IR" sz="2400" dirty="0" smtClean="0">
              <a:cs typeface="B Nazanin" panose="00000400000000000000" pitchFamily="2" charset="-78"/>
            </a:endParaRPr>
          </a:p>
          <a:p>
            <a:pPr marL="0" indent="0" algn="r" rtl="1">
              <a:buNone/>
            </a:pPr>
            <a:r>
              <a:rPr lang="fa-IR" sz="2400" dirty="0" smtClean="0">
                <a:cs typeface="B Nazanin" panose="00000400000000000000" pitchFamily="2" charset="-78"/>
              </a:rPr>
              <a:t>مدارس،والدین و رسانه ها همه می خواهند بگویند مواد مخدر بد است«مواد مخدر می تواند تو را بکشد ،خلاف است،آدمهای بد آن را مصرف می کنند و...»</a:t>
            </a:r>
          </a:p>
          <a:p>
            <a:pPr marL="0" indent="0" algn="r" rtl="1">
              <a:buNone/>
            </a:pPr>
            <a:r>
              <a:rPr lang="fa-IR" sz="2400" dirty="0" smtClean="0">
                <a:cs typeface="B Nazanin" panose="00000400000000000000" pitchFamily="2" charset="-78"/>
              </a:rPr>
              <a:t>به جز موارد نادر اکثر کودکان هیچ علاقه ای به مواد مخدر ندارند.</a:t>
            </a:r>
          </a:p>
          <a:p>
            <a:pPr marL="0" indent="0" algn="r" rtl="1">
              <a:buNone/>
            </a:pPr>
            <a:r>
              <a:rPr lang="fa-IR" sz="2400" dirty="0" smtClean="0">
                <a:cs typeface="B Nazanin" panose="00000400000000000000" pitchFamily="2" charset="-78"/>
              </a:rPr>
              <a:t>اول از همه والدین که خود مهمترین الگو هستند خود استفاده نکنند. والدین می گویند استفاده نکن اما خودشان دور از چشم کودک سیگار می کشند مصرف مواد دارند و...</a:t>
            </a:r>
          </a:p>
          <a:p>
            <a:pPr marL="0" indent="0" algn="r" rtl="1">
              <a:buNone/>
            </a:pPr>
            <a:r>
              <a:rPr lang="fa-IR" sz="2400" dirty="0" smtClean="0">
                <a:cs typeface="B Nazanin" panose="00000400000000000000" pitchFamily="2" charset="-78"/>
              </a:rPr>
              <a:t>فرزندان در مقابل رفتار متناقض والدین گیج خواهند شد.</a:t>
            </a:r>
          </a:p>
          <a:p>
            <a:pPr marL="0" indent="0" algn="r" rtl="1">
              <a:buNone/>
            </a:pPr>
            <a:r>
              <a:rPr lang="fa-IR" sz="2400" dirty="0" smtClean="0">
                <a:cs typeface="B Nazanin" panose="00000400000000000000" pitchFamily="2" charset="-78"/>
              </a:rPr>
              <a:t>فرزندتان به راهنمایی و حمایت دائمی شما برای مقاومت در برابر مواد مخدر نیاز داردبه سوالاتش پاسخ دهید و دربارۀ خطرات مواد مخدر توضیح دهید</a:t>
            </a:r>
            <a:endParaRPr lang="en-US" dirty="0">
              <a:cs typeface="B Nazanin" panose="00000400000000000000" pitchFamily="2" charset="-78"/>
            </a:endParaRPr>
          </a:p>
        </p:txBody>
      </p:sp>
    </p:spTree>
    <p:extLst>
      <p:ext uri="{BB962C8B-B14F-4D97-AF65-F5344CB8AC3E}">
        <p14:creationId xmlns:p14="http://schemas.microsoft.com/office/powerpoint/2010/main" val="274850351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rgbClr val="FF0000"/>
                </a:solidFill>
                <a:cs typeface="B Titr" panose="00000700000000000000" pitchFamily="2" charset="-78"/>
              </a:rPr>
              <a:t>کودک کمرو</a:t>
            </a:r>
            <a:endParaRPr lang="en-US" dirty="0">
              <a:solidFill>
                <a:srgbClr val="FF0000"/>
              </a:solidFill>
              <a:cs typeface="B Titr" panose="00000700000000000000" pitchFamily="2" charset="-78"/>
            </a:endParaRPr>
          </a:p>
        </p:txBody>
      </p:sp>
      <p:sp>
        <p:nvSpPr>
          <p:cNvPr id="3" name="Content Placeholder 2"/>
          <p:cNvSpPr>
            <a:spLocks noGrp="1"/>
          </p:cNvSpPr>
          <p:nvPr>
            <p:ph idx="1"/>
          </p:nvPr>
        </p:nvSpPr>
        <p:spPr>
          <a:xfrm>
            <a:off x="213645" y="1666431"/>
            <a:ext cx="9494377" cy="4374932"/>
          </a:xfrm>
        </p:spPr>
        <p:txBody>
          <a:bodyPr/>
          <a:lstStyle/>
          <a:p>
            <a:pPr algn="just" rtl="1"/>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هرچند بنظر می رسد رفتاری که برخی کودکان نوپا در برخورد با غریبه ها دارند ناشی از کمرویی آنهاست اما این حالت معمولاً طبیعی است و نمی توان نام آنرا کمرویی گذاشت بلکه به دلیل وابستگی ک</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ودک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نوپا به والد و اضطراب جدایی است و برای همین به کودکان نوپا یعنی زیر 4 سال نمی توان برچسب خجالتی بودن زد و به این رفتارشان خیلی اهمیت ندهید در این سن مشکل محسوب نمی شود.اما اگر بعد ازاین سن  نیز انتظارتان برآورده نمی شود و مشکل بی نتیجه مانده حتما تا قبل از ورود به مدرسه سعی نمایید چاره جویی نمایید زیرا باورود به مدرسه مشکل تشدید می گ</a:t>
            </a:r>
            <a:r>
              <a:rPr lang="fa-IR" sz="2800" dirty="0">
                <a:latin typeface="Calibri" panose="020F0502020204030204" pitchFamily="34" charset="0"/>
                <a:ea typeface="Calibri" panose="020F0502020204030204" pitchFamily="34" charset="0"/>
                <a:cs typeface="B Nazanin" panose="00000400000000000000" pitchFamily="2" charset="-78"/>
              </a:rPr>
              <a:t>ردد.</a:t>
            </a:r>
          </a:p>
          <a:p>
            <a:endParaRPr lang="en-US" dirty="0"/>
          </a:p>
        </p:txBody>
      </p:sp>
    </p:spTree>
    <p:extLst>
      <p:ext uri="{BB962C8B-B14F-4D97-AF65-F5344CB8AC3E}">
        <p14:creationId xmlns:p14="http://schemas.microsoft.com/office/powerpoint/2010/main" val="331301024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846035"/>
            <a:ext cx="8596668" cy="5751318"/>
          </a:xfrm>
        </p:spPr>
        <p:txBody>
          <a:bodyPr>
            <a:normAutofit/>
          </a:bodyPr>
          <a:lstStyle/>
          <a:p>
            <a:pPr algn="just" rtl="1"/>
            <a:endParaRPr lang="fa-IR" dirty="0" smtClean="0"/>
          </a:p>
          <a:p>
            <a:pPr marL="0" indent="0" algn="just" rtl="1">
              <a:buNone/>
            </a:pPr>
            <a:r>
              <a:rPr lang="fa-IR" sz="2800" dirty="0">
                <a:solidFill>
                  <a:srgbClr val="0070C0"/>
                </a:solidFill>
                <a:latin typeface="Calibri" panose="020F0502020204030204" pitchFamily="34" charset="0"/>
                <a:ea typeface="Calibri" panose="020F0502020204030204" pitchFamily="34" charset="0"/>
                <a:cs typeface="B Nazanin" panose="00000400000000000000" pitchFamily="2" charset="-78"/>
              </a:rPr>
              <a:t>چگونه با کودک کمرو رفتار </a:t>
            </a:r>
            <a:r>
              <a:rPr lang="fa-IR" sz="2800" dirty="0" smtClean="0">
                <a:solidFill>
                  <a:srgbClr val="0070C0"/>
                </a:solidFill>
                <a:latin typeface="Calibri" panose="020F0502020204030204" pitchFamily="34" charset="0"/>
                <a:ea typeface="Calibri" panose="020F0502020204030204" pitchFamily="34" charset="0"/>
                <a:cs typeface="B Nazanin" panose="00000400000000000000" pitchFamily="2" charset="-78"/>
              </a:rPr>
              <a:t>کنیم</a:t>
            </a:r>
            <a:r>
              <a:rPr lang="fa-IR" sz="2800" dirty="0">
                <a:solidFill>
                  <a:srgbClr val="0070C0"/>
                </a:solidFill>
                <a:latin typeface="Calibri" panose="020F0502020204030204" pitchFamily="34" charset="0"/>
                <a:ea typeface="Calibri" panose="020F0502020204030204" pitchFamily="34" charset="0"/>
                <a:cs typeface="B Nazanin" panose="00000400000000000000" pitchFamily="2" charset="-78"/>
              </a:rPr>
              <a:t>؟</a:t>
            </a:r>
          </a:p>
          <a:p>
            <a:pPr marL="0" indent="0" algn="just" rtl="1">
              <a:buNone/>
            </a:pP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آنها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انعطاف پذیری کم دارندو مشکل اصلی آنها در برقراری ارتباط است. این کودکان حتی در ابتدای ورود به جمع های خانوادگی هم مشکل دارند و باید به آنها زمان داد و به گریه و رفتارهای آنها توجه نکرد تا کم کم با محیط خو </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بگیرند</a:t>
            </a:r>
            <a:endPar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endParaRPr>
          </a:p>
          <a:p>
            <a:pPr marL="0" indent="0" algn="just" rtl="1">
              <a:buNone/>
            </a:pP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ورود آنها به مهد و محیط جدید نیز سخت است و معمولاً تا 3 ماه طول می کشد تا با محیط جدید کنار </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بیایند بنابر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این ارتباط درست با این کودکان </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 در محیط مهم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است. چون دستشان رابالا نمی گیرند گاه به کم هوش بودن از منظر مربیان کم تجربه متهم می شوند</a:t>
            </a:r>
          </a:p>
          <a:p>
            <a:pPr marL="0" indent="0" algn="just" rtl="1">
              <a:buNone/>
            </a:pP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اگر در مهد و مدرسه مربی خوش خلق و خوش رو داشته باشند که روی رابطه با کودک کار کند سریع رابطه برقرار می کنند</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a:t>
            </a:r>
          </a:p>
          <a:p>
            <a:pPr marL="0" indent="0" algn="just" rtl="1">
              <a:buNone/>
            </a:pPr>
            <a:endParaRPr lang="fa-IR" sz="2800" dirty="0" smtClean="0">
              <a:latin typeface="Calibri" panose="020F0502020204030204" pitchFamily="34" charset="0"/>
              <a:ea typeface="Calibri" panose="020F0502020204030204" pitchFamily="34" charset="0"/>
              <a:cs typeface="B Nazanin" panose="00000400000000000000" pitchFamily="2" charset="-78"/>
            </a:endParaRPr>
          </a:p>
          <a:p>
            <a:pPr marL="0" indent="0" algn="just" rtl="1">
              <a:buNone/>
            </a:pPr>
            <a:endParaRPr lang="fa-IR" sz="2800" dirty="0">
              <a:latin typeface="Calibri" panose="020F0502020204030204" pitchFamily="34" charset="0"/>
              <a:ea typeface="Calibri" panose="020F0502020204030204" pitchFamily="34" charset="0"/>
              <a:cs typeface="B Nazanin" panose="00000400000000000000" pitchFamily="2" charset="-78"/>
            </a:endParaRPr>
          </a:p>
          <a:p>
            <a:pPr marL="0" indent="0">
              <a:buNone/>
            </a:pPr>
            <a:endParaRPr lang="en-US" dirty="0"/>
          </a:p>
        </p:txBody>
      </p:sp>
    </p:spTree>
    <p:extLst>
      <p:ext uri="{BB962C8B-B14F-4D97-AF65-F5344CB8AC3E}">
        <p14:creationId xmlns:p14="http://schemas.microsoft.com/office/powerpoint/2010/main" val="171333339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922947"/>
            <a:ext cx="8596668" cy="5118416"/>
          </a:xfrm>
        </p:spPr>
        <p:txBody>
          <a:bodyPr>
            <a:noAutofit/>
          </a:bodyPr>
          <a:lstStyle/>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مهم ترین کار والدین و کسانی که با این بچه ها در ارتباط هستند این است که به این بچه ها احترام بگذارندو با بیان عبارتهایی همچون «عجب ترسو یا خجالتی هستی »او را آزار ندهند.</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گاه نیز اورا برخلاف میلش به کارهایی وامی دارند که او را آزار می دهد مثلا به زور وامی دارند تا به دیگران سلام کند</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باید اورا به حال خود گذاشت تا بادیگران ارتباط برقرار کند، توانمندیهایش را برجسته کنید مثلا نقاشی خوبش را به دیگران نشان دهید و از او تمجید کنید.اعتماد به نفس او را بالا ببرید</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 و مهارتهای اجتماعی را در اوبالا ببیرد مثلا به او مسئولیت بدهید تا در حضور شما از فروشنده خوش اخلاق خوراکی بخرد </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در صورت اضطراب بالا و ترس نیاز به درمان وجود دارد </a:t>
            </a:r>
          </a:p>
        </p:txBody>
      </p:sp>
    </p:spTree>
    <p:extLst>
      <p:ext uri="{BB962C8B-B14F-4D97-AF65-F5344CB8AC3E}">
        <p14:creationId xmlns:p14="http://schemas.microsoft.com/office/powerpoint/2010/main" val="38928410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رفتن به مهد: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مهد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رفتن قبل از 3 سالگی یعنی زمانی که کودک توانایی توصیف فضای مهد و اتفاقاتی که در آنجا می افتد را ندارد نباید صورت بگیرد .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احتمال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اضطراب جدایی بالا می رود. قبل از آن بهتر است یک نفر مراقب کودک باشد</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a:t>
            </a:r>
          </a:p>
          <a:p>
            <a:pPr algn="r" rtl="1"/>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اینکه بچه نباید درخانه بازی کند تا به مهد علاقمند شود درست نیست.درخانه باید بابچه بازی کرد و اورا اشباع نمود.</a:t>
            </a:r>
          </a:p>
          <a:p>
            <a:pPr algn="r" rtl="1"/>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رفتن به مدرسه: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در انتخاب مدرسه مهمترین نکته مربیان و معلمان کودک هستند. مدرسه ای که معلم خوش خلق و خوش رو دارد و دارای حوصله و علم لازم است.</a:t>
            </a:r>
          </a:p>
          <a:p>
            <a:pPr algn="r" rtl="1"/>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هدف از مدرسه رفتن کودک تنها خواندن نیست</a:t>
            </a:r>
          </a:p>
          <a:p>
            <a:pPr algn="r" rtl="1"/>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کودکان تک فرزند بهتر است در مدرسه ای باشند که خیلی کانون توجه نباشد.</a:t>
            </a:r>
          </a:p>
          <a:p>
            <a:pPr algn="r" rtl="1"/>
            <a:endPar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endParaRPr>
          </a:p>
          <a:p>
            <a:pPr algn="r" rtl="1"/>
            <a:endPar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endParaRPr>
          </a:p>
          <a:p>
            <a:endParaRPr lang="en-US" dirty="0"/>
          </a:p>
        </p:txBody>
      </p:sp>
    </p:spTree>
    <p:extLst>
      <p:ext uri="{BB962C8B-B14F-4D97-AF65-F5344CB8AC3E}">
        <p14:creationId xmlns:p14="http://schemas.microsoft.com/office/powerpoint/2010/main" val="191598399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200" dirty="0" smtClean="0">
                <a:solidFill>
                  <a:srgbClr val="FF0000"/>
                </a:solidFill>
                <a:cs typeface="B Titr" panose="00000700000000000000" pitchFamily="2" charset="-78"/>
              </a:rPr>
              <a:t>مصادیق عاطفی کودک آزاری </a:t>
            </a:r>
            <a:endParaRPr lang="en-US" sz="3200" dirty="0">
              <a:solidFill>
                <a:srgbClr val="FF0000"/>
              </a:solidFill>
              <a:cs typeface="B Titr" panose="00000700000000000000" pitchFamily="2" charset="-78"/>
            </a:endParaRPr>
          </a:p>
        </p:txBody>
      </p:sp>
      <p:sp>
        <p:nvSpPr>
          <p:cNvPr id="3" name="Content Placeholder 2"/>
          <p:cNvSpPr>
            <a:spLocks noGrp="1"/>
          </p:cNvSpPr>
          <p:nvPr>
            <p:ph idx="1"/>
          </p:nvPr>
        </p:nvSpPr>
        <p:spPr/>
        <p:txBody>
          <a:bodyPr/>
          <a:lstStyle/>
          <a:p>
            <a:pPr algn="r" rtl="1"/>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تورا نمی خواستم</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a:t>
            </a:r>
          </a:p>
          <a:p>
            <a:pPr marL="0" indent="0" algn="r" rtl="1">
              <a:buNone/>
            </a:pP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تورا نمی خواستیم و اتفاقی باردار شدم همان دوتا بچه کافی بود.اگر تونبودی یک روز هم با پدرت/مادرت زندگی نمی کردم</a:t>
            </a:r>
          </a:p>
          <a:p>
            <a:pPr marL="0" indent="0" algn="r" rtl="1">
              <a:buNone/>
            </a:pP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کودک احسا رنج شدیدی می کند و احساس می کند وجودش موجب رنجش و ناراحتی والدینش شده یا راحتی را از آنها گرفته</a:t>
            </a:r>
          </a:p>
          <a:p>
            <a:pPr marL="0" indent="0" algn="r" rtl="1">
              <a:buNone/>
            </a:pP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سختی به خاطر تو:</a:t>
            </a:r>
          </a:p>
          <a:p>
            <a:pPr marL="0" indent="0" algn="r" rtl="1">
              <a:buNone/>
            </a:pP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من به خاطر تو تمام خوشی ها وتفریحات چشم پوشی کرده ام.وظیفه نگهداری و مراقبت از کودک برعهده والدین است.و این عبارت باعث آزار کودک می شود.</a:t>
            </a:r>
            <a:endPar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endParaRPr>
          </a:p>
          <a:p>
            <a:endParaRPr lang="en-US" dirty="0"/>
          </a:p>
        </p:txBody>
      </p:sp>
    </p:spTree>
    <p:extLst>
      <p:ext uri="{BB962C8B-B14F-4D97-AF65-F5344CB8AC3E}">
        <p14:creationId xmlns:p14="http://schemas.microsoft.com/office/powerpoint/2010/main" val="232793571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solidFill>
                  <a:srgbClr val="FF0000"/>
                </a:solidFill>
                <a:cs typeface="B Titr" panose="00000700000000000000" pitchFamily="2" charset="-78"/>
              </a:rPr>
              <a:t>مصادیق عاطفی کودک آزاری </a:t>
            </a:r>
            <a:endParaRPr lang="en-US" dirty="0"/>
          </a:p>
        </p:txBody>
      </p:sp>
      <p:sp>
        <p:nvSpPr>
          <p:cNvPr id="3" name="Content Placeholder 2"/>
          <p:cNvSpPr>
            <a:spLocks noGrp="1"/>
          </p:cNvSpPr>
          <p:nvPr>
            <p:ph idx="1"/>
          </p:nvPr>
        </p:nvSpPr>
        <p:spPr/>
        <p:txBody>
          <a:bodyPr>
            <a:normAutofit fontScale="92500" lnSpcReduction="10000"/>
          </a:bodyPr>
          <a:lstStyle/>
          <a:p>
            <a:pPr marL="0" indent="0" algn="r" rtl="1">
              <a:buNone/>
            </a:pPr>
            <a:r>
              <a:rPr lang="fa-IR" b="1" dirty="0" smtClean="0">
                <a:solidFill>
                  <a:srgbClr val="FF0000"/>
                </a:solidFill>
              </a:rPr>
              <a:t>به </a:t>
            </a: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اسم صدا نزدن </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کودک: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هی پسر هی بچه و...</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دادن لقب به بچه</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اینها براساس ظاهر و ویژگی کودک داده می شود.گاه ظاهرا بی ادبانه نیست اما نامناسب بکار بره می شود مثل پروفسور</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انتخاب نام نامناسب</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 گذاشتن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نامی که باعث شود اطرافیانش اورا تمسخر کنند.مثلا اسمهایی که بسیار مهجور و نامتعارف هستند</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مقایسه کودک بادیگران</a:t>
            </a:r>
            <a:r>
              <a:rPr lang="fa-IR" sz="2300"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باعث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احساس حقارت در کودک می گردد</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تنبیه سکوت</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 قهرکردن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باکودک و قطع رابطه کلامی باکودک ازچندساعت تاچند روز به نشانه دلخوری،که آسیب شدیدی به او می زند</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سبک کلامی </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نادرست:</a:t>
            </a:r>
            <a:endPar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انتظارات نادرست: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مثلا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ک</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ودک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نوپا 30 دقیقه بدون تحرک بنشیند یا بدون بیدارشدن تاصبح بخوابد</a:t>
            </a:r>
          </a:p>
          <a:p>
            <a:pPr marL="0" indent="0" algn="r" rtl="1">
              <a:buNone/>
            </a:pPr>
            <a:endParaRPr lang="fa-IR" sz="2300" dirty="0">
              <a:latin typeface="Calibri" panose="020F0502020204030204" pitchFamily="34" charset="0"/>
              <a:ea typeface="Calibri" panose="020F0502020204030204" pitchFamily="34" charset="0"/>
              <a:cs typeface="B Nazanin" panose="00000400000000000000" pitchFamily="2" charset="-78"/>
            </a:endParaRPr>
          </a:p>
          <a:p>
            <a:pPr marL="0" indent="0" algn="r" rtl="1">
              <a:buNone/>
            </a:pPr>
            <a:endParaRPr lang="fa-IR" sz="2300" dirty="0">
              <a:latin typeface="Calibri" panose="020F0502020204030204" pitchFamily="34" charset="0"/>
              <a:ea typeface="Calibri" panose="020F0502020204030204" pitchFamily="34" charset="0"/>
              <a:cs typeface="B Nazanin" panose="00000400000000000000" pitchFamily="2" charset="-78"/>
            </a:endParaRPr>
          </a:p>
          <a:p>
            <a:pPr algn="r" rtl="1"/>
            <a:endParaRPr lang="fa-IR" sz="2300" dirty="0">
              <a:latin typeface="Calibri" panose="020F0502020204030204" pitchFamily="34" charset="0"/>
              <a:ea typeface="Calibri" panose="020F0502020204030204" pitchFamily="34" charset="0"/>
              <a:cs typeface="B Nazanin" panose="00000400000000000000" pitchFamily="2" charset="-78"/>
            </a:endParaRPr>
          </a:p>
          <a:p>
            <a:pPr algn="r" rtl="1"/>
            <a:endParaRPr lang="en-US" sz="2300"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123352530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200" dirty="0">
                <a:solidFill>
                  <a:srgbClr val="FF0000"/>
                </a:solidFill>
                <a:cs typeface="B Titr" panose="00000700000000000000" pitchFamily="2" charset="-78"/>
              </a:rPr>
              <a:t>دانش امور جنسی برای </a:t>
            </a:r>
            <a:r>
              <a:rPr lang="fa-IR" sz="3200" dirty="0" smtClean="0">
                <a:solidFill>
                  <a:srgbClr val="FF0000"/>
                </a:solidFill>
                <a:cs typeface="B Titr" panose="00000700000000000000" pitchFamily="2" charset="-78"/>
              </a:rPr>
              <a:t> کودک  ونوجوان</a:t>
            </a:r>
            <a:endParaRPr lang="en-US" sz="3200" dirty="0">
              <a:solidFill>
                <a:srgbClr val="FF0000"/>
              </a:solidFill>
              <a:cs typeface="B Titr" panose="00000700000000000000" pitchFamily="2" charset="-78"/>
            </a:endParaRPr>
          </a:p>
        </p:txBody>
      </p:sp>
      <p:sp>
        <p:nvSpPr>
          <p:cNvPr id="3" name="Content Placeholder 2"/>
          <p:cNvSpPr>
            <a:spLocks noGrp="1"/>
          </p:cNvSpPr>
          <p:nvPr>
            <p:ph idx="1"/>
          </p:nvPr>
        </p:nvSpPr>
        <p:spPr>
          <a:xfrm>
            <a:off x="549147" y="1606609"/>
            <a:ext cx="8596668" cy="4118559"/>
          </a:xfrm>
        </p:spPr>
        <p:txBody>
          <a:bodyPr>
            <a:normAutofit/>
          </a:bodyPr>
          <a:lstStyle/>
          <a:p>
            <a:endParaRPr lang="fa-IR" dirty="0" smtClean="0"/>
          </a:p>
          <a:p>
            <a:pPr marL="0" indent="0" algn="r" rtl="1">
              <a:buNone/>
            </a:pPr>
            <a:r>
              <a:rPr lang="fa-IR" dirty="0" smtClean="0">
                <a:solidFill>
                  <a:srgbClr val="0070C0"/>
                </a:solidFill>
                <a:cs typeface="B Nazanin" panose="00000400000000000000" pitchFamily="2" charset="-78"/>
              </a:rPr>
              <a:t>به کودکان از4سالگی بیاموزیم که نقاط حساس بدن آنها را کسی جز والدین نباید ببیند و لمس کند.</a:t>
            </a:r>
          </a:p>
          <a:p>
            <a:pPr marL="0" indent="0" algn="r" rtl="1">
              <a:buNone/>
            </a:pPr>
            <a:r>
              <a:rPr lang="fa-IR" dirty="0" smtClean="0">
                <a:solidFill>
                  <a:srgbClr val="0070C0"/>
                </a:solidFill>
                <a:cs typeface="B Nazanin" panose="00000400000000000000" pitchFamily="2" charset="-78"/>
              </a:rPr>
              <a:t>کودکان از حدود سن 6 سالگی در کنار هم نخوابند.</a:t>
            </a:r>
          </a:p>
          <a:p>
            <a:pPr marL="0" indent="0" algn="r" rtl="1">
              <a:buNone/>
            </a:pPr>
            <a:r>
              <a:rPr lang="fa-IR" dirty="0" smtClean="0">
                <a:solidFill>
                  <a:srgbClr val="0070C0"/>
                </a:solidFill>
                <a:cs typeface="B Nazanin" panose="00000400000000000000" pitchFamily="2" charset="-78"/>
              </a:rPr>
              <a:t>از  آغاز بلوغ دختر و پسرمان را تنها در خانه  نگذاریم</a:t>
            </a:r>
          </a:p>
          <a:p>
            <a:pPr algn="r" rtl="1"/>
            <a:r>
              <a:rPr lang="fa-IR" dirty="0" smtClean="0">
                <a:solidFill>
                  <a:srgbClr val="0070C0"/>
                </a:solidFill>
                <a:cs typeface="B Nazanin" panose="00000400000000000000" pitchFamily="2" charset="-78"/>
              </a:rPr>
              <a:t>میل جنسی در نوجوانی کاملا بیدار می شود اما نوجوان تها به بلوغ جنسی دست یافته بین رسیدن به بلوغ جنسی تا بلوغ روانی و بلوغ اجتماعی فاصله می باشد.</a:t>
            </a:r>
          </a:p>
          <a:p>
            <a:pPr algn="r" rtl="1"/>
            <a:r>
              <a:rPr lang="fa-IR" dirty="0" smtClean="0">
                <a:solidFill>
                  <a:srgbClr val="0070C0"/>
                </a:solidFill>
                <a:cs typeface="B Nazanin" panose="00000400000000000000" pitchFamily="2" charset="-78"/>
              </a:rPr>
              <a:t>  </a:t>
            </a:r>
            <a:endParaRPr lang="en-US" dirty="0">
              <a:solidFill>
                <a:srgbClr val="0070C0"/>
              </a:solidFill>
              <a:cs typeface="B Nazanin" panose="00000400000000000000" pitchFamily="2" charset="-78"/>
            </a:endParaRPr>
          </a:p>
        </p:txBody>
      </p:sp>
    </p:spTree>
    <p:extLst>
      <p:ext uri="{BB962C8B-B14F-4D97-AF65-F5344CB8AC3E}">
        <p14:creationId xmlns:p14="http://schemas.microsoft.com/office/powerpoint/2010/main" val="210390406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1051133"/>
            <a:ext cx="8936685" cy="5289846"/>
          </a:xfrm>
        </p:spPr>
        <p:txBody>
          <a:bodyPr>
            <a:normAutofit/>
          </a:bodyPr>
          <a:lstStyle/>
          <a:p>
            <a:pPr algn="r" rtl="1"/>
            <a:r>
              <a:rPr lang="fa-IR" dirty="0" smtClean="0">
                <a:cs typeface="B Nazanin" panose="00000400000000000000" pitchFamily="2" charset="-78"/>
              </a:rPr>
              <a:t>باید قبل از بلوغ فرزندشان بدون ناراحتی ، بازبان ساده و باز مطالب زیر را برای نوجوانشان توضیح دهندو اورا کاملاً آگاه سازند.</a:t>
            </a:r>
          </a:p>
          <a:p>
            <a:pPr algn="r" rtl="1"/>
            <a:r>
              <a:rPr lang="fa-IR" dirty="0" smtClean="0">
                <a:cs typeface="B Nazanin" panose="00000400000000000000" pitchFamily="2" charset="-78"/>
              </a:rPr>
              <a:t>1- چگونگی دستگاه تناسلی دختر و پسر</a:t>
            </a:r>
          </a:p>
          <a:p>
            <a:pPr algn="r" rtl="1"/>
            <a:r>
              <a:rPr lang="fa-IR" dirty="0" smtClean="0">
                <a:cs typeface="B Nazanin" panose="00000400000000000000" pitchFamily="2" charset="-78"/>
              </a:rPr>
              <a:t>2- چگونگی پیدایش صفات ثانویه جنسی در دختر و پسر</a:t>
            </a:r>
          </a:p>
          <a:p>
            <a:pPr algn="r" rtl="1"/>
            <a:r>
              <a:rPr lang="fa-IR" dirty="0" smtClean="0">
                <a:cs typeface="B Nazanin" panose="00000400000000000000" pitchFamily="2" charset="-78"/>
              </a:rPr>
              <a:t>3-شروع قاعدگی در دختران</a:t>
            </a:r>
          </a:p>
          <a:p>
            <a:pPr algn="r" rtl="1"/>
            <a:r>
              <a:rPr lang="fa-IR" dirty="0" smtClean="0">
                <a:cs typeface="B Nazanin" panose="00000400000000000000" pitchFamily="2" charset="-78"/>
              </a:rPr>
              <a:t>4- انزال شبانه در پسرها</a:t>
            </a:r>
          </a:p>
          <a:p>
            <a:pPr algn="r" rtl="1"/>
            <a:r>
              <a:rPr lang="fa-IR" dirty="0" smtClean="0">
                <a:cs typeface="B Nazanin" panose="00000400000000000000" pitchFamily="2" charset="-78"/>
              </a:rPr>
              <a:t>5-مسایل اخلاقی پیرامون مسایل جنسی و دوری کردن از انحرافات جنسی مخصوصاً همجنس گرایی که می تواند بیماریهای روانی و مقاربتی و ایدز ایجاد نماید</a:t>
            </a:r>
          </a:p>
          <a:p>
            <a:pPr algn="r" rtl="1"/>
            <a:r>
              <a:rPr lang="fa-IR" dirty="0" smtClean="0">
                <a:cs typeface="B Nazanin" panose="00000400000000000000" pitchFamily="2" charset="-78"/>
              </a:rPr>
              <a:t>6-</a:t>
            </a:r>
            <a:r>
              <a:rPr lang="fa-IR" dirty="0">
                <a:cs typeface="B Nazanin" panose="00000400000000000000" pitchFamily="2" charset="-78"/>
              </a:rPr>
              <a:t>چگونگی انتقال ویروسها از طریق مقاربت و </a:t>
            </a:r>
            <a:r>
              <a:rPr lang="fa-IR" dirty="0" smtClean="0">
                <a:cs typeface="B Nazanin" panose="00000400000000000000" pitchFamily="2" charset="-78"/>
              </a:rPr>
              <a:t>نزدیکی</a:t>
            </a:r>
          </a:p>
          <a:p>
            <a:pPr algn="r" rtl="1"/>
            <a:r>
              <a:rPr lang="fa-IR" dirty="0" smtClean="0">
                <a:cs typeface="B Nazanin" panose="00000400000000000000" pitchFamily="2" charset="-78"/>
              </a:rPr>
              <a:t>7-ازدواج ، آمیزش جنسی حامله شدن و ..</a:t>
            </a:r>
            <a:r>
              <a:rPr lang="fa-IR" dirty="0">
                <a:cs typeface="B Nazanin" panose="00000400000000000000" pitchFamily="2" charset="-78"/>
              </a:rPr>
              <a:t> </a:t>
            </a:r>
            <a:endParaRPr lang="fa-IR" dirty="0" smtClean="0">
              <a:cs typeface="B Nazanin" panose="00000400000000000000" pitchFamily="2" charset="-78"/>
            </a:endParaRPr>
          </a:p>
          <a:p>
            <a:pPr marL="0" indent="0" algn="r" rtl="1">
              <a:buNone/>
            </a:pPr>
            <a:r>
              <a:rPr lang="fa-IR" dirty="0" smtClean="0">
                <a:cs typeface="B Nazanin" panose="00000400000000000000" pitchFamily="2" charset="-78"/>
              </a:rPr>
              <a:t>باید به دخترشان بفهمانند که هر دختری پس از قاعدگی خود اگر با پسری نزدیکی  کند ممکن است حامله شود و این نوع حاملگی خلاف است</a:t>
            </a:r>
          </a:p>
          <a:p>
            <a:pPr algn="r" rtl="1"/>
            <a:r>
              <a:rPr lang="fa-IR" dirty="0">
                <a:solidFill>
                  <a:srgbClr val="0070C0"/>
                </a:solidFill>
                <a:cs typeface="B Nazanin" panose="00000400000000000000" pitchFamily="2" charset="-78"/>
              </a:rPr>
              <a:t>روابط با جنس دیگر در نوجوانی:</a:t>
            </a:r>
          </a:p>
          <a:p>
            <a:pPr algn="r" rtl="1"/>
            <a:r>
              <a:rPr lang="fa-IR" dirty="0">
                <a:solidFill>
                  <a:srgbClr val="0070C0"/>
                </a:solidFill>
                <a:cs typeface="B Nazanin" panose="00000400000000000000" pitchFamily="2" charset="-78"/>
              </a:rPr>
              <a:t>اگر ارتباط برقرار نمود چه کنیم؟ دختر را چگونه برخورد نماییم؟ پسر را چگونه برخورد نماییم؟</a:t>
            </a:r>
            <a:endParaRPr lang="en-US" dirty="0">
              <a:solidFill>
                <a:srgbClr val="0070C0"/>
              </a:solidFill>
              <a:cs typeface="B Nazanin" panose="00000400000000000000" pitchFamily="2" charset="-78"/>
            </a:endParaRPr>
          </a:p>
          <a:p>
            <a:pPr marL="0" indent="0" algn="r" rtl="1">
              <a:buNone/>
            </a:pPr>
            <a:endParaRPr lang="fa-IR" dirty="0" smtClean="0">
              <a:cs typeface="B Nazanin" panose="00000400000000000000" pitchFamily="2" charset="-78"/>
            </a:endParaRPr>
          </a:p>
        </p:txBody>
      </p:sp>
    </p:spTree>
    <p:extLst>
      <p:ext uri="{BB962C8B-B14F-4D97-AF65-F5344CB8AC3E}">
        <p14:creationId xmlns:p14="http://schemas.microsoft.com/office/powerpoint/2010/main" val="204265154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nvPr>
        </p:nvGraphicFramePr>
        <p:xfrm>
          <a:off x="977900" y="850900"/>
          <a:ext cx="8504238" cy="5595938"/>
        </p:xfrm>
        <a:graphic>
          <a:graphicData uri="http://schemas.openxmlformats.org/presentationml/2006/ole">
            <mc:AlternateContent xmlns:mc="http://schemas.openxmlformats.org/markup-compatibility/2006">
              <mc:Choice xmlns:v="urn:schemas-microsoft-com:vml" Requires="v">
                <p:oleObj spid="_x0000_s4155" name="Document" r:id="rId4" imgW="4293569" imgH="2830465" progId="Word.Document.12">
                  <p:embed/>
                </p:oleObj>
              </mc:Choice>
              <mc:Fallback>
                <p:oleObj name="Document" r:id="rId4" imgW="4293569" imgH="2830465" progId="Word.Document.12">
                  <p:embed/>
                  <p:pic>
                    <p:nvPicPr>
                      <p:cNvPr id="0" name=""/>
                      <p:cNvPicPr/>
                      <p:nvPr/>
                    </p:nvPicPr>
                    <p:blipFill>
                      <a:blip r:embed="rId5"/>
                      <a:stretch>
                        <a:fillRect/>
                      </a:stretch>
                    </p:blipFill>
                    <p:spPr>
                      <a:xfrm>
                        <a:off x="977900" y="850900"/>
                        <a:ext cx="8504238" cy="5595938"/>
                      </a:xfrm>
                      <a:prstGeom prst="rect">
                        <a:avLst/>
                      </a:prstGeom>
                    </p:spPr>
                  </p:pic>
                </p:oleObj>
              </mc:Fallback>
            </mc:AlternateContent>
          </a:graphicData>
        </a:graphic>
      </p:graphicFrame>
    </p:spTree>
    <p:extLst>
      <p:ext uri="{BB962C8B-B14F-4D97-AF65-F5344CB8AC3E}">
        <p14:creationId xmlns:p14="http://schemas.microsoft.com/office/powerpoint/2010/main" val="421983178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0994"/>
          </a:xfrm>
        </p:spPr>
        <p:txBody>
          <a:bodyPr>
            <a:normAutofit fontScale="90000"/>
          </a:bodyPr>
          <a:lstStyle/>
          <a:p>
            <a:pPr algn="r" rtl="1"/>
            <a:r>
              <a:rPr lang="fa-IR"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هویت</a:t>
            </a:r>
            <a:r>
              <a:rPr lang="en-US" dirty="0">
                <a:latin typeface="Times New Roman" panose="02020603050405020304" pitchFamily="18" charset="0"/>
                <a:ea typeface="Times New Roman" panose="02020603050405020304" pitchFamily="18" charset="0"/>
              </a:rPr>
              <a:t/>
            </a:r>
            <a:br>
              <a:rPr lang="en-US" dirty="0">
                <a:latin typeface="Times New Roman" panose="02020603050405020304" pitchFamily="18" charset="0"/>
                <a:ea typeface="Times New Roman" panose="02020603050405020304" pitchFamily="18" charset="0"/>
              </a:rPr>
            </a:br>
            <a:endParaRPr lang="en-US" dirty="0"/>
          </a:p>
        </p:txBody>
      </p:sp>
      <p:sp>
        <p:nvSpPr>
          <p:cNvPr id="3" name="Content Placeholder 2"/>
          <p:cNvSpPr>
            <a:spLocks noGrp="1"/>
          </p:cNvSpPr>
          <p:nvPr>
            <p:ph idx="1"/>
          </p:nvPr>
        </p:nvSpPr>
        <p:spPr>
          <a:xfrm>
            <a:off x="677333" y="1392965"/>
            <a:ext cx="9261425" cy="4648398"/>
          </a:xfrm>
        </p:spPr>
        <p:txBody>
          <a:bodyPr>
            <a:normAutofit fontScale="85000" lnSpcReduction="20000"/>
          </a:bodyPr>
          <a:lstStyle/>
          <a:p>
            <a:pPr marL="0" indent="0" algn="just" rtl="1">
              <a:lnSpc>
                <a:spcPct val="115000"/>
              </a:lnSpc>
              <a:spcBef>
                <a:spcPts val="0"/>
              </a:spcBef>
              <a:buNone/>
            </a:pPr>
            <a:r>
              <a:rPr lang="fa-IR" sz="2400" dirty="0" smtClean="0">
                <a:solidFill>
                  <a:schemeClr val="tx1"/>
                </a:solidFill>
                <a:latin typeface="Times New Roman" panose="02020603050405020304" pitchFamily="18" charset="0"/>
                <a:ea typeface="Times New Roman" panose="02020603050405020304" pitchFamily="18" charset="0"/>
                <a:cs typeface="B Zar" panose="00000400000000000000" pitchFamily="2" charset="-78"/>
              </a:rPr>
              <a:t>برای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اینکه نوجوانان بتوانند واقعاً به بزرگسال بدل شوند و بزرگ شدن آن ها محدود به جنبه جسمانی نباشد باید بتدریج بتوانند از والدینشان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مستقل</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 شوند. خود را با بلوغ جنسی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سازگار</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 کنند و با همسالان روابط همکارانه و کاری برقرار کنند. در فرایند کنار آمدن با همه این ها نوجوان در ضمن باید بتواند برای زندگی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فلسفه ای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پیدا کندو به احساس هویتی دست یابد. نوجوانان پیش از آنکه بتوانند با موفقیت، وابستگی دوران کودکی را رها کنند باید تا اندازه ای بدانند که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چه کسی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هستند،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به کجا می روند</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وبرای رسیدن به جایی که می روند چه </a:t>
            </a:r>
            <a:r>
              <a:rPr lang="fa-IR" sz="2400" dirty="0" smtClean="0">
                <a:solidFill>
                  <a:schemeClr val="tx1"/>
                </a:solidFill>
                <a:latin typeface="Times New Roman" panose="02020603050405020304" pitchFamily="18" charset="0"/>
                <a:ea typeface="Times New Roman" panose="02020603050405020304" pitchFamily="18" charset="0"/>
                <a:cs typeface="B Zar" panose="00000400000000000000" pitchFamily="2" charset="-78"/>
              </a:rPr>
              <a:t>امکاناتی دارند</a:t>
            </a:r>
          </a:p>
          <a:p>
            <a:pPr marL="467995" indent="0" algn="just" rtl="1">
              <a:lnSpc>
                <a:spcPct val="115000"/>
              </a:lnSpc>
              <a:spcBef>
                <a:spcPts val="0"/>
              </a:spcBef>
              <a:buNone/>
              <a:tabLst>
                <a:tab pos="-10160" algn="l"/>
                <a:tab pos="332740" algn="l"/>
              </a:tabLst>
            </a:pPr>
            <a:endParaRPr lang="fa-IR" sz="1600" dirty="0" smtClean="0">
              <a:solidFill>
                <a:schemeClr val="tx1"/>
              </a:solidFill>
              <a:latin typeface="Times New Roman" panose="02020603050405020304" pitchFamily="18" charset="0"/>
              <a:ea typeface="Times New Roman" panose="02020603050405020304" pitchFamily="18" charset="0"/>
            </a:endParaRPr>
          </a:p>
          <a:p>
            <a:pPr marL="467995" indent="0" algn="just" rtl="1">
              <a:lnSpc>
                <a:spcPct val="115000"/>
              </a:lnSpc>
              <a:spcBef>
                <a:spcPts val="0"/>
              </a:spcBef>
              <a:buNone/>
              <a:tabLst>
                <a:tab pos="-10160" algn="l"/>
                <a:tab pos="332740" algn="l"/>
              </a:tabLst>
            </a:pPr>
            <a:r>
              <a:rPr lang="fa-IR" sz="2400" dirty="0" smtClean="0">
                <a:solidFill>
                  <a:schemeClr val="tx1"/>
                </a:solidFill>
                <a:latin typeface="Times New Roman" panose="02020603050405020304" pitchFamily="18" charset="0"/>
                <a:ea typeface="Times New Roman" panose="02020603050405020304" pitchFamily="18" charset="0"/>
                <a:cs typeface="B Zar" panose="00000400000000000000" pitchFamily="2" charset="-78"/>
              </a:rPr>
              <a:t>جستجوی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هویت شخصی متضمن این است که شخص تشخیص دهد که برای او چه چیزهایی مهم و چه کارهایی ارزشمند است و نیز متضمن تنظیم معیارهایی است که وی بر اساس آن ها بتواند رفتار خود و دیگران را هدایت و ارزیابی کند.علاوه بر این ها، این جستجو، تکوین احساس خودشکوفایی و شایستگی را نیز درفرد برمی گیرد.</a:t>
            </a:r>
            <a:endParaRPr lang="en-US" sz="2400" dirty="0">
              <a:solidFill>
                <a:schemeClr val="tx1"/>
              </a:solidFill>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84677243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561" y="609600"/>
            <a:ext cx="9024359" cy="1320800"/>
          </a:xfrm>
        </p:spPr>
        <p:txBody>
          <a:bodyPr>
            <a:normAutofit fontScale="90000"/>
          </a:bodyPr>
          <a:lstStyle/>
          <a:p>
            <a:pPr algn="r" rtl="1"/>
            <a:r>
              <a:rPr lang="fa-IR" sz="27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چهار وضعیت </a:t>
            </a:r>
            <a:r>
              <a:rPr lang="fa-IR" sz="27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هویت </a:t>
            </a:r>
            <a:r>
              <a:rPr lang="fa-IR" sz="27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بر اساس دو </a:t>
            </a:r>
            <a:r>
              <a:rPr lang="fa-IR" sz="27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تکلیف </a:t>
            </a:r>
            <a:r>
              <a:rPr lang="fa-IR" sz="27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اکتشاف و تعهد مشخص می </a:t>
            </a:r>
            <a:r>
              <a:rPr lang="fa-IR" sz="27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گردند</a:t>
            </a:r>
            <a:r>
              <a:rPr lang="fa-IR" sz="2700" b="1" dirty="0">
                <a:latin typeface="Times New Roman" panose="02020603050405020304" pitchFamily="18" charset="0"/>
                <a:ea typeface="Times New Roman" panose="02020603050405020304" pitchFamily="18" charset="0"/>
                <a:cs typeface="B Zar" panose="00000400000000000000" pitchFamily="2" charset="-78"/>
              </a:rPr>
              <a:t/>
            </a:r>
            <a:br>
              <a:rPr lang="fa-IR" sz="2700" b="1" dirty="0">
                <a:latin typeface="Times New Roman" panose="02020603050405020304" pitchFamily="18" charset="0"/>
                <a:ea typeface="Times New Roman" panose="02020603050405020304" pitchFamily="18" charset="0"/>
                <a:cs typeface="B Zar" panose="00000400000000000000" pitchFamily="2" charset="-78"/>
              </a:rPr>
            </a:br>
            <a:endParaRPr lang="en-US" b="1" dirty="0"/>
          </a:p>
        </p:txBody>
      </p:sp>
      <p:sp>
        <p:nvSpPr>
          <p:cNvPr id="3" name="Content Placeholder 2"/>
          <p:cNvSpPr>
            <a:spLocks noGrp="1"/>
          </p:cNvSpPr>
          <p:nvPr>
            <p:ph idx="1"/>
          </p:nvPr>
        </p:nvSpPr>
        <p:spPr>
          <a:xfrm>
            <a:off x="0" y="1153682"/>
            <a:ext cx="10314774" cy="5315483"/>
          </a:xfrm>
        </p:spPr>
        <p:txBody>
          <a:bodyPr>
            <a:noAutofit/>
          </a:bodyPr>
          <a:lstStyle/>
          <a:p>
            <a:pPr marL="467995" indent="-467995" algn="just" rtl="1">
              <a:lnSpc>
                <a:spcPct val="115000"/>
              </a:lnSpc>
              <a:spcBef>
                <a:spcPts val="0"/>
              </a:spcBef>
            </a:pPr>
            <a:r>
              <a:rPr lang="fa-IR" sz="2800" b="1"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a:t>
            </a:r>
            <a:r>
              <a:rPr lang="fa-IR" sz="2800" b="1" dirty="0" smtClean="0">
                <a:solidFill>
                  <a:srgbClr val="0070C0"/>
                </a:solidFill>
                <a:latin typeface="Times New Roman" panose="02020603050405020304" pitchFamily="18" charset="0"/>
                <a:ea typeface="Times New Roman" panose="02020603050405020304" pitchFamily="18" charset="0"/>
                <a:cs typeface="B Nazanin" panose="00000400000000000000" pitchFamily="2" charset="-78"/>
              </a:rPr>
              <a:t>کتشاف</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به معنی بررسی فعال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جنبه های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گوناگون و جریآن های عقیدتی </a:t>
            </a:r>
            <a:endPar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marL="467995" indent="-467995" algn="just" rtl="1">
              <a:lnSpc>
                <a:spcPct val="115000"/>
              </a:lnSpc>
              <a:spcBef>
                <a:spcPts val="0"/>
              </a:spcBef>
            </a:pPr>
            <a:r>
              <a:rPr lang="fa-IR" sz="2800" b="1" dirty="0" smtClean="0">
                <a:solidFill>
                  <a:srgbClr val="0070C0"/>
                </a:solidFill>
                <a:latin typeface="Times New Roman" panose="02020603050405020304" pitchFamily="18" charset="0"/>
                <a:ea typeface="Times New Roman" panose="02020603050405020304" pitchFamily="18" charset="0"/>
                <a:cs typeface="B Nazanin" panose="00000400000000000000" pitchFamily="2" charset="-78"/>
              </a:rPr>
              <a:t>تعهد</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یعنی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دستیابی به یک معنای روشن از تعریف «خود» یا «هویت من» </a:t>
            </a:r>
            <a:endPar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marL="467995" indent="-467995" algn="just" rtl="1">
              <a:lnSpc>
                <a:spcPct val="115000"/>
              </a:lnSpc>
              <a:spcBef>
                <a:spcPts val="0"/>
              </a:spcBef>
            </a:pPr>
            <a:r>
              <a:rPr lang="fa-IR" sz="2400" b="1" dirty="0" smtClean="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هویت موفق: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بیانگر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این است که فرد یک دوره تصمیم گیری و اکتشاف را تجربه کرده و هم اکنون تعهدات معینی را بر عهده گرفته است</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a:t>
            </a:r>
          </a:p>
          <a:p>
            <a:pPr marL="467995" indent="-467995" algn="just" rtl="1">
              <a:lnSpc>
                <a:spcPct val="115000"/>
              </a:lnSpc>
              <a:spcBef>
                <a:spcPts val="0"/>
              </a:spcBef>
            </a:pPr>
            <a:r>
              <a:rPr lang="fa-IR" sz="2400" b="1" dirty="0" smtClean="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هویت ضبط: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این افراد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نیز تعهدات معینی را بر عهده گرفته اند اما بدون اکتشاف؛ مثل کسی که شغل پدری خود رابدون بررسی انتخاب نموده است</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a:t>
            </a:r>
          </a:p>
          <a:p>
            <a:pPr marL="467995" indent="-467995" algn="just" rtl="1">
              <a:lnSpc>
                <a:spcPct val="115000"/>
              </a:lnSpc>
              <a:spcBef>
                <a:spcPts val="0"/>
              </a:spcBef>
            </a:pPr>
            <a:r>
              <a:rPr lang="fa-IR" sz="2400" b="1" dirty="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تعلیق هویت: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بیانگر اشخاصی است که به جستجوی خود برای کسب هویت ادامه می دهندو در بحران هویت به سر می برند</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a:t>
            </a:r>
          </a:p>
          <a:p>
            <a:pPr marL="467995" indent="-467995" algn="just" rtl="1">
              <a:lnSpc>
                <a:spcPct val="115000"/>
              </a:lnSpc>
              <a:spcBef>
                <a:spcPts val="0"/>
              </a:spcBef>
            </a:pPr>
            <a:r>
              <a:rPr lang="fa-IR" sz="2400" b="1" dirty="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سردرگمی هویت</a:t>
            </a:r>
            <a:r>
              <a:rPr lang="fa-IR" sz="2400" b="1" dirty="0" smtClean="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رشد نایافته ترین وضعیت است شامل کسانی است خواه دست به اکتشاف زده باشند یا خیر هنوز در زندگی خود به هیچ هدف معینی تعهد نسپرده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اند</a:t>
            </a:r>
            <a:endParaRPr lang="en-US" sz="2800" dirty="0">
              <a:solidFill>
                <a:schemeClr val="tx1"/>
              </a:solidFill>
              <a:cs typeface="B Nazanin" panose="00000400000000000000" pitchFamily="2" charset="-78"/>
            </a:endParaRPr>
          </a:p>
        </p:txBody>
      </p:sp>
    </p:spTree>
    <p:extLst>
      <p:ext uri="{BB962C8B-B14F-4D97-AF65-F5344CB8AC3E}">
        <p14:creationId xmlns:p14="http://schemas.microsoft.com/office/powerpoint/2010/main" val="395789773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786213"/>
            <a:ext cx="9816903" cy="5640224"/>
          </a:xfrm>
        </p:spPr>
        <p:txBody>
          <a:bodyPr>
            <a:normAutofit fontScale="32500" lnSpcReduction="20000"/>
          </a:bodyPr>
          <a:lstStyle/>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روشهای اصلی تربیت</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تربیت موثر آن است که وقتی فرزندشما نیم نگاهی به شما می اندازدتا مطمئن شود کارش درست است یا نه بگوییم درسته خوبه.یا وقتی کودک یکساله به سمت پریز برق میرود قاطعانه نه بگوییم. وقت تلفن وقتی میخواهد تلفن راقطع کند کم توجهی اما اگر تصمیم داشت منتظر تمام شدن مکالمه شما شود توجه کنید و نگاهی از سرلطف به اوبیندازید.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-چگونه تحسین کنیم.وقتی عمل خوبی انجام میدهد تحسین کنیم نه فقط وقتی دعوا می کند.انتقاد همراه با ستایش.</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رفتارهای کودک را تشویق کنید .تغیر شخصیت مشکل است.بجای چه دختر خوبی بهتر است مثلا بگوییم از اینطرز حرف زدنت خوشم آمد تا کودک دقیقا بداند برای چه چیزی تشویق می شود.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-هرپیشرفتی را تحسن کنید.مثلا اگر اصلا اسباب بازیهایش راجمع نمیکرده حالا که یکی را برداشته تشویقش کنید. آفرین که اسباب بازیت را داخل کمد گذاشتی بگذار کمکت کنم تابقیه راهم جمع کنی.</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بطور مناسب و مقتضی تحسین کنید .تحسین یک کودک چهار ساله با دوازده ساله متفاوت است . در بزرگترها با لحن همراه باشوخی باشد.جملات تکراری نباشند.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بلافاصله تحسین کنید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تحسین را باعلاقه بیقید وشرط همراه کنید.بمرور در رفتارهایی که کودک یاد گرفت تحسین کمتر اما گاه بدون ارزیابی هم بدون قید وشرط همراه نمایید.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-یک راه موثر برای برطرف کردن رفتارهای آزار دهنده خاص نادیده گرفتن آنهاست.البته همه رفتارها را نمی شود نادیده گرفت.تصمیم بگیرید چه چیزهایی را می شود نادیده گرفت.</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dirty="0" smtClean="0"/>
              <a:t>-</a:t>
            </a:r>
            <a:endParaRPr lang="en-US" dirty="0"/>
          </a:p>
        </p:txBody>
      </p:sp>
    </p:spTree>
    <p:extLst>
      <p:ext uri="{BB962C8B-B14F-4D97-AF65-F5344CB8AC3E}">
        <p14:creationId xmlns:p14="http://schemas.microsoft.com/office/powerpoint/2010/main" val="198130924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888763"/>
            <a:ext cx="8979414" cy="5588949"/>
          </a:xfrm>
        </p:spPr>
        <p:txBody>
          <a:bodyPr>
            <a:normAutofit/>
          </a:bodyPr>
          <a:lstStyle/>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روشهای اصلی تربیت(ادامه)</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-انتظار داشته باشید رفتارها قبل از بهتر شدن بدتر شود</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انتخاب پاداشها نیز مهم است. چه چیزی برای کودک یک پاداش محسوب می شود.</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به پاداشها تنوع ببخشیم.</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همیشه به قولتان عمل کنید.هرچه کودک کوچکتر باشد به تکمیل نشدن یا تاخیر وعده ها حساس است.</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-تغییر رفتار کودک نیازمند به وقت و انگیزه های صحیح است.</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--به حرف کودک گوش بدهیم</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به زبان رفتارها گوش بدهیم گاه کودک یا نوجوان حرفهایش را با رفتارهای دیگر نشان می دخد مثلا بعد از بدنیا آمدن کودک دوم می بینیم فتارهای کودک اول بد می شود خب این نیاز به توجه دارد نیاز دارد تا به او محبت بیشتر شود</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برای گوش دادن به حرفهای کودک وقت بگذاریم.</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a:endParaRPr lang="en-US" dirty="0"/>
          </a:p>
        </p:txBody>
      </p:sp>
    </p:spTree>
    <p:extLst>
      <p:ext uri="{BB962C8B-B14F-4D97-AF65-F5344CB8AC3E}">
        <p14:creationId xmlns:p14="http://schemas.microsoft.com/office/powerpoint/2010/main" val="247990256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Override1.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ppt/theme/themeOverride2.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ppt/theme/themeOverride3.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docProps/app.xml><?xml version="1.0" encoding="utf-8"?>
<Properties xmlns="http://schemas.openxmlformats.org/officeDocument/2006/extended-properties" xmlns:vt="http://schemas.openxmlformats.org/officeDocument/2006/docPropsVTypes">
  <Template/>
  <TotalTime>1554</TotalTime>
  <Words>4763</Words>
  <Application>Microsoft Office PowerPoint</Application>
  <PresentationFormat>Custom</PresentationFormat>
  <Paragraphs>215</Paragraphs>
  <Slides>39</Slides>
  <Notes>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39</vt:i4>
      </vt:variant>
    </vt:vector>
  </HeadingPairs>
  <TitlesOfParts>
    <vt:vector size="42" baseType="lpstr">
      <vt:lpstr>Facet</vt:lpstr>
      <vt:lpstr>1_Facet</vt:lpstr>
      <vt:lpstr>Document</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دیدگاه راجرز </vt:lpstr>
      <vt:lpstr>عصبانیت و پرخاشگری در کودکان </vt:lpstr>
      <vt:lpstr>PowerPoint Presentation</vt:lpstr>
      <vt:lpstr>PowerPoint Presentation</vt:lpstr>
      <vt:lpstr>PowerPoint Presentation</vt:lpstr>
      <vt:lpstr>PowerPoint Presentation</vt:lpstr>
      <vt:lpstr>PowerPoint Presentation</vt:lpstr>
      <vt:lpstr>رفتارهای کودک درسنین مختلف با والدین</vt:lpstr>
      <vt:lpstr>رفتارهای کودک درسنین مختلف با والدین</vt:lpstr>
      <vt:lpstr>PowerPoint Presentation</vt:lpstr>
      <vt:lpstr>PowerPoint Presentation</vt:lpstr>
      <vt:lpstr>PowerPoint Presentation</vt:lpstr>
      <vt:lpstr>کودک کمرو</vt:lpstr>
      <vt:lpstr>PowerPoint Presentation</vt:lpstr>
      <vt:lpstr>PowerPoint Presentation</vt:lpstr>
      <vt:lpstr>PowerPoint Presentation</vt:lpstr>
      <vt:lpstr>مصادیق عاطفی کودک آزاری </vt:lpstr>
      <vt:lpstr>مصادیق عاطفی کودک آزاری </vt:lpstr>
      <vt:lpstr>دانش امور جنسی برای  کودک  ونوجوان</vt:lpstr>
      <vt:lpstr>PowerPoint Presentation</vt:lpstr>
      <vt:lpstr>PowerPoint Presentation</vt:lpstr>
      <vt:lpstr>هویت </vt:lpstr>
      <vt:lpstr>چهار وضعیت هویت بر اساس دو تکلیف اکتشاف و تعهد مشخص می گردند </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Mokhtari</dc:creator>
  <cp:lastModifiedBy>Windows User</cp:lastModifiedBy>
  <cp:revision>90</cp:revision>
  <dcterms:created xsi:type="dcterms:W3CDTF">2014-09-16T20:27:10Z</dcterms:created>
  <dcterms:modified xsi:type="dcterms:W3CDTF">2020-06-15T14:34:02Z</dcterms:modified>
</cp:coreProperties>
</file>