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2"/>
  </p:notesMasterIdLst>
  <p:sldIdLst>
    <p:sldId id="265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B427E86B-967D-4FE4-9193-FB2438C15B78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863A8374-C329-4C30-BF13-DB30BC354EF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08560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8374-C329-4C30-BF13-DB30BC354EF0}" type="slidenum">
              <a:rPr lang="fa-IR" smtClean="0"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82173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667104-6526-403D-8082-BCA0DA885DC6}" type="datetimeFigureOut">
              <a:rPr lang="fa-IR" smtClean="0"/>
              <a:t>14/08/1441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B9061CB-199D-4014-A3D7-646A561E890D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52527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362274"/>
          </a:xfrm>
        </p:spPr>
        <p:txBody>
          <a:bodyPr>
            <a:normAutofit/>
          </a:bodyPr>
          <a:lstStyle/>
          <a:p>
            <a:pPr algn="ctr"/>
            <a:r>
              <a:rPr lang="fa-IR" sz="6000" b="1" dirty="0" smtClean="0">
                <a:solidFill>
                  <a:srgbClr val="00B0F0"/>
                </a:solidFill>
              </a:rPr>
              <a:t>آزمون عملکردی</a:t>
            </a:r>
            <a:endParaRPr lang="fa-IR" sz="6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88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33355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>
                <a:latin typeface="Unikurd Tishk" pitchFamily="34" charset="-78"/>
                <a:cs typeface="Unikurd Tishk" pitchFamily="34" charset="-78"/>
              </a:rPr>
              <a:t>تعریف آزمون عملکردی</a:t>
            </a:r>
            <a:endParaRPr lang="fa-IR" sz="4000" dirty="0">
              <a:latin typeface="Unikurd Tishk" pitchFamily="34" charset="-78"/>
              <a:cs typeface="Unikurd Tishk" pitchFamily="34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002060"/>
                </a:solidFill>
              </a:rPr>
              <a:t>آزمون عملکردی را می توان روش سنجشی تعریف کرد که در آن یادگیرنده با انجام تکالیف </a:t>
            </a:r>
            <a:r>
              <a:rPr lang="fa-IR" sz="3600" dirty="0" smtClean="0">
                <a:solidFill>
                  <a:srgbClr val="FF0000"/>
                </a:solidFill>
              </a:rPr>
              <a:t>واقعی یا مشابه با زندگی واقعی </a:t>
            </a:r>
            <a:r>
              <a:rPr lang="fa-IR" sz="3600" dirty="0" smtClean="0">
                <a:solidFill>
                  <a:srgbClr val="002060"/>
                </a:solidFill>
              </a:rPr>
              <a:t>، توانایی خود را در استفاده از دانش و مهارت های آموخته شده برای استدلال ، حل مسئله ،تولید محصول و یا اجرای یک مهارت ویژه نشان داده ، سپس معلم با مشاهده ی عملکرد ، کیفیت آن را توصیف و مورد قضاوت قرار می دهد.</a:t>
            </a:r>
            <a:endParaRPr lang="fa-I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04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rgbClr val="C00000"/>
                </a:solidFill>
                <a:latin typeface="_PDMS_Saleem_QuranFont" pitchFamily="2" charset="-78"/>
                <a:cs typeface="_PDMS_Saleem_QuranFont" pitchFamily="2" charset="-78"/>
              </a:rPr>
              <a:t>مقایسه آزمون عملکرد با آزمون مداد - کاغذی</a:t>
            </a:r>
            <a:endParaRPr lang="fa-IR" sz="4000" dirty="0">
              <a:solidFill>
                <a:srgbClr val="C00000"/>
              </a:solidFill>
              <a:latin typeface="_PDMS_Saleem_QuranFont" pitchFamily="2" charset="-78"/>
              <a:cs typeface="_PDMS_Saleem_QuranFont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33323265"/>
              </p:ext>
            </p:extLst>
          </p:nvPr>
        </p:nvGraphicFramePr>
        <p:xfrm>
          <a:off x="611560" y="1268760"/>
          <a:ext cx="7467600" cy="47701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040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743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89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ویژگی ها</a:t>
                      </a:r>
                      <a:endParaRPr lang="fa-I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آزمون مدادکاغذی</a:t>
                      </a:r>
                      <a:endParaRPr lang="fa-I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آزمون عملکرد</a:t>
                      </a:r>
                      <a:endParaRPr lang="fa-I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نحوه ی پاسخ دهی</a:t>
                      </a:r>
                      <a:endParaRPr lang="fa-IR" sz="1800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دانش آموزپاسخ</a:t>
                      </a:r>
                      <a:r>
                        <a:rPr lang="fa-IR" sz="1800" baseline="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 را انتخاب کرده و یا تشریحی می نویسد.</a:t>
                      </a:r>
                      <a:endParaRPr lang="fa-IR" sz="1800" dirty="0" smtClean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  <a:p>
                      <a:pPr rtl="1"/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دانش آموز تکلیفی را انجام داده ، نتایج را تحلیل و دانش تولید می کند.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محتوای ابزار</a:t>
                      </a:r>
                      <a:endParaRPr lang="fa-IR" sz="1800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حاوی سوالاتی است که کتاب محور است.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تکالیف مرتبط</a:t>
                      </a:r>
                      <a:r>
                        <a:rPr lang="fa-IR" sz="1800" baseline="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 با موقعیت های زندگی را شامل می شود.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سطح درگیری شناختی</a:t>
                      </a:r>
                      <a:endParaRPr lang="fa-IR" sz="1800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دانش و درک مطلب را بررسی</a:t>
                      </a:r>
                      <a:r>
                        <a:rPr lang="fa-IR" sz="1800" baseline="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 </a:t>
                      </a:r>
                    </a:p>
                    <a:p>
                      <a:pPr rtl="1"/>
                      <a:r>
                        <a:rPr lang="fa-IR" sz="1800" baseline="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می کند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توانایی استفاده از دانش و مهارت را در موقعیت ها نشان می دهد.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تهیه و اجرای ابزار</a:t>
                      </a:r>
                      <a:endParaRPr lang="fa-IR" sz="1800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معلم – محور است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دانش آموز و معلم محور است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اعتبار و عینیت نتایج</a:t>
                      </a:r>
                      <a:endParaRPr lang="fa-IR" sz="1800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به راحتی قابل بررسی است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به روش های پیچیده</a:t>
                      </a:r>
                      <a:r>
                        <a:rPr lang="fa-IR" sz="1800" baseline="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 نیاز دارد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مشاهده</a:t>
                      </a:r>
                      <a:r>
                        <a:rPr lang="fa-IR" sz="1800" baseline="0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 ی یادگیری</a:t>
                      </a:r>
                      <a:endParaRPr lang="fa-IR" sz="1800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یادگیری آموخته ها ومهارت ها به صورت غیر مستقیم استنباط</a:t>
                      </a:r>
                      <a:r>
                        <a:rPr lang="fa-IR" sz="1800" baseline="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 </a:t>
                      </a:r>
                    </a:p>
                    <a:p>
                      <a:pPr rtl="1"/>
                      <a:r>
                        <a:rPr lang="fa-IR" sz="1800" baseline="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می شود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توانایی استفاده از دانش و مهارت</a:t>
                      </a:r>
                      <a:r>
                        <a:rPr lang="fa-IR" sz="1800" baseline="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 ها به طور مستقیم و یا قاطعیت مشخص </a:t>
                      </a:r>
                    </a:p>
                    <a:p>
                      <a:pPr rtl="1"/>
                      <a:r>
                        <a:rPr lang="fa-IR" sz="1800" baseline="0" dirty="0" smtClean="0">
                          <a:solidFill>
                            <a:schemeClr val="tx1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می شود</a:t>
                      </a:r>
                      <a:endParaRPr lang="fa-IR" sz="1800" dirty="0">
                        <a:solidFill>
                          <a:schemeClr val="tx1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814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chemeClr val="accent3"/>
                </a:solidFill>
              </a:rPr>
              <a:t>انواع آزمون های عملکردی</a:t>
            </a:r>
            <a:endParaRPr lang="fa-IR" sz="4000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196752"/>
            <a:ext cx="7467600" cy="4873752"/>
          </a:xfrm>
        </p:spPr>
        <p:txBody>
          <a:bodyPr>
            <a:normAutofit/>
          </a:bodyPr>
          <a:lstStyle/>
          <a:p>
            <a:r>
              <a:rPr lang="fa-IR" sz="3600" b="1" dirty="0" smtClean="0">
                <a:latin typeface="Adobe Arabic" pitchFamily="18" charset="-78"/>
                <a:cs typeface="Adobe Arabic" pitchFamily="18" charset="-78"/>
              </a:rPr>
              <a:t>1) آزمون کتبی عملکردی</a:t>
            </a:r>
          </a:p>
          <a:p>
            <a:r>
              <a:rPr lang="fa-IR" sz="3600" b="1" dirty="0" smtClean="0">
                <a:latin typeface="Adobe Arabic" pitchFamily="18" charset="-78"/>
                <a:cs typeface="Adobe Arabic" pitchFamily="18" charset="-78"/>
              </a:rPr>
              <a:t>2) آزمون شناسایی</a:t>
            </a:r>
          </a:p>
          <a:p>
            <a:r>
              <a:rPr lang="fa-IR" sz="3600" b="1" dirty="0" smtClean="0">
                <a:latin typeface="Adobe Arabic" pitchFamily="18" charset="-78"/>
                <a:cs typeface="Adobe Arabic" pitchFamily="18" charset="-78"/>
              </a:rPr>
              <a:t>3) آزمون انجام عملکرد در موقعیت شبیه سازی شده</a:t>
            </a:r>
          </a:p>
          <a:p>
            <a:r>
              <a:rPr lang="fa-IR" sz="3600" b="1" dirty="0" smtClean="0">
                <a:latin typeface="Adobe Arabic" pitchFamily="18" charset="-78"/>
                <a:cs typeface="Adobe Arabic" pitchFamily="18" charset="-78"/>
              </a:rPr>
              <a:t>نمونه کار</a:t>
            </a:r>
          </a:p>
        </p:txBody>
      </p:sp>
    </p:spTree>
    <p:extLst>
      <p:ext uri="{BB962C8B-B14F-4D97-AF65-F5344CB8AC3E}">
        <p14:creationId xmlns:p14="http://schemas.microsoft.com/office/powerpoint/2010/main" val="14526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571500"/>
            <a:ext cx="7467600" cy="1143000"/>
          </a:xfrm>
        </p:spPr>
        <p:txBody>
          <a:bodyPr/>
          <a:lstStyle/>
          <a:p>
            <a:pPr algn="ctr"/>
            <a:r>
              <a:rPr lang="fa-IR" dirty="0" smtClean="0"/>
              <a:t>آزمون عملکردی کتبی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71600" y="128028"/>
            <a:ext cx="7467600" cy="4873752"/>
          </a:xfrm>
        </p:spPr>
        <p:txBody>
          <a:bodyPr/>
          <a:lstStyle/>
          <a:p>
            <a:pPr marL="0" indent="0">
              <a:buNone/>
            </a:pPr>
            <a:endParaRPr lang="fa-IR" sz="2000" dirty="0" smtClean="0"/>
          </a:p>
          <a:p>
            <a:r>
              <a:rPr lang="fa-IR" sz="2000" dirty="0" smtClean="0"/>
              <a:t>دردرس فارسی از دانش آموز می خواهیم برای تصویر زیر داستانی کوتاه در قالب جمله هایی ساده و زیبا با رعایت علائم نگارشی بنویسد.</a:t>
            </a:r>
          </a:p>
          <a:p>
            <a:r>
              <a:rPr lang="fa-IR" sz="2000" dirty="0" smtClean="0"/>
              <a:t>معلم برای ارزیابی از عملکرد دانش آموز،متناسب با اهداف از پیش تعیین شده و هدف های یادگیری، سنجه هایی زیر را تنظیم و با استفاده از مشاهده ، سطح عملکرد آن ها را مشخص نماید. </a:t>
            </a:r>
          </a:p>
          <a:p>
            <a:endParaRPr lang="fa-IR" dirty="0"/>
          </a:p>
        </p:txBody>
      </p:sp>
      <p:pic>
        <p:nvPicPr>
          <p:cNvPr id="1026" name="Picture 2" descr="C:\Users\Public\Pictures\Sample Pictures\Penguin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132856"/>
            <a:ext cx="259228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317256"/>
              </p:ext>
            </p:extLst>
          </p:nvPr>
        </p:nvGraphicFramePr>
        <p:xfrm>
          <a:off x="2195736" y="2161141"/>
          <a:ext cx="6249030" cy="495921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7777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910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4313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2172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1539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ردیف</a:t>
                      </a:r>
                      <a:endParaRPr lang="fa-IR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سنجه های مورد انتظار(شواهد</a:t>
                      </a:r>
                      <a:r>
                        <a:rPr lang="fa-IR" baseline="0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 یادگیری)</a:t>
                      </a:r>
                      <a:endParaRPr lang="fa-IR" dirty="0" smtClean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بلی</a:t>
                      </a:r>
                      <a:endParaRPr lang="fa-IR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تاحدودی</a:t>
                      </a:r>
                      <a:endParaRPr lang="fa-IR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chemeClr val="accent3"/>
                          </a:solidFill>
                          <a:latin typeface="Unikurd Tishk" pitchFamily="34" charset="-78"/>
                          <a:cs typeface="Unikurd Tishk" pitchFamily="34" charset="-78"/>
                        </a:rPr>
                        <a:t>خیر</a:t>
                      </a:r>
                      <a:endParaRPr lang="fa-IR" dirty="0">
                        <a:solidFill>
                          <a:schemeClr val="accent3"/>
                        </a:solidFill>
                        <a:latin typeface="Unikurd Tishk" pitchFamily="34" charset="-78"/>
                        <a:cs typeface="Unikurd Tishk" pitchFamily="34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1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درک تصویری</a:t>
                      </a:r>
                      <a:r>
                        <a:rPr lang="fa-IR" sz="2000" baseline="0" dirty="0" smtClean="0">
                          <a:latin typeface="Adobe Arabic" pitchFamily="18" charset="-78"/>
                          <a:cs typeface="Adobe Arabic" pitchFamily="18" charset="-78"/>
                        </a:rPr>
                        <a:t> دارد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2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نشانه های فارسی را می تواند بنویسد.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3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از جمله های نو و تازه استفاده می کند.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4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می تواند احساسات و عواطف خود را در قالب جملات کوتاه بیان نماید.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5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علائم نگارشی را رعایت می کند.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6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و...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بازخورد</a:t>
                      </a:r>
                      <a:r>
                        <a:rPr lang="fa-IR" sz="2000" baseline="0" dirty="0" smtClean="0">
                          <a:latin typeface="Adobe Arabic" pitchFamily="18" charset="-78"/>
                          <a:cs typeface="Adobe Arabic" pitchFamily="18" charset="-78"/>
                        </a:rPr>
                        <a:t> توصیفی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خودسنجی:</a:t>
                      </a:r>
                    </a:p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من از داستان خودم راضی هستم: چون---------------------</a:t>
                      </a:r>
                    </a:p>
                    <a:p>
                      <a:pPr rtl="1"/>
                      <a:r>
                        <a:rPr lang="fa-IR" sz="2000" dirty="0" smtClean="0">
                          <a:latin typeface="Adobe Arabic" pitchFamily="18" charset="-78"/>
                          <a:cs typeface="Adobe Arabic" pitchFamily="18" charset="-78"/>
                        </a:rPr>
                        <a:t>در داستان بعدی تلاش می کنم -------------</a:t>
                      </a:r>
                      <a:endParaRPr lang="fa-IR" sz="2000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499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-57150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a-IR" sz="3600" b="1" dirty="0" smtClean="0">
                <a:latin typeface="Adobe نسخ Medium" pitchFamily="50" charset="-78"/>
                <a:cs typeface="Adobe نسخ Medium" pitchFamily="50" charset="-78"/>
              </a:rPr>
              <a:t>آزمون شناسایی</a:t>
            </a:r>
            <a:endParaRPr lang="fa-IR" sz="3600" b="1" dirty="0">
              <a:latin typeface="Adobe نسخ Medium" pitchFamily="50" charset="-78"/>
              <a:cs typeface="Adobe نسخ Medium" pitchFamily="50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7467600" cy="4873752"/>
          </a:xfrm>
        </p:spPr>
        <p:txBody>
          <a:bodyPr/>
          <a:lstStyle/>
          <a:p>
            <a:r>
              <a:rPr lang="fa-IR" sz="2000" dirty="0" smtClean="0">
                <a:solidFill>
                  <a:srgbClr val="C00000"/>
                </a:solidFill>
                <a:latin typeface="Adobe Arabic" pitchFamily="18" charset="-78"/>
                <a:cs typeface="Adobe Arabic" pitchFamily="18" charset="-78"/>
              </a:rPr>
              <a:t>آزمون شناسایی گونه ای از آزمون ها هستند که به منظور پی بردن به قدرت تشخیص دانش آموز و میزان ارتباط دقیق آموخته ها به موقعیت جدید، طراحی ، تولید و اجرا می گردد</a:t>
            </a:r>
          </a:p>
          <a:p>
            <a:r>
              <a:rPr lang="fa-IR" sz="2000" dirty="0" smtClean="0">
                <a:latin typeface="Adobe Arabic" pitchFamily="18" charset="-78"/>
                <a:cs typeface="Adobe Arabic" pitchFamily="18" charset="-78"/>
              </a:rPr>
              <a:t>شناسایی یک ابزار یا دستگاه</a:t>
            </a:r>
          </a:p>
          <a:p>
            <a:r>
              <a:rPr lang="fa-IR" sz="2000" dirty="0" smtClean="0">
                <a:latin typeface="Adobe Arabic" pitchFamily="18" charset="-78"/>
                <a:cs typeface="Adobe Arabic" pitchFamily="18" charset="-78"/>
              </a:rPr>
              <a:t>دادن متن و از دانش آموز بخواهیم اشتباهات املایی را شناسایی نماید.</a:t>
            </a:r>
          </a:p>
          <a:p>
            <a:r>
              <a:rPr lang="fa-IR" sz="2000" dirty="0" smtClean="0">
                <a:latin typeface="Adobe Arabic" pitchFamily="18" charset="-78"/>
                <a:cs typeface="Adobe Arabic" pitchFamily="18" charset="-78"/>
              </a:rPr>
              <a:t>با استفاده از نقشه ، محل و موقعیت میادین نفتی ، پالایشگا ه ها را شناسایی کند</a:t>
            </a:r>
          </a:p>
          <a:p>
            <a:r>
              <a:rPr lang="fa-IR" sz="1800" dirty="0" smtClean="0">
                <a:latin typeface="Adobe Arabic" pitchFamily="18" charset="-78"/>
                <a:cs typeface="Adobe Arabic" pitchFamily="18" charset="-78"/>
              </a:rPr>
              <a:t>دردرس فارسی از دانش آموز بخواهیم املای دوست خود را تصحیح نماید. بعد معلم برای ارزیابی از عملکرد دانش آموز متناسب با اهداف از پیش تعیین شده ، سنجه های زیر را تنظیم و با استفاده از مشاهده سطح عملکرد آن ها را مشخص می کند.</a:t>
            </a:r>
          </a:p>
          <a:p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558356"/>
              </p:ext>
            </p:extLst>
          </p:nvPr>
        </p:nvGraphicFramePr>
        <p:xfrm>
          <a:off x="467545" y="2996953"/>
          <a:ext cx="5628455" cy="4114800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5719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231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819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2569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2569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09224"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>
                          <a:solidFill>
                            <a:schemeClr val="tx1"/>
                          </a:solidFill>
                        </a:rPr>
                        <a:t>ردیف</a:t>
                      </a:r>
                      <a:endParaRPr lang="fa-IR" sz="1600" dirty="0">
                        <a:solidFill>
                          <a:schemeClr val="tx1"/>
                        </a:solidFill>
                        <a:latin typeface="Adobe Arabic" pitchFamily="18" charset="-78"/>
                        <a:cs typeface="B 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>
                          <a:solidFill>
                            <a:schemeClr val="tx1"/>
                          </a:solidFill>
                        </a:rPr>
                        <a:t>سنجه های مورد انتظار</a:t>
                      </a:r>
                    </a:p>
                    <a:p>
                      <a:pPr rtl="1"/>
                      <a:r>
                        <a:rPr lang="fa-IR" sz="1600" dirty="0" smtClean="0">
                          <a:solidFill>
                            <a:schemeClr val="tx1"/>
                          </a:solidFill>
                        </a:rPr>
                        <a:t> ( شواهد یادگیری)</a:t>
                      </a:r>
                      <a:endParaRPr lang="fa-IR" sz="1600" dirty="0">
                        <a:solidFill>
                          <a:schemeClr val="tx1"/>
                        </a:solidFill>
                        <a:latin typeface="Adobe Arabic" pitchFamily="18" charset="-78"/>
                        <a:cs typeface="B 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>
                          <a:solidFill>
                            <a:schemeClr val="tx1"/>
                          </a:solidFill>
                        </a:rPr>
                        <a:t>درحد انتظار</a:t>
                      </a:r>
                      <a:endParaRPr lang="fa-IR" sz="1600" dirty="0">
                        <a:solidFill>
                          <a:schemeClr val="tx1"/>
                        </a:solidFill>
                        <a:latin typeface="Adobe Arabic" pitchFamily="18" charset="-78"/>
                        <a:cs typeface="B 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>
                          <a:solidFill>
                            <a:schemeClr val="tx1"/>
                          </a:solidFill>
                        </a:rPr>
                        <a:t>نزدیک به </a:t>
                      </a:r>
                    </a:p>
                    <a:p>
                      <a:pPr rtl="1"/>
                      <a:r>
                        <a:rPr lang="fa-IR" sz="1600" dirty="0" smtClean="0">
                          <a:solidFill>
                            <a:schemeClr val="tx1"/>
                          </a:solidFill>
                        </a:rPr>
                        <a:t>حد انتظار</a:t>
                      </a:r>
                      <a:endParaRPr lang="fa-IR" sz="1600" dirty="0">
                        <a:solidFill>
                          <a:schemeClr val="tx1"/>
                        </a:solidFill>
                        <a:latin typeface="Adobe Arabic" pitchFamily="18" charset="-78"/>
                        <a:cs typeface="B Kamra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>
                          <a:solidFill>
                            <a:schemeClr val="tx1"/>
                          </a:solidFill>
                        </a:rPr>
                        <a:t>نیاز به تلاش و آموزش دارد</a:t>
                      </a:r>
                      <a:endParaRPr lang="fa-IR" sz="1600" dirty="0">
                        <a:solidFill>
                          <a:schemeClr val="tx1"/>
                        </a:solidFill>
                        <a:latin typeface="Adobe Arabic" pitchFamily="18" charset="-78"/>
                        <a:cs typeface="B Kamran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2332"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1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تفاوت ها را می فهمد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5396"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2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اشتباهات را به درستی تشخیص می دهد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25396"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3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اشتباهات را به درستی اصلاح می کند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2332"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4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و...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2332">
                <a:tc gridSpan="5"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بازخورد توصیفی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25396">
                <a:tc gridSpan="5"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همسال سنجی:</a:t>
                      </a:r>
                    </a:p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برای اینکه در جلسه بعد ، بهتر از امروز املا بنویسی ، باید---------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0881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57150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a-IR" sz="3200" b="1" dirty="0" smtClean="0">
                <a:latin typeface="Adobe Arabic" pitchFamily="18" charset="-78"/>
                <a:cs typeface="Adobe Arabic" pitchFamily="18" charset="-78"/>
              </a:rPr>
              <a:t>آزمون انجام عملکرد در موقعیت های شبیه سازی شده</a:t>
            </a:r>
            <a:endParaRPr lang="fa-IR" sz="32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3568" y="548680"/>
            <a:ext cx="7467600" cy="4873752"/>
          </a:xfrm>
        </p:spPr>
        <p:txBody>
          <a:bodyPr>
            <a:normAutofit/>
          </a:bodyPr>
          <a:lstStyle/>
          <a:p>
            <a:r>
              <a:rPr lang="fa-IR" sz="2000" dirty="0" smtClean="0">
                <a:cs typeface="B Kamran" pitchFamily="2" charset="-78"/>
              </a:rPr>
              <a:t>از دانش آموز خواسته می شود تا دریک موقعیت شبیه سازی شده یا مصنوعی ، همان اعمالی را انجام دهد که در موقعیت های واقعی ضروری هستند.</a:t>
            </a:r>
          </a:p>
          <a:p>
            <a:r>
              <a:rPr lang="fa-IR" sz="2000" dirty="0" smtClean="0">
                <a:cs typeface="B Kamran" pitchFamily="2" charset="-78"/>
              </a:rPr>
              <a:t>به عنوان مثال درتربیت بدنی ضربه زدن به یک توپ خیالی . انجام حرکات شنا دربیرون از آب</a:t>
            </a:r>
          </a:p>
          <a:p>
            <a:r>
              <a:rPr lang="fa-IR" sz="2000" dirty="0" smtClean="0">
                <a:cs typeface="B Kamran" pitchFamily="2" charset="-78"/>
              </a:rPr>
              <a:t>به عنوان نمونه از دانش آموز می خواهیم تا فرض کند خانه ی آن ها آتش گرفته است.و کسی در خانه نیست . دراین موقعیت چه اقدام ها و فعالیت هایی را باید انجام دهد</a:t>
            </a:r>
          </a:p>
          <a:p>
            <a:r>
              <a:rPr lang="fa-IR" sz="2000" dirty="0" smtClean="0">
                <a:cs typeface="B Kamran" pitchFamily="2" charset="-78"/>
              </a:rPr>
              <a:t>سپس سنجه</a:t>
            </a:r>
          </a:p>
          <a:p>
            <a:endParaRPr lang="fa-IR" sz="2000" dirty="0">
              <a:cs typeface="B Kamran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388774"/>
              </p:ext>
            </p:extLst>
          </p:nvPr>
        </p:nvGraphicFramePr>
        <p:xfrm>
          <a:off x="107504" y="2323976"/>
          <a:ext cx="6096000" cy="5077584"/>
        </p:xfrm>
        <a:graphic>
          <a:graphicData uri="http://schemas.openxmlformats.org/drawingml/2006/table">
            <a:tbl>
              <a:tblPr rtl="1" firstRow="1" bandRow="1"/>
              <a:tblGrid>
                <a:gridCol w="7810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68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7978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3912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86864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rgbClr val="C00000"/>
                          </a:solidFill>
                        </a:rPr>
                        <a:t>ردیف</a:t>
                      </a:r>
                      <a:endParaRPr lang="fa-IR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rgbClr val="C00000"/>
                          </a:solidFill>
                        </a:rPr>
                        <a:t>سنجه های مورد انتظار</a:t>
                      </a:r>
                      <a:endParaRPr lang="fa-IR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rgbClr val="C00000"/>
                          </a:solidFill>
                        </a:rPr>
                        <a:t>بلی</a:t>
                      </a:r>
                      <a:endParaRPr lang="fa-IR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rgbClr val="C00000"/>
                          </a:solidFill>
                        </a:rPr>
                        <a:t>خیر</a:t>
                      </a:r>
                      <a:endParaRPr lang="fa-IR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>
                          <a:solidFill>
                            <a:srgbClr val="C00000"/>
                          </a:solidFill>
                        </a:rPr>
                        <a:t>ملاحظات</a:t>
                      </a:r>
                      <a:endParaRPr lang="fa-IR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1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شماره تلفن آتش نشانی را می داند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2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می تواند از تلفن استفاده کند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3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به آتش نشانی زنگ </a:t>
                      </a:r>
                      <a:r>
                        <a:rPr lang="fa-IR" b="1" baseline="0" dirty="0" smtClean="0">
                          <a:latin typeface="Adobe Arabic" pitchFamily="18" charset="-78"/>
                          <a:cs typeface="Adobe Arabic" pitchFamily="18" charset="-78"/>
                        </a:rPr>
                        <a:t> می زند و پیام خود را منتقل می کند.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4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موضوع را به همسایگان اطلاع می دهد و ازآن ها کمک می گیرد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5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گاز خانه را قطع می کند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b="1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بازخورد توصیفی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خودسنجی:</a:t>
                      </a:r>
                    </a:p>
                    <a:p>
                      <a:pPr rtl="1"/>
                      <a:r>
                        <a:rPr lang="fa-IR" b="1" dirty="0" smtClean="0">
                          <a:latin typeface="Adobe Arabic" pitchFamily="18" charset="-78"/>
                          <a:cs typeface="Adobe Arabic" pitchFamily="18" charset="-78"/>
                        </a:rPr>
                        <a:t>فعالیت هایی که باید انجام</a:t>
                      </a:r>
                      <a:r>
                        <a:rPr lang="fa-IR" b="1" baseline="0" dirty="0" smtClean="0">
                          <a:latin typeface="Adobe Arabic" pitchFamily="18" charset="-78"/>
                          <a:cs typeface="Adobe Arabic" pitchFamily="18" charset="-78"/>
                        </a:rPr>
                        <a:t> می دادم و ندادم:</a:t>
                      </a:r>
                      <a:endParaRPr lang="fa-IR" b="1" dirty="0">
                        <a:latin typeface="Adobe Arabic" pitchFamily="18" charset="-78"/>
                        <a:cs typeface="Adobe Arabic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551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a-IR" sz="5400" b="1" dirty="0" smtClean="0">
                <a:latin typeface="Adobe Arabic" pitchFamily="18" charset="-78"/>
                <a:cs typeface="Adobe Arabic" pitchFamily="18" charset="-78"/>
              </a:rPr>
              <a:t>نمونه کار</a:t>
            </a:r>
            <a:endParaRPr lang="fa-IR" sz="54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268760"/>
            <a:ext cx="7467600" cy="4873752"/>
          </a:xfrm>
        </p:spPr>
        <p:txBody>
          <a:bodyPr>
            <a:normAutofit fontScale="92500" lnSpcReduction="20000"/>
          </a:bodyPr>
          <a:lstStyle/>
          <a:p>
            <a:r>
              <a:rPr lang="fa-IR" sz="3200" b="1" dirty="0" smtClean="0">
                <a:latin typeface="Adobe Arabic" pitchFamily="18" charset="-78"/>
                <a:cs typeface="Adobe Arabic" pitchFamily="18" charset="-78"/>
              </a:rPr>
              <a:t>شبیه ترین روش به موقعیت واقعی درزندگی طبیعی دانش آموز</a:t>
            </a:r>
          </a:p>
          <a:p>
            <a:r>
              <a:rPr lang="fa-IR" sz="3200" b="1" dirty="0" smtClean="0">
                <a:latin typeface="Adobe Arabic" pitchFamily="18" charset="-78"/>
                <a:cs typeface="Adobe Arabic" pitchFamily="18" charset="-78"/>
              </a:rPr>
              <a:t>دراین روش از دانش آموز خواسته می شود که اعمالی را انجام دهد که معرف عملکرد واقعی او در محیط های طبیعی است.</a:t>
            </a:r>
          </a:p>
          <a:p>
            <a:r>
              <a:rPr lang="fa-IR" sz="3200" b="1" dirty="0" smtClean="0">
                <a:latin typeface="Adobe Arabic" pitchFamily="18" charset="-78"/>
                <a:cs typeface="Adobe Arabic" pitchFamily="18" charset="-78"/>
              </a:rPr>
              <a:t>برخلاف روش شبیه سازی که در یک محیط مصنوعی کاری صورت میگرفت ، در روش نمونه کار فرد عملا و مستقیم کاری را انجام می دهد.</a:t>
            </a:r>
          </a:p>
          <a:p>
            <a:r>
              <a:rPr lang="fa-IR" sz="3200" b="1" dirty="0" smtClean="0">
                <a:latin typeface="Adobe Arabic" pitchFamily="18" charset="-78"/>
                <a:cs typeface="Adobe Arabic" pitchFamily="18" charset="-78"/>
              </a:rPr>
              <a:t>تعمیر موتور خراب یک اتومبیل</a:t>
            </a:r>
          </a:p>
          <a:p>
            <a:r>
              <a:rPr lang="fa-IR" sz="3200" b="1" dirty="0" smtClean="0">
                <a:latin typeface="Adobe Arabic" pitchFamily="18" charset="-78"/>
                <a:cs typeface="Adobe Arabic" pitchFamily="18" charset="-78"/>
              </a:rPr>
              <a:t>انجام سیم کشی واقعی برق یک اتاق</a:t>
            </a:r>
          </a:p>
          <a:p>
            <a:r>
              <a:rPr lang="fa-IR" sz="3200" b="1" dirty="0" smtClean="0">
                <a:latin typeface="Adobe Arabic" pitchFamily="18" charset="-78"/>
                <a:cs typeface="Adobe Arabic" pitchFamily="18" charset="-78"/>
              </a:rPr>
              <a:t>ترجمه کردن یک متن واقعی فارسی به زبان مادری یا یک زبان دیگریا برعکس</a:t>
            </a:r>
          </a:p>
          <a:p>
            <a:endParaRPr lang="fa-IR" sz="2000" dirty="0">
              <a:latin typeface="Adobe Arabic" pitchFamily="18" charset="-78"/>
              <a:cs typeface="Adobe Arabic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842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a-IR" sz="4400" b="1" dirty="0" smtClean="0">
                <a:latin typeface="Adobe Arabic" pitchFamily="18" charset="-78"/>
                <a:cs typeface="Adobe Arabic" pitchFamily="18" charset="-78"/>
              </a:rPr>
              <a:t>نمونه کار</a:t>
            </a:r>
            <a:endParaRPr lang="fa-IR" sz="4400" b="1" dirty="0"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1560" y="692696"/>
            <a:ext cx="7467600" cy="4873752"/>
          </a:xfrm>
        </p:spPr>
        <p:txBody>
          <a:bodyPr/>
          <a:lstStyle/>
          <a:p>
            <a:r>
              <a:rPr lang="fa-IR" sz="1600" dirty="0">
                <a:latin typeface="Adobe Arabic" pitchFamily="18" charset="-78"/>
                <a:cs typeface="Adobe Arabic" pitchFamily="18" charset="-78"/>
              </a:rPr>
              <a:t>دردرس فارسی از دانش آموز بخواهیم با طراحی یک دعوت نامه قشنگ، پدرو مادر خود را به جلسه ی کلاس دعوت کند.</a:t>
            </a:r>
          </a:p>
          <a:p>
            <a:r>
              <a:rPr lang="fa-IR" sz="1600" dirty="0">
                <a:latin typeface="Adobe Arabic" pitchFamily="18" charset="-78"/>
                <a:cs typeface="Adobe Arabic" pitchFamily="18" charset="-78"/>
              </a:rPr>
              <a:t>بعد معلم براساس اهداف از پیش تعیین شده سنجه تنظیم می کند.</a:t>
            </a:r>
          </a:p>
          <a:p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5106169"/>
              </p:ext>
            </p:extLst>
          </p:nvPr>
        </p:nvGraphicFramePr>
        <p:xfrm>
          <a:off x="179512" y="1412776"/>
          <a:ext cx="6096000" cy="565180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078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083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76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732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285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dirty="0" smtClean="0">
                          <a:solidFill>
                            <a:srgbClr val="C00000"/>
                          </a:solidFill>
                        </a:rPr>
                        <a:t>ردیف</a:t>
                      </a: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dirty="0" smtClean="0">
                          <a:solidFill>
                            <a:srgbClr val="C00000"/>
                          </a:solidFill>
                        </a:rPr>
                        <a:t>سنجه های مورد انتظار</a:t>
                      </a: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dirty="0" smtClean="0">
                          <a:solidFill>
                            <a:srgbClr val="C00000"/>
                          </a:solidFill>
                        </a:rPr>
                        <a:t>خیلی خوب</a:t>
                      </a: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400" dirty="0" smtClean="0">
                          <a:solidFill>
                            <a:srgbClr val="C00000"/>
                          </a:solidFill>
                        </a:rPr>
                        <a:t>خوب</a:t>
                      </a:r>
                      <a:endParaRPr lang="fa-IR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400" dirty="0" smtClean="0">
                          <a:solidFill>
                            <a:srgbClr val="C00000"/>
                          </a:solidFill>
                        </a:rPr>
                        <a:t>قابل قبول</a:t>
                      </a:r>
                      <a:endParaRPr lang="fa-IR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400" dirty="0" smtClean="0">
                          <a:solidFill>
                            <a:srgbClr val="C00000"/>
                          </a:solidFill>
                        </a:rPr>
                        <a:t>نیاز به تلاش و آموزش</a:t>
                      </a:r>
                      <a:endParaRPr lang="fa-IR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7768">
                <a:tc>
                  <a:txBody>
                    <a:bodyPr/>
                    <a:lstStyle/>
                    <a:p>
                      <a:pPr rtl="1"/>
                      <a:r>
                        <a:rPr lang="fa-IR" sz="1400" dirty="0" smtClean="0"/>
                        <a:t>1</a:t>
                      </a:r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latin typeface="Adobe Arabic" pitchFamily="18" charset="-78"/>
                          <a:cs typeface="Adobe Arabic" pitchFamily="18" charset="-78"/>
                        </a:rPr>
                        <a:t>ازجمله های آشنا</a:t>
                      </a:r>
                      <a:r>
                        <a:rPr lang="fa-IR" sz="1400" b="1" baseline="0" dirty="0" smtClean="0">
                          <a:latin typeface="Adobe Arabic" pitchFamily="18" charset="-78"/>
                          <a:cs typeface="Adobe Arabic" pitchFamily="18" charset="-78"/>
                        </a:rPr>
                        <a:t> می تواند استفاده کند</a:t>
                      </a:r>
                      <a:endParaRPr lang="fa-IR" sz="1400" b="1" dirty="0" smtClean="0">
                        <a:latin typeface="Adobe Arabic" pitchFamily="18" charset="-78"/>
                        <a:cs typeface="Adobe Arabic" pitchFamily="18" charset="-78"/>
                      </a:endParaRP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78864">
                <a:tc>
                  <a:txBody>
                    <a:bodyPr/>
                    <a:lstStyle/>
                    <a:p>
                      <a:pPr rtl="1"/>
                      <a:r>
                        <a:rPr lang="fa-IR" sz="1400" dirty="0" smtClean="0"/>
                        <a:t>2</a:t>
                      </a:r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latin typeface="Adobe Arabic" pitchFamily="18" charset="-78"/>
                          <a:cs typeface="Adobe Arabic" pitchFamily="18" charset="-78"/>
                        </a:rPr>
                        <a:t>در انتخاب جملات به زیبایی آن ها توجه می کند</a:t>
                      </a: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57888">
                <a:tc>
                  <a:txBody>
                    <a:bodyPr/>
                    <a:lstStyle/>
                    <a:p>
                      <a:pPr rtl="1"/>
                      <a:r>
                        <a:rPr lang="fa-IR" sz="1400" dirty="0" smtClean="0"/>
                        <a:t>3</a:t>
                      </a:r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latin typeface="Adobe Arabic" pitchFamily="18" charset="-78"/>
                          <a:cs typeface="Adobe Arabic" pitchFamily="18" charset="-78"/>
                        </a:rPr>
                        <a:t>توانسته است منظور خود</a:t>
                      </a:r>
                      <a:r>
                        <a:rPr lang="fa-IR" sz="1400" b="1" baseline="0" dirty="0" smtClean="0">
                          <a:latin typeface="Adobe Arabic" pitchFamily="18" charset="-78"/>
                          <a:cs typeface="Adobe Arabic" pitchFamily="18" charset="-78"/>
                        </a:rPr>
                        <a:t> را به طور کامل انتقال دهد.</a:t>
                      </a:r>
                      <a:endParaRPr lang="fa-IR" sz="1400" b="1" dirty="0" smtClean="0">
                        <a:latin typeface="Adobe Arabic" pitchFamily="18" charset="-78"/>
                        <a:cs typeface="Adobe Arabic" pitchFamily="18" charset="-78"/>
                      </a:endParaRP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1400" dirty="0" smtClean="0"/>
                        <a:t>4</a:t>
                      </a:r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latin typeface="Adobe Arabic" pitchFamily="18" charset="-78"/>
                          <a:cs typeface="Adobe Arabic" pitchFamily="18" charset="-78"/>
                        </a:rPr>
                        <a:t>از نشانه های نگارشی به درستی استفاده کرده است</a:t>
                      </a: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sz="1400" dirty="0" smtClean="0"/>
                        <a:t>5</a:t>
                      </a:r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latin typeface="Adobe Arabic" pitchFamily="18" charset="-78"/>
                          <a:cs typeface="Adobe Arabic" pitchFamily="18" charset="-78"/>
                        </a:rPr>
                        <a:t>رعایت صحیح رسم الخط را نموده است</a:t>
                      </a: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latin typeface="Adobe Arabic" pitchFamily="18" charset="-78"/>
                          <a:cs typeface="Adobe Arabic" pitchFamily="18" charset="-78"/>
                        </a:rPr>
                        <a:t>بازخورد</a:t>
                      </a:r>
                      <a:r>
                        <a:rPr lang="fa-IR" sz="1400" b="1" baseline="0" dirty="0" smtClean="0">
                          <a:latin typeface="Adobe Arabic" pitchFamily="18" charset="-78"/>
                          <a:cs typeface="Adobe Arabic" pitchFamily="18" charset="-78"/>
                        </a:rPr>
                        <a:t> توصیفی</a:t>
                      </a:r>
                      <a:endParaRPr lang="fa-IR" sz="1400" b="1" dirty="0" smtClean="0">
                        <a:latin typeface="Adobe Arabic" pitchFamily="18" charset="-78"/>
                        <a:cs typeface="Adobe Arabic" pitchFamily="18" charset="-78"/>
                      </a:endParaRP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21448">
                <a:tc gridSpan="6">
                  <a:txBody>
                    <a:bodyPr/>
                    <a:lstStyle/>
                    <a:p>
                      <a:pPr rtl="1"/>
                      <a:r>
                        <a:rPr lang="fa-IR" sz="1400" b="1" dirty="0" smtClean="0">
                          <a:latin typeface="Adobe Arabic" pitchFamily="18" charset="-78"/>
                          <a:cs typeface="Adobe Arabic" pitchFamily="18" charset="-78"/>
                        </a:rPr>
                        <a:t>خودسنجی:</a:t>
                      </a:r>
                      <a:r>
                        <a:rPr lang="fa-IR" sz="1400" b="1" baseline="0" dirty="0" smtClean="0">
                          <a:latin typeface="Adobe Arabic" pitchFamily="18" charset="-78"/>
                          <a:cs typeface="Adobe Arabic" pitchFamily="18" charset="-78"/>
                        </a:rPr>
                        <a:t> از طراحی دعوت نامه ی خود راضی هستم  . بله            خیر</a:t>
                      </a:r>
                    </a:p>
                    <a:p>
                      <a:pPr rtl="1"/>
                      <a:r>
                        <a:rPr lang="fa-IR" sz="1400" b="1" baseline="0" dirty="0" smtClean="0">
                          <a:latin typeface="Adobe Arabic" pitchFamily="18" charset="-78"/>
                          <a:cs typeface="Adobe Arabic" pitchFamily="18" charset="-78"/>
                        </a:rPr>
                        <a:t>اگر دوباره بخواهم دعوت نامه طراحی کنم سعی می کنم -----------</a:t>
                      </a:r>
                      <a:endParaRPr lang="fa-IR" sz="1400" b="1" dirty="0" smtClean="0">
                        <a:latin typeface="Adobe Arabic" pitchFamily="18" charset="-78"/>
                        <a:cs typeface="Adobe Arabic" pitchFamily="18" charset="-78"/>
                      </a:endParaRPr>
                    </a:p>
                    <a:p>
                      <a:pPr rtl="1"/>
                      <a:endParaRPr lang="fa-IR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977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127</TotalTime>
  <Words>968</Words>
  <Application>Microsoft Office PowerPoint</Application>
  <PresentationFormat>On-screen Show (4:3)</PresentationFormat>
  <Paragraphs>136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Oriel</vt:lpstr>
      <vt:lpstr>بنام خدا</vt:lpstr>
      <vt:lpstr>آزمون عملکردی</vt:lpstr>
      <vt:lpstr>تعریف آزمون عملکردی</vt:lpstr>
      <vt:lpstr>مقایسه آزمون عملکرد با آزمون مداد - کاغذی</vt:lpstr>
      <vt:lpstr>انواع آزمون های عملکردی</vt:lpstr>
      <vt:lpstr>آزمون عملکردی کتبی</vt:lpstr>
      <vt:lpstr>آزمون شناسایی</vt:lpstr>
      <vt:lpstr>آزمون انجام عملکرد در موقعیت های شبیه سازی شده</vt:lpstr>
      <vt:lpstr>نمونه کار</vt:lpstr>
      <vt:lpstr>نمونه کار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تعریف آزمون عملکردی</dc:title>
  <dc:creator>cloop atash bas</dc:creator>
  <cp:lastModifiedBy>Windows User</cp:lastModifiedBy>
  <cp:revision>18</cp:revision>
  <dcterms:created xsi:type="dcterms:W3CDTF">2017-12-17T15:58:27Z</dcterms:created>
  <dcterms:modified xsi:type="dcterms:W3CDTF">2020-04-07T13:23:48Z</dcterms:modified>
</cp:coreProperties>
</file>