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76" r:id="rId2"/>
    <p:sldId id="256" r:id="rId3"/>
    <p:sldId id="257" r:id="rId4"/>
    <p:sldId id="258" r:id="rId5"/>
    <p:sldId id="259" r:id="rId6"/>
    <p:sldId id="260" r:id="rId7"/>
    <p:sldId id="262" r:id="rId8"/>
    <p:sldId id="261" r:id="rId9"/>
    <p:sldId id="270" r:id="rId10"/>
    <p:sldId id="263" r:id="rId11"/>
    <p:sldId id="264" r:id="rId12"/>
    <p:sldId id="265" r:id="rId13"/>
    <p:sldId id="266" r:id="rId14"/>
    <p:sldId id="267" r:id="rId15"/>
    <p:sldId id="275" r:id="rId16"/>
    <p:sldId id="268" r:id="rId17"/>
    <p:sldId id="274" r:id="rId18"/>
    <p:sldId id="269" r:id="rId19"/>
    <p:sldId id="271" r:id="rId20"/>
    <p:sldId id="272" r:id="rId21"/>
    <p:sldId id="273"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4/28/2020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1" eaLnBrk="1" latinLnBrk="0" hangingPunct="1">
        <a:spcBef>
          <a:spcPct val="0"/>
        </a:spcBef>
        <a:buNone/>
        <a:defRPr sz="3600" kern="1200">
          <a:solidFill>
            <a:schemeClr val="tx1">
              <a:lumMod val="85000"/>
              <a:lumOff val="15000"/>
            </a:schemeClr>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defTabSz="457200" rtl="1"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r" defTabSz="457200" rtl="1"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r" defTabSz="457200" rtl="1"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r" defTabSz="457200" rtl="1"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0810475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88123" y="914401"/>
            <a:ext cx="9397219" cy="1350498"/>
          </a:xfrm>
        </p:spPr>
        <p:txBody>
          <a:bodyPr/>
          <a:lstStyle/>
          <a:p>
            <a:r>
              <a:rPr lang="fa-IR" dirty="0"/>
              <a:t>تصوير ذهني از جسم خويشتن</a:t>
            </a:r>
          </a:p>
        </p:txBody>
      </p:sp>
      <p:sp>
        <p:nvSpPr>
          <p:cNvPr id="3" name="Subtitle 2"/>
          <p:cNvSpPr>
            <a:spLocks noGrp="1"/>
          </p:cNvSpPr>
          <p:nvPr>
            <p:ph type="subTitle" idx="1"/>
          </p:nvPr>
        </p:nvSpPr>
        <p:spPr>
          <a:xfrm>
            <a:off x="2589213" y="2715065"/>
            <a:ext cx="8664941" cy="3188597"/>
          </a:xfrm>
        </p:spPr>
        <p:txBody>
          <a:bodyPr/>
          <a:lstStyle/>
          <a:p>
            <a:pPr algn="r"/>
            <a:r>
              <a:rPr lang="fa-IR" dirty="0"/>
              <a:t>مفهوم يا پنداشت مجموعه پيچيده اي است از احساسات، نگرش ها، ادراكات آگاهانه و ناآگاهانه كه فرد در مورد ارزش، نقش و حالت جسماني خود دارد. مفهوم، بيان گر تفاسير فرد از تجارب گذشته، تعاملات اجتماعي و احساسات اوست. بستري شدن در بيمارستان، جراحي، جدايي از خانواده و ساير عوامل مربوط به سلامتي مي تواند بر جنبه هاي مختلف مفهوم خود تأثير بگذارد.</a:t>
            </a:r>
          </a:p>
        </p:txBody>
      </p:sp>
      <p:pic>
        <p:nvPicPr>
          <p:cNvPr id="4" name="Picture 3"/>
          <p:cNvPicPr>
            <a:picLocks noChangeAspect="1"/>
          </p:cNvPicPr>
          <p:nvPr/>
        </p:nvPicPr>
        <p:blipFill>
          <a:blip r:embed="rId2"/>
          <a:stretch>
            <a:fillRect/>
          </a:stretch>
        </p:blipFill>
        <p:spPr>
          <a:xfrm flipH="1">
            <a:off x="1885057" y="3957408"/>
            <a:ext cx="2546265" cy="2396420"/>
          </a:xfrm>
          <a:prstGeom prst="rect">
            <a:avLst/>
          </a:prstGeom>
        </p:spPr>
      </p:pic>
    </p:spTree>
    <p:extLst>
      <p:ext uri="{BB962C8B-B14F-4D97-AF65-F5344CB8AC3E}">
        <p14:creationId xmlns:p14="http://schemas.microsoft.com/office/powerpoint/2010/main" val="931787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89212" y="562708"/>
            <a:ext cx="8735280" cy="5348514"/>
          </a:xfrm>
        </p:spPr>
        <p:txBody>
          <a:bodyPr>
            <a:normAutofit lnSpcReduction="10000"/>
          </a:bodyPr>
          <a:lstStyle/>
          <a:p>
            <a:r>
              <a:rPr lang="fa-IR" dirty="0"/>
              <a:t> درك از خود داراي چهار جزء </a:t>
            </a:r>
            <a:r>
              <a:rPr lang="fa-IR" dirty="0" smtClean="0"/>
              <a:t>است:</a:t>
            </a:r>
          </a:p>
          <a:p>
            <a:endParaRPr lang="fa-IR" dirty="0"/>
          </a:p>
          <a:p>
            <a:r>
              <a:rPr lang="fa-IR" dirty="0"/>
              <a:t>1- تصوير ذهني از جسم خويشتن</a:t>
            </a:r>
          </a:p>
          <a:p>
            <a:r>
              <a:rPr lang="fa-IR" dirty="0"/>
              <a:t>2- اعتماد به نفس</a:t>
            </a:r>
          </a:p>
          <a:p>
            <a:r>
              <a:rPr lang="fa-IR" dirty="0"/>
              <a:t>3- نقش</a:t>
            </a:r>
          </a:p>
          <a:p>
            <a:r>
              <a:rPr lang="fa-IR" dirty="0"/>
              <a:t> 4- هويت</a:t>
            </a:r>
          </a:p>
          <a:p>
            <a:r>
              <a:rPr lang="fa-IR" dirty="0"/>
              <a:t>تكامل هر جزء از هنگام تولد آغاز مي شود و تغييرات در طول عمر رخ مي دهد. كليه اجزاي درك از خود به هم مربوط اند و بر هم تأثير مي گذارند. تصوير ذهني از جسم خويشتن در اين تصوير يك امر ذهني است كه شخص در هر لحظه از بدن خود دارد و مبتني است بر ادراكات فعلي و گذشته فرد(31،ص407). تصوير ذهني از خود براي هر فرد تابلوي رواني از بدن اوست و به شخصيت افراد بستگي دارد و در واقع بخشي از شخصيت فرد </a:t>
            </a:r>
            <a:r>
              <a:rPr lang="fa-IR" dirty="0" smtClean="0"/>
              <a:t>است.</a:t>
            </a:r>
          </a:p>
          <a:p>
            <a:r>
              <a:rPr lang="fa-IR" dirty="0" smtClean="0"/>
              <a:t>تصوير </a:t>
            </a:r>
            <a:r>
              <a:rPr lang="fa-IR" dirty="0"/>
              <a:t>ذهني از جسم خود، آن آثار غيرقابل رؤيتي هستند كه از اندام ها و اعضا و جوارح مختلف بدن بر روي سيستم عصبي مركزي باقي مي ماند و اين آثار از ابتداي كودكي در اين سيستم درج و ضبط مي شود. تصوير ذهني از جسم، تجربه رواني، اجتماعي فرد از بدن خود است كه احساسات و نگرش هاي فرد نسبت به بدنش را شامل مي شود.</a:t>
            </a:r>
          </a:p>
        </p:txBody>
      </p:sp>
    </p:spTree>
    <p:extLst>
      <p:ext uri="{BB962C8B-B14F-4D97-AF65-F5344CB8AC3E}">
        <p14:creationId xmlns:p14="http://schemas.microsoft.com/office/powerpoint/2010/main" val="14125417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89212" y="478302"/>
            <a:ext cx="9016634" cy="5432920"/>
          </a:xfrm>
        </p:spPr>
        <p:txBody>
          <a:bodyPr/>
          <a:lstStyle/>
          <a:p>
            <a:r>
              <a:rPr lang="fa-IR" dirty="0"/>
              <a:t> </a:t>
            </a:r>
            <a:r>
              <a:rPr lang="fa-IR" b="1" dirty="0"/>
              <a:t>تصوير ذهني از </a:t>
            </a:r>
            <a:r>
              <a:rPr lang="fa-IR" b="1" dirty="0" smtClean="0"/>
              <a:t>جسم و درک خود</a:t>
            </a:r>
            <a:r>
              <a:rPr lang="fa-IR" dirty="0" smtClean="0"/>
              <a:t>، </a:t>
            </a:r>
            <a:r>
              <a:rPr lang="fa-IR" dirty="0"/>
              <a:t>تحت تأثير رشد شناختي و تكامل جسماني قرار دارد و هرگونه محرك جسماني كه منشأ دروني يا بيروني داشته باشد، بر تصوير ذهني فرد از بدن اثر مي گذارد. اين محركها به خصوص در دوره ي بلوغ كه تغييرات مشخصي در فرد ظاهر مي گردد، اهميت پيدا مي كنند. نگرشهاي فرهنگي، اجتماعي و ارزشها نيز بر تصوير ذهني از جسم فرد تأثير مي گذارند، زيرا تصوير ذهني از جسم تركيبي است از واقعيت و ايده آل و تا حدي به واقعيت بدن بستگي دارد. افراد غالباً به سرعت با تغييرات بدني سازگار نمي شوند.</a:t>
            </a:r>
          </a:p>
          <a:p>
            <a:r>
              <a:rPr lang="fa-IR" dirty="0"/>
              <a:t> ــ </a:t>
            </a:r>
            <a:r>
              <a:rPr lang="fa-IR" b="1" dirty="0"/>
              <a:t>درك از خود:</a:t>
            </a:r>
            <a:r>
              <a:rPr lang="fa-IR" dirty="0"/>
              <a:t> به هم پيوستگي و وحدت بين احساسات، گرايشهاي خود آگاه و نا خود آگاه، درك و شناخت پيرامون هويت، ارزشها، نقشهاي فرد، موجوديت فيزيكي و چگونگي شناخت فرد از خويشتن را درك از خود مي گويند. به عبارت ديگر، درك از خود عبارت است از هر آنچه يك انسان به عنوان يك شخصيت متمايز و جدا گانه در مورد خويشتن به آن عقيده دارد كه اين موضوع تا حدي به چگونگي ديدگاه ديگران نسبت به فرد وابسته است. البته عواملي چون چگونگي تصور فرد از خودش، چگونگي عملكردش در موقعيت هاي مختلف و چگونگي ارتباط با ديگران بر درك از خود تأثير دارد. تصوير از خود ممكن است درست يا نادرست باشد؛ اما به هر حال مدام در حال تغيير است</a:t>
            </a:r>
          </a:p>
          <a:p>
            <a:endParaRPr lang="fa-IR" dirty="0"/>
          </a:p>
        </p:txBody>
      </p:sp>
    </p:spTree>
    <p:extLst>
      <p:ext uri="{BB962C8B-B14F-4D97-AF65-F5344CB8AC3E}">
        <p14:creationId xmlns:p14="http://schemas.microsoft.com/office/powerpoint/2010/main" val="14394877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89211" y="365760"/>
            <a:ext cx="9157311" cy="5545462"/>
          </a:xfrm>
        </p:spPr>
        <p:txBody>
          <a:bodyPr/>
          <a:lstStyle/>
          <a:p>
            <a:r>
              <a:rPr lang="fa-IR" dirty="0"/>
              <a:t> ـ </a:t>
            </a:r>
            <a:r>
              <a:rPr lang="fa-IR" b="1" dirty="0"/>
              <a:t>اعتماد به نفس:</a:t>
            </a:r>
            <a:r>
              <a:rPr lang="fa-IR" dirty="0"/>
              <a:t> اين امر يك فرآيند مداوم و پوياي رواني است كه در سلسله مراتب نيازهاي مازلو جزء نيازهاي اساسي بشر محسوب ميگردد و عبارت است از احترامي كه فرد در مفيد و مؤثر بودنش در محيط مدرسه، كار در بين افراد خانواده و در ساير موقعيت ها ارتباط دارد. اعتماد به نفس بستگي به عوامل زيادي دارد، اما عامل اصلي آن رابطه ي بين«درك از خود» و«آرمان خواهي » است. منظور از آرمان خواهي، است. منظور از آرمان خواهي، اهداف، ارزشها و معيارهاي رفتاري است كه فرد آنها را ايده آل تلقي مي كند و براي بدست آوردنشان مي كوشد. آرمانخواهي از دوران كودكي سرچشمه گرفته، در جريان زندگي رشد مي كند و تحت تأثير هنجارهاي اجتماعي و انتظارات و احتياجات والدين و ساير عوامل مهم ديگر است.</a:t>
            </a:r>
          </a:p>
        </p:txBody>
      </p:sp>
    </p:spTree>
    <p:extLst>
      <p:ext uri="{BB962C8B-B14F-4D97-AF65-F5344CB8AC3E}">
        <p14:creationId xmlns:p14="http://schemas.microsoft.com/office/powerpoint/2010/main" val="23735379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89211" y="365760"/>
            <a:ext cx="8960363" cy="5545462"/>
          </a:xfrm>
        </p:spPr>
        <p:txBody>
          <a:bodyPr/>
          <a:lstStyle/>
          <a:p>
            <a:r>
              <a:rPr lang="fa-IR" b="1" dirty="0"/>
              <a:t>نقشها:</a:t>
            </a:r>
            <a:r>
              <a:rPr lang="fa-IR" dirty="0"/>
              <a:t> مجموعه اي از رفتارها را كه فرد به واسطه ي آنها در يك گروه اجتماعي شركت مي كند، نقش مي نامند. هر فرد مي تواند نقشهاي زيادي داشته باشد. براي مثال يك مرد مي تواند نقش پدر، كارمند، پسر خانواده ونقشهاي متفاوت ديگري دارا باشد. نقشها حاوي آن انتظارات و معيارهاي رفتاري هستند كه مورد پذيرش اجتماع يا گروه اجتماعي اند، از قبيل خانواده و جامعه كه فرد در آنها شركت دارد</a:t>
            </a:r>
          </a:p>
        </p:txBody>
      </p:sp>
    </p:spTree>
    <p:extLst>
      <p:ext uri="{BB962C8B-B14F-4D97-AF65-F5344CB8AC3E}">
        <p14:creationId xmlns:p14="http://schemas.microsoft.com/office/powerpoint/2010/main" val="39169999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endParaRPr lang="fa-IR"/>
          </a:p>
        </p:txBody>
      </p:sp>
      <p:sp>
        <p:nvSpPr>
          <p:cNvPr id="4" name="Rectangle 3"/>
          <p:cNvSpPr/>
          <p:nvPr/>
        </p:nvSpPr>
        <p:spPr>
          <a:xfrm>
            <a:off x="3048000" y="1720840"/>
            <a:ext cx="6096000" cy="3416320"/>
          </a:xfrm>
          <a:prstGeom prst="rect">
            <a:avLst/>
          </a:prstGeom>
        </p:spPr>
        <p:txBody>
          <a:bodyPr>
            <a:spAutoFit/>
          </a:bodyPr>
          <a:lstStyle/>
          <a:p>
            <a:r>
              <a:rPr lang="fa-IR" dirty="0">
                <a:solidFill>
                  <a:srgbClr val="373A3C"/>
                </a:solidFill>
                <a:latin typeface="tahoma" panose="020B0604030504040204" pitchFamily="34" charset="0"/>
              </a:rPr>
              <a:t> ـ </a:t>
            </a:r>
            <a:r>
              <a:rPr lang="fa-IR" b="1" dirty="0">
                <a:solidFill>
                  <a:srgbClr val="373A3C"/>
                </a:solidFill>
                <a:latin typeface="tahoma" panose="020B0604030504040204" pitchFamily="34" charset="0"/>
              </a:rPr>
              <a:t>اعتماد به نفس:</a:t>
            </a:r>
            <a:r>
              <a:rPr lang="fa-IR" dirty="0">
                <a:solidFill>
                  <a:srgbClr val="373A3C"/>
                </a:solidFill>
                <a:latin typeface="tahoma" panose="020B0604030504040204" pitchFamily="34" charset="0"/>
              </a:rPr>
              <a:t> اين امر يك فرآيند مداوم و پوياي رواني است كه در سلسله مراتب نيازهاي مازلو جزء نيازهاي اساسي بشر محسوب ميگردد و عبارت است از احترامي كه فرد در مفيد و مؤثر بودنش در محيط مدرسه، كار در بين افراد خانواده و در ساير موقعيت ها ارتباط دارد. اعتماد به نفس بستگي به عوامل زيادي دارد، اما عامل اصلي آن رابطه ي بين«درك از خود» و«آرمان خواهي » است. منظور از آرمان خواهي، است. منظور از آرمان خواهي، اهداف، ارزشها و معيارهاي رفتاري است كه فرد آنها را ايده آل تلقي مي كند و براي بدست آوردنشان مي كوشد. آرمانخواهي از دوران كودكي سرچشمه گرفته، در جريان زندگي رشد مي كند و تحت تأثير هنجارهاي اجتماعي و انتظارات و احتياجات والدين و ساير عوامل مهم ديگر است.</a:t>
            </a:r>
            <a:endParaRPr lang="fa-IR" dirty="0"/>
          </a:p>
        </p:txBody>
      </p:sp>
    </p:spTree>
    <p:extLst>
      <p:ext uri="{BB962C8B-B14F-4D97-AF65-F5344CB8AC3E}">
        <p14:creationId xmlns:p14="http://schemas.microsoft.com/office/powerpoint/2010/main" val="13817216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b="1" dirty="0"/>
              <a:t>ارتباط تصوير ذهني از جسم و اعتماد به نفس اعتماد به نفس</a:t>
            </a:r>
            <a:endParaRPr lang="fa-IR" dirty="0"/>
          </a:p>
        </p:txBody>
      </p:sp>
      <p:sp>
        <p:nvSpPr>
          <p:cNvPr id="3" name="Content Placeholder 2"/>
          <p:cNvSpPr>
            <a:spLocks noGrp="1"/>
          </p:cNvSpPr>
          <p:nvPr>
            <p:ph idx="1"/>
          </p:nvPr>
        </p:nvSpPr>
        <p:spPr/>
        <p:txBody>
          <a:bodyPr/>
          <a:lstStyle/>
          <a:p>
            <a:r>
              <a:rPr lang="fa-IR" dirty="0"/>
              <a:t>احساس با ارزش و شايسته بودن است و رشد آن از دوران كودكي -زماني كه كودك مورد پذيرش و الدين قرار مي گيرد- آغاز مي گردد. به عبارت ديگر، به ارزشهاي فردي يا ارزيابي كه فرد نسبت به خود دارد، اعتماد به نفس گويند. اعتماد به نفس غالباً به ارزيابي در خانه، مدرسه يا اجتماع از فرد مربوط مي شود و در نظريه مازلو از نيازهاي اساسي انسان است. انسان نياز دارد كه شايستگي، لياقت، مفيد و با ارزش بودن را احساس كند</a:t>
            </a:r>
            <a:r>
              <a:rPr lang="fa-IR" dirty="0" smtClean="0"/>
              <a:t>.</a:t>
            </a:r>
          </a:p>
          <a:p>
            <a:r>
              <a:rPr lang="fa-IR" dirty="0"/>
              <a:t>اختلال در تصوير ذهني از بدن، ارتباط خيلي نزديكي با اعتماد به نفس دارد؛ يعني احساسات يا ادراكهاي منفي درباره خصوصيات و مشخصات و عملكرد يا محدوديت هاي قسمتي از بدن، منجر به اختلال در اعتماد به نفس مي شود. جراحي، بيماري و حوادثي كه الگوي زندگي را بر هم مي زند ممكن باعث تغيير در تصوير ذهني از خود و كاهش احساس ارزشمند بودن فرد شود. اختلال در تصوير ذهني از بدن، تغييراتي در اعتماد به نفس ايجاد مي كند كه بايد مراقبتهاي لازم براي مواجهه آنها در نظر گرفته شود</a:t>
            </a:r>
          </a:p>
        </p:txBody>
      </p:sp>
    </p:spTree>
    <p:extLst>
      <p:ext uri="{BB962C8B-B14F-4D97-AF65-F5344CB8AC3E}">
        <p14:creationId xmlns:p14="http://schemas.microsoft.com/office/powerpoint/2010/main" val="20762266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2800" b="1" dirty="0"/>
              <a:t>مراحل رشد و تكامل تصوير ذهني از جسم خويشتن</a:t>
            </a:r>
            <a:endParaRPr lang="fa-IR" sz="2800" dirty="0"/>
          </a:p>
        </p:txBody>
      </p:sp>
      <p:sp>
        <p:nvSpPr>
          <p:cNvPr id="3" name="Content Placeholder 2"/>
          <p:cNvSpPr>
            <a:spLocks noGrp="1"/>
          </p:cNvSpPr>
          <p:nvPr>
            <p:ph idx="1"/>
          </p:nvPr>
        </p:nvSpPr>
        <p:spPr>
          <a:xfrm>
            <a:off x="1336431" y="1252025"/>
            <a:ext cx="10168181" cy="5605975"/>
          </a:xfrm>
        </p:spPr>
        <p:txBody>
          <a:bodyPr>
            <a:normAutofit fontScale="92500" lnSpcReduction="20000"/>
          </a:bodyPr>
          <a:lstStyle/>
          <a:p>
            <a:r>
              <a:rPr lang="fa-IR" b="1" dirty="0"/>
              <a:t>مرحله نوزادي (تا يك سالگي</a:t>
            </a:r>
            <a:r>
              <a:rPr lang="fa-IR" b="1" dirty="0" smtClean="0"/>
              <a:t>)</a:t>
            </a:r>
            <a:r>
              <a:rPr lang="fa-IR" dirty="0"/>
              <a:t> </a:t>
            </a:r>
            <a:r>
              <a:rPr lang="fa-IR" dirty="0" smtClean="0"/>
              <a:t>تجربه </a:t>
            </a:r>
            <a:r>
              <a:rPr lang="fa-IR" dirty="0"/>
              <a:t>اوليه نوزاد به بدنش از طريق توجهات مادر به وسيله لمس كردن، بغل كردن و شير دادن به وجود مي آيد </a:t>
            </a:r>
            <a:r>
              <a:rPr lang="fa-IR" dirty="0" smtClean="0"/>
              <a:t>و </a:t>
            </a:r>
            <a:r>
              <a:rPr lang="fa-IR" dirty="0"/>
              <a:t>اگر در مورد لمس و بغل كردن يا مواردي ديگر نوزاد دچار كمبود توجهات مادري شود، ادراكات به نحو مطلوب رشد نمي كنند و ممكن است نوزاد به مرحله ي بعدي نرود يا ديرتر به مرحله بعدي وارد شود.</a:t>
            </a:r>
            <a:endParaRPr lang="fa-IR" b="1" dirty="0" smtClean="0"/>
          </a:p>
          <a:p>
            <a:r>
              <a:rPr lang="fa-IR" dirty="0"/>
              <a:t>. </a:t>
            </a:r>
            <a:r>
              <a:rPr lang="fa-IR" b="1" dirty="0"/>
              <a:t>مرحله نوپايي (يك تا سه سالگي</a:t>
            </a:r>
            <a:r>
              <a:rPr lang="fa-IR" b="1" dirty="0" smtClean="0"/>
              <a:t>):</a:t>
            </a:r>
            <a:r>
              <a:rPr lang="fa-IR" dirty="0"/>
              <a:t>كودك در اين سن،احساسات و قدرتهاي خود را مي شناسد. در مرحله ي نو پا يي ، حدود بدن در ذهن كودك، بيش از حدودي است كه بزرگترها تعيين مي كنند.</a:t>
            </a:r>
            <a:endParaRPr lang="fa-IR" b="1" dirty="0" smtClean="0"/>
          </a:p>
          <a:p>
            <a:r>
              <a:rPr lang="fa-IR" dirty="0"/>
              <a:t>.</a:t>
            </a:r>
            <a:r>
              <a:rPr lang="fa-IR" b="1" dirty="0"/>
              <a:t>مرحله ي قبل از مدرسه (سه تا شش سالگي </a:t>
            </a:r>
            <a:r>
              <a:rPr lang="fa-IR" b="1" dirty="0" smtClean="0"/>
              <a:t>)</a:t>
            </a:r>
            <a:r>
              <a:rPr lang="fa-IR" dirty="0"/>
              <a:t> مفهوم بدن در كودك با صحبت كردن در مورد آن، كشيدن تصوير و بازي با وسايل و اسباب بازيها شكل مي گيرد. استفاده از آينه، عكس، وزن كردن و اندازه گيري قد كودك باعث مي شود كه تصوير ذهني تكميل شود</a:t>
            </a:r>
            <a:endParaRPr lang="fa-IR" b="1" dirty="0" smtClean="0"/>
          </a:p>
          <a:p>
            <a:r>
              <a:rPr lang="fa-IR" b="1" dirty="0"/>
              <a:t>نو باوگي يا سن مدرسه (شش تا دوازده سالگي</a:t>
            </a:r>
            <a:r>
              <a:rPr lang="fa-IR" b="1" dirty="0" smtClean="0"/>
              <a:t>)</a:t>
            </a:r>
            <a:r>
              <a:rPr lang="fa-IR" dirty="0"/>
              <a:t> در اين سن كودك به مدرسه مي رود، نقش خود را به عنوان يك دختر يا پسر مي شناسد، بدن خود را با ديگران مقايسه مي كند، ياد مي گيرد چطور با افراد بر خورد كند، و توانايي خود را در رابطه با همسالان و هم كلاسيها به رخ مي كشد.</a:t>
            </a:r>
            <a:endParaRPr lang="fa-IR" b="1" dirty="0" smtClean="0"/>
          </a:p>
          <a:p>
            <a:r>
              <a:rPr lang="fa-IR" b="1" dirty="0"/>
              <a:t>نوجواني (دوازده تا هجده سالگي</a:t>
            </a:r>
            <a:r>
              <a:rPr lang="fa-IR" b="1" dirty="0" smtClean="0"/>
              <a:t>)</a:t>
            </a:r>
            <a:r>
              <a:rPr lang="fa-IR" dirty="0"/>
              <a:t> تمام توجهات نوجوان به سطح بدنش متمركز مي شود و بيشتر اوقات خود را در كنار آينه مي گذراند. اين رفتارها طبيعي است، وكمك مي كند تا فرد بتواند تصوير ذهني خود را باز يابد.</a:t>
            </a:r>
            <a:endParaRPr lang="fa-IR" b="1" dirty="0" smtClean="0"/>
          </a:p>
          <a:p>
            <a:r>
              <a:rPr lang="fa-IR" b="1" dirty="0"/>
              <a:t>بزرگسالي (هجده تا چهل سالگي</a:t>
            </a:r>
            <a:r>
              <a:rPr lang="fa-IR" b="1" dirty="0" smtClean="0"/>
              <a:t>)</a:t>
            </a:r>
            <a:r>
              <a:rPr lang="fa-IR" dirty="0"/>
              <a:t> در اين مرحله، تصوير ذهني ساختار اجتماعي مي يابد و تصوير ذهني با اصالت خانوادگي، مذهب، وضعيت اقتصادي-اجتماعي و رشد اجتماعي تلفيق مي شود.</a:t>
            </a:r>
            <a:endParaRPr lang="fa-IR" b="1" dirty="0" smtClean="0"/>
          </a:p>
          <a:p>
            <a:r>
              <a:rPr lang="fa-IR" b="1" dirty="0" smtClean="0"/>
              <a:t>ميانسالي </a:t>
            </a:r>
            <a:r>
              <a:rPr lang="fa-IR" b="1" dirty="0"/>
              <a:t>(چهل تا شصت و پنج سالگي</a:t>
            </a:r>
            <a:r>
              <a:rPr lang="fa-IR" b="1" dirty="0" smtClean="0"/>
              <a:t>)</a:t>
            </a:r>
            <a:r>
              <a:rPr lang="fa-IR" dirty="0"/>
              <a:t> سعي مي كند نقش خود را خوب ايفا نمايد و در اين مرحله تصوير ذهني رابطه اي مستقيم با ارزشهاي فرهنگي جامعه دارد</a:t>
            </a:r>
            <a:endParaRPr lang="fa-IR" b="1" dirty="0" smtClean="0"/>
          </a:p>
          <a:p>
            <a:r>
              <a:rPr lang="fa-IR" dirty="0"/>
              <a:t> </a:t>
            </a:r>
            <a:r>
              <a:rPr lang="fa-IR" b="1" dirty="0"/>
              <a:t>سالمندي (بيش از شصت و پنج سالگي</a:t>
            </a:r>
            <a:r>
              <a:rPr lang="fa-IR" b="1" dirty="0" smtClean="0"/>
              <a:t>)</a:t>
            </a:r>
            <a:r>
              <a:rPr lang="fa-IR" dirty="0"/>
              <a:t> در اين مرحله به دليل تحليل قواي بدني و كاهش فعاليت، فرد به طرف وابستگي پيش مي رود و به اين علت يك تطبيق واقعي براي افراد لازم است</a:t>
            </a:r>
          </a:p>
        </p:txBody>
      </p:sp>
    </p:spTree>
    <p:extLst>
      <p:ext uri="{BB962C8B-B14F-4D97-AF65-F5344CB8AC3E}">
        <p14:creationId xmlns:p14="http://schemas.microsoft.com/office/powerpoint/2010/main" val="3179490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4228" y="2133599"/>
            <a:ext cx="10210384" cy="4576689"/>
          </a:xfrm>
        </p:spPr>
        <p:txBody>
          <a:bodyPr>
            <a:normAutofit lnSpcReduction="10000"/>
          </a:bodyPr>
          <a:lstStyle/>
          <a:p>
            <a:r>
              <a:rPr lang="fa-IR" dirty="0"/>
              <a:t>تغيير در تصوير ذهني از جسم خويش سبب بروز علائمي از قبيل: غم و اندوه، دوري از مردم، حساسيت افراطي، احساس حقارت و اختلال درك از خود مي گردد</a:t>
            </a:r>
            <a:r>
              <a:rPr lang="fa-IR" dirty="0" smtClean="0"/>
              <a:t>.</a:t>
            </a:r>
          </a:p>
          <a:p>
            <a:r>
              <a:rPr lang="fa-IR" b="1" dirty="0"/>
              <a:t>عوامل مؤثر بر عكس العمل فرد نسبت به تغيير تصوير ذهني از جسم </a:t>
            </a:r>
            <a:r>
              <a:rPr lang="fa-IR" b="1" dirty="0" smtClean="0"/>
              <a:t>خويشتن:</a:t>
            </a:r>
          </a:p>
          <a:p>
            <a:r>
              <a:rPr lang="fa-IR" dirty="0"/>
              <a:t>1. وضعيت شخصيتي </a:t>
            </a:r>
            <a:r>
              <a:rPr lang="fa-IR" dirty="0" smtClean="0"/>
              <a:t>مددجو(</a:t>
            </a:r>
            <a:r>
              <a:rPr lang="fa-IR" dirty="0"/>
              <a:t>طرز تفكر بيمار نسبت به </a:t>
            </a:r>
            <a:r>
              <a:rPr lang="fa-IR" dirty="0" smtClean="0"/>
              <a:t>بدنش،</a:t>
            </a:r>
            <a:r>
              <a:rPr lang="fa-IR" dirty="0"/>
              <a:t> مفهوم بيماري از ديد </a:t>
            </a:r>
            <a:r>
              <a:rPr lang="fa-IR" dirty="0" smtClean="0"/>
              <a:t>فرد،</a:t>
            </a:r>
            <a:r>
              <a:rPr lang="fa-IR" dirty="0"/>
              <a:t> تجربه قبلي در مورد </a:t>
            </a:r>
            <a:r>
              <a:rPr lang="fa-IR" dirty="0" smtClean="0"/>
              <a:t>بيماري،سن و جنس و دیدگاه او نسبت به بیماری،رفتارکلی و شیوه مدارا)،</a:t>
            </a:r>
            <a:r>
              <a:rPr lang="fa-IR" dirty="0"/>
              <a:t>  زمينه هاي اقتصادي، اجتماعي، تحصيلات، مذهب و فرهنگ</a:t>
            </a:r>
            <a:endParaRPr lang="fa-IR" dirty="0" smtClean="0"/>
          </a:p>
          <a:p>
            <a:r>
              <a:rPr lang="fa-IR" dirty="0"/>
              <a:t> 2. معناي تغيير </a:t>
            </a:r>
            <a:r>
              <a:rPr lang="fa-IR" dirty="0" smtClean="0"/>
              <a:t>و </a:t>
            </a:r>
            <a:r>
              <a:rPr lang="fa-IR" dirty="0"/>
              <a:t>ماهيت آن از نظر </a:t>
            </a:r>
            <a:r>
              <a:rPr lang="fa-IR" dirty="0" smtClean="0"/>
              <a:t>مددجو(</a:t>
            </a:r>
            <a:r>
              <a:rPr lang="fa-IR" dirty="0"/>
              <a:t>وسعت ضايعه، سرعت حادثه، منبع تغيير و اهميت علمي قسمت گرفتار </a:t>
            </a:r>
            <a:r>
              <a:rPr lang="fa-IR" dirty="0" smtClean="0"/>
              <a:t>شده،</a:t>
            </a:r>
            <a:r>
              <a:rPr lang="fa-IR" dirty="0"/>
              <a:t> </a:t>
            </a:r>
            <a:endParaRPr lang="fa-IR" dirty="0" smtClean="0"/>
          </a:p>
          <a:p>
            <a:r>
              <a:rPr lang="fa-IR" dirty="0" smtClean="0"/>
              <a:t>3</a:t>
            </a:r>
            <a:r>
              <a:rPr lang="fa-IR" dirty="0"/>
              <a:t>. عكس العمل ساير افراد مورد اعتماد </a:t>
            </a:r>
            <a:r>
              <a:rPr lang="fa-IR" dirty="0" smtClean="0"/>
              <a:t>مددجو </a:t>
            </a:r>
            <a:r>
              <a:rPr lang="fa-IR" dirty="0"/>
              <a:t>(والدين، همسر، دوستان و ...) نسبت به تغيير</a:t>
            </a:r>
          </a:p>
          <a:p>
            <a:r>
              <a:rPr lang="fa-IR" dirty="0"/>
              <a:t> 4. كمك هاي در دسترس بيمار و خانواده اش</a:t>
            </a:r>
          </a:p>
          <a:p>
            <a:r>
              <a:rPr lang="fa-IR" dirty="0"/>
              <a:t> 5. الگوهاي ارتباطي فرد با ديگران</a:t>
            </a:r>
          </a:p>
          <a:p>
            <a:r>
              <a:rPr lang="fa-IR" dirty="0"/>
              <a:t>6. علايق يا ترسهاي خاص</a:t>
            </a:r>
          </a:p>
          <a:p>
            <a:r>
              <a:rPr lang="fa-IR" dirty="0"/>
              <a:t> 7. اهداف و انتظارات مددجو از درمانهاي پزشكي و پرستاري</a:t>
            </a:r>
          </a:p>
          <a:p>
            <a:endParaRPr lang="fa-IR" dirty="0"/>
          </a:p>
        </p:txBody>
      </p:sp>
      <p:sp>
        <p:nvSpPr>
          <p:cNvPr id="4" name="Title 3"/>
          <p:cNvSpPr>
            <a:spLocks noGrp="1"/>
          </p:cNvSpPr>
          <p:nvPr>
            <p:ph type="title"/>
          </p:nvPr>
        </p:nvSpPr>
        <p:spPr>
          <a:xfrm>
            <a:off x="2592925" y="267286"/>
            <a:ext cx="8911687" cy="1637714"/>
          </a:xfrm>
        </p:spPr>
        <p:txBody>
          <a:bodyPr>
            <a:noAutofit/>
          </a:bodyPr>
          <a:lstStyle/>
          <a:p>
            <a:pPr algn="r"/>
            <a:r>
              <a:rPr lang="fa-IR" sz="2000" dirty="0"/>
              <a:t>اختلال در تصویر ذهنی و عوامل آن</a:t>
            </a:r>
            <a:br>
              <a:rPr lang="fa-IR" sz="2000" dirty="0"/>
            </a:br>
            <a:r>
              <a:rPr lang="fa-IR" sz="2000" b="1" dirty="0"/>
              <a:t>اختلال در تصوير ذهني از جسم خويشتن</a:t>
            </a:r>
            <a:r>
              <a:rPr lang="fa-IR" sz="2000" dirty="0"/>
              <a:t/>
            </a:r>
            <a:br>
              <a:rPr lang="fa-IR" sz="2000" dirty="0"/>
            </a:br>
            <a:r>
              <a:rPr lang="fa-IR" sz="2000" dirty="0"/>
              <a:t> 1. تغيير در ظاهر مثل سوختگي و زخم هاي صورت</a:t>
            </a:r>
            <a:br>
              <a:rPr lang="fa-IR" sz="2000" dirty="0"/>
            </a:br>
            <a:r>
              <a:rPr lang="fa-IR" sz="2000" dirty="0"/>
              <a:t>2. تغيير در عملكرد مثل نارسايي كليه و فلج شدن</a:t>
            </a:r>
            <a:br>
              <a:rPr lang="fa-IR" sz="2000" dirty="0"/>
            </a:br>
            <a:r>
              <a:rPr lang="fa-IR" sz="2000" dirty="0"/>
              <a:t>3. تغيير در ساختمان مثل كلستومي و ايلئوستومي</a:t>
            </a:r>
            <a:br>
              <a:rPr lang="fa-IR" sz="2000" dirty="0"/>
            </a:br>
            <a:endParaRPr lang="fa-IR" sz="2000" dirty="0"/>
          </a:p>
        </p:txBody>
      </p:sp>
    </p:spTree>
    <p:extLst>
      <p:ext uri="{BB962C8B-B14F-4D97-AF65-F5344CB8AC3E}">
        <p14:creationId xmlns:p14="http://schemas.microsoft.com/office/powerpoint/2010/main" val="12189580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182880"/>
            <a:ext cx="8675297" cy="1181686"/>
          </a:xfrm>
        </p:spPr>
        <p:txBody>
          <a:bodyPr>
            <a:normAutofit fontScale="90000"/>
          </a:bodyPr>
          <a:lstStyle/>
          <a:p>
            <a:pPr algn="r"/>
            <a:r>
              <a:rPr lang="fa-IR" b="1" dirty="0"/>
              <a:t>علل تغيير در تصوير ذهني از جسم خويشتن</a:t>
            </a:r>
            <a:endParaRPr lang="fa-IR" dirty="0"/>
          </a:p>
        </p:txBody>
      </p:sp>
      <p:sp>
        <p:nvSpPr>
          <p:cNvPr id="3" name="Content Placeholder 2"/>
          <p:cNvSpPr>
            <a:spLocks noGrp="1"/>
          </p:cNvSpPr>
          <p:nvPr>
            <p:ph idx="1"/>
          </p:nvPr>
        </p:nvSpPr>
        <p:spPr>
          <a:xfrm>
            <a:off x="1674055" y="970671"/>
            <a:ext cx="9847385" cy="5528603"/>
          </a:xfrm>
        </p:spPr>
        <p:txBody>
          <a:bodyPr/>
          <a:lstStyle/>
          <a:p>
            <a:r>
              <a:rPr lang="fa-IR" dirty="0"/>
              <a:t>1. صدمات، تصادفات، و جنگ</a:t>
            </a:r>
          </a:p>
          <a:p>
            <a:r>
              <a:rPr lang="fa-IR" dirty="0"/>
              <a:t> 2. بيماريهاي سيستم حسي، حركتي، قلبي، كليوي، تنفسي و متابوليك</a:t>
            </a:r>
          </a:p>
          <a:p>
            <a:r>
              <a:rPr lang="fa-IR" dirty="0"/>
              <a:t>3. تغييرات فيزيولوژيك، سالمندي، بلوغ، بارداري</a:t>
            </a:r>
          </a:p>
          <a:p>
            <a:r>
              <a:rPr lang="fa-IR" dirty="0"/>
              <a:t> 4. وجود اعضاي مصنوعي در بدن</a:t>
            </a:r>
          </a:p>
          <a:p>
            <a:r>
              <a:rPr lang="fa-IR" dirty="0"/>
              <a:t>5. تغييرات رنگ پوست (يرقان و ... )</a:t>
            </a:r>
          </a:p>
          <a:p>
            <a:r>
              <a:rPr lang="fa-IR" dirty="0"/>
              <a:t> 6. آثار سوء داروها (چاقي و ...)</a:t>
            </a:r>
          </a:p>
          <a:p>
            <a:r>
              <a:rPr lang="fa-IR" dirty="0"/>
              <a:t> 7. اختلالات رشد شخصيتي مثل </a:t>
            </a:r>
            <a:r>
              <a:rPr lang="fa-IR" dirty="0" smtClean="0"/>
              <a:t>سايكوزها</a:t>
            </a:r>
            <a:endParaRPr lang="fa-IR" dirty="0"/>
          </a:p>
        </p:txBody>
      </p:sp>
    </p:spTree>
    <p:extLst>
      <p:ext uri="{BB962C8B-B14F-4D97-AF65-F5344CB8AC3E}">
        <p14:creationId xmlns:p14="http://schemas.microsoft.com/office/powerpoint/2010/main" val="10184228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6603" y="154745"/>
            <a:ext cx="10944665" cy="942535"/>
          </a:xfrm>
        </p:spPr>
        <p:txBody>
          <a:bodyPr>
            <a:normAutofit fontScale="90000"/>
          </a:bodyPr>
          <a:lstStyle/>
          <a:p>
            <a:pPr algn="r"/>
            <a:r>
              <a:rPr lang="fa-IR" b="1" dirty="0"/>
              <a:t> </a:t>
            </a:r>
            <a:r>
              <a:rPr lang="fa-IR" sz="3100" b="1" dirty="0"/>
              <a:t>پاسخ مددجو نسبت به تغيير در تصوير ذهني از جسم خويشتن</a:t>
            </a:r>
            <a:endParaRPr lang="fa-IR" sz="3100" dirty="0"/>
          </a:p>
        </p:txBody>
      </p:sp>
      <p:sp>
        <p:nvSpPr>
          <p:cNvPr id="3" name="Content Placeholder 2"/>
          <p:cNvSpPr>
            <a:spLocks noGrp="1"/>
          </p:cNvSpPr>
          <p:nvPr>
            <p:ph idx="1"/>
          </p:nvPr>
        </p:nvSpPr>
        <p:spPr>
          <a:xfrm>
            <a:off x="1828800" y="1420837"/>
            <a:ext cx="10072468" cy="5247249"/>
          </a:xfrm>
        </p:spPr>
        <p:txBody>
          <a:bodyPr>
            <a:normAutofit/>
          </a:bodyPr>
          <a:lstStyle/>
          <a:p>
            <a:r>
              <a:rPr lang="fa-IR" dirty="0"/>
              <a:t>1. پاسخ انطباقي</a:t>
            </a:r>
          </a:p>
          <a:p>
            <a:r>
              <a:rPr lang="fa-IR" dirty="0"/>
              <a:t> الف) مرحله درك واقعه به صورت ناباوري كه يك دقيقه تا ساعتها طول مي كشد (36-24ساعت)، گريه و افسردگي واكنش اوليه فرد در مقابل اين تغيير است كه وي را از تنيدگي شديد محافظت مي كند.</a:t>
            </a:r>
          </a:p>
          <a:p>
            <a:r>
              <a:rPr lang="fa-IR" dirty="0"/>
              <a:t> ب) مرحله سعي در مقابله با تغيير كه در نتيجه آن، فكر فرد بر روي صدمه و محدوديت هاي ايجاد شده متمركز مي شود. در اين مرحله، اعتماد به نفس كاهش مي يابد و فرد از ديگران كناره گيري مي كند .</a:t>
            </a:r>
          </a:p>
          <a:p>
            <a:r>
              <a:rPr lang="fa-IR" dirty="0"/>
              <a:t> ج) مرحله پذيرش تغيير كه در آن ميل به حل مشكل به وجود مي آيد و فرد پيشنهادهاي كمك را قبول مي كند و استفاده از اندامهاي مصنوعي را مي پذيرد. هدف در اين مرحله حداكثر استفاده فرد از تواناييهاست.</a:t>
            </a:r>
          </a:p>
          <a:p>
            <a:r>
              <a:rPr lang="fa-IR" dirty="0"/>
              <a:t> 2. پاسخ غير انطباقي</a:t>
            </a:r>
          </a:p>
          <a:p>
            <a:r>
              <a:rPr lang="fa-IR" dirty="0"/>
              <a:t> فرد تصوير ذهني قبلي از جسم خويشتن را نگهداري مي كند و قادر نيست واقعيات را بپذيرد. انكار، عدم توانايي قبول بدشكلي و اندام مصنوعي، پنهان كردن تغيير و كارهاي بيهوده مثالهايي از اين نوع پاسخ است.</a:t>
            </a:r>
          </a:p>
          <a:p>
            <a:endParaRPr lang="fa-IR" dirty="0"/>
          </a:p>
        </p:txBody>
      </p:sp>
    </p:spTree>
    <p:extLst>
      <p:ext uri="{BB962C8B-B14F-4D97-AF65-F5344CB8AC3E}">
        <p14:creationId xmlns:p14="http://schemas.microsoft.com/office/powerpoint/2010/main" val="5868986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70671" y="196948"/>
            <a:ext cx="10789919" cy="6661052"/>
          </a:xfrm>
        </p:spPr>
        <p:txBody>
          <a:bodyPr>
            <a:normAutofit lnSpcReduction="10000"/>
          </a:bodyPr>
          <a:lstStyle/>
          <a:p>
            <a:r>
              <a:rPr lang="fa-IR" dirty="0"/>
              <a:t> </a:t>
            </a:r>
            <a:r>
              <a:rPr lang="fa-IR" b="1" dirty="0"/>
              <a:t>عكس العمل افراد خانواده نسبت به تغيير</a:t>
            </a:r>
            <a:endParaRPr lang="fa-IR" dirty="0"/>
          </a:p>
          <a:p>
            <a:r>
              <a:rPr lang="fa-IR" dirty="0"/>
              <a:t>1. از فرد حمايت مي كنند و رفتار واقع بينانه دارند.</a:t>
            </a:r>
          </a:p>
          <a:p>
            <a:r>
              <a:rPr lang="fa-IR" dirty="0"/>
              <a:t>2. فرد را رها كرده، هيچ گونه اقدامي به عمل نمي آورند. به طور كلي رفتار خانواده به شدت ضايعه، نقش فرد و ماهيت تغيير بستگي دارد.</a:t>
            </a:r>
          </a:p>
          <a:p>
            <a:r>
              <a:rPr lang="fa-IR" b="1" dirty="0"/>
              <a:t>عكس العمل اجتماع نسبت به تغيير</a:t>
            </a:r>
            <a:endParaRPr lang="fa-IR" dirty="0"/>
          </a:p>
          <a:p>
            <a:r>
              <a:rPr lang="fa-IR" dirty="0"/>
              <a:t> 1. اتخاذ رفتار پسنديده (حمايت، تأييد و پيگيري)</a:t>
            </a:r>
          </a:p>
          <a:p>
            <a:r>
              <a:rPr lang="fa-IR" dirty="0"/>
              <a:t> 2. اتخاذ رفتار ناپسند (كنجكاوي ناشيانه، سؤال كردن و </a:t>
            </a:r>
            <a:r>
              <a:rPr lang="fa-IR" dirty="0" smtClean="0"/>
              <a:t>...</a:t>
            </a:r>
            <a:r>
              <a:rPr lang="fa-IR" dirty="0"/>
              <a:t> هنگامي كه افراد به طور جدي مورد </a:t>
            </a:r>
            <a:r>
              <a:rPr lang="fa-IR" dirty="0" smtClean="0"/>
              <a:t>تهديد </a:t>
            </a:r>
            <a:r>
              <a:rPr lang="fa-IR" dirty="0"/>
              <a:t>قرار مي گيرند يا حقيقتاً در ساختار، عملكرد يا ظاهر بدنشان نقصان حاصل مي شود، دچار اضطراب مي گردند آنها بايد درباره آنچه كه مدتها به آن مي انديشيده اند تجديدنظر كنند. حتي ممكن است نحوه زندگي نياز به تغيير داشته باشد. يا فرد درمورد كار، فعاليتهاي اجتماعي و خانواده اش با مشكل روبه رو گردد. يا اينكه مشكلاتي در مورد فعاليتهاي جنسي روي دهد. ممكن است بيماران بگويند كه ديگر هرگز بهبود نخواهند يافت. گاه امكان دارد خود را شايسته مجازات بدانند و در نهايت ممكن است فكر كنند آسيب پذير، طردشده، بدگمان، بي ميل و كمرو، غمگين و ... هستند. در برخي موارد، عدم تصميم گيري، كاهش عزت نفس، تندخويي و بدبيني مشاهده مي شود. در واقع مي توان گفت شيوه برخورد فرد ناتوان با خودش بسيار مهمتر از ناتواني اوس</a:t>
            </a:r>
          </a:p>
          <a:p>
            <a:r>
              <a:rPr lang="fa-IR" b="1" dirty="0"/>
              <a:t>واكنش فرد به تغييرات به وجود آمده در تصوير ذهني از جسم خودش به عوامل زير بستگي دارد</a:t>
            </a:r>
            <a:r>
              <a:rPr lang="fa-IR" dirty="0" smtClean="0"/>
              <a:t>:</a:t>
            </a:r>
          </a:p>
          <a:p>
            <a:r>
              <a:rPr lang="fa-IR" dirty="0"/>
              <a:t> 1. اهميت تغيير و طرز تلقي فرد از اين تغيير</a:t>
            </a:r>
          </a:p>
          <a:p>
            <a:r>
              <a:rPr lang="fa-IR" dirty="0"/>
              <a:t>2. واكنش ديگر افراد (مثل همسر و ...) به تغيير</a:t>
            </a:r>
          </a:p>
          <a:p>
            <a:r>
              <a:rPr lang="fa-IR" dirty="0"/>
              <a:t> 3. در دسترس بودن كمك براي فرد و خانواده اش</a:t>
            </a:r>
          </a:p>
          <a:p>
            <a:r>
              <a:rPr lang="fa-IR" dirty="0"/>
              <a:t> 4. سابقه قبلي از عهده تغيير برآمدن</a:t>
            </a:r>
          </a:p>
          <a:p>
            <a:r>
              <a:rPr lang="fa-IR" dirty="0"/>
              <a:t> 5. دسترسي به الگوهايي با نقش مثبت</a:t>
            </a:r>
          </a:p>
          <a:p>
            <a:endParaRPr lang="fa-IR" dirty="0"/>
          </a:p>
        </p:txBody>
      </p:sp>
    </p:spTree>
    <p:extLst>
      <p:ext uri="{BB962C8B-B14F-4D97-AF65-F5344CB8AC3E}">
        <p14:creationId xmlns:p14="http://schemas.microsoft.com/office/powerpoint/2010/main" val="634428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48973" y="126609"/>
            <a:ext cx="10564836" cy="6400800"/>
          </a:xfrm>
        </p:spPr>
        <p:txBody>
          <a:bodyPr/>
          <a:lstStyle/>
          <a:p>
            <a:r>
              <a:rPr lang="fa-IR" dirty="0"/>
              <a:t>وقتي فعاليت فيزيكي و زيبايي براي شخص مهم است اگر اختلالي در آن ايجاد شود، تغيير به وجود آمده در تصوير ذهني از جسم، سبب حالات هيجاني شديد خواهد شد. زنان معمولاً نگران زيبايي خود هستند و نسبت به تهديد به بدنشان، حساسيت كمتري نشان مي دهند. مردان اغلب در مورد توانايي براي كار كردن و ظرفيت خود براي كسب درآمد نگران هستند. تغييرات بر روابط اجتماعي فرد نيز تأثير مي گذارد. گزارش شده است كه اگر پس از جراحي سر و گردن، بد شكلي ايجاد شده خيلي مورد توجه باشد، روابط اجتماعي فرد كاهش خواهد يافت. هر فرد نياز دارد كه احساس كند ظاهر بدنش براي ديگران قابل پذيرش است، فردي كه اختلال در چهره دارد ممكن است خود را طرد شده، انگشت نما يا درمانده احساس كند. عدم جذابيت جسمي اغلب با تنزل اجتماعي، از دست رفتن امكانات و قضاوت نادرست در مورد ارزش و كاهش اعتماد به نفس همراه مي شود. مفهوم ناتواني تحت تأثير مدت زمانِ مورد انتظار تغيير و دوام آن است . اختلال در تصوير ذهني از جسم كه از تشخيص سرطان ناشي مي شود با ترس از مرگ يا عود مجدد سرطان همراه مي شود</a:t>
            </a:r>
            <a:r>
              <a:rPr lang="fa-IR" dirty="0" smtClean="0"/>
              <a:t>.</a:t>
            </a:r>
          </a:p>
          <a:p>
            <a:r>
              <a:rPr lang="fa-IR" dirty="0"/>
              <a:t>سرعت بروز تغيير نيز يك متغير ديگر است ممكن است يك تغيير غير منتظره و ناگهاني تأثير ويران كننده داشته باشد؛ اما تغيير آهسته و پيش رونده نظير آرتريت روماتوئيد به بيمار براي پيش بيني ضايعه و سازگاري با آن فرصت مي دهد. منبع تغيير نوع آن و نظرهاي ديگران در مورد تغيير حايز اهميت است. ناتواني به دنبال حوادث، به قابل قبول و غير قابل قبول تقسيم مي شود</a:t>
            </a:r>
          </a:p>
        </p:txBody>
      </p:sp>
    </p:spTree>
    <p:extLst>
      <p:ext uri="{BB962C8B-B14F-4D97-AF65-F5344CB8AC3E}">
        <p14:creationId xmlns:p14="http://schemas.microsoft.com/office/powerpoint/2010/main" val="42446232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92925" y="140678"/>
            <a:ext cx="8633093" cy="731519"/>
          </a:xfrm>
        </p:spPr>
        <p:txBody>
          <a:bodyPr>
            <a:normAutofit fontScale="90000"/>
          </a:bodyPr>
          <a:lstStyle/>
          <a:p>
            <a:pPr algn="r"/>
            <a:r>
              <a:rPr lang="fa-IR" dirty="0"/>
              <a:t>واکنش سازگاری و ناسازگارانه</a:t>
            </a:r>
            <a:br>
              <a:rPr lang="fa-IR" dirty="0"/>
            </a:br>
            <a:endParaRPr lang="fa-IR" dirty="0"/>
          </a:p>
        </p:txBody>
      </p:sp>
      <p:sp>
        <p:nvSpPr>
          <p:cNvPr id="3" name="Content Placeholder 2"/>
          <p:cNvSpPr>
            <a:spLocks noGrp="1"/>
          </p:cNvSpPr>
          <p:nvPr>
            <p:ph idx="1"/>
          </p:nvPr>
        </p:nvSpPr>
        <p:spPr>
          <a:xfrm>
            <a:off x="1167619" y="872197"/>
            <a:ext cx="10775852" cy="5880295"/>
          </a:xfrm>
        </p:spPr>
        <p:txBody>
          <a:bodyPr>
            <a:normAutofit lnSpcReduction="10000"/>
          </a:bodyPr>
          <a:lstStyle/>
          <a:p>
            <a:r>
              <a:rPr lang="fa-IR" b="1" dirty="0"/>
              <a:t>واكنش </a:t>
            </a:r>
            <a:r>
              <a:rPr lang="fa-IR" b="1" dirty="0" smtClean="0"/>
              <a:t>سازگاري:</a:t>
            </a:r>
          </a:p>
          <a:p>
            <a:r>
              <a:rPr lang="fa-IR" dirty="0"/>
              <a:t> 1. شوك و اضطراب شديد كه در طي آن، شخص قادر به درك و تفسير مفهوم و معناي واقعه نيست. واكنش در مرحله شوك متفاوت است: برخي ابتكار عمل را از دست مي دهند و برخي ديگر احساس تنهايي، عصبانيت، گناه يا شكست مي كنند(6، ص124).</a:t>
            </a:r>
          </a:p>
          <a:p>
            <a:r>
              <a:rPr lang="fa-IR" dirty="0"/>
              <a:t> 2. عقب نشيني دفاعي (انزوا طلبي) كه زمان و فاصله لازم را فراهم مي آورد و ممكن است به شكل انكار تظاهر كند.</a:t>
            </a:r>
          </a:p>
          <a:p>
            <a:r>
              <a:rPr lang="fa-IR" dirty="0"/>
              <a:t> 3. پذيرش كه در طي آن معنا و اهميت حادثه شناخته مي شود.</a:t>
            </a:r>
          </a:p>
          <a:p>
            <a:r>
              <a:rPr lang="fa-IR" dirty="0"/>
              <a:t> 4. سازگاري، يعني در هم آميختن با تغيير يا فقدان به شيوه اي كه از عملكرد زندگي حمايت كند شخص در مورد حادثه و اهميت آن واقع بين است</a:t>
            </a:r>
          </a:p>
          <a:p>
            <a:r>
              <a:rPr lang="fa-IR" b="1" dirty="0"/>
              <a:t> واكنش هاي </a:t>
            </a:r>
            <a:r>
              <a:rPr lang="fa-IR" b="1" dirty="0" smtClean="0"/>
              <a:t>ناسازگارانه:</a:t>
            </a:r>
          </a:p>
          <a:p>
            <a:r>
              <a:rPr lang="fa-IR" dirty="0"/>
              <a:t>ممكن است بيماران تغيير ظاهر يا فقدان عملكرد را انكار كنند. امكان دارد خسته و كناره گير و نگران ظاهر شوند يا بخندند يا اينكه موضوع را به شوخي بگيرند يا حتي تظاهر به اعتماد به نفس كنند. همچنين ممكن است از مكانيزم هاي دفاعي گوناگون نظير انكار، فرافكني، سركوب و برگشت استفاده كنند يا فقدان را بپذيرند، ولي اهميتش را انكار كنند و موقعيت توجيه شود يا اينكه نگراني را به ديگران فرافكني كنند. به طور مثال «همسرم از اجباري كه در تغيير شغل دارم خيلي مضطرب است» - يا از فعاليت دست بكشند يا حتي در برابر فقدان، به جبران بيش از حد دست </a:t>
            </a:r>
            <a:r>
              <a:rPr lang="fa-IR" dirty="0" smtClean="0"/>
              <a:t>بزنند</a:t>
            </a:r>
          </a:p>
          <a:p>
            <a:r>
              <a:rPr lang="fa-IR" dirty="0"/>
              <a:t>گاهي امكان از سر گيري زندگي اجتماعي غيرممكن مي شود. برخي از ترس رانده شدن خودشان، ديگران را از خود مي رانند. بعضي از اشخاص براي فراموش كردن ناتواني سعي مي كنند آن را پنهان كنند. واكنش ديگر، متمركز كردن توجه بر قسمت سالم، براي انكار قسمت صدمه ديده است</a:t>
            </a:r>
          </a:p>
        </p:txBody>
      </p:sp>
    </p:spTree>
    <p:extLst>
      <p:ext uri="{BB962C8B-B14F-4D97-AF65-F5344CB8AC3E}">
        <p14:creationId xmlns:p14="http://schemas.microsoft.com/office/powerpoint/2010/main" val="26768465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58462" y="436098"/>
            <a:ext cx="10044332" cy="5964702"/>
          </a:xfrm>
        </p:spPr>
        <p:txBody>
          <a:bodyPr>
            <a:normAutofit/>
          </a:bodyPr>
          <a:lstStyle/>
          <a:p>
            <a:r>
              <a:rPr lang="fa-IR" dirty="0" smtClean="0"/>
              <a:t> </a:t>
            </a:r>
            <a:r>
              <a:rPr lang="fa-IR" sz="2400" dirty="0" smtClean="0"/>
              <a:t>یک واكنش </a:t>
            </a:r>
            <a:r>
              <a:rPr lang="fa-IR" sz="2400" dirty="0"/>
              <a:t>دفاعي </a:t>
            </a:r>
            <a:r>
              <a:rPr lang="fa-IR" sz="2400" dirty="0" smtClean="0"/>
              <a:t>ناسازگار، </a:t>
            </a:r>
            <a:r>
              <a:rPr lang="fa-IR" sz="2400" dirty="0"/>
              <a:t>توهم باقي ماندنِ قسمت از دست رفته است كه در اين مورد، واقعيت به طور كامل پس زده مي شود كه نياز به درمان طولاني دارد. تصوراتي همچون بي كفايت بودن، دوست داشتني نبودن، ناامني و بي ارزش بودن، سبب عدم اعتماد به نفس شده، بر محدوديت بيمار مي افزايد. واكنش اوليه خانواده به بحران نيز مهم است. اين واكنش به عواملي چون سرعت شروع، فقدان ويژه و مفهوم آن بستگي دارد، بيمار مركز توجه خانواده قرار دارد و چه بسا خانواده در احساس ترس ناشي از بحران بيمار همراه شود، گاهي خانواده صبر و تحمل را از دست مي دهد. درجه و كيفيت خانواده مهم است. اغلب خانواده ها با تغييرات فوري به خوبي برخورد مي كنند، اما انواع طولاني مدت كه به كمك بيشتر نياز دارند، دچار مشكل مي شوند. خانواده بايد تغيير در بيمار شيوه زندگي و واكنشهاي او را قبول كند. ممكن است خانواده براي حذف و عدم برخورد با ضايعه به جداسازي و پرهيز از بيمار اقدام كند يا اينكه عصباني، سرزنش كننده، طرد كننده يا بي تفاوت باشد</a:t>
            </a:r>
          </a:p>
        </p:txBody>
      </p:sp>
    </p:spTree>
    <p:extLst>
      <p:ext uri="{BB962C8B-B14F-4D97-AF65-F5344CB8AC3E}">
        <p14:creationId xmlns:p14="http://schemas.microsoft.com/office/powerpoint/2010/main" val="41639601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17785" y="-1"/>
            <a:ext cx="10574215" cy="6611815"/>
          </a:xfrm>
        </p:spPr>
        <p:txBody>
          <a:bodyPr>
            <a:normAutofit/>
          </a:bodyPr>
          <a:lstStyle/>
          <a:p>
            <a:r>
              <a:rPr lang="fa-IR" b="1" dirty="0"/>
              <a:t> بررسي و شناخت فرد دچار اختلال در تصوير ذهني</a:t>
            </a:r>
            <a:endParaRPr lang="fa-IR" dirty="0"/>
          </a:p>
          <a:p>
            <a:r>
              <a:rPr lang="fa-IR" dirty="0"/>
              <a:t> </a:t>
            </a:r>
            <a:r>
              <a:rPr lang="fa-IR" b="1" dirty="0"/>
              <a:t>ـ در مشاهده</a:t>
            </a:r>
            <a:r>
              <a:rPr lang="fa-IR" dirty="0"/>
              <a:t>:</a:t>
            </a:r>
          </a:p>
          <a:p>
            <a:r>
              <a:rPr lang="fa-IR" dirty="0"/>
              <a:t> به قدرت جسماني مددجو (تنومند بودن، ضعيف بودن) توجه شود؛ از جمله به:</a:t>
            </a:r>
          </a:p>
          <a:p>
            <a:r>
              <a:rPr lang="fa-IR" dirty="0"/>
              <a:t> - ادم اندامها</a:t>
            </a:r>
          </a:p>
          <a:p>
            <a:r>
              <a:rPr lang="fa-IR" dirty="0"/>
              <a:t>- بلندي و كوتاهي قد</a:t>
            </a:r>
          </a:p>
          <a:p>
            <a:r>
              <a:rPr lang="fa-IR" dirty="0"/>
              <a:t> - از دست دادن اندام</a:t>
            </a:r>
          </a:p>
          <a:p>
            <a:r>
              <a:rPr lang="fa-IR" dirty="0"/>
              <a:t>- فلج بودن عضو يا تغيير شكل عضو</a:t>
            </a:r>
          </a:p>
          <a:p>
            <a:r>
              <a:rPr lang="fa-IR" dirty="0"/>
              <a:t> - بدشكل بودن عضو</a:t>
            </a:r>
          </a:p>
          <a:p>
            <a:r>
              <a:rPr lang="fa-IR" dirty="0"/>
              <a:t> - داشتن تزريق وريدي</a:t>
            </a:r>
          </a:p>
          <a:p>
            <a:r>
              <a:rPr lang="fa-IR" dirty="0"/>
              <a:t> - داشتن سند فولي</a:t>
            </a:r>
          </a:p>
          <a:p>
            <a:r>
              <a:rPr lang="fa-IR" dirty="0"/>
              <a:t> - داشتن لوله معده</a:t>
            </a:r>
          </a:p>
          <a:p>
            <a:r>
              <a:rPr lang="fa-IR" dirty="0"/>
              <a:t>- داشتن نرده هاي كناره تخت براي حفاظت</a:t>
            </a:r>
          </a:p>
          <a:p>
            <a:r>
              <a:rPr lang="fa-IR" dirty="0"/>
              <a:t>- متصل بودن به مانيتورينگ با توجه به اينكه اين وسايل چه محدوديتهايي ايجاد كرده و بطور كلي چه حد و مرزي براي بدن قرار داده</a:t>
            </a:r>
          </a:p>
          <a:p>
            <a:r>
              <a:rPr lang="fa-IR" b="1" dirty="0"/>
              <a:t> </a:t>
            </a:r>
            <a:endParaRPr lang="fa-IR" dirty="0"/>
          </a:p>
        </p:txBody>
      </p:sp>
    </p:spTree>
    <p:extLst>
      <p:ext uri="{BB962C8B-B14F-4D97-AF65-F5344CB8AC3E}">
        <p14:creationId xmlns:p14="http://schemas.microsoft.com/office/powerpoint/2010/main" val="17042255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81687" y="182880"/>
            <a:ext cx="10860258" cy="6316394"/>
          </a:xfrm>
        </p:spPr>
        <p:txBody>
          <a:bodyPr/>
          <a:lstStyle/>
          <a:p>
            <a:r>
              <a:rPr lang="fa-IR" dirty="0" smtClean="0"/>
              <a:t>ادامه بررسی</a:t>
            </a:r>
          </a:p>
          <a:p>
            <a:r>
              <a:rPr lang="fa-IR" b="1" dirty="0"/>
              <a:t>ـ در مصاحبه</a:t>
            </a:r>
            <a:r>
              <a:rPr lang="fa-IR" dirty="0"/>
              <a:t>:</a:t>
            </a:r>
          </a:p>
          <a:p>
            <a:r>
              <a:rPr lang="fa-IR" dirty="0"/>
              <a:t> به طور كلي سؤالات زير بايد مد نظر قرار گيرد:</a:t>
            </a:r>
          </a:p>
          <a:p>
            <a:r>
              <a:rPr lang="fa-IR" dirty="0"/>
              <a:t>1. مشكل مددجو در مورد بيماري چيست؟</a:t>
            </a:r>
          </a:p>
          <a:p>
            <a:r>
              <a:rPr lang="fa-IR" dirty="0"/>
              <a:t>2. چطور سعي كرده خود را با مشكل سازگار كند؟</a:t>
            </a:r>
          </a:p>
          <a:p>
            <a:r>
              <a:rPr lang="fa-IR" dirty="0"/>
              <a:t> 3. قبل از بيماري چه كار مي كرده است؟</a:t>
            </a:r>
          </a:p>
          <a:p>
            <a:r>
              <a:rPr lang="fa-IR" dirty="0"/>
              <a:t> 4. چطور با خانواده و دوستانش ارتباط داشته است؟</a:t>
            </a:r>
          </a:p>
          <a:p>
            <a:r>
              <a:rPr lang="fa-IR" dirty="0"/>
              <a:t> 5. آيا خانواده و دوستانش قادرند مددجو را از نظر روحي و رواني حمايت كنند؟</a:t>
            </a:r>
          </a:p>
          <a:p>
            <a:r>
              <a:rPr lang="fa-IR" dirty="0"/>
              <a:t> 6. نگرش مددجو در مورد خودش چگونه است؟</a:t>
            </a:r>
          </a:p>
          <a:p>
            <a:r>
              <a:rPr lang="fa-IR" dirty="0"/>
              <a:t> 7. آيا تا به حال بدن مددجو صدمه ديده است؟</a:t>
            </a:r>
          </a:p>
          <a:p>
            <a:r>
              <a:rPr lang="fa-IR" dirty="0"/>
              <a:t> 8. آيا مددجو به قسمتهاي مختلف بدن و عملكرد آن آگاه است؟</a:t>
            </a:r>
          </a:p>
          <a:p>
            <a:r>
              <a:rPr lang="fa-IR" dirty="0"/>
              <a:t> </a:t>
            </a:r>
          </a:p>
          <a:p>
            <a:endParaRPr lang="fa-IR" dirty="0"/>
          </a:p>
        </p:txBody>
      </p:sp>
    </p:spTree>
    <p:extLst>
      <p:ext uri="{BB962C8B-B14F-4D97-AF65-F5344CB8AC3E}">
        <p14:creationId xmlns:p14="http://schemas.microsoft.com/office/powerpoint/2010/main" val="1189283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89212" y="731520"/>
            <a:ext cx="8805619" cy="5179702"/>
          </a:xfrm>
        </p:spPr>
        <p:txBody>
          <a:bodyPr/>
          <a:lstStyle/>
          <a:p>
            <a:r>
              <a:rPr lang="fa-IR" b="1" dirty="0"/>
              <a:t>تشخيصهاي پرستاري</a:t>
            </a:r>
            <a:r>
              <a:rPr lang="fa-IR" dirty="0"/>
              <a:t>:</a:t>
            </a:r>
          </a:p>
          <a:p>
            <a:r>
              <a:rPr lang="fa-IR" dirty="0"/>
              <a:t> ـ افسردگي به علت از دست دادن قسمتي از بدن</a:t>
            </a:r>
          </a:p>
          <a:p>
            <a:r>
              <a:rPr lang="fa-IR" dirty="0"/>
              <a:t> ـ اختلال در تعاملات اجتماعي به علت عدم درك از خود</a:t>
            </a:r>
          </a:p>
          <a:p>
            <a:r>
              <a:rPr lang="fa-IR" dirty="0"/>
              <a:t> ـ اضطراب به علت ترس از عدم پذيرش خانواده</a:t>
            </a:r>
          </a:p>
          <a:p>
            <a:r>
              <a:rPr lang="fa-IR" dirty="0"/>
              <a:t> ـ احتمال عدم سازگاري با شيوه زندگي جديد به علت اختلال در تصوير ذهني از جسم خويشتن</a:t>
            </a:r>
          </a:p>
          <a:p>
            <a:r>
              <a:rPr lang="fa-IR" dirty="0"/>
              <a:t> ـ انزوا طلبي به علت افكار منفي نسبت به اطرافيان(اجتماع) ، در خصوص تغيير در بدن خود و </a:t>
            </a:r>
          </a:p>
          <a:p>
            <a:endParaRPr lang="fa-IR" dirty="0"/>
          </a:p>
        </p:txBody>
      </p:sp>
    </p:spTree>
    <p:extLst>
      <p:ext uri="{BB962C8B-B14F-4D97-AF65-F5344CB8AC3E}">
        <p14:creationId xmlns:p14="http://schemas.microsoft.com/office/powerpoint/2010/main" val="666400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33378" y="196947"/>
            <a:ext cx="10353822" cy="6260123"/>
          </a:xfrm>
        </p:spPr>
        <p:txBody>
          <a:bodyPr/>
          <a:lstStyle/>
          <a:p>
            <a:endParaRPr lang="fa-IR" dirty="0" smtClean="0"/>
          </a:p>
          <a:p>
            <a:r>
              <a:rPr lang="fa-IR" b="1" dirty="0"/>
              <a:t>مراقبتهاي پرستاري</a:t>
            </a:r>
            <a:r>
              <a:rPr lang="fa-IR" dirty="0"/>
              <a:t>:</a:t>
            </a:r>
          </a:p>
          <a:p>
            <a:r>
              <a:rPr lang="fa-IR" dirty="0" smtClean="0"/>
              <a:t>ـ </a:t>
            </a:r>
            <a:r>
              <a:rPr lang="fa-IR" dirty="0"/>
              <a:t>به صحبتهاي مددجو با دقت گوش دهيد.</a:t>
            </a:r>
          </a:p>
          <a:p>
            <a:r>
              <a:rPr lang="fa-IR" dirty="0"/>
              <a:t> ـ روي قسمت هاي سالم بدن تأكيد و بيمار را حمايت كنيد.</a:t>
            </a:r>
          </a:p>
          <a:p>
            <a:r>
              <a:rPr lang="fa-IR" dirty="0"/>
              <a:t> ـ مددجو را به تحرك و حمايت واداريد؛ زيرا تحرك در ساخت تصوير ذهني از جسم خويش و تغييرات آن مؤثر است</a:t>
            </a:r>
          </a:p>
          <a:p>
            <a:r>
              <a:rPr lang="fa-IR" dirty="0"/>
              <a:t>. ـ مددجو را به برقراري ارتباط با ديگران (دوستان، خانواده و ...) و بررسي عكس العمل ديگران تشويق كنيد.</a:t>
            </a:r>
          </a:p>
          <a:p>
            <a:r>
              <a:rPr lang="fa-IR" dirty="0"/>
              <a:t> ـ به مددجو آموزش داده شود كه با توجه به عكس العمل ديگران بايد با آنها ارتباط برقرار كند. بدين ترتيب بدنش را مي بيند و مي شناسد.</a:t>
            </a:r>
          </a:p>
          <a:p>
            <a:r>
              <a:rPr lang="fa-IR" dirty="0"/>
              <a:t> ـ تيم بهداشتي درماني مي تواند احساس با توجه بودن را در فرد با توجه به تغيير در بدن در مدت بستري بودنش تقويت كند تا مددجو در اجتماع مشكلي نداشته باشد.</a:t>
            </a:r>
          </a:p>
          <a:p>
            <a:r>
              <a:rPr lang="fa-IR" dirty="0"/>
              <a:t> ـ اگر مددجو براي عمل جراحي (آمپوتاسيون، هيستركتومي، راديكال ماستكتومي و ... ) به بيمارستان مراجعه كرد، وظيفه تيم بهداشتي است كه از قبل وي را با تغيير شكل بعد از عمل آشنا سازند و به عبارتي بيمار را</a:t>
            </a:r>
          </a:p>
          <a:p>
            <a:r>
              <a:rPr lang="fa-IR" dirty="0"/>
              <a:t> ـ ارزشيابي در مورد تأثير مراقبتها براساس مشاهده رفتار مددجو مصاحبه با او و اطرافيانش صورت مي گيرد.از نظر رواني براي پذيرش خود بعد از عمل آماده كنند.</a:t>
            </a:r>
          </a:p>
          <a:p>
            <a:endParaRPr lang="fa-IR" dirty="0"/>
          </a:p>
        </p:txBody>
      </p:sp>
    </p:spTree>
    <p:extLst>
      <p:ext uri="{BB962C8B-B14F-4D97-AF65-F5344CB8AC3E}">
        <p14:creationId xmlns:p14="http://schemas.microsoft.com/office/powerpoint/2010/main" val="13948560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9317" y="2133599"/>
            <a:ext cx="10815295" cy="4239065"/>
          </a:xfrm>
        </p:spPr>
        <p:txBody>
          <a:bodyPr/>
          <a:lstStyle/>
          <a:p>
            <a:r>
              <a:rPr lang="fa-IR" dirty="0"/>
              <a:t>تصوير ذهني از جسم خويشتن يك امر ذهني است كه شخص هر لحظه از بدن خود دارد، تصوير ذهني از جسم تحت تأثير رشد شناختي قرار مي گيرد. اين تصوير بخشي از درك از خود است. عوامل زيستي و رواني و اجتماعي، عقايد مذهبي، متغيرهاي فرهنگي و محيطي، تعامل با ديگران و ... در ساختن تصوير ذهني از جسم خويشتن دخالت دارند. اختلال در تصوير ذهني از جسم خويشتن مربوط به تغيير در ظاهر، عملكرد و ساختمان است. واكنش افراد در برابر اختلال در تصوير ذهني به صورت واكنش سازگار يا ناسازگار است. هنگام مراقبت پرستاري از بيمار بررسي او از نظر اختلال در تصوير ذهني در پيشرفت و تداوم مراقبت تأثير بسزايي </a:t>
            </a:r>
            <a:r>
              <a:rPr lang="fa-IR" dirty="0" smtClean="0"/>
              <a:t>دارد.</a:t>
            </a:r>
          </a:p>
          <a:p>
            <a:endParaRPr lang="fa-IR" dirty="0"/>
          </a:p>
        </p:txBody>
      </p:sp>
      <p:pic>
        <p:nvPicPr>
          <p:cNvPr id="5" name="Picture 4"/>
          <p:cNvPicPr>
            <a:picLocks noChangeAspect="1"/>
          </p:cNvPicPr>
          <p:nvPr/>
        </p:nvPicPr>
        <p:blipFill>
          <a:blip r:embed="rId2"/>
          <a:stretch>
            <a:fillRect/>
          </a:stretch>
        </p:blipFill>
        <p:spPr>
          <a:xfrm>
            <a:off x="1631852" y="3974050"/>
            <a:ext cx="8159262" cy="2398614"/>
          </a:xfrm>
          <a:prstGeom prst="rect">
            <a:avLst/>
          </a:prstGeom>
        </p:spPr>
      </p:pic>
    </p:spTree>
    <p:extLst>
      <p:ext uri="{BB962C8B-B14F-4D97-AF65-F5344CB8AC3E}">
        <p14:creationId xmlns:p14="http://schemas.microsoft.com/office/powerpoint/2010/main" val="841954913"/>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100</TotalTime>
  <Words>1112</Words>
  <Application>Microsoft Office PowerPoint</Application>
  <PresentationFormat>Custom</PresentationFormat>
  <Paragraphs>120</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Wisp</vt:lpstr>
      <vt:lpstr>بنام خدا</vt:lpstr>
      <vt:lpstr>تصوير ذهني از جسم خويشتن</vt:lpstr>
      <vt:lpstr>PowerPoint Presentation</vt:lpstr>
      <vt:lpstr>PowerPoint Presentation</vt:lpstr>
      <vt:lpstr>PowerPoint Presentation</vt:lpstr>
      <vt:lpstr>PowerPoint Presentation</vt:lpstr>
      <vt:lpstr>PowerPoint Presentation</vt:lpstr>
      <vt:lpstr>ارتباط تصوير ذهني از جسم و اعتماد به نفس اعتماد به نفس</vt:lpstr>
      <vt:lpstr>مراحل رشد و تكامل تصوير ذهني از جسم خويشتن</vt:lpstr>
      <vt:lpstr>اختلال در تصویر ذهنی و عوامل آن اختلال در تصوير ذهني از جسم خويشتن  1. تغيير در ظاهر مثل سوختگي و زخم هاي صورت 2. تغيير در عملكرد مثل نارسايي كليه و فلج شدن 3. تغيير در ساختمان مثل كلستومي و ايلئوستومي </vt:lpstr>
      <vt:lpstr>علل تغيير در تصوير ذهني از جسم خويشتن</vt:lpstr>
      <vt:lpstr> پاسخ مددجو نسبت به تغيير در تصوير ذهني از جسم خويشتن</vt:lpstr>
      <vt:lpstr>PowerPoint Presentation</vt:lpstr>
      <vt:lpstr>PowerPoint Presentation</vt:lpstr>
      <vt:lpstr>واکنش سازگاری و ناسازگارانه </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تصوير ذهني از جسم خويشتن</dc:title>
  <dc:creator>simin arab</dc:creator>
  <cp:lastModifiedBy>Windows User</cp:lastModifiedBy>
  <cp:revision>10</cp:revision>
  <dcterms:created xsi:type="dcterms:W3CDTF">2020-03-06T17:05:56Z</dcterms:created>
  <dcterms:modified xsi:type="dcterms:W3CDTF">2020-04-28T14:01:35Z</dcterms:modified>
</cp:coreProperties>
</file>