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Title 28"/>
          <p:cNvSpPr>
            <a:spLocks noGrp="1"/>
          </p:cNvSpPr>
          <p:nvPr>
            <p:ph type="ctrTitle"/>
          </p:nvPr>
        </p:nvSpPr>
        <p:spPr>
          <a:xfrm>
            <a:off x="381000" y="4853411"/>
            <a:ext cx="8458200" cy="1222375"/>
          </a:xfrm>
        </p:spPr>
        <p:txBody>
          <a:bodyPr anchor="t"/>
          <a:lstStyle/>
          <a:p>
            <a:r>
              <a:rPr kumimoji="0" lang="en-US" smtClean="0"/>
              <a:t>Click to edit Master title style</a:t>
            </a:r>
            <a:endParaRPr kumimoji="0" lang="en-US"/>
          </a:p>
        </p:txBody>
      </p:sp>
      <p:sp>
        <p:nvSpPr>
          <p:cNvPr id="9" name="Subtitle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16" name="Date Placeholder 15"/>
          <p:cNvSpPr>
            <a:spLocks noGrp="1"/>
          </p:cNvSpPr>
          <p:nvPr>
            <p:ph type="dt" sz="half" idx="10"/>
          </p:nvPr>
        </p:nvSpPr>
        <p:spPr/>
        <p:txBody>
          <a:bodyPr/>
          <a:lstStyle/>
          <a:p>
            <a:fld id="{7C8655E8-9186-49C3-8168-B4EB699F2FC9}" type="datetimeFigureOut">
              <a:rPr lang="fa-IR" smtClean="0"/>
              <a:pPr/>
              <a:t>17/09/1441</a:t>
            </a:fld>
            <a:endParaRPr lang="fa-IR"/>
          </a:p>
        </p:txBody>
      </p:sp>
      <p:sp>
        <p:nvSpPr>
          <p:cNvPr id="2" name="Footer Placeholder 1"/>
          <p:cNvSpPr>
            <a:spLocks noGrp="1"/>
          </p:cNvSpPr>
          <p:nvPr>
            <p:ph type="ftr" sz="quarter" idx="11"/>
          </p:nvPr>
        </p:nvSpPr>
        <p:spPr/>
        <p:txBody>
          <a:bodyPr/>
          <a:lstStyle/>
          <a:p>
            <a:endParaRPr lang="fa-IR"/>
          </a:p>
        </p:txBody>
      </p:sp>
      <p:sp>
        <p:nvSpPr>
          <p:cNvPr id="15" name="Slide Number Placeholder 14"/>
          <p:cNvSpPr>
            <a:spLocks noGrp="1"/>
          </p:cNvSpPr>
          <p:nvPr>
            <p:ph type="sldNum" sz="quarter" idx="12"/>
          </p:nvPr>
        </p:nvSpPr>
        <p:spPr>
          <a:xfrm>
            <a:off x="8229600" y="6473952"/>
            <a:ext cx="758952" cy="246888"/>
          </a:xfrm>
        </p:spPr>
        <p:txBody>
          <a:bodyPr/>
          <a:lstStyle/>
          <a:p>
            <a:fld id="{9E2CC050-7561-4972-9803-AE58605111C2}" type="slidenum">
              <a:rPr lang="fa-IR" smtClean="0"/>
              <a:pPr/>
              <a:t>‹#›</a:t>
            </a:fld>
            <a:endParaRPr lang="fa-IR"/>
          </a:p>
        </p:txBody>
      </p:sp>
    </p:spTree>
  </p:cSld>
  <p:clrMapOvr>
    <a:masterClrMapping/>
  </p:clrMapOvr>
  <p:transition spd="slow" advTm="3000">
    <p:newsflash/>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2" name="Title 21"/>
          <p:cNvSpPr>
            <a:spLocks noGrp="1"/>
          </p:cNvSpPr>
          <p:nvPr>
            <p:ph type="title"/>
          </p:nvPr>
        </p:nvSpPr>
        <p:spPr/>
        <p:txBody>
          <a:bodyPr/>
          <a:lstStyle/>
          <a:p>
            <a:r>
              <a:rPr kumimoji="0" lang="en-US" smtClean="0"/>
              <a:t>Click to edit Master title style</a:t>
            </a:r>
            <a:endParaRPr kumimoji="0" lang="en-US"/>
          </a:p>
        </p:txBody>
      </p:sp>
      <p:sp>
        <p:nvSpPr>
          <p:cNvPr id="27" name="Content Placeholder 26"/>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7C8655E8-9186-49C3-8168-B4EB699F2FC9}" type="datetimeFigureOut">
              <a:rPr lang="fa-IR" smtClean="0"/>
              <a:pPr/>
              <a:t>17/09/1441</a:t>
            </a:fld>
            <a:endParaRPr lang="fa-IR"/>
          </a:p>
        </p:txBody>
      </p:sp>
      <p:sp>
        <p:nvSpPr>
          <p:cNvPr id="19" name="Footer Placeholder 18"/>
          <p:cNvSpPr>
            <a:spLocks noGrp="1"/>
          </p:cNvSpPr>
          <p:nvPr>
            <p:ph type="ftr" sz="quarter" idx="11"/>
          </p:nvPr>
        </p:nvSpPr>
        <p:spPr>
          <a:xfrm>
            <a:off x="3581400" y="76200"/>
            <a:ext cx="2895600" cy="288925"/>
          </a:xfrm>
        </p:spPr>
        <p:txBody>
          <a:bodyPr/>
          <a:lstStyle/>
          <a:p>
            <a:endParaRPr lang="fa-IR"/>
          </a:p>
        </p:txBody>
      </p:sp>
      <p:sp>
        <p:nvSpPr>
          <p:cNvPr id="16" name="Slide Number Placeholder 15"/>
          <p:cNvSpPr>
            <a:spLocks noGrp="1"/>
          </p:cNvSpPr>
          <p:nvPr>
            <p:ph type="sldNum" sz="quarter" idx="12"/>
          </p:nvPr>
        </p:nvSpPr>
        <p:spPr>
          <a:xfrm>
            <a:off x="8229600" y="6473952"/>
            <a:ext cx="758952" cy="246888"/>
          </a:xfrm>
        </p:spPr>
        <p:txBody>
          <a:bodyPr/>
          <a:lstStyle/>
          <a:p>
            <a:fld id="{9E2CC050-7561-4972-9803-AE58605111C2}" type="slidenum">
              <a:rPr lang="fa-IR" smtClean="0"/>
              <a:pPr/>
              <a:t>‹#›</a:t>
            </a:fld>
            <a:endParaRPr lang="fa-IR"/>
          </a:p>
        </p:txBody>
      </p:sp>
    </p:spTree>
  </p:cSld>
  <p:clrMapOvr>
    <a:masterClrMapping/>
  </p:clrMapOvr>
  <p:transition spd="slow" advTm="3000">
    <p:newsflash/>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Text Placeholder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9" name="Date Placeholder 18"/>
          <p:cNvSpPr>
            <a:spLocks noGrp="1"/>
          </p:cNvSpPr>
          <p:nvPr>
            <p:ph type="dt" sz="half" idx="10"/>
          </p:nvPr>
        </p:nvSpPr>
        <p:spPr/>
        <p:txBody>
          <a:bodyPr/>
          <a:lstStyle/>
          <a:p>
            <a:fld id="{7C8655E8-9186-49C3-8168-B4EB699F2FC9}" type="datetimeFigureOut">
              <a:rPr lang="fa-IR" smtClean="0"/>
              <a:pPr/>
              <a:t>17/09/1441</a:t>
            </a:fld>
            <a:endParaRPr lang="fa-IR"/>
          </a:p>
        </p:txBody>
      </p:sp>
      <p:sp>
        <p:nvSpPr>
          <p:cNvPr id="11" name="Footer Placeholder 10"/>
          <p:cNvSpPr>
            <a:spLocks noGrp="1"/>
          </p:cNvSpPr>
          <p:nvPr>
            <p:ph type="ftr" sz="quarter" idx="11"/>
          </p:nvPr>
        </p:nvSpPr>
        <p:spPr/>
        <p:txBody>
          <a:bodyPr/>
          <a:lstStyle/>
          <a:p>
            <a:endParaRPr lang="fa-IR"/>
          </a:p>
        </p:txBody>
      </p:sp>
      <p:sp>
        <p:nvSpPr>
          <p:cNvPr id="16" name="Slide Number Placeholder 15"/>
          <p:cNvSpPr>
            <a:spLocks noGrp="1"/>
          </p:cNvSpPr>
          <p:nvPr>
            <p:ph type="sldNum" sz="quarter" idx="12"/>
          </p:nvPr>
        </p:nvSpPr>
        <p:spPr/>
        <p:txBody>
          <a:bodyPr/>
          <a:lstStyle/>
          <a:p>
            <a:fld id="{9E2CC050-7561-4972-9803-AE58605111C2}" type="slidenum">
              <a:rPr lang="fa-IR" smtClean="0"/>
              <a:pPr/>
              <a:t>‹#›</a:t>
            </a:fld>
            <a:endParaRPr lang="fa-IR"/>
          </a:p>
        </p:txBody>
      </p:sp>
      <p:sp>
        <p:nvSpPr>
          <p:cNvPr id="8" name="Title 7"/>
          <p:cNvSpPr>
            <a:spLocks noGrp="1"/>
          </p:cNvSpPr>
          <p:nvPr>
            <p:ph type="title"/>
          </p:nvPr>
        </p:nvSpPr>
        <p:spPr>
          <a:xfrm>
            <a:off x="180475" y="2947085"/>
            <a:ext cx="8686800" cy="1184825"/>
          </a:xfrm>
        </p:spPr>
        <p:txBody>
          <a:bodyPr rtlCol="0" anchor="t"/>
          <a:lstStyle>
            <a:lvl1pPr algn="r">
              <a:defRPr/>
            </a:lvl1pPr>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transition spd="slow" advTm="3000">
    <p:newsflash/>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0" name="Title 1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4" name="Content Placeholder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0"/>
          </p:nvPr>
        </p:nvSpPr>
        <p:spPr/>
        <p:txBody>
          <a:bodyPr/>
          <a:lstStyle/>
          <a:p>
            <a:fld id="{7C8655E8-9186-49C3-8168-B4EB699F2FC9}" type="datetimeFigureOut">
              <a:rPr lang="fa-IR" smtClean="0"/>
              <a:pPr/>
              <a:t>17/09/1441</a:t>
            </a:fld>
            <a:endParaRPr lang="fa-IR"/>
          </a:p>
        </p:txBody>
      </p:sp>
      <p:sp>
        <p:nvSpPr>
          <p:cNvPr id="10" name="Footer Placeholder 9"/>
          <p:cNvSpPr>
            <a:spLocks noGrp="1"/>
          </p:cNvSpPr>
          <p:nvPr>
            <p:ph type="ftr" sz="quarter" idx="11"/>
          </p:nvPr>
        </p:nvSpPr>
        <p:spPr/>
        <p:txBody>
          <a:bodyPr/>
          <a:lstStyle/>
          <a:p>
            <a:endParaRPr lang="fa-IR"/>
          </a:p>
        </p:txBody>
      </p:sp>
      <p:sp>
        <p:nvSpPr>
          <p:cNvPr id="31" name="Slide Number Placeholder 30"/>
          <p:cNvSpPr>
            <a:spLocks noGrp="1"/>
          </p:cNvSpPr>
          <p:nvPr>
            <p:ph type="sldNum" sz="quarter" idx="12"/>
          </p:nvPr>
        </p:nvSpPr>
        <p:spPr/>
        <p:txBody>
          <a:bodyPr/>
          <a:lstStyle/>
          <a:p>
            <a:fld id="{9E2CC050-7561-4972-9803-AE58605111C2}" type="slidenum">
              <a:rPr lang="fa-IR" smtClean="0"/>
              <a:pPr/>
              <a:t>‹#›</a:t>
            </a:fld>
            <a:endParaRPr lang="fa-IR"/>
          </a:p>
        </p:txBody>
      </p:sp>
    </p:spTree>
  </p:cSld>
  <p:clrMapOvr>
    <a:masterClrMapping/>
  </p:clrMapOvr>
  <p:transition spd="slow" advTm="3000">
    <p:newsflash/>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9" name="Title 28"/>
          <p:cNvSpPr>
            <a:spLocks noGrp="1"/>
          </p:cNvSpPr>
          <p:nvPr>
            <p:ph type="title"/>
          </p:nvPr>
        </p:nvSpPr>
        <p:spPr>
          <a:xfrm>
            <a:off x="304800" y="5410200"/>
            <a:ext cx="8610600" cy="882650"/>
          </a:xfrm>
        </p:spPr>
        <p:txBody>
          <a:bodyPr anchor="ctr"/>
          <a:lstStyle>
            <a:lvl1pPr>
              <a:defRPr/>
            </a:lvl1pPr>
          </a:lstStyle>
          <a:p>
            <a:r>
              <a:rPr kumimoji="0" lang="en-US" smtClean="0"/>
              <a:t>Click to edit Master title style</a:t>
            </a:r>
            <a:endParaRPr kumimoji="0" lang="en-US"/>
          </a:p>
        </p:txBody>
      </p:sp>
      <p:sp>
        <p:nvSpPr>
          <p:cNvPr id="13" name="Text Placeholder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25" name="Text Placeholder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Content Placeholder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8" name="Content Placeholder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0"/>
          </p:nvPr>
        </p:nvSpPr>
        <p:spPr/>
        <p:txBody>
          <a:bodyPr/>
          <a:lstStyle/>
          <a:p>
            <a:fld id="{7C8655E8-9186-49C3-8168-B4EB699F2FC9}" type="datetimeFigureOut">
              <a:rPr lang="fa-IR" smtClean="0"/>
              <a:pPr/>
              <a:t>17/09/1441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a:xfrm>
            <a:off x="8229600" y="6477000"/>
            <a:ext cx="762000" cy="246888"/>
          </a:xfrm>
        </p:spPr>
        <p:txBody>
          <a:bodyPr/>
          <a:lstStyle/>
          <a:p>
            <a:fld id="{9E2CC050-7561-4972-9803-AE58605111C2}" type="slidenum">
              <a:rPr lang="fa-IR" smtClean="0"/>
              <a:pPr/>
              <a:t>‹#›</a:t>
            </a:fld>
            <a:endParaRPr lang="fa-IR"/>
          </a:p>
        </p:txBody>
      </p:sp>
      <p:sp>
        <p:nvSpPr>
          <p:cNvPr id="11" name="Straight Connector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transition spd="slow" advTm="3000">
    <p:newsflash/>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0" name="Title 2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7C8655E8-9186-49C3-8168-B4EB699F2FC9}" type="datetimeFigureOut">
              <a:rPr lang="fa-IR" smtClean="0"/>
              <a:pPr/>
              <a:t>17/09/1441</a:t>
            </a:fld>
            <a:endParaRPr lang="fa-IR"/>
          </a:p>
        </p:txBody>
      </p:sp>
      <p:sp>
        <p:nvSpPr>
          <p:cNvPr id="21" name="Footer Placeholder 20"/>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9E2CC050-7561-4972-9803-AE58605111C2}" type="slidenum">
              <a:rPr lang="fa-IR" smtClean="0"/>
              <a:pPr/>
              <a:t>‹#›</a:t>
            </a:fld>
            <a:endParaRPr lang="fa-IR"/>
          </a:p>
        </p:txBody>
      </p:sp>
    </p:spTree>
  </p:cSld>
  <p:clrMapOvr>
    <a:masterClrMapping/>
  </p:clrMapOvr>
  <p:transition spd="slow" advTm="3000">
    <p:newsflash/>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7C8655E8-9186-49C3-8168-B4EB699F2FC9}" type="datetimeFigureOut">
              <a:rPr lang="fa-IR" smtClean="0"/>
              <a:pPr/>
              <a:t>17/09/1441</a:t>
            </a:fld>
            <a:endParaRPr lang="fa-IR"/>
          </a:p>
        </p:txBody>
      </p:sp>
      <p:sp>
        <p:nvSpPr>
          <p:cNvPr id="24" name="Footer Placeholder 23"/>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9E2CC050-7561-4972-9803-AE58605111C2}" type="slidenum">
              <a:rPr lang="fa-IR" smtClean="0"/>
              <a:pPr/>
              <a:t>‹#›</a:t>
            </a:fld>
            <a:endParaRPr lang="fa-IR"/>
          </a:p>
        </p:txBody>
      </p:sp>
    </p:spTree>
  </p:cSld>
  <p:clrMapOvr>
    <a:masterClrMapping/>
  </p:clrMapOvr>
  <p:transition spd="slow" advTm="3000">
    <p:newsflash/>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Straight Connector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Title 11"/>
          <p:cNvSpPr>
            <a:spLocks noGrp="1"/>
          </p:cNvSpPr>
          <p:nvPr>
            <p:ph type="title"/>
          </p:nvPr>
        </p:nvSpPr>
        <p:spPr>
          <a:xfrm>
            <a:off x="457200" y="5486400"/>
            <a:ext cx="8458200" cy="520700"/>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14" name="Content Placeholder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7C8655E8-9186-49C3-8168-B4EB699F2FC9}" type="datetimeFigureOut">
              <a:rPr lang="fa-IR" smtClean="0"/>
              <a:pPr/>
              <a:t>17/09/1441</a:t>
            </a:fld>
            <a:endParaRPr lang="fa-IR"/>
          </a:p>
        </p:txBody>
      </p:sp>
      <p:sp>
        <p:nvSpPr>
          <p:cNvPr id="29" name="Footer Placeholder 28"/>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9E2CC050-7561-4972-9803-AE58605111C2}" type="slidenum">
              <a:rPr lang="fa-IR" smtClean="0"/>
              <a:pPr/>
              <a:t>‹#›</a:t>
            </a:fld>
            <a:endParaRPr lang="fa-IR"/>
          </a:p>
        </p:txBody>
      </p:sp>
    </p:spTree>
  </p:cSld>
  <p:clrMapOvr>
    <a:masterClrMapping/>
  </p:clrMapOvr>
  <p:transition spd="slow" advTm="3000">
    <p:newsflash/>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3" name="Picture Placeholder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en-US" smtClean="0"/>
              <a:t>Click icon to add picture</a:t>
            </a:r>
            <a:endParaRPr kumimoji="0" lang="en-US" dirty="0"/>
          </a:p>
        </p:txBody>
      </p:sp>
      <p:sp>
        <p:nvSpPr>
          <p:cNvPr id="7" name="Date Placeholder 6"/>
          <p:cNvSpPr>
            <a:spLocks noGrp="1"/>
          </p:cNvSpPr>
          <p:nvPr>
            <p:ph type="dt" sz="half" idx="10"/>
          </p:nvPr>
        </p:nvSpPr>
        <p:spPr/>
        <p:txBody>
          <a:bodyPr/>
          <a:lstStyle/>
          <a:p>
            <a:fld id="{7C8655E8-9186-49C3-8168-B4EB699F2FC9}" type="datetimeFigureOut">
              <a:rPr lang="fa-IR" smtClean="0"/>
              <a:pPr/>
              <a:t>17/09/1441</a:t>
            </a:fld>
            <a:endParaRPr lang="fa-IR"/>
          </a:p>
        </p:txBody>
      </p:sp>
      <p:sp>
        <p:nvSpPr>
          <p:cNvPr id="5" name="Footer Placeholder 4"/>
          <p:cNvSpPr>
            <a:spLocks noGrp="1"/>
          </p:cNvSpPr>
          <p:nvPr>
            <p:ph type="ftr" sz="quarter" idx="11"/>
          </p:nvPr>
        </p:nvSpPr>
        <p:spPr/>
        <p:txBody>
          <a:bodyPr/>
          <a:lstStyle/>
          <a:p>
            <a:endParaRPr lang="fa-IR"/>
          </a:p>
        </p:txBody>
      </p:sp>
      <p:sp>
        <p:nvSpPr>
          <p:cNvPr id="31" name="Slide Number Placeholder 30"/>
          <p:cNvSpPr>
            <a:spLocks noGrp="1"/>
          </p:cNvSpPr>
          <p:nvPr>
            <p:ph type="sldNum" sz="quarter" idx="12"/>
          </p:nvPr>
        </p:nvSpPr>
        <p:spPr/>
        <p:txBody>
          <a:bodyPr/>
          <a:lstStyle/>
          <a:p>
            <a:fld id="{9E2CC050-7561-4972-9803-AE58605111C2}" type="slidenum">
              <a:rPr lang="fa-IR" smtClean="0"/>
              <a:pPr/>
              <a:t>‹#›</a:t>
            </a:fld>
            <a:endParaRPr lang="fa-IR"/>
          </a:p>
        </p:txBody>
      </p:sp>
      <p:sp>
        <p:nvSpPr>
          <p:cNvPr id="17" name="Title 16"/>
          <p:cNvSpPr>
            <a:spLocks noGrp="1"/>
          </p:cNvSpPr>
          <p:nvPr>
            <p:ph type="title"/>
          </p:nvPr>
        </p:nvSpPr>
        <p:spPr>
          <a:xfrm>
            <a:off x="381000" y="4993760"/>
            <a:ext cx="5867400" cy="522288"/>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Tree>
  </p:cSld>
  <p:clrMapOvr>
    <a:masterClrMapping/>
  </p:clrMapOvr>
  <p:transition spd="slow" advTm="3000">
    <p:newsflash/>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C8655E8-9186-49C3-8168-B4EB699F2FC9}" type="datetimeFigureOut">
              <a:rPr lang="fa-IR" smtClean="0"/>
              <a:pPr/>
              <a:t>17/09/1441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9E2CC050-7561-4972-9803-AE58605111C2}" type="slidenum">
              <a:rPr lang="fa-IR" smtClean="0"/>
              <a:pPr/>
              <a:t>‹#›</a:t>
            </a:fld>
            <a:endParaRPr lang="fa-IR"/>
          </a:p>
        </p:txBody>
      </p:sp>
    </p:spTree>
  </p:cSld>
  <p:clrMapOvr>
    <a:masterClrMapping/>
  </p:clrMapOvr>
  <p:transition spd="slow" advTm="3000">
    <p:newsflash/>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549276"/>
            <a:ext cx="18288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549276"/>
            <a:ext cx="62484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C8655E8-9186-49C3-8168-B4EB699F2FC9}" type="datetimeFigureOut">
              <a:rPr lang="fa-IR" smtClean="0"/>
              <a:pPr/>
              <a:t>17/09/1441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9E2CC050-7561-4972-9803-AE58605111C2}" type="slidenum">
              <a:rPr lang="fa-IR" smtClean="0"/>
              <a:pPr/>
              <a:t>‹#›</a:t>
            </a:fld>
            <a:endParaRPr lang="fa-IR"/>
          </a:p>
        </p:txBody>
      </p:sp>
    </p:spTree>
  </p:cSld>
  <p:clrMapOvr>
    <a:masterClrMapping/>
  </p:clrMapOvr>
  <p:transition spd="slow" advTm="3000">
    <p:newsflash/>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Text Placeholder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1" name="Date Placeholder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7C8655E8-9186-49C3-8168-B4EB699F2FC9}" type="datetimeFigureOut">
              <a:rPr lang="fa-IR" smtClean="0"/>
              <a:pPr/>
              <a:t>17/09/1441</a:t>
            </a:fld>
            <a:endParaRPr lang="fa-IR"/>
          </a:p>
        </p:txBody>
      </p:sp>
      <p:sp>
        <p:nvSpPr>
          <p:cNvPr id="28" name="Footer Placeholder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fa-IR"/>
          </a:p>
        </p:txBody>
      </p:sp>
      <p:sp>
        <p:nvSpPr>
          <p:cNvPr id="5" name="Slide Number Placeholder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9E2CC050-7561-4972-9803-AE58605111C2}" type="slidenum">
              <a:rPr lang="fa-IR" smtClean="0"/>
              <a:pPr/>
              <a:t>‹#›</a:t>
            </a:fld>
            <a:endParaRPr lang="fa-IR"/>
          </a:p>
        </p:txBody>
      </p:sp>
      <p:sp>
        <p:nvSpPr>
          <p:cNvPr id="10" name="Title Placeholder 9"/>
          <p:cNvSpPr>
            <a:spLocks noGrp="1"/>
          </p:cNvSpPr>
          <p:nvPr>
            <p:ph type="title"/>
          </p:nvPr>
        </p:nvSpPr>
        <p:spPr>
          <a:xfrm>
            <a:off x="304800" y="457200"/>
            <a:ext cx="8686800" cy="838200"/>
          </a:xfrm>
          <a:prstGeom prst="rect">
            <a:avLst/>
          </a:prstGeom>
        </p:spPr>
        <p:txBody>
          <a:bodyPr vert="horz" anchor="ctr">
            <a:normAutofit/>
          </a:bodyPr>
          <a:lstStyle/>
          <a:p>
            <a:r>
              <a:rPr kumimoji="0" lang="en-US" smtClean="0"/>
              <a:t>Click to edit Master title style</a:t>
            </a:r>
            <a:endParaRPr kumimoji="0" lang="en-US"/>
          </a:p>
        </p:txBody>
      </p:sp>
      <p:sp>
        <p:nvSpPr>
          <p:cNvPr id="9" name="Straight Connector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Straight Connector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advTm="3000">
    <p:newsflash/>
  </p:transition>
  <p:txStyles>
    <p:titleStyle>
      <a:lvl1pPr algn="l" rtl="1"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r" rtl="1"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r" rtl="1"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r" rtl="1"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r" rtl="1"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r" rtl="1"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r" rtl="1"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r" rtl="1"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r" rtl="1"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r" rtl="1"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pPr algn="ctr"/>
            <a:r>
              <a:rPr lang="fa-IR" sz="4400" b="1" dirty="0" smtClean="0">
                <a:cs typeface="B Homa" pitchFamily="2" charset="-78"/>
              </a:rPr>
              <a:t>درس بیست و پنجم</a:t>
            </a:r>
            <a:endParaRPr lang="fa-IR" sz="4400" b="1" dirty="0">
              <a:cs typeface="B Homa" pitchFamily="2" charset="-78"/>
            </a:endParaRPr>
          </a:p>
        </p:txBody>
      </p:sp>
      <p:sp>
        <p:nvSpPr>
          <p:cNvPr id="3" name="Subtitle 2"/>
          <p:cNvSpPr>
            <a:spLocks noGrp="1"/>
          </p:cNvSpPr>
          <p:nvPr>
            <p:ph type="subTitle" idx="1"/>
          </p:nvPr>
        </p:nvSpPr>
        <p:spPr>
          <a:xfrm>
            <a:off x="428596" y="1071546"/>
            <a:ext cx="8458200" cy="2000264"/>
          </a:xfrm>
        </p:spPr>
        <p:txBody>
          <a:bodyPr>
            <a:noAutofit/>
          </a:bodyPr>
          <a:lstStyle/>
          <a:p>
            <a:pPr algn="ctr"/>
            <a:r>
              <a:rPr lang="fa-IR" sz="6000" b="1" dirty="0" smtClean="0">
                <a:cs typeface="B Jadid" pitchFamily="2" charset="-78"/>
              </a:rPr>
              <a:t>بسم الله الرحمن الرحیم</a:t>
            </a:r>
            <a:endParaRPr lang="fa-IR" sz="6000" b="1" dirty="0">
              <a:cs typeface="B Jadid" pitchFamily="2" charset="-78"/>
            </a:endParaRPr>
          </a:p>
        </p:txBody>
      </p:sp>
    </p:spTree>
  </p:cSld>
  <p:clrMapOvr>
    <a:masterClrMapping/>
  </p:clrMapOvr>
  <p:transition spd="slow" advTm="3000">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fa-IR" dirty="0" smtClean="0"/>
              <a:t>آرمان ها و دستاوردهای انقلاب اسلامی</a:t>
            </a:r>
            <a:r>
              <a:rPr lang="en-US" dirty="0" smtClean="0"/>
              <a:t/>
            </a:r>
            <a:br>
              <a:rPr lang="en-US" dirty="0" smtClean="0"/>
            </a:br>
            <a:endParaRPr lang="fa-IR" dirty="0"/>
          </a:p>
        </p:txBody>
      </p:sp>
      <p:sp>
        <p:nvSpPr>
          <p:cNvPr id="3" name="Content Placeholder 2"/>
          <p:cNvSpPr>
            <a:spLocks noGrp="1"/>
          </p:cNvSpPr>
          <p:nvPr>
            <p:ph idx="1"/>
          </p:nvPr>
        </p:nvSpPr>
        <p:spPr/>
        <p:txBody>
          <a:bodyPr>
            <a:normAutofit fontScale="92500" lnSpcReduction="20000"/>
          </a:bodyPr>
          <a:lstStyle/>
          <a:p>
            <a:pPr>
              <a:buNone/>
            </a:pPr>
            <a:r>
              <a:rPr lang="fa-IR" dirty="0" smtClean="0"/>
              <a:t>هر انقلابی آرمان ها و هدف هایی دارد که کلیه ی فعالیت ها، مبارزه و ایپارگری های دوران قیام، به خاطر تحقق آنها شکل می گیرد و این تلاش ها با هدف حفظ آن آرمان ها و ارزش ها، پس از پیروزینیز ادامه می یابد. همانگونه که در درس های قبل خواندید، هدف اصلی و عمده ی انقلاب، «استقلال»، «آزادی»، «جمهوری اسلامی» بود که به عنوان محوری ترین شعار دوران مبارزه، توسط توده های میلیونی مردم مطرح می شد. به این ترتیب هدف ها و آرمان های انقلاب اسلامی را می توان به شرح زیر برشمرد:</a:t>
            </a:r>
            <a:endParaRPr lang="en-US" dirty="0" smtClean="0"/>
          </a:p>
          <a:p>
            <a:pPr>
              <a:buNone/>
            </a:pPr>
            <a:endParaRPr lang="fa-IR" dirty="0"/>
          </a:p>
        </p:txBody>
      </p:sp>
    </p:spTree>
  </p:cSld>
  <p:clrMapOvr>
    <a:masterClrMapping/>
  </p:clrMapOvr>
  <p:transition spd="slow" advTm="3000">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fa-IR" dirty="0" smtClean="0"/>
              <a:t>الف.استقلال</a:t>
            </a:r>
            <a:r>
              <a:rPr lang="en-US" dirty="0" smtClean="0"/>
              <a:t/>
            </a:r>
            <a:br>
              <a:rPr lang="en-US" dirty="0" smtClean="0"/>
            </a:br>
            <a:endParaRPr lang="fa-IR" dirty="0"/>
          </a:p>
        </p:txBody>
      </p:sp>
      <p:sp>
        <p:nvSpPr>
          <p:cNvPr id="3" name="Content Placeholder 2"/>
          <p:cNvSpPr>
            <a:spLocks noGrp="1"/>
          </p:cNvSpPr>
          <p:nvPr>
            <p:ph idx="1"/>
          </p:nvPr>
        </p:nvSpPr>
        <p:spPr/>
        <p:txBody>
          <a:bodyPr>
            <a:normAutofit fontScale="77500" lnSpcReduction="20000"/>
          </a:bodyPr>
          <a:lstStyle/>
          <a:p>
            <a:r>
              <a:rPr lang="fa-IR" dirty="0" smtClean="0"/>
              <a:t>استقلال، نخستین آرمان انقلاب اسلامی محسوب می شود که یکی از آرزوهای دیرین مردم ما در طول تاریخ، خاصه دو سده ی اخیر بود. تجربه تاریخی ایران و سایر جامعه هایی که روزگاری زیر سلطه و استعمار بیگانه بوده اند، نشان می دهد هیچ کشوری تا خود را از بند اسارت و سلطه ی بیگانگان نجات ندهد، به سعادت، تعالی و اقتدار نخواهد رسید.</a:t>
            </a:r>
            <a:endParaRPr lang="en-US" dirty="0" smtClean="0"/>
          </a:p>
          <a:p>
            <a:r>
              <a:rPr lang="fa-IR" dirty="0" smtClean="0"/>
              <a:t>1-استقلال فکری: استقلال فکری در هر کشور زمانی حاصل می شود که مردم باور کنند، که بیگانگان بر آنها برتری ذاتی ندارند و آنها نیز با همت و پشتکار خود می توانند به سازندگی، پیشرفت، نوآوری و تعالی برسند. شرط تحقق استقلال فکری و فرهنگی ملت ایران، ایجاد نوعی تحول عمیق اندیشه ای و اعتقادی در آنان، و بازگشت به فرهنگ غنی اسلام و ایران است.</a:t>
            </a:r>
            <a:endParaRPr lang="en-US" dirty="0" smtClean="0"/>
          </a:p>
          <a:p>
            <a:endParaRPr lang="fa-IR" dirty="0"/>
          </a:p>
        </p:txBody>
      </p:sp>
    </p:spTree>
  </p:cSld>
  <p:clrMapOvr>
    <a:masterClrMapping/>
  </p:clrMapOvr>
  <p:transition spd="slow" advTm="3000">
    <p:strip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wipe(down)">
                                      <p:cBhvr>
                                        <p:cTn id="13" dur="500"/>
                                        <p:tgtEl>
                                          <p:spTgt spid="3">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wipe(down)">
                                      <p:cBhvr>
                                        <p:cTn id="18"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r"/>
            <a:r>
              <a:rPr lang="fa-IR" sz="1600" dirty="0" smtClean="0"/>
              <a:t>امام خمینی در اهمیت استقلال فکری گفته است: «استقلال فکری رط اول استقلال است».</a:t>
            </a:r>
            <a:r>
              <a:rPr lang="en-US" sz="1600" dirty="0" smtClean="0"/>
              <a:t/>
            </a:r>
            <a:br>
              <a:rPr lang="en-US" sz="1600" dirty="0" smtClean="0"/>
            </a:br>
            <a:endParaRPr lang="fa-IR" sz="1600" dirty="0"/>
          </a:p>
        </p:txBody>
      </p:sp>
      <p:sp>
        <p:nvSpPr>
          <p:cNvPr id="3" name="Content Placeholder 2"/>
          <p:cNvSpPr>
            <a:spLocks noGrp="1"/>
          </p:cNvSpPr>
          <p:nvPr>
            <p:ph idx="1"/>
          </p:nvPr>
        </p:nvSpPr>
        <p:spPr/>
        <p:txBody>
          <a:bodyPr>
            <a:normAutofit fontScale="70000" lnSpcReduction="20000"/>
          </a:bodyPr>
          <a:lstStyle/>
          <a:p>
            <a:r>
              <a:rPr lang="fa-IR" dirty="0" smtClean="0"/>
              <a:t>2-استقلال سیاسی: استقلال سیاسی هر کشور که از جایگاهی بسیار مهم برخوردار است، به این معنی است که مدیران، مسولان و سران کشو، در تعیین خط مشی و اجرای برنامه های کشور، تابع دستور بیگانگان و مداخله ی آنها نباشند.</a:t>
            </a:r>
            <a:endParaRPr lang="en-US" dirty="0" smtClean="0"/>
          </a:p>
          <a:p>
            <a:r>
              <a:rPr lang="fa-IR" dirty="0" smtClean="0"/>
              <a:t>3-استقلال اقتصادی: به معنای نداشتن وابستگی در ابعاد گوناگون اقتصادی است. کشوری به استقلال اقتصادی می رسد که برای تامین نیازهای اساسی جامعه اش، به دیگران وابسته نباشد. البته بدیهی است که هر کشور، در زمینه های گوناگون، به محصولات سایر کشورها نیاز دارد. بنابراین مبادله ی اقتصادی میان کشورها، به معنی فقدان استقلال سیاسی نیست.</a:t>
            </a:r>
            <a:endParaRPr lang="en-US" dirty="0" smtClean="0"/>
          </a:p>
          <a:p>
            <a:pPr>
              <a:buNone/>
            </a:pPr>
            <a:r>
              <a:rPr lang="fa-IR" dirty="0" smtClean="0"/>
              <a:t>استقلال در همه ابعاد، یکی از اساسی ترین شعارها و خواسته های مردم ایران قبل از پیروزی انقلاب بود و از آرمان های اصلی و مهم آن به شمار می رفت.</a:t>
            </a:r>
            <a:endParaRPr lang="en-US" dirty="0" smtClean="0"/>
          </a:p>
          <a:p>
            <a:endParaRPr lang="fa-IR" dirty="0"/>
          </a:p>
        </p:txBody>
      </p:sp>
    </p:spTree>
  </p:cSld>
  <p:clrMapOvr>
    <a:masterClrMapping/>
  </p:clrMapOvr>
  <p:transition spd="slow" advTm="3000">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down)">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ipe(down)">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fa-IR" dirty="0" smtClean="0"/>
              <a:t>ب.آزادی </a:t>
            </a:r>
            <a:r>
              <a:rPr lang="en-US" dirty="0" smtClean="0"/>
              <a:t/>
            </a:r>
            <a:br>
              <a:rPr lang="en-US" dirty="0" smtClean="0"/>
            </a:br>
            <a:endParaRPr lang="fa-IR" dirty="0"/>
          </a:p>
        </p:txBody>
      </p:sp>
      <p:sp>
        <p:nvSpPr>
          <p:cNvPr id="3" name="Content Placeholder 2"/>
          <p:cNvSpPr>
            <a:spLocks noGrp="1"/>
          </p:cNvSpPr>
          <p:nvPr>
            <p:ph idx="1"/>
          </p:nvPr>
        </p:nvSpPr>
        <p:spPr/>
        <p:txBody>
          <a:bodyPr>
            <a:normAutofit fontScale="70000" lnSpcReduction="20000"/>
          </a:bodyPr>
          <a:lstStyle/>
          <a:p>
            <a:r>
              <a:rPr lang="fa-IR" dirty="0" smtClean="0"/>
              <a:t>استعدادهای نهفته در وجود انسان ها، در پرتو آزادی شکوفا می شود. آزادی و آزادگی از آرمان های اصلی انقلاب اسلامی هستند. این امر، ریشه در تعلیم های اسلام دارد. حضرت علی (ع) در نامه ای به فرزندش اما حسن (ع) نوشته است: «هرگز برده ی دیگری مباش، در حالی که خداوند تو را ازاد آفریده است».</a:t>
            </a:r>
            <a:endParaRPr lang="en-US" dirty="0" smtClean="0"/>
          </a:p>
          <a:p>
            <a:r>
              <a:rPr lang="fa-IR" dirty="0" smtClean="0"/>
              <a:t>نیاز به توضیح نیست که آزادی به مفهوم مطلق آن، نفی کننده ی برخی آزادی های اصیل فردی و اجتماعی دیگران و خود است؛ زیرا رهایی از هرگونه قید و بند و افکار خودسرانه، هرگز با منطق و عقل سازگار نیست و عملاً نتیجه ای جز سلب آزادی دیگران و بازداشتن انسان از رسیدن به تعالی و کمال ندارد.</a:t>
            </a:r>
            <a:endParaRPr lang="en-US" dirty="0" smtClean="0"/>
          </a:p>
          <a:p>
            <a:r>
              <a:rPr lang="fa-IR" dirty="0" smtClean="0"/>
              <a:t>واژه ی آزادی، همواره در کنار قانون و معنویت مفهوم و معنی می یابد. این نوع آزادی، مطابق عقل و فطرت الهی همه ی انسان هاست. بنابراین حکومتی که قانون های آن از دستورهای الهی سرچشمه گرفته باشند، تامین کننده ی آزادی و آزادگی به مفهوم حقیقی آن است. در چنین نظامی، آزادی به حفظ مصلحت ها و منافع همگانی و رشد معنوی جامعه منجر می گردد.</a:t>
            </a:r>
            <a:endParaRPr lang="en-US" dirty="0" smtClean="0"/>
          </a:p>
          <a:p>
            <a:endParaRPr lang="fa-IR" dirty="0"/>
          </a:p>
        </p:txBody>
      </p:sp>
    </p:spTree>
  </p:cSld>
  <p:clrMapOvr>
    <a:masterClrMapping/>
  </p:clrMapOvr>
  <p:transition spd="slow" advTm="3000">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wipe(down)">
                                      <p:cBhvr>
                                        <p:cTn id="13" dur="500"/>
                                        <p:tgtEl>
                                          <p:spTgt spid="3">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wipe(down)">
                                      <p:cBhvr>
                                        <p:cTn id="18" dur="5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wipe(down)">
                                      <p:cBhvr>
                                        <p:cTn id="23"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fa-IR" dirty="0" smtClean="0"/>
              <a:t>شعار محوری «استقلال، آزادی، جمهوری اسلامی» که آرمان بنیادی انقلاب اسلامی است، «آزادی» را در کنار «استقلال» و «جمهوری اسلامی» قرار داده است. این به معنای آن است که مردم ایران،خواهان آزادی در راستای تامین استقلال و مطابق با قوانین متعالی و نجات بخش اسلام هستند.</a:t>
            </a:r>
            <a:endParaRPr lang="en-US" dirty="0" smtClean="0"/>
          </a:p>
          <a:p>
            <a:endParaRPr lang="fa-IR" dirty="0"/>
          </a:p>
        </p:txBody>
      </p:sp>
    </p:spTree>
  </p:cSld>
  <p:clrMapOvr>
    <a:masterClrMapping/>
  </p:clrMapOvr>
  <p:transition spd="slow" advTm="3000">
    <p:wheel spokes="2"/>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fa-IR" dirty="0" smtClean="0"/>
              <a:t>ج.جمهوری اسلامی</a:t>
            </a:r>
            <a:r>
              <a:rPr lang="en-US" dirty="0" smtClean="0"/>
              <a:t/>
            </a:r>
            <a:br>
              <a:rPr lang="en-US" dirty="0" smtClean="0"/>
            </a:br>
            <a:endParaRPr lang="fa-IR" dirty="0"/>
          </a:p>
        </p:txBody>
      </p:sp>
      <p:sp>
        <p:nvSpPr>
          <p:cNvPr id="3" name="Content Placeholder 2"/>
          <p:cNvSpPr>
            <a:spLocks noGrp="1"/>
          </p:cNvSpPr>
          <p:nvPr>
            <p:ph idx="1"/>
          </p:nvPr>
        </p:nvSpPr>
        <p:spPr/>
        <p:txBody>
          <a:bodyPr>
            <a:normAutofit fontScale="85000" lnSpcReduction="20000"/>
          </a:bodyPr>
          <a:lstStyle/>
          <a:p>
            <a:r>
              <a:rPr lang="fa-IR" dirty="0" smtClean="0"/>
              <a:t>یکی از رکن های مهم آرمانی انقلاب مردم ایران، «جمهوری اسلامی » است. جمهوری اسلامی از دو واژه ی «جمهوری» و «اسلامی» تشکیل شده است. جمهوری اسلامی یا حکومت «مردم سالاری دینی»، به آرای مردم و حاکمیت قانون متعالی اسلام متکی است. امام خمینی در این باره گفته است: «ماهیت حکومت جمهوری اسلامی این است که با شرایطی که اسلام برای حکومت قرار داده، با اتکا به آرای عمومی ملت، حکومت تشکیل شده و مجری احکام اسلام باشد». مطابق تعالیم اصیل شیعی، ولایت فقیه به عنوان هسته ی مرکزی و جوهر وجودی نظام جمهوری اسلامی، دارای مشروعیت الهی است که با مقبولیت مردمی تحقق و عینیت می یابد.</a:t>
            </a:r>
            <a:endParaRPr lang="en-US" dirty="0" smtClean="0"/>
          </a:p>
          <a:p>
            <a:endParaRPr lang="fa-IR" dirty="0"/>
          </a:p>
        </p:txBody>
      </p:sp>
    </p:spTree>
  </p:cSld>
  <p:clrMapOvr>
    <a:masterClrMapping/>
  </p:clrMapOvr>
  <p:transition spd="slow" advTm="3000">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allAtOnce"/>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 </a:t>
            </a:r>
            <a:endParaRPr lang="fa-IR" dirty="0"/>
          </a:p>
        </p:txBody>
      </p:sp>
      <p:sp>
        <p:nvSpPr>
          <p:cNvPr id="3" name="Content Placeholder 2"/>
          <p:cNvSpPr>
            <a:spLocks noGrp="1"/>
          </p:cNvSpPr>
          <p:nvPr>
            <p:ph idx="1"/>
          </p:nvPr>
        </p:nvSpPr>
        <p:spPr/>
        <p:txBody>
          <a:bodyPr/>
          <a:lstStyle/>
          <a:p>
            <a:r>
              <a:rPr lang="fa-IR" dirty="0" smtClean="0"/>
              <a:t>بدیهی است که آرمان های انقلاب اسلامی ایران، دامنه ی گسترده دارد. برپایی عدل و عدالت اجتماعی، دوری از هرگونه تبعیض و نابرابری، نفی ظلم و استبداد و ستم، قانون گرایی، توجه به مردم به ویژه محرومان جامعه، مبارزه با مفاسد اجتماعی و اقتصادی و مانند این ها، در زمره ی هدف های این انقلاب قرار دارند.</a:t>
            </a:r>
            <a:endParaRPr lang="en-US" dirty="0" smtClean="0"/>
          </a:p>
          <a:p>
            <a:endParaRPr lang="fa-IR" dirty="0"/>
          </a:p>
        </p:txBody>
      </p:sp>
    </p:spTree>
  </p:cSld>
  <p:clrMapOvr>
    <a:masterClrMapping/>
  </p:clrMapOvr>
  <p:transition spd="slow" advTm="3000">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fa-IR" dirty="0" smtClean="0"/>
              <a:t>دستاوردهای انقلاب اسلامی</a:t>
            </a:r>
            <a:r>
              <a:rPr lang="en-US" dirty="0" smtClean="0"/>
              <a:t/>
            </a:r>
            <a:br>
              <a:rPr lang="en-US" dirty="0" smtClean="0"/>
            </a:br>
            <a:endParaRPr lang="fa-IR" dirty="0"/>
          </a:p>
        </p:txBody>
      </p:sp>
      <p:sp>
        <p:nvSpPr>
          <p:cNvPr id="3" name="Content Placeholder 2"/>
          <p:cNvSpPr>
            <a:spLocks noGrp="1"/>
          </p:cNvSpPr>
          <p:nvPr>
            <p:ph idx="1"/>
          </p:nvPr>
        </p:nvSpPr>
        <p:spPr/>
        <p:txBody>
          <a:bodyPr>
            <a:normAutofit fontScale="92500" lnSpcReduction="20000"/>
          </a:bodyPr>
          <a:lstStyle/>
          <a:p>
            <a:r>
              <a:rPr lang="fa-IR" dirty="0" smtClean="0"/>
              <a:t>انقلاب اسلامی با گذر از بحران های سالیان اولیه ی پس از پیروزی، دچار جنگی ناخواسته و تحمیلی شد که به مدت هشت سال، مردم و مسولان و بیشتر امکانات کشور را به خود مشغول کرد. گرچه تجربه و دستاوردهای دفاع مقدس نیز به نوبه ی خود بسیار ارزنده و کم نظیر است. اما علاوه بر آن، انقلاب اسلامی در مدت زمانی که از عمر آن می گذرد، آثار و نتیجه هایی عظیم و در مواردی شگفتی آور به همراه داشته است. این دستاوردها در ابعاد سیاسی، فرهنگی، اقتصادی و علمی قابل بررسی هستند:</a:t>
            </a:r>
            <a:endParaRPr lang="en-US" dirty="0" smtClean="0"/>
          </a:p>
          <a:p>
            <a:endParaRPr lang="fa-IR" dirty="0"/>
          </a:p>
        </p:txBody>
      </p:sp>
    </p:spTree>
  </p:cSld>
  <p:clrMapOvr>
    <a:masterClrMapping/>
  </p:clrMapOvr>
  <p:transition spd="slow" advTm="3000">
    <p:cover dir="l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allAtOnce"/>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fa-IR" dirty="0" smtClean="0"/>
              <a:t>الف.ابعاد سیاسی</a:t>
            </a:r>
            <a:r>
              <a:rPr lang="en-US" dirty="0" smtClean="0"/>
              <a:t/>
            </a:r>
            <a:br>
              <a:rPr lang="en-US" dirty="0" smtClean="0"/>
            </a:br>
            <a:endParaRPr lang="fa-IR" dirty="0"/>
          </a:p>
        </p:txBody>
      </p:sp>
      <p:sp>
        <p:nvSpPr>
          <p:cNvPr id="3" name="Content Placeholder 2"/>
          <p:cNvSpPr>
            <a:spLocks noGrp="1"/>
          </p:cNvSpPr>
          <p:nvPr>
            <p:ph idx="1"/>
          </p:nvPr>
        </p:nvSpPr>
        <p:spPr/>
        <p:txBody>
          <a:bodyPr>
            <a:normAutofit fontScale="85000" lnSpcReduction="20000"/>
          </a:bodyPr>
          <a:lstStyle/>
          <a:p>
            <a:r>
              <a:rPr lang="fa-IR" dirty="0" smtClean="0"/>
              <a:t>اولین نتجه ی انقلاب اسلامی در داخل کشور، تغییر رژیم وابسته و خودکامه ی شاهنشاهی و استقرار نظام جمهوری اسلامی مبتنی بر آرا و خواست های مردم به جای آن بود. دستاورد دیگر انقلاب، تدوین قانون اساسی جمهوری اسلامی است که ثمره ی دو قرن مبارزه پی گیر مردم مسلمان ایران علیه استبداد داخلی و استعمار خارجی است و میثاق ملی کشور محسوب می شود. از مهم ترین اصل های قانون اساسی، اصل «ولایت فقیه» است. این اصل مترقی، ضامن حفظ تمامیت ارضی، حراست از ارزش ها و آرمان های انقلاب و منافع ملی مردم ایران و مانع مهمی در جلوگیری از بازگشت دیکتاتوری و نفوذ بیگانه به شمار می رود.</a:t>
            </a:r>
            <a:endParaRPr lang="en-US" dirty="0" smtClean="0"/>
          </a:p>
          <a:p>
            <a:endParaRPr lang="fa-IR" dirty="0"/>
          </a:p>
        </p:txBody>
      </p:sp>
    </p:spTree>
  </p:cSld>
  <p:clrMapOvr>
    <a:masterClrMapping/>
  </p:clrMapOvr>
  <p:transition spd="slow" advTm="3000">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285728"/>
            <a:ext cx="8686800" cy="6572272"/>
          </a:xfrm>
        </p:spPr>
        <p:txBody>
          <a:bodyPr>
            <a:normAutofit fontScale="77500" lnSpcReduction="20000"/>
          </a:bodyPr>
          <a:lstStyle/>
          <a:p>
            <a:r>
              <a:rPr lang="fa-IR" dirty="0" smtClean="0"/>
              <a:t>افزایش مشارکت مردمی در امر حکومت، از دیگر دستاوردهای انقلاب است. مهم ترین شاخصه ی رسمی و قانونی مشارکت سیاسی مردم، حضور آنان در انتخابات گوناگون، مثل: انتخابات ریاست جمهوری، خبرگان رهبری، نمایندگان مجلس و شوراهای اسلامی شهرها و روستاها است که نظیر آن را به ندرت می توان در دیگر انقلاب های جهان مشاهده کرد.</a:t>
            </a:r>
            <a:endParaRPr lang="en-US" dirty="0" smtClean="0"/>
          </a:p>
          <a:p>
            <a:r>
              <a:rPr lang="fa-IR" dirty="0" smtClean="0"/>
              <a:t>استقلال سیاسی و کوتاه شدن دست ابرقدرت ها و هزار فامیل ها از مقدرات کشور، از دیگر دستاوردهای سیاسی انقلاب اسلامی ایران است. همانطور که در درس های گذشته مطالعه کردید، انقلاب اسلامی ایران برخلاف بسیاری از انقلاب های معاصر که با حمایت یکی از قدرت های شرق و غرب شکل گرفته اند، تنها با اتکا به قدرت الهی و حمایت و پشتیبانی مردم، توانست استقلال سیاسی و حاکمیت ملی خود را به دست آورد. این موضوع به قدری افتخار آفرین و غرورآمیز است که بسیاری از اندیشمندان جهان، آن را از شاخصه های بی همتای نظام جمهوری اسلامی ایران می دانند. انقلاب اسلامی که خارج از دایره ی نفوذ بلوک های غرب و شرق به پیروزی رسید خود به یک قطب در جهان اسلام مبدل شد. کشوری که در گذشته، دست نشانده و تابع قدرت های غربی بود، امروز در جهان سیاست، به عنوان قدرتی مستقل و تأثیرگذار مطرح است.</a:t>
            </a:r>
            <a:endParaRPr lang="en-US" dirty="0" smtClean="0"/>
          </a:p>
          <a:p>
            <a:endParaRPr lang="fa-IR" dirty="0"/>
          </a:p>
        </p:txBody>
      </p:sp>
    </p:spTree>
  </p:cSld>
  <p:clrMapOvr>
    <a:masterClrMapping/>
  </p:clrMapOvr>
  <p:transition spd="slow" advTm="3000">
    <p:strips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571480"/>
            <a:ext cx="8686800" cy="5508645"/>
          </a:xfrm>
        </p:spPr>
        <p:txBody>
          <a:bodyPr>
            <a:normAutofit fontScale="77500" lnSpcReduction="20000"/>
          </a:bodyPr>
          <a:lstStyle/>
          <a:p>
            <a:r>
              <a:rPr lang="fa-IR" dirty="0" smtClean="0"/>
              <a:t>مقاومت مردم ایران در مقابل انواع توطئه های خارجی و عوامل داخلی استکبار جهانی، ابهت قدرت های غرب و شرق و سایر قدرت های سلطه گر بیگانه را درهم شکست. این مقاومت و تحول شگرف که در تاریخ ایران بی سابقه است، معلول تحول سیاسی جامعه ما و برخورداری از روحیه ی تسلیم ناپذیری و شهادت طلبی مردم ایران است.</a:t>
            </a:r>
            <a:endParaRPr lang="en-US" dirty="0" smtClean="0"/>
          </a:p>
          <a:p>
            <a:r>
              <a:rPr lang="fa-IR" dirty="0" smtClean="0"/>
              <a:t>نفی هرگونه سلطه پذیری و سلطه جویی که از ارکان سیاست خارجی است، از دستاوردهای مهم سیاسی انقلاب اسلامی است. در تاریخ معاصر ایران، کشور ما قبل از انقلاب، همواره تحت نفوذ و سلطه ی قدرت های بزرگ استعماری و بیگانه (روس، انگلیس، آمریکا) بوده است.</a:t>
            </a:r>
            <a:endParaRPr lang="en-US" dirty="0" smtClean="0"/>
          </a:p>
          <a:p>
            <a:r>
              <a:rPr lang="fa-IR" dirty="0" smtClean="0"/>
              <a:t>علاوه بر آن، حفظ استقلال همه جانبه ی کشور و برقراری روابط صلح آمیز با دیگر کشورها، به جز کشورهای متخاصم و محارب، از دستاوردهای سیاست خارجی ایران بعد از انقلاب به شمار می رود. از نمونه های عینی این سیاست، قطع رابطه سریع با رژیم اشغالگر قدس و رژیم آیارتاید در آفریقای جنوبی بود.</a:t>
            </a:r>
            <a:endParaRPr lang="en-US" dirty="0" smtClean="0"/>
          </a:p>
          <a:p>
            <a:endParaRPr lang="fa-IR" dirty="0"/>
          </a:p>
        </p:txBody>
      </p:sp>
    </p:spTree>
  </p:cSld>
  <p:clrMapOvr>
    <a:masterClrMapping/>
  </p:clrMapOvr>
  <p:transition spd="slow" advTm="3000">
    <p:cover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428604"/>
            <a:ext cx="8686800" cy="5929354"/>
          </a:xfrm>
        </p:spPr>
        <p:txBody>
          <a:bodyPr>
            <a:normAutofit fontScale="85000" lnSpcReduction="10000"/>
          </a:bodyPr>
          <a:lstStyle/>
          <a:p>
            <a:r>
              <a:rPr lang="fa-IR" dirty="0" smtClean="0"/>
              <a:t>با پیروزی انقلاب اسلامی، ملت های محروم جهان، برای رهایی از چنگال حکومت های مستبد و وابسته به ابرقدرت ها، با الگو قرار دادن هدف ها و شیوه های انقلاب اسلامی، حرکت های رهایی بخشی را آغاز کردند. اوج این مبارزه ها، در کشورهای مسلمان منطقه ی خاورمیانه بود.</a:t>
            </a:r>
            <a:endParaRPr lang="en-US" dirty="0" smtClean="0"/>
          </a:p>
          <a:p>
            <a:r>
              <a:rPr lang="fa-IR" dirty="0" smtClean="0"/>
              <a:t>انقلاب اسلامی در خارج از مرزهای جغرافیایی خود، دریچه های امید را به روی میلیون ها انسان مسلمان و مستضعف در سراسر جهان گشود. حمایت بی دریغ مردم مسلمان ایران از مبارزان فلسطینی، به پیدایش نوعی رستاخیز اسلامی در مناطق اشغالی فلسطین، تحت عنوان انتفاضه، انجامید. جنبش رهایی بخش فلسطین که از طرح های سازشکارانه، قوم گرایی و ملی گرایی، به بن بست رسیده بود، با الگو قرار دادن آرمان ها و شیوه های انقلاب اسلامی، به پیروزی های بزرگی دست یافت.</a:t>
            </a:r>
            <a:endParaRPr lang="en-US" dirty="0" smtClean="0"/>
          </a:p>
          <a:p>
            <a:endParaRPr lang="fa-IR" dirty="0"/>
          </a:p>
        </p:txBody>
      </p:sp>
    </p:spTree>
  </p:cSld>
  <p:clrMapOvr>
    <a:masterClrMapping/>
  </p:clrMapOvr>
  <p:transition spd="slow" advTm="3000">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r"/>
            <a:r>
              <a:rPr lang="fa-IR" sz="2000" dirty="0" smtClean="0"/>
              <a:t>به طور کلی دستاوردهای سیاسی انقلاب اسلامی را می توان به شرح زیر خلاصه کرد:</a:t>
            </a:r>
            <a:r>
              <a:rPr lang="en-US" sz="2000" dirty="0" smtClean="0"/>
              <a:t/>
            </a:r>
            <a:br>
              <a:rPr lang="en-US" sz="2000" dirty="0" smtClean="0"/>
            </a:br>
            <a:endParaRPr lang="fa-IR" sz="2000" dirty="0"/>
          </a:p>
        </p:txBody>
      </p:sp>
      <p:sp>
        <p:nvSpPr>
          <p:cNvPr id="3" name="Content Placeholder 2"/>
          <p:cNvSpPr>
            <a:spLocks noGrp="1"/>
          </p:cNvSpPr>
          <p:nvPr>
            <p:ph idx="1"/>
          </p:nvPr>
        </p:nvSpPr>
        <p:spPr/>
        <p:txBody>
          <a:bodyPr>
            <a:normAutofit fontScale="92500" lnSpcReduction="20000"/>
          </a:bodyPr>
          <a:lstStyle/>
          <a:p>
            <a:r>
              <a:rPr lang="fa-IR" dirty="0" smtClean="0"/>
              <a:t>1-تغییر رژیم وابسته و خودکامه شاهنشاهی و رفع استعمار و استبداد از ملت ایران</a:t>
            </a:r>
            <a:endParaRPr lang="en-US" dirty="0" smtClean="0"/>
          </a:p>
          <a:p>
            <a:r>
              <a:rPr lang="fa-IR" dirty="0" smtClean="0"/>
              <a:t>2-استقرار نظام جمهوری اسلامی (تحقق خواسته های مردم ایران مبنی بر شکل گیری نظام حکومتی مبتی بر ولایت فقیه و نقش تعیین کننده ی مردم در سرنوشت خویش).</a:t>
            </a:r>
            <a:endParaRPr lang="en-US" dirty="0" smtClean="0"/>
          </a:p>
          <a:p>
            <a:r>
              <a:rPr lang="fa-IR" dirty="0" smtClean="0"/>
              <a:t>3-تدوین قانون اساسی نظام جمهوری اسلامی ایران</a:t>
            </a:r>
            <a:endParaRPr lang="en-US" dirty="0" smtClean="0"/>
          </a:p>
          <a:p>
            <a:r>
              <a:rPr lang="fa-IR" dirty="0" smtClean="0"/>
              <a:t>4-استقلال سیاسی</a:t>
            </a:r>
            <a:endParaRPr lang="en-US" dirty="0" smtClean="0"/>
          </a:p>
          <a:p>
            <a:r>
              <a:rPr lang="fa-IR" dirty="0" smtClean="0"/>
              <a:t>5-پیوند دین و سیاست و ارائه الگویی نوین برای مردم سالاری دینی</a:t>
            </a:r>
            <a:endParaRPr lang="en-US" dirty="0" smtClean="0"/>
          </a:p>
          <a:p>
            <a:endParaRPr lang="fa-IR" dirty="0"/>
          </a:p>
        </p:txBody>
      </p:sp>
    </p:spTree>
  </p:cSld>
  <p:clrMapOvr>
    <a:masterClrMapping/>
  </p:clrMapOvr>
  <p:transition spd="slow" advTm="3000">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714356"/>
            <a:ext cx="8686800" cy="5365769"/>
          </a:xfrm>
        </p:spPr>
        <p:txBody>
          <a:bodyPr>
            <a:normAutofit lnSpcReduction="10000"/>
          </a:bodyPr>
          <a:lstStyle/>
          <a:p>
            <a:r>
              <a:rPr lang="fa-IR" dirty="0" smtClean="0"/>
              <a:t>6-رشد سیاسی و آگاهی های عمومی مردم و حضور مردم در صحنه های گوناگون</a:t>
            </a:r>
            <a:endParaRPr lang="en-US" dirty="0" smtClean="0"/>
          </a:p>
          <a:p>
            <a:r>
              <a:rPr lang="fa-IR" dirty="0" smtClean="0"/>
              <a:t>7-شکست ابهت قدرت های شرق و غرب و قدرت های سلطه گر خارجی</a:t>
            </a:r>
            <a:endParaRPr lang="en-US" dirty="0" smtClean="0"/>
          </a:p>
          <a:p>
            <a:r>
              <a:rPr lang="fa-IR" dirty="0" smtClean="0"/>
              <a:t>8-عدم سلطه پذیری (از قدرت های شرق و غرب) و نفی هرگونه سلطه جویی نسبت به سایر کشورها</a:t>
            </a:r>
            <a:endParaRPr lang="en-US" dirty="0" smtClean="0"/>
          </a:p>
          <a:p>
            <a:r>
              <a:rPr lang="fa-IR" dirty="0" smtClean="0"/>
              <a:t>9-ترسیم چهره ی صلح طلبانه ای از اسلام با اثبات مظلومیت مردم ایران در جنگ تحمیلی و سایر تهاجمات با طرح تشنج زدایی در سطح دولت ها</a:t>
            </a:r>
            <a:endParaRPr lang="en-US" dirty="0" smtClean="0"/>
          </a:p>
          <a:p>
            <a:endParaRPr lang="fa-IR" dirty="0"/>
          </a:p>
        </p:txBody>
      </p:sp>
    </p:spTree>
  </p:cSld>
  <p:clrMapOvr>
    <a:masterClrMapping/>
  </p:clrMapOvr>
  <p:transition spd="slow" advTm="3000">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fa-IR" dirty="0" smtClean="0"/>
              <a:t>ب.ابعاد فرهنگی</a:t>
            </a:r>
            <a:r>
              <a:rPr lang="en-US" dirty="0" smtClean="0"/>
              <a:t/>
            </a:r>
            <a:br>
              <a:rPr lang="en-US" dirty="0" smtClean="0"/>
            </a:br>
            <a:endParaRPr lang="fa-IR" dirty="0"/>
          </a:p>
        </p:txBody>
      </p:sp>
      <p:sp>
        <p:nvSpPr>
          <p:cNvPr id="3" name="Content Placeholder 2"/>
          <p:cNvSpPr>
            <a:spLocks noGrp="1"/>
          </p:cNvSpPr>
          <p:nvPr>
            <p:ph idx="1"/>
          </p:nvPr>
        </p:nvSpPr>
        <p:spPr/>
        <p:txBody>
          <a:bodyPr/>
          <a:lstStyle/>
          <a:p>
            <a:r>
              <a:rPr lang="fa-IR" dirty="0" smtClean="0"/>
              <a:t>برای رسیدن به درکی واقع بینانه از ابعاد فرهنگی انقلاب اسلامی یاد اوری وضعیت فرهنگی دوران قبل از انقلاب ضروری به نظر می رسد. همانگونه که در درس های قبل مطالعه کردید یکی از شاخصه های فرهنگی حاکمیت استبداد دوران پهلوی تخریب سنت های اصیل دینی و ملی مردم مسلمان ایران بود. </a:t>
            </a:r>
            <a:endParaRPr lang="en-US" dirty="0" smtClean="0"/>
          </a:p>
          <a:p>
            <a:endParaRPr lang="fa-IR" dirty="0"/>
          </a:p>
        </p:txBody>
      </p:sp>
    </p:spTree>
  </p:cSld>
  <p:clrMapOvr>
    <a:masterClrMapping/>
  </p:clrMapOvr>
  <p:transition spd="slow" advTm="300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48</TotalTime>
  <Words>1895</Words>
  <Application>Microsoft Office PowerPoint</Application>
  <PresentationFormat>On-screen Show (4:3)</PresentationFormat>
  <Paragraphs>43</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Trek</vt:lpstr>
      <vt:lpstr>درس بیست و پنجم</vt:lpstr>
      <vt:lpstr>آرمان ها و دستاوردهای انقلاب اسلامی </vt:lpstr>
      <vt:lpstr>الف.استقلال </vt:lpstr>
      <vt:lpstr>امام خمینی در اهمیت استقلال فکری گفته است: «استقلال فکری رط اول استقلال است». </vt:lpstr>
      <vt:lpstr>ب.آزادی  </vt:lpstr>
      <vt:lpstr>PowerPoint Presentation</vt:lpstr>
      <vt:lpstr>ج.جمهوری اسلامی </vt:lpstr>
      <vt:lpstr> </vt:lpstr>
      <vt:lpstr>دستاوردهای انقلاب اسلامی </vt:lpstr>
      <vt:lpstr>الف.ابعاد سیاسی </vt:lpstr>
      <vt:lpstr>PowerPoint Presentation</vt:lpstr>
      <vt:lpstr>PowerPoint Presentation</vt:lpstr>
      <vt:lpstr>PowerPoint Presentation</vt:lpstr>
      <vt:lpstr>به طور کلی دستاوردهای سیاسی انقلاب اسلامی را می توان به شرح زیر خلاصه کرد: </vt:lpstr>
      <vt:lpstr>PowerPoint Presentation</vt:lpstr>
      <vt:lpstr>ب.ابعاد فرهنگی </vt:lpstr>
    </vt:vector>
  </TitlesOfParts>
  <Company>cabir 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درس بیست و پنجم</dc:title>
  <dc:creator>cabir soft</dc:creator>
  <cp:lastModifiedBy>Windows User</cp:lastModifiedBy>
  <cp:revision>6</cp:revision>
  <dcterms:created xsi:type="dcterms:W3CDTF">2013-02-16T06:47:30Z</dcterms:created>
  <dcterms:modified xsi:type="dcterms:W3CDTF">2020-05-09T14:02:20Z</dcterms:modified>
</cp:coreProperties>
</file>