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6"/>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6" d="100"/>
          <a:sy n="66" d="100"/>
        </p:scale>
        <p:origin x="-1506" y="-108"/>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131641E-19E7-4EA9-A863-65B74694A80B}" type="datetimeFigureOut">
              <a:rPr lang="en-US" smtClean="0"/>
              <a:t>5/10/2020</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84BFA01-4629-46F7-9B9F-00A2D680ED07}" type="slidenum">
              <a:rPr lang="en-US" smtClean="0"/>
              <a:t>‹#›</a:t>
            </a:fld>
            <a:endParaRPr lang="en-US"/>
          </a:p>
        </p:txBody>
      </p:sp>
    </p:spTree>
    <p:extLst>
      <p:ext uri="{BB962C8B-B14F-4D97-AF65-F5344CB8AC3E}">
        <p14:creationId xmlns:p14="http://schemas.microsoft.com/office/powerpoint/2010/main" val="313227416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984BFA01-4629-46F7-9B9F-00A2D680ED07}" type="slidenum">
              <a:rPr lang="en-US" smtClean="0"/>
              <a:t>13</a:t>
            </a:fld>
            <a:endParaRPr lang="en-US"/>
          </a:p>
        </p:txBody>
      </p:sp>
    </p:spTree>
    <p:extLst>
      <p:ext uri="{BB962C8B-B14F-4D97-AF65-F5344CB8AC3E}">
        <p14:creationId xmlns:p14="http://schemas.microsoft.com/office/powerpoint/2010/main" val="79787855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B968C939-DC63-4B2F-8896-92A9D8422F0B}" type="datetimeFigureOut">
              <a:rPr lang="en-US" smtClean="0"/>
              <a:t>5/10/2020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01DA4B2-D4FF-454C-A00B-FB0F9581AE60}" type="slidenum">
              <a:rPr lang="en-US" smtClean="0"/>
              <a:t>‹#›</a:t>
            </a:fld>
            <a:endParaRPr lang="en-US"/>
          </a:p>
        </p:txBody>
      </p:sp>
    </p:spTree>
    <p:extLst>
      <p:ext uri="{BB962C8B-B14F-4D97-AF65-F5344CB8AC3E}">
        <p14:creationId xmlns:p14="http://schemas.microsoft.com/office/powerpoint/2010/main" val="26473162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968C939-DC63-4B2F-8896-92A9D8422F0B}" type="datetimeFigureOut">
              <a:rPr lang="en-US" smtClean="0"/>
              <a:t>5/10/2020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01DA4B2-D4FF-454C-A00B-FB0F9581AE60}" type="slidenum">
              <a:rPr lang="en-US" smtClean="0"/>
              <a:t>‹#›</a:t>
            </a:fld>
            <a:endParaRPr lang="en-US"/>
          </a:p>
        </p:txBody>
      </p:sp>
    </p:spTree>
    <p:extLst>
      <p:ext uri="{BB962C8B-B14F-4D97-AF65-F5344CB8AC3E}">
        <p14:creationId xmlns:p14="http://schemas.microsoft.com/office/powerpoint/2010/main" val="4122158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968C939-DC63-4B2F-8896-92A9D8422F0B}" type="datetimeFigureOut">
              <a:rPr lang="en-US" smtClean="0"/>
              <a:t>5/10/2020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01DA4B2-D4FF-454C-A00B-FB0F9581AE60}" type="slidenum">
              <a:rPr lang="en-US" smtClean="0"/>
              <a:t>‹#›</a:t>
            </a:fld>
            <a:endParaRPr lang="en-US"/>
          </a:p>
        </p:txBody>
      </p:sp>
    </p:spTree>
    <p:extLst>
      <p:ext uri="{BB962C8B-B14F-4D97-AF65-F5344CB8AC3E}">
        <p14:creationId xmlns:p14="http://schemas.microsoft.com/office/powerpoint/2010/main" val="6311942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B968C939-DC63-4B2F-8896-92A9D8422F0B}" type="datetimeFigureOut">
              <a:rPr lang="en-US" smtClean="0"/>
              <a:t>5/10/2020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01DA4B2-D4FF-454C-A00B-FB0F9581AE60}" type="slidenum">
              <a:rPr lang="en-US" smtClean="0"/>
              <a:t>‹#›</a:t>
            </a:fld>
            <a:endParaRPr lang="en-US"/>
          </a:p>
        </p:txBody>
      </p:sp>
    </p:spTree>
    <p:extLst>
      <p:ext uri="{BB962C8B-B14F-4D97-AF65-F5344CB8AC3E}">
        <p14:creationId xmlns:p14="http://schemas.microsoft.com/office/powerpoint/2010/main" val="28201326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B968C939-DC63-4B2F-8896-92A9D8422F0B}" type="datetimeFigureOut">
              <a:rPr lang="en-US" smtClean="0"/>
              <a:t>5/10/2020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01DA4B2-D4FF-454C-A00B-FB0F9581AE60}" type="slidenum">
              <a:rPr lang="en-US" smtClean="0"/>
              <a:t>‹#›</a:t>
            </a:fld>
            <a:endParaRPr lang="en-US"/>
          </a:p>
        </p:txBody>
      </p:sp>
    </p:spTree>
    <p:extLst>
      <p:ext uri="{BB962C8B-B14F-4D97-AF65-F5344CB8AC3E}">
        <p14:creationId xmlns:p14="http://schemas.microsoft.com/office/powerpoint/2010/main" val="42659570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B968C939-DC63-4B2F-8896-92A9D8422F0B}" type="datetimeFigureOut">
              <a:rPr lang="en-US" smtClean="0"/>
              <a:t>5/10/2020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01DA4B2-D4FF-454C-A00B-FB0F9581AE60}" type="slidenum">
              <a:rPr lang="en-US" smtClean="0"/>
              <a:t>‹#›</a:t>
            </a:fld>
            <a:endParaRPr lang="en-US"/>
          </a:p>
        </p:txBody>
      </p:sp>
    </p:spTree>
    <p:extLst>
      <p:ext uri="{BB962C8B-B14F-4D97-AF65-F5344CB8AC3E}">
        <p14:creationId xmlns:p14="http://schemas.microsoft.com/office/powerpoint/2010/main" val="4794360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968C939-DC63-4B2F-8896-92A9D8422F0B}" type="datetimeFigureOut">
              <a:rPr lang="en-US" smtClean="0"/>
              <a:t>5/10/2020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01DA4B2-D4FF-454C-A00B-FB0F9581AE60}" type="slidenum">
              <a:rPr lang="en-US" smtClean="0"/>
              <a:t>‹#›</a:t>
            </a:fld>
            <a:endParaRPr lang="en-US"/>
          </a:p>
        </p:txBody>
      </p:sp>
    </p:spTree>
    <p:extLst>
      <p:ext uri="{BB962C8B-B14F-4D97-AF65-F5344CB8AC3E}">
        <p14:creationId xmlns:p14="http://schemas.microsoft.com/office/powerpoint/2010/main" val="192211961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968C939-DC63-4B2F-8896-92A9D8422F0B}" type="datetimeFigureOut">
              <a:rPr lang="en-US" smtClean="0"/>
              <a:t>5/10/2020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01DA4B2-D4FF-454C-A00B-FB0F9581AE60}" type="slidenum">
              <a:rPr lang="en-US" smtClean="0"/>
              <a:t>‹#›</a:t>
            </a:fld>
            <a:endParaRPr lang="en-US"/>
          </a:p>
        </p:txBody>
      </p:sp>
    </p:spTree>
    <p:extLst>
      <p:ext uri="{BB962C8B-B14F-4D97-AF65-F5344CB8AC3E}">
        <p14:creationId xmlns:p14="http://schemas.microsoft.com/office/powerpoint/2010/main" val="26788574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968C939-DC63-4B2F-8896-92A9D8422F0B}" type="datetimeFigureOut">
              <a:rPr lang="en-US" smtClean="0"/>
              <a:t>5/10/2020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01DA4B2-D4FF-454C-A00B-FB0F9581AE60}" type="slidenum">
              <a:rPr lang="en-US" smtClean="0"/>
              <a:t>‹#›</a:t>
            </a:fld>
            <a:endParaRPr lang="en-US"/>
          </a:p>
        </p:txBody>
      </p:sp>
    </p:spTree>
    <p:extLst>
      <p:ext uri="{BB962C8B-B14F-4D97-AF65-F5344CB8AC3E}">
        <p14:creationId xmlns:p14="http://schemas.microsoft.com/office/powerpoint/2010/main" val="6294738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968C939-DC63-4B2F-8896-92A9D8422F0B}" type="datetimeFigureOut">
              <a:rPr lang="en-US" smtClean="0"/>
              <a:t>5/10/2020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01DA4B2-D4FF-454C-A00B-FB0F9581AE60}" type="slidenum">
              <a:rPr lang="en-US" smtClean="0"/>
              <a:t>‹#›</a:t>
            </a:fld>
            <a:endParaRPr lang="en-US"/>
          </a:p>
        </p:txBody>
      </p:sp>
    </p:spTree>
    <p:extLst>
      <p:ext uri="{BB962C8B-B14F-4D97-AF65-F5344CB8AC3E}">
        <p14:creationId xmlns:p14="http://schemas.microsoft.com/office/powerpoint/2010/main" val="21026984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968C939-DC63-4B2F-8896-92A9D8422F0B}" type="datetimeFigureOut">
              <a:rPr lang="en-US" smtClean="0"/>
              <a:t>5/10/2020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01DA4B2-D4FF-454C-A00B-FB0F9581AE60}" type="slidenum">
              <a:rPr lang="en-US" smtClean="0"/>
              <a:t>‹#›</a:t>
            </a:fld>
            <a:endParaRPr lang="en-US"/>
          </a:p>
        </p:txBody>
      </p:sp>
    </p:spTree>
    <p:extLst>
      <p:ext uri="{BB962C8B-B14F-4D97-AF65-F5344CB8AC3E}">
        <p14:creationId xmlns:p14="http://schemas.microsoft.com/office/powerpoint/2010/main" val="44143558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968C939-DC63-4B2F-8896-92A9D8422F0B}" type="datetimeFigureOut">
              <a:rPr lang="en-US" smtClean="0"/>
              <a:t>5/10/2020</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01DA4B2-D4FF-454C-A00B-FB0F9581AE60}" type="slidenum">
              <a:rPr lang="en-US" smtClean="0"/>
              <a:t>‹#›</a:t>
            </a:fld>
            <a:endParaRPr lang="en-US"/>
          </a:p>
        </p:txBody>
      </p:sp>
    </p:spTree>
    <p:extLst>
      <p:ext uri="{BB962C8B-B14F-4D97-AF65-F5344CB8AC3E}">
        <p14:creationId xmlns:p14="http://schemas.microsoft.com/office/powerpoint/2010/main" val="382874630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dirty="0"/>
          </a:p>
        </p:txBody>
      </p:sp>
      <p:sp>
        <p:nvSpPr>
          <p:cNvPr id="3" name="Subtitle 2"/>
          <p:cNvSpPr>
            <a:spLocks noGrp="1"/>
          </p:cNvSpPr>
          <p:nvPr>
            <p:ph type="subTitle" idx="1"/>
          </p:nvPr>
        </p:nvSpPr>
        <p:spPr/>
        <p:txBody>
          <a:bodyPr>
            <a:noAutofit/>
          </a:bodyPr>
          <a:lstStyle/>
          <a:p>
            <a:r>
              <a:rPr lang="fa-IR" sz="3600" dirty="0" smtClean="0">
                <a:solidFill>
                  <a:schemeClr val="tx1">
                    <a:lumMod val="95000"/>
                    <a:lumOff val="5000"/>
                  </a:schemeClr>
                </a:solidFill>
              </a:rPr>
              <a:t>ترم </a:t>
            </a:r>
            <a:r>
              <a:rPr lang="fa-IR" sz="3600" dirty="0" smtClean="0">
                <a:solidFill>
                  <a:schemeClr val="tx1">
                    <a:lumMod val="95000"/>
                    <a:lumOff val="5000"/>
                  </a:schemeClr>
                </a:solidFill>
              </a:rPr>
              <a:t>چهار بهداشت </a:t>
            </a:r>
            <a:r>
              <a:rPr lang="fa-IR" sz="3600" dirty="0" smtClean="0">
                <a:solidFill>
                  <a:schemeClr val="tx1">
                    <a:lumMod val="95000"/>
                    <a:lumOff val="5000"/>
                  </a:schemeClr>
                </a:solidFill>
              </a:rPr>
              <a:t>محیط</a:t>
            </a:r>
            <a:endParaRPr lang="fa-IR" sz="3600" dirty="0" smtClean="0">
              <a:solidFill>
                <a:schemeClr val="tx1">
                  <a:lumMod val="95000"/>
                  <a:lumOff val="5000"/>
                </a:schemeClr>
              </a:solidFill>
            </a:endParaRPr>
          </a:p>
        </p:txBody>
      </p:sp>
      <p:pic>
        <p:nvPicPr>
          <p:cNvPr id="1026" name="Picture 2" descr="C:\Users\HATAMI\Desktop\index.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 y="533400"/>
            <a:ext cx="8153400" cy="31241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7888919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838200"/>
            <a:ext cx="8229600" cy="5287963"/>
          </a:xfrm>
        </p:spPr>
        <p:txBody>
          <a:bodyPr/>
          <a:lstStyle/>
          <a:p>
            <a:endParaRPr lang="en-US" dirty="0"/>
          </a:p>
        </p:txBody>
      </p:sp>
      <p:pic>
        <p:nvPicPr>
          <p:cNvPr id="2050" name="Picture 2" descr="C:\Users\HATAMI\Desktop\5634_18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 y="838200"/>
            <a:ext cx="8382000" cy="5410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4770319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solidFill>
                  <a:schemeClr val="accent4"/>
                </a:solidFill>
              </a:rPr>
              <a:t> نان</a:t>
            </a:r>
            <a:endParaRPr lang="en-US" dirty="0">
              <a:solidFill>
                <a:schemeClr val="accent4"/>
              </a:solidFill>
            </a:endParaRPr>
          </a:p>
        </p:txBody>
      </p:sp>
      <p:sp>
        <p:nvSpPr>
          <p:cNvPr id="3" name="Content Placeholder 2"/>
          <p:cNvSpPr>
            <a:spLocks noGrp="1"/>
          </p:cNvSpPr>
          <p:nvPr>
            <p:ph idx="1"/>
          </p:nvPr>
        </p:nvSpPr>
        <p:spPr>
          <a:xfrm>
            <a:off x="152400" y="1219200"/>
            <a:ext cx="8991600" cy="6096000"/>
          </a:xfrm>
        </p:spPr>
        <p:txBody>
          <a:bodyPr>
            <a:normAutofit fontScale="77500" lnSpcReduction="20000"/>
          </a:bodyPr>
          <a:lstStyle/>
          <a:p>
            <a:pPr marL="0" indent="0" algn="r">
              <a:buNone/>
            </a:pPr>
            <a:r>
              <a:rPr lang="fa-IR" dirty="0" smtClean="0"/>
              <a:t>نان ماده غذایی ای که از قدیم حداقل  در بین ما ایرانی ها بسیار حرمت داشته است  وپا نگذاشتن بر روی تکه ای از آن یا دور نریختن آن یا اسراف نکردن آن جزء فرهنگ مصرف ما بوده است .</a:t>
            </a:r>
          </a:p>
          <a:p>
            <a:pPr algn="r"/>
            <a:endParaRPr lang="fa-IR" dirty="0" smtClean="0"/>
          </a:p>
          <a:p>
            <a:pPr marL="0" indent="0" algn="r">
              <a:buNone/>
            </a:pPr>
            <a:r>
              <a:rPr lang="fa-IR" dirty="0" smtClean="0"/>
              <a:t>شاید علت اصلی این موضوع، اعتقاد ما به برکت گندم و سختی به دست آمدن نان    وبا زحمت به ثمر رسیدن هر خوشه گندم است . اگر دقت کرده باشیم در اصطلاحات قدیمی رایج داریم ” نان حلال در آوردن ” . توجه به این نکته داشته باشیم که همین اصطلاح ، اصلی بودن  ماده غذایی نان را در سفره نشان می دهد . چون می شد گفت :غذای حلال یا خوردنی حلال ،اما وقتی می گوئیم نان حلال  یعنی نان را به عنوان اصل یا نماد روزی می دانیم .</a:t>
            </a:r>
          </a:p>
          <a:p>
            <a:pPr algn="r"/>
            <a:endParaRPr lang="fa-IR" dirty="0" smtClean="0"/>
          </a:p>
          <a:p>
            <a:pPr marL="0" indent="0" algn="r">
              <a:buNone/>
            </a:pPr>
            <a:r>
              <a:rPr lang="fa-IR" dirty="0" smtClean="0"/>
              <a:t>نان به ماده غذایی گفته می شود که از خمیر کردن آرد و خمیرمایه ، آب و روغن ، نمک و گاهی شکر تهیه می شود . نان از نظر علم تغذیه جزء گروه غلات بوده و در هر 30 گرم دارای 80 کیلو کالری ، انرژی می باشد . ساختمان این ماده غذایی از قندها بوده و حاوی مقدار کمی پروتئین نیز می باشد . نان که بخش مهم واصلی سفره های ایرانی را تشکیل می دهد ، عمده انرژی روزانه فرد را تأمین می کند و نقش سیرکنندگی را نیز به عهده دارد .</a:t>
            </a:r>
          </a:p>
          <a:p>
            <a:pPr marL="0" indent="0" algn="r">
              <a:buNone/>
            </a:pPr>
            <a:r>
              <a:rPr lang="fa-IR" dirty="0" smtClean="0"/>
              <a:t>.</a:t>
            </a:r>
            <a:endParaRPr lang="en-US" dirty="0"/>
          </a:p>
        </p:txBody>
      </p:sp>
    </p:spTree>
    <p:extLst>
      <p:ext uri="{BB962C8B-B14F-4D97-AF65-F5344CB8AC3E}">
        <p14:creationId xmlns:p14="http://schemas.microsoft.com/office/powerpoint/2010/main" val="333571978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362200"/>
            <a:ext cx="8229600" cy="4419600"/>
          </a:xfrm>
        </p:spPr>
        <p:txBody>
          <a:bodyPr/>
          <a:lstStyle/>
          <a:p>
            <a:r>
              <a:rPr lang="fa-IR" dirty="0" smtClean="0"/>
              <a:t>به گزارش مجله پزشکی آسان طب پیشینه طبخ و مصرف نان در ایران به سال ها پیش باز می گردد. در شهرهای مختلف ایران بنا به فرهنگ و رسوم آن شهر ، نان های مختلفی تهیه می شده است. در حال حاضر هم با اینکه مصرف نان در ایران تغییر کرده ، اما در بسیاری از شهرها هنوز هم نان های محلی مخصوص به شهر یا روستای خودشان تهیه و مصرف می شود </a:t>
            </a:r>
            <a:endParaRPr lang="en-US" dirty="0"/>
          </a:p>
        </p:txBody>
      </p:sp>
      <p:pic>
        <p:nvPicPr>
          <p:cNvPr id="3074" name="Picture 2" descr="C:\Users\HATAMI\Desktop\نان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66800" y="228600"/>
            <a:ext cx="3505200" cy="20574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1811129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cs typeface="B Titr" pitchFamily="2" charset="-78"/>
              </a:rPr>
              <a:t>تقلبات نان</a:t>
            </a:r>
            <a:endParaRPr lang="en-US" dirty="0">
              <a:cs typeface="B Titr" pitchFamily="2" charset="-78"/>
            </a:endParaRPr>
          </a:p>
        </p:txBody>
      </p:sp>
      <p:sp>
        <p:nvSpPr>
          <p:cNvPr id="3" name="Content Placeholder 2"/>
          <p:cNvSpPr>
            <a:spLocks noGrp="1"/>
          </p:cNvSpPr>
          <p:nvPr>
            <p:ph idx="1"/>
          </p:nvPr>
        </p:nvSpPr>
        <p:spPr/>
        <p:txBody>
          <a:bodyPr>
            <a:normAutofit fontScale="92500" lnSpcReduction="10000"/>
          </a:bodyPr>
          <a:lstStyle/>
          <a:p>
            <a:pPr marL="0" indent="0" algn="r">
              <a:buNone/>
            </a:pPr>
            <a:r>
              <a:rPr lang="en-US" dirty="0" smtClean="0">
                <a:cs typeface="B Nazanin" pitchFamily="2" charset="-78"/>
              </a:rPr>
              <a:t> </a:t>
            </a:r>
            <a:r>
              <a:rPr lang="fa-IR" dirty="0" smtClean="0">
                <a:cs typeface="B Nazanin" pitchFamily="2" charset="-78"/>
              </a:rPr>
              <a:t>در کشور ايران به دليل اعمال سياست پرداخت يارانه (سوبسيد) از طرف دولت براي برخي از فرآورده هاي غذايي(مثل نان) قيمت نان که غذاي اصلي مردم را تشکيل مي دهد پايين بوده و کمتر کسي به فکر تقلب در اين ماده ي غذايي مي افتد. با اين وجود گاهي افراد سودجو و متقلب در اين ماده ي غذايي هم تقلب مي کنند که در زير به برخي از آنها اشاره مي کنيم:</a:t>
            </a:r>
          </a:p>
          <a:p>
            <a:pPr algn="r"/>
            <a:endParaRPr lang="fa-IR" dirty="0" smtClean="0">
              <a:cs typeface="B Nazanin" pitchFamily="2" charset="-78"/>
            </a:endParaRPr>
          </a:p>
          <a:p>
            <a:pPr marL="0" indent="0" algn="r">
              <a:buNone/>
            </a:pPr>
            <a:r>
              <a:rPr lang="en-US" dirty="0" smtClean="0">
                <a:cs typeface="B Nazanin" pitchFamily="2" charset="-78"/>
              </a:rPr>
              <a:t> </a:t>
            </a:r>
            <a:r>
              <a:rPr lang="fa-IR" dirty="0" smtClean="0">
                <a:cs typeface="B Nazanin" pitchFamily="2" charset="-78"/>
              </a:rPr>
              <a:t>- اضافه کردن نشاسته به آرد: عده اي از متقلبين، مقداري نشاسته ي سيب زميني و برنج به نان اضافه مي کنند و در نتيجه خمير آب بيشتري آب جذب مي کند.</a:t>
            </a:r>
          </a:p>
          <a:p>
            <a:pPr algn="r"/>
            <a:endParaRPr lang="fa-IR" dirty="0" smtClean="0">
              <a:cs typeface="B Nazanin" pitchFamily="2" charset="-78"/>
            </a:endParaRPr>
          </a:p>
          <a:p>
            <a:pPr marL="0" indent="0" algn="r">
              <a:buNone/>
            </a:pPr>
            <a:r>
              <a:rPr lang="fa-IR" dirty="0" smtClean="0">
                <a:cs typeface="B Nazanin" pitchFamily="2" charset="-78"/>
              </a:rPr>
              <a:t>- اضافه کردن آردهاي ديگر : مانند آرد جو و ذرت به آرد گندم</a:t>
            </a:r>
            <a:endParaRPr lang="en-US" dirty="0">
              <a:cs typeface="B Nazanin" pitchFamily="2" charset="-78"/>
            </a:endParaRPr>
          </a:p>
        </p:txBody>
      </p:sp>
    </p:spTree>
    <p:extLst>
      <p:ext uri="{BB962C8B-B14F-4D97-AF65-F5344CB8AC3E}">
        <p14:creationId xmlns:p14="http://schemas.microsoft.com/office/powerpoint/2010/main" val="104616248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28600"/>
            <a:ext cx="8229600" cy="6019800"/>
          </a:xfrm>
        </p:spPr>
        <p:txBody>
          <a:bodyPr>
            <a:normAutofit fontScale="70000" lnSpcReduction="20000"/>
          </a:bodyPr>
          <a:lstStyle/>
          <a:p>
            <a:pPr algn="r"/>
            <a:r>
              <a:rPr lang="fa-IR" dirty="0" smtClean="0"/>
              <a:t>اضافه کردن آردهاي ديگر : مانند آرد جو و ذرت به آرد گندم</a:t>
            </a:r>
          </a:p>
          <a:p>
            <a:pPr algn="r"/>
            <a:endParaRPr lang="fa-IR" dirty="0" smtClean="0"/>
          </a:p>
          <a:p>
            <a:pPr algn="r"/>
            <a:r>
              <a:rPr lang="fa-IR" dirty="0" smtClean="0"/>
              <a:t>- استفاده از آرد هاي کهنه: در مورد آردهاي کهنه که به علت فساد چربي، داراي اسيديته ي بالايي هستند، متقلبين مقداري کربنات يا بيکربنات سديم به آرد اضافه مي کنند. اين مواد اسيدهاي حاصل از فساد را خنثي کرده و عيب کهنگي و ماندگي آرد را مي پوشانند. لازم به يادآوري است که برخي از اين ترکيبات گاهي براي کمک به عمل آمدن خمير به آن اضافه مي شوند.</a:t>
            </a:r>
          </a:p>
          <a:p>
            <a:pPr algn="r"/>
            <a:endParaRPr lang="fa-IR" dirty="0" smtClean="0"/>
          </a:p>
          <a:p>
            <a:pPr algn="r"/>
            <a:r>
              <a:rPr lang="fa-IR" dirty="0" smtClean="0"/>
              <a:t>- اضافه کردن زاج براي سفيد کردن سطح نان: نان هاي سفيد در پاره اي از مناطق داراي طرفداران بيشتري هستند و لذا پاره اي از متقلبين مقداري زاج سفيد يا سولفات مس يا براکس به آردهاي تيره اضافه مي کنند كه اين امر ناراحتي هاي گوارشي را براي مصرف كنندگان به دنبال خواهد آورد .</a:t>
            </a:r>
          </a:p>
          <a:p>
            <a:pPr algn="r"/>
            <a:endParaRPr lang="fa-IR" dirty="0" smtClean="0"/>
          </a:p>
          <a:p>
            <a:pPr algn="r"/>
            <a:r>
              <a:rPr lang="fa-IR" dirty="0" smtClean="0"/>
              <a:t>- اضافه کردن جوش شيرين به منظور ايجاد تخلخل در نان : برخي از متقلبين از جوش شیرین برای ایجاد تخلخل و پوکی در نان و همچنین عمل آوری سریع و فرم پذیری آن استفاده می نمايند; .</a:t>
            </a:r>
          </a:p>
          <a:p>
            <a:pPr algn="r"/>
            <a:endParaRPr lang="fa-IR" dirty="0" smtClean="0"/>
          </a:p>
          <a:p>
            <a:pPr algn="r"/>
            <a:r>
              <a:rPr lang="fa-IR" dirty="0" smtClean="0"/>
              <a:t>استفاده از جوش شيرين در نان باعث بروز مواردي از جمله اختلال در جذب آهن و بروز کم خوني ، پوکي استخوان ، بيماري هاي قلب وعروق ، اختلال در فعاليت هاي آنزيم هاي گوارش و هضم و جذب، افزايش اسيديته معده و بيمارهاي روده اي می شود </a:t>
            </a:r>
            <a:endParaRPr lang="en-US" dirty="0"/>
          </a:p>
        </p:txBody>
      </p:sp>
    </p:spTree>
    <p:extLst>
      <p:ext uri="{BB962C8B-B14F-4D97-AF65-F5344CB8AC3E}">
        <p14:creationId xmlns:p14="http://schemas.microsoft.com/office/powerpoint/2010/main" val="246166688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endParaRPr lang="en-US"/>
          </a:p>
        </p:txBody>
      </p:sp>
      <p:pic>
        <p:nvPicPr>
          <p:cNvPr id="4098" name="Picture 2" descr="C:\Users\HATAMI\Desktop\index.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 y="533400"/>
            <a:ext cx="8229600" cy="5638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1324237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a-IR" dirty="0" smtClean="0">
                <a:solidFill>
                  <a:schemeClr val="accent2"/>
                </a:solidFill>
              </a:rPr>
              <a:t>استاندارد های آرد</a:t>
            </a:r>
            <a:br>
              <a:rPr lang="fa-IR" dirty="0" smtClean="0">
                <a:solidFill>
                  <a:schemeClr val="accent2"/>
                </a:solidFill>
              </a:rPr>
            </a:br>
            <a:endParaRPr lang="en-US" dirty="0">
              <a:solidFill>
                <a:schemeClr val="accent2"/>
              </a:solidFill>
            </a:endParaRPr>
          </a:p>
        </p:txBody>
      </p:sp>
      <p:sp>
        <p:nvSpPr>
          <p:cNvPr id="3" name="Content Placeholder 2"/>
          <p:cNvSpPr>
            <a:spLocks noGrp="1"/>
          </p:cNvSpPr>
          <p:nvPr>
            <p:ph idx="1"/>
          </p:nvPr>
        </p:nvSpPr>
        <p:spPr/>
        <p:txBody>
          <a:bodyPr>
            <a:normAutofit/>
          </a:bodyPr>
          <a:lstStyle/>
          <a:p>
            <a:pPr marL="0" indent="0" algn="r">
              <a:buNone/>
            </a:pPr>
            <a:r>
              <a:rPr lang="fa-IR" sz="2400" dirty="0" smtClean="0"/>
              <a:t>آرد نول:</a:t>
            </a:r>
            <a:r>
              <a:rPr lang="fa-IR" sz="2000" dirty="0" smtClean="0"/>
              <a:t>آردی است که از اندوسپرم تهیه میشود ودارای ویژگی های مذکور در این استاندار است .</a:t>
            </a:r>
          </a:p>
          <a:p>
            <a:pPr marL="0" indent="0" algn="r">
              <a:buNone/>
            </a:pPr>
            <a:r>
              <a:rPr lang="fa-IR" sz="2000" dirty="0" smtClean="0"/>
              <a:t>این آرد بیشتر در تولید فرآورده هایی ویفر کیک کلوچه و.. کاربرد دارد.</a:t>
            </a:r>
          </a:p>
          <a:p>
            <a:pPr marL="0" indent="0" algn="r">
              <a:buNone/>
            </a:pPr>
            <a:r>
              <a:rPr lang="fa-IR" sz="2400" dirty="0" smtClean="0"/>
              <a:t>آرد ستاره:</a:t>
            </a:r>
            <a:r>
              <a:rPr lang="fa-IR" sz="2000" dirty="0" smtClean="0"/>
              <a:t>این آرد بیشتر در تولید فرآورده هایی مانند نان انواع نان های حجیم ،نیمه حجیم وبرخی از انواع شیرینی ها کاربرد دارند.</a:t>
            </a:r>
          </a:p>
          <a:p>
            <a:pPr marL="0" indent="0" algn="r">
              <a:buNone/>
            </a:pPr>
            <a:r>
              <a:rPr lang="fa-IR" sz="2000" dirty="0" smtClean="0"/>
              <a:t>در آرد نان از موارد زیر دئبار در سال نمونه برداری میشود</a:t>
            </a:r>
            <a:r>
              <a:rPr lang="fa-IR" sz="2400" dirty="0" smtClean="0"/>
              <a:t>:</a:t>
            </a:r>
          </a:p>
          <a:p>
            <a:pPr marL="0" indent="0" algn="r">
              <a:buNone/>
            </a:pPr>
            <a:r>
              <a:rPr lang="fa-IR" sz="2400" dirty="0" smtClean="0"/>
              <a:t>باقیمانده سموم آفت کش</a:t>
            </a:r>
          </a:p>
          <a:p>
            <a:pPr marL="0" indent="0" algn="r">
              <a:buNone/>
            </a:pPr>
            <a:r>
              <a:rPr lang="fa-IR" sz="2400" dirty="0" smtClean="0"/>
              <a:t>فلزات سنگین </a:t>
            </a:r>
          </a:p>
          <a:p>
            <a:pPr marL="0" indent="0" algn="r">
              <a:buNone/>
            </a:pPr>
            <a:r>
              <a:rPr lang="fa-IR" sz="2400" dirty="0" smtClean="0"/>
              <a:t>مایکوتوکسین ها</a:t>
            </a:r>
            <a:endParaRPr lang="fa-IR" sz="2000" dirty="0" smtClean="0"/>
          </a:p>
        </p:txBody>
      </p:sp>
      <p:pic>
        <p:nvPicPr>
          <p:cNvPr id="5122" name="Picture 2" descr="C:\Users\HATAMI\Desktop\زت.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1257" y="3886200"/>
            <a:ext cx="3646488" cy="24710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4789227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solidFill>
                  <a:schemeClr val="accent2"/>
                </a:solidFill>
              </a:rPr>
              <a:t>عوامل ناپذیرفتنی در آرد</a:t>
            </a:r>
            <a:endParaRPr lang="en-US" dirty="0">
              <a:solidFill>
                <a:schemeClr val="accent2"/>
              </a:solidFill>
            </a:endParaRPr>
          </a:p>
        </p:txBody>
      </p:sp>
      <p:sp>
        <p:nvSpPr>
          <p:cNvPr id="3" name="Content Placeholder 2"/>
          <p:cNvSpPr>
            <a:spLocks noGrp="1"/>
          </p:cNvSpPr>
          <p:nvPr>
            <p:ph idx="1"/>
          </p:nvPr>
        </p:nvSpPr>
        <p:spPr/>
        <p:txBody>
          <a:bodyPr>
            <a:normAutofit/>
          </a:bodyPr>
          <a:lstStyle/>
          <a:p>
            <a:pPr marL="0" indent="0" algn="r">
              <a:buNone/>
            </a:pPr>
            <a:r>
              <a:rPr lang="fa-IR" sz="2400" dirty="0" smtClean="0"/>
              <a:t>آرد باید عاری از موارد بند زیر باشد:</a:t>
            </a:r>
          </a:p>
          <a:p>
            <a:pPr marL="0" indent="0" algn="r">
              <a:buNone/>
            </a:pPr>
            <a:r>
              <a:rPr lang="fa-IR" sz="2000" dirty="0" smtClean="0"/>
              <a:t>کلوخه شدن</a:t>
            </a:r>
          </a:p>
          <a:p>
            <a:pPr marL="0" indent="0" algn="r">
              <a:buNone/>
            </a:pPr>
            <a:r>
              <a:rPr lang="fa-IR" sz="2000" dirty="0" smtClean="0"/>
              <a:t>عاری ازکپک زدگی ظاهری </a:t>
            </a:r>
          </a:p>
          <a:p>
            <a:pPr marL="0" indent="0" algn="r">
              <a:buNone/>
            </a:pPr>
            <a:r>
              <a:rPr lang="fa-IR" sz="2000" dirty="0" smtClean="0"/>
              <a:t>عاری از بوی کپک زدگی وهرگونه بوی غیر عادی دیگر</a:t>
            </a:r>
          </a:p>
          <a:p>
            <a:pPr marL="0" indent="0" algn="r">
              <a:buNone/>
            </a:pPr>
            <a:r>
              <a:rPr lang="fa-IR" sz="2000" dirty="0" smtClean="0"/>
              <a:t>تغییر رنگ</a:t>
            </a:r>
          </a:p>
          <a:p>
            <a:pPr marL="0" indent="0" algn="r">
              <a:buNone/>
            </a:pPr>
            <a:r>
              <a:rPr lang="fa-IR" sz="2000" dirty="0" smtClean="0"/>
              <a:t>وجود آفت زنده، مرده ویا بقایای آن</a:t>
            </a:r>
          </a:p>
          <a:p>
            <a:pPr algn="r"/>
            <a:r>
              <a:rPr lang="fa-IR" sz="2000" dirty="0" smtClean="0"/>
              <a:t>وجود شن شیشه ویا قطعات فلزی</a:t>
            </a:r>
          </a:p>
          <a:p>
            <a:pPr algn="r"/>
            <a:r>
              <a:rPr lang="fa-IR" sz="2000" dirty="0" smtClean="0"/>
              <a:t>وجود بذر علف های خشک شده</a:t>
            </a:r>
            <a:endParaRPr lang="en-US" sz="2000" dirty="0"/>
          </a:p>
        </p:txBody>
      </p:sp>
      <p:pic>
        <p:nvPicPr>
          <p:cNvPr id="6146" name="Picture 2" descr="C:\Users\HATAMI\Desktop\قغ.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3401" y="3352800"/>
            <a:ext cx="4419600" cy="3124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6622364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fa-IR" sz="4000" dirty="0" smtClean="0">
                <a:solidFill>
                  <a:schemeClr val="accent2"/>
                </a:solidFill>
              </a:rPr>
              <a:t>خمیرمایه</a:t>
            </a:r>
            <a:endParaRPr lang="en-US" sz="4000" dirty="0">
              <a:solidFill>
                <a:schemeClr val="accent2"/>
              </a:solidFill>
            </a:endParaRPr>
          </a:p>
        </p:txBody>
      </p:sp>
      <p:sp>
        <p:nvSpPr>
          <p:cNvPr id="3" name="Content Placeholder 2"/>
          <p:cNvSpPr>
            <a:spLocks noGrp="1"/>
          </p:cNvSpPr>
          <p:nvPr>
            <p:ph idx="1"/>
          </p:nvPr>
        </p:nvSpPr>
        <p:spPr/>
        <p:txBody>
          <a:bodyPr>
            <a:normAutofit lnSpcReduction="10000"/>
          </a:bodyPr>
          <a:lstStyle/>
          <a:p>
            <a:pPr algn="r"/>
            <a:r>
              <a:rPr lang="fa-IR" sz="2400" dirty="0" smtClean="0"/>
              <a:t>)</a:t>
            </a:r>
            <a:r>
              <a:rPr lang="en-US" sz="2400" dirty="0" smtClean="0"/>
              <a:t>Baker’s Yeast)</a:t>
            </a:r>
            <a:r>
              <a:rPr lang="fa-IR" sz="2400" dirty="0" smtClean="0"/>
              <a:t> معرفي خمير مايه</a:t>
            </a:r>
            <a:endParaRPr lang="en-US" sz="2400" dirty="0" smtClean="0"/>
          </a:p>
          <a:p>
            <a:pPr algn="r"/>
            <a:endParaRPr lang="en-US" sz="2400" dirty="0" smtClean="0"/>
          </a:p>
          <a:p>
            <a:pPr algn="r"/>
            <a:r>
              <a:rPr lang="en-US" sz="2400" dirty="0" smtClean="0"/>
              <a:t>Saccharomyces</a:t>
            </a:r>
            <a:r>
              <a:rPr lang="fa-IR" sz="2400" dirty="0" smtClean="0"/>
              <a:t>خمير مايه از نوعي  مخمر بنام ساكاروميسس سرويزيه (</a:t>
            </a:r>
            <a:r>
              <a:rPr lang="en-US" sz="2400" dirty="0" err="1" smtClean="0"/>
              <a:t>Cervisiae</a:t>
            </a:r>
            <a:r>
              <a:rPr lang="en-US" sz="2400" dirty="0" smtClean="0"/>
              <a:t>) </a:t>
            </a:r>
            <a:r>
              <a:rPr lang="fa-IR" sz="2400" dirty="0" smtClean="0"/>
              <a:t>تشكيل شده است. مخمر يك موجود زنده تك سلولي از خانواده قارچ‌ها است، بدين لحاظ مخمر در واقع نوعي قارچ است كه قادر به فراهم‌آوردن مواد غذايي براي خود نيست و ضمن رشد و توليد مثل، از طريق </a:t>
            </a:r>
          </a:p>
          <a:p>
            <a:pPr marL="0" indent="0" algn="r">
              <a:buNone/>
            </a:pPr>
            <a:r>
              <a:rPr lang="fa-IR" sz="2400" dirty="0" smtClean="0"/>
              <a:t>عمل تخمير به زندگي خود ادامه مي‌دهد</a:t>
            </a:r>
          </a:p>
          <a:p>
            <a:pPr marL="0" indent="0" algn="r">
              <a:buNone/>
            </a:pPr>
            <a:r>
              <a:rPr lang="fa-IR" sz="2400" b="1" dirty="0" smtClean="0"/>
              <a:t>استاندارد خميرمايه</a:t>
            </a:r>
          </a:p>
          <a:p>
            <a:pPr marL="0" indent="0" algn="r">
              <a:buNone/>
            </a:pPr>
            <a:r>
              <a:rPr lang="fa-IR" sz="2400" dirty="0"/>
              <a:t>د</a:t>
            </a:r>
            <a:r>
              <a:rPr lang="fa-IR" sz="2400" dirty="0" smtClean="0"/>
              <a:t>ر حال حاضر خمير مايه نان به لحاظ ويژگي‌ها و روش‌هاي آزمون داراي استاندارد ملي شماره 2577 و  به لحاظ ويژگي‌ها و روش‌هاي ميكروبي و بهداشتي داراي استاندارد ملي شماره 6095 تدوين شده توسط موسسه استاندارد و تحقيقات صنعتي ايران است</a:t>
            </a:r>
          </a:p>
        </p:txBody>
      </p:sp>
    </p:spTree>
    <p:extLst>
      <p:ext uri="{BB962C8B-B14F-4D97-AF65-F5344CB8AC3E}">
        <p14:creationId xmlns:p14="http://schemas.microsoft.com/office/powerpoint/2010/main" val="214092964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fa-IR" dirty="0" smtClean="0">
                <a:solidFill>
                  <a:schemeClr val="accent2"/>
                </a:solidFill>
              </a:rPr>
              <a:t>ویژگی های نان استاندارد</a:t>
            </a:r>
            <a:endParaRPr lang="en-US" dirty="0">
              <a:solidFill>
                <a:schemeClr val="accent2"/>
              </a:solidFill>
            </a:endParaRPr>
          </a:p>
        </p:txBody>
      </p:sp>
      <p:sp>
        <p:nvSpPr>
          <p:cNvPr id="3" name="Content Placeholder 2"/>
          <p:cNvSpPr>
            <a:spLocks noGrp="1"/>
          </p:cNvSpPr>
          <p:nvPr>
            <p:ph idx="1"/>
          </p:nvPr>
        </p:nvSpPr>
        <p:spPr/>
        <p:txBody>
          <a:bodyPr>
            <a:normAutofit/>
          </a:bodyPr>
          <a:lstStyle/>
          <a:p>
            <a:pPr algn="r"/>
            <a:r>
              <a:rPr lang="fa-IR" sz="2400" dirty="0" smtClean="0"/>
              <a:t>تخمیر:</a:t>
            </a:r>
            <a:r>
              <a:rPr lang="fa-IR" sz="2000" dirty="0" smtClean="0"/>
              <a:t>انجام عمل کامل تخمیر بر روی خمیر نان در کیفیت خوراکی وتغذیه ای آن اثر دارد </a:t>
            </a:r>
            <a:r>
              <a:rPr lang="en-US" sz="2000" dirty="0" smtClean="0"/>
              <a:t> </a:t>
            </a:r>
            <a:r>
              <a:rPr lang="fa-IR" sz="2000" dirty="0" smtClean="0"/>
              <a:t>بهمین جهت  باید شرایطی فراهم شود تا عمل  تخمیر  به خوبی بر روی خمیر انجام شود. این شرایط عبارتند از:</a:t>
            </a:r>
          </a:p>
          <a:p>
            <a:pPr algn="r"/>
            <a:r>
              <a:rPr lang="fa-IR" sz="2400" dirty="0" smtClean="0"/>
              <a:t>محل:</a:t>
            </a:r>
            <a:endParaRPr lang="fa-IR" sz="2000" dirty="0" smtClean="0"/>
          </a:p>
          <a:p>
            <a:pPr algn="r"/>
            <a:r>
              <a:rPr lang="fa-IR" sz="2000" dirty="0" smtClean="0"/>
              <a:t>پس از آماده شدن خمیرنان  لازم است تاآنرا با دست یا بطور اتوماتیک به وسیله خمیر کن به تغار منتقل نمود.</a:t>
            </a:r>
          </a:p>
          <a:p>
            <a:pPr algn="r"/>
            <a:r>
              <a:rPr lang="fa-IR" sz="2400" dirty="0" smtClean="0"/>
              <a:t>دما:</a:t>
            </a:r>
          </a:p>
          <a:p>
            <a:pPr marL="0" indent="0" algn="r">
              <a:buNone/>
            </a:pPr>
            <a:r>
              <a:rPr lang="fa-IR" sz="2000" dirty="0" smtClean="0"/>
              <a:t>دمای خمیر طی عمل تخمیر بهتر است در حدود28-30 درجه سانتی گرادحفظ شود تا از تخمیر بیش از حد وترش شدن خمیر در اثر بالا رفتن دما ،یا ور نیامدن خمیر ونارس ماندن خمیر </a:t>
            </a:r>
          </a:p>
          <a:p>
            <a:pPr marL="0" indent="0" algn="r">
              <a:buNone/>
            </a:pPr>
            <a:r>
              <a:rPr lang="fa-IR" sz="2000" dirty="0" smtClean="0"/>
              <a:t>جلوگیری شود.</a:t>
            </a:r>
          </a:p>
        </p:txBody>
      </p:sp>
    </p:spTree>
    <p:extLst>
      <p:ext uri="{BB962C8B-B14F-4D97-AF65-F5344CB8AC3E}">
        <p14:creationId xmlns:p14="http://schemas.microsoft.com/office/powerpoint/2010/main" val="171164883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04800"/>
            <a:ext cx="8229600" cy="5821363"/>
          </a:xfrm>
        </p:spPr>
        <p:txBody>
          <a:bodyPr>
            <a:normAutofit/>
          </a:bodyPr>
          <a:lstStyle/>
          <a:p>
            <a:pPr algn="r"/>
            <a:r>
              <a:rPr lang="fa-IR" sz="2400" dirty="0" smtClean="0"/>
              <a:t>رطوبت نسبی:</a:t>
            </a:r>
            <a:endParaRPr lang="fa-IR" sz="2000" dirty="0" smtClean="0"/>
          </a:p>
          <a:p>
            <a:pPr algn="r"/>
            <a:r>
              <a:rPr lang="fa-IR" sz="2000" dirty="0" smtClean="0"/>
              <a:t>طی عمل تخمیر باید شرایطی فراهم شود تا از تبخیر رطوبت خمیر جلوگیری شود.در غیر اینصورت یک لایه خشک دور تغارتشکیل شده وعلاوه بر اینکه انجام عمل تخمیر در شرایط طبیعی را مختل میکند، مخلوط شدن آن با خمیر موجب پیدا شدن تکه های خمیرخشک در نان میشود. برای جلوگیری از این نقص باید  رطوبت نسبی هوای محل تخمیر بالا باشد ویا روی خمیر به نحو مناسب با پارچه تمیز پوشانده شود تا از  تبخیر آب جلوگیری شود.</a:t>
            </a:r>
          </a:p>
          <a:p>
            <a:pPr algn="r"/>
            <a:r>
              <a:rPr lang="fa-IR" sz="2400" dirty="0" smtClean="0"/>
              <a:t>یکنواختی عمل تخمیر:</a:t>
            </a:r>
          </a:p>
          <a:p>
            <a:pPr algn="r"/>
            <a:r>
              <a:rPr lang="fa-IR" sz="2000" dirty="0" smtClean="0"/>
              <a:t>در زمان انجام عمل تخمیربرای یکنواخت کردن کیفیت خمیر از نظر مقدار اکسیژن، دما، رشد وتکثیر مخمرها بهتر است چندبار خمیر را با دست زیر ورو کنیم.</a:t>
            </a:r>
          </a:p>
          <a:p>
            <a:pPr algn="r"/>
            <a:r>
              <a:rPr lang="fa-IR" sz="2000" dirty="0" smtClean="0"/>
              <a:t>   </a:t>
            </a:r>
            <a:endParaRPr lang="en-US" sz="2000" dirty="0"/>
          </a:p>
        </p:txBody>
      </p:sp>
      <p:pic>
        <p:nvPicPr>
          <p:cNvPr id="2050" name="Picture 2" descr="C:\Users\HATAMI\Desktop\لبسق.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600" y="3505200"/>
            <a:ext cx="4267200" cy="3352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5844548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04800"/>
            <a:ext cx="8229600" cy="5821363"/>
          </a:xfrm>
        </p:spPr>
        <p:txBody>
          <a:bodyPr>
            <a:normAutofit/>
          </a:bodyPr>
          <a:lstStyle/>
          <a:p>
            <a:pPr algn="r"/>
            <a:r>
              <a:rPr lang="fa-IR" sz="2400" dirty="0" smtClean="0"/>
              <a:t>زمان :</a:t>
            </a:r>
            <a:endParaRPr lang="fa-IR" sz="2000" dirty="0" smtClean="0"/>
          </a:p>
          <a:p>
            <a:pPr algn="r"/>
            <a:r>
              <a:rPr lang="fa-IR" sz="2000" dirty="0" smtClean="0"/>
              <a:t>زمان تخمیر تابع عوامل مختلفی مانند دمای اولیه خمیر ، نوع  ومیز ان مخمر، فرمول تهیه خمیر،وشرایط نگهداری آن طی انجام تخمیر است. در شرایطی که دما بالا باشد زمان کوتاه تر میشود و اگر دما پایین باشدزمان طولانی تری برای تخمیر لازم است وحد معمول آن 1-2 ساعت می باشد</a:t>
            </a:r>
          </a:p>
          <a:p>
            <a:pPr algn="r"/>
            <a:r>
              <a:rPr lang="fa-IR" sz="2400" dirty="0" smtClean="0"/>
              <a:t>تشخیص  زمان آماده شدن خمیر برای پخت:</a:t>
            </a:r>
          </a:p>
          <a:p>
            <a:pPr algn="r"/>
            <a:r>
              <a:rPr lang="fa-IR" sz="2000" dirty="0" smtClean="0"/>
              <a:t>برای پی بردن به  آمادگی خمیر جهت پخت میتوان از نشانه هایی مانند بالا آمدن خمیر در تغار تا حدود 15سانت وپیدایش حباب های فرآوان در خمیر،ایجاد حالت اسفنجی در خمیر و بوی مطبوع آن استفاده کرد.</a:t>
            </a:r>
          </a:p>
          <a:p>
            <a:pPr algn="r"/>
            <a:endParaRPr lang="fa-IR" sz="2000" dirty="0" smtClean="0"/>
          </a:p>
        </p:txBody>
      </p:sp>
      <p:pic>
        <p:nvPicPr>
          <p:cNvPr id="3074" name="Picture 2" descr="C:\Users\HATAMI\Desktop\قیفب.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8600" y="3429000"/>
            <a:ext cx="5333999" cy="32003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8335794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solidFill>
                  <a:schemeClr val="accent2"/>
                </a:solidFill>
              </a:rPr>
              <a:t>وسایل مورد نیاز</a:t>
            </a:r>
            <a:endParaRPr lang="en-US" dirty="0">
              <a:solidFill>
                <a:schemeClr val="accent2"/>
              </a:solidFill>
            </a:endParaRPr>
          </a:p>
        </p:txBody>
      </p:sp>
      <p:sp>
        <p:nvSpPr>
          <p:cNvPr id="3" name="Content Placeholder 2"/>
          <p:cNvSpPr>
            <a:spLocks noGrp="1"/>
          </p:cNvSpPr>
          <p:nvPr>
            <p:ph idx="1"/>
          </p:nvPr>
        </p:nvSpPr>
        <p:spPr/>
        <p:txBody>
          <a:bodyPr>
            <a:normAutofit/>
          </a:bodyPr>
          <a:lstStyle/>
          <a:p>
            <a:pPr algn="r"/>
            <a:r>
              <a:rPr lang="fa-IR" sz="2400" dirty="0" smtClean="0"/>
              <a:t>میز یا سکوی پهن کردن خمیر:</a:t>
            </a:r>
            <a:r>
              <a:rPr lang="fa-IR" sz="2000" dirty="0" smtClean="0"/>
              <a:t>این میز یا سکو بیشتر به ابعاد 150*150سانت میباشد که سطح آن باید با سنگ صاف ویا ورق استیل ضد زنگ پوشیده شود .این میز در کنار فر یا تنور قرار دارد.</a:t>
            </a:r>
          </a:p>
          <a:p>
            <a:pPr algn="r"/>
            <a:r>
              <a:rPr lang="fa-IR" sz="2400" dirty="0" smtClean="0"/>
              <a:t>میز تخمیر ثانویه خمیر</a:t>
            </a:r>
          </a:p>
          <a:p>
            <a:pPr algn="r"/>
            <a:r>
              <a:rPr lang="fa-IR" sz="2400" dirty="0" smtClean="0"/>
              <a:t>پارچه متقال تمیز</a:t>
            </a:r>
          </a:p>
          <a:p>
            <a:pPr algn="r"/>
            <a:r>
              <a:rPr lang="fa-IR" sz="2400" dirty="0" smtClean="0"/>
              <a:t>کاردک </a:t>
            </a:r>
          </a:p>
          <a:p>
            <a:pPr algn="r"/>
            <a:r>
              <a:rPr lang="fa-IR" sz="2400" dirty="0" smtClean="0"/>
              <a:t>ترازوی تمیز</a:t>
            </a:r>
            <a:endParaRPr lang="en-US" sz="2400" dirty="0"/>
          </a:p>
        </p:txBody>
      </p:sp>
    </p:spTree>
    <p:extLst>
      <p:ext uri="{BB962C8B-B14F-4D97-AF65-F5344CB8AC3E}">
        <p14:creationId xmlns:p14="http://schemas.microsoft.com/office/powerpoint/2010/main" val="1171042780"/>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168</TotalTime>
  <Words>1298</Words>
  <Application>Microsoft Office PowerPoint</Application>
  <PresentationFormat>On-screen Show (4:3)</PresentationFormat>
  <Paragraphs>71</Paragraphs>
  <Slides>14</Slides>
  <Notes>1</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Office Theme</vt:lpstr>
      <vt:lpstr>PowerPoint Presentation</vt:lpstr>
      <vt:lpstr>PowerPoint Presentation</vt:lpstr>
      <vt:lpstr> نان</vt:lpstr>
      <vt:lpstr>PowerPoint Presentation</vt:lpstr>
      <vt:lpstr>تقلبات نان</vt:lpstr>
      <vt:lpstr>PowerPoint Presentation</vt:lpstr>
      <vt:lpstr>PowerPoint Presentation</vt:lpstr>
      <vt:lpstr>استاندارد های آرد </vt:lpstr>
      <vt:lpstr>عوامل ناپذیرفتنی در آرد</vt:lpstr>
      <vt:lpstr>خمیرمایه</vt:lpstr>
      <vt:lpstr>ویژگی های نان استاندارد</vt:lpstr>
      <vt:lpstr>PowerPoint Presentation</vt:lpstr>
      <vt:lpstr>PowerPoint Presentation</vt:lpstr>
      <vt:lpstr>وسایل مورد نیاز</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HATAMI</dc:creator>
  <cp:lastModifiedBy>Windows User</cp:lastModifiedBy>
  <cp:revision>14</cp:revision>
  <dcterms:created xsi:type="dcterms:W3CDTF">2018-04-26T17:53:33Z</dcterms:created>
  <dcterms:modified xsi:type="dcterms:W3CDTF">2020-05-10T17:32:24Z</dcterms:modified>
</cp:coreProperties>
</file>