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75" r:id="rId10"/>
    <p:sldId id="264" r:id="rId11"/>
    <p:sldId id="265" r:id="rId12"/>
    <p:sldId id="274" r:id="rId13"/>
    <p:sldId id="266" r:id="rId14"/>
    <p:sldId id="267" r:id="rId15"/>
    <p:sldId id="268" r:id="rId16"/>
    <p:sldId id="269" r:id="rId17"/>
    <p:sldId id="270" r:id="rId18"/>
    <p:sldId id="271" r:id="rId19"/>
    <p:sldId id="272" r:id="rId20"/>
    <p:sldId id="277" r:id="rId21"/>
    <p:sldId id="276" r:id="rId22"/>
    <p:sldId id="278" r:id="rId23"/>
    <p:sldId id="279" r:id="rId24"/>
    <p:sldId id="280" r:id="rId25"/>
    <p:sldId id="281" r:id="rId26"/>
    <p:sldId id="282" r:id="rId27"/>
    <p:sldId id="283" r:id="rId28"/>
    <p:sldId id="284" r:id="rId29"/>
    <p:sldId id="285" r:id="rId30"/>
    <p:sldId id="28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99CCFF"/>
    <a:srgbClr val="00CC99"/>
    <a:srgbClr val="CCECFF"/>
    <a:srgbClr val="CCFFFF"/>
    <a:srgbClr val="FF66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96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1D8BD707-D9CF-40AE-B4C6-C98DA3205C09}" type="datetimeFigureOut">
              <a:rPr lang="en-US" smtClean="0"/>
              <a:pPr/>
              <a:t>8/26/2023</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8/26/2023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8/26/2023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1D8BD707-D9CF-40AE-B4C6-C98DA3205C09}" type="datetimeFigureOut">
              <a:rPr lang="en-US" smtClean="0"/>
              <a:pPr/>
              <a:t>8/26/2023</a:t>
            </a:fld>
            <a:endParaRPr lang="en-US"/>
          </a:p>
        </p:txBody>
      </p:sp>
      <p:sp>
        <p:nvSpPr>
          <p:cNvPr id="27" name="Slide Number Placeholder 26"/>
          <p:cNvSpPr>
            <a:spLocks noGrp="1"/>
          </p:cNvSpPr>
          <p:nvPr>
            <p:ph type="sldNum" sz="quarter" idx="11"/>
          </p:nvPr>
        </p:nvSpPr>
        <p:spPr/>
        <p:txBody>
          <a:bodyPr rtlCol="0"/>
          <a:lstStyle/>
          <a:p>
            <a:fld id="{B6F15528-21DE-4FAA-801E-634DDDAF4B2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1D8BD707-D9CF-40AE-B4C6-C98DA3205C09}" type="datetimeFigureOut">
              <a:rPr lang="en-US" smtClean="0"/>
              <a:pPr/>
              <a:t>8/26/2023</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8/26/2023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8/26/2023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8/26/2023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1D8BD707-D9CF-40AE-B4C6-C98DA3205C09}" type="datetimeFigureOut">
              <a:rPr lang="en-US" smtClean="0"/>
              <a:pPr/>
              <a:t>8/26/2023</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4000" kern="1200">
          <a:solidFill>
            <a:schemeClr val="tx2"/>
          </a:solidFill>
          <a:latin typeface="+mj-lt"/>
          <a:ea typeface="+mj-ea"/>
          <a:cs typeface="+mj-cs"/>
        </a:defRPr>
      </a:lvl1pPr>
    </p:titleStyle>
    <p:bodyStyle>
      <a:lvl1pPr marL="365760" indent="-256032" algn="r" rtl="1"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r" rtl="1"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r" rtl="1"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r" rtl="1"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r" rtl="1"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r" rtl="1"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r" rtl="1"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r" rtl="1"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r" rtl="1"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036" y="381000"/>
            <a:ext cx="8991600" cy="6857999"/>
          </a:xfrm>
        </p:spPr>
        <p:txBody>
          <a:bodyPr>
            <a:prstTxWarp prst="textCanUp">
              <a:avLst/>
            </a:prstTxWarp>
            <a:normAutofit/>
            <a:scene3d>
              <a:camera prst="perspectiveRight"/>
              <a:lightRig rig="threePt" dir="t"/>
            </a:scene3d>
            <a:sp3d extrusionH="57150">
              <a:bevelT w="69850" h="38100" prst="cross"/>
            </a:sp3d>
          </a:bodyPr>
          <a:lstStyle/>
          <a:p>
            <a:r>
              <a:rPr lang="fa-IR" sz="9600" b="1" i="1" dirty="0" smtClean="0">
                <a:ln w="12700">
                  <a:solidFill>
                    <a:srgbClr val="FFFF00"/>
                  </a:solidFill>
                  <a:prstDash val="solid"/>
                </a:ln>
                <a:solidFill>
                  <a:srgbClr val="FF0000"/>
                </a:solidFill>
                <a:effectLst>
                  <a:glow rad="63500">
                    <a:schemeClr val="accent1">
                      <a:satMod val="175000"/>
                      <a:alpha val="40000"/>
                    </a:schemeClr>
                  </a:glow>
                  <a:outerShdw blurRad="60007" dir="2000400" sy="-30000" kx="-800400" algn="bl" rotWithShape="0">
                    <a:prstClr val="black">
                      <a:alpha val="20000"/>
                    </a:prstClr>
                  </a:outerShdw>
                </a:effectLst>
                <a:cs typeface="Mj_Nazila 3D Shadow" pitchFamily="2" charset="-78"/>
              </a:rPr>
              <a:t>تربیت فرزند</a:t>
            </a:r>
            <a:endParaRPr lang="fa-IR" sz="9600" b="1" i="1" dirty="0">
              <a:ln w="12700">
                <a:solidFill>
                  <a:srgbClr val="FFFF00"/>
                </a:solidFill>
                <a:prstDash val="solid"/>
              </a:ln>
              <a:solidFill>
                <a:srgbClr val="FF0000"/>
              </a:solidFill>
              <a:effectLst>
                <a:glow rad="63500">
                  <a:schemeClr val="accent1">
                    <a:satMod val="175000"/>
                    <a:alpha val="40000"/>
                  </a:schemeClr>
                </a:glow>
                <a:outerShdw blurRad="60007" dir="2000400" sy="-30000" kx="-800400" algn="bl" rotWithShape="0">
                  <a:prstClr val="black">
                    <a:alpha val="20000"/>
                  </a:prstClr>
                </a:outerShdw>
              </a:effectLst>
              <a:cs typeface="Mj_Nazila 3D Shadow"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86800" cy="6858000"/>
          </a:xfrm>
        </p:spPr>
        <p:txBody>
          <a:bodyPr/>
          <a:lstStyle/>
          <a:p>
            <a:pPr algn="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2  Karim" pitchFamily="2" charset="-78"/>
              </a:rPr>
              <a:t>مقدّمه :</a:t>
            </a:r>
            <a:r>
              <a:rPr lang="fa-IR" dirty="0" smtClean="0">
                <a:cs typeface="2  Karim" pitchFamily="2" charset="-78"/>
              </a:rPr>
              <a:t/>
            </a:r>
            <a:br>
              <a:rPr lang="fa-IR" dirty="0" smtClean="0">
                <a:cs typeface="2  Karim" pitchFamily="2" charset="-78"/>
              </a:rPr>
            </a:br>
            <a:r>
              <a:rPr lang="fa-IR" dirty="0" smtClean="0">
                <a:solidFill>
                  <a:srgbClr val="00FF00"/>
                </a:solidFill>
                <a:cs typeface="2  Karim" pitchFamily="2" charset="-78"/>
              </a:rPr>
              <a:t>*</a:t>
            </a:r>
            <a:r>
              <a:rPr lang="fa-IR" dirty="0" smtClean="0">
                <a:solidFill>
                  <a:schemeClr val="tx1">
                    <a:lumMod val="95000"/>
                    <a:lumOff val="5000"/>
                  </a:schemeClr>
                </a:solidFill>
                <a:cs typeface="2  Karim" pitchFamily="2" charset="-78"/>
              </a:rPr>
              <a:t>پیامبر گرامی اسلام فرمودند : فرزندِ صالح گلی است از گلهایِ بهشت .</a:t>
            </a:r>
            <a:br>
              <a:rPr lang="fa-IR" dirty="0" smtClean="0">
                <a:solidFill>
                  <a:schemeClr val="tx1">
                    <a:lumMod val="95000"/>
                    <a:lumOff val="5000"/>
                  </a:schemeClr>
                </a:solidFill>
                <a:cs typeface="2  Karim" pitchFamily="2" charset="-78"/>
              </a:rPr>
            </a:br>
            <a:r>
              <a:rPr lang="fa-IR" dirty="0" smtClean="0">
                <a:solidFill>
                  <a:srgbClr val="00FF00"/>
                </a:solidFill>
                <a:cs typeface="2  Karim" pitchFamily="2" charset="-78"/>
              </a:rPr>
              <a:t>*</a:t>
            </a:r>
            <a:r>
              <a:rPr lang="fa-IR" dirty="0" smtClean="0">
                <a:solidFill>
                  <a:schemeClr val="tx1">
                    <a:lumMod val="95000"/>
                    <a:lumOff val="5000"/>
                  </a:schemeClr>
                </a:solidFill>
                <a:cs typeface="2  Karim" pitchFamily="2" charset="-78"/>
              </a:rPr>
              <a:t>ویا فرمودند : پروندۀ اعمالِ انسان با مرگ بسته می شود إلّا در چند مورد که یکی از آن موارد تربیت فرزندِ صالح است .</a:t>
            </a:r>
            <a:br>
              <a:rPr lang="fa-IR" dirty="0" smtClean="0">
                <a:solidFill>
                  <a:schemeClr val="tx1">
                    <a:lumMod val="95000"/>
                    <a:lumOff val="5000"/>
                  </a:schemeClr>
                </a:solidFill>
                <a:cs typeface="2  Karim" pitchFamily="2" charset="-78"/>
              </a:rPr>
            </a:br>
            <a:r>
              <a:rPr lang="fa-IR" dirty="0" smtClean="0">
                <a:solidFill>
                  <a:srgbClr val="002060"/>
                </a:solidFill>
                <a:cs typeface="2  Karim" pitchFamily="2" charset="-78"/>
              </a:rPr>
              <a:t>لذا یکی از دغدغه های اصلی هر پدر و مادری تربیتِ نسلِ صالح و شایسته است .</a:t>
            </a:r>
            <a:br>
              <a:rPr lang="fa-IR" dirty="0" smtClean="0">
                <a:solidFill>
                  <a:srgbClr val="002060"/>
                </a:solidFill>
                <a:cs typeface="2  Karim" pitchFamily="2" charset="-78"/>
              </a:rPr>
            </a:br>
            <a:r>
              <a:rPr lang="fa-IR" dirty="0" smtClean="0">
                <a:solidFill>
                  <a:srgbClr val="002060"/>
                </a:solidFill>
                <a:cs typeface="2  Karim" pitchFamily="2" charset="-78"/>
              </a:rPr>
              <a:t>امّا از چه راههایی میتوان به این مهم دست پیدا کرد؟</a:t>
            </a:r>
            <a:endParaRPr lang="fa-IR" dirty="0">
              <a:solidFill>
                <a:srgbClr val="002060"/>
              </a:solidFill>
              <a:cs typeface="2  Karim"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tx2">
              <a:lumMod val="20000"/>
              <a:lumOff val="80000"/>
            </a:schemeClr>
          </a:solidFill>
        </p:spPr>
        <p:txBody>
          <a:bodyPr>
            <a:prstTxWarp prst="textInflateTop">
              <a:avLst/>
            </a:prstTxWarp>
            <a:normAutofit/>
            <a:scene3d>
              <a:camera prst="obliqueTopLeft"/>
              <a:lightRig rig="soft" dir="tl">
                <a:rot lat="0" lon="0" rev="0"/>
              </a:lightRig>
            </a:scene3d>
            <a:sp3d extrusionH="57150" contourW="25400" prstMaterial="matte">
              <a:bevelT w="25400" h="55880" prst="relaxedInset"/>
              <a:contourClr>
                <a:schemeClr val="accent2">
                  <a:tint val="20000"/>
                </a:schemeClr>
              </a:contourClr>
            </a:sp3d>
          </a:bodyPr>
          <a:lstStyle/>
          <a:p>
            <a:pPr algn="r"/>
            <a:r>
              <a:rPr lang="fa-IR" sz="60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Esfehan" pitchFamily="2" charset="-78"/>
              </a:rPr>
              <a:t>  راههای تربیتِ فرزند </a:t>
            </a:r>
            <a:br>
              <a:rPr lang="fa-IR" sz="60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Esfehan" pitchFamily="2" charset="-78"/>
              </a:rPr>
            </a:br>
            <a:r>
              <a:rPr lang="fa-IR" sz="60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Esfehan" pitchFamily="2" charset="-78"/>
              </a:rPr>
              <a:t/>
            </a:r>
            <a:br>
              <a:rPr lang="fa-IR" sz="60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Esfehan" pitchFamily="2" charset="-78"/>
              </a:rPr>
            </a:br>
            <a:r>
              <a:rPr lang="fa-IR" sz="24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Aseman" pitchFamily="2" charset="-78"/>
              </a:rPr>
              <a:t/>
            </a:r>
            <a:br>
              <a:rPr lang="fa-IR" sz="2400" b="1" spc="50" dirty="0" smtClean="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Aseman" pitchFamily="2" charset="-78"/>
              </a:rPr>
            </a:br>
            <a:endParaRPr lang="fa-IR" sz="2400" b="1" spc="50" dirty="0">
              <a:ln w="11430">
                <a:solidFill>
                  <a:srgbClr val="002060"/>
                </a:solidFill>
              </a:ln>
              <a:solidFill>
                <a:schemeClr val="accent1">
                  <a:lumMod val="60000"/>
                  <a:lumOff val="40000"/>
                </a:schemeClr>
              </a:solidFill>
              <a:effectLst>
                <a:glow rad="228600">
                  <a:schemeClr val="accent4">
                    <a:satMod val="175000"/>
                    <a:alpha val="40000"/>
                  </a:schemeClr>
                </a:glow>
                <a:innerShdw blurRad="63500" dist="50800" dir="2700000">
                  <a:prstClr val="black">
                    <a:alpha val="50000"/>
                  </a:prstClr>
                </a:innerShdw>
                <a:reflection blurRad="6350" stA="55000" endA="50" endPos="85000" dist="60007" dir="5400000" sy="-100000" algn="bl" rotWithShape="0"/>
              </a:effectLst>
              <a:cs typeface="2  Asema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686800" cy="6400800"/>
          </a:xfrm>
        </p:spPr>
        <p:txBody>
          <a:bodyPr>
            <a:normAutofit fontScale="90000"/>
          </a:bodyPr>
          <a:lstStyle/>
          <a:p>
            <a:pPr algn="r">
              <a:lnSpc>
                <a:spcPct val="150000"/>
              </a:lnSpc>
            </a:pPr>
            <a:r>
              <a:rPr lang="fa-IR"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2  Badr" pitchFamily="2" charset="-78"/>
              </a:rPr>
              <a:t>1- انتخاب همسری شایسته :</a:t>
            </a:r>
            <a:r>
              <a:rPr lang="fa-IR" b="1" spc="50" dirty="0" smtClean="0">
                <a:ln w="11430"/>
                <a:solidFill>
                  <a:schemeClr val="tx1">
                    <a:lumMod val="95000"/>
                    <a:lumOff val="5000"/>
                  </a:schemeClr>
                </a:solidFill>
                <a:effectLst>
                  <a:outerShdw blurRad="76200" dist="50800" dir="5400000" algn="tl" rotWithShape="0">
                    <a:srgbClr val="000000">
                      <a:alpha val="65000"/>
                    </a:srgbClr>
                  </a:outerShdw>
                </a:effectLst>
                <a:cs typeface="2  Badr" pitchFamily="2" charset="-78"/>
              </a:rPr>
              <a:t/>
            </a:r>
            <a:br>
              <a:rPr lang="fa-IR" b="1" spc="50" dirty="0" smtClean="0">
                <a:ln w="11430"/>
                <a:solidFill>
                  <a:schemeClr val="tx1">
                    <a:lumMod val="95000"/>
                    <a:lumOff val="5000"/>
                  </a:schemeClr>
                </a:solidFill>
                <a:effectLst>
                  <a:outerShdw blurRad="76200" dist="50800" dir="5400000" algn="tl" rotWithShape="0">
                    <a:srgbClr val="000000">
                      <a:alpha val="65000"/>
                    </a:srgbClr>
                  </a:outerShdw>
                </a:effectLst>
                <a:cs typeface="2  Badr" pitchFamily="2" charset="-78"/>
              </a:rPr>
            </a:br>
            <a:r>
              <a:rPr lang="fa-IR" spc="50" dirty="0" smtClean="0">
                <a:ln w="11430"/>
                <a:solidFill>
                  <a:schemeClr val="tx1">
                    <a:lumMod val="95000"/>
                    <a:lumOff val="5000"/>
                  </a:schemeClr>
                </a:solidFill>
                <a:cs typeface="2  Badr" pitchFamily="2" charset="-78"/>
              </a:rPr>
              <a:t>یکی از فلسفه های ازدواج بوجود آوردنِ نسلی پاک و سالم است لذا اولین قدم برای تربیتِ فرزندانِ صالح و شایسته ، انتخابِ همسری خوب و متدیّن است که بتواند چنین فرزندانی را تربیت کند ، لذا کسانی که در انتخاب همسر ، دقّتِ لازم را ندارند نمیتوانند در تربیتِ فرزندان موفّق باشند </a:t>
            </a:r>
            <a:r>
              <a:rPr lang="fa-IR" spc="50" dirty="0" smtClean="0">
                <a:ln w="11430"/>
                <a:solidFill>
                  <a:srgbClr val="002060"/>
                </a:solidFill>
                <a:cs typeface="2  Badr" pitchFamily="2" charset="-78"/>
              </a:rPr>
              <a:t>. </a:t>
            </a:r>
            <a:r>
              <a:rPr lang="fa-IR" sz="3200" spc="50" dirty="0" smtClean="0">
                <a:ln w="11430"/>
                <a:solidFill>
                  <a:srgbClr val="002060"/>
                </a:solidFill>
                <a:cs typeface="2  Davat" pitchFamily="2" charset="-78"/>
              </a:rPr>
              <a:t>( داستان ازدواج حضرت امیرالمؤنین با حضرت ام البنین سلام الله علیهما ) .</a:t>
            </a:r>
            <a:r>
              <a:rPr lang="fa-IR" b="1" spc="50" dirty="0" smtClean="0">
                <a:ln w="11430"/>
                <a:solidFill>
                  <a:schemeClr val="tx1">
                    <a:lumMod val="95000"/>
                    <a:lumOff val="5000"/>
                  </a:schemeClr>
                </a:solidFill>
                <a:effectLst>
                  <a:outerShdw blurRad="76200" dist="50800" dir="5400000" algn="tl" rotWithShape="0">
                    <a:srgbClr val="000000">
                      <a:alpha val="65000"/>
                    </a:srgbClr>
                  </a:outerShdw>
                </a:effectLst>
                <a:cs typeface="2  Badr" pitchFamily="2" charset="-78"/>
              </a:rPr>
              <a:t/>
            </a:r>
            <a:br>
              <a:rPr lang="fa-IR" b="1" spc="50" dirty="0" smtClean="0">
                <a:ln w="11430"/>
                <a:solidFill>
                  <a:schemeClr val="tx1">
                    <a:lumMod val="95000"/>
                    <a:lumOff val="5000"/>
                  </a:schemeClr>
                </a:solidFill>
                <a:effectLst>
                  <a:outerShdw blurRad="76200" dist="50800" dir="5400000" algn="tl" rotWithShape="0">
                    <a:srgbClr val="000000">
                      <a:alpha val="65000"/>
                    </a:srgbClr>
                  </a:outerShdw>
                </a:effectLst>
                <a:cs typeface="2  Badr" pitchFamily="2" charset="-78"/>
              </a:rPr>
            </a:b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763000" cy="6477000"/>
          </a:xfrm>
        </p:spPr>
        <p:txBody>
          <a:bodyPr>
            <a:normAutofit/>
          </a:bodyPr>
          <a:lstStyle/>
          <a:p>
            <a:pPr algn="r"/>
            <a:r>
              <a:rPr lang="fa-IR" sz="4800" dirty="0" smtClean="0">
                <a:cs typeface="Mj_Liner Print-out Light" pitchFamily="2" charset="-78"/>
              </a:rPr>
              <a:t>به این احادیث توجّه فرمائید :</a:t>
            </a:r>
            <a:r>
              <a:rPr lang="fa-IR" sz="2800" dirty="0" smtClean="0">
                <a:cs typeface="Mj_Liner Print-out Light" pitchFamily="2" charset="-78"/>
              </a:rPr>
              <a:t/>
            </a:r>
            <a:br>
              <a:rPr lang="fa-IR" sz="2800" dirty="0" smtClean="0">
                <a:cs typeface="Mj_Liner Print-out Light" pitchFamily="2" charset="-78"/>
              </a:rPr>
            </a:br>
            <a:r>
              <a:rPr lang="fa-IR" sz="2800" b="1" cap="all" dirty="0" smtClean="0">
                <a:ln w="9000" cmpd="sng">
                  <a:solidFill>
                    <a:schemeClr val="accent4">
                      <a:shade val="50000"/>
                      <a:satMod val="120000"/>
                    </a:schemeClr>
                  </a:solidFill>
                  <a:prstDash val="solid"/>
                </a:ln>
                <a:solidFill>
                  <a:srgbClr val="0BEB16"/>
                </a:solidFill>
                <a:effectLst>
                  <a:reflection blurRad="12700" stA="28000" endPos="45000" dist="1000" dir="5400000" sy="-100000" algn="bl" rotWithShape="0"/>
                </a:effectLst>
                <a:cs typeface="Mj_Liner Print-out Light" pitchFamily="2" charset="-78"/>
              </a:rPr>
              <a:t> *</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پیامبراکرم (صلّ الله علیه وآله و سلّم) : با کسانی از دامنِ شایسته ازدواج کنید ، چرا که اصل و نسب تأثیر گذار است . </a:t>
            </a:r>
            <a:r>
              <a:rPr lang="fa-IR" sz="1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(مکارم الاخلاق ج1ص432ح1474)</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
            </a:r>
            <a:b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br>
            <a:r>
              <a:rPr lang="fa-IR" sz="2800" b="1" cap="all" dirty="0" smtClean="0">
                <a:ln w="9000" cmpd="sng">
                  <a:solidFill>
                    <a:schemeClr val="accent4">
                      <a:shade val="50000"/>
                      <a:satMod val="120000"/>
                    </a:schemeClr>
                  </a:solidFill>
                  <a:prstDash val="solid"/>
                </a:ln>
                <a:solidFill>
                  <a:srgbClr val="0BEB16"/>
                </a:solidFill>
                <a:effectLst>
                  <a:reflection blurRad="12700" stA="28000" endPos="45000" dist="1000" dir="5400000" sy="-100000" algn="bl" rotWithShape="0"/>
                </a:effectLst>
                <a:cs typeface="Mj_Liner Print-out Light" pitchFamily="2" charset="-78"/>
              </a:rPr>
              <a:t> * </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در روایت دیگری میفرمایند : برایِ فرزندانتان (نطفه هایتان) ، مادری شایسته انتخاب کنید ، زیرا زنان شبیه برادران و خواهرانِ خود فرزند به وجود می آورند. </a:t>
            </a:r>
            <a:r>
              <a:rPr lang="fa-IR" sz="1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(کنزالعمال ج16ص295 ح44557)</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
            </a:r>
            <a:b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br>
            <a:r>
              <a:rPr lang="fa-IR" sz="2800" b="1" cap="all" dirty="0" smtClean="0">
                <a:ln w="9000" cmpd="sng">
                  <a:solidFill>
                    <a:schemeClr val="accent4">
                      <a:shade val="50000"/>
                      <a:satMod val="120000"/>
                    </a:schemeClr>
                  </a:solidFill>
                  <a:prstDash val="solid"/>
                </a:ln>
                <a:solidFill>
                  <a:srgbClr val="0BEB16"/>
                </a:solidFill>
                <a:effectLst>
                  <a:reflection blurRad="12700" stA="28000" endPos="45000" dist="1000" dir="5400000" sy="-100000" algn="bl" rotWithShape="0"/>
                </a:effectLst>
                <a:cs typeface="Mj_Liner Print-out Light" pitchFamily="2" charset="-78"/>
              </a:rPr>
              <a:t> * </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همچنین میفرمایند : از سبزۀ در زباله دانی دوری کنید ، عرض کردند : ای رسول خدا ! سبزۀ در زباله دانی چیست ؟ فرمودند : زنِ ریبا در خانوادۀ بد . </a:t>
            </a:r>
            <a:r>
              <a:rPr lang="fa-IR" sz="1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(الکافی ج5ص332ح4)</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
            </a:r>
            <a:b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br>
            <a:r>
              <a:rPr lang="fa-IR" sz="2800" b="1" cap="all" dirty="0" smtClean="0">
                <a:ln w="9000" cmpd="sng">
                  <a:solidFill>
                    <a:schemeClr val="accent4">
                      <a:shade val="50000"/>
                      <a:satMod val="120000"/>
                    </a:schemeClr>
                  </a:solidFill>
                  <a:prstDash val="solid"/>
                </a:ln>
                <a:solidFill>
                  <a:srgbClr val="0BEB16"/>
                </a:solidFill>
                <a:effectLst>
                  <a:reflection blurRad="12700" stA="28000" endPos="45000" dist="1000" dir="5400000" sy="-100000" algn="bl" rotWithShape="0"/>
                </a:effectLst>
                <a:cs typeface="Mj_Liner Print-out Light" pitchFamily="2" charset="-78"/>
              </a:rPr>
              <a:t> * </a:t>
            </a:r>
            <a:r>
              <a:rPr lang="fa-IR" sz="2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و فرمودند : با خانوادۀ خوب و شایسته وصلت کنید ، زیرا خون اثر دارد . </a:t>
            </a:r>
            <a:r>
              <a:rPr lang="fa-IR" sz="1800" b="1" cap="all" dirty="0" smtClean="0">
                <a:ln w="9000" cmpd="sng">
                  <a:solidFill>
                    <a:schemeClr val="tx1">
                      <a:lumMod val="95000"/>
                      <a:lumOff val="5000"/>
                    </a:schemeClr>
                  </a:solidFill>
                  <a:prstDash val="solid"/>
                </a:ln>
                <a:solidFill>
                  <a:schemeClr val="tx1">
                    <a:lumMod val="95000"/>
                    <a:lumOff val="5000"/>
                  </a:schemeClr>
                </a:solidFill>
                <a:effectLst>
                  <a:reflection blurRad="12700" stA="28000" endPos="45000" dist="1000" dir="5400000" sy="-100000" algn="bl" rotWithShape="0"/>
                </a:effectLst>
                <a:cs typeface="Mj_Liner Print-out Light" pitchFamily="2" charset="-78"/>
              </a:rPr>
              <a:t>(کنزالعمال ج16 ص295 ح44559)</a:t>
            </a:r>
            <a:endParaRPr lang="fa-IR" sz="1800" dirty="0">
              <a:solidFill>
                <a:srgbClr val="00FF00"/>
              </a:solidFill>
              <a:cs typeface="Mj_Liner Print-out Light"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686800" cy="6400800"/>
          </a:xfrm>
        </p:spPr>
        <p:txBody>
          <a:bodyPr/>
          <a:lstStyle/>
          <a:p>
            <a:pPr algn="r"/>
            <a:r>
              <a:rPr lang="fa-IR" dirty="0" smtClean="0"/>
              <a:t>2-لقمه حلال : </a:t>
            </a:r>
            <a:br>
              <a:rPr lang="fa-IR" dirty="0" smtClean="0"/>
            </a:br>
            <a:r>
              <a:rPr lang="fa-IR" dirty="0" smtClean="0"/>
              <a:t/>
            </a:r>
            <a:br>
              <a:rPr lang="fa-IR" dirty="0" smtClean="0"/>
            </a:br>
            <a:r>
              <a:rPr lang="fa-IR" dirty="0" smtClean="0"/>
              <a:t>امام صادق </a:t>
            </a:r>
            <a:r>
              <a:rPr lang="fa-IR" sz="2800" dirty="0" smtClean="0"/>
              <a:t>(علیه السلام): </a:t>
            </a:r>
            <a:r>
              <a:rPr lang="fa-IR" dirty="0" smtClean="0"/>
              <a:t>چه بسا یک لقمه حرام که در نسلهای بعد نمایان می شود . </a:t>
            </a:r>
            <a:r>
              <a:rPr lang="fa-IR" sz="2800" dirty="0" smtClean="0"/>
              <a:t>( قریب به مضمون )</a:t>
            </a:r>
            <a:endParaRPr lang="fa-IR"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686800" cy="6477000"/>
          </a:xfrm>
        </p:spPr>
        <p:txBody>
          <a:bodyPr/>
          <a:lstStyle/>
          <a:p>
            <a:pPr algn="r"/>
            <a:r>
              <a:rPr lang="fa-IR" dirty="0" smtClean="0"/>
              <a:t>3- انعقادِ نطفه :</a:t>
            </a:r>
            <a:endParaRPr lang="fa-I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rgbClr val="CCFFFF"/>
          </a:solidFill>
        </p:spPr>
        <p:txBody>
          <a:bodyPr>
            <a:normAutofit/>
          </a:bodyPr>
          <a:lstStyle/>
          <a:p>
            <a:pPr algn="r">
              <a:lnSpc>
                <a:spcPct val="150000"/>
              </a:lnSpc>
            </a:pPr>
            <a:r>
              <a:rPr lang="fa-IR" sz="4800" b="1" dirty="0" smtClean="0">
                <a:ln w="1905">
                  <a:solidFill>
                    <a:srgbClr val="FFFF00"/>
                  </a:solidFill>
                </a:ln>
                <a:solidFill>
                  <a:srgbClr val="002060"/>
                </a:solidFill>
                <a:effectLst>
                  <a:innerShdw blurRad="69850" dist="43180" dir="5400000">
                    <a:srgbClr val="000000">
                      <a:alpha val="65000"/>
                    </a:srgbClr>
                  </a:innerShdw>
                </a:effectLst>
              </a:rPr>
              <a:t>4- مراقبتهای دوران بارداری :</a:t>
            </a:r>
            <a:r>
              <a:rPr lang="fa-IR" dirty="0" smtClean="0"/>
              <a:t/>
            </a:r>
            <a:br>
              <a:rPr lang="fa-IR" dirty="0" smtClean="0"/>
            </a:br>
            <a:r>
              <a:rPr lang="fa-IR" sz="3200" dirty="0" smtClean="0">
                <a:solidFill>
                  <a:srgbClr val="002060"/>
                </a:solidFill>
              </a:rPr>
              <a:t>رسول خدا(ص) درباره زنان باردار فرمود: </a:t>
            </a:r>
            <a:r>
              <a:rPr lang="fa-IR" dirty="0" smtClean="0"/>
              <a:t/>
            </a:r>
            <a:br>
              <a:rPr lang="fa-IR" dirty="0" smtClean="0"/>
            </a:br>
            <a:r>
              <a:rPr lang="ar-SA" sz="2800" cap="all" dirty="0" smtClean="0">
                <a:ln w="9000" cmpd="sng">
                  <a:solidFill>
                    <a:srgbClr val="FF0000"/>
                  </a:solidFill>
                  <a:prstDash val="solid"/>
                </a:ln>
                <a:solidFill>
                  <a:srgbClr val="FF0000"/>
                </a:solidFill>
                <a:effectLst>
                  <a:reflection blurRad="12700" stA="28000" endPos="45000" dist="1000" dir="5400000" sy="-100000" algn="bl" rotWithShape="0"/>
                </a:effectLst>
                <a:cs typeface="B Titr" pitchFamily="2" charset="-78"/>
              </a:rPr>
              <a:t>أَطْعِمُوا الْمَرْأَةَ فِي شَهْرِهَا الَّذِي تَلِدُ فِيهِ التَّمْرَ فَإِنَّ وَلَدَهَا يَكُونُ حَلِيماً نَقِيّا      </a:t>
            </a:r>
            <a: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t/>
            </a:r>
            <a:br>
              <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cs typeface="B Titr" pitchFamily="2" charset="-78"/>
              </a:rPr>
            </a:br>
            <a:r>
              <a:rPr lang="fa-IR" sz="2700" b="1" dirty="0" smtClean="0">
                <a:ln w="10541" cmpd="sng">
                  <a:solidFill>
                    <a:srgbClr val="C00000"/>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2  Titr" pitchFamily="2" charset="-78"/>
              </a:rPr>
              <a:t>به زنان باردار در آخرین ماه‌های حاملگی خرما بخورانید تا فرزندان شما بردبار و متقی شوند</a:t>
            </a:r>
            <a:r>
              <a:rPr lang="fa-IR" sz="2700" dirty="0" smtClean="0">
                <a:cs typeface="2  Titr" pitchFamily="2" charset="-78"/>
              </a:rPr>
              <a:t>. </a:t>
            </a:r>
            <a:r>
              <a:rPr lang="en-US" sz="4400" dirty="0" smtClean="0">
                <a:cs typeface="2  Titr" pitchFamily="2" charset="-78"/>
              </a:rPr>
              <a:t/>
            </a:r>
            <a:br>
              <a:rPr lang="en-US" sz="4400" dirty="0" smtClean="0">
                <a:cs typeface="2  Titr" pitchFamily="2" charset="-78"/>
              </a:rPr>
            </a:br>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9372600" cy="7315200"/>
          </a:xfrm>
          <a:solidFill>
            <a:schemeClr val="accent1">
              <a:lumMod val="90000"/>
            </a:schemeClr>
          </a:solidFill>
          <a:ln>
            <a:solidFill>
              <a:schemeClr val="accent1">
                <a:lumMod val="10000"/>
              </a:schemeClr>
            </a:solidFill>
          </a:ln>
        </p:spPr>
        <p:txBody>
          <a:bodyPr>
            <a:normAutofit fontScale="90000"/>
          </a:bodyPr>
          <a:lstStyle/>
          <a:p>
            <a:pPr algn="r">
              <a:lnSpc>
                <a:spcPct val="150000"/>
              </a:lnSpc>
            </a:pPr>
            <a:r>
              <a:rPr lang="fa-IR" sz="53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شیر مادر :</a:t>
            </a:r>
            <a:r>
              <a:rPr lang="fa-IR" sz="2800" dirty="0" smtClean="0">
                <a:solidFill>
                  <a:schemeClr val="tx1">
                    <a:lumMod val="95000"/>
                    <a:lumOff val="5000"/>
                  </a:schemeClr>
                </a:solidFill>
              </a:rPr>
              <a:t/>
            </a:r>
            <a:br>
              <a:rPr lang="fa-IR" sz="2800" dirty="0" smtClean="0">
                <a:solidFill>
                  <a:schemeClr val="tx1">
                    <a:lumMod val="95000"/>
                    <a:lumOff val="5000"/>
                  </a:schemeClr>
                </a:solidFill>
              </a:rPr>
            </a:br>
            <a:r>
              <a:rPr lang="fa-IR" sz="2800" dirty="0" smtClean="0">
                <a:solidFill>
                  <a:schemeClr val="tx1">
                    <a:lumMod val="95000"/>
                    <a:lumOff val="5000"/>
                  </a:schemeClr>
                </a:solidFill>
                <a:cs typeface="2  Titr" pitchFamily="2" charset="-78"/>
              </a:rPr>
              <a:t> امام علی </a:t>
            </a:r>
            <a:r>
              <a:rPr lang="fa-IR" sz="1800" dirty="0" smtClean="0">
                <a:solidFill>
                  <a:schemeClr val="tx1">
                    <a:lumMod val="95000"/>
                    <a:lumOff val="5000"/>
                  </a:schemeClr>
                </a:solidFill>
                <a:cs typeface="2  Titr" pitchFamily="2" charset="-78"/>
              </a:rPr>
              <a:t>(علیه السلام) </a:t>
            </a:r>
            <a:r>
              <a:rPr lang="fa-IR" sz="2800" dirty="0" smtClean="0">
                <a:solidFill>
                  <a:schemeClr val="tx1">
                    <a:lumMod val="95000"/>
                    <a:lumOff val="5000"/>
                  </a:schemeClr>
                </a:solidFill>
                <a:cs typeface="2  Titr" pitchFamily="2" charset="-78"/>
              </a:rPr>
              <a:t>فرمود: </a:t>
            </a:r>
            <a:r>
              <a:rPr lang="fa-IR" sz="2800" dirty="0" smtClean="0">
                <a:solidFill>
                  <a:schemeClr val="tx1">
                    <a:lumMod val="95000"/>
                    <a:lumOff val="5000"/>
                  </a:schemeClr>
                </a:solidFill>
              </a:rPr>
              <a:t/>
            </a:r>
            <a:br>
              <a:rPr lang="fa-IR" sz="2800" dirty="0" smtClean="0">
                <a:solidFill>
                  <a:schemeClr val="tx1">
                    <a:lumMod val="95000"/>
                    <a:lumOff val="5000"/>
                  </a:schemeClr>
                </a:solidFill>
              </a:rPr>
            </a:br>
            <a:r>
              <a:rPr lang="fa-IR" sz="3100" dirty="0" smtClean="0">
                <a:ln w="17780" cmpd="sng">
                  <a:solidFill>
                    <a:schemeClr val="tx1">
                      <a:lumMod val="95000"/>
                      <a:lumOff val="5000"/>
                    </a:schemeClr>
                  </a:solidFill>
                  <a:prstDash val="solid"/>
                  <a:miter lim="800000"/>
                </a:ln>
                <a:solidFill>
                  <a:schemeClr val="tx1"/>
                </a:solidFill>
                <a:cs typeface="B Davat" pitchFamily="2" charset="-78"/>
              </a:rPr>
              <a:t>قَالَ رَسُولُ اللَّهِ </a:t>
            </a:r>
            <a:r>
              <a:rPr lang="fa-IR" sz="1600" b="1" dirty="0" smtClean="0">
                <a:ln>
                  <a:solidFill>
                    <a:schemeClr val="tx1">
                      <a:lumMod val="95000"/>
                      <a:lumOff val="5000"/>
                    </a:schemeClr>
                  </a:solidFill>
                </a:ln>
                <a:solidFill>
                  <a:schemeClr val="tx1"/>
                </a:solidFill>
                <a:cs typeface="2  Lotus" pitchFamily="2" charset="-78"/>
              </a:rPr>
              <a:t>(</a:t>
            </a:r>
            <a:r>
              <a:rPr lang="fa-IR" sz="1600" b="1" dirty="0" smtClean="0">
                <a:solidFill>
                  <a:schemeClr val="tx1">
                    <a:lumMod val="95000"/>
                    <a:lumOff val="5000"/>
                  </a:schemeClr>
                </a:solidFill>
                <a:cs typeface="2  Lotus" pitchFamily="2" charset="-78"/>
              </a:rPr>
              <a:t>صلّ الله علیه و آله و سلّم)</a:t>
            </a:r>
            <a:r>
              <a:rPr lang="fa-IR" sz="1600" dirty="0" smtClean="0">
                <a:ln w="17780" cmpd="sng">
                  <a:solidFill>
                    <a:srgbClr val="FF0000"/>
                  </a:solidFill>
                  <a:prstDash val="solid"/>
                  <a:miter lim="800000"/>
                </a:ln>
                <a:solidFill>
                  <a:srgbClr val="FF0000"/>
                </a:solidFill>
                <a:cs typeface="B Davat" pitchFamily="2" charset="-78"/>
              </a:rPr>
              <a:t>  :  </a:t>
            </a:r>
            <a:r>
              <a:rPr lang="fa-IR" sz="3100" dirty="0" smtClean="0">
                <a:ln w="17780" cmpd="sng">
                  <a:solidFill>
                    <a:srgbClr val="FF0000"/>
                  </a:solidFill>
                  <a:prstDash val="solid"/>
                  <a:miter lim="800000"/>
                </a:ln>
                <a:solidFill>
                  <a:srgbClr val="FF0000"/>
                </a:solidFill>
                <a:cs typeface="B Davat" pitchFamily="2" charset="-78"/>
              </a:rPr>
              <a:t>لَيْسَ لِلصَّبِيِّ لَبَنٌ خَيْرٌ مِنْ لَبَنِ أُمِّه  </a:t>
            </a:r>
            <a:r>
              <a:rPr lang="fa-IR" sz="1800" dirty="0" smtClean="0">
                <a:ln w="17780" cmpd="sng">
                  <a:solidFill>
                    <a:schemeClr val="tx1"/>
                  </a:solidFill>
                  <a:prstDash val="solid"/>
                  <a:miter lim="800000"/>
                </a:ln>
                <a:solidFill>
                  <a:schemeClr val="tx1"/>
                </a:solidFill>
                <a:cs typeface="2  Mitra" pitchFamily="2" charset="-78"/>
              </a:rPr>
              <a:t>(</a:t>
            </a:r>
            <a:r>
              <a:rPr lang="fa-IR" sz="1800" b="1" dirty="0" smtClean="0">
                <a:solidFill>
                  <a:schemeClr val="tx1"/>
                </a:solidFill>
                <a:cs typeface="2  Mitra" pitchFamily="2" charset="-78"/>
              </a:rPr>
              <a:t>عيون أخبار الرضا عليه السلام  ج‏2ص 34 )  </a:t>
            </a:r>
            <a:r>
              <a:rPr lang="en-US" sz="2800" b="1" dirty="0" smtClean="0">
                <a:solidFill>
                  <a:schemeClr val="tx1">
                    <a:lumMod val="95000"/>
                    <a:lumOff val="5000"/>
                  </a:schemeClr>
                </a:solidFill>
                <a:cs typeface="2  Lotus" pitchFamily="2" charset="-78"/>
              </a:rPr>
              <a:t/>
            </a:r>
            <a:br>
              <a:rPr lang="en-US" sz="2800" b="1" dirty="0" smtClean="0">
                <a:solidFill>
                  <a:schemeClr val="tx1">
                    <a:lumMod val="95000"/>
                    <a:lumOff val="5000"/>
                  </a:schemeClr>
                </a:solidFill>
                <a:cs typeface="2  Lotus" pitchFamily="2" charset="-78"/>
              </a:rPr>
            </a:br>
            <a: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t> </a:t>
            </a:r>
            <a:r>
              <a:rPr lang="fa-IR" sz="2800" b="1" dirty="0" smtClean="0">
                <a:ln w="1905">
                  <a:solidFill>
                    <a:srgbClr val="002060"/>
                  </a:solidFill>
                </a:ln>
                <a:solidFill>
                  <a:srgbClr val="002060"/>
                </a:solidFill>
                <a:effectLst>
                  <a:innerShdw blurRad="69850" dist="43180" dir="5400000">
                    <a:srgbClr val="000000">
                      <a:alpha val="65000"/>
                    </a:srgbClr>
                  </a:innerShdw>
                </a:effectLst>
                <a:cs typeface="2  Lotus" pitchFamily="2" charset="-78"/>
              </a:rPr>
              <a:t>چیزی برای کودک سودمند‌تر و پربرکت‌تر از شیر مادر نیست.</a:t>
            </a:r>
            <a: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t/>
            </a:r>
            <a:b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br>
            <a:r>
              <a:rPr lang="fa-IR" sz="2800" dirty="0" smtClean="0">
                <a:solidFill>
                  <a:srgbClr val="00FF00"/>
                </a:solidFill>
              </a:rPr>
              <a:t> </a:t>
            </a:r>
            <a:r>
              <a:rPr lang="fa-IR" sz="2800" b="1" dirty="0" smtClean="0">
                <a:solidFill>
                  <a:schemeClr val="tx1">
                    <a:lumMod val="95000"/>
                    <a:lumOff val="5000"/>
                  </a:schemeClr>
                </a:solidFill>
                <a:cs typeface="2  Lotus" pitchFamily="2" charset="-78"/>
              </a:rPr>
              <a:t>عَنِ النَّبِيِّ </a:t>
            </a:r>
            <a:r>
              <a:rPr lang="fa-IR" sz="1600" b="1" dirty="0" smtClean="0">
                <a:solidFill>
                  <a:schemeClr val="tx1">
                    <a:lumMod val="95000"/>
                    <a:lumOff val="5000"/>
                  </a:schemeClr>
                </a:solidFill>
                <a:cs typeface="2  Lotus" pitchFamily="2" charset="-78"/>
              </a:rPr>
              <a:t>(صلّ الله علیه و آله و سلّم) </a:t>
            </a:r>
            <a:r>
              <a:rPr lang="fa-IR" sz="2800" b="1" dirty="0" smtClean="0">
                <a:solidFill>
                  <a:schemeClr val="tx1">
                    <a:lumMod val="95000"/>
                    <a:lumOff val="5000"/>
                  </a:schemeClr>
                </a:solidFill>
                <a:cs typeface="2  Lotus" pitchFamily="2" charset="-78"/>
              </a:rPr>
              <a:t>: </a:t>
            </a:r>
            <a:r>
              <a:rPr lang="fa-IR" sz="2800" b="1" dirty="0" smtClean="0">
                <a:solidFill>
                  <a:srgbClr val="FF0000"/>
                </a:solidFill>
                <a:cs typeface="2  Lotus" pitchFamily="2" charset="-78"/>
              </a:rPr>
              <a:t>قَالَ تَوَقَّوْا عَلَى أَوْلَادِكُمْ مِنْ لَبَنِ الْبَغِيَّةِ وَ الْمَجْنُونَةِ فَإِنَّ اللَّبَنَ يُعْدِي</a:t>
            </a:r>
            <a:r>
              <a:rPr lang="fa-IR" sz="2800" b="1" dirty="0" smtClean="0">
                <a:solidFill>
                  <a:schemeClr val="tx1">
                    <a:lumMod val="95000"/>
                    <a:lumOff val="5000"/>
                  </a:schemeClr>
                </a:solidFill>
                <a:cs typeface="2  Lotus" pitchFamily="2" charset="-78"/>
              </a:rPr>
              <a:t/>
            </a:r>
            <a:br>
              <a:rPr lang="fa-IR" sz="2800" b="1" dirty="0" smtClean="0">
                <a:solidFill>
                  <a:schemeClr val="tx1">
                    <a:lumMod val="95000"/>
                    <a:lumOff val="5000"/>
                  </a:schemeClr>
                </a:solidFill>
                <a:cs typeface="2  Lotus" pitchFamily="2" charset="-78"/>
              </a:rPr>
            </a:br>
            <a:r>
              <a:rPr lang="fa-IR" sz="2800" b="1" dirty="0" smtClean="0">
                <a:solidFill>
                  <a:schemeClr val="tx1">
                    <a:lumMod val="95000"/>
                    <a:lumOff val="5000"/>
                  </a:schemeClr>
                </a:solidFill>
                <a:cs typeface="2  Lotus" pitchFamily="2" charset="-78"/>
              </a:rPr>
              <a:t> </a:t>
            </a:r>
            <a:r>
              <a:rPr lang="fa-IR" sz="2800" b="1" dirty="0" smtClean="0">
                <a:solidFill>
                  <a:srgbClr val="002060"/>
                </a:solidFill>
                <a:cs typeface="2  Lotus" pitchFamily="2" charset="-78"/>
              </a:rPr>
              <a:t>از شیر زنان بدکاره و دیوانه به فرزندانتان ندهید؛ زیرا شیر به اخلاق کودک سرایت می‌کند. </a:t>
            </a:r>
            <a: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t/>
            </a:r>
            <a:b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br>
            <a:r>
              <a:rPr lang="fa-IR" sz="2700" b="1" dirty="0" smtClean="0">
                <a:solidFill>
                  <a:schemeClr val="tx1">
                    <a:lumMod val="95000"/>
                    <a:lumOff val="5000"/>
                  </a:schemeClr>
                </a:solidFill>
              </a:rPr>
              <a:t>درباره انتخاب دایه نیز فرمود:</a:t>
            </a:r>
            <a: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t/>
            </a:r>
            <a:br>
              <a:rPr lang="fa-IR" sz="2800" b="1" dirty="0" smtClean="0">
                <a:ln w="1905">
                  <a:solidFill>
                    <a:srgbClr val="FF0000"/>
                  </a:solidFill>
                </a:ln>
                <a:solidFill>
                  <a:schemeClr val="tx1">
                    <a:lumMod val="95000"/>
                    <a:lumOff val="5000"/>
                  </a:schemeClr>
                </a:solidFill>
                <a:effectLst>
                  <a:innerShdw blurRad="69850" dist="43180" dir="5400000">
                    <a:srgbClr val="000000">
                      <a:alpha val="65000"/>
                    </a:srgbClr>
                  </a:innerShdw>
                </a:effectLst>
                <a:cs typeface="2  Lotus" pitchFamily="2" charset="-78"/>
              </a:rPr>
            </a:br>
            <a:r>
              <a:rPr lang="fa-IR" sz="3600" dirty="0" smtClean="0">
                <a:solidFill>
                  <a:srgbClr val="00FF00"/>
                </a:solidFill>
              </a:rPr>
              <a:t> </a:t>
            </a:r>
            <a:r>
              <a:rPr lang="fa-IR" sz="3300" b="1" dirty="0" smtClean="0">
                <a:solidFill>
                  <a:srgbClr val="FF0000"/>
                </a:solidFill>
                <a:cs typeface="B Davat" pitchFamily="2" charset="-78"/>
              </a:rPr>
              <a:t>تخیروا للرضاع كما تخيرون للنكاح فان الرضاع يغير الطباع   </a:t>
            </a:r>
            <a:r>
              <a:rPr lang="fa-IR" sz="2000" b="1" dirty="0" smtClean="0">
                <a:solidFill>
                  <a:srgbClr val="7030A0"/>
                </a:solidFill>
                <a:cs typeface="B Davat" pitchFamily="2" charset="-78"/>
              </a:rPr>
              <a:t>(</a:t>
            </a:r>
            <a:r>
              <a:rPr lang="fa-IR" sz="2000" b="1" dirty="0" smtClean="0">
                <a:solidFill>
                  <a:srgbClr val="7030A0"/>
                </a:solidFill>
                <a:cs typeface="2  Roya" pitchFamily="2" charset="-78"/>
              </a:rPr>
              <a:t>وسائل ج21 ص468</a:t>
            </a:r>
            <a:r>
              <a:rPr lang="fa-IR" sz="2000" b="1" dirty="0" smtClean="0">
                <a:solidFill>
                  <a:srgbClr val="7030A0"/>
                </a:solidFill>
                <a:cs typeface="B Davat" pitchFamily="2" charset="-78"/>
              </a:rPr>
              <a:t> )                             </a:t>
            </a:r>
            <a:r>
              <a:rPr lang="en-US" sz="2800" b="1" dirty="0" smtClean="0">
                <a:solidFill>
                  <a:schemeClr val="tx1">
                    <a:lumMod val="95000"/>
                    <a:lumOff val="5000"/>
                  </a:schemeClr>
                </a:solidFill>
                <a:cs typeface="2  Titr" pitchFamily="2" charset="-78"/>
              </a:rPr>
              <a:t/>
            </a:r>
            <a:br>
              <a:rPr lang="en-US" sz="2800" b="1" dirty="0" smtClean="0">
                <a:solidFill>
                  <a:schemeClr val="tx1">
                    <a:lumMod val="95000"/>
                    <a:lumOff val="5000"/>
                  </a:schemeClr>
                </a:solidFill>
                <a:cs typeface="2  Titr" pitchFamily="2" charset="-78"/>
              </a:rPr>
            </a:br>
            <a:r>
              <a:rPr lang="fa-IR" sz="2800" b="1" dirty="0" smtClean="0">
                <a:solidFill>
                  <a:srgbClr val="002060"/>
                </a:solidFill>
                <a:cs typeface="2  Traffic" pitchFamily="2" charset="-78"/>
              </a:rPr>
              <a:t>در انتخاب دایه چنان تلاش و دقت کنید که در ازدواج دقت می‌نمایید زیرا شیر ، سرشتها را تغییر میدهد.</a:t>
            </a:r>
            <a:r>
              <a:rPr lang="fa-IR" sz="2800" b="1" dirty="0" smtClean="0">
                <a:solidFill>
                  <a:schemeClr val="tx1">
                    <a:lumMod val="95000"/>
                    <a:lumOff val="5000"/>
                  </a:schemeClr>
                </a:solidFill>
                <a:cs typeface="2  Titr" pitchFamily="2" charset="-78"/>
              </a:rPr>
              <a:t/>
            </a:r>
            <a:br>
              <a:rPr lang="fa-IR" sz="2800" b="1" dirty="0" smtClean="0">
                <a:solidFill>
                  <a:schemeClr val="tx1">
                    <a:lumMod val="95000"/>
                    <a:lumOff val="5000"/>
                  </a:schemeClr>
                </a:solidFill>
                <a:cs typeface="2  Titr" pitchFamily="2" charset="-78"/>
              </a:rPr>
            </a:br>
            <a:r>
              <a:rPr lang="en-US" sz="2800" b="1" dirty="0" smtClean="0">
                <a:solidFill>
                  <a:schemeClr val="tx1">
                    <a:lumMod val="95000"/>
                    <a:lumOff val="5000"/>
                  </a:schemeClr>
                </a:solidFill>
                <a:cs typeface="2  Titr" pitchFamily="2" charset="-78"/>
              </a:rPr>
              <a:t/>
            </a:r>
            <a:br>
              <a:rPr lang="en-US" sz="2800" b="1" dirty="0" smtClean="0">
                <a:solidFill>
                  <a:schemeClr val="tx1">
                    <a:lumMod val="95000"/>
                    <a:lumOff val="5000"/>
                  </a:schemeClr>
                </a:solidFill>
                <a:cs typeface="2  Titr" pitchFamily="2" charset="-78"/>
              </a:rPr>
            </a:br>
            <a:endParaRPr lang="fa-IR" sz="2800" dirty="0">
              <a:solidFill>
                <a:schemeClr val="tx1">
                  <a:lumMod val="95000"/>
                  <a:lumOff val="5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57200"/>
            <a:ext cx="8610600" cy="6400800"/>
          </a:xfrm>
        </p:spPr>
        <p:txBody>
          <a:bodyPr/>
          <a:lstStyle/>
          <a:p>
            <a:pPr algn="r"/>
            <a:r>
              <a:rPr lang="fa-IR" dirty="0" smtClean="0"/>
              <a:t>5- محبّت در خانه : </a:t>
            </a:r>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bg1">
              <a:lumMod val="85000"/>
            </a:schemeClr>
          </a:solidFill>
        </p:spPr>
        <p:txBody>
          <a:bodyPr>
            <a:normAutofit/>
          </a:bodyPr>
          <a:lstStyle/>
          <a:p>
            <a:pPr algn="r"/>
            <a:r>
              <a:rPr lang="fa-IR"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6- کنترل محیط :</a:t>
            </a:r>
            <a:r>
              <a:rPr lang="fa-IR" sz="2400" dirty="0" smtClean="0"/>
              <a:t/>
            </a:r>
            <a:br>
              <a:rPr lang="fa-IR" sz="2400" dirty="0" smtClean="0"/>
            </a:br>
            <a:r>
              <a:rPr lang="fa-IR" sz="2400" dirty="0" smtClean="0"/>
              <a:t>در این نوع، ویژگی‌های اخلاقی از طریق وراثت به فرزندان منتقل می‌شود و زمینه‌هایی را در آن‌ها فراهم می‌سازد. نقش وراثت در اخلاق و ساماندهی خوی‌ها و رفتارهای آدمی در حکمت‌های علوی این‌گونه بیان شده است: </a:t>
            </a:r>
            <a:r>
              <a:rPr lang="en-US" sz="2400" dirty="0" smtClean="0">
                <a:solidFill>
                  <a:schemeClr val="accent2"/>
                </a:solidFill>
              </a:rPr>
              <a:t/>
            </a:r>
            <a:br>
              <a:rPr lang="en-US" sz="2400" dirty="0" smtClean="0">
                <a:solidFill>
                  <a:schemeClr val="accent2"/>
                </a:solidFill>
              </a:rPr>
            </a:br>
            <a:r>
              <a:rPr lang="fa-IR" sz="2400" dirty="0" smtClean="0">
                <a:solidFill>
                  <a:srgbClr val="FF0000"/>
                </a:solidFill>
                <a:cs typeface="2  Jadid" pitchFamily="2" charset="-78"/>
              </a:rPr>
              <a:t>اذا كرم اصل الرّجل كرم مَغيبه و مَحضره    </a:t>
            </a:r>
            <a:r>
              <a:rPr lang="fa-IR" sz="1800" dirty="0" smtClean="0">
                <a:solidFill>
                  <a:srgbClr val="0070C0"/>
                </a:solidFill>
                <a:cs typeface="B Mitra" pitchFamily="2" charset="-78"/>
              </a:rPr>
              <a:t>(شرح آقا جمال الدين خوانسارى بر غرر الحكم    ج‏3    188)</a:t>
            </a:r>
            <a:r>
              <a:rPr lang="fa-IR" sz="2400" dirty="0" smtClean="0">
                <a:solidFill>
                  <a:schemeClr val="accent2"/>
                </a:solidFill>
              </a:rPr>
              <a:t/>
            </a:r>
            <a:br>
              <a:rPr lang="fa-IR" sz="2400" dirty="0" smtClean="0">
                <a:solidFill>
                  <a:schemeClr val="accent2"/>
                </a:solidFill>
              </a:rPr>
            </a:br>
            <a:r>
              <a:rPr lang="fa-IR" sz="2400" dirty="0" smtClean="0">
                <a:solidFill>
                  <a:srgbClr val="002060"/>
                </a:solidFill>
                <a:cs typeface="B Lotus" pitchFamily="2" charset="-78"/>
              </a:rPr>
              <a:t>وقتی اصل و ریشه انسان شریف باشد، نهان و آشکارش خوب و شریف می‌شود. </a:t>
            </a:r>
            <a:r>
              <a:rPr lang="en-US" sz="2400" dirty="0" smtClean="0">
                <a:solidFill>
                  <a:schemeClr val="accent2"/>
                </a:solidFill>
                <a:cs typeface="B Lotus" pitchFamily="2" charset="-78"/>
              </a:rPr>
              <a:t/>
            </a:r>
            <a:br>
              <a:rPr lang="en-US" sz="2400" dirty="0" smtClean="0">
                <a:solidFill>
                  <a:schemeClr val="accent2"/>
                </a:solidFill>
                <a:cs typeface="B Lotus" pitchFamily="2" charset="-78"/>
              </a:rPr>
            </a:br>
            <a:r>
              <a:rPr lang="fa-IR" sz="2400" dirty="0" smtClean="0">
                <a:solidFill>
                  <a:srgbClr val="FF0000"/>
                </a:solidFill>
                <a:cs typeface="2  Jadid" pitchFamily="2" charset="-78"/>
              </a:rPr>
              <a:t>حسن الاخلاق بُرهان كََرَم الاََعراق</a:t>
            </a:r>
            <a:r>
              <a:rPr lang="fa-IR" sz="2400" dirty="0" smtClean="0">
                <a:cs typeface="2  Jadid" pitchFamily="2" charset="-78"/>
              </a:rPr>
              <a:t/>
            </a:r>
            <a:br>
              <a:rPr lang="fa-IR" sz="2400" dirty="0" smtClean="0">
                <a:cs typeface="2  Jadid" pitchFamily="2" charset="-78"/>
              </a:rPr>
            </a:br>
            <a:r>
              <a:rPr lang="fa-IR" sz="2400" dirty="0" smtClean="0">
                <a:solidFill>
                  <a:srgbClr val="002060"/>
                </a:solidFill>
                <a:cs typeface="B Lotus" pitchFamily="2" charset="-78"/>
              </a:rPr>
              <a:t>نیکویی اخلاق، دلیل پاکی و فضیلت ریشه خانوادگی است.</a:t>
            </a:r>
            <a:r>
              <a:rPr lang="fa-IR" sz="2400" dirty="0" smtClean="0">
                <a:solidFill>
                  <a:schemeClr val="accent2"/>
                </a:solidFill>
              </a:rPr>
              <a:t/>
            </a:r>
            <a:br>
              <a:rPr lang="fa-IR" sz="2400" dirty="0" smtClean="0">
                <a:solidFill>
                  <a:schemeClr val="accent2"/>
                </a:solidFill>
              </a:rPr>
            </a:br>
            <a:r>
              <a:rPr lang="fa-IR" sz="2600" dirty="0" smtClean="0">
                <a:solidFill>
                  <a:srgbClr val="FF0000"/>
                </a:solidFill>
                <a:cs typeface="2  Koodak" pitchFamily="2" charset="-78"/>
              </a:rPr>
              <a:t>بَشَّارٍ الْوَاسِطِيِّ قَالَ كَتَبْتُ إِلَى أَبِي الْحَسَنِ الرِّضَا ع أَنَّ لِي قَرَابَةً قَدْ خَطَبَ إِلَيَّ ابْنَتِي وَ فِي خُلُقِهِ سُوءٌ فَقَالَ لَا تُزَوِّجْهُ إِنْ كَانَ سَيِّئَ الْخُلُق        </a:t>
            </a:r>
            <a:r>
              <a:rPr lang="fa-IR" sz="1800" dirty="0" smtClean="0">
                <a:solidFill>
                  <a:srgbClr val="0070C0"/>
                </a:solidFill>
                <a:cs typeface="B Mitra" pitchFamily="2" charset="-78"/>
              </a:rPr>
              <a:t>(من لا يحضره الفقيه ج‏3ص409)</a:t>
            </a:r>
            <a:r>
              <a:rPr lang="fa-IR" sz="2400" dirty="0" smtClean="0">
                <a:solidFill>
                  <a:schemeClr val="accent2"/>
                </a:solidFill>
              </a:rPr>
              <a:t/>
            </a:r>
            <a:br>
              <a:rPr lang="fa-IR" sz="2400" dirty="0" smtClean="0">
                <a:solidFill>
                  <a:schemeClr val="accent2"/>
                </a:solidFill>
              </a:rPr>
            </a:br>
            <a:r>
              <a:rPr lang="fa-IR" sz="2400" dirty="0" smtClean="0">
                <a:solidFill>
                  <a:srgbClr val="002060"/>
                </a:solidFill>
                <a:cs typeface="B Lotus" pitchFamily="2" charset="-78"/>
              </a:rPr>
              <a:t>حضرت رضا (ع) نامه‌ای نوشتم که یکی از بستگانم در خواست وصلت با من دارد، ولی بد اخلاق است. حضرت در جواب فرمود اگر اخلاقش بد است با او وصلت نکن</a:t>
            </a:r>
            <a:r>
              <a:rPr lang="en-US" sz="2400" dirty="0" smtClean="0">
                <a:solidFill>
                  <a:schemeClr val="accent2"/>
                </a:solidFill>
                <a:cs typeface="B Lotus" pitchFamily="2" charset="-78"/>
              </a:rPr>
              <a:t/>
            </a:r>
            <a:br>
              <a:rPr lang="en-US" sz="2400" dirty="0" smtClean="0">
                <a:solidFill>
                  <a:schemeClr val="accent2"/>
                </a:solidFill>
                <a:cs typeface="B Lotus" pitchFamily="2" charset="-78"/>
              </a:rPr>
            </a:br>
            <a:r>
              <a:rPr lang="fa-IR" sz="2400" dirty="0" smtClean="0">
                <a:solidFill>
                  <a:schemeClr val="accent2"/>
                </a:solidFill>
              </a:rPr>
              <a:t/>
            </a:r>
            <a:br>
              <a:rPr lang="fa-IR" sz="2400" dirty="0" smtClean="0">
                <a:solidFill>
                  <a:schemeClr val="accent2"/>
                </a:solidFill>
              </a:rPr>
            </a:br>
            <a:endParaRPr lang="fa-IR"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685800"/>
            <a:ext cx="8839200" cy="6172200"/>
          </a:xfrm>
          <a:solidFill>
            <a:schemeClr val="accent1">
              <a:lumMod val="40000"/>
              <a:lumOff val="60000"/>
            </a:schemeClr>
          </a:solidFill>
        </p:spPr>
        <p:txBody>
          <a:bodyPr>
            <a:normAutofit fontScale="90000"/>
          </a:bodyPr>
          <a:lstStyle/>
          <a:p>
            <a:pPr algn="r">
              <a:lnSpc>
                <a:spcPct val="150000"/>
              </a:lnSpc>
            </a:pPr>
            <a:r>
              <a:rPr lang="fa-IR" sz="2400" dirty="0" smtClean="0">
                <a:solidFill>
                  <a:schemeClr val="tx1">
                    <a:lumMod val="95000"/>
                    <a:lumOff val="5000"/>
                  </a:schemeClr>
                </a:solidFill>
                <a:cs typeface="B Titr" pitchFamily="2" charset="-78"/>
              </a:rPr>
              <a:t/>
            </a:r>
            <a:br>
              <a:rPr lang="fa-IR" sz="2400" dirty="0" smtClean="0">
                <a:solidFill>
                  <a:schemeClr val="tx1">
                    <a:lumMod val="95000"/>
                    <a:lumOff val="5000"/>
                  </a:schemeClr>
                </a:solidFill>
                <a:cs typeface="B Titr" pitchFamily="2" charset="-78"/>
              </a:rPr>
            </a:br>
            <a:r>
              <a:rPr lang="fa-IR" dirty="0" smtClean="0">
                <a:solidFill>
                  <a:schemeClr val="tx1">
                    <a:lumMod val="95000"/>
                    <a:lumOff val="5000"/>
                  </a:schemeClr>
                </a:solidFill>
                <a:cs typeface="B Titr" pitchFamily="2" charset="-78"/>
              </a:rPr>
              <a:t>ادامه :</a:t>
            </a:r>
            <a:r>
              <a:rPr lang="fa-IR" sz="2400" dirty="0" smtClean="0">
                <a:solidFill>
                  <a:schemeClr val="tx1">
                    <a:lumMod val="95000"/>
                    <a:lumOff val="5000"/>
                  </a:schemeClr>
                </a:solidFill>
                <a:cs typeface="B Titr" pitchFamily="2" charset="-78"/>
              </a:rPr>
              <a:t/>
            </a:r>
            <a:br>
              <a:rPr lang="fa-IR" sz="2400" dirty="0" smtClean="0">
                <a:solidFill>
                  <a:schemeClr val="tx1">
                    <a:lumMod val="95000"/>
                    <a:lumOff val="5000"/>
                  </a:schemeClr>
                </a:solidFill>
                <a:cs typeface="B Titr" pitchFamily="2" charset="-78"/>
              </a:rPr>
            </a:br>
            <a:r>
              <a:rPr lang="fa-IR" sz="2400" dirty="0" smtClean="0">
                <a:solidFill>
                  <a:srgbClr val="FF0000"/>
                </a:solidFill>
                <a:cs typeface="B Titr" pitchFamily="2" charset="-78"/>
              </a:rPr>
              <a:t>وَ جاوَزْنا بِبَنِي إِسْرائِيلَ الْبَحْرَ فَأَتَوْا عَلى‏ قَوْمٍ يَعْكُفُونَ عَلى‏ أَصْنامٍ لَهُمْ قالُوا يا مُوسَى اجْعَلْ لَنا إِلهاً كَما لَهُمْ آلِهَةٌ قالَ إِنَّكُمْ قَوْمٌ تَجْهَلُونَ                  </a:t>
            </a:r>
            <a:r>
              <a:rPr lang="fa-IR" sz="1800" dirty="0" smtClean="0">
                <a:solidFill>
                  <a:srgbClr val="FF0000"/>
                </a:solidFill>
                <a:cs typeface="B Titr" pitchFamily="2" charset="-78"/>
              </a:rPr>
              <a:t> </a:t>
            </a:r>
            <a:r>
              <a:rPr lang="fa-IR" sz="1800" dirty="0" smtClean="0">
                <a:solidFill>
                  <a:schemeClr val="tx1">
                    <a:lumMod val="95000"/>
                    <a:lumOff val="5000"/>
                  </a:schemeClr>
                </a:solidFill>
                <a:cs typeface="B Titr" pitchFamily="2" charset="-78"/>
              </a:rPr>
              <a:t>(138اعراف)</a:t>
            </a:r>
            <a:r>
              <a:rPr lang="fa-IR" sz="2400" dirty="0" smtClean="0">
                <a:solidFill>
                  <a:schemeClr val="tx1">
                    <a:lumMod val="95000"/>
                    <a:lumOff val="5000"/>
                  </a:schemeClr>
                </a:solidFill>
                <a:cs typeface="B Titr" pitchFamily="2" charset="-78"/>
              </a:rPr>
              <a:t/>
            </a:r>
            <a:br>
              <a:rPr lang="fa-IR" sz="2400" dirty="0" smtClean="0">
                <a:solidFill>
                  <a:schemeClr val="tx1">
                    <a:lumMod val="95000"/>
                    <a:lumOff val="5000"/>
                  </a:schemeClr>
                </a:solidFill>
                <a:cs typeface="B Titr" pitchFamily="2" charset="-78"/>
              </a:rPr>
            </a:br>
            <a:r>
              <a:rPr lang="fa-IR" sz="2400" dirty="0" smtClean="0">
                <a:solidFill>
                  <a:schemeClr val="tx1">
                    <a:lumMod val="95000"/>
                    <a:lumOff val="5000"/>
                  </a:schemeClr>
                </a:solidFill>
                <a:cs typeface="B Lotus" pitchFamily="2" charset="-78"/>
              </a:rPr>
              <a:t>و بنی اسرائیل را از دریا گذرانیدیم. و بر قومی گذشتند که به پرستش بتهای خود دل بسته بودند. گفتند: ای موسی، همان طور که آن‌ها را خدایانی است برای ما هم خدایی بساز. گفت: شما مردمی بی‌خرد هستید. </a:t>
            </a:r>
            <a:br>
              <a:rPr lang="fa-IR" sz="2400" dirty="0" smtClean="0">
                <a:solidFill>
                  <a:schemeClr val="tx1">
                    <a:lumMod val="95000"/>
                    <a:lumOff val="5000"/>
                  </a:schemeClr>
                </a:solidFill>
                <a:cs typeface="B Lotus" pitchFamily="2" charset="-78"/>
              </a:rPr>
            </a:br>
            <a:r>
              <a:rPr lang="fa-IR" sz="2400" dirty="0" smtClean="0">
                <a:solidFill>
                  <a:schemeClr val="tx1">
                    <a:lumMod val="95000"/>
                    <a:lumOff val="5000"/>
                  </a:schemeClr>
                </a:solidFill>
                <a:cs typeface="2  Jadid" pitchFamily="2" charset="-78"/>
              </a:rPr>
              <a:t>پیام آیه این است که</a:t>
            </a:r>
            <a:r>
              <a:rPr lang="fa-IR" sz="2400" dirty="0" smtClean="0">
                <a:solidFill>
                  <a:schemeClr val="tx1">
                    <a:lumMod val="95000"/>
                    <a:lumOff val="5000"/>
                  </a:schemeClr>
                </a:solidFill>
              </a:rPr>
              <a:t>:</a:t>
            </a:r>
            <a:r>
              <a:rPr lang="en-US" sz="2400" dirty="0" smtClean="0">
                <a:solidFill>
                  <a:schemeClr val="tx1">
                    <a:lumMod val="95000"/>
                    <a:lumOff val="5000"/>
                  </a:schemeClr>
                </a:solidFill>
              </a:rPr>
              <a:t/>
            </a:r>
            <a:br>
              <a:rPr lang="en-US" sz="2400" dirty="0" smtClean="0">
                <a:solidFill>
                  <a:schemeClr val="tx1">
                    <a:lumMod val="95000"/>
                    <a:lumOff val="5000"/>
                  </a:schemeClr>
                </a:solidFill>
              </a:rPr>
            </a:br>
            <a:r>
              <a:rPr lang="fa-IR" sz="2400" dirty="0" smtClean="0">
                <a:solidFill>
                  <a:schemeClr val="tx1">
                    <a:lumMod val="95000"/>
                    <a:lumOff val="5000"/>
                  </a:schemeClr>
                </a:solidFill>
              </a:rPr>
              <a:t>محیط جبرآور نیست، ولی تأثیر گذار هست. «فأتوا علی قوم...» پس تا در اعتقاد و ایمان قوی نشده ایم، از محیط و فرهنگ فاسد دوری کنیم، زیرا گاهی مشاهده‌ی یک صحنه (از فیلم، عکس، ماهواره و یا اجتماع) چنان در انسان تأثیرگذار است که تمام زحمات تربیتی رهبران را متزلزل و خراب می‌کند. </a:t>
            </a:r>
            <a:br>
              <a:rPr lang="fa-IR" sz="2400" dirty="0" smtClean="0">
                <a:solidFill>
                  <a:schemeClr val="tx1">
                    <a:lumMod val="95000"/>
                    <a:lumOff val="5000"/>
                  </a:schemeClr>
                </a:solidFill>
              </a:rPr>
            </a:br>
            <a:r>
              <a:rPr lang="en-US" sz="2400" dirty="0" smtClean="0">
                <a:solidFill>
                  <a:schemeClr val="tx1">
                    <a:lumMod val="95000"/>
                    <a:lumOff val="5000"/>
                  </a:schemeClr>
                </a:solidFill>
              </a:rPr>
              <a:t/>
            </a:r>
            <a:br>
              <a:rPr lang="en-US" sz="2400" dirty="0" smtClean="0">
                <a:solidFill>
                  <a:schemeClr val="tx1">
                    <a:lumMod val="95000"/>
                    <a:lumOff val="5000"/>
                  </a:schemeClr>
                </a:solidFill>
              </a:rPr>
            </a:br>
            <a:r>
              <a:rPr lang="en-US" sz="2400" dirty="0" smtClean="0">
                <a:solidFill>
                  <a:schemeClr val="tx1">
                    <a:lumMod val="95000"/>
                    <a:lumOff val="5000"/>
                  </a:schemeClr>
                </a:solidFill>
                <a:cs typeface="B Lotus" pitchFamily="2" charset="-78"/>
              </a:rPr>
              <a:t/>
            </a:r>
            <a:br>
              <a:rPr lang="en-US" sz="2400" dirty="0" smtClean="0">
                <a:solidFill>
                  <a:schemeClr val="tx1">
                    <a:lumMod val="95000"/>
                    <a:lumOff val="5000"/>
                  </a:schemeClr>
                </a:solidFill>
                <a:cs typeface="B Lotus" pitchFamily="2" charset="-78"/>
              </a:rPr>
            </a:br>
            <a:r>
              <a:rPr lang="fa-IR" sz="2400" dirty="0" smtClean="0">
                <a:solidFill>
                  <a:schemeClr val="tx1">
                    <a:lumMod val="95000"/>
                    <a:lumOff val="5000"/>
                  </a:schemeClr>
                </a:solidFill>
              </a:rPr>
              <a:t/>
            </a:r>
            <a:br>
              <a:rPr lang="fa-IR" sz="2400" dirty="0" smtClean="0">
                <a:solidFill>
                  <a:schemeClr val="tx1">
                    <a:lumMod val="95000"/>
                    <a:lumOff val="5000"/>
                  </a:schemeClr>
                </a:solidFill>
              </a:rPr>
            </a:br>
            <a:endParaRPr lang="fa-IR" sz="2400" dirty="0">
              <a:solidFill>
                <a:schemeClr val="tx1">
                  <a:lumMod val="95000"/>
                  <a:lumOff val="5000"/>
                </a:schemeClr>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686800" cy="6477000"/>
          </a:xfrm>
        </p:spPr>
        <p:txBody>
          <a:bodyPr/>
          <a:lstStyle/>
          <a:p>
            <a:pPr algn="r"/>
            <a:r>
              <a:rPr lang="fa-IR" dirty="0" smtClean="0"/>
              <a:t>7- تعلیم و تعلّم :</a:t>
            </a:r>
            <a:endParaRPr lang="fa-I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0"/>
            <a:ext cx="9296400" cy="6858000"/>
          </a:xfrm>
          <a:solidFill>
            <a:schemeClr val="accent2">
              <a:lumMod val="40000"/>
              <a:lumOff val="60000"/>
            </a:schemeClr>
          </a:solidFill>
        </p:spPr>
        <p:txBody>
          <a:bodyPr>
            <a:normAutofit/>
          </a:bodyPr>
          <a:lstStyle/>
          <a:p>
            <a:pPr algn="r">
              <a:lnSpc>
                <a:spcPct val="150000"/>
              </a:lnSpc>
            </a:pPr>
            <a:r>
              <a:rPr lang="fa-IR" sz="60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8- دوستی :</a:t>
            </a:r>
            <a:r>
              <a:rPr lang="fa-IR" dirty="0" smtClean="0"/>
              <a:t/>
            </a:r>
            <a:br>
              <a:rPr lang="fa-IR" dirty="0" smtClean="0"/>
            </a:br>
            <a:r>
              <a:rPr lang="fa-IR" dirty="0" smtClean="0">
                <a:solidFill>
                  <a:srgbClr val="00FF00"/>
                </a:solidFill>
              </a:rPr>
              <a:t>*</a:t>
            </a:r>
            <a:r>
              <a:rPr lang="fa-IR" dirty="0" smtClean="0"/>
              <a:t> </a:t>
            </a:r>
            <a:r>
              <a:rPr lang="fa-IR" sz="2800" dirty="0" smtClean="0">
                <a:solidFill>
                  <a:schemeClr val="tx1"/>
                </a:solidFill>
              </a:rPr>
              <a:t>اهل بیت (علیهم السلام) فرموده اند : اگر میخواهید نسبت به کسی شناخت پیدا کنید ، بنگرید با چه کسانی همنشینی و رفاقت میکند . </a:t>
            </a:r>
            <a:r>
              <a:rPr lang="fa-IR" dirty="0" smtClean="0"/>
              <a:t/>
            </a:r>
            <a:br>
              <a:rPr lang="fa-IR" dirty="0" smtClean="0"/>
            </a:br>
            <a:r>
              <a:rPr lang="fa-IR" sz="3200" dirty="0" smtClean="0">
                <a:solidFill>
                  <a:srgbClr val="002060"/>
                </a:solidFill>
              </a:rPr>
              <a:t>امام علی (علیه السلام ) میفرمایند : </a:t>
            </a:r>
            <a:r>
              <a:rPr lang="fa-IR" sz="3200" dirty="0" smtClean="0"/>
              <a:t/>
            </a:r>
            <a:br>
              <a:rPr lang="fa-IR" sz="3200" dirty="0" smtClean="0"/>
            </a:br>
            <a:r>
              <a:rPr lang="fa-IR" sz="3200" dirty="0" smtClean="0">
                <a:solidFill>
                  <a:srgbClr val="C00000"/>
                </a:solidFill>
              </a:rPr>
              <a:t>أَلمَرءُ عَلَی دینِ خَلیلِهِ وَ شَفیقِهِ </a:t>
            </a:r>
            <a:r>
              <a:rPr lang="fa-IR" sz="3200" dirty="0" smtClean="0"/>
              <a:t>.</a:t>
            </a:r>
            <a:r>
              <a:rPr lang="fa-IR" dirty="0" smtClean="0"/>
              <a:t/>
            </a:r>
            <a:br>
              <a:rPr lang="fa-IR" dirty="0" smtClean="0"/>
            </a:br>
            <a:r>
              <a:rPr lang="fa-IR" sz="3200" dirty="0" smtClean="0">
                <a:solidFill>
                  <a:schemeClr val="tx2">
                    <a:lumMod val="50000"/>
                  </a:schemeClr>
                </a:solidFill>
              </a:rPr>
              <a:t>همچنین فرمودند : از دوستِ ناباب بپرهیزید چون خواه ناخواه تأثیرِ خود را میگذارد حتّی اگر سلمان زمانِ خود باشی . </a:t>
            </a:r>
            <a:r>
              <a:rPr lang="fa-IR" dirty="0" smtClean="0"/>
              <a:t/>
            </a:r>
            <a:br>
              <a:rPr lang="fa-IR" dirty="0" smtClean="0"/>
            </a:br>
            <a:endParaRPr lang="fa-I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accent6">
              <a:lumMod val="60000"/>
              <a:lumOff val="40000"/>
            </a:schemeClr>
          </a:solidFill>
        </p:spPr>
        <p:txBody>
          <a:bodyPr>
            <a:normAutofit fontScale="90000"/>
          </a:bodyPr>
          <a:lstStyle/>
          <a:p>
            <a:pPr algn="r">
              <a:lnSpc>
                <a:spcPct val="150000"/>
              </a:lnSpc>
            </a:pPr>
            <a:r>
              <a:rPr lang="fa-IR" sz="6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9- وراثت :</a:t>
            </a:r>
            <a:r>
              <a:rPr lang="fa-IR" sz="2800" dirty="0" smtClean="0"/>
              <a:t/>
            </a:r>
            <a:br>
              <a:rPr lang="fa-IR" sz="2800" dirty="0" smtClean="0"/>
            </a:br>
            <a:r>
              <a:rPr lang="fa-IR" sz="2600" dirty="0" smtClean="0"/>
              <a:t>وراثت از نظر اسلام قانونی پذیرفته شده است. قرآن کریم در داستان حضرت نوح </a:t>
            </a:r>
            <a:r>
              <a:rPr lang="fa-IR" sz="1800" dirty="0" smtClean="0"/>
              <a:t>(علیه السلام)، </a:t>
            </a:r>
            <a:r>
              <a:rPr lang="fa-IR" sz="2600" dirty="0" smtClean="0"/>
              <a:t>در خواست آن حضرت را از پروردگارش این گونه نقل کرده است:</a:t>
            </a:r>
            <a:r>
              <a:rPr lang="en-US" sz="2800" dirty="0" smtClean="0"/>
              <a:t/>
            </a:r>
            <a:br>
              <a:rPr lang="en-US" sz="2800" dirty="0" smtClean="0"/>
            </a:br>
            <a:r>
              <a:rPr lang="en-US" dirty="0" smtClean="0">
                <a:solidFill>
                  <a:srgbClr val="00FF00"/>
                </a:solidFill>
              </a:rPr>
              <a:t>* </a:t>
            </a:r>
            <a:r>
              <a:rPr lang="fa-IR" sz="2800" dirty="0" smtClean="0">
                <a:solidFill>
                  <a:srgbClr val="FF0000"/>
                </a:solidFill>
              </a:rPr>
              <a:t>وَ قالَ نُوحٌ رَبِّ لا تَذَرْ عَلَى الْأَرْضِ مِنَ الْكافِرِينَ دَيَّاراً» إِنَّكَ إِنْ تَذَرْهُمْ يُضِلُّوا عِبادَكَ وَ لا يَلِدُوا إِلاَّ فاجِراً كَفَّاراً</a:t>
            </a:r>
            <a:r>
              <a:rPr lang="fa-IR" sz="2800" dirty="0" smtClean="0"/>
              <a:t>        </a:t>
            </a:r>
            <a:r>
              <a:rPr lang="fa-IR" sz="2000" dirty="0" smtClean="0"/>
              <a:t>(سوره مبارکه نوح آیه شریفه 26)</a:t>
            </a:r>
            <a:r>
              <a:rPr lang="fa-IR" sz="2800" dirty="0" smtClean="0"/>
              <a:t/>
            </a:r>
            <a:br>
              <a:rPr lang="fa-IR" sz="2800" dirty="0" smtClean="0"/>
            </a:br>
            <a:r>
              <a:rPr lang="fa-IR" sz="2800" dirty="0" smtClean="0"/>
              <a:t> </a:t>
            </a:r>
            <a:r>
              <a:rPr lang="fa-IR" sz="2800" dirty="0" smtClean="0">
                <a:solidFill>
                  <a:srgbClr val="0070C0"/>
                </a:solidFill>
                <a:cs typeface="B Lotus" pitchFamily="2" charset="-78"/>
              </a:rPr>
              <a:t>پرودگارا! احدى از كفّار را بر زمين باقى مگذارچرا كه اگر آنها را بگذارى بندگانت را گمراه مى‏كنند، و جز نسلى فاجر و كافر به وجود نمى‏آورند .</a:t>
            </a:r>
            <a:r>
              <a:rPr lang="fa-IR" sz="2800" dirty="0" smtClean="0">
                <a:cs typeface="B Lotus" pitchFamily="2" charset="-78"/>
              </a:rPr>
              <a:t/>
            </a:r>
            <a:br>
              <a:rPr lang="fa-IR" sz="2800" dirty="0" smtClean="0">
                <a:cs typeface="B Lotus" pitchFamily="2" charset="-78"/>
              </a:rPr>
            </a:br>
            <a:r>
              <a:rPr lang="fa-IR" sz="2800" dirty="0" smtClean="0">
                <a:solidFill>
                  <a:srgbClr val="002060"/>
                </a:solidFill>
                <a:cs typeface="B Lotus" pitchFamily="2" charset="-78"/>
              </a:rPr>
              <a:t>**</a:t>
            </a:r>
            <a:r>
              <a:rPr lang="fa-IR" sz="2400" dirty="0" smtClean="0"/>
              <a:t>براساس این آیه فرزندان ویژگی‌های معنوی و حالات روحی را همانند ویژگی‌های جسمی از والدین خود ارث می‌برند. </a:t>
            </a:r>
            <a:r>
              <a:rPr lang="en-US" sz="2800" dirty="0" smtClean="0"/>
              <a:t/>
            </a:r>
            <a:br>
              <a:rPr lang="en-US" sz="2800" dirty="0" smtClean="0"/>
            </a:br>
            <a:endParaRPr lang="fa-IR" sz="28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1371600"/>
            <a:ext cx="8686800" cy="5486400"/>
          </a:xfrm>
        </p:spPr>
        <p:txBody>
          <a:bodyPr>
            <a:normAutofit fontScale="90000"/>
          </a:bodyPr>
          <a:lstStyle/>
          <a:p>
            <a:pPr algn="r"/>
            <a:r>
              <a:rPr lang="fa-IR" dirty="0" smtClean="0"/>
              <a:t>معادل واژه در كلمات معصومين و محافل علمي جهان :</a:t>
            </a:r>
            <a:r>
              <a:rPr lang="fa-IR" dirty="0" smtClean="0">
                <a:cs typeface="B Lotus" pitchFamily="2" charset="-78"/>
              </a:rPr>
              <a:t/>
            </a:r>
            <a:br>
              <a:rPr lang="fa-IR" dirty="0" smtClean="0">
                <a:cs typeface="B Lotus" pitchFamily="2" charset="-78"/>
              </a:rPr>
            </a:br>
            <a:r>
              <a:rPr lang="fa-IR" dirty="0" smtClean="0">
                <a:cs typeface="B Lotus" pitchFamily="2" charset="-78"/>
              </a:rPr>
              <a:t>قانون وارثت و تأثیر گذاری آن در تربیت، مورد تأیید روایات معصومین (ع) نیز هست و واژه‌های «عرق« و «اعراق» که امروز در محافل علمی جهان از آن به «ژن» تعبیر می‌شود، عامل وراثت معرفی شده است. </a:t>
            </a:r>
            <a:r>
              <a:rPr lang="en-US" dirty="0" smtClean="0">
                <a:cs typeface="B Lotus" pitchFamily="2" charset="-78"/>
              </a:rPr>
              <a:t/>
            </a:r>
            <a:br>
              <a:rPr lang="en-US" dirty="0" smtClean="0">
                <a:cs typeface="B Lotus" pitchFamily="2" charset="-78"/>
              </a:rPr>
            </a:br>
            <a:r>
              <a:rPr lang="fa-IR" dirty="0" smtClean="0">
                <a:solidFill>
                  <a:srgbClr val="FF0000"/>
                </a:solidFill>
                <a:cs typeface="B Tabassom" pitchFamily="2" charset="-78"/>
              </a:rPr>
              <a:t>توصیه امام صادق(علیه السلام) :</a:t>
            </a:r>
            <a:r>
              <a:rPr lang="fa-IR" sz="3600" dirty="0" smtClean="0">
                <a:solidFill>
                  <a:srgbClr val="FF0000"/>
                </a:solidFill>
                <a:cs typeface="B Titr" pitchFamily="2" charset="-78"/>
              </a:rPr>
              <a:t/>
            </a:r>
            <a:br>
              <a:rPr lang="fa-IR" sz="3600" dirty="0" smtClean="0">
                <a:solidFill>
                  <a:srgbClr val="FF0000"/>
                </a:solidFill>
                <a:cs typeface="B Titr" pitchFamily="2" charset="-78"/>
              </a:rPr>
            </a:br>
            <a:r>
              <a:rPr lang="fa-IR" sz="3600" dirty="0" smtClean="0">
                <a:solidFill>
                  <a:srgbClr val="FF0000"/>
                </a:solidFill>
                <a:cs typeface="Titr" pitchFamily="2" charset="-78"/>
              </a:rPr>
              <a:t>َ تَزَوَّجُوا فِي الْحُجْزِ الصَّالِحِ فَإِنَّ الْعِرْقَ دَسَّاس </a:t>
            </a:r>
            <a:r>
              <a:rPr lang="fa-IR" dirty="0" smtClean="0">
                <a:cs typeface="Titr" pitchFamily="2" charset="-78"/>
              </a:rPr>
              <a:t/>
            </a:r>
            <a:br>
              <a:rPr lang="fa-IR" dirty="0" smtClean="0">
                <a:cs typeface="Titr" pitchFamily="2" charset="-78"/>
              </a:rPr>
            </a:br>
            <a:r>
              <a:rPr lang="fa-IR" sz="2200" dirty="0" smtClean="0">
                <a:latin typeface="Tahoma" pitchFamily="34" charset="0"/>
                <a:ea typeface="Tahoma" pitchFamily="34" charset="0"/>
                <a:cs typeface="Tahoma" pitchFamily="34" charset="0"/>
              </a:rPr>
              <a:t>(مكارم الأخلاق ص 197)</a:t>
            </a:r>
            <a:r>
              <a:rPr lang="fa-IR" dirty="0" smtClean="0">
                <a:cs typeface="Titr" pitchFamily="2" charset="-78"/>
              </a:rPr>
              <a:t/>
            </a:r>
            <a:br>
              <a:rPr lang="fa-IR" dirty="0" smtClean="0">
                <a:cs typeface="Titr" pitchFamily="2" charset="-78"/>
              </a:rPr>
            </a:br>
            <a:r>
              <a:rPr lang="fa-IR" dirty="0" smtClean="0">
                <a:cs typeface="2  Baran" pitchFamily="2" charset="-78"/>
              </a:rPr>
              <a:t>از خانواده‌های صالح زن بگیرید؛ زیرا ویژگی‌های پدران و مادران به ارث می‌رسد. </a:t>
            </a:r>
            <a:r>
              <a:rPr lang="en-US" dirty="0" smtClean="0">
                <a:cs typeface="2  Jadid" pitchFamily="2" charset="-78"/>
              </a:rPr>
              <a:t/>
            </a:r>
            <a:br>
              <a:rPr lang="en-US" dirty="0" smtClean="0">
                <a:cs typeface="2  Jadid" pitchFamily="2" charset="-78"/>
              </a:rPr>
            </a:br>
            <a:r>
              <a:rPr lang="fa-IR" dirty="0" smtClean="0">
                <a:cs typeface="B Titr" pitchFamily="2" charset="-78"/>
              </a:rPr>
              <a:t> </a:t>
            </a:r>
            <a:r>
              <a:rPr lang="en-US" dirty="0" smtClean="0">
                <a:cs typeface="B Lotus" pitchFamily="2" charset="-78"/>
              </a:rPr>
              <a:t/>
            </a:r>
            <a:br>
              <a:rPr lang="en-US" dirty="0" smtClean="0">
                <a:cs typeface="B Lotus" pitchFamily="2" charset="-78"/>
              </a:rPr>
            </a:br>
            <a:endParaRPr lang="fa-I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686800" cy="6400800"/>
          </a:xfrm>
        </p:spPr>
        <p:txBody>
          <a:bodyPr>
            <a:noAutofit/>
          </a:bodyPr>
          <a:lstStyle/>
          <a:p>
            <a:pPr algn="r"/>
            <a:r>
              <a:rPr lang="fa-IR" sz="4400"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cs typeface="Titr" pitchFamily="2" charset="-78"/>
              </a:rPr>
              <a:t>اقسام وراثت :</a:t>
            </a:r>
            <a:r>
              <a:rPr lang="fa-IR" sz="3200" dirty="0" smtClean="0">
                <a:solidFill>
                  <a:schemeClr val="bg2">
                    <a:lumMod val="10000"/>
                  </a:schemeClr>
                </a:solidFill>
                <a:cs typeface="Titr" pitchFamily="2" charset="-78"/>
              </a:rPr>
              <a:t/>
            </a:r>
            <a:br>
              <a:rPr lang="fa-IR" sz="3200" dirty="0" smtClean="0">
                <a:solidFill>
                  <a:schemeClr val="bg2">
                    <a:lumMod val="10000"/>
                  </a:schemeClr>
                </a:solidFill>
                <a:cs typeface="Titr" pitchFamily="2" charset="-78"/>
              </a:rPr>
            </a:br>
            <a:r>
              <a:rPr lang="fa-IR" sz="36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cs typeface="B Lotus" pitchFamily="2" charset="-78"/>
              </a:rPr>
              <a:t>الف . جسمانی </a:t>
            </a:r>
            <a:r>
              <a:rPr lang="fa-IR" sz="3200" dirty="0" smtClean="0">
                <a:solidFill>
                  <a:schemeClr val="bg2">
                    <a:lumMod val="10000"/>
                  </a:schemeClr>
                </a:solidFill>
                <a:cs typeface="B Lotus" pitchFamily="2" charset="-78"/>
              </a:rPr>
              <a:t/>
            </a:r>
            <a:br>
              <a:rPr lang="fa-IR" sz="3200" dirty="0" smtClean="0">
                <a:solidFill>
                  <a:schemeClr val="bg2">
                    <a:lumMod val="10000"/>
                  </a:schemeClr>
                </a:solidFill>
                <a:cs typeface="B Lotus" pitchFamily="2" charset="-78"/>
              </a:rPr>
            </a:br>
            <a:r>
              <a:rPr lang="fa-IR" sz="2800" dirty="0" smtClean="0">
                <a:solidFill>
                  <a:schemeClr val="bg2">
                    <a:lumMod val="10000"/>
                  </a:schemeClr>
                </a:solidFill>
              </a:rPr>
              <a:t>در این وراثت، ویژگی‌های </a:t>
            </a:r>
            <a:r>
              <a:rPr lang="fa-IR" sz="2800" dirty="0" smtClean="0">
                <a:solidFill>
                  <a:schemeClr val="bg2">
                    <a:lumMod val="10000"/>
                  </a:schemeClr>
                </a:solidFill>
                <a:cs typeface="2  Jadid" pitchFamily="2" charset="-78"/>
              </a:rPr>
              <a:t>مربوط به جسم </a:t>
            </a:r>
            <a:r>
              <a:rPr lang="fa-IR" sz="2800" dirty="0" smtClean="0">
                <a:solidFill>
                  <a:schemeClr val="bg2">
                    <a:lumMod val="10000"/>
                  </a:schemeClr>
                </a:solidFill>
              </a:rPr>
              <a:t>از نسل پیشین به نسل‌های بعدی منتقل می‌شود؛                                </a:t>
            </a:r>
            <a:r>
              <a:rPr lang="fa-IR" sz="2800" dirty="0" smtClean="0">
                <a:solidFill>
                  <a:srgbClr val="002060"/>
                </a:solidFill>
              </a:rPr>
              <a:t>امام صادق‌(ع) می‌فرماید: </a:t>
            </a:r>
            <a:r>
              <a:rPr lang="fa-IR" sz="2800" dirty="0" smtClean="0">
                <a:solidFill>
                  <a:schemeClr val="bg2">
                    <a:lumMod val="10000"/>
                  </a:schemeClr>
                </a:solidFill>
              </a:rPr>
              <a:t/>
            </a:r>
            <a:br>
              <a:rPr lang="fa-IR" sz="2800" dirty="0" smtClean="0">
                <a:solidFill>
                  <a:schemeClr val="bg2">
                    <a:lumMod val="10000"/>
                  </a:schemeClr>
                </a:solidFill>
              </a:rPr>
            </a:br>
            <a:r>
              <a:rPr lang="fa-IR" sz="2800" dirty="0" smtClean="0">
                <a:solidFill>
                  <a:srgbClr val="FF0000"/>
                </a:solidFill>
              </a:rPr>
              <a:t>إِنَّ اللَّهَ تَبَارَكَ وَ تَعَالَى إِذَا أَرَادَ أَنْ يَخْلُقَ خَلْقاً جَمَعَ كُلَّ صُورَةٍ بَيْنَهُ وَ بَيْنَ أَبِيهِ إِلَى آدَمَ ثُمَّ خَلَقَهُ عَلَى صُورَةِ أَحَدِهِمْ فَلَا يَقُولَنَّ أَحَدٌ هَذَا لَا يُشْبِهُنِي وَ لَا يُشْبِهُ شَيْئاً مِنْ آبَائِي        </a:t>
            </a:r>
            <a:r>
              <a:rPr lang="fa-IR" sz="1800" dirty="0" smtClean="0">
                <a:solidFill>
                  <a:schemeClr val="bg2">
                    <a:lumMod val="10000"/>
                  </a:schemeClr>
                </a:solidFill>
              </a:rPr>
              <a:t>بحار الأنوار ج‏57  ص  340 </a:t>
            </a:r>
            <a:r>
              <a:rPr lang="fa-IR" sz="3200" dirty="0" smtClean="0">
                <a:solidFill>
                  <a:schemeClr val="bg2">
                    <a:lumMod val="10000"/>
                  </a:schemeClr>
                </a:solidFill>
              </a:rPr>
              <a:t/>
            </a:r>
            <a:br>
              <a:rPr lang="fa-IR" sz="3200" dirty="0" smtClean="0">
                <a:solidFill>
                  <a:schemeClr val="bg2">
                    <a:lumMod val="10000"/>
                  </a:schemeClr>
                </a:solidFill>
              </a:rPr>
            </a:br>
            <a:r>
              <a:rPr lang="fa-IR" sz="3200" dirty="0" smtClean="0">
                <a:solidFill>
                  <a:srgbClr val="002060"/>
                </a:solidFill>
                <a:cs typeface="B Lotus" pitchFamily="2" charset="-78"/>
              </a:rPr>
              <a:t>وقتی خداوند متعال اراده کند مخلوقی بیافریند، همه صورت‌ها میان او و پدرش تا حضرت آدم را جمع می‌کند او را بر صورت یکی از آنان می‌آفریند، بنابراین کسی (به صرف عدم شباهت فرزند به والدین و نیاکان نزدیک) نگوید: این فرزند به من و پدرانم شباهت ندارد</a:t>
            </a:r>
            <a:r>
              <a:rPr lang="en-US" sz="3200" dirty="0" smtClean="0">
                <a:solidFill>
                  <a:schemeClr val="bg2">
                    <a:lumMod val="10000"/>
                  </a:schemeClr>
                </a:solidFill>
                <a:cs typeface="B Lotus" pitchFamily="2" charset="-78"/>
              </a:rPr>
              <a:t/>
            </a:r>
            <a:br>
              <a:rPr lang="en-US" sz="3200" dirty="0" smtClean="0">
                <a:solidFill>
                  <a:schemeClr val="bg2">
                    <a:lumMod val="10000"/>
                  </a:schemeClr>
                </a:solidFill>
                <a:cs typeface="B Lotus" pitchFamily="2" charset="-78"/>
              </a:rPr>
            </a:br>
            <a:endParaRPr lang="fa-IR" sz="3200" dirty="0">
              <a:solidFill>
                <a:schemeClr val="bg2">
                  <a:lumMod val="10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8991600" cy="6400800"/>
          </a:xfrm>
        </p:spPr>
        <p:style>
          <a:lnRef idx="2">
            <a:schemeClr val="dk1"/>
          </a:lnRef>
          <a:fillRef idx="1">
            <a:schemeClr val="lt1"/>
          </a:fillRef>
          <a:effectRef idx="0">
            <a:schemeClr val="dk1"/>
          </a:effectRef>
          <a:fontRef idx="minor">
            <a:schemeClr val="dk1"/>
          </a:fontRef>
        </p:style>
        <p:txBody>
          <a:bodyPr>
            <a:normAutofit fontScale="90000"/>
          </a:bodyPr>
          <a:lstStyle/>
          <a:p>
            <a:pPr algn="r">
              <a:lnSpc>
                <a:spcPct val="150000"/>
              </a:lnSpc>
            </a:pPr>
            <a:r>
              <a:rPr lang="fa-IR" sz="4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ب. عقلانی :</a:t>
            </a:r>
            <a:r>
              <a:rPr lang="fa-IR" sz="3200" dirty="0" smtClean="0"/>
              <a:t/>
            </a:r>
            <a:br>
              <a:rPr lang="fa-IR" sz="3200" dirty="0" smtClean="0"/>
            </a:br>
            <a:r>
              <a:rPr lang="fa-IR" sz="2800" dirty="0" smtClean="0"/>
              <a:t>دراین وراثت، خصوصیات از قبیل </a:t>
            </a:r>
            <a:r>
              <a:rPr lang="fa-IR" sz="2600" dirty="0" smtClean="0">
                <a:cs typeface="2  Jadid" pitchFamily="2" charset="-78"/>
              </a:rPr>
              <a:t>هوش و ذکاوت </a:t>
            </a:r>
            <a:r>
              <a:rPr lang="fa-IR" sz="2800" dirty="0" smtClean="0"/>
              <a:t>و مانند آن از نسل پیشین به نسل‌های بعدی منتقل می‌شود؛ از این رود در روایات اسلامی از پیوند زناشویی با افرادی که از نظر قوای عقلانی و تجزیه و تحلیل ضعیف یا بی‌بهره‌اند، نهی شده است. </a:t>
            </a:r>
            <a:br>
              <a:rPr lang="fa-IR" sz="2800" dirty="0" smtClean="0"/>
            </a:br>
            <a:r>
              <a:rPr lang="fa-IR" sz="3200" dirty="0" smtClean="0">
                <a:solidFill>
                  <a:srgbClr val="7030A0"/>
                </a:solidFill>
              </a:rPr>
              <a:t>رسول خدا </a:t>
            </a:r>
            <a:r>
              <a:rPr lang="fa-IR" sz="2000" dirty="0" smtClean="0">
                <a:solidFill>
                  <a:srgbClr val="7030A0"/>
                </a:solidFill>
              </a:rPr>
              <a:t>(صلّ الله علیه و آله وسلّم) </a:t>
            </a:r>
            <a:r>
              <a:rPr lang="fa-IR" sz="3200" dirty="0" smtClean="0">
                <a:solidFill>
                  <a:srgbClr val="7030A0"/>
                </a:solidFill>
              </a:rPr>
              <a:t>می‌فرماید: </a:t>
            </a:r>
            <a:r>
              <a:rPr lang="fa-IR" sz="3200" dirty="0" smtClean="0"/>
              <a:t/>
            </a:r>
            <a:br>
              <a:rPr lang="fa-IR" sz="3200" dirty="0" smtClean="0"/>
            </a:br>
            <a:r>
              <a:rPr lang="fa-IR" sz="3600" dirty="0" smtClean="0">
                <a:solidFill>
                  <a:srgbClr val="FF0000"/>
                </a:solidFill>
              </a:rPr>
              <a:t>إِيَّاكُمْ وَ تَزَوُّجَ الْحَمْقَاءِ فَإِنَّ صُحْبَتَهَا بَلَاءٌ وَ وُلْدَهَا ضَيَاع          </a:t>
            </a:r>
            <a:br>
              <a:rPr lang="fa-IR" sz="3600" dirty="0" smtClean="0">
                <a:solidFill>
                  <a:srgbClr val="FF0000"/>
                </a:solidFill>
              </a:rPr>
            </a:br>
            <a:r>
              <a:rPr lang="fa-IR" sz="2200" dirty="0" smtClean="0">
                <a:solidFill>
                  <a:srgbClr val="0070C0"/>
                </a:solidFill>
                <a:latin typeface="Tahoma" pitchFamily="34" charset="0"/>
                <a:ea typeface="Tahoma" pitchFamily="34" charset="0"/>
                <a:cs typeface="Tahoma" pitchFamily="34" charset="0"/>
              </a:rPr>
              <a:t>(نوادر راوندي14)</a:t>
            </a:r>
            <a:r>
              <a:rPr lang="fa-IR" sz="3200" dirty="0" smtClean="0"/>
              <a:t/>
            </a:r>
            <a:br>
              <a:rPr lang="fa-IR" sz="3200" dirty="0" smtClean="0"/>
            </a:br>
            <a:r>
              <a:rPr lang="fa-IR" sz="3200" dirty="0" smtClean="0">
                <a:solidFill>
                  <a:srgbClr val="002060"/>
                </a:solidFill>
                <a:cs typeface="B Lotus" pitchFamily="2" charset="-78"/>
              </a:rPr>
              <a:t>از ازدواج با زنان احمق بپرهیزید؛ زیرا هم‌نشینی با آنان بلا</a:t>
            </a:r>
            <a:r>
              <a:rPr lang="fa-IR" sz="2400" dirty="0" smtClean="0">
                <a:solidFill>
                  <a:srgbClr val="002060"/>
                </a:solidFill>
                <a:cs typeface="B Lotus" pitchFamily="2" charset="-78"/>
              </a:rPr>
              <a:t>( ومایه اندوه) </a:t>
            </a:r>
            <a:r>
              <a:rPr lang="fa-IR" sz="3200" dirty="0" smtClean="0">
                <a:solidFill>
                  <a:srgbClr val="002060"/>
                </a:solidFill>
                <a:cs typeface="B Lotus" pitchFamily="2" charset="-78"/>
              </a:rPr>
              <a:t>و فرزندش نیز تباه</a:t>
            </a:r>
            <a:r>
              <a:rPr lang="fa-IR" sz="2400" dirty="0" smtClean="0">
                <a:solidFill>
                  <a:srgbClr val="002060"/>
                </a:solidFill>
                <a:cs typeface="B Lotus" pitchFamily="2" charset="-78"/>
              </a:rPr>
              <a:t>( و بدبخت) </a:t>
            </a:r>
            <a:r>
              <a:rPr lang="fa-IR" sz="3200" dirty="0" smtClean="0">
                <a:solidFill>
                  <a:srgbClr val="002060"/>
                </a:solidFill>
                <a:cs typeface="B Lotus" pitchFamily="2" charset="-78"/>
              </a:rPr>
              <a:t>است.</a:t>
            </a:r>
            <a:r>
              <a:rPr lang="en-US" sz="3200" dirty="0" smtClean="0">
                <a:cs typeface="B Lotus" pitchFamily="2" charset="-78"/>
              </a:rPr>
              <a:t/>
            </a:r>
            <a:br>
              <a:rPr lang="en-US" sz="3200" dirty="0" smtClean="0">
                <a:cs typeface="B Lotus" pitchFamily="2" charset="-78"/>
              </a:rPr>
            </a:br>
            <a:endParaRPr lang="fa-IR" sz="32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162800"/>
          </a:xfrm>
          <a:solidFill>
            <a:schemeClr val="bg2"/>
          </a:solidFill>
        </p:spPr>
        <p:txBody>
          <a:bodyPr>
            <a:normAutofit fontScale="90000"/>
          </a:bodyPr>
          <a:lstStyle/>
          <a:p>
            <a:pPr algn="r">
              <a:lnSpc>
                <a:spcPct val="150000"/>
              </a:lnSpc>
            </a:pPr>
            <a:r>
              <a:rPr lang="fa-IR" sz="4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
            </a:r>
            <a:br>
              <a:rPr lang="fa-IR" sz="4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br>
            <a:r>
              <a:rPr lang="fa-IR" sz="4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ج. اخلاقی :</a:t>
            </a:r>
            <a:r>
              <a:rPr lang="fa-IR" sz="2400" dirty="0" smtClean="0"/>
              <a:t/>
            </a:r>
            <a:br>
              <a:rPr lang="fa-IR" sz="2400" dirty="0" smtClean="0"/>
            </a:br>
            <a:r>
              <a:rPr lang="fa-IR" sz="2400" dirty="0" smtClean="0">
                <a:solidFill>
                  <a:schemeClr val="accent6">
                    <a:lumMod val="50000"/>
                  </a:schemeClr>
                </a:solidFill>
              </a:rPr>
              <a:t>در این نوع، ویژگی‌های اخلاقی از طریق وراثت به فرزندان منتقل می‌شود و زمینه‌هایی را در آن‌ها فراهم می‌سازد. نقش وراثت در اخلاق و ساماندهی خوی‌ها و رفتارهای آدمی در حکمت‌های علوی این‌گونه بیان شده است: </a:t>
            </a:r>
            <a:r>
              <a:rPr lang="en-US" sz="2400" dirty="0" smtClean="0">
                <a:solidFill>
                  <a:schemeClr val="accent2"/>
                </a:solidFill>
              </a:rPr>
              <a:t/>
            </a:r>
            <a:br>
              <a:rPr lang="en-US" sz="2400" dirty="0" smtClean="0">
                <a:solidFill>
                  <a:schemeClr val="accent2"/>
                </a:solidFill>
              </a:rPr>
            </a:br>
            <a:r>
              <a:rPr lang="fa-IR" sz="2400" dirty="0" smtClean="0">
                <a:solidFill>
                  <a:srgbClr val="FF0000"/>
                </a:solidFill>
                <a:cs typeface="2  Homa" pitchFamily="2" charset="-78"/>
              </a:rPr>
              <a:t>اذا كرم اصل الرّجل كرم مَغيبه و مَحضره </a:t>
            </a:r>
            <a:r>
              <a:rPr lang="fa-IR" sz="2400" dirty="0" smtClean="0">
                <a:cs typeface="2  Homa" pitchFamily="2" charset="-78"/>
              </a:rPr>
              <a:t>      </a:t>
            </a:r>
            <a:r>
              <a:rPr lang="fa-IR" sz="2000" dirty="0" smtClean="0">
                <a:solidFill>
                  <a:srgbClr val="0070C0"/>
                </a:solidFill>
                <a:cs typeface="+mn-cs"/>
              </a:rPr>
              <a:t>(شرح آقا جمال الدين خوانسارى بر غرر الحكم ج‏3ص188)</a:t>
            </a:r>
            <a:r>
              <a:rPr lang="fa-IR" sz="2400" dirty="0" smtClean="0">
                <a:solidFill>
                  <a:schemeClr val="accent2"/>
                </a:solidFill>
              </a:rPr>
              <a:t/>
            </a:r>
            <a:br>
              <a:rPr lang="fa-IR" sz="2400" dirty="0" smtClean="0">
                <a:solidFill>
                  <a:schemeClr val="accent2"/>
                </a:solidFill>
              </a:rPr>
            </a:br>
            <a:r>
              <a:rPr lang="fa-IR" sz="2700" dirty="0" smtClean="0">
                <a:solidFill>
                  <a:schemeClr val="tx1">
                    <a:lumMod val="95000"/>
                    <a:lumOff val="5000"/>
                  </a:schemeClr>
                </a:solidFill>
                <a:cs typeface="B Lotus" pitchFamily="2" charset="-78"/>
              </a:rPr>
              <a:t>وقتی اصل و ریشه انسان شریف باشد، نهان و آشکارش خوب و شریف می‌شود. </a:t>
            </a:r>
            <a:r>
              <a:rPr lang="en-US" sz="2400" dirty="0" smtClean="0">
                <a:solidFill>
                  <a:schemeClr val="accent2"/>
                </a:solidFill>
                <a:cs typeface="B Lotus" pitchFamily="2" charset="-78"/>
              </a:rPr>
              <a:t/>
            </a:r>
            <a:br>
              <a:rPr lang="en-US" sz="2400" dirty="0" smtClean="0">
                <a:solidFill>
                  <a:schemeClr val="accent2"/>
                </a:solidFill>
                <a:cs typeface="B Lotus" pitchFamily="2" charset="-78"/>
              </a:rPr>
            </a:br>
            <a:r>
              <a:rPr lang="fa-IR" sz="2400" dirty="0" smtClean="0">
                <a:solidFill>
                  <a:srgbClr val="FF0000"/>
                </a:solidFill>
                <a:cs typeface="2  Homa" pitchFamily="2" charset="-78"/>
              </a:rPr>
              <a:t>حسن الاخلاق بُرهان كََرَم الاََعراق</a:t>
            </a:r>
            <a:r>
              <a:rPr lang="fa-IR" sz="2400" dirty="0" smtClean="0">
                <a:cs typeface="2  Jadid" pitchFamily="2" charset="-78"/>
              </a:rPr>
              <a:t/>
            </a:r>
            <a:br>
              <a:rPr lang="fa-IR" sz="2400" dirty="0" smtClean="0">
                <a:cs typeface="2  Jadid" pitchFamily="2" charset="-78"/>
              </a:rPr>
            </a:br>
            <a:r>
              <a:rPr lang="fa-IR" sz="2700" dirty="0" smtClean="0">
                <a:solidFill>
                  <a:schemeClr val="tx1">
                    <a:lumMod val="95000"/>
                    <a:lumOff val="5000"/>
                  </a:schemeClr>
                </a:solidFill>
                <a:cs typeface="B Lotus" pitchFamily="2" charset="-78"/>
              </a:rPr>
              <a:t>نیکویی اخلاق، دلیل پاکی و فضیلت ریشه خانوادگی است.</a:t>
            </a:r>
            <a:r>
              <a:rPr lang="fa-IR" sz="2400" dirty="0" smtClean="0">
                <a:solidFill>
                  <a:schemeClr val="accent2"/>
                </a:solidFill>
              </a:rPr>
              <a:t/>
            </a:r>
            <a:br>
              <a:rPr lang="fa-IR" sz="2400" dirty="0" smtClean="0">
                <a:solidFill>
                  <a:schemeClr val="accent2"/>
                </a:solidFill>
              </a:rPr>
            </a:br>
            <a:r>
              <a:rPr lang="fa-IR" sz="2400" dirty="0" smtClean="0">
                <a:solidFill>
                  <a:srgbClr val="FF0000"/>
                </a:solidFill>
                <a:cs typeface="2  Homa" pitchFamily="2" charset="-78"/>
              </a:rPr>
              <a:t>بَشَّارٍ الْوَاسِطِيِّ قَالَ كَتَبْتُ إِلَى أَبِي الْحَسَنِ الرِّضَا ع أَنَّ لِي قَرَابَةً قَدْ خَطَبَ إِلَيَّ ابْنَتِي وَ فِي خُلُقِهِ سُوءٌ فَقَالَ لَا تُزَوِّجْهُ إِنْ كَانَ سَيِّئَ الْخُلُق </a:t>
            </a:r>
            <a:r>
              <a:rPr lang="fa-IR" sz="2400" dirty="0" smtClean="0">
                <a:cs typeface="2  Homa" pitchFamily="2" charset="-78"/>
              </a:rPr>
              <a:t>                 </a:t>
            </a:r>
            <a:r>
              <a:rPr lang="fa-IR" sz="2000" dirty="0" smtClean="0">
                <a:solidFill>
                  <a:srgbClr val="0070C0"/>
                </a:solidFill>
                <a:cs typeface="+mn-cs"/>
              </a:rPr>
              <a:t>(من لا يحضره الفقيه ج‏3ص409)</a:t>
            </a:r>
            <a:r>
              <a:rPr lang="fa-IR" sz="2400" dirty="0" smtClean="0">
                <a:solidFill>
                  <a:schemeClr val="accent2"/>
                </a:solidFill>
              </a:rPr>
              <a:t/>
            </a:r>
            <a:br>
              <a:rPr lang="fa-IR" sz="2400" dirty="0" smtClean="0">
                <a:solidFill>
                  <a:schemeClr val="accent2"/>
                </a:solidFill>
              </a:rPr>
            </a:br>
            <a:r>
              <a:rPr lang="fa-IR" sz="2700" dirty="0" smtClean="0">
                <a:solidFill>
                  <a:schemeClr val="tx1">
                    <a:lumMod val="95000"/>
                    <a:lumOff val="5000"/>
                  </a:schemeClr>
                </a:solidFill>
                <a:cs typeface="B Lotus" pitchFamily="2" charset="-78"/>
              </a:rPr>
              <a:t>حضرت رضا (ع) نامه‌ای نوشتم که یکی از بستگانم در خواست وصلت با من دارد، ولی بد اخلاق است. حضرت در جواب فرمود اگر اخلاقش بد است با او وصلت نکن</a:t>
            </a:r>
            <a:r>
              <a:rPr lang="en-US" sz="2400" dirty="0" smtClean="0">
                <a:solidFill>
                  <a:schemeClr val="accent2"/>
                </a:solidFill>
                <a:cs typeface="B Lotus" pitchFamily="2" charset="-78"/>
              </a:rPr>
              <a:t/>
            </a:r>
            <a:br>
              <a:rPr lang="en-US" sz="2400" dirty="0" smtClean="0">
                <a:solidFill>
                  <a:schemeClr val="accent2"/>
                </a:solidFill>
                <a:cs typeface="B Lotus" pitchFamily="2" charset="-78"/>
              </a:rPr>
            </a:br>
            <a:r>
              <a:rPr lang="fa-IR" sz="2400" dirty="0" smtClean="0">
                <a:solidFill>
                  <a:schemeClr val="accent2"/>
                </a:solidFill>
              </a:rPr>
              <a:t/>
            </a:r>
            <a:br>
              <a:rPr lang="fa-IR" sz="2400" dirty="0" smtClean="0">
                <a:solidFill>
                  <a:schemeClr val="accent2"/>
                </a:solidFill>
              </a:rPr>
            </a:br>
            <a:endParaRPr lang="fa-IR" sz="24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33400"/>
            <a:ext cx="9144000" cy="6324600"/>
          </a:xfrm>
        </p:spPr>
        <p:txBody>
          <a:bodyPr>
            <a:normAutofit/>
          </a:bodyPr>
          <a:lstStyle/>
          <a:p>
            <a:pPr algn="r"/>
            <a:r>
              <a:rPr lang="fa-IR" sz="4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Farnaz" pitchFamily="2" charset="-78"/>
              </a:rPr>
              <a:t>10- سختی‌ها و شداید :</a:t>
            </a:r>
            <a:r>
              <a:rPr lang="fa-IR" sz="2400" dirty="0" smtClean="0">
                <a:cs typeface="B Jadid" pitchFamily="2" charset="-78"/>
              </a:rPr>
              <a:t/>
            </a:r>
            <a:br>
              <a:rPr lang="fa-IR" sz="2400" dirty="0" smtClean="0">
                <a:cs typeface="B Jadid" pitchFamily="2" charset="-78"/>
              </a:rPr>
            </a:br>
            <a:r>
              <a:rPr lang="fa-IR" sz="2400" dirty="0" smtClean="0">
                <a:cs typeface="2  Koodak" pitchFamily="2" charset="-78"/>
              </a:rPr>
              <a:t>سختی‌ها و شداید است که موجب صیقل خوردن گوهر وجود آدمی و شکوفایی استعدادها و کسب کمالات می‌شود.</a:t>
            </a:r>
            <a:r>
              <a:rPr lang="en-US" sz="2400" dirty="0" smtClean="0">
                <a:cs typeface="2  Koodak" pitchFamily="2" charset="-78"/>
              </a:rPr>
              <a:t/>
            </a:r>
            <a:br>
              <a:rPr lang="en-US" sz="2400" dirty="0" smtClean="0">
                <a:cs typeface="2  Koodak" pitchFamily="2" charset="-78"/>
              </a:rPr>
            </a:br>
            <a:r>
              <a:rPr lang="fa-IR" sz="2400" dirty="0" smtClean="0">
                <a:solidFill>
                  <a:srgbClr val="00FF00"/>
                </a:solidFill>
                <a:cs typeface="2  Koodak" pitchFamily="2" charset="-78"/>
              </a:rPr>
              <a:t>*</a:t>
            </a:r>
            <a:r>
              <a:rPr lang="fa-IR" sz="2400" dirty="0" smtClean="0">
                <a:solidFill>
                  <a:srgbClr val="002060"/>
                </a:solidFill>
                <a:cs typeface="2  Koodak" pitchFamily="2" charset="-78"/>
              </a:rPr>
              <a:t>امام صادق ( علیه السلام) : فرزندان خود را از هفت سالگی به سختی عادت دهید .</a:t>
            </a:r>
            <a:r>
              <a:rPr lang="en-US" sz="2400" dirty="0" smtClean="0">
                <a:cs typeface="2  Koodak" pitchFamily="2" charset="-78"/>
              </a:rPr>
              <a:t/>
            </a:r>
            <a:br>
              <a:rPr lang="en-US" sz="2400" dirty="0" smtClean="0">
                <a:cs typeface="2  Koodak" pitchFamily="2" charset="-78"/>
              </a:rPr>
            </a:br>
            <a:r>
              <a:rPr lang="fa-IR" sz="2400" dirty="0" smtClean="0">
                <a:solidFill>
                  <a:schemeClr val="bg2">
                    <a:lumMod val="10000"/>
                  </a:schemeClr>
                </a:solidFill>
                <a:cs typeface="2  Koodak" pitchFamily="2" charset="-78"/>
              </a:rPr>
              <a:t>ناز پرورده تنعم نبرد راه به دوست                               عاشقي شيوه رندان بلاكش باشد</a:t>
            </a:r>
            <a:r>
              <a:rPr lang="en-US" sz="2400" dirty="0" smtClean="0">
                <a:solidFill>
                  <a:schemeClr val="bg2">
                    <a:lumMod val="10000"/>
                  </a:schemeClr>
                </a:solidFill>
                <a:cs typeface="2  Koodak" pitchFamily="2" charset="-78"/>
              </a:rPr>
              <a:t/>
            </a:r>
            <a:br>
              <a:rPr lang="en-US" sz="2400" dirty="0" smtClean="0">
                <a:solidFill>
                  <a:schemeClr val="bg2">
                    <a:lumMod val="10000"/>
                  </a:schemeClr>
                </a:solidFill>
                <a:cs typeface="2  Koodak" pitchFamily="2" charset="-78"/>
              </a:rPr>
            </a:br>
            <a:r>
              <a:rPr lang="fa-IR" sz="2400" dirty="0" smtClean="0">
                <a:solidFill>
                  <a:schemeClr val="bg2">
                    <a:lumMod val="10000"/>
                  </a:schemeClr>
                </a:solidFill>
                <a:cs typeface="2  Koodak" pitchFamily="2" charset="-78"/>
              </a:rPr>
              <a:t> چنين است رسم سراي سپنج                                       گهي ناز و نوش و گهي درد و رنج </a:t>
            </a:r>
            <a:r>
              <a:rPr lang="en-US" sz="2400" dirty="0" smtClean="0">
                <a:solidFill>
                  <a:schemeClr val="bg2">
                    <a:lumMod val="10000"/>
                  </a:schemeClr>
                </a:solidFill>
                <a:cs typeface="2  Koodak" pitchFamily="2" charset="-78"/>
              </a:rPr>
              <a:t/>
            </a:r>
            <a:br>
              <a:rPr lang="en-US" sz="2400" dirty="0" smtClean="0">
                <a:solidFill>
                  <a:schemeClr val="bg2">
                    <a:lumMod val="10000"/>
                  </a:schemeClr>
                </a:solidFill>
                <a:cs typeface="2  Koodak" pitchFamily="2" charset="-78"/>
              </a:rPr>
            </a:br>
            <a:r>
              <a:rPr lang="fa-IR" sz="2400" dirty="0" smtClean="0">
                <a:solidFill>
                  <a:schemeClr val="bg2">
                    <a:lumMod val="10000"/>
                  </a:schemeClr>
                </a:solidFill>
                <a:cs typeface="2  Koodak" pitchFamily="2" charset="-78"/>
              </a:rPr>
              <a:t>روزگار است آنكه گه عزت دهد گه خوار دارد      چرخ بازيگر ازاي بازيچه ها بسيار دارد</a:t>
            </a:r>
            <a:r>
              <a:rPr lang="fa-IR" sz="2400" dirty="0" smtClean="0">
                <a:cs typeface="2  Koodak" pitchFamily="2" charset="-78"/>
              </a:rPr>
              <a:t/>
            </a:r>
            <a:br>
              <a:rPr lang="fa-IR" sz="2400" dirty="0" smtClean="0">
                <a:cs typeface="2  Koodak" pitchFamily="2" charset="-78"/>
              </a:rPr>
            </a:br>
            <a:r>
              <a:rPr lang="fa-IR" sz="2400" dirty="0" smtClean="0">
                <a:solidFill>
                  <a:srgbClr val="00FF00"/>
                </a:solidFill>
                <a:cs typeface="2  Koodak" pitchFamily="2" charset="-78"/>
              </a:rPr>
              <a:t>*</a:t>
            </a:r>
            <a:r>
              <a:rPr lang="fa-IR" sz="2400" dirty="0" smtClean="0">
                <a:solidFill>
                  <a:srgbClr val="002060"/>
                </a:solidFill>
                <a:cs typeface="2  Koodak" pitchFamily="2" charset="-78"/>
              </a:rPr>
              <a:t>امام علی (علیه السلام ) : </a:t>
            </a:r>
            <a:r>
              <a:rPr lang="fa-IR" sz="2400" dirty="0" smtClean="0">
                <a:solidFill>
                  <a:srgbClr val="C00000"/>
                </a:solidFill>
                <a:cs typeface="2  Koodak" pitchFamily="2" charset="-78"/>
              </a:rPr>
              <a:t>أَلدَّهرُ يَومان : یَومٌ لَکَ وَ یَومٌ عَلَیکَ</a:t>
            </a:r>
            <a:r>
              <a:rPr lang="en-US" sz="2400" dirty="0" smtClean="0">
                <a:cs typeface="2  Koodak" pitchFamily="2" charset="-78"/>
              </a:rPr>
              <a:t/>
            </a:r>
            <a:br>
              <a:rPr lang="en-US" sz="2400" dirty="0" smtClean="0">
                <a:cs typeface="2  Koodak" pitchFamily="2" charset="-78"/>
              </a:rPr>
            </a:br>
            <a:r>
              <a:rPr lang="fa-IR" sz="2400" dirty="0" smtClean="0">
                <a:solidFill>
                  <a:srgbClr val="00FF00"/>
                </a:solidFill>
                <a:cs typeface="2  Koodak" pitchFamily="2" charset="-78"/>
              </a:rPr>
              <a:t>*</a:t>
            </a:r>
            <a:r>
              <a:rPr lang="fa-IR" sz="2400" dirty="0" smtClean="0">
                <a:solidFill>
                  <a:srgbClr val="002060"/>
                </a:solidFill>
              </a:rPr>
              <a:t>امام باقر(ع) می‌فرماید:                                                                 </a:t>
            </a:r>
            <a:r>
              <a:rPr lang="fa-IR" sz="2400" dirty="0" smtClean="0"/>
              <a:t/>
            </a:r>
            <a:br>
              <a:rPr lang="fa-IR" sz="2400" dirty="0" smtClean="0"/>
            </a:br>
            <a:r>
              <a:rPr lang="fa-IR" sz="2400" dirty="0" smtClean="0">
                <a:solidFill>
                  <a:srgbClr val="FF0000"/>
                </a:solidFill>
                <a:cs typeface="2  Koodak" pitchFamily="2" charset="-78"/>
              </a:rPr>
              <a:t>إِنَّ اللَّهَ عَزَّ وَ جَلَّ لَيَتَعَاهَدُ الْمُؤْمِنَ بِالْبَلَاءِ كَمَا يَتَعَاهَدُ الرَّجُلُ أَهْلَهُ بِالْهَدِيَّةِ مِنَ الْغَيْبَةِ وَ يَحْمِيهِ الدُّنْيَا كَمَا يَحْمِي الطَّبِيبُ الْمَرِيض</a:t>
            </a:r>
            <a:r>
              <a:rPr lang="fa-IR" sz="2400" dirty="0" smtClean="0">
                <a:solidFill>
                  <a:srgbClr val="FF0000"/>
                </a:solidFill>
              </a:rPr>
              <a:t>  </a:t>
            </a:r>
            <a:r>
              <a:rPr lang="fa-IR" sz="1800" dirty="0" smtClean="0">
                <a:solidFill>
                  <a:srgbClr val="0070C0"/>
                </a:solidFill>
                <a:cs typeface="+mn-cs"/>
              </a:rPr>
              <a:t>( الكافي    ج‏2    255 )</a:t>
            </a:r>
            <a:r>
              <a:rPr lang="fa-IR" sz="2400" dirty="0" smtClean="0"/>
              <a:t/>
            </a:r>
            <a:br>
              <a:rPr lang="fa-IR" sz="2400" dirty="0" smtClean="0"/>
            </a:br>
            <a:r>
              <a:rPr lang="fa-IR" sz="2500" dirty="0" smtClean="0">
                <a:solidFill>
                  <a:schemeClr val="tx1"/>
                </a:solidFill>
                <a:cs typeface="B Nazanin" pitchFamily="2" charset="-78"/>
              </a:rPr>
              <a:t>خداوند بزرگ بنده مؤمن را به وسیله سختی نوازش می‌کند؛ همان گونه که مرد وقتی در سفر است با فرستادن هدیه خانواده خود را یاد می‌کند و مورد محبت و نوازش قرار می‌دهد. و خدا مؤمن را از دنيا پرهيز ميدهد چنان كه پزشك بيمار را پرهيز ميدهد </a:t>
            </a:r>
            <a:r>
              <a:rPr lang="en-US" sz="2400" dirty="0" smtClean="0">
                <a:cs typeface="B Nazanin" pitchFamily="2" charset="-78"/>
              </a:rPr>
              <a:t/>
            </a:r>
            <a:br>
              <a:rPr lang="en-US" sz="2400" dirty="0" smtClean="0">
                <a:cs typeface="B Nazanin" pitchFamily="2" charset="-78"/>
              </a:rPr>
            </a:br>
            <a:endParaRPr lang="fa-IR"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p:spPr>
        <p:txBody>
          <a:bodyPr/>
          <a:lstStyle/>
          <a:p>
            <a:pPr algn="r"/>
            <a:endParaRPr lang="fa-IR" dirty="0"/>
          </a:p>
        </p:txBody>
      </p:sp>
      <p:pic>
        <p:nvPicPr>
          <p:cNvPr id="4" name="Content Placeholder 3" descr="11739632054522725319196114239455623206228.jpg"/>
          <p:cNvPicPr>
            <a:picLocks noGrp="1" noChangeAspect="1"/>
          </p:cNvPicPr>
          <p:nvPr>
            <p:ph idx="1"/>
          </p:nvPr>
        </p:nvPicPr>
        <p:blipFill>
          <a:blip r:embed="rId2" cstate="print"/>
          <a:stretch>
            <a:fillRect/>
          </a:stretch>
        </p:blipFill>
        <p:spPr>
          <a:xfrm>
            <a:off x="0" y="0"/>
            <a:ext cx="9143999"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ounded Rectangle 9"/>
          <p:cNvSpPr/>
          <p:nvPr/>
        </p:nvSpPr>
        <p:spPr>
          <a:xfrm>
            <a:off x="381000" y="304800"/>
            <a:ext cx="6477000" cy="13716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fa-IR" sz="2400" dirty="0" smtClean="0">
                <a:solidFill>
                  <a:srgbClr val="003300"/>
                </a:solidFill>
                <a:cs typeface="B Titr" pitchFamily="2" charset="-78"/>
              </a:rPr>
              <a:t>1-مداد مي تواند كار بزرگ بكند به شرط اينكه در دست انسانهاي بزرگ باشد فرمان صلح ،فرمان عفو ،توصيه بزرگ  امااگر دست يك بچه باشد هي خط‌خطي مي‌كند</a:t>
            </a:r>
          </a:p>
        </p:txBody>
      </p:sp>
      <p:sp>
        <p:nvSpPr>
          <p:cNvPr id="11" name="Rounded Rectangle 10"/>
          <p:cNvSpPr/>
          <p:nvPr/>
        </p:nvSpPr>
        <p:spPr>
          <a:xfrm>
            <a:off x="7315200" y="428604"/>
            <a:ext cx="1676400" cy="5786478"/>
          </a:xfrm>
          <a:prstGeom prst="roundRect">
            <a:avLst/>
          </a:prstGeom>
          <a:solidFill>
            <a:srgbClr val="0099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vert="vert270" rtlCol="1" anchor="ctr"/>
          <a:lstStyle/>
          <a:p>
            <a:pPr algn="ctr">
              <a:defRPr/>
            </a:pPr>
            <a:r>
              <a:rPr lang="fa-IR" sz="2400" b="1" dirty="0" smtClean="0">
                <a:solidFill>
                  <a:schemeClr val="tx1"/>
                </a:solidFill>
                <a:cs typeface="B Titr" pitchFamily="2" charset="-78"/>
              </a:rPr>
              <a:t>توصيه يك پدر به پسر: اي پسرم مثل مداد باش</a:t>
            </a:r>
            <a:endParaRPr lang="en-US" sz="2800" b="1" dirty="0" smtClean="0">
              <a:solidFill>
                <a:schemeClr val="tx1"/>
              </a:solidFill>
              <a:cs typeface="B Titr" pitchFamily="2" charset="-78"/>
            </a:endParaRPr>
          </a:p>
          <a:p>
            <a:pPr algn="ctr">
              <a:defRPr/>
            </a:pPr>
            <a:r>
              <a:rPr lang="fa-IR" sz="2800" b="1" dirty="0" smtClean="0">
                <a:solidFill>
                  <a:srgbClr val="FF0000"/>
                </a:solidFill>
                <a:cs typeface="B Titr" pitchFamily="2" charset="-78"/>
              </a:rPr>
              <a:t>ويژگيهاي مداد</a:t>
            </a:r>
            <a:r>
              <a:rPr lang="fa-IR" sz="2800" b="1" dirty="0" smtClean="0">
                <a:solidFill>
                  <a:schemeClr val="tx1"/>
                </a:solidFill>
                <a:cs typeface="B Titr" pitchFamily="2" charset="-78"/>
              </a:rPr>
              <a:t>:</a:t>
            </a:r>
          </a:p>
        </p:txBody>
      </p:sp>
      <p:sp>
        <p:nvSpPr>
          <p:cNvPr id="12" name="Rounded Rectangle 11"/>
          <p:cNvSpPr/>
          <p:nvPr/>
        </p:nvSpPr>
        <p:spPr>
          <a:xfrm>
            <a:off x="381000" y="1905000"/>
            <a:ext cx="6477000" cy="13716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fa-IR" dirty="0" smtClean="0">
                <a:solidFill>
                  <a:srgbClr val="003300"/>
                </a:solidFill>
                <a:cs typeface="B Titr" pitchFamily="2" charset="-78"/>
              </a:rPr>
              <a:t>2-از تراشيده شدن نمي‌ترسدچون با تراشيده شدن هم نوك آن تيز مي شود و هم بهتر مي نويسد  از مشكلات نهراس  چون انسان رامهياتر ميكند و پخته تز مي شود  سختي ها براي انسان مثل تراشيده شدن است مداد اگر سختي تراشيده شدن را تحمل نكند پهن شده ونمي شود با آن نوشت</a:t>
            </a:r>
          </a:p>
        </p:txBody>
      </p:sp>
      <p:sp>
        <p:nvSpPr>
          <p:cNvPr id="13" name="Rounded Rectangle 12"/>
          <p:cNvSpPr/>
          <p:nvPr/>
        </p:nvSpPr>
        <p:spPr>
          <a:xfrm>
            <a:off x="381000" y="3505200"/>
            <a:ext cx="6477000" cy="10668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r>
              <a:rPr lang="fa-IR" sz="2400" dirty="0" smtClean="0">
                <a:solidFill>
                  <a:srgbClr val="003300"/>
                </a:solidFill>
                <a:cs typeface="B Titr" pitchFamily="2" charset="-78"/>
              </a:rPr>
              <a:t>3-اگر اشتباهات مداد را با پاك كن پاك كنيد قهر نميكند خوشحال هم مي شود كه اشكال بر طرف مي شود </a:t>
            </a:r>
          </a:p>
        </p:txBody>
      </p:sp>
      <p:sp>
        <p:nvSpPr>
          <p:cNvPr id="14" name="Rounded Rectangle 13"/>
          <p:cNvSpPr/>
          <p:nvPr/>
        </p:nvSpPr>
        <p:spPr>
          <a:xfrm>
            <a:off x="381000" y="4724400"/>
            <a:ext cx="6477000" cy="12192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fontAlgn="auto">
              <a:spcBef>
                <a:spcPts val="0"/>
              </a:spcBef>
              <a:spcAft>
                <a:spcPts val="0"/>
              </a:spcAft>
            </a:pPr>
            <a:r>
              <a:rPr lang="fa-IR" sz="2000" dirty="0" smtClean="0">
                <a:solidFill>
                  <a:srgbClr val="003300"/>
                </a:solidFill>
                <a:cs typeface="B Titr" pitchFamily="2" charset="-78"/>
              </a:rPr>
              <a:t>4-شكل چوبي و خارجي مداد خيلي كار نمي‌كند بلكه اصالت با مغز آن است كه اگر نا مرغوب باشد بي فايده است. شاكله و سرشت و تفكرات انسان مهمتر است از ظاهرآن.</a:t>
            </a:r>
          </a:p>
        </p:txBody>
      </p:sp>
      <p:sp>
        <p:nvSpPr>
          <p:cNvPr id="15" name="Rounded Rectangle 14"/>
          <p:cNvSpPr/>
          <p:nvPr/>
        </p:nvSpPr>
        <p:spPr>
          <a:xfrm>
            <a:off x="304800" y="6019800"/>
            <a:ext cx="6705600" cy="8382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fontAlgn="auto">
              <a:spcBef>
                <a:spcPts val="0"/>
              </a:spcBef>
              <a:spcAft>
                <a:spcPts val="0"/>
              </a:spcAft>
            </a:pPr>
            <a:r>
              <a:rPr lang="fa-IR" sz="2000" dirty="0" smtClean="0">
                <a:solidFill>
                  <a:srgbClr val="003300"/>
                </a:solidFill>
                <a:cs typeface="B Titr" pitchFamily="2" charset="-78"/>
              </a:rPr>
              <a:t>5- سعي كن هميشه اثر خوب بر جاي بگذار و دفتر مشق را هي هي خط خطي نكن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to="" calcmode="lin" valueType="num">
                                      <p:cBhvr>
                                        <p:cTn id="7" dur="1" fill="hold"/>
                                        <p:tgtEl>
                                          <p:spTgt spid="10"/>
                                        </p:tgtEl>
                                        <p:attrNameLst>
                                          <p:attrName/>
                                        </p:attrNameLst>
                                      </p:cBhvr>
                                    </p:anim>
                                  </p:childTnLst>
                                </p:cTn>
                              </p:par>
                            </p:childTnLst>
                          </p:cTn>
                        </p:par>
                        <p:par>
                          <p:cTn id="8" fill="hold">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to="" calcmode="lin" valueType="num">
                                      <p:cBhvr>
                                        <p:cTn id="11" dur="1" fill="hold"/>
                                        <p:tgtEl>
                                          <p:spTgt spid="11"/>
                                        </p:tgtEl>
                                        <p:attrNameLst>
                                          <p:attrName/>
                                        </p:attrNameLst>
                                      </p:cBhvr>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 to="" calcmode="lin" valueType="num">
                                      <p:cBhvr>
                                        <p:cTn id="16" dur="1" fill="hold"/>
                                        <p:tgtEl>
                                          <p:spTgt spid="12"/>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to="" calcmode="lin" valueType="num">
                                      <p:cBhvr>
                                        <p:cTn id="21" dur="1" fill="hold"/>
                                        <p:tgtEl>
                                          <p:spTgt spid="13"/>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to="" calcmode="lin" valueType="num">
                                      <p:cBhvr>
                                        <p:cTn id="26" dur="1" fill="hold"/>
                                        <p:tgtEl>
                                          <p:spTgt spid="14"/>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to="" calcmode="lin" valueType="num">
                                      <p:cBhvr>
                                        <p:cTn id="31" dur="1" fill="hold"/>
                                        <p:tgtEl>
                                          <p:spTgt spid="1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accent6">
              <a:lumMod val="20000"/>
              <a:lumOff val="80000"/>
            </a:schemeClr>
          </a:solidFill>
        </p:spPr>
        <p:txBody>
          <a:bodyPr>
            <a:normAutofit fontScale="90000"/>
          </a:bodyPr>
          <a:lstStyle/>
          <a:p>
            <a:pPr algn="r">
              <a:lnSpc>
                <a:spcPct val="150000"/>
              </a:lnSpc>
            </a:pPr>
            <a:r>
              <a:rPr lang="fa-IR" sz="2800" dirty="0" smtClean="0">
                <a:solidFill>
                  <a:srgbClr val="FF0000"/>
                </a:solidFill>
              </a:rPr>
              <a:t/>
            </a:r>
            <a:br>
              <a:rPr lang="fa-IR" sz="2800" dirty="0" smtClean="0">
                <a:solidFill>
                  <a:srgbClr val="FF0000"/>
                </a:solidFill>
              </a:rPr>
            </a:br>
            <a:r>
              <a:rPr lang="fa-IR" sz="2800" dirty="0" smtClean="0">
                <a:solidFill>
                  <a:srgbClr val="FF0000"/>
                </a:solidFill>
              </a:rPr>
              <a:t/>
            </a:r>
            <a:br>
              <a:rPr lang="fa-IR" sz="2800" dirty="0" smtClean="0">
                <a:solidFill>
                  <a:srgbClr val="FF0000"/>
                </a:solidFill>
              </a:rPr>
            </a:br>
            <a:r>
              <a:rPr lang="fa-IR" sz="2800" dirty="0" smtClean="0">
                <a:solidFill>
                  <a:srgbClr val="00FF00"/>
                </a:solidFill>
              </a:rPr>
              <a:t>*</a:t>
            </a:r>
            <a:r>
              <a:rPr lang="fa-IR" sz="2800" dirty="0" smtClean="0">
                <a:solidFill>
                  <a:srgbClr val="FF0000"/>
                </a:solidFill>
              </a:rPr>
              <a:t>أَنَّهُ قَالَ وَ عِنْدَهُ سَدِيرٌ إِنَّ اللَّهَ إِذَا أَحَبَّ عَبْداً غَتَّهُ بِالْبَلَاءِ غَتّاً وَ إِنَّا وَ إِيَّاكُمْ يَا سَدِيرُ لَنُصْبِحُ بِهِ وَ نُمْسِي             </a:t>
            </a:r>
            <a:r>
              <a:rPr lang="fa-IR" sz="2000" dirty="0" smtClean="0">
                <a:solidFill>
                  <a:schemeClr val="accent4">
                    <a:lumMod val="75000"/>
                  </a:schemeClr>
                </a:solidFill>
                <a:cs typeface="+mn-cs"/>
              </a:rPr>
              <a:t>الكافي،ج‏2ص253</a:t>
            </a:r>
            <a:r>
              <a:rPr lang="en-US" sz="3200" dirty="0" smtClean="0"/>
              <a:t/>
            </a:r>
            <a:br>
              <a:rPr lang="en-US" sz="3200" dirty="0" smtClean="0"/>
            </a:br>
            <a:r>
              <a:rPr lang="fa-IR" sz="3200" dirty="0" smtClean="0">
                <a:solidFill>
                  <a:srgbClr val="002060"/>
                </a:solidFill>
                <a:cs typeface="B Mitra" pitchFamily="2" charset="-78"/>
              </a:rPr>
              <a:t>سدير خدمت امام صادق عليه السّلام بود كه فرمود: چون خدا بنده‏ئى را دوست دارد، او را در بلا غوطه‏ور سازد، اى سدير ما و شما، صبح و شام با آن دمسازيم.</a:t>
            </a:r>
            <a:r>
              <a:rPr lang="fa-IR" sz="3200" b="1" dirty="0" smtClean="0">
                <a:cs typeface="B Lotus" pitchFamily="2" charset="-78"/>
              </a:rPr>
              <a:t/>
            </a:r>
            <a:br>
              <a:rPr lang="fa-IR" sz="3200" b="1" dirty="0" smtClean="0">
                <a:cs typeface="B Lotus" pitchFamily="2" charset="-78"/>
              </a:rPr>
            </a:br>
            <a:r>
              <a:rPr lang="fa-IR" sz="3200" b="1" dirty="0" smtClean="0">
                <a:solidFill>
                  <a:srgbClr val="0070C0"/>
                </a:solidFill>
                <a:cs typeface="B Lotus" pitchFamily="2" charset="-78"/>
              </a:rPr>
              <a:t>**</a:t>
            </a:r>
            <a:r>
              <a:rPr lang="fa-IR" sz="3200" dirty="0" smtClean="0">
                <a:solidFill>
                  <a:schemeClr val="tx1"/>
                </a:solidFill>
                <a:cs typeface="B Lotus" pitchFamily="2" charset="-78"/>
              </a:rPr>
              <a:t>طفل از اول باید با سختی و شدت آشنا شود. بدیهی است که نوازش‌های بی‌حساب، مانع برخورد با سختی می‌شود و فرزندان را بیچاره و ناتوان بار می‌آورد و آن‌ها را در صحنه زندگی خلع سلاح می‌کند؛ چنان که کوچک‌ترین حادثه ناملایمی آنان را از پا در می‌آورد و کم‌ترین تغییر وضعی سبب نابودیشان می‌گردد .</a:t>
            </a:r>
            <a:r>
              <a:rPr lang="fa-IR" sz="3200" dirty="0" smtClean="0">
                <a:cs typeface="B Lotus" pitchFamily="2" charset="-78"/>
              </a:rPr>
              <a:t/>
            </a:r>
            <a:br>
              <a:rPr lang="fa-IR" sz="3200" dirty="0" smtClean="0">
                <a:cs typeface="B Lotus" pitchFamily="2" charset="-78"/>
              </a:rPr>
            </a:br>
            <a:endParaRPr lang="fa-IR" sz="32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bg2"/>
          </a:solidFill>
        </p:spPr>
        <p:txBody>
          <a:bodyPr>
            <a:normAutofit/>
          </a:bodyPr>
          <a:lstStyle/>
          <a:p>
            <a:pPr algn="r">
              <a:lnSpc>
                <a:spcPct val="150000"/>
              </a:lnSpc>
            </a:pPr>
            <a:r>
              <a:rPr lang="fa-IR" sz="3600" dirty="0" smtClean="0">
                <a:solidFill>
                  <a:srgbClr val="00FF00"/>
                </a:solidFill>
              </a:rPr>
              <a:t>*</a:t>
            </a:r>
            <a:r>
              <a:rPr lang="fa-IR" sz="2800" dirty="0" smtClean="0">
                <a:solidFill>
                  <a:srgbClr val="0070C0"/>
                </a:solidFill>
              </a:rPr>
              <a:t>امام کاظم(ع) می‌فرماید:</a:t>
            </a:r>
            <a:r>
              <a:rPr lang="en-US" sz="2400" dirty="0" smtClean="0"/>
              <a:t/>
            </a:r>
            <a:br>
              <a:rPr lang="en-US" sz="2400" dirty="0" smtClean="0"/>
            </a:br>
            <a:r>
              <a:rPr lang="fa-IR" sz="2700" dirty="0" smtClean="0">
                <a:solidFill>
                  <a:srgbClr val="FF0000"/>
                </a:solidFill>
              </a:rPr>
              <a:t>يَستَحِبُّ غَرامَةُ الغُلامِ فِي صِغَرِهِ لِيَكوُنَ حَليِماً فِي كِبَرِهِ</a:t>
            </a:r>
            <a:r>
              <a:rPr lang="en-US" sz="2400" dirty="0" smtClean="0"/>
              <a:t/>
            </a:r>
            <a:br>
              <a:rPr lang="en-US" sz="2400" dirty="0" smtClean="0"/>
            </a:br>
            <a:r>
              <a:rPr lang="fa-IR" sz="2400" dirty="0" smtClean="0">
                <a:solidFill>
                  <a:srgbClr val="002060"/>
                </a:solidFill>
              </a:rPr>
              <a:t>بهتر آنست که طفل در کودکی با سختی و مشکلات اجتناب ناپذیر حیات که غرامت زندگی است روبرو شود تا در جوانی و بزرگسالی، بردبار  و صبور باشد.</a:t>
            </a:r>
            <a:br>
              <a:rPr lang="fa-IR" sz="2400" dirty="0" smtClean="0">
                <a:solidFill>
                  <a:srgbClr val="002060"/>
                </a:solidFill>
              </a:rPr>
            </a:br>
            <a:r>
              <a:rPr lang="fa-IR" sz="2400" dirty="0" smtClean="0">
                <a:solidFill>
                  <a:srgbClr val="002060"/>
                </a:solidFill>
              </a:rPr>
              <a:t/>
            </a:r>
            <a:br>
              <a:rPr lang="fa-IR" sz="2400" dirty="0" smtClean="0">
                <a:solidFill>
                  <a:srgbClr val="002060"/>
                </a:solidFill>
              </a:rPr>
            </a:br>
            <a:r>
              <a:rPr lang="fa-IR" sz="2400" dirty="0" smtClean="0">
                <a:solidFill>
                  <a:srgbClr val="002060"/>
                </a:solidFill>
              </a:rPr>
              <a:t>------------------------------------------------------------------------------- </a:t>
            </a:r>
            <a:r>
              <a:rPr lang="fa-IR" sz="2400" dirty="0" smtClean="0"/>
              <a:t/>
            </a:r>
            <a:br>
              <a:rPr lang="fa-IR" sz="2400" dirty="0" smtClean="0"/>
            </a:br>
            <a:r>
              <a:rPr lang="fa-IR" sz="2400" dirty="0" smtClean="0">
                <a:solidFill>
                  <a:schemeClr val="tx1"/>
                </a:solidFill>
                <a:cs typeface="B Jadid" pitchFamily="2" charset="-78"/>
              </a:rPr>
              <a:t>ژان‌ژاک روسو </a:t>
            </a:r>
            <a:r>
              <a:rPr lang="fa-IR" sz="2400" dirty="0" smtClean="0">
                <a:solidFill>
                  <a:schemeClr val="tx1"/>
                </a:solidFill>
              </a:rPr>
              <a:t>در کتاب امیل درباره این‌گونه تربیت‌ها می‌گوید:</a:t>
            </a:r>
            <a:r>
              <a:rPr lang="en-US" sz="2400" dirty="0" smtClean="0">
                <a:solidFill>
                  <a:schemeClr val="tx1"/>
                </a:solidFill>
              </a:rPr>
              <a:t/>
            </a:r>
            <a:br>
              <a:rPr lang="en-US" sz="2400" dirty="0" smtClean="0">
                <a:solidFill>
                  <a:schemeClr val="tx1"/>
                </a:solidFill>
              </a:rPr>
            </a:br>
            <a:r>
              <a:rPr lang="fa-IR" sz="2400" dirty="0" smtClean="0">
                <a:solidFill>
                  <a:schemeClr val="tx1"/>
                </a:solidFill>
              </a:rPr>
              <a:t>اگر جسم زیاد در آسایش باشد، روح فاسد می‌شود کسی که درد و رنج را نشناسد، نه لذت شفقت را می‌شناسد و نه حلاوت ترحم را. چنین کسی قلبش از هیچ چیز متأثر نخواهد شد و بدین سبب قابل معاشرت نبوده، مانند دیوی خواهد بود در میان آدمی.</a:t>
            </a:r>
            <a:r>
              <a:rPr lang="fa-IR" sz="2400" dirty="0" smtClean="0"/>
              <a:t/>
            </a:r>
            <a:br>
              <a:rPr lang="fa-IR" sz="2400" dirty="0" smtClean="0"/>
            </a:br>
            <a:endParaRPr lang="fa-IR"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accent1"/>
          </a:solidFill>
        </p:spPr>
        <p:txBody>
          <a:bodyPr>
            <a:normAutofit fontScale="90000"/>
            <a:scene3d>
              <a:camera prst="orthographicFront"/>
              <a:lightRig rig="threePt" dir="t"/>
            </a:scene3d>
            <a:sp3d extrusionH="57150">
              <a:bevelT w="69850" h="69850" prst="divot"/>
            </a:sp3d>
          </a:bodyPr>
          <a:lstStyle/>
          <a:p>
            <a:pPr algn="r"/>
            <a:r>
              <a:rPr lang="fa-IR" sz="7300" b="1" dirty="0" smtClean="0">
                <a:ln w="19050">
                  <a:solidFill>
                    <a:srgbClr val="C00000"/>
                  </a:solidFill>
                  <a:prstDash val="solid"/>
                </a:ln>
                <a:solidFill>
                  <a:srgbClr val="7030A0"/>
                </a:solidFill>
                <a:effectLst>
                  <a:outerShdw blurRad="50000" dist="50800" dir="7500000" algn="tl">
                    <a:srgbClr val="000000">
                      <a:shade val="5000"/>
                      <a:alpha val="35000"/>
                    </a:srgbClr>
                  </a:outerShdw>
                </a:effectLst>
              </a:rPr>
              <a:t>11- اراده :</a:t>
            </a:r>
            <a:r>
              <a:rPr lang="fa-IR" sz="3200" dirty="0" smtClean="0"/>
              <a:t/>
            </a:r>
            <a:br>
              <a:rPr lang="fa-IR" sz="3200" dirty="0" smtClean="0"/>
            </a:br>
            <a:r>
              <a:rPr lang="fa-IR" sz="3200" dirty="0" smtClean="0"/>
              <a:t>. </a:t>
            </a:r>
            <a:r>
              <a:rPr lang="fa-IR" sz="3200" dirty="0" smtClean="0">
                <a:solidFill>
                  <a:srgbClr val="002060"/>
                </a:solidFill>
              </a:rPr>
              <a:t>انسان فرزند اراده و تلاش خویش است. قرآن کریم می‌فرماید:</a:t>
            </a:r>
            <a:r>
              <a:rPr lang="fa-IR" sz="3200" dirty="0" smtClean="0"/>
              <a:t/>
            </a:r>
            <a:br>
              <a:rPr lang="fa-IR" sz="3200" dirty="0" smtClean="0"/>
            </a:br>
            <a:r>
              <a:rPr lang="fa-IR" sz="3200" dirty="0" smtClean="0">
                <a:solidFill>
                  <a:srgbClr val="FF0000"/>
                </a:solidFill>
              </a:rPr>
              <a:t>وَ مَنْ أَرادَ الْآخِرَةَ وَ سَعى‏ لَها سَعْيَها وَ هُوَ مُؤْمِنٌ فَأُولئِكَ كانَ سَعْيُهُمْ مَشْكُوراً </a:t>
            </a:r>
            <a:r>
              <a:rPr lang="fa-IR" sz="2200" dirty="0" smtClean="0">
                <a:solidFill>
                  <a:schemeClr val="accent5">
                    <a:lumMod val="50000"/>
                  </a:schemeClr>
                </a:solidFill>
              </a:rPr>
              <a:t>(19اسرا)</a:t>
            </a:r>
            <a:r>
              <a:rPr lang="fa-IR" sz="3200" dirty="0" smtClean="0"/>
              <a:t/>
            </a:r>
            <a:br>
              <a:rPr lang="fa-IR" sz="3200" dirty="0" smtClean="0"/>
            </a:br>
            <a:r>
              <a:rPr lang="fa-IR" sz="3200" dirty="0" smtClean="0">
                <a:solidFill>
                  <a:srgbClr val="7030A0"/>
                </a:solidFill>
                <a:cs typeface="B Zar" pitchFamily="2" charset="-78"/>
              </a:rPr>
              <a:t>و هر كس خواهان آخرت باشد و براى آن تلاش شايسته و در خور كند، و مؤمن باشد، پس تلاش آنان سپاس گزارده مى‏شود</a:t>
            </a:r>
            <a:r>
              <a:rPr lang="en-US" sz="3200" dirty="0" smtClean="0">
                <a:cs typeface="B Zar" pitchFamily="2" charset="-78"/>
              </a:rPr>
              <a:t/>
            </a:r>
            <a:br>
              <a:rPr lang="en-US" sz="3200" dirty="0" smtClean="0">
                <a:cs typeface="B Zar" pitchFamily="2" charset="-78"/>
              </a:rPr>
            </a:br>
            <a:r>
              <a:rPr lang="fa-IR" sz="3200" dirty="0" smtClean="0"/>
              <a:t/>
            </a:r>
            <a:br>
              <a:rPr lang="fa-IR" sz="3200" dirty="0" smtClean="0"/>
            </a:br>
            <a:r>
              <a:rPr lang="fa-IR" sz="4400" dirty="0" smtClean="0">
                <a:solidFill>
                  <a:schemeClr val="tx2">
                    <a:lumMod val="75000"/>
                    <a:lumOff val="25000"/>
                  </a:schemeClr>
                </a:solidFill>
                <a:cs typeface="B Jadid" pitchFamily="2" charset="-78"/>
              </a:rPr>
              <a:t>پيام‏ها:</a:t>
            </a:r>
            <a:r>
              <a:rPr lang="fa-IR" sz="3200" dirty="0" smtClean="0">
                <a:cs typeface="B Jadid" pitchFamily="2" charset="-78"/>
              </a:rPr>
              <a:t/>
            </a:r>
            <a:br>
              <a:rPr lang="fa-IR" sz="3200" dirty="0" smtClean="0">
                <a:cs typeface="B Jadid" pitchFamily="2" charset="-78"/>
              </a:rPr>
            </a:br>
            <a:r>
              <a:rPr lang="fa-IR" sz="3200" dirty="0" smtClean="0"/>
              <a:t>1 انسان، آزاد و داراى اراده است. </a:t>
            </a:r>
            <a:r>
              <a:rPr lang="fa-IR" sz="3200" dirty="0" smtClean="0">
                <a:solidFill>
                  <a:srgbClr val="FF0000"/>
                </a:solidFill>
              </a:rPr>
              <a:t>«مَنْ أَرادَ»</a:t>
            </a:r>
            <a:r>
              <a:rPr lang="fa-IR" sz="3200" dirty="0" smtClean="0"/>
              <a:t/>
            </a:r>
            <a:br>
              <a:rPr lang="fa-IR" sz="3200" dirty="0" smtClean="0"/>
            </a:br>
            <a:r>
              <a:rPr lang="fa-IR" sz="3200" dirty="0" smtClean="0"/>
              <a:t> 2 آخرت، بدون تلاش به دست نمى‏آيد. </a:t>
            </a:r>
            <a:r>
              <a:rPr lang="fa-IR" sz="3200" dirty="0" smtClean="0">
                <a:solidFill>
                  <a:srgbClr val="FF0000"/>
                </a:solidFill>
              </a:rPr>
              <a:t>«سَعى‏ لَها»</a:t>
            </a:r>
            <a:r>
              <a:rPr lang="fa-IR" sz="3200" dirty="0" smtClean="0"/>
              <a:t/>
            </a:r>
            <a:br>
              <a:rPr lang="fa-IR" sz="3200" dirty="0" smtClean="0"/>
            </a:br>
            <a:r>
              <a:rPr lang="fa-IR" sz="3200" dirty="0" smtClean="0"/>
              <a:t> 3 براى سعادت اخروى، تلاش ويژه‏اى لازم است. </a:t>
            </a:r>
            <a:r>
              <a:rPr lang="fa-IR" sz="3200" dirty="0" smtClean="0">
                <a:solidFill>
                  <a:srgbClr val="FF0000"/>
                </a:solidFill>
              </a:rPr>
              <a:t>«سَعى‏ لَها سَعْيَها»</a:t>
            </a:r>
            <a:r>
              <a:rPr lang="fa-IR" sz="3200" dirty="0" smtClean="0"/>
              <a:t/>
            </a:r>
            <a:br>
              <a:rPr lang="fa-IR" sz="3200" dirty="0" smtClean="0"/>
            </a:br>
            <a:endParaRPr lang="fa-IR" sz="32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rgbClr val="CCECFF"/>
          </a:solidFill>
        </p:spPr>
        <p:txBody>
          <a:bodyPr>
            <a:noAutofit/>
          </a:bodyPr>
          <a:lstStyle/>
          <a:p>
            <a:pPr algn="r"/>
            <a:r>
              <a:rPr lang="fa-IR" sz="3600" dirty="0" smtClean="0">
                <a:solidFill>
                  <a:srgbClr val="FF0000"/>
                </a:solidFill>
              </a:rPr>
              <a:t>مَنْ كانَ يُرِيدُ حَرْثَ الْآخِرَةِ نَزِدْ لَهُ فِي حَرْثِهِ وَ مَنْ كانَ يُرِيدُ حَرْثَ الدُّنْيا نُؤْتِهِ مِنْها وَ ما لَهُ فِي الْآخِرَةِ مِنْ نَصِيبٍ   </a:t>
            </a:r>
            <a:r>
              <a:rPr lang="fa-IR" sz="2000" dirty="0" smtClean="0">
                <a:solidFill>
                  <a:srgbClr val="7030A0"/>
                </a:solidFill>
              </a:rPr>
              <a:t>(20شوري)</a:t>
            </a:r>
            <a:r>
              <a:rPr lang="fa-IR" sz="3600" dirty="0" smtClean="0">
                <a:solidFill>
                  <a:schemeClr val="tx1">
                    <a:lumMod val="95000"/>
                    <a:lumOff val="5000"/>
                  </a:schemeClr>
                </a:solidFill>
              </a:rPr>
              <a:t/>
            </a:r>
            <a:br>
              <a:rPr lang="fa-IR" sz="3600" dirty="0" smtClean="0">
                <a:solidFill>
                  <a:schemeClr val="tx1">
                    <a:lumMod val="95000"/>
                    <a:lumOff val="5000"/>
                  </a:schemeClr>
                </a:solidFill>
              </a:rPr>
            </a:br>
            <a:r>
              <a:rPr lang="fa-IR" sz="3600" dirty="0" smtClean="0">
                <a:solidFill>
                  <a:srgbClr val="002060"/>
                </a:solidFill>
                <a:cs typeface="B Zar" pitchFamily="2" charset="-78"/>
              </a:rPr>
              <a:t>آن كه كشت آخرت بخواهد براى او در كشتش مى‏افزاييم و آن كه كشت دنيا بخواهد از آن به او مى‏دهيم و در آخرت هيچ نصيبى ندارد .</a:t>
            </a:r>
            <a:br>
              <a:rPr lang="fa-IR" sz="3600" dirty="0" smtClean="0">
                <a:solidFill>
                  <a:srgbClr val="002060"/>
                </a:solidFill>
                <a:cs typeface="B Zar" pitchFamily="2" charset="-78"/>
              </a:rPr>
            </a:br>
            <a:r>
              <a:rPr lang="fa-IR" sz="3600" dirty="0" smtClean="0">
                <a:solidFill>
                  <a:schemeClr val="tx1">
                    <a:lumMod val="95000"/>
                    <a:lumOff val="5000"/>
                  </a:schemeClr>
                </a:solidFill>
                <a:cs typeface="B Zar" pitchFamily="2" charset="-78"/>
              </a:rPr>
              <a:t/>
            </a:r>
            <a:br>
              <a:rPr lang="fa-IR" sz="3600" dirty="0" smtClean="0">
                <a:solidFill>
                  <a:schemeClr val="tx1">
                    <a:lumMod val="95000"/>
                    <a:lumOff val="5000"/>
                  </a:schemeClr>
                </a:solidFill>
                <a:cs typeface="B Zar" pitchFamily="2" charset="-78"/>
              </a:rPr>
            </a:br>
            <a:r>
              <a:rPr lang="fa-IR" sz="3600" dirty="0" smtClean="0">
                <a:solidFill>
                  <a:schemeClr val="tx1">
                    <a:lumMod val="95000"/>
                    <a:lumOff val="5000"/>
                  </a:schemeClr>
                </a:solidFill>
                <a:cs typeface="B Zar" pitchFamily="2" charset="-78"/>
              </a:rPr>
              <a:t>اراده آخرت نشانه‏ى: وسعت ديد، دل كندن از دنيا، ايمان به وعده‏هاى الهى، رنگ بقا دادن به فانى‏ها و در يك جمله نشانه عقل و انتخاب احسن است.</a:t>
            </a:r>
            <a:br>
              <a:rPr lang="fa-IR" sz="3600" dirty="0" smtClean="0">
                <a:solidFill>
                  <a:schemeClr val="tx1">
                    <a:lumMod val="95000"/>
                    <a:lumOff val="5000"/>
                  </a:schemeClr>
                </a:solidFill>
                <a:cs typeface="B Zar" pitchFamily="2" charset="-78"/>
              </a:rPr>
            </a:br>
            <a:r>
              <a:rPr lang="fa-IR" sz="3600" dirty="0" smtClean="0">
                <a:solidFill>
                  <a:schemeClr val="tx1">
                    <a:lumMod val="95000"/>
                    <a:lumOff val="5000"/>
                  </a:schemeClr>
                </a:solidFill>
                <a:cs typeface="B Zar" pitchFamily="2" charset="-78"/>
              </a:rPr>
              <a:t>در آيه 20، انسان به كشاورز، عمل او به كشت، نيّت او به بذر و دنيا و آخرت، به مزرعه و محل برداشت تشبيه شده است</a:t>
            </a:r>
            <a:br>
              <a:rPr lang="fa-IR" sz="3600" dirty="0" smtClean="0">
                <a:solidFill>
                  <a:schemeClr val="tx1">
                    <a:lumMod val="95000"/>
                    <a:lumOff val="5000"/>
                  </a:schemeClr>
                </a:solidFill>
                <a:cs typeface="B Zar" pitchFamily="2" charset="-78"/>
              </a:rPr>
            </a:br>
            <a:endParaRPr lang="fa-IR" sz="3600" dirty="0">
              <a:solidFill>
                <a:schemeClr val="tx1">
                  <a:lumMod val="95000"/>
                  <a:lumOff val="5000"/>
                </a:schemeClr>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rgbClr val="FFFF66"/>
          </a:solidFill>
        </p:spPr>
        <p:txBody>
          <a:bodyPr>
            <a:normAutofit/>
          </a:bodyPr>
          <a:lstStyle/>
          <a:p>
            <a:pPr algn="r"/>
            <a:r>
              <a:rPr lang="fa-IR" sz="2800" dirty="0" smtClean="0">
                <a:cs typeface="B Zar" pitchFamily="2" charset="-78"/>
              </a:rPr>
              <a:t>براساس این عامل تربیتی، باید عنصر اراده را در کودکان پرورانید و تقویت کرد. برای این کار باید کودک را به گونه‌ای پرورش داد که احساس کند آزاد است و </a:t>
            </a:r>
            <a:r>
              <a:rPr lang="fa-IR" sz="2800" b="1" u="sng" dirty="0" smtClean="0">
                <a:cs typeface="B Zar" pitchFamily="2" charset="-78"/>
              </a:rPr>
              <a:t>می‌تواند تصمیم بگیرد و خود انتخاب کند. وبرای زندگی خود طرح ونقشه ای داشته باشد.</a:t>
            </a:r>
            <a:br>
              <a:rPr lang="fa-IR" sz="2800" b="1" u="sng" dirty="0" smtClean="0">
                <a:cs typeface="B Zar" pitchFamily="2" charset="-78"/>
              </a:rPr>
            </a:br>
            <a:r>
              <a:rPr lang="fa-IR" sz="2800" dirty="0" smtClean="0">
                <a:cs typeface="B Zar" pitchFamily="2" charset="-78"/>
              </a:rPr>
              <a:t> </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خانم فرید مصطفوی درباره سیره تربیتی امام خمینی (ره) می‌گوید:</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زمانی همسرم از روی عادت خانوادگی، صبح‌ها، دخترم را از خواب شیرین بیدار می‌کرد که نماز بخواند، امام که در جریان قرار گرفتند، برایش پیغام فرستادند: </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«شیرینی اسلام را به مذاق بچه تلخ نکن» و چقدر این حرف به جا بود؛ چرا که تأثیر عمیقی بر روحیه دخترم گذاشت، به طوری که بعد از آن خودش سفارش می‌کرد که برای نماز صبح حتماً بیدارش کنیم و معنای «لااکراه فی‌الدین» را آن موقع فهمیدم. </a:t>
            </a:r>
            <a:r>
              <a:rPr lang="en-US" sz="2800" dirty="0" smtClean="0">
                <a:cs typeface="B Zar" pitchFamily="2" charset="-78"/>
              </a:rPr>
              <a:t/>
            </a:r>
            <a:br>
              <a:rPr lang="en-US" sz="2800" dirty="0" smtClean="0">
                <a:cs typeface="B Zar" pitchFamily="2" charset="-78"/>
              </a:rPr>
            </a:br>
            <a:r>
              <a:rPr lang="fa-IR" sz="2800" dirty="0" smtClean="0">
                <a:cs typeface="B Zar" pitchFamily="2" charset="-78"/>
              </a:rPr>
              <a:t>در روایات اسلامی نیز توصیه شده است که دل‌ها را از ناحیه میل و رغبت آن‌ها به دست آورید، قلب و دل اگر در « اکراه و اجبار قرار گیرد کور می‌شود.»</a:t>
            </a:r>
            <a:r>
              <a:rPr lang="en-US" sz="2800" dirty="0" smtClean="0">
                <a:cs typeface="B Zar" pitchFamily="2" charset="-78"/>
              </a:rPr>
              <a:t/>
            </a:r>
            <a:br>
              <a:rPr lang="en-US" sz="2800" dirty="0" smtClean="0">
                <a:cs typeface="B Zar" pitchFamily="2" charset="-78"/>
              </a:rPr>
            </a:br>
            <a:endParaRPr lang="fa-IR" sz="2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chemeClr val="bg1">
              <a:lumMod val="85000"/>
            </a:schemeClr>
          </a:solidFill>
          <a:effectLst>
            <a:outerShdw blurRad="76200" dir="13500000" sy="23000" kx="1200000" algn="br" rotWithShape="0">
              <a:prstClr val="black">
                <a:alpha val="20000"/>
              </a:prstClr>
            </a:outerShdw>
          </a:effectLst>
        </p:spPr>
        <p:txBody>
          <a:bodyPr>
            <a:noAutofit/>
          </a:bodyPr>
          <a:lstStyle/>
          <a:p>
            <a:pPr algn="r"/>
            <a:r>
              <a:rPr lang="fa-IR" sz="6600" b="1" dirty="0" smtClean="0">
                <a:ln w="12700">
                  <a:solidFill>
                    <a:srgbClr val="002060"/>
                  </a:solidFill>
                  <a:prstDash val="solid"/>
                </a:ln>
                <a:solidFill>
                  <a:srgbClr val="FFFF66"/>
                </a:solidFill>
                <a:effectLst>
                  <a:glow rad="228600">
                    <a:schemeClr val="accent6">
                      <a:satMod val="175000"/>
                      <a:alpha val="40000"/>
                    </a:schemeClr>
                  </a:glow>
                  <a:outerShdw blurRad="41275" dist="20320" dir="1800000" algn="tl" rotWithShape="0">
                    <a:srgbClr val="000000">
                      <a:alpha val="40000"/>
                    </a:srgbClr>
                  </a:outerShdw>
                </a:effectLst>
              </a:rPr>
              <a:t>12- دعا :</a:t>
            </a:r>
            <a:r>
              <a:rPr lang="fa-IR" sz="3200" dirty="0" smtClean="0"/>
              <a:t/>
            </a:r>
            <a:br>
              <a:rPr lang="fa-IR" sz="3200" dirty="0" smtClean="0"/>
            </a:br>
            <a:r>
              <a:rPr lang="fa-IR" sz="3200" dirty="0" smtClean="0"/>
              <a:t/>
            </a:r>
            <a:br>
              <a:rPr lang="fa-IR" sz="3200" dirty="0" smtClean="0"/>
            </a:br>
            <a:r>
              <a:rPr lang="fa-IR" sz="3200" dirty="0" smtClean="0">
                <a:solidFill>
                  <a:srgbClr val="FF0000"/>
                </a:solidFill>
              </a:rPr>
              <a:t>دُعَاءُ الْوَالِدِ لِوَلَدِهِ كَدُعَاءِ النَّبِيِّ لِأُمَّتِه          </a:t>
            </a:r>
            <a:r>
              <a:rPr lang="fa-IR" sz="2000" dirty="0" smtClean="0"/>
              <a:t>مشكاة الأنوار في غرر الأخبار، ص: 16</a:t>
            </a:r>
            <a:r>
              <a:rPr lang="fa-IR" sz="3200" dirty="0" smtClean="0"/>
              <a:t/>
            </a:r>
            <a:br>
              <a:rPr lang="fa-IR" sz="3200" dirty="0" smtClean="0"/>
            </a:br>
            <a:r>
              <a:rPr lang="fa-IR" sz="3200" dirty="0" smtClean="0">
                <a:solidFill>
                  <a:srgbClr val="002060"/>
                </a:solidFill>
              </a:rPr>
              <a:t>دعای پدر برای فرزند مانند دعای پیغمبر برای امت می‌باشد.</a:t>
            </a:r>
            <a:r>
              <a:rPr lang="fa-IR" sz="3200" dirty="0" smtClean="0"/>
              <a:t/>
            </a:r>
            <a:br>
              <a:rPr lang="fa-IR" sz="3200" dirty="0" smtClean="0"/>
            </a:br>
            <a:r>
              <a:rPr lang="fa-IR" sz="3200" dirty="0" smtClean="0"/>
              <a:t> </a:t>
            </a:r>
            <a:r>
              <a:rPr lang="fa-IR" sz="3200" dirty="0" smtClean="0">
                <a:solidFill>
                  <a:srgbClr val="FF0000"/>
                </a:solidFill>
              </a:rPr>
              <a:t>قَالَ رَسُولُ اللَّهِ ص أَرْبَعَةٌ لَا تُرَدُّ لَهُمْ دَعْوَةٌ وَ تُفَتَّحُ لَهَا أَبْوَابُ السَّمَاءِ وَ تَصِيرُ إِلَى الْعَرْشِ دُعَاءُ الْوَالِدِ لِوَلَدِهِ وَ الْمَظْلُومِ عَلَى مَنْ ظَلَمَهُ وَ الْمُعْتَمِرِ حَتَّى يَرْجِعَ وَ الصَّائِمِ حَتَّى يُفْطِر             </a:t>
            </a:r>
            <a:r>
              <a:rPr lang="fa-IR" sz="2000" dirty="0" smtClean="0"/>
              <a:t>أمالي الصدوق   265</a:t>
            </a:r>
            <a:r>
              <a:rPr lang="fa-IR" sz="3200" dirty="0" smtClean="0"/>
              <a:t/>
            </a:r>
            <a:br>
              <a:rPr lang="fa-IR" sz="3200" dirty="0" smtClean="0"/>
            </a:br>
            <a:r>
              <a:rPr lang="fa-IR" sz="3200" dirty="0" smtClean="0">
                <a:solidFill>
                  <a:srgbClr val="002060"/>
                </a:solidFill>
              </a:rPr>
              <a:t>رسول خدا (ص) فرمود دعاى چهار كس رد ندارد و درهاى آسمان برابر آن گشاده است تا بعرش رسد دعاى پدر براى فرزندش و دعاى ستمكشيده بر ستمكاراش و عمره‏كننده تا برگردد و روزه‏دار تا افطار كند</a:t>
            </a:r>
            <a:r>
              <a:rPr lang="fa-IR" sz="3200" dirty="0" smtClean="0"/>
              <a:t/>
            </a:r>
            <a:br>
              <a:rPr lang="fa-IR" sz="3200" dirty="0" smtClean="0"/>
            </a:br>
            <a:endParaRPr lang="fa-IR" sz="32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6858000"/>
          </a:xfrm>
          <a:solidFill>
            <a:srgbClr val="99CCFF"/>
          </a:solidFill>
        </p:spPr>
        <p:txBody>
          <a:bodyPr>
            <a:normAutofit/>
          </a:bodyPr>
          <a:lstStyle/>
          <a:p>
            <a:pPr algn="r"/>
            <a:r>
              <a:rPr lang="fa-IR" sz="3000" dirty="0" smtClean="0">
                <a:solidFill>
                  <a:srgbClr val="FF0000"/>
                </a:solidFill>
              </a:rPr>
              <a:t>عَنِ الصَّادِقِ ع‏ ثَلَاثُ دَعَوَاتٍ لَا يُحْجَبْنَ عَنِ اللَّهِ عَزَّ وَ جَلَّ دُعَاءُ الْوَالِدِ لِوَلَدِهِ إِذَا بَرَّهُ وَ عَلَيْهِ إِذَا عَقَّهُ وَ دُعَاءُ الْمَظْلُومِ عَلَى ظَالِمِهِ وَ دُعَاؤُهُ لِمَنِ انْتَصَرَ لَهُ مِنْهُ وَ رَجُلٌ مُؤْمِنٌ دَعَا لِأَخِيهِ الْمُؤْمِنِ إِذَا وَاسَاهُ فِينَا وَ دُعَاؤُهُ عَلَيْهِ إِذَا لَمْ يُوَاسِهِ مَعَ الْقُدْرَةِ عَلَيْهِ وَ اضْطِرَارِ أَخِيهِ إِلَيْهِ       </a:t>
            </a:r>
            <a:r>
              <a:rPr lang="fa-IR" sz="2000" dirty="0" smtClean="0">
                <a:solidFill>
                  <a:srgbClr val="002060"/>
                </a:solidFill>
              </a:rPr>
              <a:t>عدة الداعي و نجاح الساعي‏  133</a:t>
            </a:r>
            <a:r>
              <a:rPr lang="fa-IR" sz="3000" dirty="0" smtClean="0"/>
              <a:t/>
            </a:r>
            <a:br>
              <a:rPr lang="fa-IR" sz="3000" dirty="0" smtClean="0"/>
            </a:br>
            <a:r>
              <a:rPr lang="fa-IR" sz="3000" dirty="0" smtClean="0"/>
              <a:t/>
            </a:r>
            <a:br>
              <a:rPr lang="fa-IR" sz="3000" dirty="0" smtClean="0"/>
            </a:br>
            <a:r>
              <a:rPr lang="fa-IR" sz="3000" dirty="0" smtClean="0"/>
              <a:t>از امام صادق عليه السلام نقل شده است كه فرمود: سه دعاست كه از خدا در حجاب نيست (1) دعاى پدر در حق فرزندش كه نيكويى به پدر كند و نفرين پدر در باره پسر وقتى كه آزارش نمايد (2) نفرين مظلوم عليه ظالم و دعاى مظلوم براى ياورش كه او را از ظالم رهانيد (3) و دعاى مؤمنى براى برادر مؤمنش وقتى كه برادر مؤمنش را به خاطر ائمه يارى كرده باشد و نفرين مؤمن عليه برادر مؤمنش وقتى با قدرت بر كمك و يارى و نيازمندى برادرش به كمك او نشتافته باشد</a:t>
            </a:r>
            <a:br>
              <a:rPr lang="fa-IR" sz="3000" dirty="0" smtClean="0"/>
            </a:br>
            <a:endParaRPr lang="fa-IR" sz="3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4572000"/>
          </a:xfrm>
        </p:spPr>
        <p:txBody>
          <a:bodyPr/>
          <a:lstStyle/>
          <a:p>
            <a:pPr algn="ctr"/>
            <a:r>
              <a:rPr lang="fa-IR" sz="8800" dirty="0" smtClean="0"/>
              <a:t>التماس دعا</a:t>
            </a:r>
            <a:r>
              <a:rPr lang="fa-IR" dirty="0" smtClean="0"/>
              <a:t/>
            </a:r>
            <a:br>
              <a:rPr lang="fa-IR" dirty="0" smtClean="0"/>
            </a:br>
            <a:r>
              <a:rPr lang="fa-IR" dirty="0"/>
              <a:t/>
            </a:r>
            <a:br>
              <a:rPr lang="fa-IR" dirty="0"/>
            </a:br>
            <a:r>
              <a:rPr lang="fa-IR" smtClean="0"/>
              <a:t/>
            </a:r>
            <a:br>
              <a:rPr lang="fa-IR" smtClean="0"/>
            </a:br>
            <a:r>
              <a:rPr lang="fa-IR" dirty="0" smtClean="0"/>
              <a:t/>
            </a:r>
            <a:br>
              <a:rPr lang="fa-IR" dirty="0" smtClean="0"/>
            </a:br>
            <a:endParaRPr lang="fa-IR" dirty="0"/>
          </a:p>
        </p:txBody>
      </p:sp>
    </p:spTree>
    <p:extLst>
      <p:ext uri="{BB962C8B-B14F-4D97-AF65-F5344CB8AC3E}">
        <p14:creationId xmlns:p14="http://schemas.microsoft.com/office/powerpoint/2010/main" val="31943278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369</TotalTime>
  <Words>398</Words>
  <Application>Microsoft Office PowerPoint</Application>
  <PresentationFormat>On-screen Show (4:3)</PresentationFormat>
  <Paragraphs>35</Paragraphs>
  <Slides>30</Slides>
  <Notes>0</Notes>
  <HiddenSlides>0</HiddenSlides>
  <MMClips>0</MMClips>
  <ScaleCrop>false</ScaleCrop>
  <HeadingPairs>
    <vt:vector size="6" baseType="variant">
      <vt:variant>
        <vt:lpstr>Fonts Used</vt:lpstr>
      </vt:variant>
      <vt:variant>
        <vt:i4>31</vt:i4>
      </vt:variant>
      <vt:variant>
        <vt:lpstr>Theme</vt:lpstr>
      </vt:variant>
      <vt:variant>
        <vt:i4>1</vt:i4>
      </vt:variant>
      <vt:variant>
        <vt:lpstr>Slide Titles</vt:lpstr>
      </vt:variant>
      <vt:variant>
        <vt:i4>30</vt:i4>
      </vt:variant>
    </vt:vector>
  </HeadingPairs>
  <TitlesOfParts>
    <vt:vector size="62" baseType="lpstr">
      <vt:lpstr>2  Aseman</vt:lpstr>
      <vt:lpstr>2  Badr</vt:lpstr>
      <vt:lpstr>2  Baran</vt:lpstr>
      <vt:lpstr>2  Davat</vt:lpstr>
      <vt:lpstr>2  Esfehan</vt:lpstr>
      <vt:lpstr>2  Homa</vt:lpstr>
      <vt:lpstr>2  Jadid</vt:lpstr>
      <vt:lpstr>2  Karim</vt:lpstr>
      <vt:lpstr>2  Koodak</vt:lpstr>
      <vt:lpstr>2  Lotus</vt:lpstr>
      <vt:lpstr>2  Mitra</vt:lpstr>
      <vt:lpstr>2  Roya</vt:lpstr>
      <vt:lpstr>2  Titr</vt:lpstr>
      <vt:lpstr>2  Traffic</vt:lpstr>
      <vt:lpstr>Arial</vt:lpstr>
      <vt:lpstr>B Davat</vt:lpstr>
      <vt:lpstr>B Farnaz</vt:lpstr>
      <vt:lpstr>B Jadid</vt:lpstr>
      <vt:lpstr>B Lotus</vt:lpstr>
      <vt:lpstr>B Mitra</vt:lpstr>
      <vt:lpstr>B Nazanin</vt:lpstr>
      <vt:lpstr>B Tabassom</vt:lpstr>
      <vt:lpstr>B Titr</vt:lpstr>
      <vt:lpstr>B Zar</vt:lpstr>
      <vt:lpstr>Georgia</vt:lpstr>
      <vt:lpstr>Mj_Liner Print-out Light</vt:lpstr>
      <vt:lpstr>Mj_Nazila 3D Shadow</vt:lpstr>
      <vt:lpstr>Tahoma</vt:lpstr>
      <vt:lpstr>Times New Roman</vt:lpstr>
      <vt:lpstr>Titr</vt:lpstr>
      <vt:lpstr>Wingdings 2</vt:lpstr>
      <vt:lpstr>Urban</vt:lpstr>
      <vt:lpstr>تربیت فرزند</vt:lpstr>
      <vt:lpstr>مقدّمه : *پیامبر گرامی اسلام فرمودند : فرزندِ صالح گلی است از گلهایِ بهشت . *ویا فرمودند : پروندۀ اعمالِ انسان با مرگ بسته می شود إلّا در چند مورد که یکی از آن موارد تربیت فرزندِ صالح است . لذا یکی از دغدغه های اصلی هر پدر و مادری تربیتِ نسلِ صالح و شایسته است . امّا از چه راههایی میتوان به این مهم دست پیدا کرد؟</vt:lpstr>
      <vt:lpstr>  راههای تربیتِ فرزند    </vt:lpstr>
      <vt:lpstr>1- انتخاب همسری شایسته : یکی از فلسفه های ازدواج بوجود آوردنِ نسلی پاک و سالم است لذا اولین قدم برای تربیتِ فرزندانِ صالح و شایسته ، انتخابِ همسری خوب و متدیّن است که بتواند چنین فرزندانی را تربیت کند ، لذا کسانی که در انتخاب همسر ، دقّتِ لازم را ندارند نمیتوانند در تربیتِ فرزندان موفّق باشند . ( داستان ازدواج حضرت امیرالمؤنین با حضرت ام البنین سلام الله علیهما ) . </vt:lpstr>
      <vt:lpstr>به این احادیث توجّه فرمائید :  *پیامبراکرم (صلّ الله علیه وآله و سلّم) : با کسانی از دامنِ شایسته ازدواج کنید ، چرا که اصل و نسب تأثیر گذار است . (مکارم الاخلاق ج1ص432ح1474)  * در روایت دیگری میفرمایند : برایِ فرزندانتان (نطفه هایتان) ، مادری شایسته انتخاب کنید ، زیرا زنان شبیه برادران و خواهرانِ خود فرزند به وجود می آورند. (کنزالعمال ج16ص295 ح44557)  * همچنین میفرمایند : از سبزۀ در زباله دانی دوری کنید ، عرض کردند : ای رسول خدا ! سبزۀ در زباله دانی چیست ؟ فرمودند : زنِ ریبا در خانوادۀ بد . (الکافی ج5ص332ح4)  * و فرمودند : با خانوادۀ خوب و شایسته وصلت کنید ، زیرا خون اثر دارد . (کنزالعمال ج16 ص295 ح44559)</vt:lpstr>
      <vt:lpstr>2-لقمه حلال :   امام صادق (علیه السلام): چه بسا یک لقمه حرام که در نسلهای بعد نمایان می شود . ( قریب به مضمون )</vt:lpstr>
      <vt:lpstr>3- انعقادِ نطفه :</vt:lpstr>
      <vt:lpstr>4- مراقبتهای دوران بارداری : رسول خدا(ص) درباره زنان باردار فرمود:  أَطْعِمُوا الْمَرْأَةَ فِي شَهْرِهَا الَّذِي تَلِدُ فِيهِ التَّمْرَ فَإِنَّ وَلَدَهَا يَكُونُ حَلِيماً نَقِيّا       به زنان باردار در آخرین ماه‌های حاملگی خرما بخورانید تا فرزندان شما بردبار و متقی شوند.  </vt:lpstr>
      <vt:lpstr>شیر مادر :  امام علی (علیه السلام) فرمود:  قَالَ رَسُولُ اللَّهِ (صلّ الله علیه و آله و سلّم)  :  لَيْسَ لِلصَّبِيِّ لَبَنٌ خَيْرٌ مِنْ لَبَنِ أُمِّه  (عيون أخبار الرضا عليه السلام  ج‏2ص 34 )    چیزی برای کودک سودمند‌تر و پربرکت‌تر از شیر مادر نیست.  عَنِ النَّبِيِّ (صلّ الله علیه و آله و سلّم) : قَالَ تَوَقَّوْا عَلَى أَوْلَادِكُمْ مِنْ لَبَنِ الْبَغِيَّةِ وَ الْمَجْنُونَةِ فَإِنَّ اللَّبَنَ يُعْدِي  از شیر زنان بدکاره و دیوانه به فرزندانتان ندهید؛ زیرا شیر به اخلاق کودک سرایت می‌کند.  درباره انتخاب دایه نیز فرمود:  تخیروا للرضاع كما تخيرون للنكاح فان الرضاع يغير الطباع   (وسائل ج21 ص468 )                              در انتخاب دایه چنان تلاش و دقت کنید که در ازدواج دقت می‌نمایید زیرا شیر ، سرشتها را تغییر میدهد.  </vt:lpstr>
      <vt:lpstr>5- محبّت در خانه : </vt:lpstr>
      <vt:lpstr>6- کنترل محیط : در این نوع، ویژگی‌های اخلاقی از طریق وراثت به فرزندان منتقل می‌شود و زمینه‌هایی را در آن‌ها فراهم می‌سازد. نقش وراثت در اخلاق و ساماندهی خوی‌ها و رفتارهای آدمی در حکمت‌های علوی این‌گونه بیان شده است:  اذا كرم اصل الرّجل كرم مَغيبه و مَحضره    (شرح آقا جمال الدين خوانسارى بر غرر الحكم    ج‏3    188) وقتی اصل و ریشه انسان شریف باشد، نهان و آشکارش خوب و شریف می‌شود.  حسن الاخلاق بُرهان كََرَم الاََعراق نیکویی اخلاق، دلیل پاکی و فضیلت ریشه خانوادگی است. بَشَّارٍ الْوَاسِطِيِّ قَالَ كَتَبْتُ إِلَى أَبِي الْحَسَنِ الرِّضَا ع أَنَّ لِي قَرَابَةً قَدْ خَطَبَ إِلَيَّ ابْنَتِي وَ فِي خُلُقِهِ سُوءٌ فَقَالَ لَا تُزَوِّجْهُ إِنْ كَانَ سَيِّئَ الْخُلُق        (من لا يحضره الفقيه ج‏3ص409) حضرت رضا (ع) نامه‌ای نوشتم که یکی از بستگانم در خواست وصلت با من دارد، ولی بد اخلاق است. حضرت در جواب فرمود اگر اخلاقش بد است با او وصلت نکن  </vt:lpstr>
      <vt:lpstr> ادامه : وَ جاوَزْنا بِبَنِي إِسْرائِيلَ الْبَحْرَ فَأَتَوْا عَلى‏ قَوْمٍ يَعْكُفُونَ عَلى‏ أَصْنامٍ لَهُمْ قالُوا يا مُوسَى اجْعَلْ لَنا إِلهاً كَما لَهُمْ آلِهَةٌ قالَ إِنَّكُمْ قَوْمٌ تَجْهَلُونَ                   (138اعراف) و بنی اسرائیل را از دریا گذرانیدیم. و بر قومی گذشتند که به پرستش بتهای خود دل بسته بودند. گفتند: ای موسی، همان طور که آن‌ها را خدایانی است برای ما هم خدایی بساز. گفت: شما مردمی بی‌خرد هستید.  پیام آیه این است که: محیط جبرآور نیست، ولی تأثیر گذار هست. «فأتوا علی قوم...» پس تا در اعتقاد و ایمان قوی نشده ایم، از محیط و فرهنگ فاسد دوری کنیم، زیرا گاهی مشاهده‌ی یک صحنه (از فیلم، عکس، ماهواره و یا اجتماع) چنان در انسان تأثیرگذار است که تمام زحمات تربیتی رهبران را متزلزل و خراب می‌کند.     </vt:lpstr>
      <vt:lpstr>7- تعلیم و تعلّم :</vt:lpstr>
      <vt:lpstr>8- دوستی : * اهل بیت (علیهم السلام) فرموده اند : اگر میخواهید نسبت به کسی شناخت پیدا کنید ، بنگرید با چه کسانی همنشینی و رفاقت میکند .  امام علی (علیه السلام ) میفرمایند :  أَلمَرءُ عَلَی دینِ خَلیلِهِ وَ شَفیقِهِ . همچنین فرمودند : از دوستِ ناباب بپرهیزید چون خواه ناخواه تأثیرِ خود را میگذارد حتّی اگر سلمان زمانِ خود باشی .  </vt:lpstr>
      <vt:lpstr>9- وراثت : وراثت از نظر اسلام قانونی پذیرفته شده است. قرآن کریم در داستان حضرت نوح (علیه السلام)، در خواست آن حضرت را از پروردگارش این گونه نقل کرده است: * وَ قالَ نُوحٌ رَبِّ لا تَذَرْ عَلَى الْأَرْضِ مِنَ الْكافِرِينَ دَيَّاراً» إِنَّكَ إِنْ تَذَرْهُمْ يُضِلُّوا عِبادَكَ وَ لا يَلِدُوا إِلاَّ فاجِراً كَفَّاراً        (سوره مبارکه نوح آیه شریفه 26)  پرودگارا! احدى از كفّار را بر زمين باقى مگذارچرا كه اگر آنها را بگذارى بندگانت را گمراه مى‏كنند، و جز نسلى فاجر و كافر به وجود نمى‏آورند . **براساس این آیه فرزندان ویژگی‌های معنوی و حالات روحی را همانند ویژگی‌های جسمی از والدین خود ارث می‌برند.  </vt:lpstr>
      <vt:lpstr>معادل واژه در كلمات معصومين و محافل علمي جهان : قانون وارثت و تأثیر گذاری آن در تربیت، مورد تأیید روایات معصومین (ع) نیز هست و واژه‌های «عرق« و «اعراق» که امروز در محافل علمی جهان از آن به «ژن» تعبیر می‌شود، عامل وراثت معرفی شده است.  توصیه امام صادق(علیه السلام) : َ تَزَوَّجُوا فِي الْحُجْزِ الصَّالِحِ فَإِنَّ الْعِرْقَ دَسَّاس  (مكارم الأخلاق ص 197) از خانواده‌های صالح زن بگیرید؛ زیرا ویژگی‌های پدران و مادران به ارث می‌رسد.    </vt:lpstr>
      <vt:lpstr>اقسام وراثت : الف . جسمانی  در این وراثت، ویژگی‌های مربوط به جسم از نسل پیشین به نسل‌های بعدی منتقل می‌شود؛                                امام صادق‌(ع) می‌فرماید:  إِنَّ اللَّهَ تَبَارَكَ وَ تَعَالَى إِذَا أَرَادَ أَنْ يَخْلُقَ خَلْقاً جَمَعَ كُلَّ صُورَةٍ بَيْنَهُ وَ بَيْنَ أَبِيهِ إِلَى آدَمَ ثُمَّ خَلَقَهُ عَلَى صُورَةِ أَحَدِهِمْ فَلَا يَقُولَنَّ أَحَدٌ هَذَا لَا يُشْبِهُنِي وَ لَا يُشْبِهُ شَيْئاً مِنْ آبَائِي        بحار الأنوار ج‏57  ص  340  وقتی خداوند متعال اراده کند مخلوقی بیافریند، همه صورت‌ها میان او و پدرش تا حضرت آدم را جمع می‌کند او را بر صورت یکی از آنان می‌آفریند، بنابراین کسی (به صرف عدم شباهت فرزند به والدین و نیاکان نزدیک) نگوید: این فرزند به من و پدرانم شباهت ندارد </vt:lpstr>
      <vt:lpstr>ب. عقلانی : دراین وراثت، خصوصیات از قبیل هوش و ذکاوت و مانند آن از نسل پیشین به نسل‌های بعدی منتقل می‌شود؛ از این رود در روایات اسلامی از پیوند زناشویی با افرادی که از نظر قوای عقلانی و تجزیه و تحلیل ضعیف یا بی‌بهره‌اند، نهی شده است.  رسول خدا (صلّ الله علیه و آله وسلّم) می‌فرماید:  إِيَّاكُمْ وَ تَزَوُّجَ الْحَمْقَاءِ فَإِنَّ صُحْبَتَهَا بَلَاءٌ وَ وُلْدَهَا ضَيَاع           (نوادر راوندي14) از ازدواج با زنان احمق بپرهیزید؛ زیرا هم‌نشینی با آنان بلا( ومایه اندوه) و فرزندش نیز تباه( و بدبخت) است. </vt:lpstr>
      <vt:lpstr> ج. اخلاقی : در این نوع، ویژگی‌های اخلاقی از طریق وراثت به فرزندان منتقل می‌شود و زمینه‌هایی را در آن‌ها فراهم می‌سازد. نقش وراثت در اخلاق و ساماندهی خوی‌ها و رفتارهای آدمی در حکمت‌های علوی این‌گونه بیان شده است:  اذا كرم اصل الرّجل كرم مَغيبه و مَحضره       (شرح آقا جمال الدين خوانسارى بر غرر الحكم ج‏3ص188) وقتی اصل و ریشه انسان شریف باشد، نهان و آشکارش خوب و شریف می‌شود.  حسن الاخلاق بُرهان كََرَم الاََعراق نیکویی اخلاق، دلیل پاکی و فضیلت ریشه خانوادگی است. بَشَّارٍ الْوَاسِطِيِّ قَالَ كَتَبْتُ إِلَى أَبِي الْحَسَنِ الرِّضَا ع أَنَّ لِي قَرَابَةً قَدْ خَطَبَ إِلَيَّ ابْنَتِي وَ فِي خُلُقِهِ سُوءٌ فَقَالَ لَا تُزَوِّجْهُ إِنْ كَانَ سَيِّئَ الْخُلُق                  (من لا يحضره الفقيه ج‏3ص409) حضرت رضا (ع) نامه‌ای نوشتم که یکی از بستگانم در خواست وصلت با من دارد، ولی بد اخلاق است. حضرت در جواب فرمود اگر اخلاقش بد است با او وصلت نکن  </vt:lpstr>
      <vt:lpstr>10- سختی‌ها و شداید : سختی‌ها و شداید است که موجب صیقل خوردن گوهر وجود آدمی و شکوفایی استعدادها و کسب کمالات می‌شود. *امام صادق ( علیه السلام) : فرزندان خود را از هفت سالگی به سختی عادت دهید . ناز پرورده تنعم نبرد راه به دوست                               عاشقي شيوه رندان بلاكش باشد  چنين است رسم سراي سپنج                                       گهي ناز و نوش و گهي درد و رنج  روزگار است آنكه گه عزت دهد گه خوار دارد      چرخ بازيگر ازاي بازيچه ها بسيار دارد *امام علی (علیه السلام ) : أَلدَّهرُ يَومان : یَومٌ لَکَ وَ یَومٌ عَلَیکَ *امام باقر(ع) می‌فرماید:                                                                  إِنَّ اللَّهَ عَزَّ وَ جَلَّ لَيَتَعَاهَدُ الْمُؤْمِنَ بِالْبَلَاءِ كَمَا يَتَعَاهَدُ الرَّجُلُ أَهْلَهُ بِالْهَدِيَّةِ مِنَ الْغَيْبَةِ وَ يَحْمِيهِ الدُّنْيَا كَمَا يَحْمِي الطَّبِيبُ الْمَرِيض  ( الكافي    ج‏2    255 ) خداوند بزرگ بنده مؤمن را به وسیله سختی نوازش می‌کند؛ همان گونه که مرد وقتی در سفر است با فرستادن هدیه خانواده خود را یاد می‌کند و مورد محبت و نوازش قرار می‌دهد. و خدا مؤمن را از دنيا پرهيز ميدهد چنان كه پزشك بيمار را پرهيز ميدهد  </vt:lpstr>
      <vt:lpstr>PowerPoint Presentation</vt:lpstr>
      <vt:lpstr>PowerPoint Presentation</vt:lpstr>
      <vt:lpstr>  *أَنَّهُ قَالَ وَ عِنْدَهُ سَدِيرٌ إِنَّ اللَّهَ إِذَا أَحَبَّ عَبْداً غَتَّهُ بِالْبَلَاءِ غَتّاً وَ إِنَّا وَ إِيَّاكُمْ يَا سَدِيرُ لَنُصْبِحُ بِهِ وَ نُمْسِي             الكافي،ج‏2ص253 سدير خدمت امام صادق عليه السّلام بود كه فرمود: چون خدا بنده‏ئى را دوست دارد، او را در بلا غوطه‏ور سازد، اى سدير ما و شما، صبح و شام با آن دمسازيم. **طفل از اول باید با سختی و شدت آشنا شود. بدیهی است که نوازش‌های بی‌حساب، مانع برخورد با سختی می‌شود و فرزندان را بیچاره و ناتوان بار می‌آورد و آن‌ها را در صحنه زندگی خلع سلاح می‌کند؛ چنان که کوچک‌ترین حادثه ناملایمی آنان را از پا در می‌آورد و کم‌ترین تغییر وضعی سبب نابودیشان می‌گردد . </vt:lpstr>
      <vt:lpstr>*امام کاظم(ع) می‌فرماید: يَستَحِبُّ غَرامَةُ الغُلامِ فِي صِغَرِهِ لِيَكوُنَ حَليِماً فِي كِبَرِهِ بهتر آنست که طفل در کودکی با سختی و مشکلات اجتناب ناپذیر حیات که غرامت زندگی است روبرو شود تا در جوانی و بزرگسالی، بردبار  و صبور باشد.  -------------------------------------------------------------------------------  ژان‌ژاک روسو در کتاب امیل درباره این‌گونه تربیت‌ها می‌گوید: اگر جسم زیاد در آسایش باشد، روح فاسد می‌شود کسی که درد و رنج را نشناسد، نه لذت شفقت را می‌شناسد و نه حلاوت ترحم را. چنین کسی قلبش از هیچ چیز متأثر نخواهد شد و بدین سبب قابل معاشرت نبوده، مانند دیوی خواهد بود در میان آدمی. </vt:lpstr>
      <vt:lpstr>11- اراده : . انسان فرزند اراده و تلاش خویش است. قرآن کریم می‌فرماید: وَ مَنْ أَرادَ الْآخِرَةَ وَ سَعى‏ لَها سَعْيَها وَ هُوَ مُؤْمِنٌ فَأُولئِكَ كانَ سَعْيُهُمْ مَشْكُوراً (19اسرا) و هر كس خواهان آخرت باشد و براى آن تلاش شايسته و در خور كند، و مؤمن باشد، پس تلاش آنان سپاس گزارده مى‏شود  پيام‏ها: 1 انسان، آزاد و داراى اراده است. «مَنْ أَرادَ»  2 آخرت، بدون تلاش به دست نمى‏آيد. «سَعى‏ لَها»  3 براى سعادت اخروى، تلاش ويژه‏اى لازم است. «سَعى‏ لَها سَعْيَها» </vt:lpstr>
      <vt:lpstr>مَنْ كانَ يُرِيدُ حَرْثَ الْآخِرَةِ نَزِدْ لَهُ فِي حَرْثِهِ وَ مَنْ كانَ يُرِيدُ حَرْثَ الدُّنْيا نُؤْتِهِ مِنْها وَ ما لَهُ فِي الْآخِرَةِ مِنْ نَصِيبٍ   (20شوري) آن كه كشت آخرت بخواهد براى او در كشتش مى‏افزاييم و آن كه كشت دنيا بخواهد از آن به او مى‏دهيم و در آخرت هيچ نصيبى ندارد .  اراده آخرت نشانه‏ى: وسعت ديد، دل كندن از دنيا، ايمان به وعده‏هاى الهى، رنگ بقا دادن به فانى‏ها و در يك جمله نشانه عقل و انتخاب احسن است. در آيه 20، انسان به كشاورز، عمل او به كشت، نيّت او به بذر و دنيا و آخرت، به مزرعه و محل برداشت تشبيه شده است </vt:lpstr>
      <vt:lpstr>براساس این عامل تربیتی، باید عنصر اراده را در کودکان پرورانید و تقویت کرد. برای این کار باید کودک را به گونه‌ای پرورش داد که احساس کند آزاد است و می‌تواند تصمیم بگیرد و خود انتخاب کند. وبرای زندگی خود طرح ونقشه ای داشته باشد.   خانم فرید مصطفوی درباره سیره تربیتی امام خمینی (ره) می‌گوید: زمانی همسرم از روی عادت خانوادگی، صبح‌ها، دخترم را از خواب شیرین بیدار می‌کرد که نماز بخواند، امام که در جریان قرار گرفتند، برایش پیغام فرستادند:  «شیرینی اسلام را به مذاق بچه تلخ نکن» و چقدر این حرف به جا بود؛ چرا که تأثیر عمیقی بر روحیه دخترم گذاشت، به طوری که بعد از آن خودش سفارش می‌کرد که برای نماز صبح حتماً بیدارش کنیم و معنای «لااکراه فی‌الدین» را آن موقع فهمیدم.  در روایات اسلامی نیز توصیه شده است که دل‌ها را از ناحیه میل و رغبت آن‌ها به دست آورید، قلب و دل اگر در « اکراه و اجبار قرار گیرد کور می‌شود.» </vt:lpstr>
      <vt:lpstr>12- دعا :  دُعَاءُ الْوَالِدِ لِوَلَدِهِ كَدُعَاءِ النَّبِيِّ لِأُمَّتِه          مشكاة الأنوار في غرر الأخبار، ص: 16 دعای پدر برای فرزند مانند دعای پیغمبر برای امت می‌باشد.  قَالَ رَسُولُ اللَّهِ ص أَرْبَعَةٌ لَا تُرَدُّ لَهُمْ دَعْوَةٌ وَ تُفَتَّحُ لَهَا أَبْوَابُ السَّمَاءِ وَ تَصِيرُ إِلَى الْعَرْشِ دُعَاءُ الْوَالِدِ لِوَلَدِهِ وَ الْمَظْلُومِ عَلَى مَنْ ظَلَمَهُ وَ الْمُعْتَمِرِ حَتَّى يَرْجِعَ وَ الصَّائِمِ حَتَّى يُفْطِر             أمالي الصدوق   265 رسول خدا (ص) فرمود دعاى چهار كس رد ندارد و درهاى آسمان برابر آن گشاده است تا بعرش رسد دعاى پدر براى فرزندش و دعاى ستمكشيده بر ستمكاراش و عمره‏كننده تا برگردد و روزه‏دار تا افطار كند </vt:lpstr>
      <vt:lpstr>عَنِ الصَّادِقِ ع‏ ثَلَاثُ دَعَوَاتٍ لَا يُحْجَبْنَ عَنِ اللَّهِ عَزَّ وَ جَلَّ دُعَاءُ الْوَالِدِ لِوَلَدِهِ إِذَا بَرَّهُ وَ عَلَيْهِ إِذَا عَقَّهُ وَ دُعَاءُ الْمَظْلُومِ عَلَى ظَالِمِهِ وَ دُعَاؤُهُ لِمَنِ انْتَصَرَ لَهُ مِنْهُ وَ رَجُلٌ مُؤْمِنٌ دَعَا لِأَخِيهِ الْمُؤْمِنِ إِذَا وَاسَاهُ فِينَا وَ دُعَاؤُهُ عَلَيْهِ إِذَا لَمْ يُوَاسِهِ مَعَ الْقُدْرَةِ عَلَيْهِ وَ اضْطِرَارِ أَخِيهِ إِلَيْهِ       عدة الداعي و نجاح الساعي‏  133  از امام صادق عليه السلام نقل شده است كه فرمود: سه دعاست كه از خدا در حجاب نيست (1) دعاى پدر در حق فرزندش كه نيكويى به پدر كند و نفرين پدر در باره پسر وقتى كه آزارش نمايد (2) نفرين مظلوم عليه ظالم و دعاى مظلوم براى ياورش كه او را از ظالم رهانيد (3) و دعاى مؤمنى براى برادر مؤمنش وقتى كه برادر مؤمنش را به خاطر ائمه يارى كرده باشد و نفرين مؤمن عليه برادر مؤمنش وقتى با قدرت بر كمك و يارى و نيازمندى برادرش به كمك او نشتافته باشد </vt:lpstr>
      <vt:lpstr>التماس دعا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تربیت فرزند</dc:title>
  <dc:creator>alimehrabi</dc:creator>
  <cp:lastModifiedBy>DadeFam-43262657</cp:lastModifiedBy>
  <cp:revision>45</cp:revision>
  <dcterms:created xsi:type="dcterms:W3CDTF">2006-08-16T00:00:00Z</dcterms:created>
  <dcterms:modified xsi:type="dcterms:W3CDTF">2023-08-26T17:14:42Z</dcterms:modified>
</cp:coreProperties>
</file>