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40" r:id="rId1"/>
  </p:sldMasterIdLst>
  <p:notesMasterIdLst>
    <p:notesMasterId r:id="rId44"/>
  </p:notesMasterIdLst>
  <p:sldIdLst>
    <p:sldId id="303" r:id="rId2"/>
    <p:sldId id="256" r:id="rId3"/>
    <p:sldId id="257" r:id="rId4"/>
    <p:sldId id="258" r:id="rId5"/>
    <p:sldId id="264" r:id="rId6"/>
    <p:sldId id="265" r:id="rId7"/>
    <p:sldId id="276" r:id="rId8"/>
    <p:sldId id="266" r:id="rId9"/>
    <p:sldId id="267" r:id="rId10"/>
    <p:sldId id="268" r:id="rId11"/>
    <p:sldId id="269" r:id="rId12"/>
    <p:sldId id="270" r:id="rId13"/>
    <p:sldId id="271" r:id="rId14"/>
    <p:sldId id="272" r:id="rId15"/>
    <p:sldId id="299" r:id="rId16"/>
    <p:sldId id="300" r:id="rId17"/>
    <p:sldId id="301" r:id="rId18"/>
    <p:sldId id="302" r:id="rId19"/>
    <p:sldId id="273" r:id="rId20"/>
    <p:sldId id="274" r:id="rId21"/>
    <p:sldId id="275" r:id="rId22"/>
    <p:sldId id="277" r:id="rId23"/>
    <p:sldId id="278" r:id="rId24"/>
    <p:sldId id="279" r:id="rId25"/>
    <p:sldId id="280" r:id="rId26"/>
    <p:sldId id="281" r:id="rId27"/>
    <p:sldId id="282" r:id="rId28"/>
    <p:sldId id="286" r:id="rId29"/>
    <p:sldId id="284" r:id="rId30"/>
    <p:sldId id="283" r:id="rId31"/>
    <p:sldId id="285"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3399"/>
    <a:srgbClr val="00CC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33" autoAdjust="0"/>
    <p:restoredTop sz="94660"/>
  </p:normalViewPr>
  <p:slideViewPr>
    <p:cSldViewPr>
      <p:cViewPr>
        <p:scale>
          <a:sx n="70" d="100"/>
          <a:sy n="70" d="100"/>
        </p:scale>
        <p:origin x="-1326" y="-18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B0C9F6D-D72B-49BA-A2D3-285FF4B5E466}" type="datetimeFigureOut">
              <a:rPr lang="fa-IR" smtClean="0"/>
              <a:t>25/10/1441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ADE1CE3-98F1-4CF5-9340-4E13153772E7}" type="slidenum">
              <a:rPr lang="fa-IR" smtClean="0"/>
              <a:t>‹#›</a:t>
            </a:fld>
            <a:endParaRPr lang="fa-IR"/>
          </a:p>
        </p:txBody>
      </p:sp>
    </p:spTree>
    <p:extLst>
      <p:ext uri="{BB962C8B-B14F-4D97-AF65-F5344CB8AC3E}">
        <p14:creationId xmlns:p14="http://schemas.microsoft.com/office/powerpoint/2010/main" val="150204583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2ADE1CE3-98F1-4CF5-9340-4E13153772E7}" type="slidenum">
              <a:rPr lang="fa-IR" smtClean="0"/>
              <a:t>42</a:t>
            </a:fld>
            <a:endParaRPr lang="fa-IR"/>
          </a:p>
        </p:txBody>
      </p:sp>
    </p:spTree>
    <p:extLst>
      <p:ext uri="{BB962C8B-B14F-4D97-AF65-F5344CB8AC3E}">
        <p14:creationId xmlns:p14="http://schemas.microsoft.com/office/powerpoint/2010/main" val="3159890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5765378-D5F9-4798-9AD7-75C0CC9DDD4A}" type="datetimeFigureOut">
              <a:rPr lang="en-US" smtClean="0"/>
              <a:t>6/16/2020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2C2DC509-988E-49A8-9BFA-66FC2E61E96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5765378-D5F9-4798-9AD7-75C0CC9DDD4A}" type="datetimeFigureOut">
              <a:rPr lang="en-US" smtClean="0"/>
              <a:t>6/16/2020</a:t>
            </a:fld>
            <a:endParaRPr lang="en-US"/>
          </a:p>
        </p:txBody>
      </p:sp>
      <p:sp>
        <p:nvSpPr>
          <p:cNvPr id="9" name="Slide Number Placeholder 8"/>
          <p:cNvSpPr>
            <a:spLocks noGrp="1"/>
          </p:cNvSpPr>
          <p:nvPr>
            <p:ph type="sldNum" sz="quarter" idx="15"/>
          </p:nvPr>
        </p:nvSpPr>
        <p:spPr/>
        <p:txBody>
          <a:bodyPr rtlCol="0"/>
          <a:lstStyle/>
          <a:p>
            <a:fld id="{2C2DC509-988E-49A8-9BFA-66FC2E61E969}"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5765378-D5F9-4798-9AD7-75C0CC9DDD4A}" type="datetimeFigureOut">
              <a:rPr lang="en-US" smtClean="0"/>
              <a:t>6/16/2020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2C2DC509-988E-49A8-9BFA-66FC2E61E969}"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5765378-D5F9-4798-9AD7-75C0CC9DDD4A}" type="datetimeFigureOut">
              <a:rPr lang="en-US" smtClean="0"/>
              <a:t>6/16/2020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2DC509-988E-49A8-9BFA-66FC2E61E969}"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5765378-D5F9-4798-9AD7-75C0CC9DDD4A}" type="datetimeFigureOut">
              <a:rPr lang="en-US" smtClean="0"/>
              <a:t>6/16/2020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2DC509-988E-49A8-9BFA-66FC2E61E969}"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5765378-D5F9-4798-9AD7-75C0CC9DDD4A}" type="datetimeFigureOut">
              <a:rPr lang="en-US" smtClean="0"/>
              <a:t>6/16/2020</a:t>
            </a:fld>
            <a:endParaRPr lang="en-US"/>
          </a:p>
        </p:txBody>
      </p:sp>
      <p:sp>
        <p:nvSpPr>
          <p:cNvPr id="7" name="Slide Number Placeholder 6"/>
          <p:cNvSpPr>
            <a:spLocks noGrp="1"/>
          </p:cNvSpPr>
          <p:nvPr>
            <p:ph type="sldNum" sz="quarter" idx="11"/>
          </p:nvPr>
        </p:nvSpPr>
        <p:spPr/>
        <p:txBody>
          <a:bodyPr rtlCol="0"/>
          <a:lstStyle/>
          <a:p>
            <a:fld id="{2C2DC509-988E-49A8-9BFA-66FC2E61E969}"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765378-D5F9-4798-9AD7-75C0CC9DDD4A}" type="datetimeFigureOut">
              <a:rPr lang="en-US" smtClean="0"/>
              <a:t>6/16/2020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2DC509-988E-49A8-9BFA-66FC2E61E96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5765378-D5F9-4798-9AD7-75C0CC9DDD4A}" type="datetimeFigureOut">
              <a:rPr lang="en-US" smtClean="0"/>
              <a:t>6/16/2020</a:t>
            </a:fld>
            <a:endParaRPr lang="en-US"/>
          </a:p>
        </p:txBody>
      </p:sp>
      <p:sp>
        <p:nvSpPr>
          <p:cNvPr id="22" name="Slide Number Placeholder 21"/>
          <p:cNvSpPr>
            <a:spLocks noGrp="1"/>
          </p:cNvSpPr>
          <p:nvPr>
            <p:ph type="sldNum" sz="quarter" idx="15"/>
          </p:nvPr>
        </p:nvSpPr>
        <p:spPr/>
        <p:txBody>
          <a:bodyPr rtlCol="0"/>
          <a:lstStyle/>
          <a:p>
            <a:fld id="{2C2DC509-988E-49A8-9BFA-66FC2E61E969}"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D5765378-D5F9-4798-9AD7-75C0CC9DDD4A}" type="datetimeFigureOut">
              <a:rPr lang="en-US" smtClean="0"/>
              <a:t>6/16/2020</a:t>
            </a:fld>
            <a:endParaRPr lang="en-US"/>
          </a:p>
        </p:txBody>
      </p:sp>
      <p:sp>
        <p:nvSpPr>
          <p:cNvPr id="18" name="Slide Number Placeholder 17"/>
          <p:cNvSpPr>
            <a:spLocks noGrp="1"/>
          </p:cNvSpPr>
          <p:nvPr>
            <p:ph type="sldNum" sz="quarter" idx="11"/>
          </p:nvPr>
        </p:nvSpPr>
        <p:spPr/>
        <p:txBody>
          <a:bodyPr rtlCol="0"/>
          <a:lstStyle/>
          <a:p>
            <a:fld id="{2C2DC509-988E-49A8-9BFA-66FC2E61E969}"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765378-D5F9-4798-9AD7-75C0CC9DDD4A}"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DC509-988E-49A8-9BFA-66FC2E61E96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5765378-D5F9-4798-9AD7-75C0CC9DDD4A}" type="datetimeFigureOut">
              <a:rPr lang="en-US" smtClean="0"/>
              <a:t>6/16/2020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2DC509-988E-49A8-9BFA-66FC2E61E96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5765378-D5F9-4798-9AD7-75C0CC9DDD4A}" type="datetimeFigureOut">
              <a:rPr lang="en-US" smtClean="0"/>
              <a:t>6/16/2020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2C2DC509-988E-49A8-9BFA-66FC2E61E96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820521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dirty="0" smtClean="0">
                <a:solidFill>
                  <a:srgbClr val="FF0066"/>
                </a:solidFill>
              </a:rPr>
              <a:t>تحول اخلاقی </a:t>
            </a:r>
            <a:br>
              <a:rPr lang="fa-IR" dirty="0" smtClean="0">
                <a:solidFill>
                  <a:srgbClr val="FF0066"/>
                </a:solidFill>
              </a:rPr>
            </a:br>
            <a:r>
              <a:rPr lang="en-US" dirty="0" smtClean="0">
                <a:solidFill>
                  <a:srgbClr val="FF0066"/>
                </a:solidFill>
              </a:rPr>
              <a:t>Moral Development</a:t>
            </a:r>
            <a:endParaRPr lang="en-US" dirty="0">
              <a:solidFill>
                <a:srgbClr val="FF0066"/>
              </a:solidFill>
            </a:endParaRPr>
          </a:p>
        </p:txBody>
      </p:sp>
    </p:spTree>
    <p:extLst>
      <p:ext uri="{BB962C8B-B14F-4D97-AF65-F5344CB8AC3E}">
        <p14:creationId xmlns:p14="http://schemas.microsoft.com/office/powerpoint/2010/main" val="3406678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00B0F0"/>
                </a:solidFill>
              </a:rPr>
              <a:t>مقدمه</a:t>
            </a:r>
            <a:endParaRPr lang="en-US" dirty="0">
              <a:solidFill>
                <a:srgbClr val="00B0F0"/>
              </a:solidFill>
            </a:endParaRPr>
          </a:p>
        </p:txBody>
      </p:sp>
      <p:sp>
        <p:nvSpPr>
          <p:cNvPr id="3" name="Content Placeholder 2"/>
          <p:cNvSpPr>
            <a:spLocks noGrp="1"/>
          </p:cNvSpPr>
          <p:nvPr>
            <p:ph sz="quarter" idx="1"/>
          </p:nvPr>
        </p:nvSpPr>
        <p:spPr/>
        <p:txBody>
          <a:bodyPr>
            <a:noAutofit/>
          </a:bodyPr>
          <a:lstStyle/>
          <a:p>
            <a:pPr marL="0" marR="0" algn="just" rtl="1">
              <a:lnSpc>
                <a:spcPct val="150000"/>
              </a:lnSpc>
              <a:spcBef>
                <a:spcPts val="0"/>
              </a:spcBef>
              <a:spcAft>
                <a:spcPts val="1000"/>
              </a:spcAft>
            </a:pPr>
            <a:r>
              <a:rPr lang="fa-IR" sz="2000" dirty="0">
                <a:ea typeface="Calibri"/>
                <a:cs typeface="B Nazanin"/>
              </a:rPr>
              <a:t>در جهان کنونی، اخلاق انسانی در غایت فروپاشی به سر می برد و انسا نها از خودیت خود تهی گشته اند و به ابزاری در خدمت زندگی ماشینی تبدیل شده اند و این در حالی است که هدف نهایی تمام تلاشها و اقدامات آموزشی و تربیتی در جهت پرورش انسانهایی با فضائل اخلاقی همچون راستگویی و درست کرداری، مناعت طبع، عزت نفس و سربلندی، عدالتخواهی، خویشتن داری و مدارا، آگاهی از حق خود، تجاوز نکردن به حقوق دیگران، عشق به آزادی، احترام به قانون، داشتن وجدان کار و ... است (کریمی، 1378)</a:t>
            </a:r>
            <a:endParaRPr lang="en-US" sz="2000" dirty="0">
              <a:ea typeface="Calibri"/>
              <a:cs typeface="Times New Roman"/>
            </a:endParaRPr>
          </a:p>
          <a:p>
            <a:pPr marL="0" marR="0" algn="just" rtl="1">
              <a:lnSpc>
                <a:spcPct val="150000"/>
              </a:lnSpc>
              <a:spcBef>
                <a:spcPts val="0"/>
              </a:spcBef>
              <a:spcAft>
                <a:spcPts val="1000"/>
              </a:spcAft>
            </a:pPr>
            <a:r>
              <a:rPr lang="fa-IR" sz="2000" dirty="0">
                <a:ea typeface="Calibri"/>
                <a:cs typeface="B Nazanin"/>
              </a:rPr>
              <a:t>توجه به متون دینی ما نشان می دهد که همه عناصر دین اسلام اعم از اصول و فروع در همه ابعاد زندگی فردی و اجتماعی، دنیوی و اخروی در مکارم اخلاق تجلی یافته است و اساس رسالت رسول (ص) در تمامیت بخشیدن به این مکارم است.</a:t>
            </a:r>
            <a:endParaRPr lang="en-US" sz="2000" dirty="0">
              <a:ea typeface="Calibri"/>
              <a:cs typeface="Times New Roman"/>
            </a:endParaRPr>
          </a:p>
          <a:p>
            <a:pPr marL="274320" lvl="1" algn="just" rtl="1">
              <a:lnSpc>
                <a:spcPct val="150000"/>
              </a:lnSpc>
              <a:spcBef>
                <a:spcPts val="0"/>
              </a:spcBef>
              <a:spcAft>
                <a:spcPts val="1000"/>
              </a:spcAft>
            </a:pPr>
            <a:r>
              <a:rPr lang="fa-IR" sz="1500" dirty="0">
                <a:ea typeface="Calibri"/>
                <a:cs typeface="B Nazanin"/>
              </a:rPr>
              <a:t>انما بعث لاتمم مکارم الاخلاق</a:t>
            </a:r>
            <a:endParaRPr lang="en-US" sz="1500" dirty="0">
              <a:ea typeface="Calibri"/>
              <a:cs typeface="Times New Roman"/>
            </a:endParaRPr>
          </a:p>
          <a:p>
            <a:endParaRPr lang="en-US" sz="2000" dirty="0"/>
          </a:p>
        </p:txBody>
      </p:sp>
    </p:spTree>
    <p:extLst>
      <p:ext uri="{BB962C8B-B14F-4D97-AF65-F5344CB8AC3E}">
        <p14:creationId xmlns:p14="http://schemas.microsoft.com/office/powerpoint/2010/main" val="415339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ipe(down)">
                                      <p:cBhvr>
                                        <p:cTn id="14" dur="580">
                                          <p:stCondLst>
                                            <p:cond delay="0"/>
                                          </p:stCondLst>
                                        </p:cTn>
                                        <p:tgtEl>
                                          <p:spTgt spid="3">
                                            <p:txEl>
                                              <p:pRg st="1" end="1"/>
                                            </p:txEl>
                                          </p:spTgt>
                                        </p:tgtEl>
                                      </p:cBhvr>
                                    </p:animEffect>
                                    <p:anim calcmode="lin" valueType="num">
                                      <p:cBhvr>
                                        <p:cTn id="15"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1" end="1"/>
                                            </p:txEl>
                                          </p:spTgt>
                                        </p:tgtEl>
                                      </p:cBhvr>
                                      <p:to x="100000" y="60000"/>
                                    </p:animScale>
                                    <p:animScale>
                                      <p:cBhvr>
                                        <p:cTn id="21" dur="166" decel="50000">
                                          <p:stCondLst>
                                            <p:cond delay="676"/>
                                          </p:stCondLst>
                                        </p:cTn>
                                        <p:tgtEl>
                                          <p:spTgt spid="3">
                                            <p:txEl>
                                              <p:pRg st="1" end="1"/>
                                            </p:txEl>
                                          </p:spTgt>
                                        </p:tgtEl>
                                      </p:cBhvr>
                                      <p:to x="100000" y="100000"/>
                                    </p:animScale>
                                    <p:animScale>
                                      <p:cBhvr>
                                        <p:cTn id="22" dur="26">
                                          <p:stCondLst>
                                            <p:cond delay="1312"/>
                                          </p:stCondLst>
                                        </p:cTn>
                                        <p:tgtEl>
                                          <p:spTgt spid="3">
                                            <p:txEl>
                                              <p:pRg st="1" end="1"/>
                                            </p:txEl>
                                          </p:spTgt>
                                        </p:tgtEl>
                                      </p:cBhvr>
                                      <p:to x="100000" y="80000"/>
                                    </p:animScale>
                                    <p:animScale>
                                      <p:cBhvr>
                                        <p:cTn id="23" dur="166" decel="50000">
                                          <p:stCondLst>
                                            <p:cond delay="1338"/>
                                          </p:stCondLst>
                                        </p:cTn>
                                        <p:tgtEl>
                                          <p:spTgt spid="3">
                                            <p:txEl>
                                              <p:pRg st="1" end="1"/>
                                            </p:txEl>
                                          </p:spTgt>
                                        </p:tgtEl>
                                      </p:cBhvr>
                                      <p:to x="100000" y="100000"/>
                                    </p:animScale>
                                    <p:animScale>
                                      <p:cBhvr>
                                        <p:cTn id="24" dur="26">
                                          <p:stCondLst>
                                            <p:cond delay="1642"/>
                                          </p:stCondLst>
                                        </p:cTn>
                                        <p:tgtEl>
                                          <p:spTgt spid="3">
                                            <p:txEl>
                                              <p:pRg st="1" end="1"/>
                                            </p:txEl>
                                          </p:spTgt>
                                        </p:tgtEl>
                                      </p:cBhvr>
                                      <p:to x="100000" y="90000"/>
                                    </p:animScale>
                                    <p:animScale>
                                      <p:cBhvr>
                                        <p:cTn id="25" dur="166" decel="50000">
                                          <p:stCondLst>
                                            <p:cond delay="1668"/>
                                          </p:stCondLst>
                                        </p:cTn>
                                        <p:tgtEl>
                                          <p:spTgt spid="3">
                                            <p:txEl>
                                              <p:pRg st="1" end="1"/>
                                            </p:txEl>
                                          </p:spTgt>
                                        </p:tgtEl>
                                      </p:cBhvr>
                                      <p:to x="100000" y="100000"/>
                                    </p:animScale>
                                    <p:animScale>
                                      <p:cBhvr>
                                        <p:cTn id="26" dur="26">
                                          <p:stCondLst>
                                            <p:cond delay="1808"/>
                                          </p:stCondLst>
                                        </p:cTn>
                                        <p:tgtEl>
                                          <p:spTgt spid="3">
                                            <p:txEl>
                                              <p:pRg st="1" end="1"/>
                                            </p:txEl>
                                          </p:spTgt>
                                        </p:tgtEl>
                                      </p:cBhvr>
                                      <p:to x="100000" y="95000"/>
                                    </p:animScale>
                                    <p:animScale>
                                      <p:cBhvr>
                                        <p:cTn id="27" dur="166" decel="50000">
                                          <p:stCondLst>
                                            <p:cond delay="1834"/>
                                          </p:stCondLst>
                                        </p:cTn>
                                        <p:tgtEl>
                                          <p:spTgt spid="3">
                                            <p:txEl>
                                              <p:pRg st="1" end="1"/>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barn(inVertical)">
                                      <p:cBhvr>
                                        <p:cTn id="3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00CC00"/>
                </a:solidFill>
              </a:rPr>
              <a:t>اخلاق چیست</a:t>
            </a:r>
            <a:r>
              <a:rPr lang="fa-IR" dirty="0" smtClean="0"/>
              <a:t/>
            </a:r>
            <a:br>
              <a:rPr lang="fa-IR" dirty="0" smtClean="0"/>
            </a:br>
            <a:endParaRPr lang="en-US" dirty="0"/>
          </a:p>
        </p:txBody>
      </p:sp>
      <p:sp>
        <p:nvSpPr>
          <p:cNvPr id="3" name="Content Placeholder 2"/>
          <p:cNvSpPr>
            <a:spLocks noGrp="1"/>
          </p:cNvSpPr>
          <p:nvPr>
            <p:ph sz="quarter" idx="1"/>
          </p:nvPr>
        </p:nvSpPr>
        <p:spPr/>
        <p:txBody>
          <a:bodyPr>
            <a:normAutofit fontScale="62500" lnSpcReduction="20000"/>
          </a:bodyPr>
          <a:lstStyle/>
          <a:p>
            <a:pPr marL="0" marR="0" algn="just" rtl="1">
              <a:lnSpc>
                <a:spcPct val="150000"/>
              </a:lnSpc>
              <a:spcBef>
                <a:spcPts val="0"/>
              </a:spcBef>
              <a:spcAft>
                <a:spcPts val="1000"/>
              </a:spcAft>
            </a:pPr>
            <a:r>
              <a:rPr lang="fa-IR" sz="3400" dirty="0">
                <a:ea typeface="Calibri"/>
                <a:cs typeface="B Nazanin"/>
              </a:rPr>
              <a:t>در این باب بزرگان دین و حکمت بسیار سخن گفته اند. سقراط اخلاق را وحدت معرفت و فضیلت و ارسطو آن را وسیله رسیدن به خوشی و سعادت می دانست. از میان فلاسفه جدید، کانت به عقلی بودن مبنای اخلاق نظر داشت و می گفت با دیگران چنان رفتار کن که از آنان انتظار داری با تو رفتار کنند که البته تئوریهایی شناختی در رشد اخلاقی نیز عمدتا بر پایه نظریه کانت بنا شده است.</a:t>
            </a:r>
            <a:endParaRPr lang="en-US" sz="3400" dirty="0">
              <a:ea typeface="Calibri"/>
              <a:cs typeface="Times New Roman"/>
            </a:endParaRPr>
          </a:p>
          <a:p>
            <a:pPr marL="0" marR="0" algn="just" rtl="1">
              <a:lnSpc>
                <a:spcPct val="150000"/>
              </a:lnSpc>
              <a:spcBef>
                <a:spcPts val="0"/>
              </a:spcBef>
              <a:spcAft>
                <a:spcPts val="1000"/>
              </a:spcAft>
            </a:pPr>
            <a:r>
              <a:rPr lang="fa-IR" sz="3400" dirty="0">
                <a:ea typeface="Calibri"/>
                <a:cs typeface="B Nazanin"/>
              </a:rPr>
              <a:t>دانیل هارت (1992) چنین می گوید: اخلاقیات از یک جهت نمایانگر فداکاری فرد از برخی منافع خود به سود مصالح دیگر است و از سوی دیگر، درپیش گرفتن خردمندانه ترین راهی است که دستیابی به مصالح روشن بینانه فرد را امکان پذیر می سازد.</a:t>
            </a:r>
            <a:endParaRPr lang="en-US" sz="3400" dirty="0">
              <a:ea typeface="Calibri"/>
              <a:cs typeface="Times New Roman"/>
            </a:endParaRPr>
          </a:p>
          <a:p>
            <a:pPr algn="r"/>
            <a:endParaRPr lang="en-US" dirty="0"/>
          </a:p>
        </p:txBody>
      </p:sp>
    </p:spTree>
    <p:extLst>
      <p:ext uri="{BB962C8B-B14F-4D97-AF65-F5344CB8AC3E}">
        <p14:creationId xmlns:p14="http://schemas.microsoft.com/office/powerpoint/2010/main" val="36636661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003399"/>
                </a:solidFill>
              </a:rPr>
              <a:t>رشد اخلاقی چیست</a:t>
            </a:r>
            <a:endParaRPr lang="en-US" dirty="0">
              <a:solidFill>
                <a:srgbClr val="003399"/>
              </a:solidFill>
            </a:endParaRPr>
          </a:p>
        </p:txBody>
      </p:sp>
      <p:sp>
        <p:nvSpPr>
          <p:cNvPr id="3" name="Content Placeholder 2"/>
          <p:cNvSpPr>
            <a:spLocks noGrp="1"/>
          </p:cNvSpPr>
          <p:nvPr>
            <p:ph sz="quarter" idx="1"/>
          </p:nvPr>
        </p:nvSpPr>
        <p:spPr/>
        <p:txBody>
          <a:bodyPr>
            <a:normAutofit/>
          </a:bodyPr>
          <a:lstStyle/>
          <a:p>
            <a:pPr algn="just" rtl="1">
              <a:lnSpc>
                <a:spcPct val="150000"/>
              </a:lnSpc>
              <a:spcAft>
                <a:spcPts val="1000"/>
              </a:spcAft>
            </a:pPr>
            <a:r>
              <a:rPr lang="fa-IR" dirty="0" smtClean="0">
                <a:ea typeface="Calibri"/>
                <a:cs typeface="B Nazanin"/>
              </a:rPr>
              <a:t>رشد اخلاقی به معنای درونی کردن قواعد و قوانین و ارزشهای مرتبط با چگونگی رفتار و تعامل فرد بین خود و دیگران است. این رشد هم دارای جنبه های بین فردی (شامل ارزشهای مرتبط با حقوق دیگران) و هم دارای جنبه های درون فردی (ارزشهای درونی شده پایه ای و احساس فرد نسبت به خود ) است (واکر، 1996)</a:t>
            </a:r>
            <a:r>
              <a:rPr lang="fa-IR" dirty="0" smtClean="0">
                <a:solidFill>
                  <a:srgbClr val="000000"/>
                </a:solidFill>
                <a:effectLst/>
                <a:latin typeface="Tahoma"/>
                <a:ea typeface="Times New Roman"/>
                <a:cs typeface="B Nazanin"/>
              </a:rPr>
              <a:t> </a:t>
            </a:r>
            <a:endParaRPr lang="en-US" dirty="0" smtClean="0">
              <a:ea typeface="Calibri"/>
              <a:cs typeface="Times New Roman"/>
            </a:endParaRPr>
          </a:p>
          <a:p>
            <a:pPr algn="r"/>
            <a:endParaRPr lang="en-US" dirty="0"/>
          </a:p>
        </p:txBody>
      </p:sp>
    </p:spTree>
    <p:extLst>
      <p:ext uri="{BB962C8B-B14F-4D97-AF65-F5344CB8AC3E}">
        <p14:creationId xmlns:p14="http://schemas.microsoft.com/office/powerpoint/2010/main" val="5344715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lvl="0" algn="just" rtl="1">
              <a:lnSpc>
                <a:spcPct val="150000"/>
              </a:lnSpc>
              <a:spcAft>
                <a:spcPts val="1000"/>
              </a:spcAft>
            </a:pPr>
            <a:r>
              <a:rPr lang="fa-IR" sz="2800" dirty="0">
                <a:solidFill>
                  <a:prstClr val="black"/>
                </a:solidFill>
                <a:ea typeface="Calibri"/>
                <a:cs typeface="B Nazanin"/>
              </a:rPr>
              <a:t>در مورد رشد اخلاقی گفته شده است که ؛ «رشد اخلاقی در برگیرنده آن دسته از قوانین و مقررات</a:t>
            </a:r>
            <a:r>
              <a:rPr lang="fa-IR" sz="2800" dirty="0">
                <a:solidFill>
                  <a:prstClr val="black"/>
                </a:solidFill>
                <a:ea typeface="Calibri"/>
                <a:cs typeface="Times New Roman"/>
              </a:rPr>
              <a:t> </a:t>
            </a:r>
            <a:r>
              <a:rPr lang="fa-IR" sz="2800" dirty="0">
                <a:solidFill>
                  <a:prstClr val="black"/>
                </a:solidFill>
                <a:ea typeface="Calibri"/>
                <a:cs typeface="B Nazanin"/>
              </a:rPr>
              <a:t> اجتماعی است که تعیین می کند انسانها در رابطه با دیگر مردم چگونه باید رفتار کنند». از نظر روانشناسان این قوانین </a:t>
            </a:r>
            <a:r>
              <a:rPr lang="fa-IR" sz="2800" dirty="0" smtClean="0">
                <a:solidFill>
                  <a:prstClr val="black"/>
                </a:solidFill>
                <a:ea typeface="Calibri"/>
                <a:cs typeface="B Nazanin"/>
              </a:rPr>
              <a:t>مشتمل بر سه جنبه اساسی شناختی، عاطفی، و رفتاری هستند </a:t>
            </a:r>
            <a:r>
              <a:rPr lang="fa-IR" sz="2800" dirty="0">
                <a:solidFill>
                  <a:prstClr val="black"/>
                </a:solidFill>
                <a:ea typeface="Calibri"/>
                <a:cs typeface="B Nazanin"/>
              </a:rPr>
              <a:t>که تبیین آنها و چگونگی روابطشان با یکدیگر و تأثیری </a:t>
            </a:r>
            <a:r>
              <a:rPr lang="fa-IR" sz="2800" dirty="0" smtClean="0">
                <a:solidFill>
                  <a:prstClr val="black"/>
                </a:solidFill>
                <a:ea typeface="Calibri"/>
                <a:cs typeface="B Nazanin"/>
              </a:rPr>
              <a:t>که </a:t>
            </a:r>
            <a:r>
              <a:rPr lang="fa-IR" sz="2800" dirty="0">
                <a:solidFill>
                  <a:prstClr val="black"/>
                </a:solidFill>
                <a:ea typeface="Calibri"/>
                <a:cs typeface="B Nazanin"/>
              </a:rPr>
              <a:t>در فرایند درونی سازی دارند، محور بحث های روان شناختی است</a:t>
            </a:r>
            <a:r>
              <a:rPr lang="en-US" sz="2800" dirty="0">
                <a:solidFill>
                  <a:prstClr val="black"/>
                </a:solidFill>
                <a:ea typeface="Calibri"/>
                <a:cs typeface="B Nazanin"/>
              </a:rPr>
              <a:t>.</a:t>
            </a:r>
            <a:endParaRPr lang="en-US" sz="2800" dirty="0">
              <a:solidFill>
                <a:prstClr val="black"/>
              </a:solidFill>
              <a:ea typeface="Calibri"/>
              <a:cs typeface="Times New Roman"/>
            </a:endParaRPr>
          </a:p>
          <a:p>
            <a:pPr algn="r"/>
            <a:endParaRPr lang="en-US" dirty="0"/>
          </a:p>
        </p:txBody>
      </p:sp>
    </p:spTree>
    <p:extLst>
      <p:ext uri="{BB962C8B-B14F-4D97-AF65-F5344CB8AC3E}">
        <p14:creationId xmlns:p14="http://schemas.microsoft.com/office/powerpoint/2010/main" val="21242005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5668963"/>
          </a:xfrm>
        </p:spPr>
        <p:txBody>
          <a:bodyPr>
            <a:normAutofit/>
          </a:bodyPr>
          <a:lstStyle/>
          <a:p>
            <a:pPr algn="r"/>
            <a:r>
              <a:rPr lang="fa-IR" dirty="0" smtClean="0"/>
              <a:t>برای روشن شدن معنای دقیق رشد اخلاقی چند نکته را باید مورد توجه  قرار داد: </a:t>
            </a:r>
          </a:p>
          <a:p>
            <a:pPr algn="r"/>
            <a:r>
              <a:rPr lang="fa-IR" dirty="0" smtClean="0"/>
              <a:t>اختیار و عمد در کارهای اخلاقی</a:t>
            </a:r>
          </a:p>
          <a:p>
            <a:pPr algn="r"/>
            <a:r>
              <a:rPr lang="fa-IR" dirty="0" smtClean="0"/>
              <a:t>) ارتباط با حالات روانی و کمال درونی.</a:t>
            </a:r>
          </a:p>
          <a:p>
            <a:pPr algn="r"/>
            <a:r>
              <a:rPr lang="fa-IR" dirty="0" smtClean="0"/>
              <a:t> بنابر این روابط موجود در رشد اخلاقی را می توان در زمینه های مختلف قرار داد :</a:t>
            </a:r>
          </a:p>
          <a:p>
            <a:pPr algn="r"/>
            <a:r>
              <a:rPr lang="fa-IR" dirty="0" smtClean="0"/>
              <a:t>الف) رابطه فرد با خود در زندگی شخصی</a:t>
            </a:r>
          </a:p>
          <a:p>
            <a:pPr algn="r"/>
            <a:r>
              <a:rPr lang="fa-IR" dirty="0" smtClean="0"/>
              <a:t> ب) رابطه فرد با خدای متعال</a:t>
            </a:r>
          </a:p>
          <a:p>
            <a:pPr algn="r"/>
            <a:r>
              <a:rPr lang="fa-IR" dirty="0" smtClean="0"/>
              <a:t>ج) رابطه فرد با انسان های دیگر به طور کلی </a:t>
            </a:r>
          </a:p>
          <a:p>
            <a:pPr algn="r"/>
            <a:r>
              <a:rPr lang="fa-IR" dirty="0" smtClean="0"/>
              <a:t>د) رابطه فرد با انسانهای هم کیش</a:t>
            </a:r>
          </a:p>
          <a:p>
            <a:pPr algn="r"/>
            <a:r>
              <a:rPr lang="fa-IR" dirty="0" smtClean="0"/>
              <a:t> هـ) رابطه فرد با طبیعت جاندار و بی جان.(موسوی،1384) </a:t>
            </a:r>
          </a:p>
          <a:p>
            <a:pPr algn="r"/>
            <a:endParaRPr lang="en-US" dirty="0"/>
          </a:p>
        </p:txBody>
      </p:sp>
    </p:spTree>
    <p:extLst>
      <p:ext uri="{BB962C8B-B14F-4D97-AF65-F5344CB8AC3E}">
        <p14:creationId xmlns:p14="http://schemas.microsoft.com/office/powerpoint/2010/main" val="429061444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روابط موجود در رشد اخلاقی</a:t>
            </a:r>
            <a:endParaRPr lang="en-US" dirty="0"/>
          </a:p>
        </p:txBody>
      </p:sp>
      <p:sp>
        <p:nvSpPr>
          <p:cNvPr id="3" name="Content Placeholder 2"/>
          <p:cNvSpPr>
            <a:spLocks noGrp="1"/>
          </p:cNvSpPr>
          <p:nvPr>
            <p:ph sz="quarter" idx="1"/>
          </p:nvPr>
        </p:nvSpPr>
        <p:spPr/>
        <p:txBody>
          <a:bodyPr>
            <a:normAutofit/>
          </a:bodyPr>
          <a:lstStyle/>
          <a:p>
            <a:pPr marL="0" marR="0" algn="just" rtl="1">
              <a:lnSpc>
                <a:spcPct val="150000"/>
              </a:lnSpc>
              <a:spcBef>
                <a:spcPts val="0"/>
              </a:spcBef>
              <a:spcAft>
                <a:spcPts val="1000"/>
              </a:spcAft>
            </a:pPr>
            <a:r>
              <a:rPr lang="fa-IR" dirty="0">
                <a:ea typeface="Calibri"/>
                <a:cs typeface="B Nazanin"/>
              </a:rPr>
              <a:t>الف) رابطه فرد با خود در زندگی شخصی</a:t>
            </a:r>
            <a:endParaRPr lang="en-US" sz="2400" dirty="0">
              <a:ea typeface="Calibri"/>
              <a:cs typeface="Times New Roman"/>
            </a:endParaRPr>
          </a:p>
          <a:p>
            <a:pPr marL="0" marR="0" algn="just" rtl="1">
              <a:lnSpc>
                <a:spcPct val="150000"/>
              </a:lnSpc>
              <a:spcBef>
                <a:spcPts val="0"/>
              </a:spcBef>
              <a:spcAft>
                <a:spcPts val="1000"/>
              </a:spcAft>
            </a:pPr>
            <a:r>
              <a:rPr lang="fa-IR" dirty="0">
                <a:ea typeface="Calibri"/>
                <a:cs typeface="B Nazanin"/>
              </a:rPr>
              <a:t> ب) رابطه فرد با خدای متعال</a:t>
            </a:r>
            <a:endParaRPr lang="en-US" sz="2400" dirty="0">
              <a:ea typeface="Calibri"/>
              <a:cs typeface="Times New Roman"/>
            </a:endParaRPr>
          </a:p>
          <a:p>
            <a:pPr marL="0" marR="0" algn="just" rtl="1">
              <a:lnSpc>
                <a:spcPct val="150000"/>
              </a:lnSpc>
              <a:spcBef>
                <a:spcPts val="0"/>
              </a:spcBef>
              <a:spcAft>
                <a:spcPts val="1000"/>
              </a:spcAft>
            </a:pPr>
            <a:r>
              <a:rPr lang="fa-IR" dirty="0">
                <a:ea typeface="Calibri"/>
                <a:cs typeface="B Nazanin"/>
              </a:rPr>
              <a:t>ج) رابطه فرد با انسان های دیگر به طور کلی </a:t>
            </a:r>
            <a:endParaRPr lang="en-US" sz="2400" dirty="0">
              <a:ea typeface="Calibri"/>
              <a:cs typeface="Times New Roman"/>
            </a:endParaRPr>
          </a:p>
          <a:p>
            <a:pPr marL="0" marR="0" algn="just" rtl="1">
              <a:lnSpc>
                <a:spcPct val="150000"/>
              </a:lnSpc>
              <a:spcBef>
                <a:spcPts val="0"/>
              </a:spcBef>
              <a:spcAft>
                <a:spcPts val="1000"/>
              </a:spcAft>
            </a:pPr>
            <a:r>
              <a:rPr lang="fa-IR" dirty="0">
                <a:ea typeface="Calibri"/>
                <a:cs typeface="B Nazanin"/>
              </a:rPr>
              <a:t>د) رابطه فرد با انسانهای هم کیش</a:t>
            </a:r>
            <a:endParaRPr lang="en-US" sz="2400" dirty="0">
              <a:ea typeface="Calibri"/>
              <a:cs typeface="Times New Roman"/>
            </a:endParaRPr>
          </a:p>
          <a:p>
            <a:pPr marL="0" marR="0" algn="just" rtl="1">
              <a:lnSpc>
                <a:spcPct val="150000"/>
              </a:lnSpc>
              <a:spcBef>
                <a:spcPts val="0"/>
              </a:spcBef>
              <a:spcAft>
                <a:spcPts val="1000"/>
              </a:spcAft>
            </a:pPr>
            <a:r>
              <a:rPr lang="fa-IR" dirty="0">
                <a:ea typeface="Calibri"/>
                <a:cs typeface="B Nazanin"/>
              </a:rPr>
              <a:t> هـ) رابطه فرد با طبیعت جاندار و بی جان</a:t>
            </a:r>
            <a:r>
              <a:rPr lang="en-US" dirty="0">
                <a:ea typeface="Calibri"/>
                <a:cs typeface="B Nazanin"/>
              </a:rPr>
              <a:t>.</a:t>
            </a:r>
            <a:r>
              <a:rPr lang="fa-IR" dirty="0">
                <a:ea typeface="Calibri"/>
                <a:cs typeface="B Nazanin"/>
              </a:rPr>
              <a:t>(موسوی،1384)</a:t>
            </a:r>
            <a:r>
              <a:rPr lang="fa-IR" dirty="0" smtClean="0">
                <a:solidFill>
                  <a:srgbClr val="000000"/>
                </a:solidFill>
                <a:effectLst/>
                <a:latin typeface="Tahoma"/>
                <a:ea typeface="Times New Roman"/>
                <a:cs typeface="B Nazanin"/>
              </a:rPr>
              <a:t> </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10914529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دسته بندی نظریه های رشد اخلاقی</a:t>
            </a:r>
            <a:endParaRPr lang="en-US" dirty="0"/>
          </a:p>
        </p:txBody>
      </p:sp>
      <p:sp>
        <p:nvSpPr>
          <p:cNvPr id="3" name="Content Placeholder 2"/>
          <p:cNvSpPr>
            <a:spLocks noGrp="1"/>
          </p:cNvSpPr>
          <p:nvPr>
            <p:ph sz="quarter" idx="1"/>
          </p:nvPr>
        </p:nvSpPr>
        <p:spPr/>
        <p:txBody>
          <a:bodyPr/>
          <a:lstStyle/>
          <a:p>
            <a:pPr marL="0" indent="0" algn="just" rtl="1">
              <a:buNone/>
            </a:pPr>
            <a:r>
              <a:rPr lang="ar-SA" dirty="0">
                <a:ea typeface="Calibri"/>
                <a:cs typeface="B Nazanin"/>
              </a:rPr>
              <a:t>گروهی از روان­شناسان غربی (از جمله لارنز، ١٩٨٣، گودال، ١٩٩٠؛ دو وال، ١٩٩١ و ١٩٩٦؛ راین، ١٩٩٧؛ هافمن، ٢٠٠٠؛ و هاید، </a:t>
            </a:r>
            <a:r>
              <a:rPr lang="ar-SA" dirty="0" smtClean="0">
                <a:ea typeface="Calibri"/>
                <a:cs typeface="B Nazanin"/>
              </a:rPr>
              <a:t>٢٠٠١)ریشة </a:t>
            </a:r>
            <a:r>
              <a:rPr lang="ar-SA" dirty="0">
                <a:ea typeface="Calibri"/>
                <a:cs typeface="B Nazanin"/>
              </a:rPr>
              <a:t>اخلاقیات و رفتار اجتماعی را در تاریخ </a:t>
            </a:r>
            <a:r>
              <a:rPr lang="ar-SA" dirty="0" smtClean="0">
                <a:ea typeface="Calibri"/>
                <a:cs typeface="B Nazanin"/>
              </a:rPr>
              <a:t>تکامل </a:t>
            </a:r>
            <a:r>
              <a:rPr lang="ar-SA" dirty="0">
                <a:ea typeface="Calibri"/>
                <a:cs typeface="B Nazanin"/>
              </a:rPr>
              <a:t>زیستی انسان </a:t>
            </a:r>
            <a:r>
              <a:rPr lang="ar-SA" dirty="0" smtClean="0">
                <a:ea typeface="Calibri"/>
                <a:cs typeface="B Nazanin"/>
              </a:rPr>
              <a:t>می­دانند.</a:t>
            </a:r>
            <a:endParaRPr lang="fa-IR" dirty="0">
              <a:ea typeface="Calibri"/>
              <a:cs typeface="B Nazanin"/>
            </a:endParaRPr>
          </a:p>
          <a:p>
            <a:pPr marL="0" indent="0" algn="just" rtl="1">
              <a:buNone/>
            </a:pPr>
            <a:r>
              <a:rPr lang="ar-SA" dirty="0">
                <a:ea typeface="Calibri"/>
                <a:cs typeface="B Nazanin"/>
              </a:rPr>
              <a:t>. گروهی دیگر (از جمله روان­تحلیلگرانی چون فروید، ١٩٢٥/١٩٦١؛ و نظریه­پردازان یادگیری اجتماعی چون باندورا، ١٩٧٧) اخلاقیات را سازگاری با هنجارهای اجتماعی تلقی می­کنند. </a:t>
            </a:r>
            <a:endParaRPr lang="en-US" dirty="0"/>
          </a:p>
        </p:txBody>
      </p:sp>
    </p:spTree>
    <p:extLst>
      <p:ext uri="{BB962C8B-B14F-4D97-AF65-F5344CB8AC3E}">
        <p14:creationId xmlns:p14="http://schemas.microsoft.com/office/powerpoint/2010/main" val="6630539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0" end="0"/>
                                            </p:txEl>
                                          </p:spTgt>
                                        </p:tgtEl>
                                        <p:attrNameLst>
                                          <p:attrName>ppt_x</p:attrName>
                                          <p:attrName>ppt_y</p:attrName>
                                        </p:attrNameLst>
                                      </p:cBhvr>
                                    </p:animMotion>
                                    <p:animRot by="1500000">
                                      <p:cBhvr>
                                        <p:cTn id="7" dur="125" fill="hold">
                                          <p:stCondLst>
                                            <p:cond delay="0"/>
                                          </p:stCondLst>
                                        </p:cTn>
                                        <p:tgtEl>
                                          <p:spTgt spid="3">
                                            <p:txEl>
                                              <p:pRg st="0" end="0"/>
                                            </p:txEl>
                                          </p:spTgt>
                                        </p:tgtEl>
                                        <p:attrNameLst>
                                          <p:attrName>r</p:attrName>
                                        </p:attrNameLst>
                                      </p:cBhvr>
                                    </p:animRot>
                                    <p:animRot by="-1500000">
                                      <p:cBhvr>
                                        <p:cTn id="8" dur="125" fill="hold">
                                          <p:stCondLst>
                                            <p:cond delay="125"/>
                                          </p:stCondLst>
                                        </p:cTn>
                                        <p:tgtEl>
                                          <p:spTgt spid="3">
                                            <p:txEl>
                                              <p:pRg st="0" end="0"/>
                                            </p:txEl>
                                          </p:spTgt>
                                        </p:tgtEl>
                                        <p:attrNameLst>
                                          <p:attrName>r</p:attrName>
                                        </p:attrNameLst>
                                      </p:cBhvr>
                                    </p:animRot>
                                    <p:animRot by="-1500000">
                                      <p:cBhvr>
                                        <p:cTn id="9" dur="125" fill="hold">
                                          <p:stCondLst>
                                            <p:cond delay="250"/>
                                          </p:stCondLst>
                                        </p:cTn>
                                        <p:tgtEl>
                                          <p:spTgt spid="3">
                                            <p:txEl>
                                              <p:pRg st="0" end="0"/>
                                            </p:txEl>
                                          </p:spTgt>
                                        </p:tgtEl>
                                        <p:attrNameLst>
                                          <p:attrName>r</p:attrName>
                                        </p:attrNameLst>
                                      </p:cBhvr>
                                    </p:animRot>
                                    <p:animRot by="1500000">
                                      <p:cBhvr>
                                        <p:cTn id="10" dur="125" fill="hold">
                                          <p:stCondLst>
                                            <p:cond delay="375"/>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4" presetClass="emph" presetSubtype="0" fill="hold" grpId="0" nodeType="clickEffect">
                                  <p:stCondLst>
                                    <p:cond delay="0"/>
                                  </p:stCondLst>
                                  <p:iterate type="lt">
                                    <p:tmPct val="10000"/>
                                  </p:iterate>
                                  <p:childTnLst>
                                    <p:animMotion origin="layout" path="M 0.0 0.0 L 0.0 -0.07213" pathEditMode="relative" ptsTypes="">
                                      <p:cBhvr>
                                        <p:cTn id="14" dur="250" accel="50000" decel="50000" autoRev="1" fill="hold">
                                          <p:stCondLst>
                                            <p:cond delay="0"/>
                                          </p:stCondLst>
                                        </p:cTn>
                                        <p:tgtEl>
                                          <p:spTgt spid="3">
                                            <p:txEl>
                                              <p:pRg st="1" end="1"/>
                                            </p:txEl>
                                          </p:spTgt>
                                        </p:tgtEl>
                                        <p:attrNameLst>
                                          <p:attrName>ppt_x</p:attrName>
                                          <p:attrName>ppt_y</p:attrName>
                                        </p:attrNameLst>
                                      </p:cBhvr>
                                    </p:animMotion>
                                    <p:animRot by="1500000">
                                      <p:cBhvr>
                                        <p:cTn id="15" dur="125" fill="hold">
                                          <p:stCondLst>
                                            <p:cond delay="0"/>
                                          </p:stCondLst>
                                        </p:cTn>
                                        <p:tgtEl>
                                          <p:spTgt spid="3">
                                            <p:txEl>
                                              <p:pRg st="1" end="1"/>
                                            </p:txEl>
                                          </p:spTgt>
                                        </p:tgtEl>
                                        <p:attrNameLst>
                                          <p:attrName>r</p:attrName>
                                        </p:attrNameLst>
                                      </p:cBhvr>
                                    </p:animRot>
                                    <p:animRot by="-1500000">
                                      <p:cBhvr>
                                        <p:cTn id="16" dur="125" fill="hold">
                                          <p:stCondLst>
                                            <p:cond delay="125"/>
                                          </p:stCondLst>
                                        </p:cTn>
                                        <p:tgtEl>
                                          <p:spTgt spid="3">
                                            <p:txEl>
                                              <p:pRg st="1" end="1"/>
                                            </p:txEl>
                                          </p:spTgt>
                                        </p:tgtEl>
                                        <p:attrNameLst>
                                          <p:attrName>r</p:attrName>
                                        </p:attrNameLst>
                                      </p:cBhvr>
                                    </p:animRot>
                                    <p:animRot by="-1500000">
                                      <p:cBhvr>
                                        <p:cTn id="17" dur="125" fill="hold">
                                          <p:stCondLst>
                                            <p:cond delay="250"/>
                                          </p:stCondLst>
                                        </p:cTn>
                                        <p:tgtEl>
                                          <p:spTgt spid="3">
                                            <p:txEl>
                                              <p:pRg st="1" end="1"/>
                                            </p:txEl>
                                          </p:spTgt>
                                        </p:tgtEl>
                                        <p:attrNameLst>
                                          <p:attrName>r</p:attrName>
                                        </p:attrNameLst>
                                      </p:cBhvr>
                                    </p:animRot>
                                    <p:animRot by="1500000">
                                      <p:cBhvr>
                                        <p:cTn id="18"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5668963"/>
          </a:xfrm>
        </p:spPr>
        <p:txBody>
          <a:bodyPr>
            <a:normAutofit/>
          </a:bodyPr>
          <a:lstStyle/>
          <a:p>
            <a:pPr marL="0" marR="0" algn="just" rtl="1">
              <a:lnSpc>
                <a:spcPct val="150000"/>
              </a:lnSpc>
              <a:spcBef>
                <a:spcPts val="0"/>
              </a:spcBef>
              <a:spcAft>
                <a:spcPts val="1000"/>
              </a:spcAft>
            </a:pPr>
            <a:r>
              <a:rPr lang="ar-SA" dirty="0">
                <a:ea typeface="Calibri"/>
                <a:cs typeface="B Nazanin"/>
              </a:rPr>
              <a:t>گروه سوم، که دیدگاههایشان بیش از همه مورد توجه واقع شده، روان­شناسانی هستند که سطح رشد شناختی را اساس اخلاق می­دانند. ژان پیاژه (١٩٣٢/١٩٦٥) و لارنس کولبرگ (١٩٧٦) بیش از هر روان­شناس دیگری این گروه را نمایندگی می­کنند. بنیادهای فکری برخی دیگر از روان­شناسان (از جمله گیلیگان ،١٩٨٢؛ و رست ، ١٩٨٦</a:t>
            </a:r>
            <a:r>
              <a:rPr lang="ar-SA" dirty="0" smtClean="0">
                <a:ea typeface="Calibri"/>
                <a:cs typeface="B Nazanin"/>
              </a:rPr>
              <a:t>) را </a:t>
            </a:r>
            <a:r>
              <a:rPr lang="ar-SA" dirty="0">
                <a:ea typeface="Calibri"/>
                <a:cs typeface="B Nazanin"/>
              </a:rPr>
              <a:t>نیز که در مورد رشد اخلاقی مطالعات تازه­تری انجام داده­اند، می­توان در همین شمار دانست. (لطف آبادی، 1384).</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3278331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chemeClr val="accent1">
                    <a:lumMod val="75000"/>
                  </a:schemeClr>
                </a:solidFill>
              </a:rPr>
              <a:t>دیدگاه ها و نظریات روان شناختی در باب تحول اخلاقی</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pPr marL="0" marR="0" algn="just" rtl="1">
              <a:lnSpc>
                <a:spcPct val="150000"/>
              </a:lnSpc>
              <a:spcBef>
                <a:spcPts val="0"/>
              </a:spcBef>
              <a:spcAft>
                <a:spcPts val="1000"/>
              </a:spcAft>
            </a:pPr>
            <a:r>
              <a:rPr lang="ar-SA" b="1" dirty="0">
                <a:ea typeface="Calibri"/>
                <a:cs typeface="B Nazanin"/>
              </a:rPr>
              <a:t>الف : نظریه</a:t>
            </a:r>
            <a:r>
              <a:rPr lang="fa-IR" b="1" dirty="0">
                <a:ea typeface="Calibri"/>
                <a:cs typeface="B Nazanin"/>
              </a:rPr>
              <a:t> تحول اخلاقی از نظر</a:t>
            </a:r>
            <a:r>
              <a:rPr lang="ar-SA" b="1" dirty="0">
                <a:ea typeface="Calibri"/>
                <a:cs typeface="B Nazanin"/>
              </a:rPr>
              <a:t> ژان پیاژه</a:t>
            </a:r>
            <a:r>
              <a:rPr lang="ar-SA" b="1" dirty="0">
                <a:ea typeface="Calibri"/>
                <a:cs typeface="Times New Roman"/>
              </a:rPr>
              <a:t>  </a:t>
            </a:r>
            <a:r>
              <a:rPr lang="en-US" b="1" dirty="0">
                <a:ea typeface="Calibri"/>
                <a:cs typeface="B Nazanin"/>
              </a:rPr>
              <a:t>Jean Piaget</a:t>
            </a:r>
            <a:r>
              <a:rPr lang="ar-SA" b="1" dirty="0">
                <a:ea typeface="Calibri"/>
                <a:cs typeface="Times New Roman"/>
              </a:rPr>
              <a:t> </a:t>
            </a:r>
            <a:endParaRPr lang="fa-IR" b="1" dirty="0" smtClean="0">
              <a:ea typeface="Calibri"/>
              <a:cs typeface="Times New Roman"/>
            </a:endParaRPr>
          </a:p>
          <a:p>
            <a:pPr marL="0" marR="0" algn="just" rtl="1">
              <a:lnSpc>
                <a:spcPct val="150000"/>
              </a:lnSpc>
              <a:spcBef>
                <a:spcPts val="0"/>
              </a:spcBef>
              <a:spcAft>
                <a:spcPts val="1000"/>
              </a:spcAft>
            </a:pPr>
            <a:endParaRPr lang="en-US" sz="2400" dirty="0">
              <a:ea typeface="Calibri"/>
              <a:cs typeface="Times New Roman"/>
            </a:endParaRPr>
          </a:p>
          <a:p>
            <a:pPr marL="0" marR="0" algn="just" rtl="1">
              <a:lnSpc>
                <a:spcPct val="150000"/>
              </a:lnSpc>
              <a:spcBef>
                <a:spcPts val="0"/>
              </a:spcBef>
              <a:spcAft>
                <a:spcPts val="0"/>
              </a:spcAft>
            </a:pPr>
            <a:r>
              <a:rPr lang="fa-IR" b="1" dirty="0" smtClean="0">
                <a:effectLst/>
                <a:latin typeface="Times New Roman"/>
                <a:ea typeface="Calibri"/>
                <a:cs typeface="B Nazanin"/>
              </a:rPr>
              <a:t>ب :  نگاهی به نظریه رشد اخلاقی کلبرگ </a:t>
            </a:r>
            <a:endParaRPr lang="en-US" sz="20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18812830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indent="-342900" rtl="1">
              <a:lnSpc>
                <a:spcPct val="150000"/>
              </a:lnSpc>
              <a:spcBef>
                <a:spcPts val="0"/>
              </a:spcBef>
              <a:spcAft>
                <a:spcPts val="1000"/>
              </a:spcAft>
            </a:pPr>
            <a:r>
              <a:rPr lang="ar-SA" sz="3200" b="1" dirty="0">
                <a:solidFill>
                  <a:prstClr val="black"/>
                </a:solidFill>
                <a:ea typeface="Calibri"/>
                <a:cs typeface="B Nazanin"/>
              </a:rPr>
              <a:t>الف : نظریه</a:t>
            </a:r>
            <a:r>
              <a:rPr lang="fa-IR" sz="3200" b="1" dirty="0">
                <a:solidFill>
                  <a:prstClr val="black"/>
                </a:solidFill>
                <a:ea typeface="Calibri"/>
                <a:cs typeface="B Nazanin"/>
              </a:rPr>
              <a:t> تحول اخلاقی از نظر</a:t>
            </a:r>
            <a:r>
              <a:rPr lang="ar-SA" sz="3200" b="1" dirty="0">
                <a:solidFill>
                  <a:prstClr val="black"/>
                </a:solidFill>
                <a:ea typeface="Calibri"/>
                <a:cs typeface="B Nazanin"/>
              </a:rPr>
              <a:t> ژان پیاژه</a:t>
            </a:r>
            <a:r>
              <a:rPr lang="ar-SA" sz="3200" b="1" dirty="0">
                <a:solidFill>
                  <a:prstClr val="black"/>
                </a:solidFill>
                <a:ea typeface="Calibri"/>
              </a:rPr>
              <a:t>  </a:t>
            </a:r>
            <a:r>
              <a:rPr lang="en-US" sz="3200" b="1" dirty="0">
                <a:solidFill>
                  <a:prstClr val="black"/>
                </a:solidFill>
                <a:ea typeface="Calibri"/>
                <a:cs typeface="B Nazanin"/>
              </a:rPr>
              <a:t>Jean Piaget</a:t>
            </a:r>
            <a:r>
              <a:rPr lang="ar-SA" sz="3200" b="1" dirty="0">
                <a:solidFill>
                  <a:prstClr val="black"/>
                </a:solidFill>
                <a:ea typeface="Calibri"/>
              </a:rPr>
              <a:t> </a:t>
            </a:r>
            <a:r>
              <a:rPr lang="fa-IR" sz="3200" b="1" dirty="0">
                <a:solidFill>
                  <a:prstClr val="black"/>
                </a:solidFill>
                <a:ea typeface="Calibri"/>
              </a:rPr>
              <a:t/>
            </a:r>
            <a:br>
              <a:rPr lang="fa-IR" sz="3200" b="1" dirty="0">
                <a:solidFill>
                  <a:prstClr val="black"/>
                </a:solidFill>
                <a:ea typeface="Calibri"/>
              </a:rPr>
            </a:br>
            <a:endParaRPr lang="en-US" dirty="0"/>
          </a:p>
        </p:txBody>
      </p:sp>
      <p:sp>
        <p:nvSpPr>
          <p:cNvPr id="3" name="Content Placeholder 2"/>
          <p:cNvSpPr>
            <a:spLocks noGrp="1"/>
          </p:cNvSpPr>
          <p:nvPr>
            <p:ph sz="quarter" idx="1"/>
          </p:nvPr>
        </p:nvSpPr>
        <p:spPr/>
        <p:txBody>
          <a:bodyPr>
            <a:normAutofit/>
          </a:bodyPr>
          <a:lstStyle/>
          <a:p>
            <a:pPr marL="0" indent="0" algn="r">
              <a:buNone/>
            </a:pPr>
            <a:r>
              <a:rPr lang="fa-IR" dirty="0" smtClean="0">
                <a:solidFill>
                  <a:srgbClr val="002060"/>
                </a:solidFill>
              </a:rPr>
              <a:t>مرحله اول: 4-2  سالگی</a:t>
            </a:r>
            <a:r>
              <a:rPr lang="fa-IR" dirty="0" smtClean="0"/>
              <a:t>: کودکی تنها از تمایلات خود پیروی می کند و هیچ تبعیتی از قانون ندارد.</a:t>
            </a:r>
          </a:p>
          <a:p>
            <a:pPr marL="0" indent="0" algn="r">
              <a:buNone/>
            </a:pPr>
            <a:r>
              <a:rPr lang="fa-IR" dirty="0" smtClean="0">
                <a:solidFill>
                  <a:srgbClr val="002060"/>
                </a:solidFill>
              </a:rPr>
              <a:t>مرحله دوم:  7-5</a:t>
            </a:r>
            <a:r>
              <a:rPr lang="fa-IR" dirty="0" smtClean="0"/>
              <a:t>: کودکان تصور می کنند که مقررات را صاحبان قدرت (خدا – والدین – معلمان ) به صورت دایمی و تغییر ناپذیر وضع می کنند و حتما باید از آنها اطاعت کرد. آنها  در هنگام قضاوت  کردن به جای  توجه کردن  بر قصد عمل ما روی پیامدها تمرکز می کنند. (برگ ،2007).</a:t>
            </a:r>
          </a:p>
          <a:p>
            <a:pPr marL="0" indent="0" algn="r">
              <a:buNone/>
            </a:pPr>
            <a:r>
              <a:rPr lang="fa-IR" dirty="0" smtClean="0">
                <a:solidFill>
                  <a:srgbClr val="002060"/>
                </a:solidFill>
              </a:rPr>
              <a:t>مرحله سوم: 11-8 سالگی </a:t>
            </a:r>
            <a:r>
              <a:rPr lang="fa-IR" dirty="0" smtClean="0"/>
              <a:t>: کودک می آموزد  که قواعد قابل تغییر هستند و این مرحله انتقال  از حالت مطلق گرایی به نسبی گرایی است . (لطف آبادی، 1384).</a:t>
            </a:r>
          </a:p>
        </p:txBody>
      </p:sp>
    </p:spTree>
    <p:extLst>
      <p:ext uri="{BB962C8B-B14F-4D97-AF65-F5344CB8AC3E}">
        <p14:creationId xmlns:p14="http://schemas.microsoft.com/office/powerpoint/2010/main" val="262994792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762000"/>
            <a:ext cx="8229600" cy="5364163"/>
          </a:xfrm>
        </p:spPr>
        <p:txBody>
          <a:bodyPr>
            <a:normAutofit/>
          </a:bodyPr>
          <a:lstStyle/>
          <a:p>
            <a:pPr marL="0" marR="0" algn="just" rtl="1">
              <a:lnSpc>
                <a:spcPct val="150000"/>
              </a:lnSpc>
              <a:spcBef>
                <a:spcPts val="0"/>
              </a:spcBef>
              <a:spcAft>
                <a:spcPts val="1000"/>
              </a:spcAft>
            </a:pPr>
            <a:r>
              <a:rPr lang="fa-IR" b="1" dirty="0" smtClean="0">
                <a:solidFill>
                  <a:srgbClr val="002060"/>
                </a:solidFill>
                <a:ea typeface="Calibri"/>
                <a:cs typeface="B Nazanin"/>
              </a:rPr>
              <a:t>مرحله </a:t>
            </a:r>
            <a:r>
              <a:rPr lang="fa-IR" b="1" dirty="0">
                <a:solidFill>
                  <a:srgbClr val="002060"/>
                </a:solidFill>
                <a:ea typeface="Calibri"/>
                <a:cs typeface="B Nazanin"/>
              </a:rPr>
              <a:t>چهارم</a:t>
            </a:r>
            <a:r>
              <a:rPr lang="fa-IR" b="1" dirty="0">
                <a:ea typeface="Calibri"/>
                <a:cs typeface="B Nazanin"/>
              </a:rPr>
              <a:t>:</a:t>
            </a:r>
            <a:r>
              <a:rPr lang="fa-IR" dirty="0">
                <a:ea typeface="Calibri"/>
                <a:cs typeface="B Nazanin"/>
              </a:rPr>
              <a:t>  نوجوانی (اصول اخلاقی خود مختار): افراد دیگر مقررات را به صورت ثابت در نظر نمیگیرند بلکه به صورت اصول انعطاف پذیری می انگارند که در مورد آنها توافق اجتماعی صورت گرفته و در صورت لزوم می توانند تغییر کنند. افراد از معیار </a:t>
            </a:r>
            <a:r>
              <a:rPr lang="fa-IR" dirty="0" smtClean="0">
                <a:ea typeface="Calibri"/>
                <a:cs typeface="B Nazanin"/>
              </a:rPr>
              <a:t>عدالتی </a:t>
            </a:r>
            <a:r>
              <a:rPr lang="fa-IR" dirty="0">
                <a:ea typeface="Calibri"/>
                <a:cs typeface="B Nazanin"/>
              </a:rPr>
              <a:t>به نام معامله به </a:t>
            </a:r>
            <a:r>
              <a:rPr lang="fa-IR" dirty="0" smtClean="0">
                <a:ea typeface="Calibri"/>
                <a:cs typeface="B Nazanin"/>
              </a:rPr>
              <a:t>م</a:t>
            </a:r>
            <a:r>
              <a:rPr lang="fa-IR" dirty="0">
                <a:ea typeface="Calibri"/>
                <a:cs typeface="B Nazanin"/>
              </a:rPr>
              <a:t>ث</a:t>
            </a:r>
            <a:r>
              <a:rPr lang="fa-IR" dirty="0" smtClean="0">
                <a:ea typeface="Calibri"/>
                <a:cs typeface="B Nazanin"/>
              </a:rPr>
              <a:t>ل </a:t>
            </a:r>
            <a:r>
              <a:rPr lang="fa-IR" dirty="0">
                <a:ea typeface="Calibri"/>
                <a:cs typeface="B Nazanin"/>
              </a:rPr>
              <a:t>ایده آل استفاده می کنند. یعنی همان اندازه که به رفاه خود اهمیت می دهند برای رفاه دیگران هم اهمیت قایل هستند. افراد  در این مرحله می فهمند که قصدها، نه فقط پیامدها،  باید مبنایی برای قضاوت کردن رفتار باشد. (برگ ، 2007).</a:t>
            </a:r>
          </a:p>
          <a:p>
            <a:pPr marL="0" marR="0" algn="just" rtl="1">
              <a:lnSpc>
                <a:spcPct val="150000"/>
              </a:lnSpc>
              <a:spcBef>
                <a:spcPts val="0"/>
              </a:spcBef>
              <a:spcAft>
                <a:spcPts val="1000"/>
              </a:spcAft>
            </a:pP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81682065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5745163"/>
          </a:xfrm>
        </p:spPr>
        <p:txBody>
          <a:bodyPr>
            <a:normAutofit fontScale="85000" lnSpcReduction="10000"/>
          </a:bodyPr>
          <a:lstStyle/>
          <a:p>
            <a:pPr marL="114300" marR="0" indent="-457200" algn="just" rtl="1">
              <a:lnSpc>
                <a:spcPct val="150000"/>
              </a:lnSpc>
              <a:spcBef>
                <a:spcPts val="0"/>
              </a:spcBef>
              <a:spcAft>
                <a:spcPts val="1000"/>
              </a:spcAft>
              <a:buFont typeface="Wingdings" pitchFamily="2" charset="2"/>
              <a:buChar char="v"/>
            </a:pPr>
            <a:r>
              <a:rPr lang="ar-SA" dirty="0">
                <a:ea typeface="Calibri"/>
                <a:cs typeface="B Nazanin"/>
              </a:rPr>
              <a:t>الگوی رشد اخلاقی پیاژه در اوایل به واسطه کار او روی کودکان ژنوی در کشور سوئیس، در طول سال‌های</a:t>
            </a:r>
            <a:r>
              <a:rPr lang="ar-SA" dirty="0">
                <a:ea typeface="Calibri"/>
                <a:cs typeface="Times New Roman"/>
              </a:rPr>
              <a:t> </a:t>
            </a:r>
            <a:r>
              <a:rPr lang="fa-IR" dirty="0">
                <a:ea typeface="Calibri"/>
                <a:cs typeface="B Nazanin"/>
              </a:rPr>
              <a:t>۱۹۲۰</a:t>
            </a:r>
            <a:r>
              <a:rPr lang="ar-SA" dirty="0">
                <a:ea typeface="Calibri"/>
                <a:cs typeface="Times New Roman"/>
              </a:rPr>
              <a:t> </a:t>
            </a:r>
            <a:r>
              <a:rPr lang="ar-SA" dirty="0">
                <a:ea typeface="Calibri"/>
                <a:cs typeface="B Nazanin"/>
              </a:rPr>
              <a:t>تا</a:t>
            </a:r>
            <a:r>
              <a:rPr lang="ar-SA" dirty="0">
                <a:ea typeface="Calibri"/>
                <a:cs typeface="Times New Roman"/>
              </a:rPr>
              <a:t> </a:t>
            </a:r>
            <a:r>
              <a:rPr lang="fa-IR" dirty="0">
                <a:ea typeface="Calibri"/>
                <a:cs typeface="B Nazanin"/>
              </a:rPr>
              <a:t>۱۹۳۰</a:t>
            </a:r>
            <a:r>
              <a:rPr lang="ar-SA" dirty="0">
                <a:ea typeface="Calibri"/>
                <a:cs typeface="Times New Roman"/>
              </a:rPr>
              <a:t> </a:t>
            </a:r>
            <a:r>
              <a:rPr lang="ar-SA" dirty="0">
                <a:ea typeface="Calibri"/>
                <a:cs typeface="B Nazanin"/>
              </a:rPr>
              <a:t>صورت گرفت. برای تحقیق روی مفاهیم رشد اخلاقی، پیاژه از دو روش بسیار متفاوت استفاده کرد</a:t>
            </a:r>
            <a:r>
              <a:rPr lang="ar-SA" dirty="0" smtClean="0">
                <a:ea typeface="Calibri"/>
                <a:cs typeface="B Nazanin"/>
              </a:rPr>
              <a:t>.</a:t>
            </a:r>
            <a:endParaRPr lang="fa-IR" dirty="0" smtClean="0">
              <a:ea typeface="Calibri"/>
              <a:cs typeface="B Nazanin"/>
            </a:endParaRPr>
          </a:p>
          <a:p>
            <a:pPr marL="114300" marR="0" indent="-457200" algn="just" rtl="1">
              <a:lnSpc>
                <a:spcPct val="150000"/>
              </a:lnSpc>
              <a:spcBef>
                <a:spcPts val="0"/>
              </a:spcBef>
              <a:spcAft>
                <a:spcPts val="1000"/>
              </a:spcAft>
              <a:buFont typeface="Wingdings" pitchFamily="2" charset="2"/>
              <a:buChar char="v"/>
            </a:pPr>
            <a:endParaRPr lang="fa-IR" dirty="0" smtClean="0">
              <a:ea typeface="Calibri"/>
              <a:cs typeface="B Nazanin"/>
            </a:endParaRPr>
          </a:p>
          <a:p>
            <a:pPr marL="114300" marR="0" indent="-457200" algn="just" rtl="1">
              <a:lnSpc>
                <a:spcPct val="150000"/>
              </a:lnSpc>
              <a:spcBef>
                <a:spcPts val="0"/>
              </a:spcBef>
              <a:spcAft>
                <a:spcPts val="1000"/>
              </a:spcAft>
              <a:buFont typeface="Wingdings" pitchFamily="2" charset="2"/>
              <a:buChar char="v"/>
            </a:pPr>
            <a:r>
              <a:rPr lang="ar-SA" dirty="0" smtClean="0">
                <a:ea typeface="Calibri"/>
                <a:cs typeface="B Nazanin"/>
              </a:rPr>
              <a:t>یکی </a:t>
            </a:r>
            <a:r>
              <a:rPr lang="ar-SA" dirty="0">
                <a:ea typeface="Calibri"/>
                <a:cs typeface="B Nazanin"/>
              </a:rPr>
              <a:t>از روش‌های او مبتنی بر دیدگاه طبیعت گرایی بود که در آن بازی‌های معمولی کودکان مانند تیله بازی را در خیابان‌ها مورد مشاهده قرار داد. پیاژه از نزدیک چگونگی ایجاد و اجرای قواعد بازی را در پسربچه‌ها بررسی کرد و او را درباره شرایطی که قواعد بازی باید تغییر کند و یا حتی از بین برود مورد سؤال قرار داد</a:t>
            </a:r>
            <a:r>
              <a:rPr lang="ar-SA" dirty="0" smtClean="0">
                <a:ea typeface="Calibri"/>
                <a:cs typeface="B Nazanin"/>
              </a:rPr>
              <a:t>.</a:t>
            </a:r>
            <a:r>
              <a:rPr lang="ar-SA" dirty="0" smtClean="0">
                <a:effectLst/>
                <a:ea typeface="Calibri"/>
                <a:cs typeface="Times New Roman"/>
              </a:rPr>
              <a:t> </a:t>
            </a:r>
            <a:r>
              <a:rPr lang="ar-SA" dirty="0" smtClean="0">
                <a:ea typeface="Calibri"/>
                <a:cs typeface="B Nazanin"/>
              </a:rPr>
              <a:t>. </a:t>
            </a:r>
            <a:endParaRPr lang="fa-IR" dirty="0" smtClean="0">
              <a:ea typeface="Calibri"/>
              <a:cs typeface="B Nazanin"/>
            </a:endParaRPr>
          </a:p>
          <a:p>
            <a:pPr marL="114300" marR="0" indent="-457200" algn="just" rtl="1">
              <a:lnSpc>
                <a:spcPct val="150000"/>
              </a:lnSpc>
              <a:spcBef>
                <a:spcPts val="0"/>
              </a:spcBef>
              <a:spcAft>
                <a:spcPts val="1000"/>
              </a:spcAft>
              <a:buFont typeface="Wingdings" pitchFamily="2" charset="2"/>
              <a:buChar char="v"/>
            </a:pPr>
            <a:endParaRPr lang="fa-IR" dirty="0" smtClean="0">
              <a:ea typeface="Calibri"/>
              <a:cs typeface="B Nazanin"/>
            </a:endParaRPr>
          </a:p>
          <a:p>
            <a:pPr marL="114300" marR="0" indent="-457200" algn="just" rtl="1">
              <a:lnSpc>
                <a:spcPct val="150000"/>
              </a:lnSpc>
              <a:spcBef>
                <a:spcPts val="0"/>
              </a:spcBef>
              <a:spcAft>
                <a:spcPts val="1000"/>
              </a:spcAft>
              <a:buFont typeface="Wingdings" pitchFamily="2" charset="2"/>
              <a:buChar char="v"/>
            </a:pPr>
            <a:r>
              <a:rPr lang="fa-IR" dirty="0" smtClean="0"/>
              <a:t> دومین دیدگاه که بسیار تجربی بود ارائه مسائل اخلاقی دشوار به کودکان برای حل کردن بود. این مسائل به شکل داستان‌های کوتاه به کودک ارائه می‌شد و از او خواسته می‌شد تا از بین دو نمونه ارائه شده به او فرد شریر یا سرکش را مشخص کند. </a:t>
            </a:r>
            <a:endParaRPr lang="en-US" dirty="0"/>
          </a:p>
        </p:txBody>
      </p:sp>
    </p:spTree>
    <p:extLst>
      <p:ext uri="{BB962C8B-B14F-4D97-AF65-F5344CB8AC3E}">
        <p14:creationId xmlns:p14="http://schemas.microsoft.com/office/powerpoint/2010/main" val="148718464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7924800" cy="6092952"/>
          </a:xfrm>
        </p:spPr>
        <p:txBody>
          <a:bodyPr>
            <a:normAutofit fontScale="92500"/>
          </a:bodyPr>
          <a:lstStyle/>
          <a:p>
            <a:pPr algn="r"/>
            <a:r>
              <a:rPr lang="ar-SA" dirty="0">
                <a:latin typeface="Calibri"/>
                <a:ea typeface="Calibri"/>
                <a:cs typeface="B Nazanin"/>
              </a:rPr>
              <a:t>در اولین مرحله (</a:t>
            </a:r>
            <a:r>
              <a:rPr lang="fa-IR" dirty="0">
                <a:latin typeface="Calibri"/>
                <a:ea typeface="Calibri"/>
                <a:cs typeface="B Nazanin"/>
              </a:rPr>
              <a:t>۲</a:t>
            </a:r>
            <a:r>
              <a:rPr lang="ar-SA" dirty="0">
                <a:ea typeface="Calibri"/>
              </a:rPr>
              <a:t> </a:t>
            </a:r>
            <a:r>
              <a:rPr lang="ar-SA" dirty="0">
                <a:latin typeface="Calibri"/>
                <a:ea typeface="Calibri"/>
                <a:cs typeface="B Nazanin"/>
              </a:rPr>
              <a:t>تا</a:t>
            </a:r>
            <a:r>
              <a:rPr lang="ar-SA" dirty="0">
                <a:ea typeface="Calibri"/>
              </a:rPr>
              <a:t> </a:t>
            </a:r>
            <a:r>
              <a:rPr lang="fa-IR" dirty="0">
                <a:latin typeface="Calibri"/>
                <a:ea typeface="Calibri"/>
                <a:cs typeface="B Nazanin"/>
              </a:rPr>
              <a:t>۴</a:t>
            </a:r>
            <a:r>
              <a:rPr lang="ar-SA" dirty="0">
                <a:ea typeface="Calibri"/>
              </a:rPr>
              <a:t> </a:t>
            </a:r>
            <a:r>
              <a:rPr lang="ar-SA" dirty="0">
                <a:latin typeface="Calibri"/>
                <a:ea typeface="Calibri"/>
                <a:cs typeface="B Nazanin"/>
              </a:rPr>
              <a:t>سالگی) کودکان هیچ مفهوم واقعی از اخلاقی بودن ندارند. بیشتر بازی‌های آنان بازیهای تقلیدی است که از هیچ قاعده ای پیروی نمی کند، مگر این که در بعضی از اوقات آنها ممکن است محدودیت‌های خاصی به عنوان بخشی از بازی اختراع کنند. (مثل قراردادن تمامی قرقره‌های سبز در یک جعبه خاص</a:t>
            </a:r>
            <a:r>
              <a:rPr lang="ar-SA" dirty="0" smtClean="0">
                <a:latin typeface="Calibri"/>
                <a:ea typeface="Calibri"/>
                <a:cs typeface="B Nazanin"/>
              </a:rPr>
              <a:t>).</a:t>
            </a:r>
            <a:endParaRPr lang="fa-IR" dirty="0" smtClean="0">
              <a:latin typeface="Calibri"/>
              <a:ea typeface="Calibri"/>
              <a:cs typeface="B Nazanin"/>
            </a:endParaRPr>
          </a:p>
          <a:p>
            <a:pPr marL="0" marR="0" algn="just" rtl="1">
              <a:lnSpc>
                <a:spcPct val="150000"/>
              </a:lnSpc>
              <a:spcBef>
                <a:spcPts val="0"/>
              </a:spcBef>
              <a:spcAft>
                <a:spcPts val="1000"/>
              </a:spcAft>
            </a:pPr>
            <a:r>
              <a:rPr lang="ar-SA" dirty="0">
                <a:latin typeface="Calibri"/>
                <a:ea typeface="Calibri"/>
                <a:cs typeface="B Nazanin"/>
              </a:rPr>
              <a:t> پیروی از عقاید و قواعد اشخاص دیگر تا مرحله دوم(</a:t>
            </a:r>
            <a:r>
              <a:rPr lang="fa-IR" dirty="0">
                <a:latin typeface="Calibri"/>
                <a:ea typeface="Calibri"/>
                <a:cs typeface="B Nazanin"/>
              </a:rPr>
              <a:t>۵</a:t>
            </a:r>
            <a:r>
              <a:rPr lang="ar-SA" dirty="0">
                <a:latin typeface="Calibri"/>
                <a:ea typeface="Calibri"/>
              </a:rPr>
              <a:t> </a:t>
            </a:r>
            <a:r>
              <a:rPr lang="ar-SA" dirty="0">
                <a:latin typeface="Calibri"/>
                <a:ea typeface="Calibri"/>
                <a:cs typeface="B Nazanin"/>
              </a:rPr>
              <a:t>تا</a:t>
            </a:r>
            <a:r>
              <a:rPr lang="ar-SA" dirty="0">
                <a:latin typeface="Calibri"/>
                <a:ea typeface="Calibri"/>
              </a:rPr>
              <a:t> </a:t>
            </a:r>
            <a:r>
              <a:rPr lang="fa-IR" dirty="0">
                <a:latin typeface="Calibri"/>
                <a:ea typeface="Calibri"/>
                <a:cs typeface="B Nazanin"/>
              </a:rPr>
              <a:t>۷</a:t>
            </a:r>
            <a:r>
              <a:rPr lang="ar-SA" dirty="0">
                <a:latin typeface="Calibri"/>
                <a:ea typeface="Calibri"/>
                <a:cs typeface="B Nazanin"/>
              </a:rPr>
              <a:t>سالگی) به طور استوار آشکار نمی شود. اما وقتی پیروی از قواعد پدیدار می‌شود، افکار کودکان بسیار نزدیک به شیوه مطلق گرایی می‌شود.</a:t>
            </a:r>
            <a:endParaRPr lang="en-US" sz="1800" dirty="0">
              <a:latin typeface="Calibri"/>
              <a:ea typeface="Calibri"/>
              <a:cs typeface="Times New Roman"/>
            </a:endParaRPr>
          </a:p>
          <a:p>
            <a:pPr marL="0" marR="0" algn="just" rtl="1">
              <a:lnSpc>
                <a:spcPct val="150000"/>
              </a:lnSpc>
              <a:spcBef>
                <a:spcPts val="0"/>
              </a:spcBef>
              <a:spcAft>
                <a:spcPts val="1000"/>
              </a:spcAft>
            </a:pPr>
            <a:r>
              <a:rPr lang="ar-SA" dirty="0">
                <a:latin typeface="Calibri"/>
                <a:ea typeface="Calibri"/>
                <a:cs typeface="B Nazanin"/>
              </a:rPr>
              <a:t>قواعد اجتماعی در این هنگام تحت عنوان «دیگر پیروی» مطرح می‌گردد. در این مرحله دستورات و قوانین به صورت استبدادی از طرف افراد بیرونی و معمولاً والدین ارائه می‌شود که از نظر کودک این نوع دستورات غیرقابل تغییر می‌باشد. مرحله دوم را (</a:t>
            </a:r>
            <a:r>
              <a:rPr lang="fa-IR" dirty="0">
                <a:latin typeface="Calibri"/>
                <a:ea typeface="Calibri"/>
                <a:cs typeface="B Nazanin"/>
              </a:rPr>
              <a:t>۵</a:t>
            </a:r>
            <a:r>
              <a:rPr lang="ar-SA" dirty="0">
                <a:latin typeface="Calibri"/>
                <a:ea typeface="Calibri"/>
              </a:rPr>
              <a:t> </a:t>
            </a:r>
            <a:r>
              <a:rPr lang="ar-SA" dirty="0">
                <a:latin typeface="Calibri"/>
                <a:ea typeface="Calibri"/>
                <a:cs typeface="B Nazanin"/>
              </a:rPr>
              <a:t>تا</a:t>
            </a:r>
            <a:r>
              <a:rPr lang="ar-SA" dirty="0">
                <a:latin typeface="Calibri"/>
                <a:ea typeface="Calibri"/>
              </a:rPr>
              <a:t> </a:t>
            </a:r>
            <a:r>
              <a:rPr lang="fa-IR" dirty="0">
                <a:latin typeface="Calibri"/>
                <a:ea typeface="Calibri"/>
                <a:cs typeface="B Nazanin"/>
              </a:rPr>
              <a:t>۷</a:t>
            </a:r>
            <a:r>
              <a:rPr lang="ar-SA" dirty="0">
                <a:latin typeface="Calibri"/>
                <a:ea typeface="Calibri"/>
              </a:rPr>
              <a:t> </a:t>
            </a:r>
            <a:r>
              <a:rPr lang="ar-SA" dirty="0">
                <a:latin typeface="Calibri"/>
                <a:ea typeface="Calibri"/>
                <a:cs typeface="B Nazanin"/>
              </a:rPr>
              <a:t>سالگی) و مرحله اخلاق مطلق گرایی می‌نامند. کودک هیچ سؤالی درباره نیت یا درستی انجام اعمال یا قواعد هستی -اگر مایل به پیروی از آن هم نباشد- نمی کند</a:t>
            </a:r>
            <a:r>
              <a:rPr lang="ar-SA" dirty="0" smtClean="0">
                <a:latin typeface="Calibri"/>
                <a:ea typeface="Calibri"/>
                <a:cs typeface="B Nazanin"/>
              </a:rPr>
              <a:t>.</a:t>
            </a:r>
            <a:endParaRPr lang="en-US" sz="1800" dirty="0">
              <a:latin typeface="Calibri"/>
              <a:ea typeface="Calibri"/>
              <a:cs typeface="Times New Roman"/>
            </a:endParaRPr>
          </a:p>
        </p:txBody>
      </p:sp>
    </p:spTree>
    <p:extLst>
      <p:ext uri="{BB962C8B-B14F-4D97-AF65-F5344CB8AC3E}">
        <p14:creationId xmlns:p14="http://schemas.microsoft.com/office/powerpoint/2010/main" val="30094255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077200" cy="6092952"/>
          </a:xfrm>
        </p:spPr>
        <p:txBody>
          <a:bodyPr/>
          <a:lstStyle/>
          <a:p>
            <a:pPr algn="r"/>
            <a:r>
              <a:rPr lang="fa-IR" dirty="0"/>
              <a:t>پیاژه به دو ویژگی جالب در زمینه مطلق گرایی اشاره کرد. بسیاری از کودکان در مرحله دوم، مسئولیت پذیری عینی را نشان می‌دهند، بدین معنی که آنها موقعیت‌های اخلاقی را تنها با پیامدهای عینی و فیزیکی مورد ارزیابی قرار می‌دهند. در مسائل اخلاقی غامض، این کودکان اعمالی را که باعث آسیب بیشتر می‌شود غیراخلاقی تر از اعمالی می‌دانند که باعث آسیب‌های کمتر می‌شود. این کودکان کمتر به نیات اعمال توجه </a:t>
            </a:r>
            <a:r>
              <a:rPr lang="fa-IR" dirty="0" smtClean="0"/>
              <a:t>می‌کنند.</a:t>
            </a:r>
          </a:p>
          <a:p>
            <a:pPr algn="r"/>
            <a:r>
              <a:rPr lang="fa-IR" dirty="0"/>
              <a:t> از خصوصیات دیگر این مرحله قضاوت اصولی است، زیرا این کودکان عقیده استواری در مطلق گرایی یک قاعده دارند. آنها عقیده دارند که تنبیه، همیشه وقتی قاعده ای شکسته می‌شود باید انجام گیرد. بنابراین، اگر یک کودکی که توپ بیسبال خود را گم کرده و در طول یک روز که به دنبال توپش است یک کلوچه را پیدا کند و آن را بردارد، از نظر کودکان در این مرحله باید برای این کارش تنبیه شود.</a:t>
            </a:r>
            <a:endParaRPr lang="en-US" dirty="0"/>
          </a:p>
        </p:txBody>
      </p:sp>
    </p:spTree>
    <p:extLst>
      <p:ext uri="{BB962C8B-B14F-4D97-AF65-F5344CB8AC3E}">
        <p14:creationId xmlns:p14="http://schemas.microsoft.com/office/powerpoint/2010/main" val="88301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8077200" cy="6169152"/>
          </a:xfrm>
        </p:spPr>
        <p:txBody>
          <a:bodyPr/>
          <a:lstStyle/>
          <a:p>
            <a:pPr algn="r"/>
            <a:r>
              <a:rPr lang="ar-SA" dirty="0">
                <a:latin typeface="Calibri"/>
                <a:ea typeface="Calibri"/>
                <a:cs typeface="B Nazanin"/>
              </a:rPr>
              <a:t>در مرحله سوم پیاژه (</a:t>
            </a:r>
            <a:r>
              <a:rPr lang="fa-IR" dirty="0">
                <a:latin typeface="Calibri"/>
                <a:ea typeface="Calibri"/>
                <a:cs typeface="B Nazanin"/>
              </a:rPr>
              <a:t>۸</a:t>
            </a:r>
            <a:r>
              <a:rPr lang="ar-SA" dirty="0">
                <a:ea typeface="Calibri"/>
              </a:rPr>
              <a:t> </a:t>
            </a:r>
            <a:r>
              <a:rPr lang="ar-SA" dirty="0">
                <a:latin typeface="Calibri"/>
                <a:ea typeface="Calibri"/>
                <a:cs typeface="B Nazanin"/>
              </a:rPr>
              <a:t>تا</a:t>
            </a:r>
            <a:r>
              <a:rPr lang="ar-SA" dirty="0">
                <a:ea typeface="Calibri"/>
              </a:rPr>
              <a:t> </a:t>
            </a:r>
            <a:r>
              <a:rPr lang="fa-IR" dirty="0">
                <a:latin typeface="Calibri"/>
                <a:ea typeface="Calibri"/>
                <a:cs typeface="B Nazanin"/>
              </a:rPr>
              <a:t>۱۱</a:t>
            </a:r>
            <a:r>
              <a:rPr lang="ar-SA" dirty="0">
                <a:ea typeface="Calibri"/>
              </a:rPr>
              <a:t> </a:t>
            </a:r>
            <a:r>
              <a:rPr lang="ar-SA" dirty="0">
                <a:latin typeface="Calibri"/>
                <a:ea typeface="Calibri"/>
                <a:cs typeface="B Nazanin"/>
              </a:rPr>
              <a:t>سالگی) کودکان به تدریج درمی یابند که قواعدی مورد پذیرش هستند که به وسیله مردم برای کمک یا محافظت از یک فرد دیگر ایجاد شده باشد و اطاعت و پیروی ساده از دستورات دیگران نیست بلکه هر فرد به عنوان شخص خود پیرو، تصمیم به مشارکت با دیگران را می‌گیرد. به عنوان مثال، پیاژه مشاهده کرد کودکان مرحله سوم قواعد خود را با شرایط لحظه به لحظه و تعداد تیله‌ها و همچنین تعداد بازیکنان تطبیق می‌دهند. علاوه بر این، در این مرحله پیشرفت توانایی شناختی کودکان به آنها اجازه می‌دهد تا عوامل جدیدی را وارد ارزیابی‌های اخلاقی خود کنند. شخص کاری را سعی می‌کند انجام دهد که انگیزه و قصد و نیتی از آن داشته باشد، نتایج یک رفتار در این مرحله برای او مهم است. بر این اساس، با افزایش سن، کودکان در قضاوت خود رفتار جولین را بیشتر مورد سرزنش قرار می‌دهند، حتی اگر آسیب کمتری را ایجاد کرده باشد، زیرا اخلاقی بودن تابع ارزیابی کنونی در ارتباط با عوامل دیگر و در موقعیت‌های دیگر می‌باشد که پیاژه به سومین سطح این مرحله(نسبی گرایی اخلاقی می گویند).</a:t>
            </a:r>
            <a:br>
              <a:rPr lang="ar-SA" dirty="0">
                <a:latin typeface="Calibri"/>
                <a:ea typeface="Calibri"/>
                <a:cs typeface="B Nazanin"/>
              </a:rPr>
            </a:br>
            <a:endParaRPr lang="en-US" dirty="0"/>
          </a:p>
        </p:txBody>
      </p:sp>
    </p:spTree>
    <p:extLst>
      <p:ext uri="{BB962C8B-B14F-4D97-AF65-F5344CB8AC3E}">
        <p14:creationId xmlns:p14="http://schemas.microsoft.com/office/powerpoint/2010/main" val="34112082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001000" cy="6092952"/>
          </a:xfrm>
        </p:spPr>
        <p:txBody>
          <a:bodyPr/>
          <a:lstStyle/>
          <a:p>
            <a:pPr marL="0" marR="0" algn="just" rtl="1">
              <a:lnSpc>
                <a:spcPct val="150000"/>
              </a:lnSpc>
              <a:spcBef>
                <a:spcPts val="0"/>
              </a:spcBef>
              <a:spcAft>
                <a:spcPts val="1000"/>
              </a:spcAft>
            </a:pPr>
            <a:r>
              <a:rPr lang="ar-SA" dirty="0">
                <a:latin typeface="Calibri"/>
                <a:ea typeface="Calibri"/>
                <a:cs typeface="B Nazanin"/>
              </a:rPr>
              <a:t>در آخرین مرحله ای که پیاژه به طور مختصر در مورد آن بحث کرده، کودکان قادرند قواعد جدیدی را به وجود آورند. توانایی عملیاتی آنها را قادر به فرضیه پردازی در موقعیت‌هایی که ممکن است در بازی به وجود آید می‌کند و باعث ساختن قواعدی برای آنها می‌شود. همچنین آنها شروع به گسترش استدلال اخلاقی فراتر از سطح شخصی به سطوح اجتماعی و سیاسی می‌کنند. در این نقطه نظر، نوجوانان ممکن است علاقه خود را به گسترش موضوعات دیگری مانند حفاظت از محیط زیست و یا کمک به افراد بی خانمان نیز متوجه سازند.(ساکی،1387).</a:t>
            </a:r>
            <a:endParaRPr lang="en-US" sz="1800" dirty="0">
              <a:latin typeface="Calibri"/>
              <a:ea typeface="Calibri"/>
              <a:cs typeface="Times New Roman"/>
            </a:endParaRPr>
          </a:p>
          <a:p>
            <a:pPr algn="r"/>
            <a:endParaRPr lang="en-US" dirty="0"/>
          </a:p>
        </p:txBody>
      </p:sp>
    </p:spTree>
    <p:extLst>
      <p:ext uri="{BB962C8B-B14F-4D97-AF65-F5344CB8AC3E}">
        <p14:creationId xmlns:p14="http://schemas.microsoft.com/office/powerpoint/2010/main" val="20073542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نگاهی به نظریه رشد اخلاقی کلبرگ </a:t>
            </a:r>
            <a:endParaRPr lang="en-US" dirty="0"/>
          </a:p>
        </p:txBody>
      </p:sp>
      <p:sp>
        <p:nvSpPr>
          <p:cNvPr id="3" name="Content Placeholder 2"/>
          <p:cNvSpPr>
            <a:spLocks noGrp="1"/>
          </p:cNvSpPr>
          <p:nvPr>
            <p:ph sz="quarter" idx="1"/>
          </p:nvPr>
        </p:nvSpPr>
        <p:spPr/>
        <p:txBody>
          <a:bodyPr>
            <a:normAutofit fontScale="92500" lnSpcReduction="10000"/>
          </a:bodyPr>
          <a:lstStyle/>
          <a:p>
            <a:pPr marL="0" marR="0" algn="just" rtl="1">
              <a:lnSpc>
                <a:spcPct val="150000"/>
              </a:lnSpc>
              <a:spcBef>
                <a:spcPts val="0"/>
              </a:spcBef>
              <a:spcAft>
                <a:spcPts val="0"/>
              </a:spcAft>
            </a:pPr>
            <a:r>
              <a:rPr lang="fa-IR" dirty="0" smtClean="0">
                <a:effectLst/>
                <a:latin typeface="Times New Roman"/>
                <a:ea typeface="Calibri"/>
                <a:cs typeface="B Nazanin"/>
              </a:rPr>
              <a:t>كالبرگ ـ در واقع ـ در نظريه خود دنباله‏رو نظريه پياژه است. وي با اينكه تغييرات عمده‏اي در ديدگاه پياژه اعمال كرد و در مورد مراحل رشد اخلاقي طرحي را ارائه داد كه جديد بود، اما چارچوبي كه به آن پايبند است همان چارچوب نظريه شناختي است. وي مرحله‏اي بودن رشد اخلاقي را مي‏پذيرد، اما تأكيد مي‏كند كه رشد اخلاقي پس از سن دوازده سالگي نيز ادامه مي‏يابد. وي اخلاق را به مفهوم «عدالت» پيوند مي‏زند و آن را با همين مفهوم تبيين مي‏كند. از نظر او، قضاوت‏هاي اخلاقي كودكان ونوجوانان دربردارنده برداشت‏هاي متفاوتي از عدالت است. وانگهي، در سطوح گوناگون از رشد روان‏شناختي درك كودكان و نوجوانان از عدالت تفاوت مي‏يابد و بالاترين سطح آن اين است كه آنها به حقوق مساوي و عام براي همه مردم و تحقق ارزش‏هاي انساني عام دست مي‏يابند.</a:t>
            </a:r>
            <a:r>
              <a:rPr lang="en-US" dirty="0" smtClean="0">
                <a:effectLst/>
                <a:latin typeface="Times New Roman"/>
                <a:ea typeface="Calibri"/>
                <a:cs typeface="B Nazanin"/>
              </a:rPr>
              <a:t>)</a:t>
            </a:r>
            <a:r>
              <a:rPr lang="fa-IR" dirty="0" smtClean="0">
                <a:effectLst/>
                <a:latin typeface="Times New Roman"/>
                <a:ea typeface="Calibri"/>
                <a:cs typeface="B Nazanin"/>
              </a:rPr>
              <a:t>کریمی،1388)</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149955722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8229600" cy="5440363"/>
          </a:xfrm>
        </p:spPr>
        <p:txBody>
          <a:bodyPr>
            <a:normAutofit fontScale="92500" lnSpcReduction="20000"/>
          </a:bodyPr>
          <a:lstStyle/>
          <a:p>
            <a:pPr marL="0" marR="0" algn="just" rtl="1">
              <a:lnSpc>
                <a:spcPct val="150000"/>
              </a:lnSpc>
              <a:spcBef>
                <a:spcPts val="0"/>
              </a:spcBef>
              <a:spcAft>
                <a:spcPts val="0"/>
              </a:spcAft>
            </a:pPr>
            <a:r>
              <a:rPr lang="fa-IR" dirty="0" smtClean="0">
                <a:effectLst/>
                <a:latin typeface="Times New Roman"/>
                <a:ea typeface="Calibri"/>
                <a:cs typeface="B Nazanin"/>
              </a:rPr>
              <a:t>او طي سالها تحقيق و آزمون و مصاحبه  و طراحي 11 داستان حاوي معماهاي اخلاقي (با ارائة اين داستانها به كودكان و نوجوانان و طرح چند سؤال دربارة هر يك از داستانها) به اين نتيجه رسيد كه رشد قضاوت اخلاقي در سه سطح (كه هر سطح داراي دو مرحله است) صورت مي گيرد. داستانهاي اخلاقي كه در آزمونهاي كولبرگ به آزمون شونده ارائه مي شود، نمونه هايي جالب از چگونگي مطالعه در رشد قضاوت اخلاقي نوجوانان است. كولبرگ در واقع ادامه دهنده و تكميل كنندة نظرية رشد اخلاقي پياژه است. او معماهاي اخلاقي پيچيده تري, مانند داستان “هاينز و داروساز”, در اختيار آزمون شوندگان قرار داد و طي چندين سال مطالعاتي دقيق انجام داد و به نتايجي باارزش نيز دستيافت. او دريافت كه يك فرد معمولاً از جهاتي در مرحلة پايين قضاوت اخلاقي و از جهاتي ديگر در مرحلة بالا قر ار مي گيرد و ممكن است برخي افراد, عليرغم افزايش سن خود, به مرحلة پايين تر تنزل كنند. او همچنين به اين نتيجه رسيد كه با رشد فرد از كودكي به نوجواني، استدلال اخلاقي وي از حالت كنترل بيروني به حالت کنترل درونی شده تغيير پيدا مي كند.(لطف آبادی،1384).</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278456379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8229600" cy="5440363"/>
          </a:xfrm>
        </p:spPr>
        <p:txBody>
          <a:bodyPr>
            <a:normAutofit/>
          </a:bodyPr>
          <a:lstStyle/>
          <a:p>
            <a:pPr marL="0" marR="0" algn="r" rtl="1">
              <a:lnSpc>
                <a:spcPct val="150000"/>
              </a:lnSpc>
              <a:spcBef>
                <a:spcPts val="0"/>
              </a:spcBef>
              <a:spcAft>
                <a:spcPts val="0"/>
              </a:spcAft>
            </a:pPr>
            <a:r>
              <a:rPr lang="fa-IR" dirty="0" smtClean="0">
                <a:effectLst/>
                <a:latin typeface="Times New Roman"/>
                <a:ea typeface="Calibri"/>
                <a:cs typeface="B Nazanin"/>
              </a:rPr>
              <a:t>كالبرگ بر آن است كه رشد اخلاقي داراي سه سطح است كه هر يك از اين سه سطح دو مرحله دارد.بدين‏سان، به طور كلي، شش مرحله در رشد اخلاقي انسان‏ها وجود دارد. از نظر او، اين مراحل بدون هيچ‏گونه تغييري در پي يكديگر مي‏آيند؛ بدين معنا كه هر فردي بدون هيچ‏گونه گريزي از يك مرحله به مرحله بعدي حركت مي‏كند. </a:t>
            </a:r>
          </a:p>
          <a:p>
            <a:pPr marL="0" marR="0" algn="r" rtl="1">
              <a:lnSpc>
                <a:spcPct val="150000"/>
              </a:lnSpc>
              <a:spcBef>
                <a:spcPts val="0"/>
              </a:spcBef>
              <a:spcAft>
                <a:spcPts val="0"/>
              </a:spcAft>
            </a:pPr>
            <a:r>
              <a:rPr lang="fa-IR" dirty="0" smtClean="0">
                <a:effectLst/>
                <a:latin typeface="Times New Roman"/>
                <a:ea typeface="Calibri"/>
                <a:cs typeface="B Nazanin"/>
              </a:rPr>
              <a:t>نكته‏اي كه نبايد از نظر دور داشت اين است كه وي مدعي نيست كه همه انسان‏ها ناگزير بايد به بالاترين‏مرحله (مرحله‏ششم) برسند؛ درواقع،ممكن است فرد در مرحله چهار يا پنج باقي بماند. آنچه كه وي ادعا مي‏كند اين است كه شخص براي‏دست‏يابي‏به مرحله شش بايد هر يك از مراحل پيشين را پشت سر بگذارد و اين كار نيز به نحوي پياپي و مرحله به مرحله انجام مي‏پذيرد.</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429453400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مراحل رشد اخلاقي از نظر کلبرگ</a:t>
            </a:r>
            <a:endParaRPr lang="en-US" dirty="0"/>
          </a:p>
        </p:txBody>
      </p:sp>
      <p:sp>
        <p:nvSpPr>
          <p:cNvPr id="3" name="Content Placeholder 2"/>
          <p:cNvSpPr>
            <a:spLocks noGrp="1"/>
          </p:cNvSpPr>
          <p:nvPr>
            <p:ph sz="quarter" idx="1"/>
          </p:nvPr>
        </p:nvSpPr>
        <p:spPr/>
        <p:txBody>
          <a:bodyPr/>
          <a:lstStyle/>
          <a:p>
            <a:pPr marL="114300" marR="0" indent="-457200" algn="r" rtl="1">
              <a:lnSpc>
                <a:spcPct val="150000"/>
              </a:lnSpc>
              <a:spcBef>
                <a:spcPts val="0"/>
              </a:spcBef>
              <a:spcAft>
                <a:spcPts val="0"/>
              </a:spcAft>
              <a:buFont typeface="Wingdings" pitchFamily="2" charset="2"/>
              <a:buChar char="ü"/>
            </a:pPr>
            <a:r>
              <a:rPr lang="fa-IR" b="1" dirty="0" smtClean="0">
                <a:effectLst/>
                <a:latin typeface="Times New Roman"/>
                <a:ea typeface="Calibri"/>
                <a:cs typeface="B Nazanin"/>
              </a:rPr>
              <a:t>الف. سطح اخلاق پيش ‏قراردادي</a:t>
            </a:r>
          </a:p>
          <a:p>
            <a:pPr marL="114300" marR="0" indent="-457200" algn="r" rtl="1">
              <a:lnSpc>
                <a:spcPct val="150000"/>
              </a:lnSpc>
              <a:spcBef>
                <a:spcPts val="0"/>
              </a:spcBef>
              <a:spcAft>
                <a:spcPts val="0"/>
              </a:spcAft>
              <a:buFont typeface="Wingdings" pitchFamily="2" charset="2"/>
              <a:buChar char="ü"/>
            </a:pPr>
            <a:endParaRPr lang="en-US" sz="2400" dirty="0">
              <a:ea typeface="Calibri"/>
              <a:cs typeface="Times New Roman"/>
            </a:endParaRPr>
          </a:p>
          <a:p>
            <a:pPr marL="114300" marR="0" indent="-457200" algn="r" rtl="1">
              <a:lnSpc>
                <a:spcPct val="150000"/>
              </a:lnSpc>
              <a:spcBef>
                <a:spcPts val="0"/>
              </a:spcBef>
              <a:spcAft>
                <a:spcPts val="0"/>
              </a:spcAft>
              <a:buFont typeface="Wingdings" pitchFamily="2" charset="2"/>
              <a:buChar char="ü"/>
            </a:pPr>
            <a:r>
              <a:rPr lang="fa-IR" b="1" dirty="0" smtClean="0">
                <a:effectLst/>
                <a:latin typeface="Times New Roman"/>
                <a:ea typeface="Calibri"/>
                <a:cs typeface="B Nazanin"/>
              </a:rPr>
              <a:t>ب. سطح اخلاق قراردادي یا تعارفی</a:t>
            </a:r>
          </a:p>
          <a:p>
            <a:pPr marL="114300" marR="0" indent="-457200" algn="r" rtl="1">
              <a:lnSpc>
                <a:spcPct val="150000"/>
              </a:lnSpc>
              <a:spcBef>
                <a:spcPts val="0"/>
              </a:spcBef>
              <a:spcAft>
                <a:spcPts val="0"/>
              </a:spcAft>
              <a:buFont typeface="Wingdings" pitchFamily="2" charset="2"/>
              <a:buChar char="ü"/>
            </a:pPr>
            <a:endParaRPr lang="en-US" sz="2400" dirty="0">
              <a:ea typeface="Calibri"/>
              <a:cs typeface="Times New Roman"/>
            </a:endParaRPr>
          </a:p>
          <a:p>
            <a:pPr marL="114300" marR="0" indent="-457200" algn="r" rtl="1">
              <a:lnSpc>
                <a:spcPct val="150000"/>
              </a:lnSpc>
              <a:spcBef>
                <a:spcPts val="0"/>
              </a:spcBef>
              <a:spcAft>
                <a:spcPts val="0"/>
              </a:spcAft>
              <a:buFont typeface="Wingdings" pitchFamily="2" charset="2"/>
              <a:buChar char="ü"/>
            </a:pPr>
            <a:r>
              <a:rPr lang="fa-IR" b="1" dirty="0" smtClean="0">
                <a:effectLst/>
                <a:latin typeface="Times New Roman"/>
                <a:ea typeface="Calibri"/>
                <a:cs typeface="B Nazanin"/>
              </a:rPr>
              <a:t>ج. سطح اخلاق پساقراردادي یا پسا تعارفی و مبتني بر اصول اخلاقي</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92809675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5745163"/>
          </a:xfrm>
        </p:spPr>
        <p:txBody>
          <a:bodyPr>
            <a:normAutofit fontScale="85000" lnSpcReduction="10000"/>
          </a:bodyPr>
          <a:lstStyle/>
          <a:p>
            <a:pPr marL="114300" marR="0" indent="-457200" algn="r" rtl="1">
              <a:lnSpc>
                <a:spcPct val="150000"/>
              </a:lnSpc>
              <a:spcBef>
                <a:spcPts val="0"/>
              </a:spcBef>
              <a:spcAft>
                <a:spcPts val="0"/>
              </a:spcAft>
              <a:buFont typeface="Wingdings" pitchFamily="2" charset="2"/>
              <a:buChar char="ü"/>
            </a:pPr>
            <a:r>
              <a:rPr lang="fa-IR" b="1" dirty="0" smtClean="0">
                <a:effectLst/>
                <a:latin typeface="Times New Roman"/>
                <a:ea typeface="Calibri"/>
                <a:cs typeface="B Nazanin"/>
              </a:rPr>
              <a:t>الف. سطح اخلاق پیش قراردادی : </a:t>
            </a:r>
            <a:endParaRPr lang="en-US" sz="2400" b="1" dirty="0">
              <a:ea typeface="Calibri"/>
              <a:cs typeface="Times New Roman"/>
            </a:endParaRPr>
          </a:p>
          <a:p>
            <a:pPr marL="114300" marR="0" indent="-457200" algn="r" rtl="1">
              <a:lnSpc>
                <a:spcPct val="150000"/>
              </a:lnSpc>
              <a:spcBef>
                <a:spcPts val="0"/>
              </a:spcBef>
              <a:spcAft>
                <a:spcPts val="0"/>
              </a:spcAft>
              <a:buFont typeface="Wingdings" pitchFamily="2" charset="2"/>
              <a:buChar char="ü"/>
            </a:pPr>
            <a:r>
              <a:rPr lang="fa-IR" b="1" dirty="0" smtClean="0">
                <a:solidFill>
                  <a:schemeClr val="accent3">
                    <a:lumMod val="75000"/>
                  </a:schemeClr>
                </a:solidFill>
                <a:effectLst/>
                <a:latin typeface="Times New Roman"/>
                <a:ea typeface="Calibri"/>
                <a:cs typeface="B Nazanin"/>
              </a:rPr>
              <a:t>مرحله 1. مرحله مجازات و اطاعت</a:t>
            </a:r>
            <a:r>
              <a:rPr lang="fa-IR" dirty="0" smtClean="0">
                <a:effectLst/>
                <a:latin typeface="Times New Roman"/>
                <a:ea typeface="Calibri"/>
                <a:cs typeface="B Nazanin"/>
              </a:rPr>
              <a:t>: در اين مرحله، كودك اخلاق خود را بر تنبيه و اطاعت مبتني مي‏كند و به دليل اجتناب از مجازات اطاعت مي‏كند؛ از اين‏رو، تنها دليل او براي انجام كار درست دوري جستن از مجازات است و دلمشغولي‏ها و منافع ديگران برايش اهميتي ندارد؛ مگر آنكه در رفاه وي تأثيرگذار باشند.</a:t>
            </a:r>
          </a:p>
          <a:p>
            <a:pPr marL="114300" marR="0" indent="-457200" algn="r" rtl="1">
              <a:lnSpc>
                <a:spcPct val="150000"/>
              </a:lnSpc>
              <a:spcBef>
                <a:spcPts val="0"/>
              </a:spcBef>
              <a:spcAft>
                <a:spcPts val="0"/>
              </a:spcAft>
              <a:buFont typeface="Wingdings" pitchFamily="2" charset="2"/>
              <a:buChar char="ü"/>
            </a:pPr>
            <a:endParaRPr lang="en-US" sz="2400" dirty="0">
              <a:ea typeface="Calibri"/>
              <a:cs typeface="Times New Roman"/>
            </a:endParaRPr>
          </a:p>
          <a:p>
            <a:pPr marL="114300" marR="0" indent="-457200" algn="r" rtl="1">
              <a:lnSpc>
                <a:spcPct val="150000"/>
              </a:lnSpc>
              <a:spcBef>
                <a:spcPts val="0"/>
              </a:spcBef>
              <a:spcAft>
                <a:spcPts val="0"/>
              </a:spcAft>
              <a:buFont typeface="Wingdings" pitchFamily="2" charset="2"/>
              <a:buChar char="ü"/>
            </a:pPr>
            <a:r>
              <a:rPr lang="fa-IR" b="1" dirty="0" smtClean="0">
                <a:solidFill>
                  <a:schemeClr val="accent3">
                    <a:lumMod val="75000"/>
                  </a:schemeClr>
                </a:solidFill>
                <a:effectLst/>
                <a:latin typeface="Times New Roman"/>
                <a:ea typeface="Calibri"/>
                <a:cs typeface="B Nazanin"/>
              </a:rPr>
              <a:t>مرحله 2. مرحله تبادل و هدف ابزاري فردي (مرحله اخلاق ابزارگونه نسبي و لذت‏گرايي نسبي):</a:t>
            </a:r>
            <a:r>
              <a:rPr lang="fa-IR" b="1" dirty="0" smtClean="0">
                <a:effectLst/>
                <a:latin typeface="Times New Roman"/>
                <a:ea typeface="Calibri"/>
                <a:cs typeface="B Nazanin"/>
              </a:rPr>
              <a:t> </a:t>
            </a:r>
            <a:r>
              <a:rPr lang="fa-IR" dirty="0" smtClean="0">
                <a:effectLst/>
                <a:latin typeface="Times New Roman"/>
                <a:ea typeface="Calibri"/>
                <a:cs typeface="B Nazanin"/>
              </a:rPr>
              <a:t>هدف فرد در اين مرحله انجام چيزي است كه براي پيشبرد منافع خودش مي‏تواند انجام دهد. كار درست از نظر او جلب منافع خود است و تنها دليل او براي انجام كار درست ارتقاي منافع خويش است. ويژگي بارز اخلاق فرد در اين مرحله لذت‏گرايي و لذت‏طلبي اوست و پذيرش برخي از مقرّرات اخلاقي خاص عمدتا به دليل پاداش‏ها و منافعي است كه از انجام آنها انتظار دارد؛ از اين‏رو، همه چيز را به نحوي نسبي و در نسبت با جلب منافع خود مي‏نگرد.</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33710750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ب) سطح اخلاق قراردادی </a:t>
            </a:r>
            <a:endParaRPr lang="en-US" dirty="0"/>
          </a:p>
        </p:txBody>
      </p:sp>
      <p:sp>
        <p:nvSpPr>
          <p:cNvPr id="3" name="Content Placeholder 2"/>
          <p:cNvSpPr>
            <a:spLocks noGrp="1"/>
          </p:cNvSpPr>
          <p:nvPr>
            <p:ph sz="quarter" idx="1"/>
          </p:nvPr>
        </p:nvSpPr>
        <p:spPr>
          <a:xfrm>
            <a:off x="457200" y="1219200"/>
            <a:ext cx="8229600" cy="5410200"/>
          </a:xfrm>
        </p:spPr>
        <p:txBody>
          <a:bodyPr>
            <a:normAutofit fontScale="92500" lnSpcReduction="10000"/>
          </a:bodyPr>
          <a:lstStyle/>
          <a:p>
            <a:pPr marL="114300" marR="0" indent="-457200" algn="r" rtl="1">
              <a:lnSpc>
                <a:spcPct val="150000"/>
              </a:lnSpc>
              <a:spcBef>
                <a:spcPts val="0"/>
              </a:spcBef>
              <a:spcAft>
                <a:spcPts val="0"/>
              </a:spcAft>
              <a:buFont typeface="Wingdings" pitchFamily="2" charset="2"/>
              <a:buChar char="ü"/>
            </a:pPr>
            <a:r>
              <a:rPr lang="fa-IR" b="1" dirty="0" smtClean="0">
                <a:solidFill>
                  <a:schemeClr val="accent1">
                    <a:lumMod val="75000"/>
                  </a:schemeClr>
                </a:solidFill>
                <a:effectLst/>
                <a:latin typeface="Times New Roman"/>
                <a:ea typeface="Calibri"/>
                <a:cs typeface="B Nazanin"/>
              </a:rPr>
              <a:t>مرحله 3. مرحله سازگاري، ارتباطات و انتظارات فيمابيني متقابل</a:t>
            </a:r>
            <a:r>
              <a:rPr lang="fa-IR" b="1" dirty="0" smtClean="0">
                <a:effectLst/>
                <a:latin typeface="Times New Roman"/>
                <a:ea typeface="Calibri"/>
                <a:cs typeface="B Nazanin"/>
              </a:rPr>
              <a:t>: </a:t>
            </a:r>
            <a:r>
              <a:rPr lang="fa-IR" dirty="0" smtClean="0">
                <a:effectLst/>
                <a:latin typeface="Times New Roman"/>
                <a:ea typeface="Calibri"/>
                <a:cs typeface="B Nazanin"/>
              </a:rPr>
              <a:t>در اين مرحله، انتظارات ديگران براي فرد اهميت پيدا مي‏كند. دلمشغولي‏هاي اطرافيان ممكن است بر منافع او اولويت يابد. در اين مرحله، فرد قادر است كه خود را در جايگاه ديگران قرار دهد؛ از اين‏رو، مي‏تواند در قضاوت‏هاي اخلاقي خود احساسات ديگران را در نظر بگيرد. در نتيجه، فرد به دنبال سازگاري و هماهنگي با معيارهاي اخلاقي دوستان يا اعضاي خانواده است. به تعبير كالبرگ، فرد سعي مي‏كند براي جلب انتظارات ديگران پسر خوب و دختر خوبي باشد.10 انجام كاردرست به معناي پيروي از انتظارات كساني است كه به وي نزديكند؛ از اين‏رو، كار درست را به منظور آنكه مورد پذيرش آنها قرار گيرد انجام مي دهد. در واقع، فرد در اين مرحله بيشتر به جاي كسب لذت مادي به دنبال لذت رواني، يعني لذت از رضايت و خرسندي اطرافيان، است. ميان نيت فرد و عمل او تفاوت مي‏نهد و تنها ملاك او براي ارزيابي عمل نتايج و پيامدهاي آن نيست.</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28909577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3">
                                            <p:txEl>
                                              <p:pRg st="0" end="0"/>
                                            </p:txEl>
                                          </p:spTgt>
                                        </p:tgtEl>
                                        <p:attrNameLst>
                                          <p:attrName>style.color</p:attrName>
                                        </p:attrNameLst>
                                      </p:cBhvr>
                                      <p:to>
                                        <a:schemeClr val="bg1"/>
                                      </p:to>
                                    </p:animClr>
                                    <p:animClr clrSpc="rgb" dir="cw">
                                      <p:cBhvr>
                                        <p:cTn id="7" dur="250" autoRev="1" fill="remove"/>
                                        <p:tgtEl>
                                          <p:spTgt spid="3">
                                            <p:txEl>
                                              <p:pRg st="0" end="0"/>
                                            </p:txEl>
                                          </p:spTgt>
                                        </p:tgtEl>
                                        <p:attrNameLst>
                                          <p:attrName>fillcolor</p:attrName>
                                        </p:attrNameLst>
                                      </p:cBhvr>
                                      <p:to>
                                        <a:schemeClr val="bg1"/>
                                      </p:to>
                                    </p:animClr>
                                    <p:set>
                                      <p:cBhvr>
                                        <p:cTn id="8" dur="250" autoRev="1" fill="remove"/>
                                        <p:tgtEl>
                                          <p:spTgt spid="3">
                                            <p:txEl>
                                              <p:pRg st="0" end="0"/>
                                            </p:txEl>
                                          </p:spTgt>
                                        </p:tgtEl>
                                        <p:attrNameLst>
                                          <p:attrName>fill.type</p:attrName>
                                        </p:attrNameLst>
                                      </p:cBhvr>
                                      <p:to>
                                        <p:strVal val="solid"/>
                                      </p:to>
                                    </p:set>
                                    <p:set>
                                      <p:cBhvr>
                                        <p:cTn id="9" dur="250" autoRev="1" fill="remove"/>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5745163"/>
          </a:xfrm>
        </p:spPr>
        <p:txBody>
          <a:bodyPr>
            <a:normAutofit/>
          </a:bodyPr>
          <a:lstStyle/>
          <a:p>
            <a:pPr marL="480060" lvl="1" indent="-457200" algn="r" rtl="1">
              <a:lnSpc>
                <a:spcPct val="150000"/>
              </a:lnSpc>
              <a:spcBef>
                <a:spcPts val="0"/>
              </a:spcBef>
              <a:buFont typeface="Wingdings" pitchFamily="2" charset="2"/>
              <a:buChar char="ü"/>
            </a:pPr>
            <a:r>
              <a:rPr lang="fa-IR" b="1" dirty="0" smtClean="0">
                <a:solidFill>
                  <a:schemeClr val="accent1">
                    <a:lumMod val="75000"/>
                  </a:schemeClr>
                </a:solidFill>
                <a:effectLst/>
                <a:latin typeface="Times New Roman"/>
                <a:ea typeface="Calibri"/>
                <a:cs typeface="B Nazanin"/>
              </a:rPr>
              <a:t>مرحله 4.</a:t>
            </a:r>
            <a:r>
              <a:rPr lang="fa-IR" dirty="0" smtClean="0">
                <a:solidFill>
                  <a:schemeClr val="accent1">
                    <a:lumMod val="75000"/>
                  </a:schemeClr>
                </a:solidFill>
                <a:effectLst/>
                <a:latin typeface="Times New Roman"/>
                <a:ea typeface="Calibri"/>
                <a:cs typeface="B Nazanin"/>
              </a:rPr>
              <a:t> </a:t>
            </a:r>
            <a:r>
              <a:rPr lang="fa-IR" b="1" dirty="0" smtClean="0">
                <a:solidFill>
                  <a:schemeClr val="accent1">
                    <a:lumMod val="75000"/>
                  </a:schemeClr>
                </a:solidFill>
                <a:effectLst/>
                <a:latin typeface="Times New Roman"/>
                <a:ea typeface="Calibri"/>
                <a:cs typeface="B Nazanin"/>
              </a:rPr>
              <a:t>مرحله حفظ نظام اجتماعي و وجدان</a:t>
            </a:r>
            <a:r>
              <a:rPr lang="fa-IR" dirty="0" smtClean="0">
                <a:effectLst/>
                <a:latin typeface="Times New Roman"/>
                <a:ea typeface="Calibri"/>
                <a:cs typeface="B Nazanin"/>
              </a:rPr>
              <a:t>: اين مرحله در واقع، مرحله اخلاق بر اساس قانون و نظم است و فرد در اين مرحله پايبند به حفظ نهادهاي اجتماعي خود است. انجام كار درست به معناي اجراي وظايف و الزام‏هاي نهادي است. وي به اين درك رسيده است كه همه بايد از يك نظام قانون اجتماعي پيروي كنند، وگرنه نظم جامعه برهم مي‏خورد. براي او حفظ قانون مهم‏تر از هر چيز است؛ از اين‏رو، دليل او براي رعايت قانون، نه هماهنگي و سازگاري با معيارهاي فردي، بلكه حفظ نظم اجتماعي و هماهنگي با آن است.</a:t>
            </a:r>
            <a:endParaRPr lang="en-US" sz="2100" dirty="0">
              <a:ea typeface="Calibri"/>
              <a:cs typeface="Times New Roman"/>
            </a:endParaRPr>
          </a:p>
          <a:p>
            <a:pPr marL="0" marR="0" indent="0" algn="r" rtl="1">
              <a:lnSpc>
                <a:spcPct val="150000"/>
              </a:lnSpc>
              <a:spcBef>
                <a:spcPts val="0"/>
              </a:spcBef>
              <a:spcAft>
                <a:spcPts val="0"/>
              </a:spcAft>
              <a:buNone/>
            </a:pPr>
            <a:r>
              <a:rPr lang="fa-IR" b="1" dirty="0" smtClean="0">
                <a:effectLst/>
                <a:latin typeface="Times New Roman"/>
                <a:ea typeface="Calibri"/>
                <a:cs typeface="B Nazanin"/>
              </a:rPr>
              <a:t> </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33397870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ج. سطح اخلاق پساقراردادي یا پسا تعارفی و مبتني بر اصول اخلاقي</a:t>
            </a:r>
            <a:endParaRPr lang="en-US" dirty="0"/>
          </a:p>
        </p:txBody>
      </p:sp>
      <p:sp>
        <p:nvSpPr>
          <p:cNvPr id="3" name="Content Placeholder 2"/>
          <p:cNvSpPr>
            <a:spLocks noGrp="1"/>
          </p:cNvSpPr>
          <p:nvPr>
            <p:ph sz="quarter" idx="1"/>
          </p:nvPr>
        </p:nvSpPr>
        <p:spPr>
          <a:xfrm>
            <a:off x="457200" y="1371600"/>
            <a:ext cx="8229600" cy="5105400"/>
          </a:xfrm>
        </p:spPr>
        <p:txBody>
          <a:bodyPr>
            <a:normAutofit fontScale="92500" lnSpcReduction="20000"/>
          </a:bodyPr>
          <a:lstStyle/>
          <a:p>
            <a:pPr marL="114300" marR="0" indent="-457200" algn="r" rtl="1">
              <a:lnSpc>
                <a:spcPct val="150000"/>
              </a:lnSpc>
              <a:spcBef>
                <a:spcPts val="0"/>
              </a:spcBef>
              <a:spcAft>
                <a:spcPts val="0"/>
              </a:spcAft>
              <a:buFont typeface="Wingdings" pitchFamily="2" charset="2"/>
              <a:buChar char="ü"/>
            </a:pPr>
            <a:r>
              <a:rPr lang="fa-IR" b="1" dirty="0" smtClean="0">
                <a:solidFill>
                  <a:srgbClr val="00B050"/>
                </a:solidFill>
                <a:effectLst/>
                <a:latin typeface="Times New Roman"/>
                <a:ea typeface="Calibri"/>
                <a:cs typeface="B Nazanin"/>
              </a:rPr>
              <a:t>مرحله 5.</a:t>
            </a:r>
            <a:r>
              <a:rPr lang="fa-IR" dirty="0" smtClean="0">
                <a:solidFill>
                  <a:srgbClr val="00B050"/>
                </a:solidFill>
                <a:effectLst/>
                <a:latin typeface="Times New Roman"/>
                <a:ea typeface="Calibri"/>
                <a:cs typeface="B Nazanin"/>
              </a:rPr>
              <a:t> مرحله حقوق پيشين و تعهد اجتماعي: </a:t>
            </a:r>
            <a:r>
              <a:rPr lang="fa-IR" dirty="0" smtClean="0">
                <a:effectLst/>
                <a:latin typeface="Times New Roman"/>
                <a:ea typeface="Calibri"/>
                <a:cs typeface="B Nazanin"/>
              </a:rPr>
              <a:t>در اين مرحله، فرد منظر عقلي‏اي مي‏پذيرد كه بر اساس آن ارزش‏ها و حقوقي نظير حق حيات و آزادي وجود دارند كه اهميت خود را مديون نهادهاي اجتماعي نيستند و بايد در همه جوامع تأييد شوند. دلمشغولي فرد آن است كه قوانين و وظايف ناظر به جامعه بر پايه آرمان بيشترين خير براي بيشترين افراد مبتني گردد. فرد به اين دليل كار درست را انجام مي دهد كه در مقام موجودي عاقل، مكلّف به وفاداري به احكامي است كه شامل حق حيات و آزادي مي‏گردد. فرد در اين مرحله، رفتاري را درست تلقّي مي‏كند كه در چارچوب حقوق عمومي افراد و بر پايه معيارهاي پذيرفته شده بيشتر افراد جامعه انجام گرفته باشد. به دليل آنكه قوانين اخلاقي در اين مرحله نوعي تعهد و قرارداد اجتماعي محسوب مي‏شوند، اگر افراد متوجه شوند كه غير از هنجارهاي رايج در جامعه، هنجارهاي ديگري وجود دارند كه مي‏توانند براي بيشتر افراد جامعه مفيد باشند، هنجارهاي رايج قابل تغيير و اصلاح خواهند شد.</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17115006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3">
                                            <p:txEl>
                                              <p:pRg st="0" end="0"/>
                                            </p:txEl>
                                          </p:spTgt>
                                        </p:tgtEl>
                                        <p:attrNameLst>
                                          <p:attrName>r</p:attrName>
                                        </p:attrNameLst>
                                      </p:cBhvr>
                                    </p:animRot>
                                    <p:animRot by="-240000">
                                      <p:cBhvr>
                                        <p:cTn id="7" dur="200" fill="hold">
                                          <p:stCondLst>
                                            <p:cond delay="200"/>
                                          </p:stCondLst>
                                        </p:cTn>
                                        <p:tgtEl>
                                          <p:spTgt spid="3">
                                            <p:txEl>
                                              <p:pRg st="0" end="0"/>
                                            </p:txEl>
                                          </p:spTgt>
                                        </p:tgtEl>
                                        <p:attrNameLst>
                                          <p:attrName>r</p:attrName>
                                        </p:attrNameLst>
                                      </p:cBhvr>
                                    </p:animRot>
                                    <p:animRot by="240000">
                                      <p:cBhvr>
                                        <p:cTn id="8" dur="200" fill="hold">
                                          <p:stCondLst>
                                            <p:cond delay="400"/>
                                          </p:stCondLst>
                                        </p:cTn>
                                        <p:tgtEl>
                                          <p:spTgt spid="3">
                                            <p:txEl>
                                              <p:pRg st="0" end="0"/>
                                            </p:txEl>
                                          </p:spTgt>
                                        </p:tgtEl>
                                        <p:attrNameLst>
                                          <p:attrName>r</p:attrName>
                                        </p:attrNameLst>
                                      </p:cBhvr>
                                    </p:animRot>
                                    <p:animRot by="-240000">
                                      <p:cBhvr>
                                        <p:cTn id="9" dur="200" fill="hold">
                                          <p:stCondLst>
                                            <p:cond delay="600"/>
                                          </p:stCondLst>
                                        </p:cTn>
                                        <p:tgtEl>
                                          <p:spTgt spid="3">
                                            <p:txEl>
                                              <p:pRg st="0" end="0"/>
                                            </p:txEl>
                                          </p:spTgt>
                                        </p:tgtEl>
                                        <p:attrNameLst>
                                          <p:attrName>r</p:attrName>
                                        </p:attrNameLst>
                                      </p:cBhvr>
                                    </p:animRot>
                                    <p:animRot by="120000">
                                      <p:cBhvr>
                                        <p:cTn id="10" dur="200" fill="hold">
                                          <p:stCondLst>
                                            <p:cond delay="80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6096000"/>
          </a:xfrm>
        </p:spPr>
        <p:txBody>
          <a:bodyPr>
            <a:normAutofit/>
          </a:bodyPr>
          <a:lstStyle/>
          <a:p>
            <a:pPr marL="114300" marR="0" indent="-457200" algn="r" rtl="1">
              <a:lnSpc>
                <a:spcPct val="150000"/>
              </a:lnSpc>
              <a:spcBef>
                <a:spcPts val="0"/>
              </a:spcBef>
              <a:spcAft>
                <a:spcPts val="0"/>
              </a:spcAft>
              <a:buFont typeface="Wingdings" pitchFamily="2" charset="2"/>
              <a:buChar char="ü"/>
            </a:pPr>
            <a:r>
              <a:rPr lang="fa-IR" b="1" dirty="0" smtClean="0">
                <a:solidFill>
                  <a:srgbClr val="00B050"/>
                </a:solidFill>
                <a:effectLst/>
                <a:latin typeface="Times New Roman"/>
                <a:ea typeface="Calibri"/>
                <a:cs typeface="B Nazanin"/>
              </a:rPr>
              <a:t>مرحله 6</a:t>
            </a:r>
            <a:r>
              <a:rPr lang="fa-IR" dirty="0" smtClean="0">
                <a:solidFill>
                  <a:srgbClr val="00B050"/>
                </a:solidFill>
                <a:effectLst/>
                <a:latin typeface="Times New Roman"/>
                <a:ea typeface="Calibri"/>
                <a:cs typeface="B Nazanin"/>
              </a:rPr>
              <a:t>. مرحله اصول اخلاقي عام: </a:t>
            </a:r>
            <a:r>
              <a:rPr lang="fa-IR" dirty="0" smtClean="0">
                <a:effectLst/>
                <a:latin typeface="Times New Roman"/>
                <a:ea typeface="Calibri"/>
                <a:cs typeface="B Nazanin"/>
              </a:rPr>
              <a:t>در اين مرحله، اصول اخلاقي عامي وجود دارد كه بر همه الزام‏هاي قانوني و نهادي ترجيح دارد. انجام كار درست به معناي عمل بر اساس اين اصول عام است. فرد از آن‏رو كار درست را انجام مي دهد كه به منزله موجودي عاقل، ارزش اين اصول را درك كرده است و خود را موظف به تبعيت از آنها مي‏داند.(نصیری،1387).</a:t>
            </a:r>
          </a:p>
          <a:p>
            <a:pPr marL="114300" marR="0" indent="-457200" algn="r" rtl="1">
              <a:lnSpc>
                <a:spcPct val="150000"/>
              </a:lnSpc>
              <a:spcBef>
                <a:spcPts val="0"/>
              </a:spcBef>
              <a:spcAft>
                <a:spcPts val="0"/>
              </a:spcAft>
              <a:buFont typeface="Wingdings" pitchFamily="2" charset="2"/>
              <a:buChar char="ü"/>
            </a:pPr>
            <a:r>
              <a:rPr lang="fa-IR" dirty="0" smtClean="0">
                <a:effectLst/>
                <a:latin typeface="Times New Roman"/>
                <a:ea typeface="Calibri"/>
                <a:cs typeface="B Nazanin"/>
              </a:rPr>
              <a:t>اصول اخلاقی جهانی- هنجار های اخلاقی جهانی نظیر حقوق بشر در ذهن فرد شکل گرفته و او استدلال های خود را بر پایه ی این اصول قرار میدهد(لطف ابادی،1384).</a:t>
            </a:r>
            <a:endParaRPr lang="en-US" sz="2400" dirty="0">
              <a:ea typeface="Calibri"/>
              <a:cs typeface="Times New Roman"/>
            </a:endParaRPr>
          </a:p>
          <a:p>
            <a:pPr algn="r">
              <a:buFont typeface="Wingdings" pitchFamily="2" charset="2"/>
              <a:buChar char="ü"/>
            </a:pPr>
            <a:endParaRPr lang="en-US" dirty="0"/>
          </a:p>
        </p:txBody>
      </p:sp>
    </p:spTree>
    <p:extLst>
      <p:ext uri="{BB962C8B-B14F-4D97-AF65-F5344CB8AC3E}">
        <p14:creationId xmlns:p14="http://schemas.microsoft.com/office/powerpoint/2010/main" val="266819424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229600" cy="5745163"/>
          </a:xfrm>
        </p:spPr>
        <p:txBody>
          <a:bodyPr/>
          <a:lstStyle/>
          <a:p>
            <a:pPr marL="0" indent="0" algn="r">
              <a:buNone/>
            </a:pPr>
            <a:r>
              <a:rPr lang="fa-IR" dirty="0" smtClean="0"/>
              <a:t>کلبرگ برای تعیین تحول اخلاقی هرفرد دوعامل را درنظر می گیرد . عواملی که برحسب  سن و تجربه تفسیر می شوند و به وسیله انها می توان سطح اخلاقی هرفرد را معین کرد. </a:t>
            </a:r>
          </a:p>
          <a:p>
            <a:pPr marL="0" indent="0" algn="r">
              <a:buNone/>
            </a:pPr>
            <a:endParaRPr lang="fa-IR" dirty="0" smtClean="0"/>
          </a:p>
          <a:p>
            <a:pPr marL="0" indent="0" algn="r">
              <a:buNone/>
            </a:pPr>
            <a:endParaRPr lang="fa-IR" dirty="0" smtClean="0"/>
          </a:p>
          <a:p>
            <a:pPr marL="0" indent="0" algn="r">
              <a:buNone/>
            </a:pPr>
            <a:r>
              <a:rPr lang="fa-IR" dirty="0" smtClean="0"/>
              <a:t>این دو عامل عبارتند از : </a:t>
            </a:r>
          </a:p>
          <a:p>
            <a:pPr marL="0" indent="0" algn="r">
              <a:buNone/>
            </a:pPr>
            <a:r>
              <a:rPr lang="fa-IR" dirty="0" smtClean="0"/>
              <a:t>1-بلوغ عقلی فرد ، براساس مراحل تحول شناختی </a:t>
            </a:r>
          </a:p>
          <a:p>
            <a:pPr marL="0" indent="0" algn="r">
              <a:buNone/>
            </a:pPr>
            <a:r>
              <a:rPr lang="fa-IR" dirty="0" smtClean="0"/>
              <a:t>2-توانایی سازش با سنتهای مختلف </a:t>
            </a:r>
          </a:p>
          <a:p>
            <a:pPr marL="0" indent="0" algn="r">
              <a:buNone/>
            </a:pPr>
            <a:endParaRPr lang="en-US" dirty="0"/>
          </a:p>
        </p:txBody>
      </p:sp>
    </p:spTree>
    <p:extLst>
      <p:ext uri="{BB962C8B-B14F-4D97-AF65-F5344CB8AC3E}">
        <p14:creationId xmlns:p14="http://schemas.microsoft.com/office/powerpoint/2010/main" val="7286270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5668963"/>
          </a:xfrm>
        </p:spPr>
        <p:txBody>
          <a:bodyPr>
            <a:normAutofit/>
          </a:bodyPr>
          <a:lstStyle/>
          <a:p>
            <a:pPr marL="0" marR="0" algn="just" rtl="1">
              <a:lnSpc>
                <a:spcPct val="150000"/>
              </a:lnSpc>
              <a:spcBef>
                <a:spcPts val="0"/>
              </a:spcBef>
              <a:spcAft>
                <a:spcPts val="0"/>
              </a:spcAft>
            </a:pPr>
            <a:r>
              <a:rPr lang="fa-IR" dirty="0" smtClean="0">
                <a:effectLst/>
                <a:latin typeface="Times New Roman"/>
                <a:ea typeface="Calibri"/>
                <a:cs typeface="B Nazanin"/>
              </a:rPr>
              <a:t>درمورد نحوه گذار کودک از مرحله ای به مرحله دیگر ، کلبرگ براساس تحقیقات انجام شده می گوید که وهلۀ بهینه (</a:t>
            </a:r>
            <a:r>
              <a:rPr lang="en-US" dirty="0" smtClean="0">
                <a:effectLst/>
                <a:latin typeface="Times New Roman"/>
                <a:ea typeface="Calibri"/>
                <a:cs typeface="B Nazanin"/>
              </a:rPr>
              <a:t>optimal</a:t>
            </a:r>
            <a:r>
              <a:rPr lang="fa-IR" dirty="0" smtClean="0">
                <a:effectLst/>
                <a:latin typeface="Times New Roman"/>
                <a:ea typeface="Calibri"/>
                <a:cs typeface="B Nazanin"/>
              </a:rPr>
              <a:t>) برای گذار از مرحله ای به مرحله دیگر وجود دارد. یعنی وقتی کودک تازه به مرحله ای رسیده باشد، تمایلی به نشان دادن واکنش نسبت به محرکهای متعلق به مرحله بعدی ندارد وبعد از مدتی که درمرحله ای به سر برد و در آن استوارگردید تمایل به محرکهای بالاترنشان می دهد. کولبرگ معتقد است که کودک همواره 50% قضاوتش درمرحله ای است که در آن به سر می برد و مابقی بین مراحل قبلی و بعدی در نوسان است (کریمی ، 1388 ) .</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31412335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ارزیابی نظریه کولبرگ </a:t>
            </a:r>
            <a:endParaRPr lang="en-US" dirty="0"/>
          </a:p>
        </p:txBody>
      </p:sp>
      <p:sp>
        <p:nvSpPr>
          <p:cNvPr id="3" name="Content Placeholder 2"/>
          <p:cNvSpPr>
            <a:spLocks noGrp="1"/>
          </p:cNvSpPr>
          <p:nvPr>
            <p:ph sz="quarter" idx="1"/>
          </p:nvPr>
        </p:nvSpPr>
        <p:spPr/>
        <p:txBody>
          <a:bodyPr/>
          <a:lstStyle/>
          <a:p>
            <a:pPr marL="114300" marR="0" indent="-457200" algn="just" rtl="1">
              <a:lnSpc>
                <a:spcPct val="150000"/>
              </a:lnSpc>
              <a:spcBef>
                <a:spcPts val="0"/>
              </a:spcBef>
              <a:spcAft>
                <a:spcPts val="0"/>
              </a:spcAft>
              <a:buFont typeface="Wingdings" pitchFamily="2" charset="2"/>
              <a:buChar char="v"/>
            </a:pPr>
            <a:r>
              <a:rPr lang="fa-IR" dirty="0" smtClean="0">
                <a:effectLst/>
                <a:latin typeface="Times New Roman"/>
                <a:ea typeface="Calibri"/>
                <a:cs typeface="B Nazanin"/>
              </a:rPr>
              <a:t>یکی از انتقادها این است که استدلال اخلاقی لزوماً به معنای انجام رفتاراخلاقی نیست . استدلال اخلاقی افراد ممکن است درمرحله پیشرفته باشد ولی رفتارشان پراز فریبکاری و دروغ باشد . یعنی درست و نادرست را می دانند ولی مرتکب اعمال نادرست می شوند (سانتراک </a:t>
            </a:r>
            <a:r>
              <a:rPr lang="fa-IR" dirty="0" smtClean="0">
                <a:latin typeface="Times New Roman"/>
                <a:ea typeface="Calibri"/>
                <a:cs typeface="B Nazanin"/>
              </a:rPr>
              <a:t>،2003</a:t>
            </a:r>
            <a:r>
              <a:rPr lang="fa-IR" dirty="0" smtClean="0">
                <a:effectLst/>
                <a:latin typeface="Times New Roman"/>
                <a:ea typeface="Calibri"/>
                <a:cs typeface="B Nazanin"/>
              </a:rPr>
              <a:t>) که میتوان به هیتلر </a:t>
            </a:r>
            <a:r>
              <a:rPr lang="fa-IR" dirty="0">
                <a:ea typeface="Calibri"/>
                <a:cs typeface="Times New Roman"/>
              </a:rPr>
              <a:t>–</a:t>
            </a:r>
            <a:r>
              <a:rPr lang="fa-IR" dirty="0" smtClean="0">
                <a:effectLst/>
                <a:latin typeface="Times New Roman"/>
                <a:ea typeface="Calibri"/>
                <a:cs typeface="B Nazanin"/>
              </a:rPr>
              <a:t>استالین و...اشاره کرد. </a:t>
            </a:r>
            <a:endParaRPr lang="en-US" sz="2400" dirty="0">
              <a:ea typeface="Calibri"/>
              <a:cs typeface="Times New Roman"/>
            </a:endParaRPr>
          </a:p>
          <a:p>
            <a:pPr algn="r">
              <a:buFont typeface="Wingdings" pitchFamily="2" charset="2"/>
              <a:buChar char="v"/>
            </a:pPr>
            <a:endParaRPr lang="en-US" dirty="0"/>
          </a:p>
        </p:txBody>
      </p:sp>
    </p:spTree>
    <p:extLst>
      <p:ext uri="{BB962C8B-B14F-4D97-AF65-F5344CB8AC3E}">
        <p14:creationId xmlns:p14="http://schemas.microsoft.com/office/powerpoint/2010/main" val="26202385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5668963"/>
          </a:xfrm>
        </p:spPr>
        <p:txBody>
          <a:bodyPr>
            <a:normAutofit/>
          </a:bodyPr>
          <a:lstStyle/>
          <a:p>
            <a:pPr marL="114300" marR="0" indent="-457200" algn="just" rtl="1">
              <a:lnSpc>
                <a:spcPct val="150000"/>
              </a:lnSpc>
              <a:spcBef>
                <a:spcPts val="0"/>
              </a:spcBef>
              <a:spcAft>
                <a:spcPts val="0"/>
              </a:spcAft>
              <a:buFont typeface="Wingdings" pitchFamily="2" charset="2"/>
              <a:buChar char="v"/>
            </a:pPr>
            <a:r>
              <a:rPr lang="fa-IR" dirty="0" smtClean="0">
                <a:effectLst/>
                <a:latin typeface="Times New Roman"/>
                <a:ea typeface="Calibri"/>
                <a:cs typeface="B Nazanin"/>
              </a:rPr>
              <a:t>انتقاددیگرتوسط گیلیگان که نظریه دیدگاه دلسوزی را ارائه کرده است ، صورت می گرفت. گیلیگان آدم ها را براساس پیوندشان با دیگران بررسی می کند وبر ارتباط میان فردی ، روابط و نگرانی درقبال دیگران متمرکز است . او بیان می کند که کلبرگ پاسخ های مردان را الگوی نظریه ای قرار داده است (سانتراک ،2003).به نظر او نگرش مردان بر اصول عقلانی وانتزاعی درباره عدالت مبتنی است حال آنکه نگرش زنان عمدتاً بر امور شخصی وابراز عواطف و مراقبت از خود ودیگران ، بخصوص افراد محبوب آنان استوار است (لطف آبادی ،1387) .</a:t>
            </a:r>
          </a:p>
          <a:p>
            <a:pPr marL="114300" marR="0" indent="-457200" algn="just" rtl="1">
              <a:lnSpc>
                <a:spcPct val="150000"/>
              </a:lnSpc>
              <a:spcBef>
                <a:spcPts val="0"/>
              </a:spcBef>
              <a:spcAft>
                <a:spcPts val="0"/>
              </a:spcAft>
              <a:buFont typeface="Wingdings" pitchFamily="2" charset="2"/>
              <a:buChar char="v"/>
            </a:pPr>
            <a:r>
              <a:rPr lang="fa-IR" dirty="0" smtClean="0">
                <a:effectLst/>
                <a:latin typeface="Times New Roman"/>
                <a:ea typeface="Calibri"/>
                <a:cs typeface="B Nazanin"/>
              </a:rPr>
              <a:t>-انتقاد دیگراینکه رشد اخلاقی درفرهنگهای مختلف محتوا ومعانی گوناگونی دارد (لطف آبادی ،1387) </a:t>
            </a:r>
          </a:p>
          <a:p>
            <a:pPr marL="114300" marR="0" indent="-457200" algn="just" rtl="1">
              <a:lnSpc>
                <a:spcPct val="150000"/>
              </a:lnSpc>
              <a:spcBef>
                <a:spcPts val="0"/>
              </a:spcBef>
              <a:spcAft>
                <a:spcPts val="0"/>
              </a:spcAft>
              <a:buFont typeface="Wingdings" pitchFamily="2" charset="2"/>
              <a:buChar char="v"/>
            </a:pPr>
            <a:endParaRPr lang="en-US" sz="2400" dirty="0">
              <a:ea typeface="Calibri"/>
              <a:cs typeface="Times New Roman"/>
            </a:endParaRPr>
          </a:p>
          <a:p>
            <a:pPr algn="r">
              <a:buFont typeface="Wingdings" pitchFamily="2" charset="2"/>
              <a:buChar char="v"/>
            </a:pPr>
            <a:endParaRPr lang="en-US" dirty="0"/>
          </a:p>
        </p:txBody>
      </p:sp>
    </p:spTree>
    <p:extLst>
      <p:ext uri="{BB962C8B-B14F-4D97-AF65-F5344CB8AC3E}">
        <p14:creationId xmlns:p14="http://schemas.microsoft.com/office/powerpoint/2010/main" val="33724360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solidFill>
                  <a:srgbClr val="660066"/>
                </a:solidFill>
              </a:rPr>
              <a:t>تحليل نظريه رشد اخلاقي كولبرگ با رويكرد قرآني</a:t>
            </a:r>
            <a:endParaRPr lang="en-US" dirty="0">
              <a:solidFill>
                <a:srgbClr val="660066"/>
              </a:solidFill>
            </a:endParaRPr>
          </a:p>
        </p:txBody>
      </p:sp>
      <p:sp>
        <p:nvSpPr>
          <p:cNvPr id="3" name="Content Placeholder 2"/>
          <p:cNvSpPr>
            <a:spLocks noGrp="1"/>
          </p:cNvSpPr>
          <p:nvPr>
            <p:ph sz="quarter" idx="1"/>
          </p:nvPr>
        </p:nvSpPr>
        <p:spPr/>
        <p:txBody>
          <a:bodyPr>
            <a:normAutofit fontScale="92500"/>
          </a:bodyPr>
          <a:lstStyle/>
          <a:p>
            <a:pPr marL="114300" marR="0" indent="-457200" algn="just" rtl="1">
              <a:lnSpc>
                <a:spcPct val="150000"/>
              </a:lnSpc>
              <a:spcBef>
                <a:spcPts val="0"/>
              </a:spcBef>
              <a:spcAft>
                <a:spcPts val="0"/>
              </a:spcAft>
              <a:buFont typeface="Wingdings" pitchFamily="2" charset="2"/>
              <a:buChar char="q"/>
            </a:pPr>
            <a:r>
              <a:rPr lang="fa-IR" dirty="0" smtClean="0">
                <a:effectLst/>
                <a:latin typeface="Times New Roman"/>
                <a:ea typeface="Calibri"/>
                <a:cs typeface="B Nazanin"/>
              </a:rPr>
              <a:t>از ديد قرآن، انسان در طول زندگي از مراحلي با ويژگي هاي مخصوص آن مرحله مي گذرد و اين ديدگاه در نظريه رشد شناختي و اخلاقي روان شناسان معاصر ازجمله پياژه وكولبرگ نيز مطرح شده است. از منظركولبرگ مراحل رشد اخلاقي ثابت و بدون تغيير هستند و استدلال و داور يهاي اخلاقي با جنبه هاي شناختي ارتباط دارد. اما ازنظر اسلام قوانين واحكام اخلاقي مطلق و واقعي هستند و از اين رو در برخي مواردنظريات روان شناسان غربي كاملاً متفاوت و حتي متضاد با رويكرد اسلامي است. ازجمله اينكه روان شناسان غربي، به تماميت رشد اخلاقي انسان كمترتوجه دارند و يا چنان متمركز بر سطوح پايين تحول اخلاق آدمي هستند كه سطوح متعالي روحاني و عقلاني در اخلاق را ناديده مي گیرند.</a:t>
            </a:r>
            <a:endParaRPr lang="en-US" dirty="0"/>
          </a:p>
        </p:txBody>
      </p:sp>
    </p:spTree>
    <p:extLst>
      <p:ext uri="{BB962C8B-B14F-4D97-AF65-F5344CB8AC3E}">
        <p14:creationId xmlns:p14="http://schemas.microsoft.com/office/powerpoint/2010/main" val="1571308761"/>
      </p:ext>
    </p:extLst>
  </p:cSld>
  <p:clrMapOvr>
    <a:masterClrMapping/>
  </p:clrMapOvr>
  <p:transition spd="slow">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229600" cy="5668963"/>
          </a:xfrm>
        </p:spPr>
        <p:txBody>
          <a:bodyPr>
            <a:normAutofit/>
          </a:bodyPr>
          <a:lstStyle/>
          <a:p>
            <a:pPr marL="0" indent="0" algn="r">
              <a:buNone/>
            </a:pPr>
            <a:endParaRPr lang="fa-IR" dirty="0" smtClean="0">
              <a:effectLst/>
              <a:latin typeface="Times New Roman"/>
              <a:ea typeface="Calibri"/>
              <a:cs typeface="B Nazanin"/>
            </a:endParaRPr>
          </a:p>
          <a:p>
            <a:pPr marL="0" indent="0" algn="r">
              <a:buNone/>
            </a:pPr>
            <a:endParaRPr lang="fa-IR" dirty="0">
              <a:latin typeface="Times New Roman"/>
              <a:ea typeface="Calibri"/>
              <a:cs typeface="B Nazanin"/>
            </a:endParaRPr>
          </a:p>
          <a:p>
            <a:pPr marL="0" indent="0" algn="r">
              <a:buNone/>
            </a:pPr>
            <a:r>
              <a:rPr lang="fa-IR" dirty="0" smtClean="0">
                <a:effectLst/>
                <a:latin typeface="Times New Roman"/>
                <a:ea typeface="Calibri"/>
                <a:cs typeface="B Nazanin"/>
              </a:rPr>
              <a:t>.در پژوهشی که در این مورد صورت گرفت نتيجه گيري شد که مهمترين انتقاد به نظريه رشد اخلاقي كولبرگ اين است كه تا حدي ماهيت چندبعدي حوزه اخلاق را ناديده گرفته است و دچار محدوديت ها و ضعفهاي نظري است. اتكاء به نظريه هاي روان شناسي و ابزارهاي تهيه شده براي سنجش رشداخلاق در غرب، با فرهنگ ديني و ملي ما كاملاً تطابق ندارد. هرچند در زمينه مباحث رشد اخلاقي از ديدگاه قرآن، كتب ارزشمندي در منابع شيعي يافت مي شود، اما مطالعات كمي در زمينه بررسي و نقد نظريه هاي نشأت گرفته از ذهن روا نشناسان غربي بارويكرد قرآني يا اسلامي انجام شده است. بنابراين لازم است كه دانشمندان ايراني به توليد دانشهاي مبتني بر بنيادهاي ديني و حكمت و فرهنگ اسلامي  ايراني روي آورند.</a:t>
            </a:r>
            <a:endParaRPr lang="en-US" dirty="0"/>
          </a:p>
        </p:txBody>
      </p:sp>
    </p:spTree>
    <p:extLst>
      <p:ext uri="{BB962C8B-B14F-4D97-AF65-F5344CB8AC3E}">
        <p14:creationId xmlns:p14="http://schemas.microsoft.com/office/powerpoint/2010/main" val="142471419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عوامل تاثیرگذار براستدلال اخلاقی </a:t>
            </a:r>
            <a:endParaRPr lang="en-US" dirty="0"/>
          </a:p>
        </p:txBody>
      </p:sp>
      <p:sp>
        <p:nvSpPr>
          <p:cNvPr id="3" name="Content Placeholder 2"/>
          <p:cNvSpPr>
            <a:spLocks noGrp="1"/>
          </p:cNvSpPr>
          <p:nvPr>
            <p:ph sz="quarter" idx="1"/>
          </p:nvPr>
        </p:nvSpPr>
        <p:spPr/>
        <p:txBody>
          <a:bodyPr/>
          <a:lstStyle/>
          <a:p>
            <a:pPr marL="0" marR="0" algn="r" rtl="1">
              <a:lnSpc>
                <a:spcPct val="115000"/>
              </a:lnSpc>
              <a:spcBef>
                <a:spcPts val="0"/>
              </a:spcBef>
              <a:spcAft>
                <a:spcPts val="1000"/>
              </a:spcAft>
            </a:pPr>
            <a:r>
              <a:rPr lang="fa-IR" b="1" dirty="0" smtClean="0">
                <a:effectLst/>
                <a:latin typeface="Times New Roman"/>
                <a:ea typeface="Calibri"/>
                <a:cs typeface="B Nazanin"/>
              </a:rPr>
              <a:t>فرزند پروری</a:t>
            </a:r>
            <a:r>
              <a:rPr lang="fa-IR" dirty="0" smtClean="0">
                <a:effectLst/>
                <a:latin typeface="Times New Roman"/>
                <a:ea typeface="Calibri"/>
                <a:cs typeface="B Nazanin"/>
              </a:rPr>
              <a:t> </a:t>
            </a:r>
            <a:endParaRPr lang="en-US" sz="2400" dirty="0">
              <a:ea typeface="Calibri"/>
              <a:cs typeface="Times New Roman"/>
            </a:endParaRPr>
          </a:p>
          <a:p>
            <a:pPr marL="0" marR="0" algn="r" rtl="1">
              <a:lnSpc>
                <a:spcPct val="115000"/>
              </a:lnSpc>
              <a:spcBef>
                <a:spcPts val="0"/>
              </a:spcBef>
              <a:spcAft>
                <a:spcPts val="1000"/>
              </a:spcAft>
            </a:pPr>
            <a:r>
              <a:rPr lang="fa-IR" b="1" dirty="0" smtClean="0">
                <a:effectLst/>
                <a:latin typeface="Times New Roman"/>
                <a:ea typeface="Calibri"/>
                <a:cs typeface="B Nazanin"/>
              </a:rPr>
              <a:t>تحصیلات</a:t>
            </a:r>
            <a:endParaRPr lang="en-US" sz="2400" dirty="0">
              <a:ea typeface="Calibri"/>
              <a:cs typeface="Times New Roman"/>
            </a:endParaRPr>
          </a:p>
          <a:p>
            <a:pPr marL="0" marR="0" algn="r" rtl="1">
              <a:lnSpc>
                <a:spcPct val="115000"/>
              </a:lnSpc>
              <a:spcBef>
                <a:spcPts val="0"/>
              </a:spcBef>
              <a:spcAft>
                <a:spcPts val="1000"/>
              </a:spcAft>
            </a:pPr>
            <a:r>
              <a:rPr lang="fa-IR" b="1" dirty="0" smtClean="0">
                <a:effectLst/>
                <a:latin typeface="Times New Roman"/>
                <a:ea typeface="Calibri"/>
                <a:cs typeface="B Nazanin"/>
              </a:rPr>
              <a:t>فرهنگ</a:t>
            </a:r>
            <a:endParaRPr lang="en-US" sz="2400" dirty="0">
              <a:ea typeface="Calibri"/>
              <a:cs typeface="Times New Roman"/>
            </a:endParaRPr>
          </a:p>
          <a:p>
            <a:pPr marL="0" marR="0" algn="r" rtl="1">
              <a:lnSpc>
                <a:spcPct val="115000"/>
              </a:lnSpc>
              <a:spcBef>
                <a:spcPts val="0"/>
              </a:spcBef>
              <a:spcAft>
                <a:spcPts val="1000"/>
              </a:spcAft>
            </a:pPr>
            <a:r>
              <a:rPr lang="fa-IR" b="1" dirty="0" smtClean="0">
                <a:effectLst/>
                <a:latin typeface="Times New Roman"/>
                <a:ea typeface="Calibri"/>
                <a:cs typeface="B Nazanin"/>
              </a:rPr>
              <a:t>تعامل با همسالان</a:t>
            </a:r>
            <a:r>
              <a:rPr lang="fa-IR" dirty="0" smtClean="0">
                <a:effectLst/>
                <a:latin typeface="Times New Roman"/>
                <a:ea typeface="Calibri"/>
                <a:cs typeface="B Nazanin"/>
              </a:rPr>
              <a:t> </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3926753343"/>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پیشینه پژوهش: </a:t>
            </a:r>
            <a:endParaRPr lang="en-US" dirty="0"/>
          </a:p>
        </p:txBody>
      </p:sp>
      <p:sp>
        <p:nvSpPr>
          <p:cNvPr id="3" name="Content Placeholder 2"/>
          <p:cNvSpPr>
            <a:spLocks noGrp="1"/>
          </p:cNvSpPr>
          <p:nvPr>
            <p:ph sz="quarter" idx="1"/>
          </p:nvPr>
        </p:nvSpPr>
        <p:spPr>
          <a:xfrm>
            <a:off x="533400" y="1143000"/>
            <a:ext cx="8229600" cy="5334000"/>
          </a:xfrm>
        </p:spPr>
        <p:txBody>
          <a:bodyPr>
            <a:noAutofit/>
          </a:bodyPr>
          <a:lstStyle/>
          <a:p>
            <a:pPr marL="0" indent="0" algn="r">
              <a:buNone/>
            </a:pPr>
            <a:r>
              <a:rPr lang="fa-IR" sz="1600" dirty="0" smtClean="0">
                <a:solidFill>
                  <a:schemeClr val="accent1">
                    <a:lumMod val="75000"/>
                  </a:schemeClr>
                </a:solidFill>
              </a:rPr>
              <a:t>الف) مقالات فارسی</a:t>
            </a:r>
          </a:p>
          <a:p>
            <a:pPr marL="0" marR="0" algn="just" rtl="1">
              <a:lnSpc>
                <a:spcPct val="150000"/>
              </a:lnSpc>
              <a:spcBef>
                <a:spcPts val="0"/>
              </a:spcBef>
              <a:spcAft>
                <a:spcPts val="0"/>
              </a:spcAft>
            </a:pPr>
            <a:r>
              <a:rPr lang="ar-SA" sz="1600" dirty="0" smtClean="0">
                <a:effectLst/>
                <a:latin typeface="Times New Roman"/>
                <a:ea typeface="Calibri"/>
                <a:cs typeface="B Nazanin"/>
              </a:rPr>
              <a:t>- در پژوهشی که با هدف بررسی رابطه رشداخلاقی ومنابع اقتدار اخلاقی با نگرش نسبت به رابطه با جنس مخالف ووضعیت تحصیلی در بین دختران نوجوان شهر مشهد صورت گرفت  آزمودنی‌ها 400نفر از دختران نوجوان(17-14 ساله) شهر مشهد بودند که از طریق نمونه‌گیری در دسترس انتخاب شدند.پس از پالایش پرسشنامه‌ها، پاسخ252 نفر از آزمودنی‌ها مورد تجزیه و تحلیل قرار گرفت. ابزارهای پژوهش پرسشنامه استدلال اخلاقی رست، پرسشنامه منابع اقتدار اخلاقی وپرسشنامه محقق ساخته نگرش‌سنجی درباره ارتباط با جنس مخالف بود. از معدل سال گذشته آزمودنی‌ها برای سنجش وضعیت تحصیلی آنان استفاده شد. نتایج حاصل از تجزیه وتحلیل داده‌ها با استفاده از ضریب همبستگی ورگرسیون نشان داد که رشد اخلاقی با نگرش نسبت به رابطه با جنس مخالف رابطه معکوس دارد ومی‌تواند در سطح متوسطی پیش‌بینی‌کننده نگرش منفی نسبت به رابطه با جنس مخالف باشد. اما رابطه رشد اخلاقی وپیشرفت تحصیلی معنادار نبود.نتایج همچنین نشان دادکه 86% از آزمودنی‌ها در2 تا 32% ازاستدلال‌های اخلاقی خود در سطح فوق قراردادی رشد اخلاقی کلبرگ قرار گرفتند.بیشترین منبع اقتدار اخلاقی که پیش‌بینی‌کننده رشد اخلاقی آزمودنی‌ها بود، منبع بهزیستی جامعه بود. منبع اقتداری که بیشترین قدرت پیش‌بینی‌کنندگی را بر روی نگرش آزمودنی‌ها نسبت به رابطه با جنس مخالف داشت، منبع خود علاقمندی بود. خانواده به عنوان موثرترین منبع اقتدار اخلاقی بر پیشرفت تحصیلی نوجوانان شناخته شد. هم چنین مشخص شد که بین سن ونگرش نسبت به رابطه با جنس مخالف در بین دختران نوجوان رابطه مثبت ومعناداری وجود دارد.(اسکافی،1392).</a:t>
            </a:r>
            <a:r>
              <a:rPr lang="ar-SA" sz="1600" dirty="0">
                <a:ea typeface="Calibri"/>
                <a:cs typeface="Times New Roman"/>
              </a:rPr>
              <a:t> </a:t>
            </a:r>
            <a:endParaRPr lang="en-US" sz="1600" dirty="0">
              <a:ea typeface="Calibri"/>
              <a:cs typeface="Times New Roman"/>
            </a:endParaRPr>
          </a:p>
          <a:p>
            <a:pPr marL="0" indent="0" algn="r">
              <a:buNone/>
            </a:pPr>
            <a:endParaRPr lang="en-US" sz="1600" dirty="0"/>
          </a:p>
        </p:txBody>
      </p:sp>
    </p:spTree>
    <p:extLst>
      <p:ext uri="{BB962C8B-B14F-4D97-AF65-F5344CB8AC3E}">
        <p14:creationId xmlns:p14="http://schemas.microsoft.com/office/powerpoint/2010/main" val="7097445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پژوهش و بررسی مقایسه رشد اخلاقی نوجوانان عادی و نوجوانان دارای اختلال سلوک </a:t>
            </a:r>
            <a:endParaRPr lang="en-US" dirty="0"/>
          </a:p>
        </p:txBody>
      </p:sp>
      <p:sp>
        <p:nvSpPr>
          <p:cNvPr id="3" name="Content Placeholder 2"/>
          <p:cNvSpPr>
            <a:spLocks noGrp="1"/>
          </p:cNvSpPr>
          <p:nvPr>
            <p:ph sz="quarter" idx="1"/>
          </p:nvPr>
        </p:nvSpPr>
        <p:spPr/>
        <p:txBody>
          <a:bodyPr>
            <a:normAutofit fontScale="77500" lnSpcReduction="20000"/>
          </a:bodyPr>
          <a:lstStyle/>
          <a:p>
            <a:pPr marL="0" marR="0" indent="0" algn="just" rtl="1">
              <a:lnSpc>
                <a:spcPct val="150000"/>
              </a:lnSpc>
              <a:spcBef>
                <a:spcPts val="0"/>
              </a:spcBef>
              <a:spcAft>
                <a:spcPts val="0"/>
              </a:spcAft>
              <a:buNone/>
            </a:pPr>
            <a:r>
              <a:rPr lang="ar-SA" dirty="0" smtClean="0">
                <a:effectLst/>
                <a:latin typeface="Times New Roman"/>
                <a:ea typeface="Calibri"/>
                <a:cs typeface="B Nazanin"/>
              </a:rPr>
              <a:t>در</a:t>
            </a:r>
            <a:r>
              <a:rPr lang="ar-SA" dirty="0">
                <a:ea typeface="Calibri"/>
                <a:cs typeface="Times New Roman"/>
              </a:rPr>
              <a:t> </a:t>
            </a:r>
            <a:r>
              <a:rPr lang="ar-SA" dirty="0" smtClean="0">
                <a:effectLst/>
                <a:latin typeface="Times New Roman"/>
                <a:ea typeface="Calibri"/>
                <a:cs typeface="B Nazanin"/>
              </a:rPr>
              <a:t>پژوهشی دیگرکه با هدف</a:t>
            </a:r>
            <a:r>
              <a:rPr lang="ar-SA" dirty="0">
                <a:ea typeface="Calibri"/>
                <a:cs typeface="Times New Roman"/>
              </a:rPr>
              <a:t> </a:t>
            </a:r>
            <a:r>
              <a:rPr lang="ar-SA" dirty="0" smtClean="0">
                <a:effectLst/>
                <a:latin typeface="Times New Roman"/>
                <a:ea typeface="Calibri"/>
                <a:cs typeface="B Nazanin"/>
              </a:rPr>
              <a:t>بررسي</a:t>
            </a:r>
            <a:r>
              <a:rPr lang="ar-SA" dirty="0">
                <a:ea typeface="Calibri"/>
                <a:cs typeface="Times New Roman"/>
              </a:rPr>
              <a:t> </a:t>
            </a:r>
            <a:r>
              <a:rPr lang="ar-SA" dirty="0" smtClean="0">
                <a:effectLst/>
                <a:latin typeface="Times New Roman"/>
                <a:ea typeface="Calibri"/>
                <a:cs typeface="B Nazanin"/>
              </a:rPr>
              <a:t>مراحل</a:t>
            </a:r>
            <a:r>
              <a:rPr lang="ar-SA" dirty="0">
                <a:ea typeface="Calibri"/>
                <a:cs typeface="Times New Roman"/>
              </a:rPr>
              <a:t> </a:t>
            </a:r>
            <a:r>
              <a:rPr lang="ar-SA" dirty="0" smtClean="0">
                <a:effectLst/>
                <a:latin typeface="Times New Roman"/>
                <a:ea typeface="Calibri"/>
                <a:cs typeface="B Nazanin"/>
              </a:rPr>
              <a:t>رشد</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١٢</a:t>
            </a:r>
            <a:r>
              <a:rPr lang="ar-SA" dirty="0">
                <a:ea typeface="Calibri"/>
                <a:cs typeface="Times New Roman"/>
              </a:rPr>
              <a:t> </a:t>
            </a:r>
            <a:r>
              <a:rPr lang="ar-SA" dirty="0" smtClean="0">
                <a:effectLst/>
                <a:latin typeface="Times New Roman"/>
                <a:ea typeface="Calibri"/>
                <a:cs typeface="B Nazanin"/>
              </a:rPr>
              <a:t>تا</a:t>
            </a:r>
            <a:r>
              <a:rPr lang="ar-SA" dirty="0">
                <a:ea typeface="Calibri"/>
                <a:cs typeface="Times New Roman"/>
              </a:rPr>
              <a:t> </a:t>
            </a:r>
            <a:r>
              <a:rPr lang="ar-SA" dirty="0" smtClean="0">
                <a:effectLst/>
                <a:latin typeface="Times New Roman"/>
                <a:ea typeface="Calibri"/>
                <a:cs typeface="B Nazanin"/>
              </a:rPr>
              <a:t>١٧</a:t>
            </a:r>
            <a:r>
              <a:rPr lang="ar-SA" dirty="0">
                <a:ea typeface="Calibri"/>
                <a:cs typeface="Times New Roman"/>
              </a:rPr>
              <a:t> </a:t>
            </a:r>
            <a:r>
              <a:rPr lang="ar-SA" dirty="0" smtClean="0">
                <a:effectLst/>
                <a:latin typeface="Times New Roman"/>
                <a:ea typeface="Calibri"/>
                <a:cs typeface="B Nazanin"/>
              </a:rPr>
              <a:t>ساله</a:t>
            </a:r>
            <a:r>
              <a:rPr lang="ar-SA" dirty="0">
                <a:ea typeface="Calibri"/>
                <a:cs typeface="Times New Roman"/>
              </a:rPr>
              <a:t> </a:t>
            </a:r>
            <a:r>
              <a:rPr lang="ar-SA" dirty="0" smtClean="0">
                <a:effectLst/>
                <a:latin typeface="Times New Roman"/>
                <a:ea typeface="Calibri"/>
                <a:cs typeface="B Nazanin"/>
              </a:rPr>
              <a:t>داراي</a:t>
            </a:r>
            <a:r>
              <a:rPr lang="ar-SA" dirty="0">
                <a:ea typeface="Calibri"/>
                <a:cs typeface="Times New Roman"/>
              </a:rPr>
              <a:t> </a:t>
            </a:r>
            <a:r>
              <a:rPr lang="ar-SA" dirty="0" smtClean="0">
                <a:effectLst/>
                <a:latin typeface="Times New Roman"/>
                <a:ea typeface="Calibri"/>
                <a:cs typeface="B Nazanin"/>
              </a:rPr>
              <a:t>اختلال</a:t>
            </a:r>
            <a:r>
              <a:rPr lang="ar-SA" dirty="0">
                <a:ea typeface="Calibri"/>
                <a:cs typeface="Times New Roman"/>
              </a:rPr>
              <a:t> </a:t>
            </a:r>
            <a:r>
              <a:rPr lang="ar-SA" dirty="0" smtClean="0">
                <a:effectLst/>
                <a:latin typeface="Times New Roman"/>
                <a:ea typeface="Calibri"/>
                <a:cs typeface="B Nazanin"/>
              </a:rPr>
              <a:t>سلوك براساس</a:t>
            </a:r>
            <a:r>
              <a:rPr lang="ar-SA" dirty="0">
                <a:ea typeface="Calibri"/>
                <a:cs typeface="Times New Roman"/>
              </a:rPr>
              <a:t> </a:t>
            </a:r>
            <a:r>
              <a:rPr lang="ar-SA" dirty="0" smtClean="0">
                <a:effectLst/>
                <a:latin typeface="Times New Roman"/>
                <a:ea typeface="Calibri"/>
                <a:cs typeface="B Nazanin"/>
              </a:rPr>
              <a:t>نظريه</a:t>
            </a:r>
            <a:r>
              <a:rPr lang="ar-SA" dirty="0">
                <a:ea typeface="Calibri"/>
                <a:cs typeface="Times New Roman"/>
              </a:rPr>
              <a:t> </a:t>
            </a:r>
            <a:r>
              <a:rPr lang="ar-SA" dirty="0" smtClean="0">
                <a:effectLst/>
                <a:latin typeface="Times New Roman"/>
                <a:ea typeface="Calibri"/>
                <a:cs typeface="B Nazanin"/>
              </a:rPr>
              <a:t>كلبرگ</a:t>
            </a:r>
            <a:r>
              <a:rPr lang="ar-SA" dirty="0">
                <a:ea typeface="Calibri"/>
                <a:cs typeface="Times New Roman"/>
              </a:rPr>
              <a:t> </a:t>
            </a:r>
            <a:r>
              <a:rPr lang="ar-SA" dirty="0" smtClean="0">
                <a:effectLst/>
                <a:latin typeface="Times New Roman"/>
                <a:ea typeface="Calibri"/>
                <a:cs typeface="B Nazanin"/>
              </a:rPr>
              <a:t>انجام شد</a:t>
            </a:r>
            <a:r>
              <a:rPr lang="ar-SA" dirty="0">
                <a:ea typeface="Calibri"/>
                <a:cs typeface="Times New Roman"/>
              </a:rPr>
              <a:t> </a:t>
            </a:r>
            <a:r>
              <a:rPr lang="ar-SA" dirty="0" smtClean="0">
                <a:effectLst/>
                <a:latin typeface="Times New Roman"/>
                <a:ea typeface="Calibri"/>
                <a:cs typeface="B Nazanin"/>
              </a:rPr>
              <a:t>تعداد</a:t>
            </a:r>
            <a:r>
              <a:rPr lang="ar-SA" dirty="0">
                <a:ea typeface="Calibri"/>
                <a:cs typeface="Times New Roman"/>
              </a:rPr>
              <a:t> </a:t>
            </a:r>
            <a:r>
              <a:rPr lang="ar-SA" dirty="0" smtClean="0">
                <a:effectLst/>
                <a:latin typeface="Times New Roman"/>
                <a:ea typeface="Calibri"/>
                <a:cs typeface="B Nazanin"/>
              </a:rPr>
              <a:t>٥٤</a:t>
            </a:r>
            <a:r>
              <a:rPr lang="ar-SA" dirty="0">
                <a:ea typeface="Calibri"/>
                <a:cs typeface="Times New Roman"/>
              </a:rPr>
              <a:t> </a:t>
            </a:r>
            <a:r>
              <a:rPr lang="ar-SA" dirty="0" smtClean="0">
                <a:effectLst/>
                <a:latin typeface="Times New Roman"/>
                <a:ea typeface="Calibri"/>
                <a:cs typeface="B Nazanin"/>
              </a:rPr>
              <a:t>نوجوان(</a:t>
            </a:r>
            <a:r>
              <a:rPr lang="ar-SA" dirty="0">
                <a:ea typeface="Calibri"/>
                <a:cs typeface="Times New Roman"/>
              </a:rPr>
              <a:t> </a:t>
            </a:r>
            <a:r>
              <a:rPr lang="ar-SA" dirty="0" smtClean="0">
                <a:effectLst/>
                <a:latin typeface="Times New Roman"/>
                <a:ea typeface="Calibri"/>
                <a:cs typeface="B Nazanin"/>
              </a:rPr>
              <a:t>١٢</a:t>
            </a:r>
            <a:r>
              <a:rPr lang="ar-SA" dirty="0">
                <a:ea typeface="Calibri"/>
                <a:cs typeface="Times New Roman"/>
              </a:rPr>
              <a:t> </a:t>
            </a:r>
            <a:r>
              <a:rPr lang="ar-SA" dirty="0" smtClean="0">
                <a:effectLst/>
                <a:latin typeface="Times New Roman"/>
                <a:ea typeface="Calibri"/>
                <a:cs typeface="B Nazanin"/>
              </a:rPr>
              <a:t>تا</a:t>
            </a:r>
            <a:r>
              <a:rPr lang="ar-SA" dirty="0">
                <a:ea typeface="Calibri"/>
                <a:cs typeface="Times New Roman"/>
              </a:rPr>
              <a:t> </a:t>
            </a:r>
            <a:r>
              <a:rPr lang="ar-SA" dirty="0" smtClean="0">
                <a:effectLst/>
                <a:latin typeface="Times New Roman"/>
                <a:ea typeface="Calibri"/>
                <a:cs typeface="B Nazanin"/>
              </a:rPr>
              <a:t>١٧</a:t>
            </a:r>
            <a:r>
              <a:rPr lang="ar-SA" dirty="0">
                <a:ea typeface="Calibri"/>
                <a:cs typeface="Times New Roman"/>
              </a:rPr>
              <a:t> </a:t>
            </a:r>
            <a:r>
              <a:rPr lang="ar-SA" dirty="0" smtClean="0">
                <a:effectLst/>
                <a:latin typeface="Times New Roman"/>
                <a:ea typeface="Calibri"/>
                <a:cs typeface="B Nazanin"/>
              </a:rPr>
              <a:t>ساله</a:t>
            </a:r>
            <a:r>
              <a:rPr lang="en-US" dirty="0" smtClean="0">
                <a:effectLst/>
                <a:latin typeface="Times New Roman"/>
                <a:ea typeface="Calibri"/>
                <a:cs typeface="B Nazanin"/>
              </a:rPr>
              <a:t> ( </a:t>
            </a:r>
            <a:r>
              <a:rPr lang="ar-SA" dirty="0" smtClean="0">
                <a:effectLst/>
                <a:latin typeface="Times New Roman"/>
                <a:ea typeface="Calibri"/>
                <a:cs typeface="B Nazanin"/>
              </a:rPr>
              <a:t>٢٧</a:t>
            </a:r>
            <a:r>
              <a:rPr lang="ar-SA" dirty="0">
                <a:ea typeface="Calibri"/>
                <a:cs typeface="Times New Roman"/>
              </a:rPr>
              <a:t> </a:t>
            </a:r>
            <a:r>
              <a:rPr lang="ar-SA" dirty="0" smtClean="0">
                <a:effectLst/>
                <a:latin typeface="Times New Roman"/>
                <a:ea typeface="Calibri"/>
                <a:cs typeface="B Nazanin"/>
              </a:rPr>
              <a:t>نوجوان</a:t>
            </a:r>
            <a:r>
              <a:rPr lang="ar-SA" dirty="0">
                <a:ea typeface="Calibri"/>
                <a:cs typeface="Times New Roman"/>
              </a:rPr>
              <a:t> </a:t>
            </a:r>
            <a:r>
              <a:rPr lang="ar-SA" dirty="0" smtClean="0">
                <a:effectLst/>
                <a:latin typeface="Times New Roman"/>
                <a:ea typeface="Calibri"/>
                <a:cs typeface="B Nazanin"/>
              </a:rPr>
              <a:t>داراي اختلال</a:t>
            </a:r>
            <a:r>
              <a:rPr lang="ar-SA" dirty="0">
                <a:ea typeface="Calibri"/>
                <a:cs typeface="Times New Roman"/>
              </a:rPr>
              <a:t> </a:t>
            </a:r>
            <a:r>
              <a:rPr lang="ar-SA" dirty="0" smtClean="0">
                <a:effectLst/>
                <a:latin typeface="Times New Roman"/>
                <a:ea typeface="Calibri"/>
                <a:cs typeface="B Nazanin"/>
              </a:rPr>
              <a:t>سلوك</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٢٧</a:t>
            </a:r>
            <a:r>
              <a:rPr lang="ar-SA" dirty="0">
                <a:ea typeface="Calibri"/>
                <a:cs typeface="Times New Roman"/>
              </a:rPr>
              <a:t> </a:t>
            </a:r>
            <a:r>
              <a:rPr lang="ar-SA" dirty="0" smtClean="0">
                <a:effectLst/>
                <a:latin typeface="Times New Roman"/>
                <a:ea typeface="Calibri"/>
                <a:cs typeface="B Nazanin"/>
              </a:rPr>
              <a:t>نوجوان</a:t>
            </a:r>
            <a:r>
              <a:rPr lang="ar-SA" dirty="0">
                <a:ea typeface="Calibri"/>
                <a:cs typeface="Times New Roman"/>
              </a:rPr>
              <a:t> </a:t>
            </a:r>
            <a:r>
              <a:rPr lang="ar-SA" dirty="0" smtClean="0">
                <a:effectLst/>
                <a:latin typeface="Times New Roman"/>
                <a:ea typeface="Calibri"/>
                <a:cs typeface="B Nazanin"/>
              </a:rPr>
              <a:t>عادي</a:t>
            </a:r>
            <a:r>
              <a:rPr lang="en-US" dirty="0" smtClean="0">
                <a:effectLst/>
                <a:latin typeface="Times New Roman"/>
                <a:ea typeface="Calibri"/>
                <a:cs typeface="B Nazanin"/>
              </a:rPr>
              <a:t>) </a:t>
            </a:r>
            <a:r>
              <a:rPr lang="ar-SA" dirty="0" smtClean="0">
                <a:effectLst/>
                <a:latin typeface="Times New Roman"/>
                <a:ea typeface="Calibri"/>
                <a:cs typeface="B Nazanin"/>
              </a:rPr>
              <a:t>از</a:t>
            </a:r>
            <a:r>
              <a:rPr lang="ar-SA" dirty="0">
                <a:ea typeface="Calibri"/>
                <a:cs typeface="Times New Roman"/>
              </a:rPr>
              <a:t> </a:t>
            </a:r>
            <a:r>
              <a:rPr lang="ar-SA" dirty="0" smtClean="0">
                <a:effectLst/>
                <a:latin typeface="Times New Roman"/>
                <a:ea typeface="Calibri"/>
                <a:cs typeface="B Nazanin"/>
              </a:rPr>
              <a:t>مدارس</a:t>
            </a:r>
            <a:r>
              <a:rPr lang="ar-SA" dirty="0">
                <a:ea typeface="Calibri"/>
                <a:cs typeface="Times New Roman"/>
              </a:rPr>
              <a:t> </a:t>
            </a:r>
            <a:r>
              <a:rPr lang="ar-SA" dirty="0" smtClean="0">
                <a:effectLst/>
                <a:latin typeface="Times New Roman"/>
                <a:ea typeface="Calibri"/>
                <a:cs typeface="B Nazanin"/>
              </a:rPr>
              <a:t>راهنمايي</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متوسطه</a:t>
            </a:r>
            <a:r>
              <a:rPr lang="ar-SA" dirty="0">
                <a:ea typeface="Calibri"/>
                <a:cs typeface="Times New Roman"/>
              </a:rPr>
              <a:t> </a:t>
            </a:r>
            <a:r>
              <a:rPr lang="ar-SA" dirty="0" smtClean="0">
                <a:effectLst/>
                <a:latin typeface="Times New Roman"/>
                <a:ea typeface="Calibri"/>
                <a:cs typeface="B Nazanin"/>
              </a:rPr>
              <a:t>شهر</a:t>
            </a:r>
            <a:r>
              <a:rPr lang="ar-SA" dirty="0">
                <a:ea typeface="Calibri"/>
                <a:cs typeface="Times New Roman"/>
              </a:rPr>
              <a:t> </a:t>
            </a:r>
            <a:r>
              <a:rPr lang="ar-SA" dirty="0" smtClean="0">
                <a:effectLst/>
                <a:latin typeface="Times New Roman"/>
                <a:ea typeface="Calibri"/>
                <a:cs typeface="B Nazanin"/>
              </a:rPr>
              <a:t>تهران</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همچنين</a:t>
            </a:r>
            <a:r>
              <a:rPr lang="ar-SA" dirty="0">
                <a:ea typeface="Calibri"/>
                <a:cs typeface="Times New Roman"/>
              </a:rPr>
              <a:t> </a:t>
            </a:r>
            <a:r>
              <a:rPr lang="ar-SA" dirty="0" smtClean="0">
                <a:effectLst/>
                <a:latin typeface="Times New Roman"/>
                <a:ea typeface="Calibri"/>
                <a:cs typeface="B Nazanin"/>
              </a:rPr>
              <a:t>كانون اصلاح</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تربيت</a:t>
            </a:r>
            <a:r>
              <a:rPr lang="ar-SA" dirty="0">
                <a:ea typeface="Calibri"/>
                <a:cs typeface="Times New Roman"/>
              </a:rPr>
              <a:t> </a:t>
            </a:r>
            <a:r>
              <a:rPr lang="ar-SA" dirty="0" smtClean="0">
                <a:effectLst/>
                <a:latin typeface="Times New Roman"/>
                <a:ea typeface="Calibri"/>
                <a:cs typeface="B Nazanin"/>
              </a:rPr>
              <a:t>اين</a:t>
            </a:r>
            <a:r>
              <a:rPr lang="ar-SA" dirty="0">
                <a:ea typeface="Calibri"/>
                <a:cs typeface="Times New Roman"/>
              </a:rPr>
              <a:t> </a:t>
            </a:r>
            <a:r>
              <a:rPr lang="ar-SA" dirty="0" smtClean="0">
                <a:effectLst/>
                <a:latin typeface="Times New Roman"/>
                <a:ea typeface="Calibri"/>
                <a:cs typeface="B Nazanin"/>
              </a:rPr>
              <a:t>شهر</a:t>
            </a:r>
            <a:r>
              <a:rPr lang="ar-SA" dirty="0">
                <a:ea typeface="Calibri"/>
                <a:cs typeface="Times New Roman"/>
              </a:rPr>
              <a:t> </a:t>
            </a:r>
            <a:r>
              <a:rPr lang="ar-SA" dirty="0" smtClean="0">
                <a:effectLst/>
                <a:latin typeface="Times New Roman"/>
                <a:ea typeface="Calibri"/>
                <a:cs typeface="B Nazanin"/>
              </a:rPr>
              <a:t>انتخاب</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با</a:t>
            </a:r>
            <a:r>
              <a:rPr lang="ar-SA" dirty="0">
                <a:ea typeface="Calibri"/>
                <a:cs typeface="Times New Roman"/>
              </a:rPr>
              <a:t> </a:t>
            </a:r>
            <a:r>
              <a:rPr lang="ar-SA" dirty="0" smtClean="0">
                <a:effectLst/>
                <a:latin typeface="Times New Roman"/>
                <a:ea typeface="Calibri"/>
                <a:cs typeface="B Nazanin"/>
              </a:rPr>
              <a:t>استفاده</a:t>
            </a:r>
            <a:r>
              <a:rPr lang="ar-SA" dirty="0">
                <a:ea typeface="Calibri"/>
                <a:cs typeface="Times New Roman"/>
              </a:rPr>
              <a:t> </a:t>
            </a:r>
            <a:r>
              <a:rPr lang="ar-SA" dirty="0" smtClean="0">
                <a:effectLst/>
                <a:latin typeface="Times New Roman"/>
                <a:ea typeface="Calibri"/>
                <a:cs typeface="B Nazanin"/>
              </a:rPr>
              <a:t>از</a:t>
            </a:r>
            <a:r>
              <a:rPr lang="ar-SA" dirty="0">
                <a:ea typeface="Calibri"/>
                <a:cs typeface="Times New Roman"/>
              </a:rPr>
              <a:t> </a:t>
            </a:r>
            <a:r>
              <a:rPr lang="ar-SA" dirty="0" smtClean="0">
                <a:effectLst/>
                <a:latin typeface="Times New Roman"/>
                <a:ea typeface="Calibri"/>
                <a:cs typeface="B Nazanin"/>
              </a:rPr>
              <a:t>داستانهاي</a:t>
            </a:r>
            <a:r>
              <a:rPr lang="ar-SA" dirty="0">
                <a:ea typeface="Calibri"/>
                <a:cs typeface="Times New Roman"/>
              </a:rPr>
              <a:t> </a:t>
            </a:r>
            <a:r>
              <a:rPr lang="ar-SA" dirty="0" smtClean="0">
                <a:effectLst/>
                <a:latin typeface="Times New Roman"/>
                <a:ea typeface="Calibri"/>
                <a:cs typeface="B Nazanin"/>
              </a:rPr>
              <a:t>كلبرگ</a:t>
            </a:r>
            <a:r>
              <a:rPr lang="ar-SA" dirty="0">
                <a:ea typeface="Calibri"/>
                <a:cs typeface="Times New Roman"/>
              </a:rPr>
              <a:t> </a:t>
            </a:r>
            <a:r>
              <a:rPr lang="ar-SA" dirty="0" smtClean="0">
                <a:effectLst/>
                <a:latin typeface="Times New Roman"/>
                <a:ea typeface="Calibri"/>
                <a:cs typeface="B Nazanin"/>
              </a:rPr>
              <a:t>مورد</a:t>
            </a:r>
            <a:r>
              <a:rPr lang="ar-SA" dirty="0">
                <a:ea typeface="Calibri"/>
                <a:cs typeface="Times New Roman"/>
              </a:rPr>
              <a:t> </a:t>
            </a:r>
            <a:r>
              <a:rPr lang="ar-SA" dirty="0" smtClean="0">
                <a:effectLst/>
                <a:latin typeface="Times New Roman"/>
                <a:ea typeface="Calibri"/>
                <a:cs typeface="B Nazanin"/>
              </a:rPr>
              <a:t>مصاحبه</a:t>
            </a:r>
            <a:r>
              <a:rPr lang="ar-SA" dirty="0">
                <a:ea typeface="Calibri"/>
                <a:cs typeface="Times New Roman"/>
              </a:rPr>
              <a:t> </a:t>
            </a:r>
            <a:r>
              <a:rPr lang="ar-SA" dirty="0" smtClean="0">
                <a:effectLst/>
                <a:latin typeface="Times New Roman"/>
                <a:ea typeface="Calibri"/>
                <a:cs typeface="B Nazanin"/>
              </a:rPr>
              <a:t>باليني</a:t>
            </a:r>
            <a:r>
              <a:rPr lang="ar-SA" dirty="0">
                <a:ea typeface="Calibri"/>
                <a:cs typeface="Times New Roman"/>
              </a:rPr>
              <a:t> </a:t>
            </a:r>
            <a:r>
              <a:rPr lang="ar-SA" dirty="0" smtClean="0">
                <a:effectLst/>
                <a:latin typeface="Times New Roman"/>
                <a:ea typeface="Calibri"/>
                <a:cs typeface="B Nazanin"/>
              </a:rPr>
              <a:t>قرار گرفتند</a:t>
            </a:r>
            <a:r>
              <a:rPr lang="en-US" dirty="0" smtClean="0">
                <a:effectLst/>
                <a:latin typeface="Times New Roman"/>
                <a:ea typeface="Calibri"/>
                <a:cs typeface="B Nazanin"/>
              </a:rPr>
              <a:t>. </a:t>
            </a:r>
            <a:r>
              <a:rPr lang="ar-SA" dirty="0" smtClean="0">
                <a:effectLst/>
                <a:latin typeface="Times New Roman"/>
                <a:ea typeface="Calibri"/>
                <a:cs typeface="B Nazanin"/>
              </a:rPr>
              <a:t>نتايج</a:t>
            </a:r>
            <a:r>
              <a:rPr lang="ar-SA" dirty="0">
                <a:ea typeface="Calibri"/>
                <a:cs typeface="Times New Roman"/>
              </a:rPr>
              <a:t> </a:t>
            </a:r>
            <a:r>
              <a:rPr lang="ar-SA" dirty="0" smtClean="0">
                <a:effectLst/>
                <a:latin typeface="Times New Roman"/>
                <a:ea typeface="Calibri"/>
                <a:cs typeface="B Nazanin"/>
              </a:rPr>
              <a:t>حاصل</a:t>
            </a:r>
            <a:r>
              <a:rPr lang="ar-SA" dirty="0">
                <a:ea typeface="Calibri"/>
                <a:cs typeface="Times New Roman"/>
              </a:rPr>
              <a:t> </a:t>
            </a:r>
            <a:r>
              <a:rPr lang="ar-SA" dirty="0" smtClean="0">
                <a:effectLst/>
                <a:latin typeface="Times New Roman"/>
                <a:ea typeface="Calibri"/>
                <a:cs typeface="B Nazanin"/>
              </a:rPr>
              <a:t>از</a:t>
            </a:r>
            <a:r>
              <a:rPr lang="ar-SA" dirty="0">
                <a:ea typeface="Calibri"/>
                <a:cs typeface="Times New Roman"/>
              </a:rPr>
              <a:t> </a:t>
            </a:r>
            <a:r>
              <a:rPr lang="ar-SA" dirty="0" smtClean="0">
                <a:effectLst/>
                <a:latin typeface="Times New Roman"/>
                <a:ea typeface="Calibri"/>
                <a:cs typeface="B Nazanin"/>
              </a:rPr>
              <a:t>تجزيه</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تحليل</a:t>
            </a:r>
            <a:r>
              <a:rPr lang="ar-SA" dirty="0">
                <a:ea typeface="Calibri"/>
                <a:cs typeface="Times New Roman"/>
              </a:rPr>
              <a:t> </a:t>
            </a:r>
            <a:r>
              <a:rPr lang="ar-SA" dirty="0" smtClean="0">
                <a:effectLst/>
                <a:latin typeface="Times New Roman"/>
                <a:ea typeface="Calibri"/>
                <a:cs typeface="B Nazanin"/>
              </a:rPr>
              <a:t>پاسخهاي</a:t>
            </a:r>
            <a:r>
              <a:rPr lang="ar-SA" dirty="0">
                <a:ea typeface="Calibri"/>
                <a:cs typeface="Times New Roman"/>
              </a:rPr>
              <a:t> </a:t>
            </a:r>
            <a:r>
              <a:rPr lang="ar-SA" dirty="0" smtClean="0">
                <a:effectLst/>
                <a:latin typeface="Times New Roman"/>
                <a:ea typeface="Calibri"/>
                <a:cs typeface="B Nazanin"/>
              </a:rPr>
              <a:t>نوجوان</a:t>
            </a:r>
            <a:r>
              <a:rPr lang="ar-SA" dirty="0">
                <a:ea typeface="Calibri"/>
                <a:cs typeface="Times New Roman"/>
              </a:rPr>
              <a:t> </a:t>
            </a:r>
            <a:r>
              <a:rPr lang="ar-SA" dirty="0" smtClean="0">
                <a:effectLst/>
                <a:latin typeface="Times New Roman"/>
                <a:ea typeface="Calibri"/>
                <a:cs typeface="B Nazanin"/>
              </a:rPr>
              <a:t>داراي</a:t>
            </a:r>
            <a:r>
              <a:rPr lang="ar-SA" dirty="0">
                <a:ea typeface="Calibri"/>
                <a:cs typeface="Times New Roman"/>
              </a:rPr>
              <a:t> </a:t>
            </a:r>
            <a:r>
              <a:rPr lang="ar-SA" dirty="0" smtClean="0">
                <a:effectLst/>
                <a:latin typeface="Times New Roman"/>
                <a:ea typeface="Calibri"/>
                <a:cs typeface="B Nazanin"/>
              </a:rPr>
              <a:t>اختلال</a:t>
            </a:r>
            <a:r>
              <a:rPr lang="ar-SA" dirty="0">
                <a:ea typeface="Calibri"/>
                <a:cs typeface="Times New Roman"/>
              </a:rPr>
              <a:t> </a:t>
            </a:r>
            <a:r>
              <a:rPr lang="ar-SA" dirty="0" smtClean="0">
                <a:effectLst/>
                <a:latin typeface="Times New Roman"/>
                <a:ea typeface="Calibri"/>
                <a:cs typeface="B Nazanin"/>
              </a:rPr>
              <a:t>سلوك</a:t>
            </a:r>
            <a:r>
              <a:rPr lang="ar-SA" dirty="0">
                <a:ea typeface="Calibri"/>
                <a:cs typeface="Times New Roman"/>
              </a:rPr>
              <a:t> </a:t>
            </a:r>
            <a:r>
              <a:rPr lang="ar-SA" dirty="0" smtClean="0">
                <a:effectLst/>
                <a:latin typeface="Times New Roman"/>
                <a:ea typeface="Calibri"/>
                <a:cs typeface="B Nazanin"/>
              </a:rPr>
              <a:t>نشان</a:t>
            </a:r>
            <a:r>
              <a:rPr lang="ar-SA" dirty="0">
                <a:ea typeface="Calibri"/>
                <a:cs typeface="Times New Roman"/>
              </a:rPr>
              <a:t> </a:t>
            </a:r>
            <a:r>
              <a:rPr lang="ar-SA" dirty="0" smtClean="0">
                <a:effectLst/>
                <a:latin typeface="Times New Roman"/>
                <a:ea typeface="Calibri"/>
                <a:cs typeface="B Nazanin"/>
              </a:rPr>
              <a:t>داد</a:t>
            </a:r>
            <a:r>
              <a:rPr lang="ar-SA" dirty="0">
                <a:ea typeface="Calibri"/>
                <a:cs typeface="Times New Roman"/>
              </a:rPr>
              <a:t> </a:t>
            </a:r>
            <a:r>
              <a:rPr lang="ar-SA" dirty="0" smtClean="0">
                <a:effectLst/>
                <a:latin typeface="Times New Roman"/>
                <a:ea typeface="Calibri"/>
                <a:cs typeface="B Nazanin"/>
              </a:rPr>
              <a:t>كه مراحل</a:t>
            </a:r>
            <a:r>
              <a:rPr lang="ar-SA" dirty="0">
                <a:ea typeface="Calibri"/>
                <a:cs typeface="Times New Roman"/>
              </a:rPr>
              <a:t> </a:t>
            </a:r>
            <a:r>
              <a:rPr lang="ar-SA" dirty="0" smtClean="0">
                <a:effectLst/>
                <a:latin typeface="Times New Roman"/>
                <a:ea typeface="Calibri"/>
                <a:cs typeface="B Nazanin"/>
              </a:rPr>
              <a:t>رشد</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١٢</a:t>
            </a:r>
            <a:r>
              <a:rPr lang="ar-SA" dirty="0">
                <a:ea typeface="Calibri"/>
                <a:cs typeface="Times New Roman"/>
              </a:rPr>
              <a:t> </a:t>
            </a:r>
            <a:r>
              <a:rPr lang="ar-SA" dirty="0" smtClean="0">
                <a:effectLst/>
                <a:latin typeface="Times New Roman"/>
                <a:ea typeface="Calibri"/>
                <a:cs typeface="B Nazanin"/>
              </a:rPr>
              <a:t>تا</a:t>
            </a:r>
            <a:r>
              <a:rPr lang="ar-SA" dirty="0">
                <a:ea typeface="Calibri"/>
                <a:cs typeface="Times New Roman"/>
              </a:rPr>
              <a:t> </a:t>
            </a:r>
            <a:r>
              <a:rPr lang="ar-SA" dirty="0" smtClean="0">
                <a:effectLst/>
                <a:latin typeface="Times New Roman"/>
                <a:ea typeface="Calibri"/>
                <a:cs typeface="B Nazanin"/>
              </a:rPr>
              <a:t>١٧</a:t>
            </a:r>
            <a:r>
              <a:rPr lang="ar-SA" dirty="0">
                <a:ea typeface="Calibri"/>
                <a:cs typeface="Times New Roman"/>
              </a:rPr>
              <a:t> </a:t>
            </a:r>
            <a:r>
              <a:rPr lang="ar-SA" dirty="0" smtClean="0">
                <a:effectLst/>
                <a:latin typeface="Times New Roman"/>
                <a:ea typeface="Calibri"/>
                <a:cs typeface="B Nazanin"/>
              </a:rPr>
              <a:t>ساله</a:t>
            </a:r>
            <a:r>
              <a:rPr lang="ar-SA" dirty="0">
                <a:ea typeface="Calibri"/>
                <a:cs typeface="Times New Roman"/>
              </a:rPr>
              <a:t> </a:t>
            </a:r>
            <a:r>
              <a:rPr lang="ar-SA" dirty="0" smtClean="0">
                <a:effectLst/>
                <a:latin typeface="Times New Roman"/>
                <a:ea typeface="Calibri"/>
                <a:cs typeface="B Nazanin"/>
              </a:rPr>
              <a:t>داراي</a:t>
            </a:r>
            <a:r>
              <a:rPr lang="ar-SA" dirty="0">
                <a:ea typeface="Calibri"/>
                <a:cs typeface="Times New Roman"/>
              </a:rPr>
              <a:t> </a:t>
            </a:r>
            <a:r>
              <a:rPr lang="ar-SA" dirty="0" smtClean="0">
                <a:effectLst/>
                <a:latin typeface="Times New Roman"/>
                <a:ea typeface="Calibri"/>
                <a:cs typeface="B Nazanin"/>
              </a:rPr>
              <a:t>اختلال</a:t>
            </a:r>
            <a:r>
              <a:rPr lang="ar-SA" dirty="0">
                <a:ea typeface="Calibri"/>
                <a:cs typeface="Times New Roman"/>
              </a:rPr>
              <a:t> </a:t>
            </a:r>
            <a:r>
              <a:rPr lang="ar-SA" dirty="0" smtClean="0">
                <a:effectLst/>
                <a:latin typeface="Times New Roman"/>
                <a:ea typeface="Calibri"/>
                <a:cs typeface="B Nazanin"/>
              </a:rPr>
              <a:t>سلوك</a:t>
            </a:r>
            <a:r>
              <a:rPr lang="ar-SA" dirty="0">
                <a:ea typeface="Calibri"/>
                <a:cs typeface="Times New Roman"/>
              </a:rPr>
              <a:t> </a:t>
            </a:r>
            <a:r>
              <a:rPr lang="ar-SA" dirty="0" smtClean="0">
                <a:effectLst/>
                <a:latin typeface="Times New Roman"/>
                <a:ea typeface="Calibri"/>
                <a:cs typeface="B Nazanin"/>
              </a:rPr>
              <a:t>با</a:t>
            </a:r>
            <a:r>
              <a:rPr lang="ar-SA" dirty="0">
                <a:ea typeface="Calibri"/>
                <a:cs typeface="Times New Roman"/>
              </a:rPr>
              <a:t> </a:t>
            </a:r>
            <a:r>
              <a:rPr lang="ar-SA" dirty="0" smtClean="0">
                <a:effectLst/>
                <a:latin typeface="Times New Roman"/>
                <a:ea typeface="Calibri"/>
                <a:cs typeface="B Nazanin"/>
              </a:rPr>
              <a:t>الگوي</a:t>
            </a:r>
            <a:r>
              <a:rPr lang="ar-SA" dirty="0">
                <a:ea typeface="Calibri"/>
                <a:cs typeface="Times New Roman"/>
              </a:rPr>
              <a:t> </a:t>
            </a:r>
            <a:r>
              <a:rPr lang="ar-SA" dirty="0" smtClean="0">
                <a:effectLst/>
                <a:latin typeface="Times New Roman"/>
                <a:ea typeface="Calibri"/>
                <a:cs typeface="B Nazanin"/>
              </a:rPr>
              <a:t>ارائه</a:t>
            </a:r>
            <a:r>
              <a:rPr lang="ar-SA" dirty="0">
                <a:ea typeface="Calibri"/>
                <a:cs typeface="Times New Roman"/>
              </a:rPr>
              <a:t> </a:t>
            </a:r>
            <a:r>
              <a:rPr lang="ar-SA" dirty="0" smtClean="0">
                <a:effectLst/>
                <a:latin typeface="Times New Roman"/>
                <a:ea typeface="Calibri"/>
                <a:cs typeface="B Nazanin"/>
              </a:rPr>
              <a:t>شده</a:t>
            </a:r>
            <a:r>
              <a:rPr lang="ar-SA" dirty="0">
                <a:ea typeface="Calibri"/>
                <a:cs typeface="Times New Roman"/>
              </a:rPr>
              <a:t> </a:t>
            </a:r>
            <a:r>
              <a:rPr lang="ar-SA" dirty="0" smtClean="0">
                <a:effectLst/>
                <a:latin typeface="Times New Roman"/>
                <a:ea typeface="Calibri"/>
                <a:cs typeface="B Nazanin"/>
              </a:rPr>
              <a:t>از</a:t>
            </a:r>
            <a:r>
              <a:rPr lang="ar-SA" dirty="0">
                <a:ea typeface="Calibri"/>
                <a:cs typeface="Times New Roman"/>
              </a:rPr>
              <a:t> </a:t>
            </a:r>
            <a:r>
              <a:rPr lang="ar-SA" dirty="0" smtClean="0">
                <a:effectLst/>
                <a:latin typeface="Times New Roman"/>
                <a:ea typeface="Calibri"/>
                <a:cs typeface="B Nazanin"/>
              </a:rPr>
              <a:t>جانب كلبرگ</a:t>
            </a:r>
            <a:r>
              <a:rPr lang="ar-SA" dirty="0">
                <a:ea typeface="Calibri"/>
                <a:cs typeface="Times New Roman"/>
              </a:rPr>
              <a:t> </a:t>
            </a:r>
            <a:r>
              <a:rPr lang="ar-SA" dirty="0" smtClean="0">
                <a:effectLst/>
                <a:latin typeface="Times New Roman"/>
                <a:ea typeface="Calibri"/>
                <a:cs typeface="B Nazanin"/>
              </a:rPr>
              <a:t>مطابقت</a:t>
            </a:r>
            <a:r>
              <a:rPr lang="ar-SA" dirty="0">
                <a:ea typeface="Calibri"/>
                <a:cs typeface="Times New Roman"/>
              </a:rPr>
              <a:t> </a:t>
            </a:r>
            <a:r>
              <a:rPr lang="ar-SA" dirty="0" smtClean="0">
                <a:effectLst/>
                <a:latin typeface="Times New Roman"/>
                <a:ea typeface="Calibri"/>
                <a:cs typeface="B Nazanin"/>
              </a:rPr>
              <a:t>دارد</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به</a:t>
            </a:r>
            <a:r>
              <a:rPr lang="ar-SA" dirty="0">
                <a:ea typeface="Calibri"/>
                <a:cs typeface="Times New Roman"/>
              </a:rPr>
              <a:t> </a:t>
            </a:r>
            <a:r>
              <a:rPr lang="ar-SA" dirty="0" smtClean="0">
                <a:effectLst/>
                <a:latin typeface="Times New Roman"/>
                <a:ea typeface="Calibri"/>
                <a:cs typeface="B Nazanin"/>
              </a:rPr>
              <a:t>موازات</a:t>
            </a:r>
            <a:r>
              <a:rPr lang="ar-SA" dirty="0">
                <a:ea typeface="Calibri"/>
                <a:cs typeface="Times New Roman"/>
              </a:rPr>
              <a:t> </a:t>
            </a:r>
            <a:r>
              <a:rPr lang="ar-SA" dirty="0" smtClean="0">
                <a:effectLst/>
                <a:latin typeface="Times New Roman"/>
                <a:ea typeface="Calibri"/>
                <a:cs typeface="B Nazanin"/>
              </a:rPr>
              <a:t>بالا</a:t>
            </a:r>
            <a:r>
              <a:rPr lang="ar-SA" dirty="0">
                <a:ea typeface="Calibri"/>
                <a:cs typeface="Times New Roman"/>
              </a:rPr>
              <a:t> </a:t>
            </a:r>
            <a:r>
              <a:rPr lang="ar-SA" dirty="0" smtClean="0">
                <a:effectLst/>
                <a:latin typeface="Times New Roman"/>
                <a:ea typeface="Calibri"/>
                <a:cs typeface="B Nazanin"/>
              </a:rPr>
              <a:t>رفتن</a:t>
            </a:r>
            <a:r>
              <a:rPr lang="ar-SA" dirty="0">
                <a:ea typeface="Calibri"/>
                <a:cs typeface="Times New Roman"/>
              </a:rPr>
              <a:t> </a:t>
            </a:r>
            <a:r>
              <a:rPr lang="ar-SA" dirty="0" smtClean="0">
                <a:effectLst/>
                <a:latin typeface="Times New Roman"/>
                <a:ea typeface="Calibri"/>
                <a:cs typeface="B Nazanin"/>
              </a:rPr>
              <a:t>سن،</a:t>
            </a:r>
            <a:r>
              <a:rPr lang="ar-SA" dirty="0">
                <a:ea typeface="Calibri"/>
                <a:cs typeface="Times New Roman"/>
              </a:rPr>
              <a:t> </a:t>
            </a:r>
            <a:r>
              <a:rPr lang="ar-SA" dirty="0" smtClean="0">
                <a:effectLst/>
                <a:latin typeface="Times New Roman"/>
                <a:ea typeface="Calibri"/>
                <a:cs typeface="B Nazanin"/>
              </a:rPr>
              <a:t>سطح</a:t>
            </a:r>
            <a:r>
              <a:rPr lang="ar-SA" dirty="0">
                <a:ea typeface="Calibri"/>
                <a:cs typeface="Times New Roman"/>
              </a:rPr>
              <a:t> </a:t>
            </a:r>
            <a:r>
              <a:rPr lang="ar-SA" dirty="0" smtClean="0">
                <a:effectLst/>
                <a:latin typeface="Times New Roman"/>
                <a:ea typeface="Calibri"/>
                <a:cs typeface="B Nazanin"/>
              </a:rPr>
              <a:t>استدلال</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آنان</a:t>
            </a:r>
            <a:r>
              <a:rPr lang="ar-SA" dirty="0">
                <a:ea typeface="Calibri"/>
                <a:cs typeface="Times New Roman"/>
              </a:rPr>
              <a:t> </a:t>
            </a:r>
            <a:r>
              <a:rPr lang="ar-SA" dirty="0" smtClean="0">
                <a:effectLst/>
                <a:latin typeface="Times New Roman"/>
                <a:ea typeface="Calibri"/>
                <a:cs typeface="B Nazanin"/>
              </a:rPr>
              <a:t>نيز</a:t>
            </a:r>
            <a:r>
              <a:rPr lang="ar-SA" dirty="0">
                <a:ea typeface="Calibri"/>
                <a:cs typeface="Times New Roman"/>
              </a:rPr>
              <a:t> </a:t>
            </a:r>
            <a:r>
              <a:rPr lang="ar-SA" dirty="0" smtClean="0">
                <a:effectLst/>
                <a:latin typeface="Times New Roman"/>
                <a:ea typeface="Calibri"/>
                <a:cs typeface="B Nazanin"/>
              </a:rPr>
              <a:t>رشد</a:t>
            </a:r>
            <a:r>
              <a:rPr lang="ar-SA" dirty="0">
                <a:ea typeface="Calibri"/>
                <a:cs typeface="Times New Roman"/>
              </a:rPr>
              <a:t> </a:t>
            </a:r>
            <a:r>
              <a:rPr lang="ar-SA" dirty="0" smtClean="0">
                <a:effectLst/>
                <a:latin typeface="Times New Roman"/>
                <a:ea typeface="Calibri"/>
                <a:cs typeface="B Nazanin"/>
              </a:rPr>
              <a:t>می</a:t>
            </a:r>
            <a:r>
              <a:rPr lang="ar-SA" dirty="0">
                <a:ea typeface="Calibri"/>
                <a:cs typeface="Times New Roman"/>
              </a:rPr>
              <a:t> </a:t>
            </a:r>
            <a:r>
              <a:rPr lang="ar-SA" dirty="0" smtClean="0">
                <a:effectLst/>
                <a:latin typeface="Times New Roman"/>
                <a:ea typeface="Calibri"/>
                <a:cs typeface="B Nazanin"/>
              </a:rPr>
              <a:t>يابد</a:t>
            </a:r>
            <a:r>
              <a:rPr lang="en-US" dirty="0" smtClean="0">
                <a:effectLst/>
                <a:latin typeface="Times New Roman"/>
                <a:ea typeface="Calibri"/>
                <a:cs typeface="B Nazanin"/>
              </a:rPr>
              <a:t>. </a:t>
            </a:r>
            <a:r>
              <a:rPr lang="ar-SA" dirty="0" smtClean="0">
                <a:effectLst/>
                <a:latin typeface="Times New Roman"/>
                <a:ea typeface="Calibri"/>
                <a:cs typeface="B Nazanin"/>
              </a:rPr>
              <a:t>اما مقايسه</a:t>
            </a:r>
            <a:r>
              <a:rPr lang="ar-SA" dirty="0">
                <a:ea typeface="Calibri"/>
                <a:cs typeface="Times New Roman"/>
              </a:rPr>
              <a:t> </a:t>
            </a:r>
            <a:r>
              <a:rPr lang="ar-SA" dirty="0" smtClean="0">
                <a:effectLst/>
                <a:latin typeface="Times New Roman"/>
                <a:ea typeface="Calibri"/>
                <a:cs typeface="B Nazanin"/>
              </a:rPr>
              <a:t>نسبت</a:t>
            </a:r>
            <a:r>
              <a:rPr lang="ar-SA" dirty="0">
                <a:ea typeface="Calibri"/>
                <a:cs typeface="Times New Roman"/>
              </a:rPr>
              <a:t> </a:t>
            </a:r>
            <a:r>
              <a:rPr lang="ar-SA" dirty="0" smtClean="0">
                <a:effectLst/>
                <a:latin typeface="Times New Roman"/>
                <a:ea typeface="Calibri"/>
                <a:cs typeface="B Nazanin"/>
              </a:rPr>
              <a:t>پاسخهاي</a:t>
            </a:r>
            <a:r>
              <a:rPr lang="ar-SA" dirty="0">
                <a:ea typeface="Calibri"/>
                <a:cs typeface="Times New Roman"/>
              </a:rPr>
              <a:t> </a:t>
            </a:r>
            <a:r>
              <a:rPr lang="ar-SA" dirty="0" smtClean="0">
                <a:effectLst/>
                <a:latin typeface="Times New Roman"/>
                <a:ea typeface="Calibri"/>
                <a:cs typeface="B Nazanin"/>
              </a:rPr>
              <a:t>آنان</a:t>
            </a:r>
            <a:r>
              <a:rPr lang="ar-SA" dirty="0">
                <a:ea typeface="Calibri"/>
                <a:cs typeface="Times New Roman"/>
              </a:rPr>
              <a:t> </a:t>
            </a:r>
            <a:r>
              <a:rPr lang="ar-SA" dirty="0" smtClean="0">
                <a:effectLst/>
                <a:latin typeface="Times New Roman"/>
                <a:ea typeface="Calibri"/>
                <a:cs typeface="B Nazanin"/>
              </a:rPr>
              <a:t>با</a:t>
            </a:r>
            <a:r>
              <a:rPr lang="ar-SA" dirty="0">
                <a:ea typeface="Calibri"/>
                <a:cs typeface="Times New Roman"/>
              </a:rPr>
              <a:t> </a:t>
            </a:r>
            <a:r>
              <a:rPr lang="ar-SA" dirty="0" smtClean="0">
                <a:effectLst/>
                <a:latin typeface="Times New Roman"/>
                <a:ea typeface="Calibri"/>
                <a:cs typeface="B Nazanin"/>
              </a:rPr>
              <a:t>نسبت</a:t>
            </a:r>
            <a:r>
              <a:rPr lang="ar-SA" dirty="0">
                <a:ea typeface="Calibri"/>
                <a:cs typeface="Times New Roman"/>
              </a:rPr>
              <a:t> </a:t>
            </a:r>
            <a:r>
              <a:rPr lang="ar-SA" dirty="0" smtClean="0">
                <a:effectLst/>
                <a:latin typeface="Times New Roman"/>
                <a:ea typeface="Calibri"/>
                <a:cs typeface="B Nazanin"/>
              </a:rPr>
              <a:t>پاسخهاي</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عادي</a:t>
            </a:r>
            <a:r>
              <a:rPr lang="ar-SA" dirty="0">
                <a:ea typeface="Calibri"/>
                <a:cs typeface="Times New Roman"/>
              </a:rPr>
              <a:t> </a:t>
            </a:r>
            <a:r>
              <a:rPr lang="ar-SA" dirty="0" smtClean="0">
                <a:effectLst/>
                <a:latin typeface="Times New Roman"/>
                <a:ea typeface="Calibri"/>
                <a:cs typeface="B Nazanin"/>
              </a:rPr>
              <a:t>در</a:t>
            </a:r>
            <a:r>
              <a:rPr lang="ar-SA" dirty="0">
                <a:ea typeface="Calibri"/>
                <a:cs typeface="Times New Roman"/>
              </a:rPr>
              <a:t> </a:t>
            </a:r>
            <a:r>
              <a:rPr lang="ar-SA" dirty="0" smtClean="0">
                <a:effectLst/>
                <a:latin typeface="Times New Roman"/>
                <a:ea typeface="Calibri"/>
                <a:cs typeface="B Nazanin"/>
              </a:rPr>
              <a:t>داستانهاي</a:t>
            </a:r>
            <a:r>
              <a:rPr lang="ar-SA" dirty="0">
                <a:ea typeface="Calibri"/>
                <a:cs typeface="Times New Roman"/>
              </a:rPr>
              <a:t> </a:t>
            </a:r>
            <a:r>
              <a:rPr lang="ar-SA" dirty="0" smtClean="0">
                <a:effectLst/>
                <a:latin typeface="Times New Roman"/>
                <a:ea typeface="Calibri"/>
                <a:cs typeface="B Nazanin"/>
              </a:rPr>
              <a:t>كلبرگ</a:t>
            </a:r>
            <a:r>
              <a:rPr lang="ar-SA" dirty="0">
                <a:ea typeface="Calibri"/>
                <a:cs typeface="Times New Roman"/>
              </a:rPr>
              <a:t> </a:t>
            </a:r>
            <a:r>
              <a:rPr lang="ar-SA" dirty="0" smtClean="0">
                <a:effectLst/>
                <a:latin typeface="Times New Roman"/>
                <a:ea typeface="Calibri"/>
                <a:cs typeface="B Nazanin"/>
              </a:rPr>
              <a:t>نشان</a:t>
            </a:r>
            <a:r>
              <a:rPr lang="ar-SA" dirty="0">
                <a:ea typeface="Calibri"/>
                <a:cs typeface="Times New Roman"/>
              </a:rPr>
              <a:t> </a:t>
            </a:r>
            <a:r>
              <a:rPr lang="ar-SA" dirty="0" smtClean="0">
                <a:effectLst/>
                <a:latin typeface="Times New Roman"/>
                <a:ea typeface="Calibri"/>
                <a:cs typeface="B Nazanin"/>
              </a:rPr>
              <a:t>داد</a:t>
            </a:r>
            <a:r>
              <a:rPr lang="ar-SA" dirty="0">
                <a:ea typeface="Calibri"/>
                <a:cs typeface="Times New Roman"/>
              </a:rPr>
              <a:t> </a:t>
            </a:r>
            <a:r>
              <a:rPr lang="ar-SA" dirty="0" smtClean="0">
                <a:effectLst/>
                <a:latin typeface="Times New Roman"/>
                <a:ea typeface="Calibri"/>
                <a:cs typeface="B Nazanin"/>
              </a:rPr>
              <a:t>كه</a:t>
            </a:r>
            <a:endParaRPr lang="en-US" sz="2400" dirty="0">
              <a:ea typeface="Calibri"/>
              <a:cs typeface="Times New Roman"/>
            </a:endParaRPr>
          </a:p>
          <a:p>
            <a:pPr marL="0" marR="0" indent="0" algn="just" rtl="1">
              <a:lnSpc>
                <a:spcPct val="150000"/>
              </a:lnSpc>
              <a:spcBef>
                <a:spcPts val="0"/>
              </a:spcBef>
              <a:spcAft>
                <a:spcPts val="0"/>
              </a:spcAft>
              <a:buNone/>
            </a:pPr>
            <a:r>
              <a:rPr lang="ar-SA" dirty="0" smtClean="0">
                <a:effectLst/>
                <a:latin typeface="Times New Roman"/>
                <a:ea typeface="Calibri"/>
                <a:cs typeface="B Nazanin"/>
              </a:rPr>
              <a:t>استدلال</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كودكان</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داراي</a:t>
            </a:r>
            <a:r>
              <a:rPr lang="ar-SA" dirty="0">
                <a:ea typeface="Calibri"/>
                <a:cs typeface="Times New Roman"/>
              </a:rPr>
              <a:t> </a:t>
            </a:r>
            <a:r>
              <a:rPr lang="ar-SA" dirty="0" smtClean="0">
                <a:effectLst/>
                <a:latin typeface="Times New Roman"/>
                <a:ea typeface="Calibri"/>
                <a:cs typeface="B Nazanin"/>
              </a:rPr>
              <a:t>اختلال</a:t>
            </a:r>
            <a:r>
              <a:rPr lang="ar-SA" dirty="0">
                <a:ea typeface="Calibri"/>
                <a:cs typeface="Times New Roman"/>
              </a:rPr>
              <a:t> </a:t>
            </a:r>
            <a:r>
              <a:rPr lang="ar-SA" dirty="0" smtClean="0">
                <a:effectLst/>
                <a:latin typeface="Times New Roman"/>
                <a:ea typeface="Calibri"/>
                <a:cs typeface="B Nazanin"/>
              </a:rPr>
              <a:t>سلوك</a:t>
            </a:r>
            <a:r>
              <a:rPr lang="ar-SA" dirty="0">
                <a:ea typeface="Calibri"/>
                <a:cs typeface="Times New Roman"/>
              </a:rPr>
              <a:t> </a:t>
            </a:r>
            <a:r>
              <a:rPr lang="ar-SA" dirty="0" smtClean="0">
                <a:effectLst/>
                <a:latin typeface="Times New Roman"/>
                <a:ea typeface="Calibri"/>
                <a:cs typeface="B Nazanin"/>
              </a:rPr>
              <a:t>با</a:t>
            </a:r>
            <a:r>
              <a:rPr lang="ar-SA" dirty="0">
                <a:ea typeface="Calibri"/>
                <a:cs typeface="Times New Roman"/>
              </a:rPr>
              <a:t> </a:t>
            </a:r>
            <a:r>
              <a:rPr lang="ar-SA" dirty="0" smtClean="0">
                <a:effectLst/>
                <a:latin typeface="Times New Roman"/>
                <a:ea typeface="Calibri"/>
                <a:cs typeface="B Nazanin"/>
              </a:rPr>
              <a:t>استدلال</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عادي</a:t>
            </a:r>
            <a:r>
              <a:rPr lang="ar-SA" dirty="0">
                <a:ea typeface="Calibri"/>
                <a:cs typeface="Times New Roman"/>
              </a:rPr>
              <a:t> </a:t>
            </a:r>
            <a:r>
              <a:rPr lang="ar-SA" dirty="0" smtClean="0">
                <a:effectLst/>
                <a:latin typeface="Times New Roman"/>
                <a:ea typeface="Calibri"/>
                <a:cs typeface="B Nazanin"/>
              </a:rPr>
              <a:t>سنين</a:t>
            </a:r>
            <a:endParaRPr lang="en-US" sz="2400" dirty="0">
              <a:ea typeface="Calibri"/>
              <a:cs typeface="Times New Roman"/>
            </a:endParaRPr>
          </a:p>
          <a:p>
            <a:pPr marL="0" marR="0" indent="0" algn="just" rtl="1">
              <a:lnSpc>
                <a:spcPct val="150000"/>
              </a:lnSpc>
              <a:spcBef>
                <a:spcPts val="0"/>
              </a:spcBef>
              <a:spcAft>
                <a:spcPts val="0"/>
              </a:spcAft>
              <a:buNone/>
            </a:pPr>
            <a:r>
              <a:rPr lang="ar-SA" dirty="0" smtClean="0">
                <a:effectLst/>
                <a:latin typeface="Times New Roman"/>
                <a:ea typeface="Calibri"/>
                <a:cs typeface="B Nazanin"/>
              </a:rPr>
              <a:t> 3-12</a:t>
            </a:r>
            <a:r>
              <a:rPr lang="ar-SA" dirty="0">
                <a:ea typeface="Calibri"/>
                <a:cs typeface="Times New Roman"/>
              </a:rPr>
              <a:t> </a:t>
            </a:r>
            <a:r>
              <a:rPr lang="ar-SA" dirty="0" smtClean="0">
                <a:effectLst/>
                <a:latin typeface="Times New Roman"/>
                <a:ea typeface="Calibri"/>
                <a:cs typeface="B Nazanin"/>
              </a:rPr>
              <a:t>سال</a:t>
            </a:r>
            <a:r>
              <a:rPr lang="ar-SA" dirty="0">
                <a:ea typeface="Calibri"/>
                <a:cs typeface="Times New Roman"/>
              </a:rPr>
              <a:t> </a:t>
            </a:r>
            <a:r>
              <a:rPr lang="ar-SA" dirty="0" smtClean="0">
                <a:effectLst/>
                <a:latin typeface="Times New Roman"/>
                <a:ea typeface="Calibri"/>
                <a:cs typeface="B Nazanin"/>
              </a:rPr>
              <a:t>در</a:t>
            </a:r>
            <a:r>
              <a:rPr lang="ar-SA" dirty="0">
                <a:ea typeface="Calibri"/>
                <a:cs typeface="Times New Roman"/>
              </a:rPr>
              <a:t> </a:t>
            </a:r>
            <a:r>
              <a:rPr lang="ar-SA" dirty="0" smtClean="0">
                <a:effectLst/>
                <a:latin typeface="Times New Roman"/>
                <a:ea typeface="Calibri"/>
                <a:cs typeface="B Nazanin"/>
              </a:rPr>
              <a:t>سطح</a:t>
            </a:r>
            <a:r>
              <a:rPr lang="ar-SA" dirty="0">
                <a:ea typeface="Calibri"/>
                <a:cs typeface="Times New Roman"/>
              </a:rPr>
              <a:t> </a:t>
            </a:r>
            <a:r>
              <a:rPr lang="ar-SA" dirty="0" smtClean="0">
                <a:effectLst/>
                <a:latin typeface="Times New Roman"/>
                <a:ea typeface="Calibri"/>
                <a:cs typeface="B Nazanin"/>
              </a:rPr>
              <a:t>اول</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دوم</a:t>
            </a:r>
            <a:r>
              <a:rPr lang="ar-SA" dirty="0">
                <a:ea typeface="Calibri"/>
                <a:cs typeface="Times New Roman"/>
              </a:rPr>
              <a:t> </a:t>
            </a:r>
            <a:r>
              <a:rPr lang="ar-SA" dirty="0" smtClean="0">
                <a:effectLst/>
                <a:latin typeface="Times New Roman"/>
                <a:ea typeface="Calibri"/>
                <a:cs typeface="B Nazanin"/>
              </a:rPr>
              <a:t>تفاوت</a:t>
            </a:r>
            <a:r>
              <a:rPr lang="ar-SA" dirty="0">
                <a:ea typeface="Calibri"/>
                <a:cs typeface="Times New Roman"/>
              </a:rPr>
              <a:t> </a:t>
            </a:r>
            <a:r>
              <a:rPr lang="ar-SA" dirty="0" smtClean="0">
                <a:effectLst/>
                <a:latin typeface="Times New Roman"/>
                <a:ea typeface="Calibri"/>
                <a:cs typeface="B Nazanin"/>
              </a:rPr>
              <a:t>دارد</a:t>
            </a:r>
            <a:r>
              <a:rPr lang="en-US" dirty="0" smtClean="0">
                <a:effectLst/>
                <a:latin typeface="Times New Roman"/>
                <a:ea typeface="Calibri"/>
                <a:cs typeface="B Nazanin"/>
              </a:rPr>
              <a:t>. </a:t>
            </a:r>
            <a:r>
              <a:rPr lang="ar-SA" dirty="0" smtClean="0">
                <a:effectLst/>
                <a:latin typeface="Times New Roman"/>
                <a:ea typeface="Calibri"/>
                <a:cs typeface="B Nazanin"/>
              </a:rPr>
              <a:t>در</a:t>
            </a:r>
            <a:r>
              <a:rPr lang="ar-SA" dirty="0">
                <a:ea typeface="Calibri"/>
                <a:cs typeface="Times New Roman"/>
              </a:rPr>
              <a:t> </a:t>
            </a:r>
            <a:r>
              <a:rPr lang="ar-SA" dirty="0" smtClean="0">
                <a:effectLst/>
                <a:latin typeface="Times New Roman"/>
                <a:ea typeface="Calibri"/>
                <a:cs typeface="B Nazanin"/>
              </a:rPr>
              <a:t>حقيقت</a:t>
            </a:r>
            <a:r>
              <a:rPr lang="ar-SA" dirty="0">
                <a:ea typeface="Calibri"/>
                <a:cs typeface="Times New Roman"/>
              </a:rPr>
              <a:t> </a:t>
            </a:r>
            <a:r>
              <a:rPr lang="ar-SA" dirty="0" smtClean="0">
                <a:effectLst/>
                <a:latin typeface="Times New Roman"/>
                <a:ea typeface="Calibri"/>
                <a:cs typeface="B Nazanin"/>
              </a:rPr>
              <a:t>سرعت</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حركت</a:t>
            </a:r>
            <a:r>
              <a:rPr lang="ar-SA" dirty="0">
                <a:ea typeface="Calibri"/>
                <a:cs typeface="Times New Roman"/>
              </a:rPr>
              <a:t> </a:t>
            </a:r>
            <a:r>
              <a:rPr lang="ar-SA" dirty="0" smtClean="0">
                <a:effectLst/>
                <a:latin typeface="Times New Roman"/>
                <a:ea typeface="Calibri"/>
                <a:cs typeface="B Nazanin"/>
              </a:rPr>
              <a:t>نوجوانان</a:t>
            </a:r>
            <a:r>
              <a:rPr lang="ar-SA" dirty="0">
                <a:ea typeface="Calibri"/>
                <a:cs typeface="Times New Roman"/>
              </a:rPr>
              <a:t> </a:t>
            </a:r>
            <a:r>
              <a:rPr lang="ar-SA" dirty="0" smtClean="0">
                <a:effectLst/>
                <a:latin typeface="Times New Roman"/>
                <a:ea typeface="Calibri"/>
                <a:cs typeface="B Nazanin"/>
              </a:rPr>
              <a:t>داراي</a:t>
            </a:r>
            <a:r>
              <a:rPr lang="ar-SA" dirty="0">
                <a:ea typeface="Calibri"/>
                <a:cs typeface="Times New Roman"/>
              </a:rPr>
              <a:t> </a:t>
            </a:r>
            <a:r>
              <a:rPr lang="ar-SA" dirty="0" smtClean="0">
                <a:effectLst/>
                <a:latin typeface="Times New Roman"/>
                <a:ea typeface="Calibri"/>
                <a:cs typeface="B Nazanin"/>
              </a:rPr>
              <a:t>اختلال</a:t>
            </a:r>
            <a:r>
              <a:rPr lang="ar-SA" dirty="0">
                <a:ea typeface="Calibri"/>
                <a:cs typeface="Times New Roman"/>
              </a:rPr>
              <a:t> </a:t>
            </a:r>
            <a:r>
              <a:rPr lang="ar-SA" dirty="0" smtClean="0">
                <a:effectLst/>
                <a:latin typeface="Times New Roman"/>
                <a:ea typeface="Calibri"/>
                <a:cs typeface="B Nazanin"/>
              </a:rPr>
              <a:t> سلوك</a:t>
            </a:r>
            <a:r>
              <a:rPr lang="ar-SA" dirty="0">
                <a:ea typeface="Calibri"/>
                <a:cs typeface="Times New Roman"/>
              </a:rPr>
              <a:t> </a:t>
            </a:r>
            <a:r>
              <a:rPr lang="ar-SA" dirty="0" smtClean="0">
                <a:effectLst/>
                <a:latin typeface="Times New Roman"/>
                <a:ea typeface="Calibri"/>
                <a:cs typeface="B Nazanin"/>
              </a:rPr>
              <a:t>در</a:t>
            </a:r>
            <a:r>
              <a:rPr lang="ar-SA" dirty="0">
                <a:ea typeface="Calibri"/>
                <a:cs typeface="Times New Roman"/>
              </a:rPr>
              <a:t> </a:t>
            </a:r>
            <a:r>
              <a:rPr lang="ar-SA" dirty="0" smtClean="0">
                <a:effectLst/>
                <a:latin typeface="Times New Roman"/>
                <a:ea typeface="Calibri"/>
                <a:cs typeface="B Nazanin"/>
              </a:rPr>
              <a:t>مراحل</a:t>
            </a:r>
            <a:r>
              <a:rPr lang="ar-SA" dirty="0">
                <a:ea typeface="Calibri"/>
                <a:cs typeface="Times New Roman"/>
              </a:rPr>
              <a:t> </a:t>
            </a:r>
            <a:r>
              <a:rPr lang="ar-SA" dirty="0" smtClean="0">
                <a:effectLst/>
                <a:latin typeface="Times New Roman"/>
                <a:ea typeface="Calibri"/>
                <a:cs typeface="B Nazanin"/>
              </a:rPr>
              <a:t>رشد</a:t>
            </a:r>
            <a:r>
              <a:rPr lang="ar-SA" dirty="0">
                <a:ea typeface="Calibri"/>
                <a:cs typeface="Times New Roman"/>
              </a:rPr>
              <a:t> </a:t>
            </a:r>
            <a:r>
              <a:rPr lang="ar-SA" dirty="0" smtClean="0">
                <a:effectLst/>
                <a:latin typeface="Times New Roman"/>
                <a:ea typeface="Calibri"/>
                <a:cs typeface="B Nazanin"/>
              </a:rPr>
              <a:t>اخلاقي</a:t>
            </a:r>
            <a:r>
              <a:rPr lang="ar-SA" dirty="0">
                <a:ea typeface="Calibri"/>
                <a:cs typeface="Times New Roman"/>
              </a:rPr>
              <a:t> </a:t>
            </a:r>
            <a:r>
              <a:rPr lang="ar-SA" dirty="0" smtClean="0">
                <a:effectLst/>
                <a:latin typeface="Times New Roman"/>
                <a:ea typeface="Calibri"/>
                <a:cs typeface="B Nazanin"/>
              </a:rPr>
              <a:t>و</a:t>
            </a:r>
            <a:r>
              <a:rPr lang="ar-SA" dirty="0">
                <a:ea typeface="Calibri"/>
                <a:cs typeface="Times New Roman"/>
              </a:rPr>
              <a:t> </a:t>
            </a:r>
            <a:r>
              <a:rPr lang="ar-SA" dirty="0" smtClean="0">
                <a:effectLst/>
                <a:latin typeface="Times New Roman"/>
                <a:ea typeface="Calibri"/>
                <a:cs typeface="B Nazanin"/>
              </a:rPr>
              <a:t>به</a:t>
            </a:r>
            <a:r>
              <a:rPr lang="ar-SA" dirty="0">
                <a:ea typeface="Calibri"/>
                <a:cs typeface="Times New Roman"/>
              </a:rPr>
              <a:t> </a:t>
            </a:r>
            <a:r>
              <a:rPr lang="ar-SA" dirty="0" smtClean="0">
                <a:effectLst/>
                <a:latin typeface="Times New Roman"/>
                <a:ea typeface="Calibri"/>
                <a:cs typeface="B Nazanin"/>
              </a:rPr>
              <a:t>عبارتي</a:t>
            </a:r>
            <a:r>
              <a:rPr lang="ar-SA" dirty="0">
                <a:ea typeface="Calibri"/>
                <a:cs typeface="Times New Roman"/>
              </a:rPr>
              <a:t> </a:t>
            </a:r>
            <a:r>
              <a:rPr lang="ar-SA" dirty="0" smtClean="0">
                <a:effectLst/>
                <a:latin typeface="Times New Roman"/>
                <a:ea typeface="Calibri"/>
                <a:cs typeface="B Nazanin"/>
              </a:rPr>
              <a:t>حركت</a:t>
            </a:r>
            <a:r>
              <a:rPr lang="ar-SA" dirty="0">
                <a:ea typeface="Calibri"/>
                <a:cs typeface="Times New Roman"/>
              </a:rPr>
              <a:t> </a:t>
            </a:r>
            <a:r>
              <a:rPr lang="ar-SA" dirty="0" smtClean="0">
                <a:effectLst/>
                <a:latin typeface="Times New Roman"/>
                <a:ea typeface="Calibri"/>
                <a:cs typeface="B Nazanin"/>
              </a:rPr>
              <a:t>صعودي</a:t>
            </a:r>
            <a:r>
              <a:rPr lang="ar-SA" dirty="0">
                <a:ea typeface="Calibri"/>
                <a:cs typeface="Times New Roman"/>
              </a:rPr>
              <a:t> </a:t>
            </a:r>
            <a:r>
              <a:rPr lang="ar-SA" dirty="0" smtClean="0">
                <a:effectLst/>
                <a:latin typeface="Times New Roman"/>
                <a:ea typeface="Calibri"/>
                <a:cs typeface="B Nazanin"/>
              </a:rPr>
              <a:t>آنان</a:t>
            </a:r>
            <a:r>
              <a:rPr lang="ar-SA" dirty="0">
                <a:ea typeface="Calibri"/>
                <a:cs typeface="Times New Roman"/>
              </a:rPr>
              <a:t> </a:t>
            </a:r>
            <a:r>
              <a:rPr lang="ar-SA" dirty="0" smtClean="0">
                <a:effectLst/>
                <a:latin typeface="Times New Roman"/>
                <a:ea typeface="Calibri"/>
                <a:cs typeface="B Nazanin"/>
              </a:rPr>
              <a:t>به</a:t>
            </a:r>
            <a:r>
              <a:rPr lang="ar-SA" dirty="0">
                <a:ea typeface="Calibri"/>
                <a:cs typeface="Times New Roman"/>
              </a:rPr>
              <a:t> </a:t>
            </a:r>
            <a:r>
              <a:rPr lang="ar-SA" dirty="0" smtClean="0">
                <a:effectLst/>
                <a:latin typeface="Times New Roman"/>
                <a:ea typeface="Calibri"/>
                <a:cs typeface="B Nazanin"/>
              </a:rPr>
              <a:t>سمت</a:t>
            </a:r>
            <a:r>
              <a:rPr lang="ar-SA" dirty="0">
                <a:ea typeface="Calibri"/>
                <a:cs typeface="Times New Roman"/>
              </a:rPr>
              <a:t> </a:t>
            </a:r>
            <a:r>
              <a:rPr lang="ar-SA" dirty="0" smtClean="0">
                <a:effectLst/>
                <a:latin typeface="Times New Roman"/>
                <a:ea typeface="Calibri"/>
                <a:cs typeface="B Nazanin"/>
              </a:rPr>
              <a:t>مراحل</a:t>
            </a:r>
            <a:r>
              <a:rPr lang="ar-SA" dirty="0">
                <a:ea typeface="Calibri"/>
                <a:cs typeface="Times New Roman"/>
              </a:rPr>
              <a:t> </a:t>
            </a:r>
            <a:r>
              <a:rPr lang="ar-SA" dirty="0" smtClean="0">
                <a:effectLst/>
                <a:latin typeface="Times New Roman"/>
                <a:ea typeface="Calibri"/>
                <a:cs typeface="B Nazanin"/>
              </a:rPr>
              <a:t>بالاتر</a:t>
            </a:r>
            <a:r>
              <a:rPr lang="ar-SA" dirty="0">
                <a:ea typeface="Calibri"/>
                <a:cs typeface="Times New Roman"/>
              </a:rPr>
              <a:t> </a:t>
            </a:r>
            <a:r>
              <a:rPr lang="ar-SA" dirty="0" smtClean="0">
                <a:effectLst/>
                <a:latin typeface="Times New Roman"/>
                <a:ea typeface="Calibri"/>
                <a:cs typeface="B Nazanin"/>
              </a:rPr>
              <a:t>كندتر</a:t>
            </a:r>
            <a:r>
              <a:rPr lang="ar-SA" dirty="0">
                <a:ea typeface="Calibri"/>
                <a:cs typeface="Times New Roman"/>
              </a:rPr>
              <a:t> </a:t>
            </a:r>
            <a:r>
              <a:rPr lang="ar-SA" dirty="0" smtClean="0">
                <a:effectLst/>
                <a:latin typeface="Times New Roman"/>
                <a:ea typeface="Calibri"/>
                <a:cs typeface="B Nazanin"/>
              </a:rPr>
              <a:t>از نوجوانان</a:t>
            </a:r>
            <a:r>
              <a:rPr lang="ar-SA" dirty="0">
                <a:ea typeface="Calibri"/>
                <a:cs typeface="Times New Roman"/>
              </a:rPr>
              <a:t> </a:t>
            </a:r>
            <a:r>
              <a:rPr lang="ar-SA" dirty="0" smtClean="0">
                <a:effectLst/>
                <a:latin typeface="Times New Roman"/>
                <a:ea typeface="Calibri"/>
                <a:cs typeface="B Nazanin"/>
              </a:rPr>
              <a:t>عادي</a:t>
            </a:r>
            <a:r>
              <a:rPr lang="ar-SA" dirty="0">
                <a:ea typeface="Calibri"/>
                <a:cs typeface="Times New Roman"/>
              </a:rPr>
              <a:t> </a:t>
            </a:r>
            <a:r>
              <a:rPr lang="ar-SA" dirty="0" smtClean="0">
                <a:effectLst/>
                <a:latin typeface="Times New Roman"/>
                <a:ea typeface="Calibri"/>
                <a:cs typeface="B Nazanin"/>
              </a:rPr>
              <a:t>است</a:t>
            </a:r>
            <a:r>
              <a:rPr lang="en-US" dirty="0" smtClean="0">
                <a:effectLst/>
                <a:latin typeface="Times New Roman"/>
                <a:ea typeface="Calibri"/>
                <a:cs typeface="B Nazanin"/>
              </a:rPr>
              <a:t>.</a:t>
            </a:r>
            <a:r>
              <a:rPr lang="fa-IR" dirty="0" smtClean="0">
                <a:effectLst/>
                <a:latin typeface="Times New Roman"/>
                <a:ea typeface="Calibri"/>
                <a:cs typeface="B Nazanin"/>
              </a:rPr>
              <a:t>(محمد اسماعیل،1384).</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275730725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a:ea typeface="Calibri"/>
                <a:cs typeface="B Nazanin"/>
              </a:rPr>
              <a:t>تحول مفاهیم اخلاقی و دیگر دوستی در دانش آموزان دوره راهنمایی</a:t>
            </a:r>
            <a:endParaRPr lang="en-US" dirty="0"/>
          </a:p>
        </p:txBody>
      </p:sp>
      <p:sp>
        <p:nvSpPr>
          <p:cNvPr id="3" name="Content Placeholder 2"/>
          <p:cNvSpPr>
            <a:spLocks noGrp="1"/>
          </p:cNvSpPr>
          <p:nvPr>
            <p:ph sz="quarter" idx="1"/>
          </p:nvPr>
        </p:nvSpPr>
        <p:spPr/>
        <p:txBody>
          <a:bodyPr>
            <a:normAutofit fontScale="70000" lnSpcReduction="20000"/>
          </a:bodyPr>
          <a:lstStyle/>
          <a:p>
            <a:pPr marL="0" marR="0" algn="just" rtl="1">
              <a:lnSpc>
                <a:spcPct val="150000"/>
              </a:lnSpc>
              <a:spcBef>
                <a:spcPts val="0"/>
              </a:spcBef>
              <a:spcAft>
                <a:spcPts val="0"/>
              </a:spcAft>
            </a:pPr>
            <a:r>
              <a:rPr lang="fa-IR" dirty="0" smtClean="0">
                <a:effectLst/>
                <a:latin typeface="Times New Roman"/>
                <a:ea typeface="Calibri"/>
                <a:cs typeface="B Nazanin"/>
              </a:rPr>
              <a:t>در  پژوهشی دیگر فرایند تحول مفاهیم اخلاقی و دیگر دوستی در دانش آموزان دوره راهنمایی تحصیلی بررسی شد.1020 دانش آموز(510 دختر و 510 پسر)از پایه‌های تحصیلی اول تا سوم راهنمایی و در پنج منطقه اقتصادی-اجتماعی شهر تهران‌ به طور تصادفی با روش نمونه‌گیری خوشه‌ای انتخاب و سطوح‌ تحول اخلاقی و دیگردوستی آنان به وسیله پرسشنامه‌''''ما‘‘ ( </a:t>
            </a:r>
            <a:r>
              <a:rPr lang="en-US" dirty="0" smtClean="0">
                <a:effectLst/>
                <a:latin typeface="Times New Roman"/>
                <a:ea typeface="Calibri"/>
                <a:cs typeface="B Nazanin"/>
              </a:rPr>
              <a:t>MDT </a:t>
            </a:r>
            <a:r>
              <a:rPr lang="fa-IR" dirty="0" smtClean="0">
                <a:effectLst/>
                <a:latin typeface="Times New Roman"/>
                <a:ea typeface="Calibri"/>
                <a:cs typeface="B Nazanin"/>
              </a:rPr>
              <a:t>،</a:t>
            </a:r>
            <a:r>
              <a:rPr lang="en-US" dirty="0" smtClean="0">
                <a:effectLst/>
                <a:latin typeface="Times New Roman"/>
                <a:ea typeface="Calibri"/>
                <a:cs typeface="B Nazanin"/>
              </a:rPr>
              <a:t>1989</a:t>
            </a:r>
            <a:r>
              <a:rPr lang="fa-IR" dirty="0" smtClean="0">
                <a:effectLst/>
                <a:latin typeface="Times New Roman"/>
                <a:ea typeface="Calibri"/>
                <a:cs typeface="B Nazanin"/>
              </a:rPr>
              <a:t>)تعیین شد.تحلیل داده‌ها نشان داد(1) دیگر دوستی با افزایش سن متحول نمی‌شود اما رفتارهای‌ دیگردوستانه با تغییر نوع روابط از نزدیکان به بیگانگان تغییر میکند.(2)تفاوت شاخص کلی تحول اخلاق بین پایه اول با پایه‌های دوم و سوم معنادار بود اما عدم افزایش معنادار نمرات بین پایه‌های دوم و سوم،توقف روند تحول این شاخص‌ را نشان داد.(3)نمرات دانش آموزان دختر و پسر در متغیرهای کلی دیگر دوستی (</a:t>
            </a:r>
            <a:r>
              <a:rPr lang="en-US" dirty="0" err="1" smtClean="0">
                <a:effectLst/>
                <a:latin typeface="Times New Roman"/>
                <a:ea typeface="Calibri"/>
                <a:cs typeface="B Nazanin"/>
              </a:rPr>
              <a:t>RCTṣRBTṣRAT</a:t>
            </a:r>
            <a:r>
              <a:rPr lang="fa-IR" dirty="0" smtClean="0">
                <a:effectLst/>
                <a:latin typeface="Times New Roman"/>
                <a:ea typeface="Calibri"/>
                <a:cs typeface="B Nazanin"/>
              </a:rPr>
              <a:t>) و در شاخص کل تحول اخلاقی (</a:t>
            </a:r>
            <a:r>
              <a:rPr lang="en-US" dirty="0" smtClean="0">
                <a:effectLst/>
                <a:latin typeface="Times New Roman"/>
                <a:ea typeface="Calibri"/>
                <a:cs typeface="B Nazanin"/>
              </a:rPr>
              <a:t>TJ</a:t>
            </a:r>
            <a:r>
              <a:rPr lang="fa-IR" dirty="0" smtClean="0">
                <a:effectLst/>
                <a:latin typeface="Times New Roman"/>
                <a:ea typeface="Calibri"/>
                <a:cs typeface="B Nazanin"/>
              </a:rPr>
              <a:t>) تفاوت معناداری را به دست‌ نداد.(4)وجود رابطه معنادار بین وضعیت اقتصادی-اجتماعی‌ با تحول اخلاقی و دیگر دوستی برجسته شد و پایینترین‌ میانگینها درمناطق غیر مرفه و بالاترین میانگینها در مناطق‌ مرفه به دست آمد.یافته‌ها ضرورت ایجاد یک جو تعاون و تقابل در روابط اجتماعی،لزوم ارائه الگوهای دیگردوستانه و جامعه‌گرایانه توسط بزرگسالان و اتخاذ راهبردهایی به منظور تضمین شرایط بهینه تحول شناختی را مطرح کردند.(دادستان وپور محمد رضا تجریشی(1383).  </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317234325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400" b="1" dirty="0" smtClean="0">
                <a:effectLst/>
                <a:latin typeface="Times New Roman"/>
                <a:ea typeface="Calibri"/>
                <a:cs typeface="B Nazanin"/>
              </a:rPr>
              <a:t>نقش داستان درمانی به روش مشاوره گروهی بر رشد استدلال اخلاقی دختران نوجوان بزهکار کانون اصلاح و تربیت</a:t>
            </a:r>
            <a:endParaRPr lang="en-US" sz="2400" dirty="0"/>
          </a:p>
        </p:txBody>
      </p:sp>
      <p:sp>
        <p:nvSpPr>
          <p:cNvPr id="3" name="Content Placeholder 2"/>
          <p:cNvSpPr>
            <a:spLocks noGrp="1"/>
          </p:cNvSpPr>
          <p:nvPr>
            <p:ph sz="quarter" idx="1"/>
          </p:nvPr>
        </p:nvSpPr>
        <p:spPr>
          <a:xfrm>
            <a:off x="457200" y="1371600"/>
            <a:ext cx="8229600" cy="4754563"/>
          </a:xfrm>
        </p:spPr>
        <p:txBody>
          <a:bodyPr>
            <a:noAutofit/>
          </a:bodyPr>
          <a:lstStyle/>
          <a:p>
            <a:pPr marL="0" marR="0" indent="0" algn="r" rtl="1">
              <a:lnSpc>
                <a:spcPct val="150000"/>
              </a:lnSpc>
              <a:spcBef>
                <a:spcPts val="0"/>
              </a:spcBef>
              <a:spcAft>
                <a:spcPts val="0"/>
              </a:spcAft>
              <a:buNone/>
            </a:pPr>
            <a:r>
              <a:rPr lang="fa-IR" sz="1800" b="1" dirty="0" smtClean="0">
                <a:effectLst/>
                <a:latin typeface="Times New Roman"/>
                <a:ea typeface="Calibri"/>
                <a:cs typeface="B Nazanin"/>
              </a:rPr>
              <a:t>- </a:t>
            </a:r>
            <a:r>
              <a:rPr lang="fa-IR" sz="1800" dirty="0" smtClean="0">
                <a:effectLst/>
                <a:latin typeface="Times New Roman"/>
                <a:ea typeface="Calibri"/>
                <a:cs typeface="B Nazanin"/>
              </a:rPr>
              <a:t>در پژوهشی دیگر به بررسی تأثیرات داستان درمانی بر رشد استدلال اخلاقی‌ دختران نوجوان بزهکار در یک گروه آزمایشی پرداخته شد.از آنجا که نبود معیارهای اخلاقی مناسب در زندگی کودکان و نوجوانان یکی‌ از عوامل بسیار مهم در گرایش آنها به بزهکاری است،و چون انسان زاییدهء یادگیری است و یادگیری در محیط صورت می‌گیرد و با توجه به نظریهء شناختی رشدی کلبرگ و نظریهء گفت‌وگو براساس داستانها و با عنایت بر اینکه‌ خداوند در قرآن و سایر کتب آسمانی رهنمودهای خود را در قالب هنری قصه‌ نازل کرده است،بر این اساس،موضوع این مقالهء پژوهشی نقش داستان درمانی‌ بر رشد استدلال اخلاقی دختران نوجوان بزهکار کانون اصلاح و تربیت تهران‌ است.. به‌طورکلی فرضیه‌های پژوهش،نشان می‌دهد که داستان درمانی به شیوهء مشاورهء گروهی بر رشد استدلال اخلاقی دختران نوجوان بزهکار اثر می‌گذارد. روش اجرای این پژوهش،روش آزمایشی و تحلیل کیفی است.برای سنجش‌ فرضیه‌های پژوهش ،از آزمون رشد اخلاقی کلبرگ،داستان ناتمام‌ محقق نوشته،جملات ناتمام محقق ساخته و نوشتن زندگینامهء شخصی،در دو مرحلهء پیش‌آزمون و پس‌آزمون استفاده شده است.یافته‌های پژوهش نشان‌ می‌دهد که میانگین نمرهء کل جملات ناتمام،داستان ناتمام و زندگینامه‌نویسی، نظام‌بندی مشاهدات و آزمون رشد اخلاقی کلبرگ در پس‌آزمون گروه آزمایش‌ افزایش یافته است،درحالی‌که تغییر محسوس در گروه گواه رخ نداده است. بدین‌ترتیب فرضیه‌های این پژوهش تأیید می‌شوند،یعنی پس از داستان درمانی‌ رشد استدلال اخلاقی دختران نوجوان بزهکار افزایش می‌یابد.(</a:t>
            </a:r>
            <a:r>
              <a:rPr lang="fa-IR" sz="1800" dirty="0">
                <a:ea typeface="Calibri"/>
                <a:cs typeface="B Nazanin"/>
              </a:rPr>
              <a:t> </a:t>
            </a:r>
            <a:r>
              <a:rPr lang="fa-IR" sz="1800" dirty="0" smtClean="0">
                <a:effectLst/>
                <a:latin typeface="Times New Roman"/>
                <a:ea typeface="Calibri"/>
                <a:cs typeface="B Nazanin"/>
              </a:rPr>
              <a:t>زندی پورو ژیان باقری،1385).</a:t>
            </a:r>
            <a:endParaRPr lang="en-US" sz="1800" dirty="0">
              <a:ea typeface="Calibri"/>
              <a:cs typeface="Times New Roman"/>
            </a:endParaRPr>
          </a:p>
          <a:p>
            <a:pPr marL="0" indent="0" algn="r">
              <a:buNone/>
            </a:pPr>
            <a:endParaRPr lang="en-US" sz="1800" dirty="0"/>
          </a:p>
        </p:txBody>
      </p:sp>
    </p:spTree>
    <p:extLst>
      <p:ext uri="{BB962C8B-B14F-4D97-AF65-F5344CB8AC3E}">
        <p14:creationId xmlns:p14="http://schemas.microsoft.com/office/powerpoint/2010/main" val="4604066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400" dirty="0" smtClean="0">
                <a:solidFill>
                  <a:schemeClr val="accent1">
                    <a:lumMod val="75000"/>
                  </a:schemeClr>
                </a:solidFill>
              </a:rPr>
              <a:t>مقالات انگلیسی </a:t>
            </a:r>
            <a:r>
              <a:rPr lang="fa-IR" sz="2400" dirty="0" smtClean="0"/>
              <a:t>- رابطه میان سطح تحول اخلاقی مذهب و  جهت گیری مذهبی در میان دانشجویان</a:t>
            </a:r>
            <a:endParaRPr lang="en-US" sz="2400" dirty="0"/>
          </a:p>
        </p:txBody>
      </p:sp>
      <p:sp>
        <p:nvSpPr>
          <p:cNvPr id="3" name="Content Placeholder 2"/>
          <p:cNvSpPr>
            <a:spLocks noGrp="1"/>
          </p:cNvSpPr>
          <p:nvPr>
            <p:ph sz="quarter" idx="1"/>
          </p:nvPr>
        </p:nvSpPr>
        <p:spPr>
          <a:xfrm>
            <a:off x="457200" y="1219200"/>
            <a:ext cx="8229600" cy="4906963"/>
          </a:xfrm>
        </p:spPr>
        <p:txBody>
          <a:bodyPr>
            <a:normAutofit fontScale="92500" lnSpcReduction="10000"/>
          </a:bodyPr>
          <a:lstStyle/>
          <a:p>
            <a:pPr marL="0" marR="0" algn="just" rtl="1">
              <a:lnSpc>
                <a:spcPct val="150000"/>
              </a:lnSpc>
              <a:spcBef>
                <a:spcPts val="0"/>
              </a:spcBef>
              <a:spcAft>
                <a:spcPts val="0"/>
              </a:spcAft>
            </a:pPr>
            <a:r>
              <a:rPr lang="fa-IR" dirty="0" smtClean="0">
                <a:effectLst/>
                <a:latin typeface="Times New Roman"/>
                <a:ea typeface="Calibri"/>
                <a:cs typeface="B Nazanin"/>
              </a:rPr>
              <a:t>درپژوهشی  که با عنوان رابطه میان سطح تحول اخلاقی ، مذهب ودیدگاه مذهبی در میان دانشجویان دانشگاه چمران اهواز صورت گرفت ، 169دانشجو بوسیله پرسشنامه های دیدگاه مذهبی البورت ، مقیاس </a:t>
            </a:r>
            <a:r>
              <a:rPr lang="en-US" dirty="0" smtClean="0">
                <a:effectLst/>
                <a:latin typeface="Times New Roman"/>
                <a:ea typeface="Calibri"/>
                <a:cs typeface="B Nazanin"/>
              </a:rPr>
              <a:t>Ma</a:t>
            </a:r>
            <a:r>
              <a:rPr lang="fa-IR" dirty="0" smtClean="0">
                <a:effectLst/>
                <a:latin typeface="Times New Roman"/>
                <a:ea typeface="Calibri"/>
                <a:cs typeface="B Nazanin"/>
              </a:rPr>
              <a:t> تعیین سطح تحول اخلاقی وپرسشنامه مذهب موردبررسی قرار گرفتند. نتایج نشان داد که بین سطح تحول اخلاقی دردیدگاه های مذهبی وانگیزه ، تعهد به وظایف مذهبی رابطه منفی ومعناداری وجود دارد .از آنجایی که این ارتباط منفی است ، ما می توانیم نتیجه بگیریم که با افزایش سطح تحول اخلاقی ،  تمایلات مذهبی جهت گیری مذهبی ، اجبار به تعهد به وظایف دینی کاهش خواهدیافت . </a:t>
            </a:r>
            <a:endParaRPr lang="en-US" sz="2400" dirty="0">
              <a:ea typeface="Calibri"/>
              <a:cs typeface="Times New Roman"/>
            </a:endParaRPr>
          </a:p>
          <a:p>
            <a:pPr marL="0" marR="0" algn="just" rtl="1">
              <a:lnSpc>
                <a:spcPct val="150000"/>
              </a:lnSpc>
              <a:spcBef>
                <a:spcPts val="0"/>
              </a:spcBef>
              <a:spcAft>
                <a:spcPts val="0"/>
              </a:spcAft>
            </a:pPr>
            <a:r>
              <a:rPr lang="fa-IR" dirty="0" smtClean="0">
                <a:effectLst/>
                <a:latin typeface="Times New Roman"/>
                <a:ea typeface="Calibri"/>
                <a:cs typeface="B Nazanin"/>
              </a:rPr>
              <a:t>دراین مقاله تفاوت بین زنان ومردان درارتباط با رابطه تحول اخلاقی با دین ودیدگاه مذهبی گزارش شده بود که بیانگر این مسئله است که درمیان زنان ، ارتباط معناداری بین تحول اخلاقی با اجبار به تعهدات مذهبی وجود دارد اما هیچ ارتباط معناداری بین مردان یافت نشد. </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236833343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04800"/>
            <a:ext cx="8229600" cy="5821363"/>
          </a:xfrm>
        </p:spPr>
        <p:txBody>
          <a:bodyPr>
            <a:normAutofit lnSpcReduction="10000"/>
          </a:bodyPr>
          <a:lstStyle/>
          <a:p>
            <a:pPr marL="0" marR="0" algn="just" rtl="1">
              <a:lnSpc>
                <a:spcPct val="150000"/>
              </a:lnSpc>
              <a:spcBef>
                <a:spcPts val="0"/>
              </a:spcBef>
              <a:spcAft>
                <a:spcPts val="0"/>
              </a:spcAft>
            </a:pPr>
            <a:r>
              <a:rPr lang="fa-IR" dirty="0" smtClean="0">
                <a:effectLst/>
                <a:latin typeface="Times New Roman"/>
                <a:ea typeface="Calibri"/>
                <a:cs typeface="B Nazanin"/>
              </a:rPr>
              <a:t>این نتیجه همسو با پژوهش کلبرگ در 1981نشان داد که افراد مذهبی سطح پایین تری از تحول اخلاقی را نشان می دهند زیرا آنها ظرفیت شناختی خود را برای استدلال اصلی و مهم از دست می دهند در حالیکه در پژوهشی که توسط </a:t>
            </a:r>
            <a:r>
              <a:rPr lang="en-US" dirty="0" err="1" smtClean="0">
                <a:effectLst/>
                <a:latin typeface="Times New Roman"/>
                <a:ea typeface="Calibri"/>
                <a:cs typeface="B Nazanin"/>
              </a:rPr>
              <a:t>Celjo</a:t>
            </a:r>
            <a:r>
              <a:rPr lang="fa-IR" dirty="0" smtClean="0">
                <a:effectLst/>
                <a:latin typeface="Times New Roman"/>
                <a:ea typeface="Calibri"/>
                <a:cs typeface="B Nazanin"/>
              </a:rPr>
              <a:t> و </a:t>
            </a:r>
            <a:r>
              <a:rPr lang="en-US" dirty="0" err="1" smtClean="0">
                <a:effectLst/>
                <a:latin typeface="Times New Roman"/>
                <a:ea typeface="Calibri"/>
                <a:cs typeface="B Nazanin"/>
              </a:rPr>
              <a:t>Chiristenson</a:t>
            </a:r>
            <a:r>
              <a:rPr lang="fa-IR" dirty="0" smtClean="0">
                <a:effectLst/>
                <a:latin typeface="Times New Roman"/>
                <a:ea typeface="Calibri"/>
                <a:cs typeface="B Nazanin"/>
              </a:rPr>
              <a:t>  (2003) انجام شدبیان گردید که مذهبی بودن و اخلاقی بودن همسو با یکدیگر هستند و می توانند بر یکدیگر تاثیر بگذارند و نام این دو می توانددرکنار یکدیگر برده شود. همانطور که می داینم دین اسلام دین کاملی است که مبنای آن ارتقاء اخلاقی افراد است اما این پژوهش این مسئله را نشان نداد . شاید یکی از دلایل آن همان انتقاداتی است که افرادی مثل گلیگان بر نظریه کلبرگ داشتند ،مثلا مناسب نبودن سوالات مقیاس تحول اخلاقی برای تمام فرهنگها وادیان واختصاصی بودن آن برای سنتهای جامعه غرب (احمدی ، داوودی ، مردانی ، قضایی وزارع زادگان ، 2013 ) .</a:t>
            </a:r>
            <a:endParaRPr lang="en-US" sz="2400" dirty="0">
              <a:ea typeface="Calibri"/>
              <a:cs typeface="Times New Roman"/>
            </a:endParaRPr>
          </a:p>
          <a:p>
            <a:pPr algn="r"/>
            <a:endParaRPr lang="en-US" dirty="0"/>
          </a:p>
        </p:txBody>
      </p:sp>
    </p:spTree>
    <p:extLst>
      <p:ext uri="{BB962C8B-B14F-4D97-AF65-F5344CB8AC3E}">
        <p14:creationId xmlns:p14="http://schemas.microsoft.com/office/powerpoint/2010/main" val="216133305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2800" b="1" dirty="0">
                <a:solidFill>
                  <a:prstClr val="black"/>
                </a:solidFill>
                <a:latin typeface="Times New Roman"/>
                <a:ea typeface="Calibri"/>
                <a:cs typeface="B Nazanin"/>
              </a:rPr>
              <a:t>تاثیر تحول اخلاقی مدیربر شرایط اخلاقی سازمان ودیدگاه کارمندان</a:t>
            </a:r>
            <a:endParaRPr lang="en-US" sz="2800" b="1" dirty="0"/>
          </a:p>
        </p:txBody>
      </p:sp>
      <p:sp>
        <p:nvSpPr>
          <p:cNvPr id="3" name="Content Placeholder 2"/>
          <p:cNvSpPr>
            <a:spLocks noGrp="1"/>
          </p:cNvSpPr>
          <p:nvPr>
            <p:ph sz="quarter" idx="1"/>
          </p:nvPr>
        </p:nvSpPr>
        <p:spPr>
          <a:xfrm>
            <a:off x="457200" y="1219201"/>
            <a:ext cx="8229600" cy="4724400"/>
          </a:xfrm>
        </p:spPr>
        <p:txBody>
          <a:bodyPr>
            <a:normAutofit fontScale="92500"/>
          </a:bodyPr>
          <a:lstStyle/>
          <a:p>
            <a:pPr marL="0" marR="0" algn="just" rtl="1">
              <a:lnSpc>
                <a:spcPct val="150000"/>
              </a:lnSpc>
              <a:spcBef>
                <a:spcPts val="0"/>
              </a:spcBef>
              <a:spcAft>
                <a:spcPts val="0"/>
              </a:spcAft>
            </a:pPr>
            <a:r>
              <a:rPr lang="fa-IR" dirty="0" smtClean="0">
                <a:effectLst/>
                <a:latin typeface="Times New Roman"/>
                <a:ea typeface="Calibri"/>
                <a:cs typeface="B Nazanin"/>
              </a:rPr>
              <a:t>درمطالعه ای دیگر که در آمریکا صورت گرفت به بررسی تاثیر تحول اخلاقی مدیربر شرایط اخلاقی سازمان ودیدگاه کارمندان پرداخت. نتایج بیانگر این موضوع بود که این ارتباط به دوعامل بستگی دارد .اول به میزانی که رهبر یا مدیر ، رشد اخلاقی خویش را مورد بهره برداری قرار مید هد (ظرفیت برای استدلال اخلاقی) و دوم سن سازمان .به خصوص تاثیر رشد اخلاقی مدیر ، برای مدیران بهره وری درسطح بالا ، آنهایی که رفتار اخلاقی شان با استدلال اخلاقی شان هماهنگ است ، قوی تر عمل می کند. به علاوه تاثیر رشد اخلاقی مدیران در سازمانهای نوپا ، مهم ترو موثر تر است . نهایتاً موافقت بین رشد اخلاقی مدیران و رشد اخلاقی کارمندان به طورمثبتی بارضایت شغلی و تعهدسازمانی ارتباط دارد. (اشمیتک ، امبروس ونیوبام ، 2014) .</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337016929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3600" dirty="0" smtClean="0">
                <a:effectLst/>
                <a:latin typeface="Times New Roman"/>
                <a:ea typeface="Calibri"/>
                <a:cs typeface="B Nazanin"/>
              </a:rPr>
              <a:t>تحول در ادراک ادبیات تحقیق مرتبط با تحول اخلاقی افراد دارای اختلال عدم صلاحیت عقلی</a:t>
            </a:r>
            <a:endParaRPr lang="en-US" sz="3600" dirty="0"/>
          </a:p>
        </p:txBody>
      </p:sp>
      <p:sp>
        <p:nvSpPr>
          <p:cNvPr id="3" name="Content Placeholder 2"/>
          <p:cNvSpPr>
            <a:spLocks noGrp="1"/>
          </p:cNvSpPr>
          <p:nvPr>
            <p:ph sz="quarter" idx="1"/>
          </p:nvPr>
        </p:nvSpPr>
        <p:spPr/>
        <p:txBody>
          <a:bodyPr>
            <a:normAutofit lnSpcReduction="10000"/>
          </a:bodyPr>
          <a:lstStyle/>
          <a:p>
            <a:pPr marL="0" marR="0" algn="just" rtl="1">
              <a:lnSpc>
                <a:spcPct val="150000"/>
              </a:lnSpc>
              <a:spcBef>
                <a:spcPts val="0"/>
              </a:spcBef>
              <a:spcAft>
                <a:spcPts val="0"/>
              </a:spcAft>
            </a:pPr>
            <a:r>
              <a:rPr lang="fa-IR" dirty="0" smtClean="0">
                <a:effectLst/>
                <a:latin typeface="Times New Roman"/>
                <a:ea typeface="Calibri"/>
                <a:cs typeface="B Nazanin"/>
              </a:rPr>
              <a:t>-مطالعات نشان میدهد که در میان نظریه های تحول اخلاقی هیچ ادبیاتی در ارتباط با عدم صلاحیت عقلی یا </a:t>
            </a:r>
            <a:r>
              <a:rPr lang="en-US" dirty="0" smtClean="0">
                <a:effectLst/>
                <a:latin typeface="Times New Roman"/>
                <a:ea typeface="Calibri"/>
                <a:cs typeface="B Nazanin"/>
              </a:rPr>
              <a:t>ds</a:t>
            </a:r>
            <a:r>
              <a:rPr lang="fa-IR" dirty="0">
                <a:ea typeface="Calibri"/>
                <a:cs typeface="Times New Roman"/>
              </a:rPr>
              <a:t>¡</a:t>
            </a:r>
            <a:r>
              <a:rPr lang="fa-IR" dirty="0" smtClean="0">
                <a:effectLst/>
                <a:latin typeface="Times New Roman"/>
                <a:ea typeface="Calibri"/>
                <a:cs typeface="B Nazanin"/>
              </a:rPr>
              <a:t> وجود  ندارد.لذا یک مطالعه ی ساختاری مرتبط با کودکان و بزرگسالان با مشکل عدم صلاحیت عقلی در نروژ با </a:t>
            </a:r>
            <a:r>
              <a:rPr lang="fa-IR" smtClean="0">
                <a:effectLst/>
                <a:latin typeface="Times New Roman"/>
                <a:ea typeface="Calibri"/>
                <a:cs typeface="B Nazanin"/>
              </a:rPr>
              <a:t>عنوان تحول در </a:t>
            </a:r>
            <a:r>
              <a:rPr lang="fa-IR" dirty="0" smtClean="0">
                <a:effectLst/>
                <a:latin typeface="Times New Roman"/>
                <a:ea typeface="Calibri"/>
                <a:cs typeface="B Nazanin"/>
              </a:rPr>
              <a:t>ادراک ادبیات تحقیق مرتبط با تحول اخلاقی افراد دارای اختلال </a:t>
            </a:r>
            <a:r>
              <a:rPr lang="en-US" dirty="0" smtClean="0">
                <a:effectLst/>
                <a:latin typeface="Times New Roman"/>
                <a:ea typeface="Calibri"/>
                <a:cs typeface="B Nazanin"/>
              </a:rPr>
              <a:t>ds</a:t>
            </a:r>
            <a:r>
              <a:rPr lang="fa-IR" dirty="0">
                <a:ea typeface="Calibri"/>
                <a:cs typeface="Times New Roman"/>
              </a:rPr>
              <a:t>¡</a:t>
            </a:r>
            <a:r>
              <a:rPr lang="fa-IR" dirty="0" smtClean="0">
                <a:effectLst/>
                <a:latin typeface="Times New Roman"/>
                <a:ea typeface="Calibri"/>
                <a:cs typeface="B Nazanin"/>
              </a:rPr>
              <a:t>  صورت گرفت. در طی  بررسی بیست مطالعه به طور تجمیعی مورد بررسی کامل قرار گرفت و نشان داد که افراد با مشکل عدم صلاحیت عقلی درمقایسه با همتایان خود که مشکلی ندارند در سرعت ارتقاء یافتن به مرحلهء بالا تر از استدلال اخلاقی در تحول اخلاقی دچار مشکل هستند (لانگران، کلر و مورفی،2010).</a:t>
            </a:r>
            <a:endParaRPr lang="en-US" sz="2400" dirty="0">
              <a:ea typeface="Calibri"/>
              <a:cs typeface="Times New Roman"/>
            </a:endParaRPr>
          </a:p>
          <a:p>
            <a:pPr marL="0" indent="0" algn="r">
              <a:buNone/>
            </a:pPr>
            <a:endParaRPr lang="en-US" dirty="0"/>
          </a:p>
        </p:txBody>
      </p:sp>
    </p:spTree>
    <p:extLst>
      <p:ext uri="{BB962C8B-B14F-4D97-AF65-F5344CB8AC3E}">
        <p14:creationId xmlns:p14="http://schemas.microsoft.com/office/powerpoint/2010/main" val="296760968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229</TotalTime>
  <Words>4755</Words>
  <Application>Microsoft Office PowerPoint</Application>
  <PresentationFormat>On-screen Show (4:3)</PresentationFormat>
  <Paragraphs>116</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Oriel</vt:lpstr>
      <vt:lpstr>بنام خدا</vt:lpstr>
      <vt:lpstr>تحول اخلاقی  Moral Development</vt:lpstr>
      <vt:lpstr>مقدمه</vt:lpstr>
      <vt:lpstr>اخلاق چیست </vt:lpstr>
      <vt:lpstr>رشد اخلاقی چیست</vt:lpstr>
      <vt:lpstr>PowerPoint Presentation</vt:lpstr>
      <vt:lpstr>PowerPoint Presentation</vt:lpstr>
      <vt:lpstr>روابط موجود در رشد اخلاقی</vt:lpstr>
      <vt:lpstr>دسته بندی نظریه های رشد اخلاقی</vt:lpstr>
      <vt:lpstr>PowerPoint Presentation</vt:lpstr>
      <vt:lpstr>دیدگاه ها و نظریات روان شناختی در باب تحول اخلاقی</vt:lpstr>
      <vt:lpstr>الف : نظریه تحول اخلاقی از نظر ژان پیاژه  Jean Piaget  </vt:lpstr>
      <vt:lpstr>PowerPoint Presentation</vt:lpstr>
      <vt:lpstr>PowerPoint Presentation</vt:lpstr>
      <vt:lpstr>PowerPoint Presentation</vt:lpstr>
      <vt:lpstr>PowerPoint Presentation</vt:lpstr>
      <vt:lpstr>PowerPoint Presentation</vt:lpstr>
      <vt:lpstr>PowerPoint Presentation</vt:lpstr>
      <vt:lpstr>نگاهی به نظریه رشد اخلاقی کلبرگ </vt:lpstr>
      <vt:lpstr>PowerPoint Presentation</vt:lpstr>
      <vt:lpstr>PowerPoint Presentation</vt:lpstr>
      <vt:lpstr>مراحل رشد اخلاقي از نظر کلبرگ</vt:lpstr>
      <vt:lpstr>PowerPoint Presentation</vt:lpstr>
      <vt:lpstr>ب) سطح اخلاق قراردادی </vt:lpstr>
      <vt:lpstr>PowerPoint Presentation</vt:lpstr>
      <vt:lpstr>ج. سطح اخلاق پساقراردادي یا پسا تعارفی و مبتني بر اصول اخلاقي</vt:lpstr>
      <vt:lpstr>PowerPoint Presentation</vt:lpstr>
      <vt:lpstr>PowerPoint Presentation</vt:lpstr>
      <vt:lpstr>PowerPoint Presentation</vt:lpstr>
      <vt:lpstr>ارزیابی نظریه کولبرگ </vt:lpstr>
      <vt:lpstr>PowerPoint Presentation</vt:lpstr>
      <vt:lpstr>تحليل نظريه رشد اخلاقي كولبرگ با رويكرد قرآني</vt:lpstr>
      <vt:lpstr>PowerPoint Presentation</vt:lpstr>
      <vt:lpstr>عوامل تاثیرگذار براستدلال اخلاقی </vt:lpstr>
      <vt:lpstr>پیشینه پژوهش: </vt:lpstr>
      <vt:lpstr>پژوهش و بررسی مقایسه رشد اخلاقی نوجوانان عادی و نوجوانان دارای اختلال سلوک </vt:lpstr>
      <vt:lpstr>تحول مفاهیم اخلاقی و دیگر دوستی در دانش آموزان دوره راهنمایی</vt:lpstr>
      <vt:lpstr>نقش داستان درمانی به روش مشاوره گروهی بر رشد استدلال اخلاقی دختران نوجوان بزهکار کانون اصلاح و تربیت</vt:lpstr>
      <vt:lpstr>مقالات انگلیسی - رابطه میان سطح تحول اخلاقی مذهب و  جهت گیری مذهبی در میان دانشجویان</vt:lpstr>
      <vt:lpstr>PowerPoint Presentation</vt:lpstr>
      <vt:lpstr>تاثیر تحول اخلاقی مدیربر شرایط اخلاقی سازمان ودیدگاه کارمندان</vt:lpstr>
      <vt:lpstr>تحول در ادراک ادبیات تحقیق مرتبط با تحول اخلاقی افراد دارای اختلال عدم صلاحیت عقلی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تحول اخلاقی  Moral Development</dc:title>
  <dc:creator>ali</dc:creator>
  <cp:lastModifiedBy>Windows User</cp:lastModifiedBy>
  <cp:revision>119</cp:revision>
  <dcterms:created xsi:type="dcterms:W3CDTF">2014-12-08T21:17:52Z</dcterms:created>
  <dcterms:modified xsi:type="dcterms:W3CDTF">2020-06-16T08:11:09Z</dcterms:modified>
</cp:coreProperties>
</file>