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80" r:id="rId2"/>
    <p:sldId id="256" r:id="rId3"/>
    <p:sldId id="259" r:id="rId4"/>
    <p:sldId id="265" r:id="rId5"/>
    <p:sldId id="269" r:id="rId6"/>
    <p:sldId id="270" r:id="rId7"/>
    <p:sldId id="257" r:id="rId8"/>
    <p:sldId id="258" r:id="rId9"/>
    <p:sldId id="268" r:id="rId10"/>
    <p:sldId id="275" r:id="rId11"/>
    <p:sldId id="260" r:id="rId12"/>
    <p:sldId id="272" r:id="rId13"/>
    <p:sldId id="267" r:id="rId14"/>
    <p:sldId id="273" r:id="rId15"/>
    <p:sldId id="262" r:id="rId16"/>
    <p:sldId id="263" r:id="rId17"/>
    <p:sldId id="264" r:id="rId18"/>
    <p:sldId id="277" r:id="rId19"/>
    <p:sldId id="278" r:id="rId20"/>
    <p:sldId id="279" r:id="rId21"/>
    <p:sldId id="276" r:id="rId22"/>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342" autoAdjust="0"/>
    <p:restoredTop sz="94660"/>
  </p:normalViewPr>
  <p:slideViewPr>
    <p:cSldViewPr>
      <p:cViewPr varScale="1">
        <p:scale>
          <a:sx n="66" d="100"/>
          <a:sy n="66" d="100"/>
        </p:scale>
        <p:origin x="-1512" y="-108"/>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C228480B-2D7E-4ABA-88B8-0E7A63BBFC1D}" type="datetimeFigureOut">
              <a:rPr lang="en-US" smtClean="0"/>
              <a:pPr/>
              <a:t>6/7/2020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BFF1D29-FEAC-47F9-B266-E3D92632F370}"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C228480B-2D7E-4ABA-88B8-0E7A63BBFC1D}" type="datetimeFigureOut">
              <a:rPr lang="en-US" smtClean="0"/>
              <a:pPr/>
              <a:t>6/7/2020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BFF1D29-FEAC-47F9-B266-E3D92632F370}"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C228480B-2D7E-4ABA-88B8-0E7A63BBFC1D}" type="datetimeFigureOut">
              <a:rPr lang="en-US" smtClean="0"/>
              <a:pPr/>
              <a:t>6/7/2020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BFF1D29-FEAC-47F9-B266-E3D92632F370}"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C228480B-2D7E-4ABA-88B8-0E7A63BBFC1D}" type="datetimeFigureOut">
              <a:rPr lang="en-US" smtClean="0"/>
              <a:pPr/>
              <a:t>6/7/2020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BFF1D29-FEAC-47F9-B266-E3D92632F370}"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C228480B-2D7E-4ABA-88B8-0E7A63BBFC1D}" type="datetimeFigureOut">
              <a:rPr lang="en-US" smtClean="0"/>
              <a:pPr/>
              <a:t>6/7/2020</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BFF1D29-FEAC-47F9-B266-E3D92632F370}"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C228480B-2D7E-4ABA-88B8-0E7A63BBFC1D}" type="datetimeFigureOut">
              <a:rPr lang="en-US" smtClean="0"/>
              <a:pPr/>
              <a:t>6/7/2020</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BFF1D29-FEAC-47F9-B266-E3D92632F370}"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228480B-2D7E-4ABA-88B8-0E7A63BBFC1D}" type="datetimeFigureOut">
              <a:rPr lang="en-US" smtClean="0"/>
              <a:pPr/>
              <a:t>6/7/2020</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BFF1D29-FEAC-47F9-B266-E3D92632F370}"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C228480B-2D7E-4ABA-88B8-0E7A63BBFC1D}" type="datetimeFigureOut">
              <a:rPr lang="en-US" smtClean="0"/>
              <a:pPr/>
              <a:t>6/7/2020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BFF1D29-FEAC-47F9-B266-E3D92632F370}"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C228480B-2D7E-4ABA-88B8-0E7A63BBFC1D}" type="datetimeFigureOut">
              <a:rPr lang="en-US" smtClean="0"/>
              <a:pPr/>
              <a:t>6/7/2020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BFF1D29-FEAC-47F9-B266-E3D92632F370}"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C228480B-2D7E-4ABA-88B8-0E7A63BBFC1D}" type="datetimeFigureOut">
              <a:rPr lang="en-US" smtClean="0"/>
              <a:pPr/>
              <a:t>6/7/2020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BFF1D29-FEAC-47F9-B266-E3D92632F370}"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C228480B-2D7E-4ABA-88B8-0E7A63BBFC1D}" type="datetimeFigureOut">
              <a:rPr lang="en-US" smtClean="0"/>
              <a:pPr/>
              <a:t>6/7/2020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BFF1D29-FEAC-47F9-B266-E3D92632F370}"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228480B-2D7E-4ABA-88B8-0E7A63BBFC1D}" type="datetimeFigureOut">
              <a:rPr lang="en-US" smtClean="0"/>
              <a:pPr/>
              <a:t>6/7/2020</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BFF1D29-FEAC-47F9-B266-E3D92632F370}"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eg"/><Relationship Id="rId1" Type="http://schemas.openxmlformats.org/officeDocument/2006/relationships/slideLayout" Target="../slideLayouts/slideLayout8.xml"/></Relationships>
</file>

<file path=ppt/slides/_rels/slide6.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5.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7.gif"/><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1.gif"/><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9.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smtClean="0"/>
              <a:t>بنام خدا</a:t>
            </a:r>
            <a:endParaRPr lang="fa-IR" dirty="0"/>
          </a:p>
        </p:txBody>
      </p:sp>
    </p:spTree>
    <p:extLst>
      <p:ext uri="{BB962C8B-B14F-4D97-AF65-F5344CB8AC3E}">
        <p14:creationId xmlns:p14="http://schemas.microsoft.com/office/powerpoint/2010/main" val="240492589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990600" y="457200"/>
            <a:ext cx="7772400" cy="1470025"/>
          </a:xfrm>
        </p:spPr>
        <p:txBody>
          <a:bodyPr/>
          <a:lstStyle/>
          <a:p>
            <a:r>
              <a:rPr lang="fa-IR" dirty="0" smtClean="0">
                <a:solidFill>
                  <a:srgbClr val="FF0000"/>
                </a:solidFill>
              </a:rPr>
              <a:t>ارگونومی دوچرخه ثابت</a:t>
            </a:r>
            <a:endParaRPr lang="en-US" dirty="0">
              <a:solidFill>
                <a:srgbClr val="FF0000"/>
              </a:solidFill>
            </a:endParaRP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914400"/>
            <a:ext cx="8229600" cy="4525963"/>
          </a:xfrm>
        </p:spPr>
        <p:txBody>
          <a:bodyPr>
            <a:normAutofit/>
          </a:bodyPr>
          <a:lstStyle/>
          <a:p>
            <a:pPr algn="r" rtl="1">
              <a:buNone/>
            </a:pPr>
            <a:r>
              <a:rPr lang="fa-IR" sz="2800" dirty="0" smtClean="0"/>
              <a:t>دوچرخه ثابت یک راه بسیارخوبی برای تجربه یک تمرین داخل سالن برای همه، مخصوصا دوچرخه سواران است. دوچرخه خود را مناسب با وضعیت بدن خود تنظیم کنید، تا نه تنها از آسیب جدی جلوگیری کنید، بلکه تمرین هوازی خود را بهبود بخشید و بیشترین استفاده را از دوچرخه ثابت خود ببرید.</a:t>
            </a:r>
            <a:endParaRPr lang="en-US" sz="2800" dirty="0"/>
          </a:p>
        </p:txBody>
      </p:sp>
      <p:pic>
        <p:nvPicPr>
          <p:cNvPr id="4" name="Picture 3" descr="WS-17911.jpg"/>
          <p:cNvPicPr>
            <a:picLocks noChangeAspect="1"/>
          </p:cNvPicPr>
          <p:nvPr/>
        </p:nvPicPr>
        <p:blipFill>
          <a:blip r:embed="rId2" cstate="print"/>
          <a:stretch>
            <a:fillRect/>
          </a:stretch>
        </p:blipFill>
        <p:spPr>
          <a:xfrm>
            <a:off x="1476375" y="3124199"/>
            <a:ext cx="6191250" cy="3400425"/>
          </a:xfrm>
          <a:prstGeom prst="rect">
            <a:avLst/>
          </a:prstGeom>
        </p:spPr>
      </p:pic>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792162"/>
          </a:xfrm>
        </p:spPr>
        <p:txBody>
          <a:bodyPr/>
          <a:lstStyle/>
          <a:p>
            <a:r>
              <a:rPr lang="fa-IR" dirty="0" smtClean="0">
                <a:solidFill>
                  <a:srgbClr val="FF0000"/>
                </a:solidFill>
              </a:rPr>
              <a:t>تنظیم زین دوچرخه </a:t>
            </a:r>
            <a:endParaRPr lang="en-US" dirty="0">
              <a:solidFill>
                <a:srgbClr val="FF0000"/>
              </a:solidFill>
            </a:endParaRPr>
          </a:p>
        </p:txBody>
      </p:sp>
      <p:sp>
        <p:nvSpPr>
          <p:cNvPr id="3" name="Content Placeholder 2"/>
          <p:cNvSpPr>
            <a:spLocks noGrp="1"/>
          </p:cNvSpPr>
          <p:nvPr>
            <p:ph sz="half" idx="1"/>
          </p:nvPr>
        </p:nvSpPr>
        <p:spPr>
          <a:xfrm>
            <a:off x="152400" y="1524000"/>
            <a:ext cx="4495800" cy="4800600"/>
          </a:xfrm>
        </p:spPr>
        <p:txBody>
          <a:bodyPr>
            <a:normAutofit/>
          </a:bodyPr>
          <a:lstStyle/>
          <a:p>
            <a:pPr algn="ctr" rtl="1">
              <a:buNone/>
            </a:pPr>
            <a:r>
              <a:rPr lang="fa-IR" dirty="0" smtClean="0"/>
              <a:t>ابتدا رکاب را در پایینترین وضعیت ممکن قرار دهید سپس همانند عکس روی زین نشسته و زین را تا حدی بالا برده که در صورت نشستن بر روی زین، پاشنه پا بصورت کامل(نه با فشار) بروی رکاب قرار گیرد. در این حال نباید از طرف باسن هیچ کشیدگی به سمت پایین احساس شود. </a:t>
            </a:r>
          </a:p>
          <a:p>
            <a:pPr algn="r" rtl="1">
              <a:buNone/>
            </a:pPr>
            <a:endParaRPr lang="fa-IR" sz="2800" dirty="0" smtClean="0"/>
          </a:p>
          <a:p>
            <a:pPr algn="r">
              <a:buNone/>
            </a:pPr>
            <a:endParaRPr lang="en-US" sz="2800" dirty="0"/>
          </a:p>
        </p:txBody>
      </p:sp>
      <p:pic>
        <p:nvPicPr>
          <p:cNvPr id="5" name="Content Placeholder 4" descr="1379625_584756248248446_322037.png.jpg"/>
          <p:cNvPicPr>
            <a:picLocks noGrp="1" noChangeAspect="1"/>
          </p:cNvPicPr>
          <p:nvPr>
            <p:ph sz="half" idx="2"/>
          </p:nvPr>
        </p:nvPicPr>
        <p:blipFill>
          <a:blip r:embed="rId2" cstate="print"/>
          <a:stretch>
            <a:fillRect/>
          </a:stretch>
        </p:blipFill>
        <p:spPr>
          <a:xfrm>
            <a:off x="4800600" y="1524000"/>
            <a:ext cx="4191000" cy="4800600"/>
          </a:xfrm>
        </p:spPr>
      </p:pic>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Content Placeholder 7" descr="seat-height.jpg"/>
          <p:cNvPicPr>
            <a:picLocks noGrp="1" noChangeAspect="1"/>
          </p:cNvPicPr>
          <p:nvPr>
            <p:ph idx="1"/>
          </p:nvPr>
        </p:nvPicPr>
        <p:blipFill>
          <a:blip r:embed="rId2" cstate="print"/>
          <a:stretch>
            <a:fillRect/>
          </a:stretch>
        </p:blipFill>
        <p:spPr>
          <a:xfrm>
            <a:off x="304800" y="2743200"/>
            <a:ext cx="6026150" cy="4004087"/>
          </a:xfrm>
        </p:spPr>
      </p:pic>
      <p:sp>
        <p:nvSpPr>
          <p:cNvPr id="7" name="Text Placeholder 6"/>
          <p:cNvSpPr>
            <a:spLocks noGrp="1"/>
          </p:cNvSpPr>
          <p:nvPr>
            <p:ph type="body" sz="half" idx="2"/>
          </p:nvPr>
        </p:nvSpPr>
        <p:spPr>
          <a:xfrm>
            <a:off x="228600" y="304801"/>
            <a:ext cx="8382000" cy="2667000"/>
          </a:xfrm>
        </p:spPr>
        <p:txBody>
          <a:bodyPr/>
          <a:lstStyle/>
          <a:p>
            <a:pPr algn="r" rtl="1"/>
            <a:r>
              <a:rPr lang="fa-IR" sz="2800" dirty="0" smtClean="0"/>
              <a:t>نکته مهمی که باید در نظر داشته باشیم برای رکاب زدن و دوچرخه سواری از پنجه پا استفاده میشود . درست در قسمتی که انگشتان پا حالت خمیدگی پیدا میکند(متاتارس) را روی پنجه رکاب قرار داده و دوچرخه سواری میکنیم که باید در حالت درست زاویه پشت زانو بین 165 تا 170 درجه باشد.</a:t>
            </a:r>
            <a:endParaRPr lang="en-US" sz="2800" dirty="0" smtClean="0"/>
          </a:p>
          <a:p>
            <a:endParaRPr lang="en-US" dirty="0"/>
          </a:p>
        </p:txBody>
      </p:sp>
      <p:pic>
        <p:nvPicPr>
          <p:cNvPr id="1026" name="Picture 2" descr="C:\Users\Ali\Desktop\imgH2FaB8.jpg"/>
          <p:cNvPicPr>
            <a:picLocks noChangeAspect="1" noChangeArrowheads="1"/>
          </p:cNvPicPr>
          <p:nvPr/>
        </p:nvPicPr>
        <p:blipFill>
          <a:blip r:embed="rId3" cstate="print"/>
          <a:srcRect/>
          <a:stretch>
            <a:fillRect/>
          </a:stretch>
        </p:blipFill>
        <p:spPr bwMode="auto">
          <a:xfrm>
            <a:off x="6411799" y="2895600"/>
            <a:ext cx="2732201" cy="3697973"/>
          </a:xfrm>
          <a:prstGeom prst="rect">
            <a:avLst/>
          </a:prstGeom>
          <a:noFill/>
        </p:spPr>
      </p:pic>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xt Placeholder 9"/>
          <p:cNvSpPr>
            <a:spLocks noGrp="1"/>
          </p:cNvSpPr>
          <p:nvPr>
            <p:ph type="body" idx="1"/>
          </p:nvPr>
        </p:nvSpPr>
        <p:spPr>
          <a:xfrm>
            <a:off x="304800" y="228600"/>
            <a:ext cx="8459788" cy="2732087"/>
          </a:xfrm>
        </p:spPr>
        <p:txBody>
          <a:bodyPr>
            <a:normAutofit/>
          </a:bodyPr>
          <a:lstStyle/>
          <a:p>
            <a:pPr algn="r" rtl="1"/>
            <a:r>
              <a:rPr lang="fa-IR" b="0" dirty="0" smtClean="0"/>
              <a:t>از دیگر تنظیمات زین جلو یاعقب بودن زین درمحوروسطح افقی میباشد. این موضوع درکیفیت رکاب زدن شما نقش داشته واز دردهای احتمالی درقسمت کمر وپا جلوگیری میکند. یک روش خوب برای تنظیم جلو و عقب بودن زین این است که روی زین نشسته و پای خود را بر روی پدال گذاشته و آن را در وضعیت ساعت سه قرار می دهیم، در این وضعیت ساق باید کاملا عمودی قرار گیرد یا به روش دیگر، شاقولی که از جلوی کشکک به پایین آویزان می شود باید از وسط پدال عبور کند.</a:t>
            </a:r>
            <a:endParaRPr lang="en-US" b="0" dirty="0" smtClean="0"/>
          </a:p>
          <a:p>
            <a:pPr algn="r" rtl="1"/>
            <a:endParaRPr lang="en-US" b="0" dirty="0"/>
          </a:p>
        </p:txBody>
      </p:sp>
      <p:pic>
        <p:nvPicPr>
          <p:cNvPr id="7" name="Content Placeholder 6" descr="شسیس.jpg"/>
          <p:cNvPicPr>
            <a:picLocks noGrp="1" noChangeAspect="1"/>
          </p:cNvPicPr>
          <p:nvPr>
            <p:ph sz="half" idx="2"/>
          </p:nvPr>
        </p:nvPicPr>
        <p:blipFill>
          <a:blip r:embed="rId2" cstate="print"/>
          <a:stretch>
            <a:fillRect/>
          </a:stretch>
        </p:blipFill>
        <p:spPr>
          <a:xfrm>
            <a:off x="304800" y="3048000"/>
            <a:ext cx="3962400" cy="3534481"/>
          </a:xfrm>
        </p:spPr>
      </p:pic>
      <p:pic>
        <p:nvPicPr>
          <p:cNvPr id="13" name="Content Placeholder 12" descr="1379625_584756248248446_32شط2037.png"/>
          <p:cNvPicPr>
            <a:picLocks noGrp="1" noChangeAspect="1"/>
          </p:cNvPicPr>
          <p:nvPr>
            <p:ph sz="quarter" idx="4"/>
          </p:nvPr>
        </p:nvPicPr>
        <p:blipFill>
          <a:blip r:embed="rId3" cstate="print"/>
          <a:stretch>
            <a:fillRect/>
          </a:stretch>
        </p:blipFill>
        <p:spPr>
          <a:xfrm>
            <a:off x="4495800" y="3048000"/>
            <a:ext cx="4208314" cy="3611563"/>
          </a:xfrm>
        </p:spPr>
      </p:pic>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52400"/>
            <a:ext cx="8229600" cy="1143000"/>
          </a:xfrm>
        </p:spPr>
        <p:txBody>
          <a:bodyPr>
            <a:normAutofit/>
          </a:bodyPr>
          <a:lstStyle/>
          <a:p>
            <a:r>
              <a:rPr lang="fa-IR" sz="4000" dirty="0" smtClean="0">
                <a:solidFill>
                  <a:srgbClr val="FF0000"/>
                </a:solidFill>
              </a:rPr>
              <a:t>تنظیم زین دوچرخه</a:t>
            </a:r>
            <a:endParaRPr lang="en-US" sz="4000" dirty="0">
              <a:solidFill>
                <a:srgbClr val="FF0000"/>
              </a:solidFill>
            </a:endParaRPr>
          </a:p>
        </p:txBody>
      </p:sp>
      <p:sp>
        <p:nvSpPr>
          <p:cNvPr id="5" name="Content Placeholder 4"/>
          <p:cNvSpPr>
            <a:spLocks noGrp="1"/>
          </p:cNvSpPr>
          <p:nvPr>
            <p:ph idx="1"/>
          </p:nvPr>
        </p:nvSpPr>
        <p:spPr>
          <a:xfrm>
            <a:off x="457200" y="1219200"/>
            <a:ext cx="8229600" cy="5181600"/>
          </a:xfrm>
        </p:spPr>
        <p:txBody>
          <a:bodyPr>
            <a:normAutofit fontScale="92500" lnSpcReduction="20000"/>
          </a:bodyPr>
          <a:lstStyle/>
          <a:p>
            <a:pPr algn="r" rtl="1">
              <a:buNone/>
            </a:pPr>
            <a:r>
              <a:rPr lang="fa-IR" sz="3000" dirty="0" smtClean="0"/>
              <a:t>تنظیم افقی و شیب صندلی</a:t>
            </a:r>
          </a:p>
          <a:p>
            <a:pPr algn="r" rtl="1">
              <a:buNone/>
            </a:pPr>
            <a:r>
              <a:rPr lang="fa-IR" sz="3000" dirty="0" smtClean="0"/>
              <a:t> تنظیم صندلی دوچرخه را با قرار دادن دوچرخه بر روی یک سطح افقی تراز شروع کنید. سپس به وسیله یکی از راههای زیر از تراز بودن صندلی مطمئن شوید:</a:t>
            </a:r>
          </a:p>
          <a:p>
            <a:pPr algn="r" rtl="1">
              <a:buNone/>
            </a:pPr>
            <a:r>
              <a:rPr lang="fa-IR" sz="3000" dirty="0" smtClean="0"/>
              <a:t>یک تراز روی سطح صندلی قرار دهید.اگر ترازندارید یک خط کش بر روی سطح صندلی قرار دهید و سپس زاویه گوشه خط کش را با یک سطح افقی که از تراز بودنش مطمئن هستید بسنجید. این سطح افقی تراز می تواند قاب پنجره، چارچوب در یا سقف افقی یک ساختمان باشد. (باید زاویه دیدتان را جابجا کنید تا خط کش و سطح افقی در یک راستا قرار گیرند و آنگاه اگر خط کش موازی افق بود و گوشه خط کش با سطح افقی زاویه قائمه ساخت می فهمیم زین تراز است)</a:t>
            </a:r>
          </a:p>
          <a:p>
            <a:pPr algn="r" rtl="1">
              <a:buNone/>
            </a:pPr>
            <a:r>
              <a:rPr lang="fa-IR" sz="3000" dirty="0" smtClean="0"/>
              <a:t>همچنین باید زین را بر روی ریلهای خود به جلو و عقب جابجا کنیم تا مطمئن شویم زین در مرکز میله زین واقع شده است.</a:t>
            </a:r>
          </a:p>
          <a:p>
            <a:pPr algn="r" rtl="1"/>
            <a:endParaRPr lang="en-US" dirty="0"/>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smtClean="0">
                <a:solidFill>
                  <a:srgbClr val="FF0000"/>
                </a:solidFill>
              </a:rPr>
              <a:t>تنظیم زین دوچرخه</a:t>
            </a:r>
            <a:endParaRPr lang="en-US" dirty="0">
              <a:solidFill>
                <a:srgbClr val="FF0000"/>
              </a:solidFill>
            </a:endParaRPr>
          </a:p>
        </p:txBody>
      </p:sp>
      <p:sp>
        <p:nvSpPr>
          <p:cNvPr id="3" name="Content Placeholder 2"/>
          <p:cNvSpPr>
            <a:spLocks noGrp="1"/>
          </p:cNvSpPr>
          <p:nvPr>
            <p:ph idx="1"/>
          </p:nvPr>
        </p:nvSpPr>
        <p:spPr>
          <a:xfrm>
            <a:off x="457200" y="1600200"/>
            <a:ext cx="8229600" cy="4953000"/>
          </a:xfrm>
        </p:spPr>
        <p:txBody>
          <a:bodyPr>
            <a:normAutofit fontScale="92500" lnSpcReduction="20000"/>
          </a:bodyPr>
          <a:lstStyle/>
          <a:p>
            <a:pPr algn="r" rtl="1">
              <a:buNone/>
            </a:pPr>
            <a:r>
              <a:rPr lang="fa-IR" sz="3300" dirty="0" smtClean="0"/>
              <a:t>نکات لازم:</a:t>
            </a:r>
          </a:p>
          <a:p>
            <a:pPr algn="r" rtl="1"/>
            <a:r>
              <a:rPr lang="fa-IR" sz="3300" dirty="0" smtClean="0"/>
              <a:t>تراز بودن سطح صندلی باعث تقسیم صحیح وزن بدن بروی سطح صندلی، رسیدن به حداکثر بازدهی در رکاب زنی و چرخش و جابجایی بروی زین در زمانهایی که نیاز باشد می گردد. (پایین دادن قسمت جلویی زین باعث سرخوردن و تمایل بدن به سمت جلو در هنگام رکاب زدن و در نتیجه فشار بسیار زیاد بر بازو، دست و زانوها می گردد که ممکن است منجر به آسیب شود)</a:t>
            </a:r>
          </a:p>
          <a:p>
            <a:pPr algn="r" rtl="1"/>
            <a:r>
              <a:rPr lang="fa-IR" sz="3300" dirty="0" smtClean="0"/>
              <a:t>اکثر دوچرخه سواران با صندلی تراز به راحتی رکاب می زنند اما اگر شما احساس ناراحتی می کنید می توانید جلوی صندلی را تا  کمی (حداکثر 3 درجه) بالا یا پایین بدهید. </a:t>
            </a:r>
          </a:p>
          <a:p>
            <a:pPr algn="r" rtl="1">
              <a:buNone/>
            </a:pPr>
            <a:endParaRPr lang="en-US" dirty="0"/>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52400"/>
            <a:ext cx="8229600" cy="914400"/>
          </a:xfrm>
        </p:spPr>
        <p:txBody>
          <a:bodyPr/>
          <a:lstStyle/>
          <a:p>
            <a:r>
              <a:rPr lang="fa-IR" dirty="0" smtClean="0">
                <a:solidFill>
                  <a:srgbClr val="FF0000"/>
                </a:solidFill>
              </a:rPr>
              <a:t>تنظیم ارتفاع زین </a:t>
            </a:r>
            <a:endParaRPr lang="en-US" dirty="0">
              <a:solidFill>
                <a:srgbClr val="FF0000"/>
              </a:solidFill>
            </a:endParaRPr>
          </a:p>
        </p:txBody>
      </p:sp>
      <p:sp>
        <p:nvSpPr>
          <p:cNvPr id="3" name="Content Placeholder 2"/>
          <p:cNvSpPr>
            <a:spLocks noGrp="1"/>
          </p:cNvSpPr>
          <p:nvPr>
            <p:ph idx="1"/>
          </p:nvPr>
        </p:nvSpPr>
        <p:spPr>
          <a:xfrm>
            <a:off x="3810000" y="1066800"/>
            <a:ext cx="5181600" cy="5562600"/>
          </a:xfrm>
        </p:spPr>
        <p:txBody>
          <a:bodyPr>
            <a:normAutofit/>
          </a:bodyPr>
          <a:lstStyle/>
          <a:p>
            <a:pPr algn="r" rtl="1">
              <a:buNone/>
            </a:pPr>
            <a:r>
              <a:rPr lang="fa-IR" sz="2800" dirty="0" smtClean="0">
                <a:cs typeface="B Nazanin" pitchFamily="2" charset="-78"/>
              </a:rPr>
              <a:t>اگر زین خیلی پایین باشد فشار زیادی به عناصر جلوی زانو مانند تاندون کوادریسپس و غضروف پتلا و پتلار تندون وارد می شود و در صورتی که زین زیادی بالا قرار گیرد همسترینگ ها در پشت زانو تحت کشش قرار گرفته و ممکن است درد پشت زانو ایجاد شود.</a:t>
            </a:r>
          </a:p>
          <a:p>
            <a:pPr algn="r" rtl="1">
              <a:buNone/>
            </a:pPr>
            <a:r>
              <a:rPr lang="fa-IR" sz="2800" dirty="0" smtClean="0">
                <a:cs typeface="B Nazanin" pitchFamily="2" charset="-78"/>
              </a:rPr>
              <a:t>یک قانون خوب برای تنظیم ارتفاع زین این است که وقتی روی زین نشسته و کف پای خود را بر روی پدال قرار می دهیم و آن را در پایین ترین وضعیت خود یعنی ساعت شش قرار می دهیم، زانو باید زاویه ای حدود25-30 درجه داشته باشد. </a:t>
            </a:r>
            <a:endParaRPr lang="en-US" sz="2800" dirty="0">
              <a:cs typeface="B Nazanin" pitchFamily="2" charset="-78"/>
            </a:endParaRPr>
          </a:p>
        </p:txBody>
      </p:sp>
      <p:pic>
        <p:nvPicPr>
          <p:cNvPr id="2050" name="Picture 2" descr="C:\Users\Ali\Desktop\bfig1.gif"/>
          <p:cNvPicPr>
            <a:picLocks noChangeAspect="1" noChangeArrowheads="1"/>
          </p:cNvPicPr>
          <p:nvPr/>
        </p:nvPicPr>
        <p:blipFill>
          <a:blip r:embed="rId2" cstate="print"/>
          <a:srcRect/>
          <a:stretch>
            <a:fillRect/>
          </a:stretch>
        </p:blipFill>
        <p:spPr bwMode="auto">
          <a:xfrm>
            <a:off x="152400" y="1295400"/>
            <a:ext cx="3733800" cy="4758611"/>
          </a:xfrm>
          <a:prstGeom prst="rect">
            <a:avLst/>
          </a:prstGeom>
          <a:noFill/>
        </p:spPr>
      </p:pic>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smtClean="0">
                <a:solidFill>
                  <a:srgbClr val="FF0000"/>
                </a:solidFill>
                <a:cs typeface="B Nazanin" pitchFamily="2" charset="-78"/>
              </a:rPr>
              <a:t>تاندون کوادریسپس و غضروف پتلا و پتلار تاندون</a:t>
            </a:r>
            <a:endParaRPr lang="en-US" dirty="0">
              <a:solidFill>
                <a:srgbClr val="FF0000"/>
              </a:solidFill>
            </a:endParaRPr>
          </a:p>
        </p:txBody>
      </p:sp>
      <p:pic>
        <p:nvPicPr>
          <p:cNvPr id="4" name="Content Placeholder 3" descr="photo_2016-12-07_22-01-58.jpg"/>
          <p:cNvPicPr>
            <a:picLocks noGrp="1" noChangeAspect="1"/>
          </p:cNvPicPr>
          <p:nvPr>
            <p:ph idx="1"/>
          </p:nvPr>
        </p:nvPicPr>
        <p:blipFill>
          <a:blip r:embed="rId2" cstate="print"/>
          <a:stretch>
            <a:fillRect/>
          </a:stretch>
        </p:blipFill>
        <p:spPr>
          <a:xfrm>
            <a:off x="685800" y="1752600"/>
            <a:ext cx="7315200" cy="4495799"/>
          </a:xfrm>
        </p:spPr>
      </p:pic>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28600" y="381000"/>
            <a:ext cx="8610600" cy="6172200"/>
          </a:xfrm>
        </p:spPr>
        <p:txBody>
          <a:bodyPr>
            <a:normAutofit fontScale="85000" lnSpcReduction="20000"/>
          </a:bodyPr>
          <a:lstStyle/>
          <a:p>
            <a:pPr algn="r" rtl="1">
              <a:buNone/>
            </a:pPr>
            <a:r>
              <a:rPr lang="fa-IR" dirty="0" smtClean="0">
                <a:solidFill>
                  <a:srgbClr val="FF0000"/>
                </a:solidFill>
              </a:rPr>
              <a:t>روش دیگرتنظیم ارتفاع صندلی   </a:t>
            </a:r>
          </a:p>
          <a:p>
            <a:pPr algn="r" rtl="1">
              <a:buNone/>
            </a:pPr>
            <a:r>
              <a:rPr lang="fa-IR" dirty="0" smtClean="0"/>
              <a:t>دوچرخه را روی دستگاه شبیه ساز تمرین دوچرخه سواری قرارا داده بروی آن سوار شوید یا آن را کنار درب ساختمان یا درون یک دالان قرار داده بر روی آن سوار شده و با دست چارچوب در را گرفته یا به دیوار تکیه دهید. </a:t>
            </a:r>
          </a:p>
          <a:p>
            <a:pPr algn="r" rtl="1"/>
            <a:r>
              <a:rPr lang="fa-IR" dirty="0" smtClean="0"/>
              <a:t>پس از آنکه کفشهایتان را در رکاب محکم کردید به صورت برعکس رکاب بزنید (هرز گرد).   </a:t>
            </a:r>
          </a:p>
          <a:p>
            <a:pPr algn="r" rtl="1"/>
            <a:r>
              <a:rPr lang="fa-IR" dirty="0" smtClean="0"/>
              <a:t>برای یافتن ارتفاع مناسب زین باید زانوها در زمانیکه رکاب دوچرخه در پایینترین حالت حرکت خود واقع شده و در ضمن کفشها در رکاب قفل است به صورت کشیده قرار داشته باشد. </a:t>
            </a:r>
          </a:p>
          <a:p>
            <a:pPr algn="r" rtl="1"/>
            <a:r>
              <a:rPr lang="fa-IR" dirty="0" smtClean="0"/>
              <a:t>اگر لگن تان در موقع رکاب زدن تکان می‌خورد علامت ارتفاع بیش از حد زین می‌باشد. </a:t>
            </a:r>
          </a:p>
          <a:p>
            <a:pPr algn="r" rtl="1"/>
            <a:r>
              <a:rPr lang="fa-IR" dirty="0" smtClean="0"/>
              <a:t>توجه کنید که تنظیم ارتفاع زین در حالت رکاب زدن برعکس (هرزگرد) باعث می‌شود ارتفاع زین در بهترین حالت تنظیم شود به نحوی که در هنگام رکاب زدن واقعی (به سمت جلو) خمیدگی بی نقص و به اندازه ای در زانوهای شما ایجاد خواهد شد که مانع آسیبهای زانو می‌گردد.</a:t>
            </a:r>
          </a:p>
          <a:p>
            <a:pPr algn="r" rtl="1"/>
            <a:endParaRPr lang="en-US" dirty="0"/>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smtClean="0">
                <a:solidFill>
                  <a:srgbClr val="FF0000"/>
                </a:solidFill>
              </a:rPr>
              <a:t>تنظیم دسته های دوچرخه</a:t>
            </a:r>
            <a:endParaRPr lang="en-US" dirty="0">
              <a:solidFill>
                <a:srgbClr val="FF0000"/>
              </a:solidFill>
            </a:endParaRPr>
          </a:p>
        </p:txBody>
      </p:sp>
      <p:sp>
        <p:nvSpPr>
          <p:cNvPr id="3" name="Content Placeholder 2"/>
          <p:cNvSpPr>
            <a:spLocks noGrp="1"/>
          </p:cNvSpPr>
          <p:nvPr>
            <p:ph idx="1"/>
          </p:nvPr>
        </p:nvSpPr>
        <p:spPr>
          <a:xfrm>
            <a:off x="457200" y="1600200"/>
            <a:ext cx="8382000" cy="4525963"/>
          </a:xfrm>
        </p:spPr>
        <p:txBody>
          <a:bodyPr>
            <a:normAutofit/>
          </a:bodyPr>
          <a:lstStyle/>
          <a:p>
            <a:pPr algn="r" rtl="1">
              <a:buNone/>
            </a:pPr>
            <a:r>
              <a:rPr lang="fa-IR" sz="2800" dirty="0" smtClean="0"/>
              <a:t>موقعیت فرمان ترکیبی از ارتفاع، عمق و عرض و نوع ترمزو موقعیت ترمز می باشد.</a:t>
            </a:r>
          </a:p>
          <a:p>
            <a:pPr algn="r" rtl="1">
              <a:buNone/>
            </a:pPr>
            <a:r>
              <a:rPr lang="fa-IR" sz="2800" dirty="0" smtClean="0"/>
              <a:t>در راحت ترین موقعیت، زاویه بین تنه و بازو 90 درجه است.برای کنترل بهتر و راحتی بیشتر، آرنج باید کمی خم شود.</a:t>
            </a:r>
            <a:endParaRPr lang="en-US" sz="2800" dirty="0"/>
          </a:p>
        </p:txBody>
      </p:sp>
      <p:pic>
        <p:nvPicPr>
          <p:cNvPr id="3074" name="Picture 2" descr="C:\Users\Ali\Desktop\دسته.jpg"/>
          <p:cNvPicPr>
            <a:picLocks noChangeAspect="1" noChangeArrowheads="1"/>
          </p:cNvPicPr>
          <p:nvPr/>
        </p:nvPicPr>
        <p:blipFill>
          <a:blip r:embed="rId2" cstate="print"/>
          <a:srcRect/>
          <a:stretch>
            <a:fillRect/>
          </a:stretch>
        </p:blipFill>
        <p:spPr bwMode="auto">
          <a:xfrm>
            <a:off x="685800" y="3657601"/>
            <a:ext cx="4493952" cy="2971800"/>
          </a:xfrm>
          <a:prstGeom prst="rect">
            <a:avLst/>
          </a:prstGeom>
          <a:noFill/>
        </p:spPr>
      </p:pic>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457200"/>
            <a:ext cx="8229600" cy="1143000"/>
          </a:xfrm>
        </p:spPr>
        <p:txBody>
          <a:bodyPr/>
          <a:lstStyle/>
          <a:p>
            <a:r>
              <a:rPr lang="fa-IR" dirty="0" smtClean="0">
                <a:solidFill>
                  <a:srgbClr val="FF0000"/>
                </a:solidFill>
              </a:rPr>
              <a:t>تنظیم دسته های دوچرخه</a:t>
            </a:r>
            <a:endParaRPr lang="en-US" dirty="0">
              <a:solidFill>
                <a:srgbClr val="FF0000"/>
              </a:solidFill>
            </a:endParaRPr>
          </a:p>
        </p:txBody>
      </p:sp>
      <p:sp>
        <p:nvSpPr>
          <p:cNvPr id="3" name="Content Placeholder 2"/>
          <p:cNvSpPr>
            <a:spLocks noGrp="1"/>
          </p:cNvSpPr>
          <p:nvPr>
            <p:ph idx="1"/>
          </p:nvPr>
        </p:nvSpPr>
        <p:spPr>
          <a:xfrm>
            <a:off x="457200" y="1981200"/>
            <a:ext cx="8229600" cy="1905000"/>
          </a:xfrm>
        </p:spPr>
        <p:txBody>
          <a:bodyPr>
            <a:normAutofit/>
          </a:bodyPr>
          <a:lstStyle/>
          <a:p>
            <a:pPr algn="r" rtl="1">
              <a:buNone/>
            </a:pPr>
            <a:r>
              <a:rPr lang="fa-IR" sz="2800" dirty="0" smtClean="0"/>
              <a:t>دسته های دوچرخه باید حدود 1-2 اینچ پایین تر از سطح زین قرار گیرند. این دسته ها باید آنقدر باهم فاصله داشته باشند که در حین رکاب زدن به آرنج ها برخورد نکنند.این فاصله باید در حدود عرض شانه دوچرخه سوار باشد.</a:t>
            </a:r>
            <a:endParaRPr lang="en-US" sz="2800" dirty="0"/>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457200"/>
            <a:ext cx="8229600" cy="1295400"/>
          </a:xfrm>
        </p:spPr>
        <p:txBody>
          <a:bodyPr>
            <a:normAutofit/>
          </a:bodyPr>
          <a:lstStyle/>
          <a:p>
            <a:pPr rtl="1"/>
            <a:r>
              <a:rPr lang="fa-IR" sz="3600" dirty="0" smtClean="0">
                <a:solidFill>
                  <a:srgbClr val="FF0000"/>
                </a:solidFill>
              </a:rPr>
              <a:t>مچ دست باید در وضعیت نوترال باشد.</a:t>
            </a:r>
            <a:endParaRPr lang="en-US" sz="3600" dirty="0">
              <a:solidFill>
                <a:srgbClr val="FF0000"/>
              </a:solidFill>
            </a:endParaRPr>
          </a:p>
        </p:txBody>
      </p:sp>
      <p:pic>
        <p:nvPicPr>
          <p:cNvPr id="4" name="Content Placeholder 3" descr="imgH2FaB7.jpg"/>
          <p:cNvPicPr>
            <a:picLocks noGrp="1" noChangeAspect="1"/>
          </p:cNvPicPr>
          <p:nvPr>
            <p:ph idx="1"/>
          </p:nvPr>
        </p:nvPicPr>
        <p:blipFill>
          <a:blip r:embed="rId2" cstate="print"/>
          <a:stretch>
            <a:fillRect/>
          </a:stretch>
        </p:blipFill>
        <p:spPr>
          <a:xfrm>
            <a:off x="457200" y="2057400"/>
            <a:ext cx="8229600" cy="4165929"/>
          </a:xfrm>
        </p:spPr>
      </p:pic>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smtClean="0">
                <a:solidFill>
                  <a:srgbClr val="FF0000"/>
                </a:solidFill>
              </a:rPr>
              <a:t>مراقبت از مچ دست در دوچرخه سواری</a:t>
            </a:r>
            <a:endParaRPr lang="en-US" dirty="0">
              <a:solidFill>
                <a:srgbClr val="FF0000"/>
              </a:solidFill>
            </a:endParaRPr>
          </a:p>
        </p:txBody>
      </p:sp>
      <p:sp>
        <p:nvSpPr>
          <p:cNvPr id="3" name="Content Placeholder 2"/>
          <p:cNvSpPr>
            <a:spLocks noGrp="1"/>
          </p:cNvSpPr>
          <p:nvPr>
            <p:ph idx="1"/>
          </p:nvPr>
        </p:nvSpPr>
        <p:spPr/>
        <p:txBody>
          <a:bodyPr>
            <a:normAutofit/>
          </a:bodyPr>
          <a:lstStyle/>
          <a:p>
            <a:pPr algn="r" rtl="1">
              <a:buNone/>
            </a:pPr>
            <a:r>
              <a:rPr lang="fa-IR" sz="2800" dirty="0" smtClean="0"/>
              <a:t>در هنگام دوچرخه سواری به مدت طولانی مچ دست خود را به طور دائم در حالت خمیده قرار ندهید و هر از چند گاهی هر دو یا یکی از دستان خود را از روی فرمان بردارید و کمی مچ خود را حرکت داده یا آن را از روی فرمان جابه جا کنید.فشار زیاد و حالت خمیده رو به بالا یا پایین که در مچ دستان وارد می شود باعث ایجاد نشانگان تونل کارپال می شود.</a:t>
            </a:r>
            <a:br>
              <a:rPr lang="fa-IR" sz="2800" dirty="0" smtClean="0"/>
            </a:br>
            <a:endParaRPr lang="en-US" sz="2800" dirty="0" smtClean="0"/>
          </a:p>
        </p:txBody>
      </p:sp>
      <p:pic>
        <p:nvPicPr>
          <p:cNvPr id="1026" name="Picture 2" descr="C:\Users\Ali\Desktop\carpaltunnel.gif"/>
          <p:cNvPicPr>
            <a:picLocks noChangeAspect="1" noChangeArrowheads="1"/>
          </p:cNvPicPr>
          <p:nvPr/>
        </p:nvPicPr>
        <p:blipFill>
          <a:blip r:embed="rId2" cstate="print"/>
          <a:srcRect/>
          <a:stretch>
            <a:fillRect/>
          </a:stretch>
        </p:blipFill>
        <p:spPr bwMode="auto">
          <a:xfrm>
            <a:off x="1066800" y="3886200"/>
            <a:ext cx="2667000" cy="2716389"/>
          </a:xfrm>
          <a:prstGeom prst="rect">
            <a:avLst/>
          </a:prstGeom>
          <a:noFill/>
        </p:spPr>
      </p:pic>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a:xfrm>
            <a:off x="1752600" y="3733800"/>
            <a:ext cx="5486400" cy="609600"/>
          </a:xfrm>
        </p:spPr>
        <p:txBody>
          <a:bodyPr/>
          <a:lstStyle/>
          <a:p>
            <a:pPr algn="ctr"/>
            <a:r>
              <a:rPr lang="fa-IR" dirty="0" smtClean="0"/>
              <a:t>جدیدترین زین ضد درد باسن</a:t>
            </a:r>
            <a:endParaRPr lang="en-US" dirty="0"/>
          </a:p>
        </p:txBody>
      </p:sp>
      <p:pic>
        <p:nvPicPr>
          <p:cNvPr id="7" name="Picture Placeholder 6" descr="Newzin.jpg"/>
          <p:cNvPicPr>
            <a:picLocks noGrp="1" noChangeAspect="1"/>
          </p:cNvPicPr>
          <p:nvPr>
            <p:ph type="pic" idx="1"/>
          </p:nvPr>
        </p:nvPicPr>
        <p:blipFill>
          <a:blip r:embed="rId2" cstate="print"/>
          <a:srcRect l="5556" r="5556"/>
          <a:stretch>
            <a:fillRect/>
          </a:stretch>
        </p:blipFill>
        <p:spPr>
          <a:xfrm>
            <a:off x="533400" y="304800"/>
            <a:ext cx="8001000" cy="3200400"/>
          </a:xfrm>
        </p:spPr>
      </p:pic>
      <p:sp>
        <p:nvSpPr>
          <p:cNvPr id="3" name="Content Placeholder 2"/>
          <p:cNvSpPr>
            <a:spLocks noGrp="1"/>
          </p:cNvSpPr>
          <p:nvPr>
            <p:ph type="body" sz="half" idx="2"/>
          </p:nvPr>
        </p:nvSpPr>
        <p:spPr>
          <a:xfrm>
            <a:off x="457200" y="4419600"/>
            <a:ext cx="8382000" cy="2286000"/>
          </a:xfrm>
        </p:spPr>
        <p:txBody>
          <a:bodyPr>
            <a:normAutofit fontScale="92500" lnSpcReduction="20000"/>
          </a:bodyPr>
          <a:lstStyle/>
          <a:p>
            <a:pPr algn="r" rtl="1"/>
            <a:r>
              <a:rPr lang="fa-IR" sz="2000" dirty="0" smtClean="0"/>
              <a:t>می‌توان </a:t>
            </a:r>
            <a:r>
              <a:rPr lang="fa-IR" sz="2000" dirty="0"/>
              <a:t>گفت فنی‌ترین زین دوچرخه در جهان است که </a:t>
            </a:r>
            <a:r>
              <a:rPr lang="fa-IR" sz="2000" dirty="0" smtClean="0"/>
              <a:t>با </a:t>
            </a:r>
            <a:r>
              <a:rPr lang="fa-IR" sz="2000" dirty="0"/>
              <a:t>هدف رهایی از سندرم موسوم به </a:t>
            </a:r>
            <a:r>
              <a:rPr lang="en-US" sz="2000" dirty="0"/>
              <a:t>Numb Bum (</a:t>
            </a:r>
            <a:r>
              <a:rPr lang="fa-IR" sz="2000" dirty="0"/>
              <a:t>فشار مداوم به باسن بر اثر تماس با دوچرخه یا موتور که باعث محدودیت در جریان خون و فشار به سیستم عصبی و خواب رفتگی عضله) ساخته شده است.  </a:t>
            </a:r>
            <a:endParaRPr lang="fa-IR" sz="2000" dirty="0" smtClean="0"/>
          </a:p>
          <a:p>
            <a:pPr algn="r" rtl="1"/>
            <a:r>
              <a:rPr lang="fa-IR" sz="2000" dirty="0" smtClean="0"/>
              <a:t>مهمترین نکته‌ای که این زین در خود دارد اینکه دوچرخه سوار اصلا احساس ناراحتی نمی‌کند و مانند زین‌های معمولی دچار مشکل مزمن درد پشت نمی‌شود. با استفاده از این زین به یکی از شکایتهای عمده دوچرخه سواران پایان داده می‌شود.از نکات فنی اینکه فشار مستقیم به شریانها و پروستات و رگ‌های عصبی آن ناحیه از بدن وارد نمی‌شود. همچنین با توزیع وزن به صورت متعارف بدون داشتن دماغه سنتی فشار به یک نقطه وارد نمی‌شود. بدن به راحتی در معرض تهویه قرار گرفته و گرمایی هم به وجود نمی‌آید. </a:t>
            </a:r>
          </a:p>
          <a:p>
            <a:pPr algn="r" rtl="1">
              <a:buNone/>
            </a:pPr>
            <a:endParaRPr lang="en-US" dirty="0"/>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a:xfrm>
            <a:off x="457200" y="152400"/>
            <a:ext cx="8229600" cy="838200"/>
          </a:xfrm>
        </p:spPr>
        <p:txBody>
          <a:bodyPr/>
          <a:lstStyle/>
          <a:p>
            <a:r>
              <a:rPr lang="fa-IR" b="1" dirty="0" smtClean="0"/>
              <a:t>بیومکانیک دوچرخه سواری</a:t>
            </a:r>
            <a:endParaRPr lang="en-US" dirty="0"/>
          </a:p>
        </p:txBody>
      </p:sp>
      <p:sp>
        <p:nvSpPr>
          <p:cNvPr id="6" name="Content Placeholder 5"/>
          <p:cNvSpPr>
            <a:spLocks noGrp="1"/>
          </p:cNvSpPr>
          <p:nvPr>
            <p:ph idx="1"/>
          </p:nvPr>
        </p:nvSpPr>
        <p:spPr>
          <a:xfrm>
            <a:off x="228600" y="1143000"/>
            <a:ext cx="8686800" cy="5486400"/>
          </a:xfrm>
        </p:spPr>
        <p:txBody>
          <a:bodyPr>
            <a:normAutofit fontScale="70000" lnSpcReduction="20000"/>
          </a:bodyPr>
          <a:lstStyle/>
          <a:p>
            <a:pPr algn="r" rtl="1"/>
            <a:r>
              <a:rPr lang="fa-IR" dirty="0" smtClean="0"/>
              <a:t>چرخه رکاب زدن شامل مرحله اعمال نیرو که از موقعیت ساعت 12 شروع شده و به ساعت 6 ختم می شود و مرحله بازیافت که از ساعت 6 تا 12 امتداد دارد تشکیل شده است. در مرحله اعمال نیرو، بیشترین نیرو برای تولید گشتاور لازم جهت حرکت رو به جلو تولید می شود. این نیرو توسط عضلات بازکننده پایین تنه شامل: چهارسررانی، سرینی بزرگ، همسترینگ (با عملی که روی لگن انجام میدهد) وعضلات ساق پا (سبب حرکت مچ پا می شوند) تولید می شود. در مرحله بازیافت مشارکت عضلات فلکسورنظیر: فلکسور لگن، همسترینگ (با عملی که روی زانو انجام میدهند) و عضلات ساق پا (با عملی که روی زانو انجام می دهند) سبب حرکت روی به بالای رکاب دوچرخه جهت شروع مرحله اعمال نیرو می شود.</a:t>
            </a:r>
            <a:br>
              <a:rPr lang="fa-IR" dirty="0" smtClean="0"/>
            </a:br>
            <a:r>
              <a:rPr lang="fa-IR" dirty="0" smtClean="0"/>
              <a:t>در مکان ساعت 12 زانو دیگر بیشتر خم نمی شود و از آنجا به بعد طی مرحله اعمال نیرو به میزان 75 درجه زانو باز می شود تا اینکه در آغاز مرحله بازیافت به میزان 35 درجه خم شود. باید توجه داشت در مرحله اعمال نیرو زانو بطور طبیعی کمی به قسمت میانی متمایل می شود که این انحراف به دلیل جهت گیری کندیل استخوان ران است (این انحراف در زنان نمایان تر است).</a:t>
            </a:r>
            <a:br>
              <a:rPr lang="fa-IR" dirty="0" smtClean="0"/>
            </a:br>
            <a:r>
              <a:rPr lang="fa-IR" dirty="0" smtClean="0"/>
              <a:t>در مرحله اعمال نیرو چرخش کف پا به سمت داخل سبب جمع شدن نیروی چرخش آن با زانو می شود درست مانند مرحله اتکا هنگام دویدن. اما از طرف دیگر سبب وارد آمدن فشار به قسمت داخلی زانو می شود. مخالف این اتفاق طی مرحله بازیافت روی می دهد. در انتهای مرحله اعمال نیرو کف پا باید موازی با زمین باشد. مهره های کمری و پشتی هنگام دوچرخه سواری باید فلکشن (خم شدن) طولانی مدت داشته باشند و مهره های گردنی اکستنشن (باز شدن) طولانی مدتی را تحمل می نمایند.</a:t>
            </a:r>
            <a:endParaRPr lang="en-US" dirty="0"/>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photo_2016-12-07_22-33-44.jpg"/>
          <p:cNvPicPr>
            <a:picLocks noChangeAspect="1"/>
          </p:cNvPicPr>
          <p:nvPr/>
        </p:nvPicPr>
        <p:blipFill>
          <a:blip r:embed="rId2" cstate="print"/>
          <a:stretch>
            <a:fillRect/>
          </a:stretch>
        </p:blipFill>
        <p:spPr>
          <a:xfrm>
            <a:off x="381000" y="381000"/>
            <a:ext cx="8534400" cy="6248400"/>
          </a:xfrm>
          <a:prstGeom prst="rect">
            <a:avLst/>
          </a:prstGeom>
        </p:spPr>
      </p:pic>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photo_2016-12-07_22-34-13.jpg"/>
          <p:cNvPicPr>
            <a:picLocks noChangeAspect="1"/>
          </p:cNvPicPr>
          <p:nvPr/>
        </p:nvPicPr>
        <p:blipFill>
          <a:blip r:embed="rId2" cstate="print"/>
          <a:stretch>
            <a:fillRect/>
          </a:stretch>
        </p:blipFill>
        <p:spPr>
          <a:xfrm>
            <a:off x="0" y="0"/>
            <a:ext cx="9144000" cy="6858000"/>
          </a:xfrm>
          <a:prstGeom prst="rect">
            <a:avLst/>
          </a:prstGeom>
        </p:spPr>
      </p:pic>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photo_2016-12-07_22-35-52.jpg"/>
          <p:cNvPicPr>
            <a:picLocks noChangeAspect="1"/>
          </p:cNvPicPr>
          <p:nvPr/>
        </p:nvPicPr>
        <p:blipFill>
          <a:blip r:embed="rId2" cstate="print"/>
          <a:stretch>
            <a:fillRect/>
          </a:stretch>
        </p:blipFill>
        <p:spPr>
          <a:xfrm>
            <a:off x="0" y="0"/>
            <a:ext cx="9144000" cy="6858000"/>
          </a:xfrm>
          <a:prstGeom prst="rect">
            <a:avLst/>
          </a:prstGeom>
        </p:spPr>
      </p:pic>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362200"/>
            <a:ext cx="8229600" cy="1752600"/>
          </a:xfrm>
        </p:spPr>
        <p:txBody>
          <a:bodyPr>
            <a:noAutofit/>
          </a:bodyPr>
          <a:lstStyle/>
          <a:p>
            <a:r>
              <a:rPr lang="fa-IR" sz="9600" b="1" dirty="0" smtClean="0">
                <a:latin typeface="Arabic Typesetting" pitchFamily="66" charset="-78"/>
                <a:cs typeface="Arabic Typesetting" pitchFamily="66" charset="-78"/>
              </a:rPr>
              <a:t>با تشکر</a:t>
            </a:r>
            <a:br>
              <a:rPr lang="fa-IR" sz="9600" b="1" dirty="0" smtClean="0">
                <a:latin typeface="Arabic Typesetting" pitchFamily="66" charset="-78"/>
                <a:cs typeface="Arabic Typesetting" pitchFamily="66" charset="-78"/>
              </a:rPr>
            </a:br>
            <a:r>
              <a:rPr lang="fa-IR" sz="9600" b="1" dirty="0" smtClean="0">
                <a:latin typeface="Arabic Typesetting" pitchFamily="66" charset="-78"/>
                <a:cs typeface="Arabic Typesetting" pitchFamily="66" charset="-78"/>
              </a:rPr>
              <a:t/>
            </a:r>
            <a:br>
              <a:rPr lang="fa-IR" sz="9600" b="1" dirty="0" smtClean="0">
                <a:latin typeface="Arabic Typesetting" pitchFamily="66" charset="-78"/>
                <a:cs typeface="Arabic Typesetting" pitchFamily="66" charset="-78"/>
              </a:rPr>
            </a:br>
            <a:r>
              <a:rPr lang="fa-IR" sz="9600" b="1" dirty="0" smtClean="0">
                <a:latin typeface="Arabic Typesetting" pitchFamily="66" charset="-78"/>
                <a:cs typeface="Arabic Typesetting" pitchFamily="66" charset="-78"/>
              </a:rPr>
              <a:t>پایان</a:t>
            </a:r>
            <a:endParaRPr lang="en-US" sz="9600" b="1" dirty="0">
              <a:latin typeface="Arabic Typesetting" pitchFamily="66" charset="-78"/>
              <a:cs typeface="Arabic Typesetting" pitchFamily="66" charset="-78"/>
            </a:endParaRP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902</TotalTime>
  <Words>898</Words>
  <Application>Microsoft Office PowerPoint</Application>
  <PresentationFormat>On-screen Show (4:3)</PresentationFormat>
  <Paragraphs>40</Paragraphs>
  <Slides>21</Slides>
  <Notes>0</Notes>
  <HiddenSlides>0</HiddenSlides>
  <MMClips>0</MMClips>
  <ScaleCrop>false</ScaleCrop>
  <HeadingPairs>
    <vt:vector size="4" baseType="variant">
      <vt:variant>
        <vt:lpstr>Theme</vt:lpstr>
      </vt:variant>
      <vt:variant>
        <vt:i4>1</vt:i4>
      </vt:variant>
      <vt:variant>
        <vt:lpstr>Slide Titles</vt:lpstr>
      </vt:variant>
      <vt:variant>
        <vt:i4>21</vt:i4>
      </vt:variant>
    </vt:vector>
  </HeadingPairs>
  <TitlesOfParts>
    <vt:vector size="22" baseType="lpstr">
      <vt:lpstr>Office Theme</vt:lpstr>
      <vt:lpstr>بنام خدا</vt:lpstr>
      <vt:lpstr>ارگونومی دوچرخه ثابت</vt:lpstr>
      <vt:lpstr>PowerPoint Presentation</vt:lpstr>
      <vt:lpstr>تنظیم زین دوچرخه </vt:lpstr>
      <vt:lpstr>PowerPoint Presentation</vt:lpstr>
      <vt:lpstr>PowerPoint Presentation</vt:lpstr>
      <vt:lpstr>تنظیم زین دوچرخه</vt:lpstr>
      <vt:lpstr>تنظیم زین دوچرخه</vt:lpstr>
      <vt:lpstr>تنظیم ارتفاع زین </vt:lpstr>
      <vt:lpstr>تاندون کوادریسپس و غضروف پتلا و پتلار تاندون</vt:lpstr>
      <vt:lpstr>PowerPoint Presentation</vt:lpstr>
      <vt:lpstr>تنظیم دسته های دوچرخه</vt:lpstr>
      <vt:lpstr>تنظیم دسته های دوچرخه</vt:lpstr>
      <vt:lpstr>مچ دست باید در وضعیت نوترال باشد.</vt:lpstr>
      <vt:lpstr>مراقبت از مچ دست در دوچرخه سواری</vt:lpstr>
      <vt:lpstr>جدیدترین زین ضد درد باسن</vt:lpstr>
      <vt:lpstr>بیومکانیک دوچرخه سواری</vt:lpstr>
      <vt:lpstr>PowerPoint Presentation</vt:lpstr>
      <vt:lpstr>PowerPoint Presentation</vt:lpstr>
      <vt:lpstr>PowerPoint Presentation</vt:lpstr>
      <vt:lpstr>با تشکر  پایان</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ارگونومی دوچرخه ثابت</dc:title>
  <dc:creator>Ali</dc:creator>
  <cp:lastModifiedBy>Windows User</cp:lastModifiedBy>
  <cp:revision>36</cp:revision>
  <dcterms:created xsi:type="dcterms:W3CDTF">2016-11-26T08:39:33Z</dcterms:created>
  <dcterms:modified xsi:type="dcterms:W3CDTF">2020-06-07T10:32:02Z</dcterms:modified>
</cp:coreProperties>
</file>