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8" r:id="rId2"/>
    <p:sldId id="256" r:id="rId3"/>
    <p:sldId id="257" r:id="rId4"/>
    <p:sldId id="259" r:id="rId5"/>
    <p:sldId id="260" r:id="rId6"/>
    <p:sldId id="261" r:id="rId7"/>
    <p:sldId id="264" r:id="rId8"/>
    <p:sldId id="265" r:id="rId9"/>
    <p:sldId id="266" r:id="rId10"/>
    <p:sldId id="280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A050A-C7AB-47D6-87D0-01159871C651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C804E6-2AEA-4B35-BCF2-39F31BB54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00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C804E6-2AEA-4B35-BCF2-39F31BB548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595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849A927-AAB3-40DE-A078-2B579070EFFE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57E98F5-0B65-4C3B-928E-8313746F6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84"/>
            <a:ext cx="9144000" cy="6875398"/>
          </a:xfrm>
        </p:spPr>
      </p:pic>
    </p:spTree>
    <p:extLst>
      <p:ext uri="{BB962C8B-B14F-4D97-AF65-F5344CB8AC3E}">
        <p14:creationId xmlns:p14="http://schemas.microsoft.com/office/powerpoint/2010/main" val="2261490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457200"/>
            <a:ext cx="7772400" cy="1905000"/>
          </a:xfrm>
        </p:spPr>
        <p:txBody>
          <a:bodyPr/>
          <a:lstStyle/>
          <a:p>
            <a:pPr rtl="1"/>
            <a:r>
              <a:rPr lang="fa-IR" sz="5400" dirty="0"/>
              <a:t> تب روماتیسمی و بیماری روماتیسمی قلب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14600"/>
            <a:ext cx="6400800" cy="3657600"/>
          </a:xfrm>
        </p:spPr>
        <p:txBody>
          <a:bodyPr>
            <a:normAutofit/>
          </a:bodyPr>
          <a:lstStyle/>
          <a:p>
            <a:pPr algn="r" rtl="1"/>
            <a:r>
              <a:rPr lang="fa-IR" dirty="0"/>
              <a:t>تعریف</a:t>
            </a:r>
          </a:p>
          <a:p>
            <a:pPr algn="r" rtl="1"/>
            <a:r>
              <a:rPr lang="fa-IR" dirty="0"/>
              <a:t>شکل بالینی بیماری</a:t>
            </a:r>
          </a:p>
          <a:p>
            <a:pPr algn="r" rtl="1"/>
            <a:r>
              <a:rPr lang="fa-IR" dirty="0"/>
              <a:t>اپیدمیولوژی بیماری در جهان</a:t>
            </a:r>
          </a:p>
          <a:p>
            <a:pPr algn="r" rtl="1"/>
            <a:r>
              <a:rPr lang="fa-IR" dirty="0"/>
              <a:t>اپیدیولوژی بیماری در ایران</a:t>
            </a:r>
          </a:p>
          <a:p>
            <a:pPr algn="r" rtl="1"/>
            <a:r>
              <a:rPr lang="fa-IR" dirty="0"/>
              <a:t>اقدامات کنترلی و پیش گیری سطح اول</a:t>
            </a:r>
          </a:p>
          <a:p>
            <a:pPr algn="r" rtl="1"/>
            <a:r>
              <a:rPr lang="fa-IR" dirty="0"/>
              <a:t>پیشگیری سطح دوم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159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/>
          <a:lstStyle/>
          <a:p>
            <a:pPr rtl="1"/>
            <a:r>
              <a:rPr lang="fa-IR" dirty="0"/>
              <a:t>تعریف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dirty="0"/>
              <a:t>بیماری اتوایمیون با مکانیسم شناخته نشده</a:t>
            </a:r>
          </a:p>
          <a:p>
            <a:pPr algn="r" rtl="1"/>
            <a:endParaRPr lang="en-US" dirty="0"/>
          </a:p>
          <a:p>
            <a:pPr algn="r" rtl="1"/>
            <a:r>
              <a:rPr lang="fa-IR" dirty="0"/>
              <a:t>عارضه غیر چرکی فارنژیت استرپتوکوک بتا همولیتیک گروه </a:t>
            </a:r>
            <a:r>
              <a:rPr lang="en-US" dirty="0"/>
              <a:t>A</a:t>
            </a:r>
            <a:r>
              <a:rPr lang="fa-IR" dirty="0"/>
              <a:t> بدنبال پاسخ اتوایمیون تاخیری</a:t>
            </a:r>
          </a:p>
          <a:p>
            <a:pPr algn="r" rtl="1"/>
            <a:endParaRPr lang="en-US" dirty="0"/>
          </a:p>
          <a:p>
            <a:pPr algn="r" rtl="1"/>
            <a:r>
              <a:rPr lang="fa-IR" dirty="0"/>
              <a:t>فارنژیت ناشی از استرپتوکوک  </a:t>
            </a:r>
            <a:r>
              <a:rPr lang="en-US" dirty="0"/>
              <a:t>A</a:t>
            </a:r>
            <a:r>
              <a:rPr lang="fa-IR" dirty="0"/>
              <a:t> میتواند منجر به تب رماتیسمی و گلومرولونفریت حاد شود </a:t>
            </a:r>
          </a:p>
          <a:p>
            <a:pPr algn="r" rtl="1"/>
            <a:endParaRPr lang="en-US" dirty="0"/>
          </a:p>
          <a:p>
            <a:pPr algn="r" rtl="1"/>
            <a:r>
              <a:rPr lang="fa-IR" dirty="0"/>
              <a:t>نقش پروتین </a:t>
            </a:r>
            <a:r>
              <a:rPr lang="en-US" dirty="0"/>
              <a:t>M</a:t>
            </a:r>
            <a:endParaRPr lang="fa-IR" dirty="0"/>
          </a:p>
          <a:p>
            <a:pPr lvl="1" algn="r" rtl="1"/>
            <a:r>
              <a:rPr lang="fa-IR" sz="2400" dirty="0"/>
              <a:t>وجود </a:t>
            </a:r>
            <a:r>
              <a:rPr lang="en-US" sz="2400" dirty="0"/>
              <a:t>cross-reactive</a:t>
            </a:r>
            <a:r>
              <a:rPr lang="fa-IR" sz="2400" dirty="0"/>
              <a:t> میان </a:t>
            </a:r>
            <a:r>
              <a:rPr lang="en-US" sz="2400" dirty="0"/>
              <a:t>Ab</a:t>
            </a:r>
            <a:r>
              <a:rPr lang="fa-IR" sz="2400" dirty="0"/>
              <a:t> ضد باکتری و بافت های میزبان</a:t>
            </a:r>
          </a:p>
        </p:txBody>
      </p:sp>
    </p:spTree>
    <p:extLst>
      <p:ext uri="{BB962C8B-B14F-4D97-AF65-F5344CB8AC3E}">
        <p14:creationId xmlns:p14="http://schemas.microsoft.com/office/powerpoint/2010/main" val="3494159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تعریف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endParaRPr lang="en-US" dirty="0"/>
          </a:p>
          <a:p>
            <a:pPr algn="r" rtl="1"/>
            <a:r>
              <a:rPr lang="fa-IR" dirty="0"/>
              <a:t>تظاهرات بیماری تب روماتیسمی</a:t>
            </a:r>
          </a:p>
          <a:p>
            <a:pPr marL="800100" lvl="1" indent="-342900" algn="r" rtl="1">
              <a:buFont typeface="+mj-lt"/>
              <a:buAutoNum type="arabicPeriod"/>
            </a:pPr>
            <a:endParaRPr lang="en-US" sz="2400" dirty="0"/>
          </a:p>
          <a:p>
            <a:pPr marL="800100" lvl="1" indent="-342900" algn="r" rtl="1">
              <a:buFont typeface="+mj-lt"/>
              <a:buAutoNum type="arabicPeriod"/>
            </a:pPr>
            <a:r>
              <a:rPr lang="fa-IR" sz="2400" dirty="0"/>
              <a:t>قلبی:</a:t>
            </a:r>
          </a:p>
          <a:p>
            <a:pPr lvl="2" algn="r" rtl="1"/>
            <a:r>
              <a:rPr lang="fa-IR" sz="2400" dirty="0"/>
              <a:t>بیماری روماتیسمی قلب</a:t>
            </a:r>
          </a:p>
          <a:p>
            <a:pPr marL="800100" lvl="1" indent="-342900" algn="r" rtl="1">
              <a:buFont typeface="+mj-lt"/>
              <a:buAutoNum type="arabicPeriod"/>
            </a:pPr>
            <a:endParaRPr lang="en-US" sz="2400" dirty="0"/>
          </a:p>
          <a:p>
            <a:pPr marL="800100" lvl="1" indent="-342900" algn="r" rtl="1">
              <a:buFont typeface="+mj-lt"/>
              <a:buAutoNum type="arabicPeriod"/>
            </a:pPr>
            <a:r>
              <a:rPr lang="fa-IR" sz="2400" dirty="0"/>
              <a:t>غیر قلبی:</a:t>
            </a:r>
          </a:p>
          <a:p>
            <a:pPr lvl="2" algn="r" rtl="1"/>
            <a:r>
              <a:rPr lang="fa-IR" sz="2400" dirty="0"/>
              <a:t>پلی آرتریت</a:t>
            </a:r>
          </a:p>
          <a:p>
            <a:pPr lvl="2" algn="r" rtl="1"/>
            <a:r>
              <a:rPr lang="fa-IR" sz="2400" dirty="0"/>
              <a:t>ندول های زیرجلدی</a:t>
            </a:r>
          </a:p>
          <a:p>
            <a:pPr lvl="2" algn="r" rtl="1"/>
            <a:r>
              <a:rPr lang="fa-IR" sz="2400" dirty="0"/>
              <a:t>اریتم حاشیه ای</a:t>
            </a:r>
          </a:p>
          <a:p>
            <a:pPr lvl="2" algn="r" rtl="1"/>
            <a:r>
              <a:rPr lang="en-US" sz="2400" dirty="0"/>
              <a:t>Chorea disease</a:t>
            </a:r>
            <a:endParaRPr lang="fa-IR" sz="2400" dirty="0"/>
          </a:p>
        </p:txBody>
      </p:sp>
    </p:spTree>
    <p:extLst>
      <p:ext uri="{BB962C8B-B14F-4D97-AF65-F5344CB8AC3E}">
        <p14:creationId xmlns:p14="http://schemas.microsoft.com/office/powerpoint/2010/main" val="959109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شکل بالینی بیماری</a:t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algn="r" rtl="1"/>
            <a:r>
              <a:rPr lang="fa-IR" dirty="0"/>
              <a:t>تشخیص بالینی تب رماتیسم با توجه به معیارهای جونز:</a:t>
            </a:r>
            <a:endParaRPr lang="en-US" dirty="0"/>
          </a:p>
          <a:p>
            <a:pPr marL="800100" lvl="1" indent="-342900" algn="r" rtl="1">
              <a:buFont typeface="+mj-lt"/>
              <a:buAutoNum type="arabicPeriod"/>
            </a:pPr>
            <a:r>
              <a:rPr lang="fa-IR" sz="2400" dirty="0"/>
              <a:t>اصلی</a:t>
            </a:r>
          </a:p>
          <a:p>
            <a:pPr marL="1200150" lvl="2" indent="-342900" algn="r" rtl="1"/>
            <a:r>
              <a:rPr lang="fa-IR" sz="2400" dirty="0"/>
              <a:t>کاردیت</a:t>
            </a:r>
          </a:p>
          <a:p>
            <a:pPr marL="1200150" lvl="2" indent="-342900" algn="r" rtl="1"/>
            <a:r>
              <a:rPr lang="fa-IR" sz="2400" dirty="0"/>
              <a:t>پلی آرتریت</a:t>
            </a:r>
          </a:p>
          <a:p>
            <a:pPr marL="1200150" lvl="2" indent="-342900" algn="r" rtl="1"/>
            <a:r>
              <a:rPr lang="fa-IR" sz="2400" dirty="0"/>
              <a:t>ندول های زیر جلدی</a:t>
            </a:r>
          </a:p>
          <a:p>
            <a:pPr marL="1200150" lvl="2" indent="-342900" algn="r" rtl="1"/>
            <a:r>
              <a:rPr lang="fa-IR" sz="2400" dirty="0"/>
              <a:t>اریتم حاشیه ای</a:t>
            </a:r>
          </a:p>
          <a:p>
            <a:pPr marL="1200150" lvl="2" indent="-342900" algn="r" rtl="1"/>
            <a:r>
              <a:rPr lang="fa-IR" sz="2400" dirty="0"/>
              <a:t>کره سیدنهام</a:t>
            </a:r>
          </a:p>
          <a:p>
            <a:pPr marL="800100" lvl="1" indent="-342900" algn="r" rtl="1">
              <a:buFont typeface="+mj-lt"/>
              <a:buAutoNum type="arabicPeriod"/>
            </a:pPr>
            <a:r>
              <a:rPr lang="fa-IR" sz="2400" dirty="0"/>
              <a:t>فرعی</a:t>
            </a:r>
          </a:p>
          <a:p>
            <a:pPr marL="1200150" lvl="2" indent="-342900" algn="r" rtl="1"/>
            <a:r>
              <a:rPr lang="fa-IR" sz="2400" dirty="0"/>
              <a:t>علایم بالینی</a:t>
            </a:r>
            <a:r>
              <a:rPr lang="en-US" sz="2400" dirty="0"/>
              <a:t>   : </a:t>
            </a:r>
            <a:r>
              <a:rPr lang="fa-IR" sz="2400" dirty="0"/>
              <a:t>تب – پلی ارترالژی</a:t>
            </a:r>
          </a:p>
          <a:p>
            <a:pPr marL="1200150" lvl="2" indent="-342900" algn="r" rtl="1"/>
            <a:r>
              <a:rPr lang="fa-IR" sz="2400" dirty="0"/>
              <a:t>علایم آزمایشگاهی التهاب حاد : لکوسیتوز- افزایش </a:t>
            </a:r>
            <a:r>
              <a:rPr lang="en-US" sz="2400" dirty="0"/>
              <a:t> ESR</a:t>
            </a:r>
            <a:r>
              <a:rPr lang="fa-IR" sz="2400" dirty="0"/>
              <a:t>-</a:t>
            </a:r>
            <a:r>
              <a:rPr lang="en-US" sz="2400" dirty="0"/>
              <a:t>   CRP </a:t>
            </a:r>
            <a:endParaRPr lang="fa-IR" sz="2400" dirty="0"/>
          </a:p>
        </p:txBody>
      </p:sp>
    </p:spTree>
    <p:extLst>
      <p:ext uri="{BB962C8B-B14F-4D97-AF65-F5344CB8AC3E}">
        <p14:creationId xmlns:p14="http://schemas.microsoft.com/office/powerpoint/2010/main" val="2832231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شکل بالینی بیماری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00050" algn="r" rtl="1"/>
            <a:endParaRPr lang="fa-IR" dirty="0"/>
          </a:p>
          <a:p>
            <a:pPr marL="400050" algn="r" rtl="1"/>
            <a:r>
              <a:rPr lang="fa-IR" dirty="0"/>
              <a:t>ضرورت وجود سابقه ابتلا به عفونت استرپتوکوکی</a:t>
            </a:r>
          </a:p>
          <a:p>
            <a:pPr marL="400050" algn="r" rtl="1"/>
            <a:endParaRPr lang="fa-IR" dirty="0"/>
          </a:p>
          <a:p>
            <a:pPr marL="400050" algn="r" rtl="1"/>
            <a:r>
              <a:rPr lang="fa-IR" dirty="0"/>
              <a:t>تشخیص عود بیماری: </a:t>
            </a:r>
          </a:p>
          <a:p>
            <a:pPr marL="800100" lvl="1" algn="r" rtl="1"/>
            <a:r>
              <a:rPr lang="fa-IR" sz="2400" dirty="0"/>
              <a:t>وجود سابقه قبلی تب رماتیسمی + علایم فرعی</a:t>
            </a:r>
          </a:p>
          <a:p>
            <a:pPr marL="400050" algn="r" rtl="1"/>
            <a:endParaRPr lang="fa-IR" dirty="0"/>
          </a:p>
          <a:p>
            <a:pPr marL="400050" algn="r" rtl="1"/>
            <a:r>
              <a:rPr lang="fa-IR" dirty="0"/>
              <a:t>کاردیت قلبی دارای آسیب دایمی (بر خلاف سایر تظاهرات تب رماتیسمی)</a:t>
            </a:r>
          </a:p>
          <a:p>
            <a:pPr marL="400050" algn="r" rtl="1"/>
            <a:endParaRPr lang="fa-IR" dirty="0"/>
          </a:p>
          <a:p>
            <a:pPr marL="400050" algn="r" rtl="1"/>
            <a:r>
              <a:rPr lang="fa-IR" dirty="0"/>
              <a:t>شایعترین تظاهرات بالینی تب رماتیسمی:</a:t>
            </a:r>
          </a:p>
          <a:p>
            <a:pPr marL="857250" lvl="1" indent="-342900" algn="r" rtl="1">
              <a:buFont typeface="+mj-lt"/>
              <a:buAutoNum type="arabicPeriod"/>
            </a:pPr>
            <a:r>
              <a:rPr lang="fa-IR" sz="2400" dirty="0"/>
              <a:t>تب</a:t>
            </a:r>
          </a:p>
          <a:p>
            <a:pPr marL="857250" lvl="1" indent="-342900" algn="r" rtl="1">
              <a:buFont typeface="+mj-lt"/>
              <a:buAutoNum type="arabicPeriod"/>
            </a:pPr>
            <a:r>
              <a:rPr lang="fa-IR" sz="2400" dirty="0"/>
              <a:t>پلی آرتریت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77183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066800"/>
          </a:xfrm>
        </p:spPr>
        <p:txBody>
          <a:bodyPr/>
          <a:lstStyle/>
          <a:p>
            <a:pPr rtl="1"/>
            <a:r>
              <a:rPr lang="fa-IR" dirty="0"/>
              <a:t>اپیدمیولوژی بیماری در جهان</a:t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/>
              <a:t>شایعترین انواع عفونت  استرپتوکوک </a:t>
            </a:r>
            <a:r>
              <a:rPr lang="en-US" dirty="0"/>
              <a:t>A</a:t>
            </a:r>
            <a:r>
              <a:rPr lang="fa-IR" dirty="0"/>
              <a:t> در کشورهای توسعه یافته </a:t>
            </a:r>
            <a:r>
              <a:rPr lang="en-US" dirty="0"/>
              <a:t> </a:t>
            </a:r>
            <a:r>
              <a:rPr lang="fa-IR" dirty="0"/>
              <a:t>و درحال توسعه  (5-15 ساله)</a:t>
            </a:r>
          </a:p>
          <a:p>
            <a:pPr lvl="1" algn="r" rtl="1"/>
            <a:r>
              <a:rPr lang="fa-IR" dirty="0"/>
              <a:t>فارنژیت </a:t>
            </a:r>
          </a:p>
          <a:p>
            <a:pPr lvl="1" algn="r" rtl="1"/>
            <a:r>
              <a:rPr lang="fa-IR" dirty="0"/>
              <a:t>عفونت پوستی</a:t>
            </a:r>
          </a:p>
          <a:p>
            <a:pPr algn="r" rtl="1"/>
            <a:r>
              <a:rPr lang="fa-IR" dirty="0"/>
              <a:t>تب رماتیسمی :</a:t>
            </a:r>
          </a:p>
          <a:p>
            <a:pPr lvl="1" algn="r" rtl="1"/>
            <a:r>
              <a:rPr lang="fa-IR" dirty="0"/>
              <a:t>عمدتا 5-15 ساله</a:t>
            </a:r>
          </a:p>
          <a:p>
            <a:pPr lvl="1" algn="r" rtl="1"/>
            <a:r>
              <a:rPr lang="fa-IR" dirty="0"/>
              <a:t>در کشورهای در حال توسعه  60% تمام بیماری های قلبی عروقی کودکان و نوجوانان</a:t>
            </a:r>
          </a:p>
          <a:p>
            <a:pPr algn="r" rtl="1"/>
            <a:r>
              <a:rPr lang="fa-IR" dirty="0"/>
              <a:t>ارتباط رخداد فارنژیت ناشی از استرپتوکوک بتاهمولیتیک گروه </a:t>
            </a:r>
            <a:r>
              <a:rPr lang="en-US" dirty="0"/>
              <a:t>A</a:t>
            </a:r>
            <a:r>
              <a:rPr lang="fa-IR" dirty="0"/>
              <a:t> با:</a:t>
            </a:r>
          </a:p>
          <a:p>
            <a:pPr lvl="1" algn="r" rtl="1"/>
            <a:r>
              <a:rPr lang="fa-IR" dirty="0"/>
              <a:t>شرایط فصلی</a:t>
            </a:r>
          </a:p>
          <a:p>
            <a:pPr lvl="1" algn="r" rtl="1"/>
            <a:r>
              <a:rPr lang="fa-IR" dirty="0"/>
              <a:t>سنی</a:t>
            </a:r>
          </a:p>
          <a:p>
            <a:pPr lvl="1" algn="r" rtl="1"/>
            <a:r>
              <a:rPr lang="fa-IR" dirty="0"/>
              <a:t>وضعیت اقتصادی اجتماعی و محیطی</a:t>
            </a:r>
          </a:p>
        </p:txBody>
      </p:sp>
    </p:spTree>
    <p:extLst>
      <p:ext uri="{BB962C8B-B14F-4D97-AF65-F5344CB8AC3E}">
        <p14:creationId xmlns:p14="http://schemas.microsoft.com/office/powerpoint/2010/main" val="4156571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600200"/>
          </a:xfrm>
        </p:spPr>
        <p:txBody>
          <a:bodyPr/>
          <a:lstStyle/>
          <a:p>
            <a:pPr rtl="1"/>
            <a:r>
              <a:rPr lang="fa-IR" dirty="0"/>
              <a:t>اپیدمیولوژی بیماری در جهان</a:t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endParaRPr lang="fa-IR" dirty="0"/>
          </a:p>
          <a:p>
            <a:pPr algn="r" rtl="1"/>
            <a:r>
              <a:rPr lang="fa-IR" dirty="0"/>
              <a:t>اعتقاد بیشتر صاحب نظران:</a:t>
            </a:r>
          </a:p>
          <a:p>
            <a:pPr lvl="1" algn="r" rtl="1"/>
            <a:r>
              <a:rPr lang="fa-IR" dirty="0"/>
              <a:t>عفونت فقط در حالت فارنژیت می تواند به رماتیسم قلبی منجر شود و یا به دیگری انتقال یابد</a:t>
            </a:r>
          </a:p>
          <a:p>
            <a:pPr marL="457200" lvl="1" indent="0" algn="r" rtl="1">
              <a:buNone/>
            </a:pPr>
            <a:endParaRPr lang="fa-IR" dirty="0"/>
          </a:p>
          <a:p>
            <a:pPr algn="r" rtl="1"/>
            <a:r>
              <a:rPr lang="fa-IR" dirty="0"/>
              <a:t>حدود 3-6 درصد افراد مستعد ابتلا به تب رماتیسمی می باشند.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dirty="0"/>
              <a:t>عوامل موثر در توزیع جهانی تب رماتیسم:</a:t>
            </a:r>
          </a:p>
          <a:p>
            <a:pPr lvl="1" algn="r" rtl="1"/>
            <a:r>
              <a:rPr lang="fa-IR" dirty="0"/>
              <a:t>استعداد میزبان </a:t>
            </a:r>
          </a:p>
          <a:p>
            <a:pPr lvl="1" algn="r" rtl="1"/>
            <a:r>
              <a:rPr lang="fa-IR" dirty="0"/>
              <a:t>عوامل محیطی</a:t>
            </a:r>
          </a:p>
          <a:p>
            <a:pPr lvl="1" algn="r" rtl="1"/>
            <a:r>
              <a:rPr lang="fa-IR" dirty="0"/>
              <a:t>شرایط بد زندگی </a:t>
            </a:r>
          </a:p>
          <a:p>
            <a:pPr lvl="1" algn="r" rtl="1"/>
            <a:r>
              <a:rPr lang="fa-IR" dirty="0"/>
              <a:t>تراکم جمعیت </a:t>
            </a:r>
          </a:p>
          <a:p>
            <a:pPr lvl="1" algn="r" rtl="1"/>
            <a:r>
              <a:rPr lang="fa-IR" dirty="0"/>
              <a:t>عدم دسترسی به خدمات بهداشتی</a:t>
            </a:r>
          </a:p>
          <a:p>
            <a:pPr lvl="1" algn="r" rtl="1"/>
            <a:r>
              <a:rPr lang="fa-IR" dirty="0"/>
              <a:t>تغیرات فصلی</a:t>
            </a:r>
          </a:p>
        </p:txBody>
      </p:sp>
    </p:spTree>
    <p:extLst>
      <p:ext uri="{BB962C8B-B14F-4D97-AF65-F5344CB8AC3E}">
        <p14:creationId xmlns:p14="http://schemas.microsoft.com/office/powerpoint/2010/main" val="3867202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600200"/>
          </a:xfrm>
        </p:spPr>
        <p:txBody>
          <a:bodyPr/>
          <a:lstStyle/>
          <a:p>
            <a:pPr rtl="1"/>
            <a:r>
              <a:rPr lang="fa-IR" dirty="0"/>
              <a:t>اپیدمیولوژی بیماری در ایران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b="1" dirty="0"/>
          </a:p>
          <a:p>
            <a:pPr algn="r" rtl="1"/>
            <a:r>
              <a:rPr lang="fa-IR" b="1" dirty="0"/>
              <a:t>در مشهد روی 80 بیمار مبتلا به تب رماتیسمی طی سال های 73-79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/>
              <a:t>میانگین سنی 10/3</a:t>
            </a:r>
          </a:p>
          <a:p>
            <a:pPr algn="r" rtl="1"/>
            <a:r>
              <a:rPr lang="fa-IR" dirty="0"/>
              <a:t>پسران &gt; دختران</a:t>
            </a:r>
          </a:p>
          <a:p>
            <a:pPr algn="r" rtl="1"/>
            <a:r>
              <a:rPr lang="fa-IR" dirty="0"/>
              <a:t>بیشتر ساکن مناطق شهری 61%</a:t>
            </a:r>
          </a:p>
          <a:p>
            <a:pPr algn="r" rtl="1"/>
            <a:r>
              <a:rPr lang="fa-IR" dirty="0"/>
              <a:t>سطح اقتصادی اجتماعی پایین 78%</a:t>
            </a:r>
          </a:p>
          <a:p>
            <a:pPr algn="r" rtl="1"/>
            <a:r>
              <a:rPr lang="fa-IR" dirty="0"/>
              <a:t>زندگی در خانواده های 4-8 نفره 81%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686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304800"/>
            <a:ext cx="8229600" cy="1600200"/>
          </a:xfrm>
        </p:spPr>
        <p:txBody>
          <a:bodyPr/>
          <a:lstStyle/>
          <a:p>
            <a:r>
              <a:rPr lang="fa-IR" dirty="0"/>
              <a:t>اپیدمیولوژی بیماری در ایران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3200" dirty="0"/>
              <a:t>ازنظر معیارهای جونز </a:t>
            </a:r>
            <a:r>
              <a:rPr lang="fa-IR" dirty="0"/>
              <a:t>:</a:t>
            </a:r>
          </a:p>
          <a:p>
            <a:pPr marL="0" indent="0" algn="r" rtl="1">
              <a:buNone/>
            </a:pPr>
            <a:r>
              <a:rPr lang="fa-IR" sz="2000" dirty="0"/>
              <a:t>کاردیت 81%</a:t>
            </a:r>
          </a:p>
          <a:p>
            <a:pPr marL="0" indent="0" algn="r" rtl="1">
              <a:buNone/>
            </a:pPr>
            <a:r>
              <a:rPr lang="fa-IR" sz="2000" dirty="0"/>
              <a:t>آرتریت 69%</a:t>
            </a:r>
          </a:p>
          <a:p>
            <a:pPr marL="0" indent="0" algn="r" rtl="1">
              <a:buNone/>
            </a:pPr>
            <a:r>
              <a:rPr lang="fa-IR" sz="2000" dirty="0"/>
              <a:t>کره سیدنهام 8%</a:t>
            </a:r>
          </a:p>
          <a:p>
            <a:pPr marL="0" indent="0" algn="r" rtl="1">
              <a:buNone/>
            </a:pPr>
            <a:r>
              <a:rPr lang="fa-IR" sz="2000" dirty="0"/>
              <a:t>اریتم حاشیه ای 3%</a:t>
            </a:r>
          </a:p>
          <a:p>
            <a:pPr marL="0" indent="0" algn="r" rtl="1">
              <a:buNone/>
            </a:pPr>
            <a:r>
              <a:rPr lang="fa-IR" sz="2000" dirty="0"/>
              <a:t>ندول زیرجلدی فقط در یکی از بیماران گزارش شده بود</a:t>
            </a:r>
          </a:p>
          <a:p>
            <a:pPr marL="57150" indent="0" algn="r" rtl="1">
              <a:buSzPct val="50000"/>
              <a:buNone/>
            </a:pPr>
            <a:endParaRPr lang="fa-IR" dirty="0"/>
          </a:p>
          <a:p>
            <a:pPr algn="r" rtl="1"/>
            <a:r>
              <a:rPr lang="fa-IR" sz="2800" dirty="0"/>
              <a:t>شایعترین یافته رادیوگرافی </a:t>
            </a:r>
            <a:r>
              <a:rPr lang="fa-IR" dirty="0"/>
              <a:t>:</a:t>
            </a:r>
          </a:p>
          <a:p>
            <a:pPr algn="r" rtl="1"/>
            <a:r>
              <a:rPr lang="fa-IR" sz="1800" dirty="0"/>
              <a:t>بزرگی قلب 37%</a:t>
            </a:r>
          </a:p>
          <a:p>
            <a:pPr algn="r" rtl="1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34942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600200"/>
          </a:xfrm>
        </p:spPr>
        <p:txBody>
          <a:bodyPr/>
          <a:lstStyle/>
          <a:p>
            <a:pPr rtl="1"/>
            <a:r>
              <a:rPr lang="fa-IR" dirty="0"/>
              <a:t>اقدامات کنترلی و پیش گیری سطح اول</a:t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endParaRPr lang="fa-IR" dirty="0"/>
          </a:p>
          <a:p>
            <a:pPr algn="r" rtl="1"/>
            <a:r>
              <a:rPr lang="fa-IR" dirty="0"/>
              <a:t>پیشگیری سطح اول تب رماتیسمی:</a:t>
            </a:r>
          </a:p>
          <a:p>
            <a:pPr lvl="1" algn="r" rtl="1"/>
            <a:r>
              <a:rPr lang="fa-IR" dirty="0"/>
              <a:t>درمان عفونت  دستگاه تنفس فوقانی با آنتی بیوتیک جهت پیشگیری از بروز تب روماتیسمی</a:t>
            </a:r>
          </a:p>
          <a:p>
            <a:pPr lvl="1" algn="r" rtl="1"/>
            <a:r>
              <a:rPr lang="fa-IR" dirty="0"/>
              <a:t>فقط در صورت وجود عفونت دستگاه تنفس فوقانی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/>
              <a:t>پیشگیری سطح دوم تب رماتیسمی:</a:t>
            </a:r>
          </a:p>
          <a:p>
            <a:pPr lvl="1" algn="r" rtl="1"/>
            <a:r>
              <a:rPr lang="fa-IR" dirty="0"/>
              <a:t>درمان آنتی بیوتیک بطور مستمر و پیوسته</a:t>
            </a:r>
          </a:p>
          <a:p>
            <a:pPr lvl="1" algn="r" rtl="1"/>
            <a:endParaRPr lang="fa-IR" dirty="0"/>
          </a:p>
          <a:p>
            <a:pPr algn="r" rtl="1"/>
            <a:r>
              <a:rPr lang="fa-IR" dirty="0"/>
              <a:t>درمان آنتی بیوتیک در طی 9 روز نخست عفونت استرپتوکوک گروه </a:t>
            </a:r>
            <a:r>
              <a:rPr lang="en-US" dirty="0"/>
              <a:t>A</a:t>
            </a:r>
            <a:endParaRPr lang="fa-IR" dirty="0"/>
          </a:p>
          <a:p>
            <a:pPr algn="r" rtl="1"/>
            <a:r>
              <a:rPr lang="fa-IR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268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600200"/>
          </a:xfrm>
        </p:spPr>
        <p:txBody>
          <a:bodyPr/>
          <a:lstStyle/>
          <a:p>
            <a:pPr rtl="1"/>
            <a:r>
              <a:rPr lang="fa-IR" dirty="0"/>
              <a:t>اقدامات کنترلی و پیش گیری سطح اول</a:t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en-US" dirty="0"/>
          </a:p>
          <a:p>
            <a:pPr algn="r" rtl="1"/>
            <a:r>
              <a:rPr lang="fa-IR" dirty="0"/>
              <a:t>داروی منتخب:</a:t>
            </a:r>
          </a:p>
          <a:p>
            <a:pPr lvl="1" algn="r" rtl="1"/>
            <a:r>
              <a:rPr lang="fa-IR" dirty="0"/>
              <a:t>پنی سیلین:</a:t>
            </a:r>
          </a:p>
          <a:p>
            <a:pPr lvl="2" algn="r" rtl="1"/>
            <a:r>
              <a:rPr lang="fa-IR" dirty="0"/>
              <a:t>خوراکی 10 روز</a:t>
            </a:r>
          </a:p>
          <a:p>
            <a:pPr lvl="2" algn="r" rtl="1"/>
            <a:r>
              <a:rPr lang="fa-IR" dirty="0"/>
              <a:t>تزریقی 1 دوز</a:t>
            </a:r>
          </a:p>
          <a:p>
            <a:pPr algn="r" rtl="1"/>
            <a:r>
              <a:rPr lang="fa-IR" dirty="0"/>
              <a:t>علایم بالینی:</a:t>
            </a:r>
          </a:p>
          <a:p>
            <a:pPr marL="800100" lvl="1" indent="-342900" algn="r" rtl="1">
              <a:buFont typeface="+mj-lt"/>
              <a:buAutoNum type="arabicPeriod"/>
            </a:pPr>
            <a:r>
              <a:rPr lang="fa-IR" dirty="0"/>
              <a:t>تب بالا</a:t>
            </a:r>
          </a:p>
          <a:p>
            <a:pPr marL="800100" lvl="1" indent="-342900" algn="r" rtl="1">
              <a:buFont typeface="+mj-lt"/>
              <a:buAutoNum type="arabicPeriod"/>
            </a:pPr>
            <a:r>
              <a:rPr lang="en-US" dirty="0"/>
              <a:t>Sore throat</a:t>
            </a:r>
          </a:p>
          <a:p>
            <a:pPr marL="800100" lvl="1" indent="-342900" algn="r" rtl="1">
              <a:buFont typeface="+mj-lt"/>
              <a:buAutoNum type="arabicPeriod"/>
            </a:pPr>
            <a:r>
              <a:rPr lang="en-US" dirty="0"/>
              <a:t>Dysphasia</a:t>
            </a:r>
          </a:p>
          <a:p>
            <a:pPr marL="800100" lvl="1" indent="-342900" algn="r" rtl="1">
              <a:buFont typeface="+mj-lt"/>
              <a:buAutoNum type="arabicPeriod"/>
            </a:pPr>
            <a:r>
              <a:rPr lang="en-US" dirty="0"/>
              <a:t>Rash</a:t>
            </a:r>
          </a:p>
          <a:p>
            <a:pPr marL="400050" algn="r" rtl="1"/>
            <a:r>
              <a:rPr lang="fa-IR" dirty="0"/>
              <a:t>درمان آنتی بیوتیک صرفا در صورت وجود عفونت استرپتوکوکی گروه </a:t>
            </a:r>
            <a:r>
              <a:rPr lang="en-US" dirty="0"/>
              <a:t>A</a:t>
            </a:r>
            <a:r>
              <a:rPr lang="fa-IR" dirty="0"/>
              <a:t> (تنها 20% از کل موارد فارنژیت)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738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600200"/>
          </a:xfrm>
        </p:spPr>
        <p:txBody>
          <a:bodyPr/>
          <a:lstStyle/>
          <a:p>
            <a:r>
              <a:rPr lang="fa-IR" dirty="0"/>
              <a:t>اقدامات کنترلی و پیش گیری سطح اول</a:t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en-US" dirty="0"/>
          </a:p>
          <a:p>
            <a:pPr algn="r" rtl="1"/>
            <a:endParaRPr lang="en-US" dirty="0"/>
          </a:p>
          <a:p>
            <a:pPr algn="r" rtl="1"/>
            <a:r>
              <a:rPr lang="fa-IR" dirty="0"/>
              <a:t>عدم توانایی در ساخت واکسن استرپتوکوک:</a:t>
            </a:r>
          </a:p>
          <a:p>
            <a:pPr lvl="1" algn="r" rtl="1"/>
            <a:endParaRPr lang="en-US" dirty="0"/>
          </a:p>
          <a:p>
            <a:pPr lvl="1" algn="r" rtl="1"/>
            <a:r>
              <a:rPr lang="fa-IR" dirty="0"/>
              <a:t>تنوع زیاد سروتیپ های پروتین </a:t>
            </a:r>
            <a:r>
              <a:rPr lang="en-US" dirty="0"/>
              <a:t>M</a:t>
            </a:r>
            <a:endParaRPr lang="fa-IR" dirty="0"/>
          </a:p>
          <a:p>
            <a:pPr lvl="1" algn="r" rtl="1"/>
            <a:r>
              <a:rPr lang="fa-IR" dirty="0"/>
              <a:t>پروتین </a:t>
            </a:r>
            <a:r>
              <a:rPr lang="en-US" dirty="0"/>
              <a:t>M</a:t>
            </a:r>
            <a:r>
              <a:rPr lang="fa-IR" dirty="0"/>
              <a:t> باعث ایجاد پاسخ </a:t>
            </a:r>
            <a:r>
              <a:rPr lang="en-US" dirty="0"/>
              <a:t>cross-immunity</a:t>
            </a:r>
            <a:r>
              <a:rPr lang="fa-IR" dirty="0"/>
              <a:t> :</a:t>
            </a:r>
          </a:p>
          <a:p>
            <a:pPr lvl="2" algn="r" rtl="1"/>
            <a:r>
              <a:rPr lang="en-US" dirty="0"/>
              <a:t>B-repeats</a:t>
            </a:r>
          </a:p>
          <a:p>
            <a:pPr lvl="1"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4807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600200"/>
          </a:xfrm>
        </p:spPr>
        <p:txBody>
          <a:bodyPr/>
          <a:lstStyle/>
          <a:p>
            <a:pPr rtl="1"/>
            <a:r>
              <a:rPr lang="fa-IR" dirty="0"/>
              <a:t>اقدامات کنترلی و پیش گیری سطح دوم</a:t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20000"/>
          </a:bodyPr>
          <a:lstStyle/>
          <a:p>
            <a:pPr algn="r" rtl="1"/>
            <a:endParaRPr lang="fa-IR" dirty="0"/>
          </a:p>
          <a:p>
            <a:pPr algn="r" rtl="1"/>
            <a:endParaRPr lang="fa-IR" dirty="0"/>
          </a:p>
          <a:p>
            <a:pPr algn="r" rtl="1"/>
            <a:r>
              <a:rPr lang="fa-IR" dirty="0"/>
              <a:t>پیشگیری سطح دوم تب رماتیسمی:</a:t>
            </a:r>
          </a:p>
          <a:p>
            <a:pPr lvl="1" algn="r" rtl="1"/>
            <a:r>
              <a:rPr lang="fa-IR" dirty="0"/>
              <a:t>درمان آنتی بیوتیک بطور مستمر و پیوسته</a:t>
            </a:r>
          </a:p>
          <a:p>
            <a:pPr lvl="1" algn="r" rtl="1"/>
            <a:endParaRPr lang="fa-IR" dirty="0"/>
          </a:p>
          <a:p>
            <a:pPr algn="r" rtl="1"/>
            <a:r>
              <a:rPr lang="fa-IR" dirty="0"/>
              <a:t>هدف از درمان آنتی بیوتیک جلوگیری از:</a:t>
            </a:r>
          </a:p>
          <a:p>
            <a:pPr lvl="1" algn="r" rtl="1"/>
            <a:r>
              <a:rPr lang="fa-IR" dirty="0"/>
              <a:t> </a:t>
            </a:r>
            <a:r>
              <a:rPr lang="en-US" dirty="0"/>
              <a:t>colonization</a:t>
            </a:r>
            <a:endParaRPr lang="fa-IR" dirty="0"/>
          </a:p>
          <a:p>
            <a:pPr lvl="1" algn="r" rtl="1"/>
            <a:r>
              <a:rPr lang="fa-IR" dirty="0"/>
              <a:t>ایجاد عفونت</a:t>
            </a:r>
          </a:p>
          <a:p>
            <a:pPr lvl="1" algn="r" rtl="1"/>
            <a:r>
              <a:rPr lang="fa-IR" dirty="0"/>
              <a:t>بروز حملات مکرر تب روماتیسمی</a:t>
            </a:r>
          </a:p>
          <a:p>
            <a:pPr lvl="1" algn="r" rtl="1"/>
            <a:endParaRPr lang="fa-IR" dirty="0"/>
          </a:p>
          <a:p>
            <a:pPr algn="r" rtl="1"/>
            <a:r>
              <a:rPr lang="fa-IR" dirty="0"/>
              <a:t>درمان پروفلاکسی در تمام بیمارانی که:</a:t>
            </a:r>
          </a:p>
          <a:p>
            <a:pPr lvl="1" algn="r" rtl="1"/>
            <a:r>
              <a:rPr lang="fa-IR" dirty="0"/>
              <a:t>که یک حمله تب روماتیسمی را تجربه نموده اند</a:t>
            </a:r>
          </a:p>
          <a:p>
            <a:pPr lvl="1" algn="r" rtl="1"/>
            <a:endParaRPr lang="fa-IR" dirty="0"/>
          </a:p>
          <a:p>
            <a:pPr algn="r" rtl="1"/>
            <a:r>
              <a:rPr lang="fa-IR" dirty="0"/>
              <a:t>تزریق عضلانی پنی سیلین به منظور پروفلاکسی</a:t>
            </a:r>
          </a:p>
          <a:p>
            <a:pPr algn="r" rtl="1"/>
            <a:r>
              <a:rPr lang="fa-IR" dirty="0"/>
              <a:t>در صورت وجود حساسیت به پنی سیلین:</a:t>
            </a:r>
          </a:p>
          <a:p>
            <a:pPr marL="800100" lvl="1" indent="-342900" algn="r" rtl="1">
              <a:buFont typeface="+mj-lt"/>
              <a:buAutoNum type="arabicPeriod"/>
            </a:pPr>
            <a:r>
              <a:rPr lang="en-US" dirty="0"/>
              <a:t>Sulfadiazine</a:t>
            </a:r>
            <a:r>
              <a:rPr lang="fa-IR" dirty="0"/>
              <a:t> خوراکی</a:t>
            </a:r>
          </a:p>
          <a:p>
            <a:pPr marL="800100" lvl="1" indent="-342900" algn="r" rtl="1">
              <a:buFont typeface="+mj-lt"/>
              <a:buAutoNum type="arabicPeriod"/>
            </a:pPr>
            <a:r>
              <a:rPr lang="en-US" dirty="0" err="1"/>
              <a:t>Sulfasoxazole</a:t>
            </a:r>
            <a:r>
              <a:rPr lang="fa-IR" dirty="0"/>
              <a:t> خوراکی</a:t>
            </a:r>
          </a:p>
        </p:txBody>
      </p:sp>
    </p:spTree>
    <p:extLst>
      <p:ext uri="{BB962C8B-B14F-4D97-AF65-F5344CB8AC3E}">
        <p14:creationId xmlns:p14="http://schemas.microsoft.com/office/powerpoint/2010/main" val="10286444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دوره پیشنهادی درمان پروفلاکسی تب روماتیسمی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dirty="0"/>
          </a:p>
          <a:p>
            <a:pPr algn="r" rtl="1"/>
            <a:r>
              <a:rPr lang="fa-IR" dirty="0"/>
              <a:t>تب روماتیسمی بدون کاردیت :</a:t>
            </a:r>
          </a:p>
          <a:p>
            <a:pPr lvl="1" algn="r" rtl="1"/>
            <a:r>
              <a:rPr lang="fa-IR" dirty="0"/>
              <a:t>5 سال بعد از آخرین حمله یا تا سن 21 سالگی (هر کدام طولانی تر باشد)</a:t>
            </a:r>
          </a:p>
          <a:p>
            <a:pPr lvl="1" algn="r" rtl="1"/>
            <a:endParaRPr lang="fa-IR" dirty="0"/>
          </a:p>
          <a:p>
            <a:pPr algn="r" rtl="1"/>
            <a:r>
              <a:rPr lang="fa-IR" dirty="0"/>
              <a:t>تب روماتیسمی با کاردیت اما بدون درگیری دریچه:</a:t>
            </a:r>
          </a:p>
          <a:p>
            <a:pPr lvl="1" algn="r" rtl="1"/>
            <a:r>
              <a:rPr lang="fa-IR" dirty="0"/>
              <a:t>10 سال بعد از آخرین حمله یا تا سن 21 سالگی (هر کدام طولانی تر باشد)</a:t>
            </a:r>
          </a:p>
          <a:p>
            <a:pPr lvl="1" algn="r" rtl="1"/>
            <a:endParaRPr lang="fa-IR" dirty="0"/>
          </a:p>
          <a:p>
            <a:pPr algn="r" rtl="1"/>
            <a:r>
              <a:rPr lang="fa-IR" dirty="0"/>
              <a:t>تب روماتیسمی همراه با درگیری دریچه:</a:t>
            </a:r>
          </a:p>
          <a:p>
            <a:pPr lvl="1" algn="r" rtl="1"/>
            <a:r>
              <a:rPr lang="fa-IR" dirty="0"/>
              <a:t>10 سال بعد از آخرین حمله یا تا سن 40 سالگی (هر کدام طولانی تر باشد) گاهی تمام عمر</a:t>
            </a:r>
          </a:p>
        </p:txBody>
      </p:sp>
    </p:spTree>
    <p:extLst>
      <p:ext uri="{BB962C8B-B14F-4D97-AF65-F5344CB8AC3E}">
        <p14:creationId xmlns:p14="http://schemas.microsoft.com/office/powerpoint/2010/main" val="21165574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870</TotalTime>
  <Words>691</Words>
  <Application>Microsoft Office PowerPoint</Application>
  <PresentationFormat>On-screen Show (4:3)</PresentationFormat>
  <Paragraphs>156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Executive</vt:lpstr>
      <vt:lpstr>PowerPoint Presentation</vt:lpstr>
      <vt:lpstr> تب روماتیسمی و بیماری روماتیسمی قلب</vt:lpstr>
      <vt:lpstr>تعریف</vt:lpstr>
      <vt:lpstr>تعریف</vt:lpstr>
      <vt:lpstr>شکل بالینی بیماری </vt:lpstr>
      <vt:lpstr>شکل بالینی بیماری</vt:lpstr>
      <vt:lpstr>اپیدمیولوژی بیماری در جهان </vt:lpstr>
      <vt:lpstr>اپیدمیولوژی بیماری در جهان </vt:lpstr>
      <vt:lpstr>اپیدمیولوژی بیماری در ایران</vt:lpstr>
      <vt:lpstr>اپیدمیولوژی بیماری در ایران</vt:lpstr>
      <vt:lpstr>اقدامات کنترلی و پیش گیری سطح اول </vt:lpstr>
      <vt:lpstr>اقدامات کنترلی و پیش گیری سطح اول </vt:lpstr>
      <vt:lpstr>اقدامات کنترلی و پیش گیری سطح اول </vt:lpstr>
      <vt:lpstr>اقدامات کنترلی و پیش گیری سطح دوم </vt:lpstr>
      <vt:lpstr>دوره پیشنهادی درمان پروفلاکسی تب روماتیسمی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Samsong</dc:creator>
  <cp:lastModifiedBy>Windows User</cp:lastModifiedBy>
  <cp:revision>56</cp:revision>
  <dcterms:created xsi:type="dcterms:W3CDTF">2019-01-06T15:26:49Z</dcterms:created>
  <dcterms:modified xsi:type="dcterms:W3CDTF">2020-04-27T22:42:47Z</dcterms:modified>
</cp:coreProperties>
</file>