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 id="2147483684" r:id="rId2"/>
  </p:sldMasterIdLst>
  <p:notesMasterIdLst>
    <p:notesMasterId r:id="rId15"/>
  </p:notesMasterIdLst>
  <p:sldIdLst>
    <p:sldId id="256" r:id="rId3"/>
    <p:sldId id="269"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FFBEFA10-75CD-4D66-A2A8-1340C9BA7FE7}" type="datetimeFigureOut">
              <a:rPr lang="fa-IR" smtClean="0"/>
              <a:pPr/>
              <a:t>23/09/1441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4EC3EF96-C4DD-49DE-8801-39D71C82307F}" type="slidenum">
              <a:rPr lang="fa-IR" smtClean="0"/>
              <a:pPr/>
              <a:t>‹#›</a:t>
            </a:fld>
            <a:endParaRPr lang="fa-IR"/>
          </a:p>
        </p:txBody>
      </p:sp>
    </p:spTree>
    <p:extLst>
      <p:ext uri="{BB962C8B-B14F-4D97-AF65-F5344CB8AC3E}">
        <p14:creationId xmlns:p14="http://schemas.microsoft.com/office/powerpoint/2010/main" val="1955325692"/>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3EE05277-803F-4172-9C7D-C350DDEF05E9}" type="datetime8">
              <a:rPr lang="fa-IR" smtClean="0"/>
              <a:pPr/>
              <a:t>15 مه 20</a:t>
            </a:fld>
            <a:endParaRPr lang="fa-IR"/>
          </a:p>
        </p:txBody>
      </p:sp>
      <p:sp>
        <p:nvSpPr>
          <p:cNvPr id="2" name="Footer Placeholder 1"/>
          <p:cNvSpPr>
            <a:spLocks noGrp="1"/>
          </p:cNvSpPr>
          <p:nvPr>
            <p:ph type="ftr" sz="quarter" idx="11"/>
          </p:nvPr>
        </p:nvSpPr>
        <p:spPr/>
        <p:txBody>
          <a:bodyPr/>
          <a:lstStyle/>
          <a:p>
            <a:endParaRPr lang="fa-IR"/>
          </a:p>
        </p:txBody>
      </p:sp>
      <p:sp>
        <p:nvSpPr>
          <p:cNvPr id="15" name="Slide Number Placeholder 14"/>
          <p:cNvSpPr>
            <a:spLocks noGrp="1"/>
          </p:cNvSpPr>
          <p:nvPr>
            <p:ph type="sldNum" sz="quarter" idx="12"/>
          </p:nvPr>
        </p:nvSpPr>
        <p:spPr>
          <a:xfrm>
            <a:off x="8229600" y="6473952"/>
            <a:ext cx="758952" cy="246888"/>
          </a:xfrm>
        </p:spPr>
        <p:txBody>
          <a:bodyPr/>
          <a:lstStyle/>
          <a:p>
            <a:fld id="{094FB215-67BB-4827-9296-4BBE7A4DDA13}"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C65C5F99-5622-4C1A-98A1-72D089D6B5C5}" type="datetime8">
              <a:rPr lang="fa-IR" smtClean="0"/>
              <a:pPr/>
              <a:t>15 مه 20</a:t>
            </a:fld>
            <a:endParaRPr lang="fa-IR"/>
          </a:p>
        </p:txBody>
      </p:sp>
      <p:sp>
        <p:nvSpPr>
          <p:cNvPr id="19" name="Footer Placeholder 18"/>
          <p:cNvSpPr>
            <a:spLocks noGrp="1"/>
          </p:cNvSpPr>
          <p:nvPr>
            <p:ph type="ftr" sz="quarter" idx="11"/>
          </p:nvPr>
        </p:nvSpPr>
        <p:spPr>
          <a:xfrm>
            <a:off x="3581400" y="76200"/>
            <a:ext cx="2895600" cy="288925"/>
          </a:xfrm>
        </p:spPr>
        <p:txBody>
          <a:bodyPr/>
          <a:lstStyle/>
          <a:p>
            <a:endParaRPr lang="fa-IR"/>
          </a:p>
        </p:txBody>
      </p:sp>
      <p:sp>
        <p:nvSpPr>
          <p:cNvPr id="16" name="Slide Number Placeholder 15"/>
          <p:cNvSpPr>
            <a:spLocks noGrp="1"/>
          </p:cNvSpPr>
          <p:nvPr>
            <p:ph type="sldNum" sz="quarter" idx="12"/>
          </p:nvPr>
        </p:nvSpPr>
        <p:spPr>
          <a:xfrm>
            <a:off x="8229600" y="6473952"/>
            <a:ext cx="758952" cy="246888"/>
          </a:xfrm>
        </p:spPr>
        <p:txBody>
          <a:bodyPr/>
          <a:lstStyle/>
          <a:p>
            <a:fld id="{094FB215-67BB-4827-9296-4BBE7A4DDA13}"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239F4768-7016-4F84-92B5-C2ED075554C2}" type="datetime8">
              <a:rPr lang="fa-IR" smtClean="0"/>
              <a:pPr/>
              <a:t>15 مه 20</a:t>
            </a:fld>
            <a:endParaRPr lang="fa-IR"/>
          </a:p>
        </p:txBody>
      </p:sp>
      <p:sp>
        <p:nvSpPr>
          <p:cNvPr id="11" name="Footer Placeholder 10"/>
          <p:cNvSpPr>
            <a:spLocks noGrp="1"/>
          </p:cNvSpPr>
          <p:nvPr>
            <p:ph type="ftr" sz="quarter" idx="11"/>
          </p:nvPr>
        </p:nvSpPr>
        <p:spPr/>
        <p:txBody>
          <a:bodyPr/>
          <a:lstStyle/>
          <a:p>
            <a:endParaRPr lang="fa-IR"/>
          </a:p>
        </p:txBody>
      </p:sp>
      <p:sp>
        <p:nvSpPr>
          <p:cNvPr id="16" name="Slide Number Placeholder 15"/>
          <p:cNvSpPr>
            <a:spLocks noGrp="1"/>
          </p:cNvSpPr>
          <p:nvPr>
            <p:ph type="sldNum" sz="quarter" idx="12"/>
          </p:nvPr>
        </p:nvSpPr>
        <p:spPr/>
        <p:txBody>
          <a:bodyPr/>
          <a:lstStyle/>
          <a:p>
            <a:fld id="{094FB215-67BB-4827-9296-4BBE7A4DDA13}" type="slidenum">
              <a:rPr lang="fa-IR" smtClean="0"/>
              <a:pPr/>
              <a:t>‹#›</a:t>
            </a:fld>
            <a:endParaRPr lang="fa-IR"/>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18F65FA3-2F42-498E-849D-B193D459A163}" type="datetime8">
              <a:rPr lang="fa-IR" smtClean="0"/>
              <a:pPr/>
              <a:t>15 مه 20</a:t>
            </a:fld>
            <a:endParaRPr lang="fa-IR"/>
          </a:p>
        </p:txBody>
      </p:sp>
      <p:sp>
        <p:nvSpPr>
          <p:cNvPr id="10" name="Footer Placeholder 9"/>
          <p:cNvSpPr>
            <a:spLocks noGrp="1"/>
          </p:cNvSpPr>
          <p:nvPr>
            <p:ph type="ftr" sz="quarter" idx="11"/>
          </p:nvPr>
        </p:nvSpPr>
        <p:spPr/>
        <p:txBody>
          <a:bodyPr/>
          <a:lstStyle/>
          <a:p>
            <a:endParaRPr lang="fa-IR"/>
          </a:p>
        </p:txBody>
      </p:sp>
      <p:sp>
        <p:nvSpPr>
          <p:cNvPr id="31" name="Slide Number Placeholder 30"/>
          <p:cNvSpPr>
            <a:spLocks noGrp="1"/>
          </p:cNvSpPr>
          <p:nvPr>
            <p:ph type="sldNum" sz="quarter" idx="12"/>
          </p:nvPr>
        </p:nvSpPr>
        <p:spPr/>
        <p:txBody>
          <a:bodyPr/>
          <a:lstStyle/>
          <a:p>
            <a:fld id="{094FB215-67BB-4827-9296-4BBE7A4DDA13}"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915D28DB-1D47-4BCA-8BDF-7163E7C0E6A2}" type="datetime8">
              <a:rPr lang="fa-IR" smtClean="0"/>
              <a:pPr/>
              <a:t>15 مه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229600" y="6477000"/>
            <a:ext cx="762000" cy="246888"/>
          </a:xfrm>
        </p:spPr>
        <p:txBody>
          <a:bodyPr/>
          <a:lstStyle/>
          <a:p>
            <a:fld id="{094FB215-67BB-4827-9296-4BBE7A4DDA13}" type="slidenum">
              <a:rPr lang="fa-IR" smtClean="0"/>
              <a:pPr/>
              <a:t>‹#›</a:t>
            </a:fld>
            <a:endParaRPr lang="fa-IR"/>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EB7AA6EA-6512-4551-BE4A-87ED6616FF43}" type="datetime8">
              <a:rPr lang="fa-IR" smtClean="0"/>
              <a:pPr/>
              <a:t>15 مه 20</a:t>
            </a:fld>
            <a:endParaRPr lang="fa-IR"/>
          </a:p>
        </p:txBody>
      </p:sp>
      <p:sp>
        <p:nvSpPr>
          <p:cNvPr id="21" name="Footer Placeholder 20"/>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94FB215-67BB-4827-9296-4BBE7A4DDA13}"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1C51A61-C97D-4DBE-B974-7DA3F0751909}" type="datetime8">
              <a:rPr lang="fa-IR" smtClean="0"/>
              <a:pPr/>
              <a:t>15 مه 20</a:t>
            </a:fld>
            <a:endParaRPr lang="fa-IR"/>
          </a:p>
        </p:txBody>
      </p:sp>
      <p:sp>
        <p:nvSpPr>
          <p:cNvPr id="24" name="Footer Placeholder 23"/>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94FB215-67BB-4827-9296-4BBE7A4DDA13}"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65B156DC-C33C-4CB0-B614-923EAF852FBB}" type="datetime8">
              <a:rPr lang="fa-IR" smtClean="0"/>
              <a:pPr/>
              <a:t>15 مه 20</a:t>
            </a:fld>
            <a:endParaRPr lang="fa-IR"/>
          </a:p>
        </p:txBody>
      </p:sp>
      <p:sp>
        <p:nvSpPr>
          <p:cNvPr id="29" name="Footer Placeholder 28"/>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94FB215-67BB-4827-9296-4BBE7A4DDA13}"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CE540D76-A884-4F1F-8E88-25AB0AA20B7A}" type="datetime8">
              <a:rPr lang="fa-IR" smtClean="0"/>
              <a:pPr/>
              <a:t>15 مه 20</a:t>
            </a:fld>
            <a:endParaRPr lang="fa-IR"/>
          </a:p>
        </p:txBody>
      </p:sp>
      <p:sp>
        <p:nvSpPr>
          <p:cNvPr id="5" name="Footer Placeholder 4"/>
          <p:cNvSpPr>
            <a:spLocks noGrp="1"/>
          </p:cNvSpPr>
          <p:nvPr>
            <p:ph type="ftr" sz="quarter" idx="11"/>
          </p:nvPr>
        </p:nvSpPr>
        <p:spPr/>
        <p:txBody>
          <a:bodyPr/>
          <a:lstStyle/>
          <a:p>
            <a:endParaRPr lang="fa-IR"/>
          </a:p>
        </p:txBody>
      </p:sp>
      <p:sp>
        <p:nvSpPr>
          <p:cNvPr id="31" name="Slide Number Placeholder 30"/>
          <p:cNvSpPr>
            <a:spLocks noGrp="1"/>
          </p:cNvSpPr>
          <p:nvPr>
            <p:ph type="sldNum" sz="quarter" idx="12"/>
          </p:nvPr>
        </p:nvSpPr>
        <p:spPr/>
        <p:txBody>
          <a:bodyPr/>
          <a:lstStyle/>
          <a:p>
            <a:fld id="{094FB215-67BB-4827-9296-4BBE7A4DDA13}" type="slidenum">
              <a:rPr lang="fa-IR" smtClean="0"/>
              <a:pPr/>
              <a:t>‹#›</a:t>
            </a:fld>
            <a:endParaRPr lang="fa-IR"/>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4954CA9-CEAE-4373-85ED-0643D798FEDF}" type="datetime8">
              <a:rPr lang="fa-IR" smtClean="0"/>
              <a:pPr/>
              <a:t>15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94FB215-67BB-4827-9296-4BBE7A4DDA13}"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418248F-5978-46B0-A1F3-817CDA443BC6}" type="datetime8">
              <a:rPr lang="fa-IR" smtClean="0"/>
              <a:pPr/>
              <a:t>15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94FB215-67BB-4827-9296-4BBE7A4DDA13}" type="slidenum">
              <a:rPr lang="fa-IR" smtClean="0"/>
              <a:pPr/>
              <a:t>‹#›</a:t>
            </a:fld>
            <a:endParaRPr lang="fa-I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58F8C072-4F15-4B3D-B622-802AD868755E}" type="datetime8">
              <a:rPr lang="fa-IR" smtClean="0"/>
              <a:pPr/>
              <a:t>15 مه 20</a:t>
            </a:fld>
            <a:endParaRPr lang="fa-IR"/>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fa-I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094FB215-67BB-4827-9296-4BBE7A4DDA13}" type="slidenum">
              <a:rPr lang="fa-IR" smtClean="0"/>
              <a:pPr/>
              <a:t>‹#›</a:t>
            </a:fld>
            <a:endParaRPr lang="fa-I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EA0F96F-77C6-4155-A2D5-C6F088751F19}" type="datetime8">
              <a:rPr lang="fa-IR" smtClean="0"/>
              <a:pPr/>
              <a:t>15 مه 20</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094FB215-67BB-4827-9296-4BBE7A4DDA13}" type="slidenum">
              <a:rPr lang="fa-IR" smtClean="0"/>
              <a:pPr/>
              <a:t>‹#›</a:t>
            </a:fld>
            <a:endParaRPr lang="fa-IR"/>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78926838-9189-46A8-BD21-B45CD139F3ED}" type="datetime8">
              <a:rPr lang="fa-IR" smtClean="0"/>
              <a:pPr/>
              <a:t>15 مه 20</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094FB215-67BB-4827-9296-4BBE7A4DDA13}" type="slidenum">
              <a:rPr lang="fa-IR" smtClean="0"/>
              <a:pPr/>
              <a:t>‹#›</a:t>
            </a:fld>
            <a:endParaRPr lang="fa-I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D0CBEDEB-6AA9-4DF8-92C2-FA22B69CF15B}" type="datetime8">
              <a:rPr lang="fa-IR" smtClean="0"/>
              <a:pPr/>
              <a:t>15 مه 20</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094FB215-67BB-4827-9296-4BBE7A4DDA13}" type="slidenum">
              <a:rPr lang="fa-IR" smtClean="0"/>
              <a:pPr/>
              <a:t>‹#›</a:t>
            </a:fld>
            <a:endParaRPr lang="fa-IR"/>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EEC2DC9B-7D65-4DFD-9139-36574B18B0DD}" type="datetime8">
              <a:rPr lang="fa-IR" smtClean="0"/>
              <a:pPr/>
              <a:t>15 مه 20</a:t>
            </a:fld>
            <a:endParaRPr lang="fa-IR"/>
          </a:p>
        </p:txBody>
      </p:sp>
      <p:sp>
        <p:nvSpPr>
          <p:cNvPr id="8" name="Footer Placeholder 7"/>
          <p:cNvSpPr>
            <a:spLocks noGrp="1"/>
          </p:cNvSpPr>
          <p:nvPr>
            <p:ph type="ftr" sz="quarter" idx="11"/>
          </p:nvPr>
        </p:nvSpPr>
        <p:spPr/>
        <p:txBody>
          <a:bodyPr/>
          <a:lstStyle>
            <a:extLst/>
          </a:lstStyle>
          <a:p>
            <a:endParaRPr lang="fa-IR"/>
          </a:p>
        </p:txBody>
      </p:sp>
      <p:sp>
        <p:nvSpPr>
          <p:cNvPr id="9" name="Slide Number Placeholder 8"/>
          <p:cNvSpPr>
            <a:spLocks noGrp="1"/>
          </p:cNvSpPr>
          <p:nvPr>
            <p:ph type="sldNum" sz="quarter" idx="12"/>
          </p:nvPr>
        </p:nvSpPr>
        <p:spPr/>
        <p:txBody>
          <a:bodyPr/>
          <a:lstStyle>
            <a:extLst/>
          </a:lstStyle>
          <a:p>
            <a:fld id="{094FB215-67BB-4827-9296-4BBE7A4DDA13}"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0DA80DBD-4B45-4D73-9159-5DD62C74BD87}" type="datetime8">
              <a:rPr lang="fa-IR" smtClean="0"/>
              <a:pPr/>
              <a:t>15 مه 20</a:t>
            </a:fld>
            <a:endParaRPr lang="fa-IR"/>
          </a:p>
        </p:txBody>
      </p:sp>
      <p:sp>
        <p:nvSpPr>
          <p:cNvPr id="4" name="Footer Placeholder 3"/>
          <p:cNvSpPr>
            <a:spLocks noGrp="1"/>
          </p:cNvSpPr>
          <p:nvPr>
            <p:ph type="ftr" sz="quarter" idx="11"/>
          </p:nvPr>
        </p:nvSpPr>
        <p:spPr/>
        <p:txBody>
          <a:bodyPr/>
          <a:lstStyle>
            <a:extLst/>
          </a:lstStyle>
          <a:p>
            <a:endParaRPr lang="fa-IR"/>
          </a:p>
        </p:txBody>
      </p:sp>
      <p:sp>
        <p:nvSpPr>
          <p:cNvPr id="5" name="Slide Number Placeholder 4"/>
          <p:cNvSpPr>
            <a:spLocks noGrp="1"/>
          </p:cNvSpPr>
          <p:nvPr>
            <p:ph type="sldNum" sz="quarter" idx="12"/>
          </p:nvPr>
        </p:nvSpPr>
        <p:spPr/>
        <p:txBody>
          <a:bodyPr/>
          <a:lstStyle>
            <a:extLst/>
          </a:lstStyle>
          <a:p>
            <a:fld id="{094FB215-67BB-4827-9296-4BBE7A4DDA13}" type="slidenum">
              <a:rPr lang="fa-IR" smtClean="0"/>
              <a:pPr/>
              <a:t>‹#›</a:t>
            </a:fld>
            <a:endParaRPr lang="fa-IR"/>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5C5FB549-526B-4953-80A9-F2848A6D7178}" type="datetime8">
              <a:rPr lang="fa-IR" smtClean="0"/>
              <a:pPr/>
              <a:t>15 مه 20</a:t>
            </a:fld>
            <a:endParaRPr lang="fa-IR"/>
          </a:p>
        </p:txBody>
      </p:sp>
      <p:sp>
        <p:nvSpPr>
          <p:cNvPr id="3" name="Footer Placeholder 2"/>
          <p:cNvSpPr>
            <a:spLocks noGrp="1"/>
          </p:cNvSpPr>
          <p:nvPr>
            <p:ph type="ftr" sz="quarter" idx="11"/>
          </p:nvPr>
        </p:nvSpPr>
        <p:spPr/>
        <p:txBody>
          <a:bodyPr/>
          <a:lstStyle>
            <a:extLst/>
          </a:lstStyle>
          <a:p>
            <a:endParaRPr lang="fa-IR"/>
          </a:p>
        </p:txBody>
      </p:sp>
      <p:sp>
        <p:nvSpPr>
          <p:cNvPr id="4" name="Slide Number Placeholder 3"/>
          <p:cNvSpPr>
            <a:spLocks noGrp="1"/>
          </p:cNvSpPr>
          <p:nvPr>
            <p:ph type="sldNum" sz="quarter" idx="12"/>
          </p:nvPr>
        </p:nvSpPr>
        <p:spPr/>
        <p:txBody>
          <a:bodyPr/>
          <a:lstStyle>
            <a:extLst/>
          </a:lstStyle>
          <a:p>
            <a:fld id="{094FB215-67BB-4827-9296-4BBE7A4DDA13}" type="slidenum">
              <a:rPr lang="fa-IR" smtClean="0"/>
              <a:pPr/>
              <a:t>‹#›</a:t>
            </a:fld>
            <a:endParaRPr lang="fa-I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263C8E5C-183E-4D24-B384-2B0E6733188D}" type="datetime8">
              <a:rPr lang="fa-IR" smtClean="0"/>
              <a:pPr/>
              <a:t>15 مه 20</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094FB215-67BB-4827-9296-4BBE7A4DDA13}"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66B9D625-829A-4BF1-BB7B-F9E5B9D5F83F}" type="datetime8">
              <a:rPr lang="fa-IR" smtClean="0"/>
              <a:pPr/>
              <a:t>15 مه 20</a:t>
            </a:fld>
            <a:endParaRPr lang="fa-I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fa-I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094FB215-67BB-4827-9296-4BBE7A4DDA13}" type="slidenum">
              <a:rPr lang="fa-IR" smtClean="0"/>
              <a:pPr/>
              <a:t>‹#›</a:t>
            </a:fld>
            <a:endParaRPr lang="fa-I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D74E14E4-1CEF-4E4C-839B-DEE6CB953CA7}" type="datetime8">
              <a:rPr lang="fa-IR" smtClean="0"/>
              <a:pPr/>
              <a:t>15 مه 20</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094FB215-67BB-4827-9296-4BBE7A4DDA13}" type="slidenum">
              <a:rPr lang="fa-IR" smtClean="0"/>
              <a:pPr/>
              <a:t>‹#›</a:t>
            </a:fld>
            <a:endParaRPr lang="fa-I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EC962B2-2B63-4F44-A972-290EEBEE08F7}" type="datetime8">
              <a:rPr lang="fa-IR" smtClean="0"/>
              <a:pPr/>
              <a:t>15 مه 20</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094FB215-67BB-4827-9296-4BBE7A4DDA13}"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EBA8CE85-E4BD-48B6-BBB7-0346BF75188F}" type="datetime8">
              <a:rPr lang="fa-IR" smtClean="0"/>
              <a:pPr/>
              <a:t>15 مه 20</a:t>
            </a:fld>
            <a:endParaRPr lang="fa-IR"/>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fa-IR"/>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094FB215-67BB-4827-9296-4BBE7A4DDA13}" type="slidenum">
              <a:rPr lang="fa-IR" smtClean="0"/>
              <a:pPr/>
              <a:t>‹#›</a:t>
            </a:fld>
            <a:endParaRPr lang="fa-IR"/>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rtl="1"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r" rtl="1"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r" rtl="1"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r" rtl="1"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r" rtl="1"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r" rtl="1"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r" rtl="1"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r" rtl="1"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r" rtl="1"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r" rtl="1"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C9EFBCC7-30AF-47D4-A837-6E797569AAE6}" type="datetime8">
              <a:rPr lang="fa-IR" smtClean="0"/>
              <a:pPr/>
              <a:t>15 مه 20</a:t>
            </a:fld>
            <a:endParaRPr lang="fa-I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fa-I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094FB215-67BB-4827-9296-4BBE7A4DDA13}"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dt="0"/>
  <p:txStyles>
    <p:titleStyle>
      <a:lvl1pPr algn="l" rtl="1"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r" rtl="1"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r" rtl="1"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r" rtl="1"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r" rtl="1"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r" rtl="1"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3.xml"/><Relationship Id="rId1" Type="http://schemas.openxmlformats.org/officeDocument/2006/relationships/audio" Target="file:///E:\&#1586;&#1606;&#1711;%20&#1582;&#1608;&#1585;\&#1586;&#1606;&#1711;&#1582;&#1608;&#1585;%20.mp3" TargetMode="External"/></Relationships>
</file>

<file path=ppt/slides/_rels/slide2.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1571612"/>
            <a:ext cx="8229600" cy="4525963"/>
          </a:xfrm>
        </p:spPr>
        <p:txBody>
          <a:bodyPr>
            <a:normAutofit/>
          </a:bodyPr>
          <a:lstStyle/>
          <a:p>
            <a:pPr algn="ctr">
              <a:buNone/>
            </a:pPr>
            <a:r>
              <a:rPr lang="fa-IR" sz="36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تاریخ معاصر ایران</a:t>
            </a:r>
          </a:p>
          <a:p>
            <a:pPr algn="ctr">
              <a:buNone/>
            </a:pPr>
            <a:endParaRPr lang="fa-IR" sz="4400" dirty="0" smtClean="0"/>
          </a:p>
          <a:p>
            <a:pPr algn="ctr">
              <a:buNone/>
            </a:pPr>
            <a:r>
              <a:rPr lang="fa-IR" sz="28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سال سوم آموزش متوسطه</a:t>
            </a:r>
          </a:p>
          <a:p>
            <a:pPr>
              <a:buNone/>
            </a:pPr>
            <a:endParaRPr lang="fa-IR" dirty="0"/>
          </a:p>
        </p:txBody>
      </p:sp>
      <p:sp>
        <p:nvSpPr>
          <p:cNvPr id="2" name="Title 1"/>
          <p:cNvSpPr>
            <a:spLocks noGrp="1"/>
          </p:cNvSpPr>
          <p:nvPr>
            <p:ph type="title"/>
          </p:nvPr>
        </p:nvSpPr>
        <p:spPr/>
        <p:txBody>
          <a:bodyPr>
            <a:normAutofit fontScale="90000"/>
            <a:scene3d>
              <a:camera prst="perspectiveContrastingLeftFacing"/>
              <a:lightRig rig="threePt" dir="t"/>
            </a:scene3d>
          </a:bodyPr>
          <a:lstStyle/>
          <a:p>
            <a:pPr algn="ct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101600">
                    <a:schemeClr val="accent6">
                      <a:satMod val="175000"/>
                      <a:alpha val="40000"/>
                    </a:schemeClr>
                  </a:glow>
                  <a:reflection blurRad="6350" stA="60000" endA="900" endPos="60000" dist="60007" dir="5400000" sy="-100000" algn="bl" rotWithShape="0"/>
                </a:effectLst>
                <a:latin typeface="Adobe Heiti Std R" pitchFamily="34" charset="-128"/>
                <a:ea typeface="Adobe Heiti Std R" pitchFamily="34" charset="-128"/>
                <a:cs typeface="Mj_Cordoba" pitchFamily="2" charset="-78"/>
              </a:rPr>
              <a:t>بسم الله الرحمن الرحیم</a:t>
            </a:r>
            <a:b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101600">
                    <a:schemeClr val="accent6">
                      <a:satMod val="175000"/>
                      <a:alpha val="40000"/>
                    </a:schemeClr>
                  </a:glow>
                  <a:reflection blurRad="6350" stA="60000" endA="900" endPos="60000" dist="60007" dir="5400000" sy="-100000" algn="bl" rotWithShape="0"/>
                </a:effectLst>
                <a:latin typeface="Adobe Heiti Std R" pitchFamily="34" charset="-128"/>
                <a:ea typeface="Adobe Heiti Std R" pitchFamily="34" charset="-128"/>
                <a:cs typeface="Mj_Cordoba" pitchFamily="2" charset="-78"/>
              </a:rPr>
            </a:br>
            <a:endParaRPr lang="fa-IR" dirty="0"/>
          </a:p>
        </p:txBody>
      </p:sp>
      <p:sp>
        <p:nvSpPr>
          <p:cNvPr id="5" name="Footer Placeholder 4"/>
          <p:cNvSpPr>
            <a:spLocks noGrp="1"/>
          </p:cNvSpPr>
          <p:nvPr>
            <p:ph type="ftr" sz="quarter" idx="11"/>
          </p:nvPr>
        </p:nvSpPr>
        <p:spPr>
          <a:xfrm>
            <a:off x="4380072" y="6429396"/>
            <a:ext cx="2350681" cy="343673"/>
          </a:xfrm>
        </p:spPr>
        <p:txBody>
          <a:bodyPr/>
          <a:lstStyle/>
          <a:p>
            <a:pPr algn="ctr"/>
            <a:r>
              <a:rPr lang="fa-IR" sz="4000" dirty="0" smtClean="0"/>
              <a:t>1</a:t>
            </a:r>
            <a:endParaRPr lang="fa-IR" sz="4000" dirty="0"/>
          </a:p>
        </p:txBody>
      </p:sp>
      <p:pic>
        <p:nvPicPr>
          <p:cNvPr id="6" name="زنگخور .mp3">
            <a:hlinkClick r:id="" action="ppaction://media"/>
          </p:cNvPr>
          <p:cNvPicPr>
            <a:picLocks noRot="1" noChangeAspect="1"/>
          </p:cNvPicPr>
          <p:nvPr>
            <a:audioFile r:link="rId1"/>
          </p:nvPr>
        </p:nvPicPr>
        <p:blipFill>
          <a:blip r:embed="rId3" cstate="print"/>
          <a:stretch>
            <a:fillRect/>
          </a:stretch>
        </p:blipFill>
        <p:spPr>
          <a:xfrm>
            <a:off x="714348" y="785794"/>
            <a:ext cx="304800" cy="304800"/>
          </a:xfrm>
          <a:prstGeom prst="rect">
            <a:avLst/>
          </a:prstGeom>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0" end="0"/>
                                            </p:txEl>
                                          </p:spTgt>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2" end="2"/>
                                            </p:txEl>
                                          </p:spTgt>
                                        </p:tgtEl>
                                        <p:attrNameLst>
                                          <p:attrName>ppt_h</p:attrName>
                                        </p:attrNameLst>
                                      </p:cBhvr>
                                      <p:tavLst>
                                        <p:tav tm="0">
                                          <p:val>
                                            <p:fltVal val="0"/>
                                          </p:val>
                                        </p:tav>
                                        <p:tav tm="100000">
                                          <p:val>
                                            <p:strVal val="#ppt_h"/>
                                          </p:val>
                                        </p:tav>
                                      </p:tavLst>
                                    </p:anim>
                                  </p:childTnLst>
                                </p:cTn>
                              </p:par>
                            </p:childTnLst>
                          </p:cTn>
                        </p:par>
                        <p:par>
                          <p:cTn id="21" fill="hold">
                            <p:stCondLst>
                              <p:cond delay="500"/>
                            </p:stCondLst>
                            <p:childTnLst>
                              <p:par>
                                <p:cTn id="22" presetID="1" presetClass="mediacall" presetSubtype="0" fill="hold" nodeType="afterEffect">
                                  <p:stCondLst>
                                    <p:cond delay="0"/>
                                  </p:stCondLst>
                                  <p:childTnLst>
                                    <p:cmd type="call" cmd="playFrom(0.0)">
                                      <p:cBhvr>
                                        <p:cTn id="23"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24" repeatCount="indefinite" fill="hold" display="0">
                  <p:stCondLst>
                    <p:cond delay="indefinite"/>
                  </p:stCondLst>
                  <p:endCondLst>
                    <p:cond evt="onPrev" delay="0">
                      <p:tgtEl>
                        <p:sldTgt/>
                      </p:tgtEl>
                    </p:cond>
                    <p:cond evt="onStopAudio" delay="0">
                      <p:tgtEl>
                        <p:sldTgt/>
                      </p:tgtEl>
                    </p:cond>
                  </p:endCondLst>
                </p:cTn>
                <p:tgtEl>
                  <p:spTgt spid="6"/>
                </p:tgtEl>
              </p:cMediaNode>
            </p:audio>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43306" y="642918"/>
            <a:ext cx="2042119" cy="523220"/>
          </a:xfrm>
          <a:prstGeom prst="rect">
            <a:avLst/>
          </a:prstGeom>
          <a:noFill/>
        </p:spPr>
        <p:txBody>
          <a:bodyPr wrap="square" rtlCol="1">
            <a:spAutoFit/>
          </a:bodyPr>
          <a:lstStyle/>
          <a:p>
            <a:pPr algn="ctr"/>
            <a:r>
              <a:rPr lang="fa-IR" sz="2800" dirty="0" smtClean="0"/>
              <a:t>درس چهاردهم</a:t>
            </a:r>
            <a:endParaRPr lang="fa-IR" sz="2800" dirty="0"/>
          </a:p>
        </p:txBody>
      </p:sp>
      <p:sp>
        <p:nvSpPr>
          <p:cNvPr id="3" name="TextBox 2"/>
          <p:cNvSpPr txBox="1"/>
          <p:nvPr/>
        </p:nvSpPr>
        <p:spPr>
          <a:xfrm>
            <a:off x="1857356" y="2357430"/>
            <a:ext cx="5185391" cy="646331"/>
          </a:xfrm>
          <a:prstGeom prst="rect">
            <a:avLst/>
          </a:prstGeom>
          <a:noFill/>
        </p:spPr>
        <p:txBody>
          <a:bodyPr wrap="square" rtlCol="1">
            <a:spAutoFit/>
          </a:bodyPr>
          <a:lstStyle/>
          <a:p>
            <a:pPr algn="ctr"/>
            <a:r>
              <a:rPr lang="fa-IR" sz="3600" dirty="0" smtClean="0">
                <a:solidFill>
                  <a:srgbClr val="7030A0"/>
                </a:solidFill>
                <a:cs typeface="Mj_Cairo" pitchFamily="2" charset="-78"/>
              </a:rPr>
              <a:t>کودتای بیست و هشتم مرداد</a:t>
            </a:r>
            <a:endParaRPr lang="fa-IR" sz="3600" dirty="0">
              <a:solidFill>
                <a:srgbClr val="7030A0"/>
              </a:solidFill>
              <a:cs typeface="Mj_Cairo" pitchFamily="2" charset="-78"/>
            </a:endParaRPr>
          </a:p>
        </p:txBody>
      </p:sp>
      <p:sp>
        <p:nvSpPr>
          <p:cNvPr id="5" name="Rectangle 4"/>
          <p:cNvSpPr/>
          <p:nvPr/>
        </p:nvSpPr>
        <p:spPr>
          <a:xfrm>
            <a:off x="642910" y="4214818"/>
            <a:ext cx="7715304" cy="954107"/>
          </a:xfrm>
          <a:prstGeom prst="rect">
            <a:avLst/>
          </a:prstGeom>
        </p:spPr>
        <p:style>
          <a:lnRef idx="1">
            <a:schemeClr val="accent2"/>
          </a:lnRef>
          <a:fillRef idx="3">
            <a:schemeClr val="accent2"/>
          </a:fillRef>
          <a:effectRef idx="2">
            <a:schemeClr val="accent2"/>
          </a:effectRef>
          <a:fontRef idx="minor">
            <a:schemeClr val="lt1"/>
          </a:fontRef>
        </p:style>
        <p:txBody>
          <a:bodyPr wrap="square">
            <a:spAutoFit/>
          </a:bodyPr>
          <a:lstStyle/>
          <a:p>
            <a:r>
              <a:rPr lang="fa-IR" sz="2800" dirty="0" smtClean="0"/>
              <a:t>در این درس با چگونگی وقوع کودتای  28مرداد 1332آشنا می شوید.</a:t>
            </a:r>
            <a:endParaRPr lang="fa-IR" sz="2800" dirty="0"/>
          </a:p>
        </p:txBody>
      </p:sp>
      <p:sp>
        <p:nvSpPr>
          <p:cNvPr id="6" name="Left-Right Arrow 5"/>
          <p:cNvSpPr/>
          <p:nvPr/>
        </p:nvSpPr>
        <p:spPr>
          <a:xfrm>
            <a:off x="428596" y="5572140"/>
            <a:ext cx="2071702" cy="128586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000" dirty="0" smtClean="0">
                <a:hlinkClick r:id="rId2" action="ppaction://hlinksldjump"/>
              </a:rPr>
              <a:t>فهرست</a:t>
            </a:r>
            <a:endParaRPr lang="fa-IR" sz="2000" dirty="0"/>
          </a:p>
        </p:txBody>
      </p:sp>
      <p:sp>
        <p:nvSpPr>
          <p:cNvPr id="7" name="Footer Placeholder 6"/>
          <p:cNvSpPr>
            <a:spLocks noGrp="1"/>
          </p:cNvSpPr>
          <p:nvPr>
            <p:ph type="ftr" sz="quarter" idx="11"/>
          </p:nvPr>
        </p:nvSpPr>
        <p:spPr/>
        <p:txBody>
          <a:bodyPr/>
          <a:lstStyle/>
          <a:p>
            <a:pPr algn="ctr"/>
            <a:r>
              <a:rPr lang="fa-IR" sz="4000" dirty="0" smtClean="0"/>
              <a:t>3</a:t>
            </a:r>
            <a:endParaRPr lang="fa-IR" sz="4000" dirty="0"/>
          </a:p>
        </p:txBody>
      </p:sp>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
                                        <p:tgtEl>
                                          <p:spTgt spid="3"/>
                                        </p:tgtEl>
                                      </p:cBhvr>
                                    </p:animEffect>
                                    <p:anim calcmode="lin" valueType="num">
                                      <p:cBhvr>
                                        <p:cTn id="13" dur="400" fill="hold"/>
                                        <p:tgtEl>
                                          <p:spTgt spid="3"/>
                                        </p:tgtEl>
                                        <p:attrNameLst>
                                          <p:attrName>ppt_x</p:attrName>
                                        </p:attrNameLst>
                                      </p:cBhvr>
                                      <p:tavLst>
                                        <p:tav tm="0">
                                          <p:val>
                                            <p:strVal val="#ppt_x"/>
                                          </p:val>
                                        </p:tav>
                                        <p:tav tm="100000">
                                          <p:val>
                                            <p:strVal val="#ppt_x"/>
                                          </p:val>
                                        </p:tav>
                                      </p:tavLst>
                                    </p:anim>
                                    <p:anim calcmode="lin" valueType="num">
                                      <p:cBhvr>
                                        <p:cTn id="14" dur="400" fill="hold"/>
                                        <p:tgtEl>
                                          <p:spTgt spid="3"/>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9" presetClass="entr" presetSubtype="0" decel="10000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 calcmode="lin" valueType="num">
                                      <p:cBhvr>
                                        <p:cTn id="23" dur="500" fill="hold"/>
                                        <p:tgtEl>
                                          <p:spTgt spid="5"/>
                                        </p:tgtEl>
                                        <p:attrNameLst>
                                          <p:attrName>style.rotation</p:attrName>
                                        </p:attrNameLst>
                                      </p:cBhvr>
                                      <p:tavLst>
                                        <p:tav tm="0">
                                          <p:val>
                                            <p:fltVal val="360"/>
                                          </p:val>
                                        </p:tav>
                                        <p:tav tm="100000">
                                          <p:val>
                                            <p:fltVal val="0"/>
                                          </p:val>
                                        </p:tav>
                                      </p:tavLst>
                                    </p:anim>
                                    <p:animEffect transition="in" filter="fade">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indent="360000" algn="just">
              <a:buNone/>
            </a:pPr>
            <a:r>
              <a:rPr lang="fa-IR" dirty="0" smtClean="0"/>
              <a:t>بر اساس اسناد محرمانه ی کودتا روشن است که دولت ایالات متحده آمریکا نقش مهم و مؤثری در سازماندهی و هدایت نیروهای مخالف برای سر نگونی دولت مصدق ایفا کرده و هدایت و رهبری کودتا را بر عهده داشته است.</a:t>
            </a:r>
          </a:p>
          <a:p>
            <a:pPr indent="360000" algn="just">
              <a:buNone/>
            </a:pPr>
            <a:r>
              <a:rPr lang="fa-IR" dirty="0" smtClean="0"/>
              <a:t>مقامات آمریکا در مشاوره با همتایان انگلیسی خود،فضل الله زاهدی را به عنوان فرماندهی نظامی کودتا انتخاب کردند و شاه را متقاعد نمودند که زاهدی را بپذیرد و از کودتا حمایت کند.</a:t>
            </a:r>
          </a:p>
          <a:p>
            <a:pPr indent="360000" algn="just">
              <a:buNone/>
            </a:pPr>
            <a:r>
              <a:rPr lang="fa-IR" dirty="0" smtClean="0"/>
              <a:t>کرمیت روزولت گرداننده ی کودتا در بیسیت و هشتم تیر ماه 1332 وارد ایران شد و در مخفی گاه زاهدی با او دیدار کرد.او توانست با همکاری زاهدی شمار زیادی از نظامیان پادگان های تهران را به سرپیچی از دستورات دولت وادارکند.هم چنین شعبه ی امنیتی سازمان سیا تصمیم گرفت به سرعت،سیاست حمله به دولت دکتر مصدق راازطریق جنگ روانی موسوم به «تبلیغات خاکستری»به مرحله ی اجرادرآورد.</a:t>
            </a:r>
          </a:p>
          <a:p>
            <a:pPr>
              <a:buNone/>
            </a:pPr>
            <a:endParaRPr lang="fa-IR" dirty="0"/>
          </a:p>
        </p:txBody>
      </p:sp>
      <p:sp>
        <p:nvSpPr>
          <p:cNvPr id="2" name="Title 1"/>
          <p:cNvSpPr>
            <a:spLocks noGrp="1"/>
          </p:cNvSpPr>
          <p:nvPr>
            <p:ph type="title"/>
          </p:nvPr>
        </p:nvSpPr>
        <p:spPr/>
        <p:txBody>
          <a:bodyPr/>
          <a:lstStyle/>
          <a:p>
            <a:pPr algn="ctr"/>
            <a:r>
              <a:rPr lang="fa-IR"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اجرای کودتا</a:t>
            </a:r>
            <a:endParaRPr lang="fa-IR" dirty="0"/>
          </a:p>
        </p:txBody>
      </p:sp>
      <p:sp>
        <p:nvSpPr>
          <p:cNvPr id="4" name="Left-Right Arrow 3"/>
          <p:cNvSpPr/>
          <p:nvPr/>
        </p:nvSpPr>
        <p:spPr>
          <a:xfrm>
            <a:off x="642910" y="5786454"/>
            <a:ext cx="1785950" cy="1071546"/>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000" dirty="0" smtClean="0">
                <a:hlinkClick r:id="rId2" action="ppaction://hlinksldjump"/>
              </a:rPr>
              <a:t>فهرست</a:t>
            </a:r>
            <a:endParaRPr lang="fa-IR" sz="2000" dirty="0"/>
          </a:p>
        </p:txBody>
      </p:sp>
      <p:sp>
        <p:nvSpPr>
          <p:cNvPr id="5" name="Footer Placeholder 4"/>
          <p:cNvSpPr>
            <a:spLocks noGrp="1"/>
          </p:cNvSpPr>
          <p:nvPr>
            <p:ph type="ftr" sz="quarter" idx="11"/>
          </p:nvPr>
        </p:nvSpPr>
        <p:spPr/>
        <p:txBody>
          <a:bodyPr/>
          <a:lstStyle/>
          <a:p>
            <a:pPr algn="ctr"/>
            <a:r>
              <a:rPr lang="fa-IR" sz="4000" dirty="0" smtClean="0"/>
              <a:t>4</a:t>
            </a:r>
            <a:endParaRPr lang="fa-IR" sz="4000" dirty="0"/>
          </a:p>
        </p:txBody>
      </p:sp>
    </p:spTree>
  </p:cSld>
  <p:clrMapOvr>
    <a:masterClrMapping/>
  </p:clrMapOvr>
  <p:transition>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70" decel="100000"/>
                                        <p:tgtEl>
                                          <p:spTgt spid="2"/>
                                        </p:tgtEl>
                                      </p:cBhvr>
                                    </p:animEffect>
                                    <p:animScale>
                                      <p:cBhvr>
                                        <p:cTn id="8" dur="770" decel="100000"/>
                                        <p:tgtEl>
                                          <p:spTgt spid="2"/>
                                        </p:tgtEl>
                                      </p:cBhvr>
                                      <p:from x="10000" y="10000"/>
                                      <p:to x="200000" y="450000"/>
                                    </p:animScale>
                                    <p:animScale>
                                      <p:cBhvr>
                                        <p:cTn id="9" dur="1230" accel="100000" fill="hold">
                                          <p:stCondLst>
                                            <p:cond delay="770"/>
                                          </p:stCondLst>
                                        </p:cTn>
                                        <p:tgtEl>
                                          <p:spTgt spid="2"/>
                                        </p:tgtEl>
                                      </p:cBhvr>
                                      <p:from x="200000" y="450000"/>
                                      <p:to x="100000" y="100000"/>
                                    </p:animScale>
                                    <p:set>
                                      <p:cBhvr>
                                        <p:cTn id="10" dur="770" fill="hold"/>
                                        <p:tgtEl>
                                          <p:spTgt spid="2"/>
                                        </p:tgtEl>
                                        <p:attrNameLst>
                                          <p:attrName>ppt_x</p:attrName>
                                        </p:attrNameLst>
                                      </p:cBhvr>
                                      <p:to>
                                        <p:strVal val="(0.5)"/>
                                      </p:to>
                                    </p:set>
                                    <p:anim from="(0.5)" to="(#ppt_x)" calcmode="lin" valueType="num">
                                      <p:cBhvr>
                                        <p:cTn id="11" dur="1230" accel="100000" fill="hold">
                                          <p:stCondLst>
                                            <p:cond delay="770"/>
                                          </p:stCondLst>
                                        </p:cTn>
                                        <p:tgtEl>
                                          <p:spTgt spid="2"/>
                                        </p:tgtEl>
                                        <p:attrNameLst>
                                          <p:attrName>ppt_x</p:attrName>
                                        </p:attrNameLst>
                                      </p:cBhvr>
                                    </p:anim>
                                    <p:set>
                                      <p:cBhvr>
                                        <p:cTn id="12" dur="770" fill="hold"/>
                                        <p:tgtEl>
                                          <p:spTgt spid="2"/>
                                        </p:tgtEl>
                                        <p:attrNameLst>
                                          <p:attrName>ppt_y</p:attrName>
                                        </p:attrNameLst>
                                      </p:cBhvr>
                                      <p:to>
                                        <p:strVal val="(#ppt_y+0.4)"/>
                                      </p:to>
                                    </p:set>
                                    <p:anim from="(#ppt_y+0.4)" to="(#ppt_y)" calcmode="lin" valueType="num">
                                      <p:cBhvr>
                                        <p:cTn id="13" dur="1230" accel="100000" fill="hold">
                                          <p:stCondLst>
                                            <p:cond delay="770"/>
                                          </p:stCondLst>
                                        </p:cTn>
                                        <p:tgtEl>
                                          <p:spTgt spid="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25" presetClass="entr" presetSubtype="0" fill="hold"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p:cTn id="18"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19"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20"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21"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22"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23"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24"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25" dur="1000" decel="50000">
                                          <p:stCondLst>
                                            <p:cond delay="0"/>
                                          </p:stCondLst>
                                        </p:cTn>
                                        <p:tgtEl>
                                          <p:spTgt spid="3">
                                            <p:txEl>
                                              <p:pRg st="0" end="0"/>
                                            </p:txEl>
                                          </p:spTgt>
                                        </p:tgtEl>
                                      </p:cBhvr>
                                    </p:animEffect>
                                  </p:childTnLst>
                                </p:cTn>
                              </p:par>
                              <p:par>
                                <p:cTn id="26" presetID="25" presetClass="entr" presetSubtype="0" fill="hold" nodeType="with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 calcmode="lin" valueType="num">
                                      <p:cBhvr>
                                        <p:cTn id="28" dur="500" decel="50000" fill="hold">
                                          <p:stCondLst>
                                            <p:cond delay="0"/>
                                          </p:stCondLst>
                                        </p:cTn>
                                        <p:tgtEl>
                                          <p:spTgt spid="3">
                                            <p:txEl>
                                              <p:pRg st="1" end="1"/>
                                            </p:txEl>
                                          </p:spTgt>
                                        </p:tgtEl>
                                        <p:attrNameLst>
                                          <p:attrName>style.rotation</p:attrName>
                                        </p:attrNameLst>
                                      </p:cBhvr>
                                      <p:tavLst>
                                        <p:tav tm="0">
                                          <p:val>
                                            <p:fltVal val="-90"/>
                                          </p:val>
                                        </p:tav>
                                        <p:tav tm="100000">
                                          <p:val>
                                            <p:fltVal val="0"/>
                                          </p:val>
                                        </p:tav>
                                      </p:tavLst>
                                    </p:anim>
                                    <p:anim calcmode="lin" valueType="num">
                                      <p:cBhvr>
                                        <p:cTn id="29" dur="500" decel="50000" fill="hold">
                                          <p:stCondLst>
                                            <p:cond delay="0"/>
                                          </p:stCondLst>
                                        </p:cTn>
                                        <p:tgtEl>
                                          <p:spTgt spid="3">
                                            <p:txEl>
                                              <p:pRg st="1" end="1"/>
                                            </p:txEl>
                                          </p:spTgt>
                                        </p:tgtEl>
                                        <p:attrNameLst>
                                          <p:attrName>ppt_w</p:attrName>
                                        </p:attrNameLst>
                                      </p:cBhvr>
                                      <p:tavLst>
                                        <p:tav tm="0">
                                          <p:val>
                                            <p:strVal val="#ppt_w"/>
                                          </p:val>
                                        </p:tav>
                                        <p:tav tm="100000">
                                          <p:val>
                                            <p:strVal val="#ppt_w*.05"/>
                                          </p:val>
                                        </p:tav>
                                      </p:tavLst>
                                    </p:anim>
                                    <p:anim calcmode="lin" valueType="num">
                                      <p:cBhvr>
                                        <p:cTn id="30" dur="500" accel="50000" fill="hold">
                                          <p:stCondLst>
                                            <p:cond delay="500"/>
                                          </p:stCondLst>
                                        </p:cTn>
                                        <p:tgtEl>
                                          <p:spTgt spid="3">
                                            <p:txEl>
                                              <p:pRg st="1" end="1"/>
                                            </p:txEl>
                                          </p:spTgt>
                                        </p:tgtEl>
                                        <p:attrNameLst>
                                          <p:attrName>ppt_w</p:attrName>
                                        </p:attrNameLst>
                                      </p:cBhvr>
                                      <p:tavLst>
                                        <p:tav tm="0">
                                          <p:val>
                                            <p:strVal val="#ppt_w*.05"/>
                                          </p:val>
                                        </p:tav>
                                        <p:tav tm="100000">
                                          <p:val>
                                            <p:strVal val="#ppt_w"/>
                                          </p:val>
                                        </p:tav>
                                      </p:tavLst>
                                    </p:anim>
                                    <p:anim calcmode="lin" valueType="num">
                                      <p:cBhvr>
                                        <p:cTn id="31" dur="1000" fill="hold"/>
                                        <p:tgtEl>
                                          <p:spTgt spid="3">
                                            <p:txEl>
                                              <p:pRg st="1" end="1"/>
                                            </p:txEl>
                                          </p:spTgt>
                                        </p:tgtEl>
                                        <p:attrNameLst>
                                          <p:attrName>ppt_h</p:attrName>
                                        </p:attrNameLst>
                                      </p:cBhvr>
                                      <p:tavLst>
                                        <p:tav tm="0">
                                          <p:val>
                                            <p:strVal val="#ppt_h"/>
                                          </p:val>
                                        </p:tav>
                                        <p:tav tm="100000">
                                          <p:val>
                                            <p:strVal val="#ppt_h"/>
                                          </p:val>
                                        </p:tav>
                                      </p:tavLst>
                                    </p:anim>
                                    <p:anim calcmode="lin" valueType="num">
                                      <p:cBhvr>
                                        <p:cTn id="32" dur="500" decel="50000" fill="hold">
                                          <p:stCondLst>
                                            <p:cond delay="0"/>
                                          </p:stCondLst>
                                        </p:cTn>
                                        <p:tgtEl>
                                          <p:spTgt spid="3">
                                            <p:txEl>
                                              <p:pRg st="1" end="1"/>
                                            </p:txEl>
                                          </p:spTgt>
                                        </p:tgtEl>
                                        <p:attrNameLst>
                                          <p:attrName>ppt_x</p:attrName>
                                        </p:attrNameLst>
                                      </p:cBhvr>
                                      <p:tavLst>
                                        <p:tav tm="0">
                                          <p:val>
                                            <p:strVal val="#ppt_x+.4"/>
                                          </p:val>
                                        </p:tav>
                                        <p:tav tm="100000">
                                          <p:val>
                                            <p:strVal val="#ppt_x"/>
                                          </p:val>
                                        </p:tav>
                                      </p:tavLst>
                                    </p:anim>
                                    <p:anim calcmode="lin" valueType="num">
                                      <p:cBhvr>
                                        <p:cTn id="33" dur="500" decel="50000" fill="hold">
                                          <p:stCondLst>
                                            <p:cond delay="0"/>
                                          </p:stCondLst>
                                        </p:cTn>
                                        <p:tgtEl>
                                          <p:spTgt spid="3">
                                            <p:txEl>
                                              <p:pRg st="1" end="1"/>
                                            </p:txEl>
                                          </p:spTgt>
                                        </p:tgtEl>
                                        <p:attrNameLst>
                                          <p:attrName>ppt_y</p:attrName>
                                        </p:attrNameLst>
                                      </p:cBhvr>
                                      <p:tavLst>
                                        <p:tav tm="0">
                                          <p:val>
                                            <p:strVal val="#ppt_y-.2"/>
                                          </p:val>
                                        </p:tav>
                                        <p:tav tm="100000">
                                          <p:val>
                                            <p:strVal val="#ppt_y+.1"/>
                                          </p:val>
                                        </p:tav>
                                      </p:tavLst>
                                    </p:anim>
                                    <p:anim calcmode="lin" valueType="num">
                                      <p:cBhvr>
                                        <p:cTn id="34" dur="500" accel="50000" fill="hold">
                                          <p:stCondLst>
                                            <p:cond delay="500"/>
                                          </p:stCondLst>
                                        </p:cTn>
                                        <p:tgtEl>
                                          <p:spTgt spid="3">
                                            <p:txEl>
                                              <p:pRg st="1" end="1"/>
                                            </p:txEl>
                                          </p:spTgt>
                                        </p:tgtEl>
                                        <p:attrNameLst>
                                          <p:attrName>ppt_y</p:attrName>
                                        </p:attrNameLst>
                                      </p:cBhvr>
                                      <p:tavLst>
                                        <p:tav tm="0">
                                          <p:val>
                                            <p:strVal val="#ppt_y+.1"/>
                                          </p:val>
                                        </p:tav>
                                        <p:tav tm="100000">
                                          <p:val>
                                            <p:strVal val="#ppt_y"/>
                                          </p:val>
                                        </p:tav>
                                      </p:tavLst>
                                    </p:anim>
                                    <p:animEffect transition="in" filter="fade">
                                      <p:cBhvr>
                                        <p:cTn id="35" dur="1000" decel="50000">
                                          <p:stCondLst>
                                            <p:cond delay="0"/>
                                          </p:stCondLst>
                                        </p:cTn>
                                        <p:tgtEl>
                                          <p:spTgt spid="3">
                                            <p:txEl>
                                              <p:pRg st="1" end="1"/>
                                            </p:txEl>
                                          </p:spTgt>
                                        </p:tgtEl>
                                      </p:cBhvr>
                                    </p:animEffect>
                                  </p:childTnLst>
                                </p:cTn>
                              </p:par>
                              <p:par>
                                <p:cTn id="36" presetID="25" presetClass="entr" presetSubtype="0" fill="hold" nodeType="withEffect">
                                  <p:stCondLst>
                                    <p:cond delay="0"/>
                                  </p:stCondLst>
                                  <p:childTnLst>
                                    <p:set>
                                      <p:cBhvr>
                                        <p:cTn id="37" dur="1" fill="hold">
                                          <p:stCondLst>
                                            <p:cond delay="0"/>
                                          </p:stCondLst>
                                        </p:cTn>
                                        <p:tgtEl>
                                          <p:spTgt spid="3">
                                            <p:txEl>
                                              <p:pRg st="2" end="2"/>
                                            </p:txEl>
                                          </p:spTgt>
                                        </p:tgtEl>
                                        <p:attrNameLst>
                                          <p:attrName>style.visibility</p:attrName>
                                        </p:attrNameLst>
                                      </p:cBhvr>
                                      <p:to>
                                        <p:strVal val="visible"/>
                                      </p:to>
                                    </p:set>
                                    <p:anim calcmode="lin" valueType="num">
                                      <p:cBhvr>
                                        <p:cTn id="38" dur="500" decel="50000" fill="hold">
                                          <p:stCondLst>
                                            <p:cond delay="0"/>
                                          </p:stCondLst>
                                        </p:cTn>
                                        <p:tgtEl>
                                          <p:spTgt spid="3">
                                            <p:txEl>
                                              <p:pRg st="2" end="2"/>
                                            </p:txEl>
                                          </p:spTgt>
                                        </p:tgtEl>
                                        <p:attrNameLst>
                                          <p:attrName>style.rotation</p:attrName>
                                        </p:attrNameLst>
                                      </p:cBhvr>
                                      <p:tavLst>
                                        <p:tav tm="0">
                                          <p:val>
                                            <p:fltVal val="-90"/>
                                          </p:val>
                                        </p:tav>
                                        <p:tav tm="100000">
                                          <p:val>
                                            <p:fltVal val="0"/>
                                          </p:val>
                                        </p:tav>
                                      </p:tavLst>
                                    </p:anim>
                                    <p:anim calcmode="lin" valueType="num">
                                      <p:cBhvr>
                                        <p:cTn id="39" dur="500" decel="50000" fill="hold">
                                          <p:stCondLst>
                                            <p:cond delay="0"/>
                                          </p:stCondLst>
                                        </p:cTn>
                                        <p:tgtEl>
                                          <p:spTgt spid="3">
                                            <p:txEl>
                                              <p:pRg st="2" end="2"/>
                                            </p:txEl>
                                          </p:spTgt>
                                        </p:tgtEl>
                                        <p:attrNameLst>
                                          <p:attrName>ppt_w</p:attrName>
                                        </p:attrNameLst>
                                      </p:cBhvr>
                                      <p:tavLst>
                                        <p:tav tm="0">
                                          <p:val>
                                            <p:strVal val="#ppt_w"/>
                                          </p:val>
                                        </p:tav>
                                        <p:tav tm="100000">
                                          <p:val>
                                            <p:strVal val="#ppt_w*.05"/>
                                          </p:val>
                                        </p:tav>
                                      </p:tavLst>
                                    </p:anim>
                                    <p:anim calcmode="lin" valueType="num">
                                      <p:cBhvr>
                                        <p:cTn id="40" dur="500" accel="50000" fill="hold">
                                          <p:stCondLst>
                                            <p:cond delay="500"/>
                                          </p:stCondLst>
                                        </p:cTn>
                                        <p:tgtEl>
                                          <p:spTgt spid="3">
                                            <p:txEl>
                                              <p:pRg st="2" end="2"/>
                                            </p:txEl>
                                          </p:spTgt>
                                        </p:tgtEl>
                                        <p:attrNameLst>
                                          <p:attrName>ppt_w</p:attrName>
                                        </p:attrNameLst>
                                      </p:cBhvr>
                                      <p:tavLst>
                                        <p:tav tm="0">
                                          <p:val>
                                            <p:strVal val="#ppt_w*.05"/>
                                          </p:val>
                                        </p:tav>
                                        <p:tav tm="100000">
                                          <p:val>
                                            <p:strVal val="#ppt_w"/>
                                          </p:val>
                                        </p:tav>
                                      </p:tavLst>
                                    </p:anim>
                                    <p:anim calcmode="lin" valueType="num">
                                      <p:cBhvr>
                                        <p:cTn id="41" dur="1000" fill="hold"/>
                                        <p:tgtEl>
                                          <p:spTgt spid="3">
                                            <p:txEl>
                                              <p:pRg st="2" end="2"/>
                                            </p:txEl>
                                          </p:spTgt>
                                        </p:tgtEl>
                                        <p:attrNameLst>
                                          <p:attrName>ppt_h</p:attrName>
                                        </p:attrNameLst>
                                      </p:cBhvr>
                                      <p:tavLst>
                                        <p:tav tm="0">
                                          <p:val>
                                            <p:strVal val="#ppt_h"/>
                                          </p:val>
                                        </p:tav>
                                        <p:tav tm="100000">
                                          <p:val>
                                            <p:strVal val="#ppt_h"/>
                                          </p:val>
                                        </p:tav>
                                      </p:tavLst>
                                    </p:anim>
                                    <p:anim calcmode="lin" valueType="num">
                                      <p:cBhvr>
                                        <p:cTn id="42" dur="500" decel="50000" fill="hold">
                                          <p:stCondLst>
                                            <p:cond delay="0"/>
                                          </p:stCondLst>
                                        </p:cTn>
                                        <p:tgtEl>
                                          <p:spTgt spid="3">
                                            <p:txEl>
                                              <p:pRg st="2" end="2"/>
                                            </p:txEl>
                                          </p:spTgt>
                                        </p:tgtEl>
                                        <p:attrNameLst>
                                          <p:attrName>ppt_x</p:attrName>
                                        </p:attrNameLst>
                                      </p:cBhvr>
                                      <p:tavLst>
                                        <p:tav tm="0">
                                          <p:val>
                                            <p:strVal val="#ppt_x+.4"/>
                                          </p:val>
                                        </p:tav>
                                        <p:tav tm="100000">
                                          <p:val>
                                            <p:strVal val="#ppt_x"/>
                                          </p:val>
                                        </p:tav>
                                      </p:tavLst>
                                    </p:anim>
                                    <p:anim calcmode="lin" valueType="num">
                                      <p:cBhvr>
                                        <p:cTn id="43" dur="500" decel="50000" fill="hold">
                                          <p:stCondLst>
                                            <p:cond delay="0"/>
                                          </p:stCondLst>
                                        </p:cTn>
                                        <p:tgtEl>
                                          <p:spTgt spid="3">
                                            <p:txEl>
                                              <p:pRg st="2" end="2"/>
                                            </p:txEl>
                                          </p:spTgt>
                                        </p:tgtEl>
                                        <p:attrNameLst>
                                          <p:attrName>ppt_y</p:attrName>
                                        </p:attrNameLst>
                                      </p:cBhvr>
                                      <p:tavLst>
                                        <p:tav tm="0">
                                          <p:val>
                                            <p:strVal val="#ppt_y-.2"/>
                                          </p:val>
                                        </p:tav>
                                        <p:tav tm="100000">
                                          <p:val>
                                            <p:strVal val="#ppt_y+.1"/>
                                          </p:val>
                                        </p:tav>
                                      </p:tavLst>
                                    </p:anim>
                                    <p:anim calcmode="lin" valueType="num">
                                      <p:cBhvr>
                                        <p:cTn id="44" dur="500" accel="50000" fill="hold">
                                          <p:stCondLst>
                                            <p:cond delay="500"/>
                                          </p:stCondLst>
                                        </p:cTn>
                                        <p:tgtEl>
                                          <p:spTgt spid="3">
                                            <p:txEl>
                                              <p:pRg st="2" end="2"/>
                                            </p:txEl>
                                          </p:spTgt>
                                        </p:tgtEl>
                                        <p:attrNameLst>
                                          <p:attrName>ppt_y</p:attrName>
                                        </p:attrNameLst>
                                      </p:cBhvr>
                                      <p:tavLst>
                                        <p:tav tm="0">
                                          <p:val>
                                            <p:strVal val="#ppt_y+.1"/>
                                          </p:val>
                                        </p:tav>
                                        <p:tav tm="100000">
                                          <p:val>
                                            <p:strVal val="#ppt_y"/>
                                          </p:val>
                                        </p:tav>
                                      </p:tavLst>
                                    </p:anim>
                                    <p:animEffect transition="in" filter="fade">
                                      <p:cBhvr>
                                        <p:cTn id="45" dur="1000" decel="50000">
                                          <p:stCondLst>
                                            <p:cond delay="0"/>
                                          </p:stCondLst>
                                        </p:cTn>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indent="360000" algn="just">
              <a:buNone/>
            </a:pPr>
            <a:r>
              <a:rPr lang="fa-IR" dirty="0" smtClean="0"/>
              <a:t>در24 مرداد ماه شاه به تردیدهای خود پایان داد و سرانجام فرمان عزل نخست وزیری دکتر مصدق و انتصاب فضل الله زاهدی را امضا کرد.درساعت یک بامداد روز25 مرداد،نصیری که حامل نامه ی عزل دکتر مصدق بود به خانه وی رفت ولی بلافاصله به دستور دکتر مصدق باز داشت شد وشاه از ایران فرار کرد.</a:t>
            </a:r>
          </a:p>
          <a:p>
            <a:pPr indent="360000" algn="just">
              <a:buNone/>
            </a:pPr>
            <a:r>
              <a:rPr lang="fa-IR" dirty="0" smtClean="0"/>
              <a:t>با فرار شاه به بغداد وسپس به رُم،در سراسر کشور تظاهرات عمومی برپا گردید.مجسمه های شاه وپدرش به پایین کشیده شد وعکس های او از اداره هاجمع آوری شد. در تجمع بزرگی که درمیدان بهارستانبر پا شد،دکتر حسین </a:t>
            </a:r>
          </a:p>
          <a:p>
            <a:pPr indent="360000" algn="just">
              <a:buNone/>
            </a:pPr>
            <a:r>
              <a:rPr lang="fa-IR" dirty="0" smtClean="0"/>
              <a:t>فا طمی وزیرخارجه اعلام کرد:«نظام سلطنتی باید برچیده و حکومت جمهوری برپا شود،شاه ایران روی ملک فاروق مصر را سفید کرده است».البته این موضع شخصی فاطمی بود ودولت دکتر مصدق نسبت به فرار شاه از کشور،موضع خاصی را نشان نداد.</a:t>
            </a:r>
          </a:p>
          <a:p>
            <a:pPr>
              <a:buNone/>
            </a:pPr>
            <a:endParaRPr lang="fa-IR" dirty="0"/>
          </a:p>
        </p:txBody>
      </p:sp>
      <p:sp>
        <p:nvSpPr>
          <p:cNvPr id="4" name="Left-Right Arrow 3"/>
          <p:cNvSpPr/>
          <p:nvPr/>
        </p:nvSpPr>
        <p:spPr>
          <a:xfrm>
            <a:off x="357158" y="5786454"/>
            <a:ext cx="1857388" cy="1071546"/>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000" dirty="0" smtClean="0">
                <a:hlinkClick r:id="rId2" action="ppaction://hlinksldjump"/>
              </a:rPr>
              <a:t>فهرست</a:t>
            </a:r>
            <a:endParaRPr lang="fa-IR" sz="2000" dirty="0"/>
          </a:p>
        </p:txBody>
      </p:sp>
      <p:sp>
        <p:nvSpPr>
          <p:cNvPr id="5" name="Footer Placeholder 4"/>
          <p:cNvSpPr>
            <a:spLocks noGrp="1"/>
          </p:cNvSpPr>
          <p:nvPr>
            <p:ph type="ftr" sz="quarter" idx="11"/>
          </p:nvPr>
        </p:nvSpPr>
        <p:spPr/>
        <p:txBody>
          <a:bodyPr/>
          <a:lstStyle/>
          <a:p>
            <a:pPr algn="ctr"/>
            <a:r>
              <a:rPr lang="fa-IR" sz="4000" dirty="0" smtClean="0"/>
              <a:t>5</a:t>
            </a:r>
            <a:endParaRPr lang="fa-IR" sz="4000" dirty="0"/>
          </a:p>
        </p:txBody>
      </p:sp>
    </p:spTree>
  </p:cSld>
  <p:clrMapOvr>
    <a:masterClrMapping/>
  </p:clrMapOvr>
  <p:transition>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style.rotation</p:attrName>
                                        </p:attrNameLst>
                                      </p:cBhvr>
                                      <p:tavLst>
                                        <p:tav tm="0">
                                          <p:val>
                                            <p:fltVal val="720"/>
                                          </p:val>
                                        </p:tav>
                                        <p:tav tm="100000">
                                          <p:val>
                                            <p:fltVal val="0"/>
                                          </p:val>
                                        </p:tav>
                                      </p:tavLst>
                                    </p:anim>
                                    <p:anim calcmode="lin" valueType="num">
                                      <p:cBhvr>
                                        <p:cTn id="9"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0" dur="2000" fill="hold"/>
                                        <p:tgtEl>
                                          <p:spTgt spid="3">
                                            <p:txEl>
                                              <p:pRg st="0" end="0"/>
                                            </p:txEl>
                                          </p:spTgt>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2000"/>
                                        <p:tgtEl>
                                          <p:spTgt spid="3">
                                            <p:txEl>
                                              <p:pRg st="1" end="1"/>
                                            </p:txEl>
                                          </p:spTgt>
                                        </p:tgtEl>
                                      </p:cBhvr>
                                    </p:animEffect>
                                    <p:anim calcmode="lin" valueType="num">
                                      <p:cBhvr>
                                        <p:cTn id="14" dur="2000" fill="hold"/>
                                        <p:tgtEl>
                                          <p:spTgt spid="3">
                                            <p:txEl>
                                              <p:pRg st="1" end="1"/>
                                            </p:txEl>
                                          </p:spTgt>
                                        </p:tgtEl>
                                        <p:attrNameLst>
                                          <p:attrName>style.rotation</p:attrName>
                                        </p:attrNameLst>
                                      </p:cBhvr>
                                      <p:tavLst>
                                        <p:tav tm="0">
                                          <p:val>
                                            <p:fltVal val="720"/>
                                          </p:val>
                                        </p:tav>
                                        <p:tav tm="100000">
                                          <p:val>
                                            <p:fltVal val="0"/>
                                          </p:val>
                                        </p:tav>
                                      </p:tavLst>
                                    </p:anim>
                                    <p:anim calcmode="lin" valueType="num">
                                      <p:cBhvr>
                                        <p:cTn id="15" dur="2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6" dur="2000" fill="hold"/>
                                        <p:tgtEl>
                                          <p:spTgt spid="3">
                                            <p:txEl>
                                              <p:pRg st="1" end="1"/>
                                            </p:txEl>
                                          </p:spTgt>
                                        </p:tgtEl>
                                        <p:attrNameLst>
                                          <p:attrName>ppt_w</p:attrName>
                                        </p:attrNameLst>
                                      </p:cBhvr>
                                      <p:tavLst>
                                        <p:tav tm="0">
                                          <p:val>
                                            <p:fltVal val="0"/>
                                          </p:val>
                                        </p:tav>
                                        <p:tav tm="100000">
                                          <p:val>
                                            <p:strVal val="#ppt_w"/>
                                          </p:val>
                                        </p:tav>
                                      </p:tavLst>
                                    </p:anim>
                                  </p:childTnLst>
                                </p:cTn>
                              </p:par>
                              <p:par>
                                <p:cTn id="17" presetID="35"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2000"/>
                                        <p:tgtEl>
                                          <p:spTgt spid="3">
                                            <p:txEl>
                                              <p:pRg st="2" end="2"/>
                                            </p:txEl>
                                          </p:spTgt>
                                        </p:tgtEl>
                                      </p:cBhvr>
                                    </p:animEffect>
                                    <p:anim calcmode="lin" valueType="num">
                                      <p:cBhvr>
                                        <p:cTn id="20" dur="2000" fill="hold"/>
                                        <p:tgtEl>
                                          <p:spTgt spid="3">
                                            <p:txEl>
                                              <p:pRg st="2" end="2"/>
                                            </p:txEl>
                                          </p:spTgt>
                                        </p:tgtEl>
                                        <p:attrNameLst>
                                          <p:attrName>style.rotation</p:attrName>
                                        </p:attrNameLst>
                                      </p:cBhvr>
                                      <p:tavLst>
                                        <p:tav tm="0">
                                          <p:val>
                                            <p:fltVal val="720"/>
                                          </p:val>
                                        </p:tav>
                                        <p:tav tm="100000">
                                          <p:val>
                                            <p:fltVal val="0"/>
                                          </p:val>
                                        </p:tav>
                                      </p:tavLst>
                                    </p:anim>
                                    <p:anim calcmode="lin" valueType="num">
                                      <p:cBhvr>
                                        <p:cTn id="21" dur="2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2" dur="2000" fill="hold"/>
                                        <p:tgtEl>
                                          <p:spTgt spid="3">
                                            <p:txEl>
                                              <p:pRg st="2" end="2"/>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indent="360000" algn="just">
              <a:buNone/>
            </a:pPr>
            <a:r>
              <a:rPr lang="fa-IR" dirty="0" smtClean="0"/>
              <a:t>بنا بر گزارش مندرج در اسناد سازمان سیا درباره ی کودتا روزولت برای این که کودتا را از شکست کامل نجات دهد،به محل اختفای زاهدی رفت.آن ها بی درنگ تصمیم گرفتند افکار عمومی را متقاعد سازند که رئیس دولت قانونی زاهدی است و مصدق آن مقام را غضب کرده و در صدد انجام کودتا علیه شاه است.</a:t>
            </a:r>
          </a:p>
          <a:p>
            <a:pPr indent="360000" algn="just">
              <a:buNone/>
            </a:pPr>
            <a:r>
              <a:rPr lang="fa-IR" dirty="0" smtClean="0"/>
              <a:t>با تلاش کودتاچیان به زودی اوضاع دگرگون شد.بی توجهی دولت به کودتای مقدماتی و عدم پیش بینی کودتای بعدی موجب شد کودتاچیان بدون برخورد با مانع جدی و به سهولت غیر قابل انتظاری حکومت ملی را ساقط و رژیم آمریکایی را مستقر کنند؛زیرا پس از وقوع کودتای نافرجام 25 مرداد دیگر دلیلی یرای خوش بینی وجود نداشت.عده ای وقوع کودتا را پیش بینی کرده بودند.</a:t>
            </a:r>
          </a:p>
          <a:p>
            <a:pPr>
              <a:buNone/>
            </a:pPr>
            <a:endParaRPr lang="fa-IR" dirty="0"/>
          </a:p>
        </p:txBody>
      </p:sp>
      <p:sp>
        <p:nvSpPr>
          <p:cNvPr id="4" name="Left-Right Arrow 3"/>
          <p:cNvSpPr/>
          <p:nvPr/>
        </p:nvSpPr>
        <p:spPr>
          <a:xfrm>
            <a:off x="357158" y="5786454"/>
            <a:ext cx="1714512" cy="1071546"/>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000" dirty="0" smtClean="0">
                <a:hlinkClick r:id="rId2" action="ppaction://hlinksldjump"/>
              </a:rPr>
              <a:t>فهرست</a:t>
            </a:r>
            <a:endParaRPr lang="fa-IR" sz="2000" dirty="0"/>
          </a:p>
        </p:txBody>
      </p:sp>
      <p:sp>
        <p:nvSpPr>
          <p:cNvPr id="5" name="Footer Placeholder 4"/>
          <p:cNvSpPr>
            <a:spLocks noGrp="1"/>
          </p:cNvSpPr>
          <p:nvPr>
            <p:ph type="ftr" sz="quarter" idx="11"/>
          </p:nvPr>
        </p:nvSpPr>
        <p:spPr/>
        <p:txBody>
          <a:bodyPr/>
          <a:lstStyle/>
          <a:p>
            <a:pPr algn="ctr"/>
            <a:r>
              <a:rPr lang="fa-IR" sz="4000" dirty="0" smtClean="0"/>
              <a:t>6</a:t>
            </a:r>
            <a:endParaRPr lang="fa-IR" sz="4000" dirty="0"/>
          </a:p>
        </p:txBody>
      </p:sp>
    </p:spTree>
  </p:cSld>
  <p:clrMapOvr>
    <a:masterClrMapping/>
  </p:clrMapOvr>
  <p:transition>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10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
                                            <p:txEl>
                                              <p:pRg st="0" end="0"/>
                                            </p:txEl>
                                          </p:spTgt>
                                        </p:tgtEl>
                                        <p:attrNameLst>
                                          <p:attrName>ppt_x</p:attrName>
                                          <p:attrName>ppt_y</p:attrName>
                                        </p:attrNameLst>
                                      </p:cBhvr>
                                    </p:animMotion>
                                    <p:animEffect transition="in" filter="fade">
                                      <p:cBhvr>
                                        <p:cTn id="9" dur="1000"/>
                                        <p:tgtEl>
                                          <p:spTgt spid="3">
                                            <p:txEl>
                                              <p:pRg st="0" end="0"/>
                                            </p:txEl>
                                          </p:spTgt>
                                        </p:tgtEl>
                                      </p:cBhvr>
                                    </p:animEffect>
                                  </p:childTnLst>
                                </p:cTn>
                              </p:par>
                              <p:par>
                                <p:cTn id="10" presetID="5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Scale>
                                      <p:cBhvr>
                                        <p:cTn id="12" dur="10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3">
                                            <p:txEl>
                                              <p:pRg st="1" end="1"/>
                                            </p:txEl>
                                          </p:spTgt>
                                        </p:tgtEl>
                                        <p:attrNameLst>
                                          <p:attrName>ppt_x</p:attrName>
                                          <p:attrName>ppt_y</p:attrName>
                                        </p:attrNameLst>
                                      </p:cBhvr>
                                    </p:animMotion>
                                    <p:animEffect transition="in" filter="fade">
                                      <p:cBhvr>
                                        <p:cTn id="14"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2984"/>
            <a:ext cx="8229600" cy="4983179"/>
          </a:xfrm>
        </p:spPr>
        <p:txBody>
          <a:bodyPr>
            <a:noAutofit/>
          </a:bodyPr>
          <a:lstStyle/>
          <a:p>
            <a:pPr indent="360000" algn="just">
              <a:buNone/>
            </a:pPr>
            <a:r>
              <a:rPr lang="fa-IR" sz="2500" dirty="0" smtClean="0"/>
              <a:t>کودتاچیان با هدایت سازمان سیا توانستند بدون کمک نیروهای نظامی اصفهان،کرمانشاه و همدان که با برنامه ریزی قبلی برای حرکت به سوی تهران آماده بودند،با بسیج دستجاتی از اراذل و اوباش که با پول های مراکز اطلاعاتی انگلستان و آمریکا سازماندهی شده بودند،نقشه های خود را عملی کنند. بخش عمده ای ازآشوب های خیابانی در روز کودتا را شعبان جعفری معروف به شعبان بی مخ با عده ای از چماقداران خود و همراهی گروه های دیگر اوباش و ولگردها انجام دادند و خیابان های تهران را یکی پس از دیگری تصرف کردند.همزمان با این اقدامات عوامل نظامی کودتا مناطق حساس از جمله ستاد ارتش،ایستگاه رادیو،مراکز پلیس و ژاندارمری،مرکز تلفن و تلگراف و خانه ی دکتر مصدق و یارانش را تصرف کردند.</a:t>
            </a:r>
          </a:p>
          <a:p>
            <a:pPr indent="360000" algn="just">
              <a:buNone/>
            </a:pPr>
            <a:r>
              <a:rPr lang="fa-IR" sz="2500" dirty="0" smtClean="0"/>
              <a:t>زاهدی سوار بر تانک به نخست وزیری رفت و واحدهای انتظامی و نظامی طرفدار دکتر مصدق اقدام مؤثری علیه کودتا نکردند.</a:t>
            </a:r>
          </a:p>
          <a:p>
            <a:pPr>
              <a:buNone/>
            </a:pPr>
            <a:endParaRPr lang="fa-IR" sz="2800" dirty="0"/>
          </a:p>
        </p:txBody>
      </p:sp>
      <p:sp>
        <p:nvSpPr>
          <p:cNvPr id="4" name="Left-Right Arrow 3"/>
          <p:cNvSpPr/>
          <p:nvPr/>
        </p:nvSpPr>
        <p:spPr>
          <a:xfrm>
            <a:off x="0" y="6000768"/>
            <a:ext cx="1500166" cy="85723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hlinkClick r:id="rId2" action="ppaction://hlinksldjump"/>
              </a:rPr>
              <a:t>فهرست</a:t>
            </a:r>
            <a:endParaRPr lang="fa-IR" dirty="0"/>
          </a:p>
        </p:txBody>
      </p:sp>
      <p:sp>
        <p:nvSpPr>
          <p:cNvPr id="5" name="Footer Placeholder 4"/>
          <p:cNvSpPr>
            <a:spLocks noGrp="1"/>
          </p:cNvSpPr>
          <p:nvPr>
            <p:ph type="ftr" sz="quarter" idx="11"/>
          </p:nvPr>
        </p:nvSpPr>
        <p:spPr/>
        <p:txBody>
          <a:bodyPr/>
          <a:lstStyle/>
          <a:p>
            <a:pPr algn="ctr"/>
            <a:r>
              <a:rPr lang="fa-IR" sz="4000" dirty="0" smtClean="0"/>
              <a:t>7</a:t>
            </a:r>
            <a:endParaRPr lang="fa-IR" sz="4000" dirty="0"/>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strVal val="#ppt_w*0.05"/>
                                          </p:val>
                                        </p:tav>
                                        <p:tav tm="100000">
                                          <p:val>
                                            <p:strVal val="#ppt_w"/>
                                          </p:val>
                                        </p:tav>
                                      </p:tavLst>
                                    </p:anim>
                                    <p:anim calcmode="lin" valueType="num">
                                      <p:cBhvr>
                                        <p:cTn id="8" dur="5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9" dur="5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0" dur="500" fill="hold"/>
                                        <p:tgtEl>
                                          <p:spTgt spid="3">
                                            <p:txEl>
                                              <p:pRg st="0" end="0"/>
                                            </p:txEl>
                                          </p:spTgt>
                                        </p:tgtEl>
                                        <p:attrNameLst>
                                          <p:attrName>ppt_y</p:attrName>
                                        </p:attrNameLst>
                                      </p:cBhvr>
                                      <p:tavLst>
                                        <p:tav tm="0">
                                          <p:val>
                                            <p:strVal val="#ppt_y"/>
                                          </p:val>
                                        </p:tav>
                                        <p:tav tm="100000">
                                          <p:val>
                                            <p:strVal val="#ppt_y"/>
                                          </p:val>
                                        </p:tav>
                                      </p:tavLst>
                                    </p:anim>
                                    <p:animEffect transition="in" filter="fade">
                                      <p:cBhvr>
                                        <p:cTn id="11" dur="500"/>
                                        <p:tgtEl>
                                          <p:spTgt spid="3">
                                            <p:txEl>
                                              <p:pRg st="0" end="0"/>
                                            </p:txEl>
                                          </p:spTgt>
                                        </p:tgtEl>
                                      </p:cBhvr>
                                    </p:animEffect>
                                  </p:childTnLst>
                                </p:cTn>
                              </p:par>
                              <p:par>
                                <p:cTn id="12" presetID="54" presetClass="entr" presetSubtype="0" accel="100000" fill="hold"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strVal val="#ppt_w*0.05"/>
                                          </p:val>
                                        </p:tav>
                                        <p:tav tm="100000">
                                          <p:val>
                                            <p:strVal val="#ppt_w"/>
                                          </p:val>
                                        </p:tav>
                                      </p:tavLst>
                                    </p:anim>
                                    <p:anim calcmode="lin" valueType="num">
                                      <p:cBhvr>
                                        <p:cTn id="15" dur="500" fill="hold"/>
                                        <p:tgtEl>
                                          <p:spTgt spid="3">
                                            <p:txEl>
                                              <p:pRg st="1" end="1"/>
                                            </p:txEl>
                                          </p:spTgt>
                                        </p:tgtEl>
                                        <p:attrNameLst>
                                          <p:attrName>ppt_h</p:attrName>
                                        </p:attrNameLst>
                                      </p:cBhvr>
                                      <p:tavLst>
                                        <p:tav tm="0">
                                          <p:val>
                                            <p:strVal val="#ppt_h"/>
                                          </p:val>
                                        </p:tav>
                                        <p:tav tm="100000">
                                          <p:val>
                                            <p:strVal val="#ppt_h"/>
                                          </p:val>
                                        </p:tav>
                                      </p:tavLst>
                                    </p:anim>
                                    <p:anim calcmode="lin" valueType="num">
                                      <p:cBhvr>
                                        <p:cTn id="16" dur="5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17" dur="500" fill="hold"/>
                                        <p:tgtEl>
                                          <p:spTgt spid="3">
                                            <p:txEl>
                                              <p:pRg st="1" end="1"/>
                                            </p:txEl>
                                          </p:spTgt>
                                        </p:tgtEl>
                                        <p:attrNameLst>
                                          <p:attrName>ppt_y</p:attrName>
                                        </p:attrNameLst>
                                      </p:cBhvr>
                                      <p:tavLst>
                                        <p:tav tm="0">
                                          <p:val>
                                            <p:strVal val="#ppt_y"/>
                                          </p:val>
                                        </p:tav>
                                        <p:tav tm="100000">
                                          <p:val>
                                            <p:strVal val="#ppt_y"/>
                                          </p:val>
                                        </p:tav>
                                      </p:tavLst>
                                    </p:anim>
                                    <p:animEffect transition="in" filter="fade">
                                      <p:cBhvr>
                                        <p:cTn id="18"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pPr indent="360000" algn="just">
              <a:buNone/>
            </a:pPr>
            <a:r>
              <a:rPr lang="fa-IR" dirty="0" smtClean="0"/>
              <a:t>لویی هندرسن سفیر آمریکا که نقش مهمی در روزهای حساس کودتا برعهده داشت،به دکتر مصدق تکلیف کرد که از پست خود کناره گیری کند ولی دکتر مصدق با عتاب او را از خانه اش بیرون کرد.</a:t>
            </a:r>
          </a:p>
          <a:p>
            <a:pPr indent="360000" algn="just">
              <a:buNone/>
            </a:pPr>
            <a:r>
              <a:rPr lang="fa-IR" dirty="0" smtClean="0"/>
              <a:t>علاوه بر این دمتر مصدق با ممنوع کردن تظاهرات،عملاً«خیابان ها را از هواداران خود خالی کرد».</a:t>
            </a:r>
          </a:p>
          <a:p>
            <a:pPr indent="360000" algn="just">
              <a:buNone/>
            </a:pPr>
            <a:r>
              <a:rPr lang="fa-IR" dirty="0" smtClean="0"/>
              <a:t>اگر چه شرایط و اوضاع سیاسی در28 مرداد بسیار متفاوت با سی ام تیر ماه 1331 بود اما دولت مصدق نتوانست از آنچه که در اختیار داشت،برای مقابله با کودتا استفاده کند.</a:t>
            </a:r>
          </a:p>
          <a:p>
            <a:pPr indent="360000" algn="just">
              <a:buNone/>
            </a:pPr>
            <a:r>
              <a:rPr lang="fa-IR" dirty="0" smtClean="0"/>
              <a:t>طرح براندازی حکومت دکتر مصدق پیچیده بود اما به سهولت و با کم ترین هزینه برای کودتاچیان و پیامدهای سهمگین و ناگوار برای ملت ایران که منجر به سلطه ی همه جانبه ی آمریکا در ایران گردید،همراه بود.</a:t>
            </a:r>
          </a:p>
          <a:p>
            <a:pPr>
              <a:buNone/>
            </a:pPr>
            <a:endParaRPr lang="fa-IR" dirty="0"/>
          </a:p>
        </p:txBody>
      </p:sp>
      <p:sp>
        <p:nvSpPr>
          <p:cNvPr id="4" name="Left-Right Arrow 3"/>
          <p:cNvSpPr/>
          <p:nvPr/>
        </p:nvSpPr>
        <p:spPr>
          <a:xfrm>
            <a:off x="0" y="6016178"/>
            <a:ext cx="1500166" cy="84182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hlinkClick r:id="rId2" action="ppaction://hlinksldjump"/>
              </a:rPr>
              <a:t>فهرست</a:t>
            </a:r>
            <a:endParaRPr lang="fa-IR" dirty="0"/>
          </a:p>
        </p:txBody>
      </p:sp>
      <p:sp>
        <p:nvSpPr>
          <p:cNvPr id="5" name="Footer Placeholder 4"/>
          <p:cNvSpPr>
            <a:spLocks noGrp="1"/>
          </p:cNvSpPr>
          <p:nvPr>
            <p:ph type="ftr" sz="quarter" idx="11"/>
          </p:nvPr>
        </p:nvSpPr>
        <p:spPr/>
        <p:txBody>
          <a:bodyPr/>
          <a:lstStyle/>
          <a:p>
            <a:pPr algn="ctr"/>
            <a:r>
              <a:rPr lang="fa-IR" sz="4000" dirty="0" smtClean="0"/>
              <a:t>8</a:t>
            </a:r>
            <a:endParaRPr lang="fa-IR" sz="4000" dirty="0"/>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10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
                                            <p:txEl>
                                              <p:pRg st="0" end="0"/>
                                            </p:txEl>
                                          </p:spTgt>
                                        </p:tgtEl>
                                        <p:attrNameLst>
                                          <p:attrName>ppt_x</p:attrName>
                                          <p:attrName>ppt_y</p:attrName>
                                        </p:attrNameLst>
                                      </p:cBhvr>
                                    </p:animMotion>
                                    <p:animEffect transition="in" filter="fade">
                                      <p:cBhvr>
                                        <p:cTn id="9" dur="1000"/>
                                        <p:tgtEl>
                                          <p:spTgt spid="3">
                                            <p:txEl>
                                              <p:pRg st="0" end="0"/>
                                            </p:txEl>
                                          </p:spTgt>
                                        </p:tgtEl>
                                      </p:cBhvr>
                                    </p:animEffect>
                                  </p:childTnLst>
                                </p:cTn>
                              </p:par>
                              <p:par>
                                <p:cTn id="10" presetID="5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Scale>
                                      <p:cBhvr>
                                        <p:cTn id="12" dur="10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3">
                                            <p:txEl>
                                              <p:pRg st="1" end="1"/>
                                            </p:txEl>
                                          </p:spTgt>
                                        </p:tgtEl>
                                        <p:attrNameLst>
                                          <p:attrName>ppt_x</p:attrName>
                                          <p:attrName>ppt_y</p:attrName>
                                        </p:attrNameLst>
                                      </p:cBhvr>
                                    </p:animMotion>
                                    <p:animEffect transition="in" filter="fade">
                                      <p:cBhvr>
                                        <p:cTn id="14" dur="1000"/>
                                        <p:tgtEl>
                                          <p:spTgt spid="3">
                                            <p:txEl>
                                              <p:pRg st="1" end="1"/>
                                            </p:txEl>
                                          </p:spTgt>
                                        </p:tgtEl>
                                      </p:cBhvr>
                                    </p:animEffect>
                                  </p:childTnLst>
                                </p:cTn>
                              </p:par>
                              <p:par>
                                <p:cTn id="15" presetID="5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Scale>
                                      <p:cBhvr>
                                        <p:cTn id="17" dur="1000" decel="50000" fill="hold">
                                          <p:stCondLst>
                                            <p:cond delay="0"/>
                                          </p:stCondLst>
                                        </p:cTn>
                                        <p:tgtEl>
                                          <p:spTgt spid="3">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3">
                                            <p:txEl>
                                              <p:pRg st="2" end="2"/>
                                            </p:txEl>
                                          </p:spTgt>
                                        </p:tgtEl>
                                        <p:attrNameLst>
                                          <p:attrName>ppt_x</p:attrName>
                                          <p:attrName>ppt_y</p:attrName>
                                        </p:attrNameLst>
                                      </p:cBhvr>
                                    </p:animMotion>
                                    <p:animEffect transition="in" filter="fade">
                                      <p:cBhvr>
                                        <p:cTn id="19" dur="1000"/>
                                        <p:tgtEl>
                                          <p:spTgt spid="3">
                                            <p:txEl>
                                              <p:pRg st="2" end="2"/>
                                            </p:txEl>
                                          </p:spTgt>
                                        </p:tgtEl>
                                      </p:cBhvr>
                                    </p:animEffect>
                                  </p:childTnLst>
                                </p:cTn>
                              </p:par>
                              <p:par>
                                <p:cTn id="20" presetID="5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Scale>
                                      <p:cBhvr>
                                        <p:cTn id="22" dur="1000" decel="50000" fill="hold">
                                          <p:stCondLst>
                                            <p:cond delay="0"/>
                                          </p:stCondLst>
                                        </p:cTn>
                                        <p:tgtEl>
                                          <p:spTgt spid="3">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3">
                                            <p:txEl>
                                              <p:pRg st="3" end="3"/>
                                            </p:txEl>
                                          </p:spTgt>
                                        </p:tgtEl>
                                        <p:attrNameLst>
                                          <p:attrName>ppt_x</p:attrName>
                                          <p:attrName>ppt_y</p:attrName>
                                        </p:attrNameLst>
                                      </p:cBhvr>
                                    </p:animMotion>
                                    <p:animEffect transition="in" filter="fade">
                                      <p:cBhvr>
                                        <p:cTn id="24"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بیشتر بدانید</a:t>
            </a:r>
            <a:endParaRPr lang="fa-IR" dirty="0"/>
          </a:p>
        </p:txBody>
      </p:sp>
      <p:sp>
        <p:nvSpPr>
          <p:cNvPr id="3" name="Content Placeholder 2"/>
          <p:cNvSpPr>
            <a:spLocks noGrp="1"/>
          </p:cNvSpPr>
          <p:nvPr>
            <p:ph idx="1"/>
          </p:nvPr>
        </p:nvSpPr>
        <p:spPr/>
        <p:txBody>
          <a:bodyPr>
            <a:normAutofit fontScale="85000" lnSpcReduction="20000"/>
          </a:bodyPr>
          <a:lstStyle/>
          <a:p>
            <a:pPr indent="360000" algn="just">
              <a:buNone/>
            </a:pPr>
            <a:r>
              <a:rPr lang="fa-IR" dirty="0" smtClean="0"/>
              <a:t>به گفته ی نجاتی در کتاب جنبش ملی شدن صنعت نفت در آن سه روز سرنوشت ساز که آینده ی سیاسی ایران تعیین می شد،مسئولان مملکت و رهبران احزاب سیاسی در انجام وظایف خطیری که به عهده داشتند،غفلت کردند و فرصت های گران بها از دست رفت.مردم شهر تهران که چندبار توطئه هایی علیه نهضت ملی را با قیام خود و پشتیبانی از دولت مصدق خنثی کرده بودند،صبح روز 28مرداد،بدون رهبر و فرمانده شاهد تردید و تزلزل رهبران نهضت ملی و خیانت و سهل انگاری چندتن از فرماندهان نظامی و رؤسای سازمان های انتظامی بودند.پیروزی سریع کودتاچیان در روز 28مرداد نه تنها برای ملت ایران بلکه برای کرمیت روزولت و سردمداران کودتا باورکردنی نبود.</a:t>
            </a:r>
          </a:p>
          <a:p>
            <a:pPr>
              <a:buNone/>
            </a:pPr>
            <a:endParaRPr lang="fa-IR" dirty="0"/>
          </a:p>
        </p:txBody>
      </p:sp>
      <p:sp>
        <p:nvSpPr>
          <p:cNvPr id="4" name="Left-Right Arrow 3"/>
          <p:cNvSpPr/>
          <p:nvPr/>
        </p:nvSpPr>
        <p:spPr>
          <a:xfrm>
            <a:off x="0" y="5857892"/>
            <a:ext cx="1571604" cy="1000108"/>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hlinkClick r:id="rId2" action="ppaction://hlinksldjump"/>
              </a:rPr>
              <a:t>فهرست</a:t>
            </a:r>
            <a:endParaRPr lang="fa-IR" dirty="0"/>
          </a:p>
        </p:txBody>
      </p:sp>
      <p:sp>
        <p:nvSpPr>
          <p:cNvPr id="5" name="Footer Placeholder 4"/>
          <p:cNvSpPr>
            <a:spLocks noGrp="1"/>
          </p:cNvSpPr>
          <p:nvPr>
            <p:ph type="ftr" sz="quarter" idx="11"/>
          </p:nvPr>
        </p:nvSpPr>
        <p:spPr>
          <a:xfrm>
            <a:off x="3571868" y="6357959"/>
            <a:ext cx="2895600" cy="500042"/>
          </a:xfrm>
        </p:spPr>
        <p:txBody>
          <a:bodyPr/>
          <a:lstStyle/>
          <a:p>
            <a:pPr algn="ctr"/>
            <a:r>
              <a:rPr lang="fa-IR" sz="4000" dirty="0" smtClean="0">
                <a:solidFill>
                  <a:schemeClr val="tx1"/>
                </a:solidFill>
              </a:rPr>
              <a:t>9</a:t>
            </a:r>
            <a:endParaRPr lang="fa-IR" sz="4000" dirty="0">
              <a:solidFill>
                <a:schemeClr val="tx1"/>
              </a:solidFill>
            </a:endParaRP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from="(-#ppt_w/2)" to="(#ppt_x)" calcmode="lin" valueType="num">
                                      <p:cBhvr>
                                        <p:cTn id="7" dur="600" fill="hold">
                                          <p:stCondLst>
                                            <p:cond delay="0"/>
                                          </p:stCondLst>
                                        </p:cTn>
                                        <p:tgtEl>
                                          <p:spTgt spid="2"/>
                                        </p:tgtEl>
                                        <p:attrNameLst>
                                          <p:attrName>ppt_x</p:attrName>
                                        </p:attrNameLst>
                                      </p:cBhvr>
                                    </p:anim>
                                    <p:anim from="0" to="-1.0" calcmode="lin" valueType="num">
                                      <p:cBhvr>
                                        <p:cTn id="8" dur="200" decel="50000" autoRev="1" fill="hold">
                                          <p:stCondLst>
                                            <p:cond delay="600"/>
                                          </p:stCondLst>
                                        </p:cTn>
                                        <p:tgtEl>
                                          <p:spTgt spid="2"/>
                                        </p:tgtEl>
                                        <p:attrNameLst>
                                          <p:attrName>xshear</p:attrName>
                                        </p:attrNameLst>
                                      </p:cBhvr>
                                    </p:anim>
                                    <p:animScale>
                                      <p:cBhvr>
                                        <p:cTn id="9" dur="200" decel="100000" autoRev="1" fill="hold">
                                          <p:stCondLst>
                                            <p:cond delay="600"/>
                                          </p:stCondLst>
                                        </p:cTn>
                                        <p:tgtEl>
                                          <p:spTgt spid="2"/>
                                        </p:tgtEl>
                                      </p:cBhvr>
                                      <p:from x="100000" y="100000"/>
                                      <p:to x="80000" y="100000"/>
                                    </p:animScale>
                                    <p:anim by="(#ppt_h/3+#ppt_w*0.1)" calcmode="lin" valueType="num">
                                      <p:cBhvr additive="sum">
                                        <p:cTn id="10" dur="200" decel="100000" autoRev="1" fill="hold">
                                          <p:stCondLst>
                                            <p:cond delay="600"/>
                                          </p:stCondLst>
                                        </p:cTn>
                                        <p:tgtEl>
                                          <p:spTgt spid="2"/>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52"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Scale>
                                      <p:cBhvr>
                                        <p:cTn id="15" dur="10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1000" decel="50000" fill="hold">
                                          <p:stCondLst>
                                            <p:cond delay="0"/>
                                          </p:stCondLst>
                                        </p:cTn>
                                        <p:tgtEl>
                                          <p:spTgt spid="3">
                                            <p:txEl>
                                              <p:pRg st="0" end="0"/>
                                            </p:txEl>
                                          </p:spTgt>
                                        </p:tgtEl>
                                        <p:attrNameLst>
                                          <p:attrName>ppt_x</p:attrName>
                                          <p:attrName>ppt_y</p:attrName>
                                        </p:attrNameLst>
                                      </p:cBhvr>
                                    </p:animMotion>
                                    <p:animEffect transition="in" filter="fade">
                                      <p:cBhvr>
                                        <p:cTn id="1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indent="360000" algn="just">
              <a:buNone/>
            </a:pPr>
            <a:r>
              <a:rPr lang="fa-IR" dirty="0" smtClean="0"/>
              <a:t>به دنبال کودتا سرلشکر زاهدی نخست وزیر شد و محمدرضا پهلوی،به کشور بازگشت.به تعبیر امام خمینی :«محمدرضا رفت و«رضاشاه»برگشت»؛در حالی که اکنون سلطنت خود را وامدار آمریکا و انگلیس می دانست.</a:t>
            </a:r>
          </a:p>
          <a:p>
            <a:pPr indent="360000" algn="just">
              <a:buNone/>
            </a:pPr>
            <a:r>
              <a:rPr lang="fa-IR" dirty="0" smtClean="0"/>
              <a:t>شاه در ملاقات با کرمیت روزولت ضمن تشکر از او گفت:«من تاج و تختم را از برکت خداوند،ملت و ارتشم و شما(کرمیت روزولت)دارم ».</a:t>
            </a:r>
          </a:p>
          <a:p>
            <a:pPr indent="360000" algn="just">
              <a:buNone/>
            </a:pPr>
            <a:r>
              <a:rPr lang="fa-IR" dirty="0" smtClean="0"/>
              <a:t>به این ترتیب عصری جدید در سرنوشت ملت ایران رقم خورد که هزینه ی آن،بیست و پنج سال سلطه ی مستقیم آمریکا،همراه با ده ها هزار کشته،زخمی،زندانی و تاراج میلیاردها بشکه ی نفت کشور بود.  </a:t>
            </a:r>
          </a:p>
          <a:p>
            <a:pPr>
              <a:buNone/>
            </a:pPr>
            <a:endParaRPr lang="fa-IR" dirty="0"/>
          </a:p>
        </p:txBody>
      </p:sp>
      <p:sp>
        <p:nvSpPr>
          <p:cNvPr id="2" name="Title 1"/>
          <p:cNvSpPr>
            <a:spLocks noGrp="1"/>
          </p:cNvSpPr>
          <p:nvPr>
            <p:ph type="title"/>
          </p:nvPr>
        </p:nvSpPr>
        <p:spPr/>
        <p:txBody>
          <a:bodyPr/>
          <a:lstStyle/>
          <a:p>
            <a:pPr algn="ctr"/>
            <a:r>
              <a:rPr lang="fa-IR"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بازگشت محمدرضاپهلوی</a:t>
            </a:r>
            <a:endParaRPr lang="fa-IR" dirty="0"/>
          </a:p>
        </p:txBody>
      </p:sp>
      <p:sp>
        <p:nvSpPr>
          <p:cNvPr id="4" name="Left-Right Arrow 3"/>
          <p:cNvSpPr/>
          <p:nvPr/>
        </p:nvSpPr>
        <p:spPr>
          <a:xfrm>
            <a:off x="0" y="5929330"/>
            <a:ext cx="1571636" cy="92867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hlinkClick r:id="rId2" action="ppaction://hlinksldjump"/>
              </a:rPr>
              <a:t>فهرست</a:t>
            </a:r>
            <a:endParaRPr lang="fa-IR" dirty="0"/>
          </a:p>
        </p:txBody>
      </p:sp>
      <p:sp>
        <p:nvSpPr>
          <p:cNvPr id="5" name="Footer Placeholder 4"/>
          <p:cNvSpPr>
            <a:spLocks noGrp="1"/>
          </p:cNvSpPr>
          <p:nvPr>
            <p:ph type="ftr" sz="quarter" idx="11"/>
          </p:nvPr>
        </p:nvSpPr>
        <p:spPr/>
        <p:txBody>
          <a:bodyPr/>
          <a:lstStyle/>
          <a:p>
            <a:pPr algn="ctr"/>
            <a:r>
              <a:rPr lang="fa-IR" sz="4000" dirty="0" smtClean="0"/>
              <a:t>10</a:t>
            </a:r>
            <a:endParaRPr lang="fa-IR" sz="4000" dirty="0"/>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39" presetClass="entr" presetSubtype="0" accel="10000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6" dur="5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7" dur="5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8" dur="500" fill="hold"/>
                                        <p:tgtEl>
                                          <p:spTgt spid="3">
                                            <p:txEl>
                                              <p:pRg st="0" end="0"/>
                                            </p:txEl>
                                          </p:spTgt>
                                        </p:tgtEl>
                                        <p:attrNameLst>
                                          <p:attrName>ppt_y</p:attrName>
                                        </p:attrNameLst>
                                      </p:cBhvr>
                                      <p:tavLst>
                                        <p:tav tm="0">
                                          <p:val>
                                            <p:strVal val="#ppt_y"/>
                                          </p:val>
                                        </p:tav>
                                        <p:tav tm="100000">
                                          <p:val>
                                            <p:strVal val="#ppt_y"/>
                                          </p:val>
                                        </p:tav>
                                      </p:tavLst>
                                    </p:anim>
                                  </p:childTnLst>
                                </p:cTn>
                              </p:par>
                              <p:par>
                                <p:cTn id="19" presetID="39" presetClass="entr" presetSubtype="0" accel="100000" fill="hold" nodeType="with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2" dur="500" fill="hold"/>
                                        <p:tgtEl>
                                          <p:spTgt spid="3">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3" dur="500" fill="hold"/>
                                        <p:tgtEl>
                                          <p:spTgt spid="3">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24" dur="500" fill="hold"/>
                                        <p:tgtEl>
                                          <p:spTgt spid="3">
                                            <p:txEl>
                                              <p:pRg st="1" end="1"/>
                                            </p:txEl>
                                          </p:spTgt>
                                        </p:tgtEl>
                                        <p:attrNameLst>
                                          <p:attrName>ppt_y</p:attrName>
                                        </p:attrNameLst>
                                      </p:cBhvr>
                                      <p:tavLst>
                                        <p:tav tm="0">
                                          <p:val>
                                            <p:strVal val="#ppt_y"/>
                                          </p:val>
                                        </p:tav>
                                        <p:tav tm="100000">
                                          <p:val>
                                            <p:strVal val="#ppt_y"/>
                                          </p:val>
                                        </p:tav>
                                      </p:tavLst>
                                    </p:anim>
                                  </p:childTnLst>
                                </p:cTn>
                              </p:par>
                              <p:par>
                                <p:cTn id="25" presetID="39" presetClass="entr" presetSubtype="0" accel="100000" fill="hold"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calcmode="lin" valueType="num">
                                      <p:cBhvr>
                                        <p:cTn id="27" dur="500" fill="hold"/>
                                        <p:tgtEl>
                                          <p:spTgt spid="3">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8" dur="500" fill="hold"/>
                                        <p:tgtEl>
                                          <p:spTgt spid="3">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9" dur="500" fill="hold"/>
                                        <p:tgtEl>
                                          <p:spTgt spid="3">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30"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pPr indent="360000" algn="just">
              <a:buNone/>
            </a:pPr>
            <a:r>
              <a:rPr lang="fa-IR" dirty="0" smtClean="0"/>
              <a:t>بدون تردید،بعد از تبعید رضاشاه،ملت ایران فرصت جدیدی پیدا کرد تا در جهت احیای نظام مشروطه گام های مؤثری بردارد.این حرکت که مدت دوازده سال از شهریور 1320تا مرداد 1332به درازا کشیده بود،بر دو پایه ی عمده استوار بود:</a:t>
            </a:r>
            <a:r>
              <a:rPr lang="fa-IR" dirty="0" smtClean="0">
                <a:solidFill>
                  <a:srgbClr val="0070C0"/>
                </a:solidFill>
              </a:rPr>
              <a:t>جلوگیری از بازگشت دیکتاتوری پهلوی و کوتاه کردن دست</a:t>
            </a:r>
            <a:r>
              <a:rPr lang="fa-IR" dirty="0" smtClean="0"/>
              <a:t> </a:t>
            </a:r>
            <a:r>
              <a:rPr lang="fa-IR" dirty="0" smtClean="0">
                <a:solidFill>
                  <a:srgbClr val="0070C0"/>
                </a:solidFill>
              </a:rPr>
              <a:t>استعمار</a:t>
            </a:r>
            <a:r>
              <a:rPr lang="fa-IR" dirty="0" smtClean="0"/>
              <a:t>.دراین راه رهبران مذهبی وملی دست به دست هم دادند و گام های مؤثری برداشتند که در نهایت منجر به محدود کردن قدرت دربار و ملی شدن صنعت نفت شد.لیکن همانند دوره ی مشروطه به دلیل دسیسه ی بیگانگان،اختلافات داخلی و فقدان رهبری مقتدر،بصیر وجامع،این نهضت دینی و ملی نیز به نتیجه ی نهایی نرسید. پس از کودتای 28 مرداد دیکتاتوری و سلطه ی بیگانه بار دیگر به کشور بازگشت و مدت ربع قرن بر مقدرات ملت ایران حاکم شد. </a:t>
            </a:r>
          </a:p>
          <a:p>
            <a:pPr>
              <a:buNone/>
            </a:pPr>
            <a:endParaRPr lang="fa-IR" dirty="0"/>
          </a:p>
        </p:txBody>
      </p:sp>
      <p:sp>
        <p:nvSpPr>
          <p:cNvPr id="2" name="Title 1"/>
          <p:cNvSpPr>
            <a:spLocks noGrp="1"/>
          </p:cNvSpPr>
          <p:nvPr>
            <p:ph type="title"/>
          </p:nvPr>
        </p:nvSpPr>
        <p:spPr/>
        <p:txBody>
          <a:bodyPr/>
          <a:lstStyle/>
          <a:p>
            <a:pPr algn="r"/>
            <a:r>
              <a:rPr lang="fa-IR"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نتیجه گیری</a:t>
            </a:r>
            <a:endParaRPr lang="fa-IR" dirty="0"/>
          </a:p>
        </p:txBody>
      </p:sp>
      <p:sp>
        <p:nvSpPr>
          <p:cNvPr id="4" name="Left-Right Arrow 3"/>
          <p:cNvSpPr/>
          <p:nvPr/>
        </p:nvSpPr>
        <p:spPr>
          <a:xfrm>
            <a:off x="0" y="5857892"/>
            <a:ext cx="1643074" cy="1000108"/>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000" dirty="0" smtClean="0">
                <a:hlinkClick r:id="rId2" action="ppaction://hlinksldjump"/>
              </a:rPr>
              <a:t>فهرست</a:t>
            </a:r>
            <a:endParaRPr lang="fa-IR" sz="2000" dirty="0"/>
          </a:p>
        </p:txBody>
      </p:sp>
      <p:sp>
        <p:nvSpPr>
          <p:cNvPr id="5" name="Footer Placeholder 4"/>
          <p:cNvSpPr>
            <a:spLocks noGrp="1"/>
          </p:cNvSpPr>
          <p:nvPr>
            <p:ph type="ftr" sz="quarter" idx="11"/>
          </p:nvPr>
        </p:nvSpPr>
        <p:spPr/>
        <p:txBody>
          <a:bodyPr/>
          <a:lstStyle/>
          <a:p>
            <a:pPr algn="ctr"/>
            <a:r>
              <a:rPr lang="fa-IR" sz="4000" dirty="0" smtClean="0"/>
              <a:t>11</a:t>
            </a:r>
            <a:endParaRPr lang="fa-IR" sz="4000" dirty="0"/>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53" presetClass="entr" presetSubtype="0" fill="hold"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 calcmode="lin" valueType="num">
                                      <p:cBhvr>
                                        <p:cTn id="16"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7"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8"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fa-IR" sz="2800" dirty="0" smtClean="0"/>
              <a:t>البته این سخن به معنای نفی تلاش مخلصانه و دلسوزانه ی رهبران راستین نهضت نظیر دکتر مصدق و آیت الله کاشانی ومردم متدین و فداکار نیست.</a:t>
            </a:r>
          </a:p>
          <a:p>
            <a:pPr>
              <a:buNone/>
            </a:pPr>
            <a:endParaRPr lang="fa-IR" dirty="0"/>
          </a:p>
        </p:txBody>
      </p:sp>
      <p:sp>
        <p:nvSpPr>
          <p:cNvPr id="4" name="Left-Right Arrow 3"/>
          <p:cNvSpPr/>
          <p:nvPr/>
        </p:nvSpPr>
        <p:spPr>
          <a:xfrm>
            <a:off x="0" y="5786454"/>
            <a:ext cx="1714480" cy="1071546"/>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000" dirty="0" smtClean="0">
                <a:hlinkClick r:id="rId2" action="ppaction://hlinksldjump"/>
              </a:rPr>
              <a:t>فهرست</a:t>
            </a:r>
            <a:endParaRPr lang="fa-IR" sz="2000" dirty="0"/>
          </a:p>
        </p:txBody>
      </p:sp>
      <p:sp>
        <p:nvSpPr>
          <p:cNvPr id="5" name="Footer Placeholder 4"/>
          <p:cNvSpPr>
            <a:spLocks noGrp="1"/>
          </p:cNvSpPr>
          <p:nvPr>
            <p:ph type="ftr" sz="quarter" idx="11"/>
          </p:nvPr>
        </p:nvSpPr>
        <p:spPr/>
        <p:txBody>
          <a:bodyPr/>
          <a:lstStyle/>
          <a:p>
            <a:pPr algn="ctr"/>
            <a:r>
              <a:rPr lang="fa-IR" sz="4000" dirty="0" smtClean="0"/>
              <a:t>12</a:t>
            </a:r>
            <a:endParaRPr lang="fa-IR" sz="4000" dirty="0"/>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514350" indent="-514350">
              <a:buFont typeface="+mj-lt"/>
              <a:buAutoNum type="arabicParenR"/>
            </a:pPr>
            <a:r>
              <a:rPr lang="fa-IR" sz="2800" dirty="0" smtClean="0"/>
              <a:t>سازمان سیا چه نقشی در انجام کودتای28مرداد داشت؟</a:t>
            </a:r>
          </a:p>
          <a:p>
            <a:pPr marL="514350" indent="-514350">
              <a:buFont typeface="+mj-lt"/>
              <a:buAutoNum type="arabicParenR"/>
            </a:pPr>
            <a:endParaRPr lang="fa-IR" sz="2800" dirty="0"/>
          </a:p>
          <a:p>
            <a:pPr marL="514350" indent="-514350">
              <a:buFont typeface="+mj-lt"/>
              <a:buAutoNum type="arabicParenR"/>
            </a:pPr>
            <a:r>
              <a:rPr lang="fa-IR" sz="2800" dirty="0" smtClean="0"/>
              <a:t>پیامدهای کودتای28مرداد برای ملت ایران چه بود؟</a:t>
            </a:r>
          </a:p>
          <a:p>
            <a:pPr marL="514350" indent="-514350">
              <a:buFont typeface="+mj-lt"/>
              <a:buAutoNum type="arabicParenR"/>
            </a:pPr>
            <a:endParaRPr lang="fa-IR" sz="2800" dirty="0"/>
          </a:p>
          <a:p>
            <a:pPr marL="514350" indent="-514350">
              <a:buFont typeface="+mj-lt"/>
              <a:buAutoNum type="arabicParenR"/>
            </a:pPr>
            <a:r>
              <a:rPr lang="fa-IR" sz="2800" dirty="0" smtClean="0"/>
              <a:t>حرکت مردم ایران پس از شهریور1320بر پایه هایی استوار بود و چرا این حرکت به نتیجه ی نهایی نرسید؟</a:t>
            </a:r>
            <a:endParaRPr lang="fa-IR" sz="2800" dirty="0"/>
          </a:p>
        </p:txBody>
      </p:sp>
      <p:sp>
        <p:nvSpPr>
          <p:cNvPr id="2" name="Title 1"/>
          <p:cNvSpPr>
            <a:spLocks noGrp="1"/>
          </p:cNvSpPr>
          <p:nvPr>
            <p:ph type="title"/>
          </p:nvPr>
        </p:nvSpPr>
        <p:spPr/>
        <p:txBody>
          <a:bodyPr/>
          <a:lstStyle/>
          <a:p>
            <a:r>
              <a:rPr lang="fa-IR" dirty="0" smtClean="0"/>
              <a:t>پرسش های نمونه</a:t>
            </a:r>
            <a:endParaRPr lang="fa-IR" dirty="0"/>
          </a:p>
        </p:txBody>
      </p:sp>
      <p:sp>
        <p:nvSpPr>
          <p:cNvPr id="4" name="Left-Right Arrow 3"/>
          <p:cNvSpPr/>
          <p:nvPr/>
        </p:nvSpPr>
        <p:spPr>
          <a:xfrm>
            <a:off x="0" y="5857892"/>
            <a:ext cx="1785918" cy="1000108"/>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000" dirty="0" smtClean="0">
                <a:hlinkClick r:id="rId2" action="ppaction://hlinksldjump"/>
              </a:rPr>
              <a:t>فهرست</a:t>
            </a:r>
            <a:endParaRPr lang="fa-IR" sz="2000" dirty="0"/>
          </a:p>
        </p:txBody>
      </p:sp>
      <p:sp>
        <p:nvSpPr>
          <p:cNvPr id="5" name="Footer Placeholder 4"/>
          <p:cNvSpPr>
            <a:spLocks noGrp="1"/>
          </p:cNvSpPr>
          <p:nvPr>
            <p:ph type="ftr" sz="quarter" idx="11"/>
          </p:nvPr>
        </p:nvSpPr>
        <p:spPr/>
        <p:txBody>
          <a:bodyPr/>
          <a:lstStyle/>
          <a:p>
            <a:pPr algn="ctr"/>
            <a:r>
              <a:rPr lang="fa-IR" sz="4000" dirty="0" smtClean="0"/>
              <a:t>13</a:t>
            </a:r>
            <a:endParaRPr lang="fa-IR" sz="4000" dirty="0"/>
          </a:p>
        </p:txBody>
      </p:sp>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7"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TotalTime>
  <Words>1147</Words>
  <Application>Microsoft Office PowerPoint</Application>
  <PresentationFormat>On-screen Show (4:3)</PresentationFormat>
  <Paragraphs>60</Paragraphs>
  <Slides>12</Slides>
  <Notes>0</Notes>
  <HiddenSlides>0</HiddenSlides>
  <MMClips>1</MMClips>
  <ScaleCrop>false</ScaleCrop>
  <HeadingPairs>
    <vt:vector size="4" baseType="variant">
      <vt:variant>
        <vt:lpstr>Theme</vt:lpstr>
      </vt:variant>
      <vt:variant>
        <vt:i4>2</vt:i4>
      </vt:variant>
      <vt:variant>
        <vt:lpstr>Slide Titles</vt:lpstr>
      </vt:variant>
      <vt:variant>
        <vt:i4>12</vt:i4>
      </vt:variant>
    </vt:vector>
  </HeadingPairs>
  <TitlesOfParts>
    <vt:vector size="14" baseType="lpstr">
      <vt:lpstr>Trek</vt:lpstr>
      <vt:lpstr>Concourse</vt:lpstr>
      <vt:lpstr>بسم الله الرحمن الرحیم </vt:lpstr>
      <vt:lpstr>PowerPoint Presentation</vt:lpstr>
      <vt:lpstr>اجرای کودتا</vt:lpstr>
      <vt:lpstr>PowerPoint Presentation</vt:lpstr>
      <vt:lpstr>PowerPoint Presentation</vt:lpstr>
      <vt:lpstr>PowerPoint Presentation</vt:lpstr>
      <vt:lpstr>PowerPoint Presentation</vt:lpstr>
      <vt:lpstr>بیشتر بدانید</vt:lpstr>
      <vt:lpstr>بازگشت محمدرضاپهلوی</vt:lpstr>
      <vt:lpstr>نتیجه گیری</vt:lpstr>
      <vt:lpstr>PowerPoint Presentation</vt:lpstr>
      <vt:lpstr>پرسش های نمونه</vt:lpstr>
    </vt:vector>
  </TitlesOfParts>
  <Company>NPSoft.ir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الرحیم </dc:title>
  <dc:creator>NPSoft</dc:creator>
  <cp:lastModifiedBy>Windows User</cp:lastModifiedBy>
  <cp:revision>15</cp:revision>
  <dcterms:created xsi:type="dcterms:W3CDTF">2013-01-31T12:03:25Z</dcterms:created>
  <dcterms:modified xsi:type="dcterms:W3CDTF">2020-05-15T03:19:09Z</dcterms:modified>
</cp:coreProperties>
</file>