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0"/>
  </p:notesMasterIdLst>
  <p:sldIdLst>
    <p:sldId id="259" r:id="rId2"/>
    <p:sldId id="260" r:id="rId3"/>
    <p:sldId id="256" r:id="rId4"/>
    <p:sldId id="257" r:id="rId5"/>
    <p:sldId id="258"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305"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7DBC3F3D-C64F-4D6A-AD95-4CFF63417726}" type="datetimeFigureOut">
              <a:rPr lang="fa-IR" smtClean="0"/>
              <a:pPr/>
              <a:t>29/09/1441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676FE83D-6D3D-452A-8071-352DB25B8C1D}" type="slidenum">
              <a:rPr lang="fa-IR" smtClean="0"/>
              <a:pPr/>
              <a:t>‹#›</a:t>
            </a:fld>
            <a:endParaRPr lang="fa-IR"/>
          </a:p>
        </p:txBody>
      </p:sp>
    </p:spTree>
    <p:extLst>
      <p:ext uri="{BB962C8B-B14F-4D97-AF65-F5344CB8AC3E}">
        <p14:creationId xmlns:p14="http://schemas.microsoft.com/office/powerpoint/2010/main" val="3020774963"/>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Isosceles Triangle 6"/>
          <p:cNvSpPr/>
          <p:nvPr/>
        </p:nvSpPr>
        <p:spPr>
          <a:xfrm rot="16200000">
            <a:off x="7554353" y="5254283"/>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Title 7"/>
          <p:cNvSpPr>
            <a:spLocks noGrp="1"/>
          </p:cNvSpPr>
          <p:nvPr>
            <p:ph type="ctrTitle"/>
          </p:nvPr>
        </p:nvSpPr>
        <p:spPr>
          <a:xfrm>
            <a:off x="540544" y="776288"/>
            <a:ext cx="8062912" cy="1470025"/>
          </a:xfrm>
        </p:spPr>
        <p:txBody>
          <a:bodyPr anchor="b">
            <a:normAutofit/>
          </a:bodyPr>
          <a:lstStyle>
            <a:lvl1pPr algn="r">
              <a:defRPr sz="4400"/>
            </a:lvl1pPr>
          </a:lstStyle>
          <a:p>
            <a:r>
              <a:rPr kumimoji="0" lang="en-US" smtClean="0"/>
              <a:t>Click to edit Master title style</a:t>
            </a:r>
            <a:endParaRPr kumimoji="0" lang="en-US"/>
          </a:p>
        </p:txBody>
      </p:sp>
      <p:sp>
        <p:nvSpPr>
          <p:cNvPr id="9" name="Subtitle 8"/>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1371600" y="6012656"/>
            <a:ext cx="5791200" cy="365125"/>
          </a:xfrm>
        </p:spPr>
        <p:txBody>
          <a:bodyPr tIns="0" bIns="0" anchor="t"/>
          <a:lstStyle>
            <a:lvl1pPr algn="r">
              <a:defRPr sz="1000"/>
            </a:lvl1pPr>
          </a:lstStyle>
          <a:p>
            <a:fld id="{976AA736-05F6-4493-A75D-E09B4443029C}" type="datetimeFigureOut">
              <a:rPr lang="fa-IR" smtClean="0"/>
              <a:pPr/>
              <a:t>29/09/1441</a:t>
            </a:fld>
            <a:endParaRPr lang="fa-IR"/>
          </a:p>
        </p:txBody>
      </p:sp>
      <p:sp>
        <p:nvSpPr>
          <p:cNvPr id="17" name="Footer Placeholder 16"/>
          <p:cNvSpPr>
            <a:spLocks noGrp="1"/>
          </p:cNvSpPr>
          <p:nvPr>
            <p:ph type="ftr" sz="quarter" idx="11"/>
          </p:nvPr>
        </p:nvSpPr>
        <p:spPr>
          <a:xfrm>
            <a:off x="1371600" y="5650704"/>
            <a:ext cx="5791200" cy="365125"/>
          </a:xfrm>
        </p:spPr>
        <p:txBody>
          <a:bodyPr tIns="0" bIns="0" anchor="b"/>
          <a:lstStyle>
            <a:lvl1pPr algn="r">
              <a:defRPr sz="1100"/>
            </a:lvl1pPr>
          </a:lstStyle>
          <a:p>
            <a:endParaRPr lang="fa-IR"/>
          </a:p>
        </p:txBody>
      </p:sp>
      <p:sp>
        <p:nvSpPr>
          <p:cNvPr id="29" name="Slide Number Placeholder 28"/>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fld id="{40652EC8-3B86-49C4-B369-A8F12364831F}"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67494"/>
            <a:ext cx="8229600" cy="1399032"/>
          </a:xfrm>
        </p:spPr>
        <p:txBody>
          <a:bodyPr/>
          <a:lstStyle/>
          <a:p>
            <a:r>
              <a:rPr kumimoji="0" lang="en-US" smtClean="0"/>
              <a:t>Click to edit Master title style</a:t>
            </a:r>
            <a:endParaRPr kumimoji="0" lang="en-US"/>
          </a:p>
        </p:txBody>
      </p:sp>
      <p:sp>
        <p:nvSpPr>
          <p:cNvPr id="3" name="Content Placeholder 2"/>
          <p:cNvSpPr>
            <a:spLocks noGrp="1"/>
          </p:cNvSpPr>
          <p:nvPr>
            <p:ph idx="1"/>
          </p:nvPr>
        </p:nvSpPr>
        <p:spPr>
          <a:xfrm>
            <a:off x="457200" y="1882808"/>
            <a:ext cx="8229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4791456" y="6480048"/>
            <a:ext cx="2133600" cy="301752"/>
          </a:xfrm>
        </p:spPr>
        <p:txBody>
          <a:bodyPr/>
          <a:lstStyle/>
          <a:p>
            <a:fld id="{976AA736-05F6-4493-A75D-E09B4443029C}" type="datetimeFigureOut">
              <a:rPr lang="fa-IR" smtClean="0"/>
              <a:pPr/>
              <a:t>29/09/1441</a:t>
            </a:fld>
            <a:endParaRPr lang="fa-IR"/>
          </a:p>
        </p:txBody>
      </p:sp>
      <p:sp>
        <p:nvSpPr>
          <p:cNvPr id="5" name="Footer Placeholder 4"/>
          <p:cNvSpPr>
            <a:spLocks noGrp="1"/>
          </p:cNvSpPr>
          <p:nvPr>
            <p:ph type="ftr" sz="quarter" idx="11"/>
          </p:nvPr>
        </p:nvSpPr>
        <p:spPr>
          <a:xfrm>
            <a:off x="457200" y="6480969"/>
            <a:ext cx="4260056" cy="300831"/>
          </a:xfrm>
        </p:spPr>
        <p:txBody>
          <a:bodyPr/>
          <a:lstStyle/>
          <a:p>
            <a:endParaRPr lang="fa-IR"/>
          </a:p>
        </p:txBody>
      </p:sp>
      <p:sp>
        <p:nvSpPr>
          <p:cNvPr id="6" name="Slide Number Placeholder 5"/>
          <p:cNvSpPr>
            <a:spLocks noGrp="1"/>
          </p:cNvSpPr>
          <p:nvPr>
            <p:ph type="sldNum" sz="quarter" idx="12"/>
          </p:nvPr>
        </p:nvSpPr>
        <p:spPr/>
        <p:txBody>
          <a:bodyPr/>
          <a:lstStyle/>
          <a:p>
            <a:fld id="{40652EC8-3B86-49C4-B369-A8F12364831F}"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1"/>
      </p:bgRef>
    </p:bg>
    <p:spTree>
      <p:nvGrpSpPr>
        <p:cNvPr id="1" name=""/>
        <p:cNvGrpSpPr/>
        <p:nvPr/>
      </p:nvGrpSpPr>
      <p:grpSpPr>
        <a:xfrm>
          <a:off x="0" y="0"/>
          <a:ext cx="0" cy="0"/>
          <a:chOff x="0" y="0"/>
          <a:chExt cx="0" cy="0"/>
        </a:xfrm>
      </p:grpSpPr>
      <p:sp>
        <p:nvSpPr>
          <p:cNvPr id="9" name="Right Triangle 8"/>
          <p:cNvSpPr/>
          <p:nvPr/>
        </p:nvSpPr>
        <p:spPr>
          <a:xfrm flipV="1">
            <a:off x="7034" y="7034"/>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algn="ctr" defTabSz="914400" rtl="0" eaLnBrk="1" latinLnBrk="0" hangingPunct="1"/>
            <a:endParaRPr kumimoji="0" lang="en-US" sz="1800" kern="1200" dirty="0">
              <a:solidFill>
                <a:schemeClr val="lt1"/>
              </a:solidFill>
              <a:latin typeface="+mn-lt"/>
              <a:ea typeface="+mn-ea"/>
              <a:cs typeface="+mn-cs"/>
            </a:endParaRPr>
          </a:p>
        </p:txBody>
      </p:sp>
      <p:sp>
        <p:nvSpPr>
          <p:cNvPr id="8" name="Isosceles Triangle 7"/>
          <p:cNvSpPr/>
          <p:nvPr/>
        </p:nvSpPr>
        <p:spPr>
          <a:xfrm rot="5400000" flipV="1">
            <a:off x="7554353" y="309490"/>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Date Placeholder 3"/>
          <p:cNvSpPr>
            <a:spLocks noGrp="1"/>
          </p:cNvSpPr>
          <p:nvPr>
            <p:ph type="dt" sz="half" idx="10"/>
          </p:nvPr>
        </p:nvSpPr>
        <p:spPr>
          <a:xfrm>
            <a:off x="6955632" y="6477000"/>
            <a:ext cx="2133600" cy="304800"/>
          </a:xfrm>
        </p:spPr>
        <p:txBody>
          <a:bodyPr/>
          <a:lstStyle/>
          <a:p>
            <a:fld id="{976AA736-05F6-4493-A75D-E09B4443029C}" type="datetimeFigureOut">
              <a:rPr lang="fa-IR" smtClean="0"/>
              <a:pPr/>
              <a:t>29/09/1441</a:t>
            </a:fld>
            <a:endParaRPr lang="fa-IR"/>
          </a:p>
        </p:txBody>
      </p:sp>
      <p:sp>
        <p:nvSpPr>
          <p:cNvPr id="5" name="Footer Placeholder 4"/>
          <p:cNvSpPr>
            <a:spLocks noGrp="1"/>
          </p:cNvSpPr>
          <p:nvPr>
            <p:ph type="ftr" sz="quarter" idx="11"/>
          </p:nvPr>
        </p:nvSpPr>
        <p:spPr>
          <a:xfrm>
            <a:off x="2619376" y="6480969"/>
            <a:ext cx="4260056" cy="300831"/>
          </a:xfrm>
        </p:spPr>
        <p:txBody>
          <a:bodyPr/>
          <a:lstStyle/>
          <a:p>
            <a:endParaRPr lang="fa-IR"/>
          </a:p>
        </p:txBody>
      </p:sp>
      <p:sp>
        <p:nvSpPr>
          <p:cNvPr id="6" name="Slide Number Placeholder 5"/>
          <p:cNvSpPr>
            <a:spLocks noGrp="1"/>
          </p:cNvSpPr>
          <p:nvPr>
            <p:ph type="sldNum" sz="quarter" idx="12"/>
          </p:nvPr>
        </p:nvSpPr>
        <p:spPr>
          <a:xfrm>
            <a:off x="8451056" y="809624"/>
            <a:ext cx="502920" cy="300831"/>
          </a:xfrm>
        </p:spPr>
        <p:txBody>
          <a:bodyPr/>
          <a:lstStyle/>
          <a:p>
            <a:fld id="{40652EC8-3B86-49C4-B369-A8F12364831F}" type="slidenum">
              <a:rPr lang="fa-IR" smtClean="0"/>
              <a:pPr/>
              <a:t>‹#›</a:t>
            </a:fld>
            <a:endParaRPr lang="fa-IR"/>
          </a:p>
        </p:txBody>
      </p:sp>
      <p:cxnSp>
        <p:nvCxnSpPr>
          <p:cNvPr id="11" name="Straight Connector 10"/>
          <p:cNvCxnSpPr/>
          <p:nvPr/>
        </p:nvCxnSpPr>
        <p:spPr>
          <a:xfrm rot="10800000">
            <a:off x="6468794" y="9381"/>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V="1">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381000" y="271464"/>
            <a:ext cx="7239000" cy="1362075"/>
          </a:xfrm>
        </p:spPr>
        <p:txBody>
          <a:bodyPr anchor="ctr"/>
          <a:lstStyle>
            <a:lvl1pPr marL="0" algn="l">
              <a:buNone/>
              <a:defRPr sz="3600" b="1"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81000" y="1633536"/>
            <a:ext cx="3886200" cy="2286000"/>
          </a:xfrm>
        </p:spPr>
        <p:txBody>
          <a:bodyPr anchor="t"/>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lgn="l">
              <a:defRPr/>
            </a:lvl1p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4791456" y="6480969"/>
            <a:ext cx="2133600" cy="301752"/>
          </a:xfrm>
        </p:spPr>
        <p:txBody>
          <a:bodyPr/>
          <a:lstStyle/>
          <a:p>
            <a:fld id="{976AA736-05F6-4493-A75D-E09B4443029C}" type="datetimeFigureOut">
              <a:rPr lang="fa-IR" smtClean="0"/>
              <a:pPr/>
              <a:t>29/09/1441</a:t>
            </a:fld>
            <a:endParaRPr lang="fa-IR"/>
          </a:p>
        </p:txBody>
      </p:sp>
      <p:sp>
        <p:nvSpPr>
          <p:cNvPr id="6" name="Footer Placeholder 5"/>
          <p:cNvSpPr>
            <a:spLocks noGrp="1"/>
          </p:cNvSpPr>
          <p:nvPr>
            <p:ph type="ftr" sz="quarter" idx="11"/>
          </p:nvPr>
        </p:nvSpPr>
        <p:spPr>
          <a:xfrm>
            <a:off x="457200" y="6480969"/>
            <a:ext cx="4260056" cy="301752"/>
          </a:xfrm>
        </p:spPr>
        <p:txBody>
          <a:bodyPr/>
          <a:lstStyle/>
          <a:p>
            <a:endParaRPr lang="fa-IR"/>
          </a:p>
        </p:txBody>
      </p:sp>
      <p:sp>
        <p:nvSpPr>
          <p:cNvPr id="7" name="Slide Number Placeholder 6"/>
          <p:cNvSpPr>
            <a:spLocks noGrp="1"/>
          </p:cNvSpPr>
          <p:nvPr>
            <p:ph type="sldNum" sz="quarter" idx="12"/>
          </p:nvPr>
        </p:nvSpPr>
        <p:spPr>
          <a:xfrm>
            <a:off x="7589520" y="6480969"/>
            <a:ext cx="502920" cy="301752"/>
          </a:xfrm>
        </p:spPr>
        <p:txBody>
          <a:bodyPr/>
          <a:lstStyle/>
          <a:p>
            <a:fld id="{40652EC8-3B86-49C4-B369-A8F12364831F}"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a:xfrm>
            <a:off x="4791456" y="6480969"/>
            <a:ext cx="2130552" cy="301752"/>
          </a:xfrm>
        </p:spPr>
        <p:txBody>
          <a:bodyPr/>
          <a:lstStyle/>
          <a:p>
            <a:fld id="{976AA736-05F6-4493-A75D-E09B4443029C}" type="datetimeFigureOut">
              <a:rPr lang="fa-IR" smtClean="0"/>
              <a:pPr/>
              <a:t>29/09/1441</a:t>
            </a:fld>
            <a:endParaRPr lang="fa-IR"/>
          </a:p>
        </p:txBody>
      </p:sp>
      <p:sp>
        <p:nvSpPr>
          <p:cNvPr id="8" name="Footer Placeholder 7"/>
          <p:cNvSpPr>
            <a:spLocks noGrp="1"/>
          </p:cNvSpPr>
          <p:nvPr>
            <p:ph type="ftr" sz="quarter" idx="11"/>
          </p:nvPr>
        </p:nvSpPr>
        <p:spPr>
          <a:xfrm>
            <a:off x="457200" y="6480969"/>
            <a:ext cx="4261104" cy="301752"/>
          </a:xfrm>
        </p:spPr>
        <p:txBody>
          <a:bodyPr/>
          <a:lstStyle/>
          <a:p>
            <a:endParaRPr lang="fa-IR"/>
          </a:p>
        </p:txBody>
      </p:sp>
      <p:sp>
        <p:nvSpPr>
          <p:cNvPr id="9" name="Slide Number Placeholder 8"/>
          <p:cNvSpPr>
            <a:spLocks noGrp="1"/>
          </p:cNvSpPr>
          <p:nvPr>
            <p:ph type="sldNum" sz="quarter" idx="12"/>
          </p:nvPr>
        </p:nvSpPr>
        <p:spPr>
          <a:xfrm>
            <a:off x="7589520" y="6483096"/>
            <a:ext cx="502920" cy="301752"/>
          </a:xfrm>
        </p:spPr>
        <p:txBody>
          <a:bodyPr/>
          <a:lstStyle>
            <a:lvl1pPr algn="ctr">
              <a:defRPr/>
            </a:lvl1pPr>
          </a:lstStyle>
          <a:p>
            <a:fld id="{40652EC8-3B86-49C4-B369-A8F12364831F}"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0"/>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976AA736-05F6-4493-A75D-E09B4443029C}" type="datetimeFigureOut">
              <a:rPr lang="fa-IR" smtClean="0"/>
              <a:pPr/>
              <a:t>29/09/1441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40652EC8-3B86-49C4-B369-A8F12364831F}"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791456" y="6480969"/>
            <a:ext cx="2133600" cy="301752"/>
          </a:xfrm>
        </p:spPr>
        <p:txBody>
          <a:bodyPr/>
          <a:lstStyle/>
          <a:p>
            <a:fld id="{976AA736-05F6-4493-A75D-E09B4443029C}" type="datetimeFigureOut">
              <a:rPr lang="fa-IR" smtClean="0"/>
              <a:pPr/>
              <a:t>29/09/1441</a:t>
            </a:fld>
            <a:endParaRPr lang="fa-IR"/>
          </a:p>
        </p:txBody>
      </p:sp>
      <p:sp>
        <p:nvSpPr>
          <p:cNvPr id="3" name="Footer Placeholder 2"/>
          <p:cNvSpPr>
            <a:spLocks noGrp="1"/>
          </p:cNvSpPr>
          <p:nvPr>
            <p:ph type="ftr" sz="quarter" idx="11"/>
          </p:nvPr>
        </p:nvSpPr>
        <p:spPr>
          <a:xfrm>
            <a:off x="457200" y="6481890"/>
            <a:ext cx="4260056" cy="300831"/>
          </a:xfrm>
        </p:spPr>
        <p:txBody>
          <a:bodyPr/>
          <a:lstStyle/>
          <a:p>
            <a:endParaRPr lang="fa-IR"/>
          </a:p>
        </p:txBody>
      </p:sp>
      <p:sp>
        <p:nvSpPr>
          <p:cNvPr id="4" name="Slide Number Placeholder 3"/>
          <p:cNvSpPr>
            <a:spLocks noGrp="1"/>
          </p:cNvSpPr>
          <p:nvPr>
            <p:ph type="sldNum" sz="quarter" idx="12"/>
          </p:nvPr>
        </p:nvSpPr>
        <p:spPr>
          <a:xfrm>
            <a:off x="7589520" y="6480969"/>
            <a:ext cx="502920" cy="301752"/>
          </a:xfrm>
        </p:spPr>
        <p:txBody>
          <a:bodyPr/>
          <a:lstStyle/>
          <a:p>
            <a:fld id="{40652EC8-3B86-49C4-B369-A8F12364831F}"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1135856" y="367664"/>
            <a:ext cx="2438400" cy="5943600"/>
          </a:xfrm>
        </p:spPr>
        <p:txBody>
          <a:bodyPr anchor="t"/>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278976" y="6556248"/>
            <a:ext cx="2133600" cy="301752"/>
          </a:xfrm>
        </p:spPr>
        <p:txBody>
          <a:bodyPr/>
          <a:lstStyle>
            <a:lvl1pPr>
              <a:defRPr sz="900"/>
            </a:lvl1pPr>
          </a:lstStyle>
          <a:p>
            <a:fld id="{976AA736-05F6-4493-A75D-E09B4443029C}" type="datetimeFigureOut">
              <a:rPr lang="fa-IR" smtClean="0"/>
              <a:pPr/>
              <a:t>29/09/1441</a:t>
            </a:fld>
            <a:endParaRPr lang="fa-IR"/>
          </a:p>
        </p:txBody>
      </p:sp>
      <p:sp>
        <p:nvSpPr>
          <p:cNvPr id="6" name="Footer Placeholder 5"/>
          <p:cNvSpPr>
            <a:spLocks noGrp="1"/>
          </p:cNvSpPr>
          <p:nvPr>
            <p:ph type="ftr" sz="quarter" idx="11"/>
          </p:nvPr>
        </p:nvSpPr>
        <p:spPr>
          <a:xfrm>
            <a:off x="1135856" y="6556248"/>
            <a:ext cx="5143120" cy="301752"/>
          </a:xfrm>
        </p:spPr>
        <p:txBody>
          <a:bodyPr/>
          <a:lstStyle>
            <a:lvl1pPr>
              <a:defRPr sz="900"/>
            </a:lvl1pPr>
          </a:lstStyle>
          <a:p>
            <a:endParaRPr lang="fa-IR"/>
          </a:p>
        </p:txBody>
      </p:sp>
      <p:sp>
        <p:nvSpPr>
          <p:cNvPr id="7" name="Slide Number Placeholder 6"/>
          <p:cNvSpPr>
            <a:spLocks noGrp="1"/>
          </p:cNvSpPr>
          <p:nvPr>
            <p:ph type="sldNum" sz="quarter" idx="12"/>
          </p:nvPr>
        </p:nvSpPr>
        <p:spPr>
          <a:xfrm>
            <a:off x="8410576" y="6556248"/>
            <a:ext cx="502920" cy="301752"/>
          </a:xfrm>
        </p:spPr>
        <p:txBody>
          <a:bodyPr/>
          <a:lstStyle>
            <a:lvl1pPr>
              <a:defRPr sz="900"/>
            </a:lvl1pPr>
          </a:lstStyle>
          <a:p>
            <a:fld id="{40652EC8-3B86-49C4-B369-A8F12364831F}"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9456" y="150896"/>
            <a:ext cx="914400" cy="6400800"/>
          </a:xfrm>
        </p:spPr>
        <p:txBody>
          <a:bodyPr vert="vert270" anchor="b"/>
          <a:lstStyle>
            <a:lvl1pPr marL="0" algn="l">
              <a:buNone/>
              <a:defRPr sz="3000" b="0" cap="all" baseline="0"/>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138237" y="373966"/>
            <a:ext cx="7333488" cy="5486400"/>
          </a:xfrm>
          <a:solidFill>
            <a:schemeClr val="bg2">
              <a:shade val="50000"/>
            </a:schemeClr>
          </a:solidFill>
        </p:spPr>
        <p:txBody>
          <a:bodyPr/>
          <a:lstStyle>
            <a:lvl1pPr marL="0" indent="0">
              <a:buNone/>
              <a:defRPr sz="3200"/>
            </a:lvl1pPr>
          </a:lstStyle>
          <a:p>
            <a:r>
              <a:rPr kumimoji="0" lang="en-US" dirty="0" smtClean="0"/>
              <a:t>Click icon to add picture</a:t>
            </a:r>
            <a:endParaRPr kumimoji="0" lang="en-US" dirty="0"/>
          </a:p>
        </p:txBody>
      </p:sp>
      <p:sp>
        <p:nvSpPr>
          <p:cNvPr id="4" name="Text Placeholder 3"/>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6108192" y="6556248"/>
            <a:ext cx="2103120" cy="301752"/>
          </a:xfrm>
        </p:spPr>
        <p:txBody>
          <a:bodyPr/>
          <a:lstStyle>
            <a:lvl1pPr>
              <a:defRPr sz="900"/>
            </a:lvl1pPr>
          </a:lstStyle>
          <a:p>
            <a:fld id="{976AA736-05F6-4493-A75D-E09B4443029C}" type="datetimeFigureOut">
              <a:rPr lang="fa-IR" smtClean="0"/>
              <a:pPr/>
              <a:t>29/09/1441</a:t>
            </a:fld>
            <a:endParaRPr lang="fa-IR"/>
          </a:p>
        </p:txBody>
      </p:sp>
      <p:sp>
        <p:nvSpPr>
          <p:cNvPr id="6" name="Footer Placeholder 5"/>
          <p:cNvSpPr>
            <a:spLocks noGrp="1"/>
          </p:cNvSpPr>
          <p:nvPr>
            <p:ph type="ftr" sz="quarter" idx="11"/>
          </p:nvPr>
        </p:nvSpPr>
        <p:spPr>
          <a:xfrm>
            <a:off x="1170432" y="6557169"/>
            <a:ext cx="4948072" cy="301752"/>
          </a:xfrm>
        </p:spPr>
        <p:txBody>
          <a:bodyPr/>
          <a:lstStyle>
            <a:lvl1pPr>
              <a:defRPr sz="900"/>
            </a:lvl1pPr>
          </a:lstStyle>
          <a:p>
            <a:endParaRPr lang="fa-IR"/>
          </a:p>
        </p:txBody>
      </p:sp>
      <p:sp>
        <p:nvSpPr>
          <p:cNvPr id="7" name="Slide Number Placeholder 6"/>
          <p:cNvSpPr>
            <a:spLocks noGrp="1"/>
          </p:cNvSpPr>
          <p:nvPr>
            <p:ph type="sldNum" sz="quarter" idx="12"/>
          </p:nvPr>
        </p:nvSpPr>
        <p:spPr>
          <a:xfrm>
            <a:off x="8217192" y="6556248"/>
            <a:ext cx="365760" cy="301752"/>
          </a:xfrm>
        </p:spPr>
        <p:txBody>
          <a:bodyPr/>
          <a:lstStyle>
            <a:lvl1pPr algn="ctr">
              <a:defRPr sz="900"/>
            </a:lvl1pPr>
          </a:lstStyle>
          <a:p>
            <a:fld id="{40652EC8-3B86-49C4-B369-A8F12364831F}"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76AA736-05F6-4493-A75D-E09B4443029C}" type="datetimeFigureOut">
              <a:rPr lang="fa-IR" smtClean="0"/>
              <a:pPr/>
              <a:t>29/09/1441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0652EC8-3B86-49C4-B369-A8F12364831F}"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381000"/>
            <a:ext cx="1905000" cy="5486400"/>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381000"/>
            <a:ext cx="6248400" cy="548640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76AA736-05F6-4493-A75D-E09B4443029C}" type="datetimeFigureOut">
              <a:rPr lang="fa-IR" smtClean="0"/>
              <a:pPr/>
              <a:t>29/09/1441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0652EC8-3B86-49C4-B369-A8F12364831F}"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 name="Right Triangle 10"/>
          <p:cNvSpPr/>
          <p:nvPr/>
        </p:nvSpPr>
        <p:spPr>
          <a:xfrm>
            <a:off x="7034" y="14068"/>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cxnSp>
        <p:nvCxnSpPr>
          <p:cNvPr id="8" name="Straight Connector 7"/>
          <p:cNvCxnSpPr/>
          <p:nvPr/>
        </p:nvCxnSpPr>
        <p:spPr>
          <a:xfrm>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rot="10800000" flipV="1">
            <a:off x="6468794" y="4948410"/>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Title Placeholder 21"/>
          <p:cNvSpPr>
            <a:spLocks noGrp="1"/>
          </p:cNvSpPr>
          <p:nvPr>
            <p:ph type="title"/>
          </p:nvPr>
        </p:nvSpPr>
        <p:spPr>
          <a:xfrm>
            <a:off x="457200" y="267494"/>
            <a:ext cx="8229600" cy="1399032"/>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882808"/>
            <a:ext cx="8229600" cy="4572000"/>
          </a:xfrm>
          <a:prstGeom prst="rect">
            <a:avLst/>
          </a:prstGeom>
        </p:spPr>
        <p:txBody>
          <a:bodyPr vert="horz" anchor="t">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791456" y="6480969"/>
            <a:ext cx="2133600" cy="301752"/>
          </a:xfrm>
          <a:prstGeom prst="rect">
            <a:avLst/>
          </a:prstGeom>
        </p:spPr>
        <p:txBody>
          <a:bodyPr vert="horz" anchor="b"/>
          <a:lstStyle>
            <a:lvl1pPr algn="l" eaLnBrk="1" latinLnBrk="0" hangingPunct="1">
              <a:defRPr kumimoji="0" sz="1000" b="0">
                <a:solidFill>
                  <a:schemeClr val="tx1"/>
                </a:solidFill>
              </a:defRPr>
            </a:lvl1pPr>
          </a:lstStyle>
          <a:p>
            <a:fld id="{976AA736-05F6-4493-A75D-E09B4443029C}" type="datetimeFigureOut">
              <a:rPr lang="fa-IR" smtClean="0"/>
              <a:pPr/>
              <a:t>29/09/1441</a:t>
            </a:fld>
            <a:endParaRPr lang="fa-IR"/>
          </a:p>
        </p:txBody>
      </p:sp>
      <p:sp>
        <p:nvSpPr>
          <p:cNvPr id="3" name="Footer Placeholder 2"/>
          <p:cNvSpPr>
            <a:spLocks noGrp="1"/>
          </p:cNvSpPr>
          <p:nvPr>
            <p:ph type="ftr" sz="quarter" idx="3"/>
          </p:nvPr>
        </p:nvSpPr>
        <p:spPr>
          <a:xfrm>
            <a:off x="457200" y="6481890"/>
            <a:ext cx="4260056" cy="300831"/>
          </a:xfrm>
          <a:prstGeom prst="rect">
            <a:avLst/>
          </a:prstGeom>
        </p:spPr>
        <p:txBody>
          <a:bodyPr vert="horz" anchor="b"/>
          <a:lstStyle>
            <a:lvl1pPr algn="r" eaLnBrk="1" latinLnBrk="0" hangingPunct="1">
              <a:defRPr kumimoji="0" sz="1000">
                <a:solidFill>
                  <a:schemeClr val="tx1"/>
                </a:solidFill>
              </a:defRPr>
            </a:lvl1pPr>
          </a:lstStyle>
          <a:p>
            <a:endParaRPr lang="fa-IR"/>
          </a:p>
        </p:txBody>
      </p:sp>
      <p:sp>
        <p:nvSpPr>
          <p:cNvPr id="23" name="Slide Number Placeholder 22"/>
          <p:cNvSpPr>
            <a:spLocks noGrp="1"/>
          </p:cNvSpPr>
          <p:nvPr>
            <p:ph type="sldNum" sz="quarter" idx="4"/>
          </p:nvPr>
        </p:nvSpPr>
        <p:spPr>
          <a:xfrm>
            <a:off x="7589520" y="6480969"/>
            <a:ext cx="502920" cy="301752"/>
          </a:xfrm>
          <a:prstGeom prst="rect">
            <a:avLst/>
          </a:prstGeom>
        </p:spPr>
        <p:txBody>
          <a:bodyPr vert="horz" anchor="b"/>
          <a:lstStyle>
            <a:lvl1pPr algn="ctr" eaLnBrk="1" latinLnBrk="0" hangingPunct="1">
              <a:defRPr kumimoji="0" sz="1200">
                <a:solidFill>
                  <a:schemeClr val="tx1"/>
                </a:solidFill>
              </a:defRPr>
            </a:lvl1pPr>
          </a:lstStyle>
          <a:p>
            <a:fld id="{40652EC8-3B86-49C4-B369-A8F12364831F}" type="slidenum">
              <a:rPr lang="fa-IR" smtClean="0"/>
              <a:pPr/>
              <a:t>‹#›</a:t>
            </a:fld>
            <a:endParaRPr lang="fa-IR"/>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marL="484632" algn="l" rtl="1" eaLnBrk="1" latinLnBrk="0" hangingPunct="1">
        <a:spcBef>
          <a:spcPct val="0"/>
        </a:spcBef>
        <a:buNone/>
        <a:defRPr kumimoji="0"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r" rtl="1"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822960" indent="-285750" algn="r" rtl="1" eaLnBrk="1" latinLnBrk="0" hangingPunct="1">
        <a:spcBef>
          <a:spcPct val="20000"/>
        </a:spcBef>
        <a:buClr>
          <a:schemeClr val="accent1"/>
        </a:buClr>
        <a:buSzPct val="95000"/>
        <a:buFont typeface="Verdana"/>
        <a:buChar char="›"/>
        <a:defRPr kumimoji="0" sz="2600" kern="1200">
          <a:solidFill>
            <a:schemeClr val="tx1"/>
          </a:solidFill>
          <a:latin typeface="+mn-lt"/>
          <a:ea typeface="+mn-ea"/>
          <a:cs typeface="+mn-cs"/>
        </a:defRPr>
      </a:lvl2pPr>
      <a:lvl3pPr marL="1106424" indent="-228600" algn="r" rtl="1" eaLnBrk="1" latinLnBrk="0" hangingPunct="1">
        <a:spcBef>
          <a:spcPct val="20000"/>
        </a:spcBef>
        <a:buClr>
          <a:schemeClr val="accent1"/>
        </a:buClr>
        <a:buFont typeface="Wingdings 2"/>
        <a:buChar char=""/>
        <a:defRPr kumimoji="0" sz="2400" kern="1200">
          <a:solidFill>
            <a:schemeClr val="tx1"/>
          </a:solidFill>
          <a:latin typeface="+mn-lt"/>
          <a:ea typeface="+mn-ea"/>
          <a:cs typeface="+mn-cs"/>
        </a:defRPr>
      </a:lvl3pPr>
      <a:lvl4pPr marL="1371600" indent="-210312" algn="r" rtl="1" eaLnBrk="1" latinLnBrk="0" hangingPunct="1">
        <a:spcBef>
          <a:spcPct val="20000"/>
        </a:spcBef>
        <a:buClr>
          <a:schemeClr val="accent1"/>
        </a:buClr>
        <a:buFont typeface="Wingdings 2"/>
        <a:buChar char=""/>
        <a:defRPr kumimoji="0" sz="2000" kern="1200">
          <a:solidFill>
            <a:schemeClr val="tx1"/>
          </a:solidFill>
          <a:latin typeface="+mn-lt"/>
          <a:ea typeface="+mn-ea"/>
          <a:cs typeface="+mn-cs"/>
        </a:defRPr>
      </a:lvl4pPr>
      <a:lvl5pPr marL="1600200" indent="-210312" algn="r" rtl="1" eaLnBrk="1" latinLnBrk="0" hangingPunct="1">
        <a:spcBef>
          <a:spcPct val="20000"/>
        </a:spcBef>
        <a:buClr>
          <a:schemeClr val="accent1">
            <a:tint val="75000"/>
          </a:schemeClr>
        </a:buClr>
        <a:buFont typeface="Wingdings 2"/>
        <a:buChar char=""/>
        <a:defRPr kumimoji="0" sz="1900" kern="1200">
          <a:solidFill>
            <a:schemeClr val="tx1"/>
          </a:solidFill>
          <a:latin typeface="+mn-lt"/>
          <a:ea typeface="+mn-ea"/>
          <a:cs typeface="+mn-cs"/>
        </a:defRPr>
      </a:lvl5pPr>
      <a:lvl6pPr marL="1828800" indent="-210312" algn="r" rtl="1"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r" rtl="1"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r" rtl="1"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r" rtl="1"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323528" y="1556792"/>
            <a:ext cx="8640960" cy="2304256"/>
          </a:xfrm>
        </p:spPr>
        <p:txBody>
          <a:bodyPr>
            <a:noAutofit/>
          </a:bodyPr>
          <a:lstStyle/>
          <a:p>
            <a:pPr algn="ctr"/>
            <a:r>
              <a:rPr lang="fa-IR" sz="8800" dirty="0" smtClean="0">
                <a:latin typeface="_MRT_Win2Farsi_1" pitchFamily="2" charset="0"/>
              </a:rPr>
              <a:t>بسم تعالی</a:t>
            </a:r>
            <a:endParaRPr lang="fa-IR" sz="8800" dirty="0">
              <a:latin typeface="_MRT_Win2Farsi_1" pitchFamily="2" charset="0"/>
            </a:endParaRPr>
          </a:p>
        </p:txBody>
      </p:sp>
    </p:spTree>
  </p:cSld>
  <p:clrMapOvr>
    <a:masterClrMapping/>
  </p:clrMapOvr>
  <p:transition spd="med">
    <p:wipe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00034" y="1285860"/>
            <a:ext cx="7643866" cy="1200329"/>
          </a:xfrm>
          <a:prstGeom prst="rect">
            <a:avLst/>
          </a:prstGeom>
          <a:noFill/>
        </p:spPr>
        <p:txBody>
          <a:bodyPr wrap="square" rtlCol="1">
            <a:spAutoFit/>
          </a:bodyPr>
          <a:lstStyle/>
          <a:p>
            <a:pPr algn="ctr"/>
            <a:endParaRPr lang="fa-IR" sz="3600" dirty="0" smtClean="0">
              <a:latin typeface="BatangChe" pitchFamily="49" charset="-127"/>
              <a:ea typeface="BatangChe" pitchFamily="49" charset="-127"/>
            </a:endParaRPr>
          </a:p>
          <a:p>
            <a:pPr algn="ctr"/>
            <a:r>
              <a:rPr lang="fa-IR" sz="3600" dirty="0" smtClean="0">
                <a:latin typeface="BatangChe" pitchFamily="49" charset="-127"/>
                <a:ea typeface="BatangChe" pitchFamily="49" charset="-127"/>
              </a:rPr>
              <a:t>موضوع:تاریخ چهار هزار ساله حسابداری</a:t>
            </a:r>
            <a:endParaRPr lang="fa-IR" sz="3600" dirty="0">
              <a:latin typeface="BatangChe" pitchFamily="49" charset="-127"/>
              <a:ea typeface="BatangChe" pitchFamily="49" charset="-127"/>
            </a:endParaRPr>
          </a:p>
        </p:txBody>
      </p:sp>
    </p:spTree>
  </p:cSld>
  <p:clrMapOvr>
    <a:masterClrMapping/>
  </p:clrMapOvr>
  <p:transition spd="med">
    <p:wedg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5720" y="500042"/>
            <a:ext cx="8572560" cy="5262979"/>
          </a:xfrm>
          <a:prstGeom prst="rect">
            <a:avLst/>
          </a:prstGeom>
          <a:noFill/>
        </p:spPr>
        <p:txBody>
          <a:bodyPr wrap="square" rtlCol="1">
            <a:spAutoFit/>
          </a:bodyPr>
          <a:lstStyle/>
          <a:p>
            <a:r>
              <a:rPr lang="fa-IR" sz="2400" dirty="0" smtClean="0"/>
              <a:t>حسابداری زاده رنسانس ایتالیاست.همان نیروها که به تجدید حیات روح انسانی در ایتالیا راهبر شدند،حسابداری را نیز آفریدند.حتی برخی بر آن سرند که اگر حسابداری دو طرفه ابداع نشده بود آن نیروها از عهده ی سامان دادن دنیای کنونی بر نمی آمدند.</a:t>
            </a:r>
          </a:p>
          <a:p>
            <a:endParaRPr lang="fa-IR" sz="2400" dirty="0" smtClean="0"/>
          </a:p>
          <a:p>
            <a:r>
              <a:rPr lang="fa-IR" sz="2400" dirty="0" smtClean="0"/>
              <a:t>به نظر آنان دفتر داری دو طرفه چهارچوبی فراهم آورد تا سرمایه ی خصوصی بتوانند ثروت را،که پشتیبان هنرمند،موسیقیدان،کشیک ونویسنده بودف پدید اودر و گسترش دهد.</a:t>
            </a:r>
          </a:p>
          <a:p>
            <a:endParaRPr lang="fa-IR" sz="2400" dirty="0" smtClean="0"/>
          </a:p>
          <a:p>
            <a:endParaRPr lang="fa-IR" sz="2400" dirty="0" smtClean="0"/>
          </a:p>
          <a:p>
            <a:endParaRPr lang="fa-IR" sz="2400" dirty="0" smtClean="0"/>
          </a:p>
          <a:p>
            <a:r>
              <a:rPr lang="fa-IR" sz="2400" dirty="0" smtClean="0"/>
              <a:t>براین پایه داستان حسابداری داستان عصر نوین ماست و حسابداری خود این داستان را به شیوه های گوناگون بازمی گوید: از انکه اسناد و مدارک حسابداری در وقع بخشی از مواد خام تاریخ نویسندگانند.</a:t>
            </a:r>
            <a:endParaRPr lang="fa-IR" sz="2400" dirty="0"/>
          </a:p>
        </p:txBody>
      </p:sp>
    </p:spTree>
  </p:cSld>
  <p:clrMapOvr>
    <a:masterClrMapping/>
  </p:clrMapOvr>
  <p:transition spd="med">
    <p:wedg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4282" y="357166"/>
            <a:ext cx="8715436" cy="3416320"/>
          </a:xfrm>
          <a:prstGeom prst="rect">
            <a:avLst/>
          </a:prstGeom>
          <a:noFill/>
        </p:spPr>
        <p:txBody>
          <a:bodyPr wrap="square" rtlCol="1">
            <a:spAutoFit/>
          </a:bodyPr>
          <a:lstStyle/>
          <a:p>
            <a:r>
              <a:rPr lang="fa-IR" sz="2400" dirty="0" smtClean="0"/>
              <a:t>مگر نه اینکه بسیاری اگاهیها درباره مردانی چون اسحاق نیوتن و جان وسلی از میان دفتر های حسابداری انان بدست امده است. جوزفین تی نوول نویس گفته است:((حقایقی که در وقایع نگاریها ثبت نشده در دفترهای حسابداری یافت می شود))</a:t>
            </a:r>
          </a:p>
          <a:p>
            <a:endParaRPr lang="fa-IR" sz="2400" dirty="0" smtClean="0"/>
          </a:p>
          <a:p>
            <a:r>
              <a:rPr lang="fa-IR" sz="2400" dirty="0" smtClean="0"/>
              <a:t>داستان حسابداری با نخستین اسناد و مدارک حسابداری نوین که تاریخ آن به 600 سال قبل بر می گردد آغاز می شود،به نوزایی ایتالیا منتهی می شود و توضیح می دهد که چرا حسابداری در آن زمان متولد شد.</a:t>
            </a:r>
          </a:p>
        </p:txBody>
      </p:sp>
    </p:spTree>
  </p:cSld>
  <p:clrMapOvr>
    <a:masterClrMapping/>
  </p:clrMapOvr>
  <p:transition spd="med">
    <p:fade thruBlk="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5720" y="428604"/>
            <a:ext cx="8501122" cy="5386090"/>
          </a:xfrm>
          <a:prstGeom prst="rect">
            <a:avLst/>
          </a:prstGeom>
          <a:noFill/>
        </p:spPr>
        <p:txBody>
          <a:bodyPr wrap="square" rtlCol="1">
            <a:spAutoFit/>
          </a:bodyPr>
          <a:lstStyle/>
          <a:p>
            <a:r>
              <a:rPr lang="fa-IR" sz="3200" dirty="0" smtClean="0"/>
              <a:t>رنسانس</a:t>
            </a:r>
          </a:p>
          <a:p>
            <a:endParaRPr lang="fa-IR" sz="2400" dirty="0" smtClean="0"/>
          </a:p>
          <a:p>
            <a:r>
              <a:rPr lang="fa-IR" sz="2400" dirty="0" smtClean="0"/>
              <a:t>بر ما معلوم نیست که حسابداری اختراع کیست،اما میدانیم که استفاده از سیستم های دفتر داری دو طرفه بتدریج از قرون 13 و14 میلادی در چندین مرکز بازرگانی در ایتالیا آغاز شد.نخستین سند بهره گیری از یک سیستم کامل حسابداری دو طرفه به تاریخ 1340 میلادی و مربوط به مدارک شهرداری((جنورای ایتالیاست.اسناد پاره های قدیمی،از بررسی حسابهای یک شرکت بازرگانی در فلورانس به نام </a:t>
            </a:r>
          </a:p>
          <a:p>
            <a:r>
              <a:rPr lang="fa-IR" sz="2400" dirty="0" smtClean="0"/>
              <a:t>((جووانی فارلوفی و شرکا)) که تازیخ سال های 1299 و1300 میلادی را بر خود دار است، به دست آمده است،همانند این سندها را د موسسه((رینییری فینی و برادران)) که در روزگار خود در بازارهای مکاره ناحیه شامپانی فرانسه فعالیت می کردند، نیز </a:t>
            </a:r>
          </a:p>
          <a:p>
            <a:r>
              <a:rPr lang="fa-IR" sz="2400" dirty="0" smtClean="0"/>
              <a:t>می توان یافت.</a:t>
            </a:r>
            <a:endParaRPr lang="fa-IR" sz="2400" dirty="0"/>
          </a:p>
        </p:txBody>
      </p:sp>
    </p:spTree>
  </p:cSld>
  <p:clrMapOvr>
    <a:masterClrMapping/>
  </p:clrMapOvr>
  <p:transition spd="med">
    <p:pull dir="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14282" y="0"/>
            <a:ext cx="8929718" cy="6524863"/>
          </a:xfrm>
          <a:prstGeom prst="rect">
            <a:avLst/>
          </a:prstGeom>
          <a:noFill/>
        </p:spPr>
        <p:txBody>
          <a:bodyPr wrap="square" rtlCol="1">
            <a:spAutoFit/>
          </a:bodyPr>
          <a:lstStyle/>
          <a:p>
            <a:r>
              <a:rPr lang="fa-IR" sz="2200" dirty="0" smtClean="0"/>
              <a:t>نخستین کسی که به تدوین حسابداری  پرداخت یک راهب فرانسیسکن به نام  برادر ((لوکا پاچولی)) بود .</a:t>
            </a:r>
          </a:p>
          <a:p>
            <a:endParaRPr lang="fa-IR" sz="2200" dirty="0" smtClean="0"/>
          </a:p>
          <a:p>
            <a:r>
              <a:rPr lang="fa-IR" sz="2200" dirty="0" smtClean="0"/>
              <a:t>او بیشتر عمر خودرا به تدریس و تحقیق در دانشگاه ((پروجا))،</a:t>
            </a:r>
          </a:p>
          <a:p>
            <a:r>
              <a:rPr lang="fa-IR" sz="2200" dirty="0" smtClean="0"/>
              <a:t>،((فلورانس))،((پیزا))و ((بولونیا)) گذراند.</a:t>
            </a:r>
          </a:p>
          <a:p>
            <a:r>
              <a:rPr lang="fa-IR" sz="2200" dirty="0" smtClean="0"/>
              <a:t>واپسین کار او ((آموزش ریاضی به کمک تصویر))در دانشگاه بود.مقام استادی را پاپ لئودهم به او عطا کرد.</a:t>
            </a:r>
          </a:p>
          <a:p>
            <a:endParaRPr lang="fa-IR" sz="2200" dirty="0" smtClean="0"/>
          </a:p>
          <a:p>
            <a:r>
              <a:rPr lang="fa-IR" sz="2200" dirty="0" smtClean="0"/>
              <a:t>دوستان فراوان پاچولی ،چند پاپ،یک ریاضیدان و معمار به نام((لئون بانیستاآلبرتی))و از همه نزدیکتر لئوناردو داوینچی بودند.زمتن زمتن رنسانس بود وپاچولی یکی از فرزندان راستینن آن،کتاب پاچولی((کلیات ریاضیات،هندسه و نسبت وتناسب))نام داشت ودرست دو سال پس ازنصب نخستین ماشین چاپ در ونیز به چاپ رسید.این کتاب در وهله ی نخست رساله ای در ریاضیات است. در یک فصل آن با عنوان ((ویژگی های مخاسبه و ثبت))به موضوع دفترداری دو طرفه پرداخته شده است.</a:t>
            </a:r>
          </a:p>
          <a:p>
            <a:endParaRPr lang="fa-IR" sz="2200" dirty="0" smtClean="0"/>
          </a:p>
          <a:p>
            <a:r>
              <a:rPr lang="fa-IR" sz="2200" dirty="0" smtClean="0"/>
              <a:t>در حقیقت نخستین نوشته درباره سیستم دفترداری دوطرفه،همین فصل ازکتاب پاچولی است که حسابداری در آن نه تنهابه مشابه یک سند بلکه به عنوان رشته ای از دانش نمایانده شده است</a:t>
            </a:r>
          </a:p>
        </p:txBody>
      </p:sp>
    </p:spTree>
  </p:cSld>
  <p:clrMapOvr>
    <a:masterClrMapping/>
  </p:clrMapOvr>
  <p:transition spd="med">
    <p:wheel spokes="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214290"/>
            <a:ext cx="8858280" cy="4893647"/>
          </a:xfrm>
          <a:prstGeom prst="rect">
            <a:avLst/>
          </a:prstGeom>
          <a:noFill/>
        </p:spPr>
        <p:txBody>
          <a:bodyPr wrap="square" rtlCol="1">
            <a:spAutoFit/>
          </a:bodyPr>
          <a:lstStyle/>
          <a:p>
            <a:r>
              <a:rPr lang="fa-IR" sz="2400" dirty="0" smtClean="0"/>
              <a:t>براي اين كه همه چيز به خوبي براي شما معلوم گردد مي توانيد اين مقايسه را به وجهي ديگر نيز به عمل آوريد : بر ورق كاغذي مانده ي تمام اقلام بدهكار دفتر كل را خلاصه كنيد و آنها را در سمت راست كاغذ بنويسيد .</a:t>
            </a:r>
          </a:p>
          <a:p>
            <a:r>
              <a:rPr lang="fa-IR" sz="2400" dirty="0" smtClean="0"/>
              <a:t> اين اقلام خلاصه شده را بار ديگر خلاصه كنيد يعني ابتدا تمام ارقام بدهكار و سپس تمام ارقام بستانكار را جمع بزنيد حاصل اين هر دو جمع كل نام دارد اما جمع اول حاصل جمع كل ارقام بدهكار است و جمع دوم حاصل جمع كل ارقام بستانكار . </a:t>
            </a:r>
          </a:p>
          <a:p>
            <a:r>
              <a:rPr lang="fa-IR" sz="2400" dirty="0" smtClean="0"/>
              <a:t>اكنون اگر رقم هاي اين دو جمع با هم برابر باشد مي توان نتيجه گرفت كه دفتر كل به خوبي نگهداري شده است و بسته تلقي مي شود اما اگر حاصل جمع يك طرف بيشتر از حاصل جمع يك طرف ديگر باشد نشان آن است كه در دفتر كل اشتباهي روي داده است . مي توانيم با ياري هوش و زكاوت خداداد اشتباه را بيابيد . </a:t>
            </a:r>
            <a:endParaRPr lang="fa-IR" sz="2400" dirty="0"/>
          </a:p>
        </p:txBody>
      </p:sp>
    </p:spTree>
  </p:cSld>
  <p:clrMapOvr>
    <a:masterClrMapping/>
  </p:clrMapOvr>
  <p:transition spd="med">
    <p:wipe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3673" y="116114"/>
            <a:ext cx="9001156" cy="5632311"/>
          </a:xfrm>
          <a:prstGeom prst="rect">
            <a:avLst/>
          </a:prstGeom>
          <a:noFill/>
        </p:spPr>
        <p:txBody>
          <a:bodyPr wrap="square" rtlCol="1">
            <a:spAutoFit/>
          </a:bodyPr>
          <a:lstStyle/>
          <a:p>
            <a:r>
              <a:rPr lang="fa-IR" sz="2400" dirty="0" smtClean="0"/>
              <a:t>با خواندن چنين بخش هايي از كتاب پاچولي همانگونه كه ا.س.ليستلتون يادآوري مي كند آدمي در شگفت مي ماند به راستي آنچه در قرون اخير به حسابداري افزوده گشته تا چه اندازه اندك بوده است . البته نمي توان ادعا كرد كه تغييري نيز رخ نداده است .</a:t>
            </a:r>
          </a:p>
          <a:p>
            <a:endParaRPr lang="fa-IR" sz="2400" dirty="0" smtClean="0"/>
          </a:p>
          <a:p>
            <a:r>
              <a:rPr lang="fa-IR" sz="2400" dirty="0" smtClean="0"/>
              <a:t>برخي دگرگوني ها گوياي تفاوت هاي درخور توجه ميان روش هاي مرسوم در شهرهاي ايتاليا در آن روزگار و روش ها و تئوري هاي نوين است . برخي تفاوت ها بدين قرارند :</a:t>
            </a:r>
          </a:p>
          <a:p>
            <a:endParaRPr lang="fa-IR" sz="2400" dirty="0" smtClean="0"/>
          </a:p>
          <a:p>
            <a:r>
              <a:rPr lang="fa-IR" sz="2400" dirty="0" smtClean="0"/>
              <a:t> 1 – هدف اصلي از انجام حسابداري در دوره اي كه پايان آن واپسين سالهاي قرن شانزدهم است آگاهي يافتن مالك از وضعيت مالي خود بود از آنجايي كه مالك اغلب به تنهايي و بدون شريك به كسب و كار مي پرداخت حساب ها در خفا نگهداري مي شد و بر خلاف امروز هيچ گونه فشار خارجي براي بكار بستن استاندارهاي گزارش گري دقيق و يكسان در ميان نبود . </a:t>
            </a:r>
            <a:endParaRPr lang="fa-IR" sz="2400" dirty="0"/>
          </a:p>
        </p:txBody>
      </p:sp>
    </p:spTree>
  </p:cSld>
  <p:clrMapOvr>
    <a:masterClrMapping/>
  </p:clrMapOvr>
  <p:transition spd="med">
    <p:wipe di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5720" y="357166"/>
            <a:ext cx="8572560" cy="4524315"/>
          </a:xfrm>
          <a:prstGeom prst="rect">
            <a:avLst/>
          </a:prstGeom>
          <a:noFill/>
        </p:spPr>
        <p:txBody>
          <a:bodyPr wrap="square" rtlCol="1">
            <a:spAutoFit/>
          </a:bodyPr>
          <a:lstStyle/>
          <a:p>
            <a:r>
              <a:rPr lang="fa-IR" sz="2400" dirty="0" smtClean="0"/>
              <a:t>2 – بدين ترتيب حساب هاي مربوط به كسب و كار مالك اغلب از حساب هاي مربوط به امور شخصي او جدا نبود . از همين رو مفهوم شخصيت حسابداري كه مفهومي امروزي است رواج نداشت البته موارد استثنا هم به چشم مي خورد و يافتن تاجري كه دفترهايي براي حسابداري معيشيت در خانه و مجموعه دفترهايي نيز براي ثبت گردش كار مغازه ي خويش نگهداري كند چندان دور از انتظار نبود .</a:t>
            </a:r>
          </a:p>
          <a:p>
            <a:endParaRPr lang="fa-IR" sz="2400" dirty="0" smtClean="0"/>
          </a:p>
          <a:p>
            <a:r>
              <a:rPr lang="fa-IR" sz="2400" dirty="0" smtClean="0"/>
              <a:t> 3 – در آن روزگار مفاهيم ( دوره ي مالي ) و ( تداوم فعاليت ) مفاهيمي نا آشنا بود . بيشتر كارها حكم ماجراجويي هاي اقتصادي كوتاه مدت را داشت و تا زماني ادامه يافت كه هدف خاص اقتصادي محاسبه ي سود و زيان انجام مي گرفت . </a:t>
            </a:r>
            <a:endParaRPr lang="fa-IR" sz="2400" dirty="0"/>
          </a:p>
        </p:txBody>
      </p:sp>
    </p:spTree>
  </p:cSld>
  <p:clrMapOvr>
    <a:masterClrMapping/>
  </p:clrMapOvr>
  <p:transition spd="med"/>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4282" y="357166"/>
            <a:ext cx="8501122" cy="6001643"/>
          </a:xfrm>
          <a:prstGeom prst="rect">
            <a:avLst/>
          </a:prstGeom>
          <a:noFill/>
        </p:spPr>
        <p:txBody>
          <a:bodyPr wrap="square" rtlCol="1">
            <a:spAutoFit/>
          </a:bodyPr>
          <a:lstStyle/>
          <a:p>
            <a:r>
              <a:rPr lang="fa-IR" sz="2400" dirty="0" smtClean="0"/>
              <a:t>ناگفته پيداست در زمانه اي كه مفهوم ( سود دوره اي ) وجود نداشت ضرورتي نيز به نگهداري اقلام تعويقي و اقلام تعلقي احساس نمي شد همچنين از آنجايي كه دارايي هاي ثابت نقش ناچيزي در فعاليت هاي بازرگاني داشت نيازي به محاسبه ي استهلاك نبود حتي براي انجام فعاليت هاي تجاري پايدارتر نيز لزوم محاسبه ي سود دوره اي چندان حس نمي شد دليل اين امر نيز روشن است : مالكان خود مستقيماً به رتق و فتق امور مي پرداختند .</a:t>
            </a:r>
          </a:p>
          <a:p>
            <a:r>
              <a:rPr lang="fa-IR" sz="2400" dirty="0" smtClean="0"/>
              <a:t> 4 – چهارمين تفاوت از نبود يك واحد طولي ثابت ناشي مي شود . بدون وجود معيارهاي مشتركي براي سنجش ، انجام محاسبه هاي مربوط به دفتر داري دو طرفه ناممكن است . با وجود معيارهاي پولي متعدد – آنچنان كه در قرون وسطي رايج بود – انجام دفترداري دو طرفه گرچه ممكن بود ، اما دشوار مي نمود . در نتيجه ثبت حساب ها در دفتر روزنامه ( كه به آن دفتر روزانه و يا دفتر يادداشت نيز گفته مي شد ) بيشتر توصيفي بود و افزون بر قيمت ،‌ ثبت جزئياتي همچون وزن ، اندازه و مقدار كالا را نيز در بر مي گرفت</a:t>
            </a:r>
            <a:endParaRPr lang="fa-IR" sz="2400" dirty="0"/>
          </a:p>
        </p:txBody>
      </p:sp>
    </p:spTree>
  </p:cSld>
  <p:clrMapOvr>
    <a:masterClrMapping/>
  </p:clrMapOvr>
  <p:transition spd="med">
    <p:diamon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5720" y="357166"/>
            <a:ext cx="8643998" cy="1200329"/>
          </a:xfrm>
          <a:prstGeom prst="rect">
            <a:avLst/>
          </a:prstGeom>
          <a:noFill/>
        </p:spPr>
        <p:txBody>
          <a:bodyPr wrap="square" rtlCol="1">
            <a:spAutoFit/>
          </a:bodyPr>
          <a:lstStyle/>
          <a:p>
            <a:r>
              <a:rPr lang="fa-IR" sz="2400" dirty="0" smtClean="0"/>
              <a:t>. از پيشنهاد اخير هيات استاندارهاي حسابداري مالي مبني بر افشاي ( ابزارهاي مالي ) چنين بر مي آيد كه حسابداران اوليه پانصد سالي از زمان خود جلوتر بودند . </a:t>
            </a:r>
            <a:endParaRPr lang="fa-IR" sz="2400" dirty="0"/>
          </a:p>
        </p:txBody>
      </p:sp>
      <p:sp>
        <p:nvSpPr>
          <p:cNvPr id="3" name="TextBox 2"/>
          <p:cNvSpPr txBox="1"/>
          <p:nvPr/>
        </p:nvSpPr>
        <p:spPr>
          <a:xfrm>
            <a:off x="357158" y="1928802"/>
            <a:ext cx="8358246" cy="3847207"/>
          </a:xfrm>
          <a:prstGeom prst="rect">
            <a:avLst/>
          </a:prstGeom>
          <a:noFill/>
        </p:spPr>
        <p:txBody>
          <a:bodyPr wrap="square" rtlCol="1">
            <a:spAutoFit/>
          </a:bodyPr>
          <a:lstStyle/>
          <a:p>
            <a:r>
              <a:rPr lang="fa-IR" sz="2800" dirty="0" smtClean="0"/>
              <a:t>ریشه لغات</a:t>
            </a:r>
          </a:p>
          <a:p>
            <a:r>
              <a:rPr lang="fa-IR" sz="2400" dirty="0" smtClean="0"/>
              <a:t>پیدایش واژه هایی چون</a:t>
            </a:r>
            <a:r>
              <a:rPr lang="en-US" sz="2400" dirty="0" smtClean="0"/>
              <a:t>journal entry,account,trial balance,balance sheet,ledger,Income statement,debit ,credit </a:t>
            </a:r>
            <a:r>
              <a:rPr lang="fa-IR" sz="2400" dirty="0" smtClean="0"/>
              <a:t>به دوران رنسانس بر می گردد.از همین رو می توان ادعا کرد که حسابداری از سایر علوم چیزی کم ندارد.</a:t>
            </a:r>
          </a:p>
          <a:p>
            <a:r>
              <a:rPr lang="fa-IR" sz="2400" dirty="0" smtClean="0"/>
              <a:t>برای نمونه واژه های  </a:t>
            </a:r>
            <a:r>
              <a:rPr lang="en-US" sz="2400" dirty="0" smtClean="0"/>
              <a:t>debt,debtors,debits,debentures </a:t>
            </a:r>
            <a:r>
              <a:rPr lang="fa-IR" sz="2400" dirty="0" smtClean="0"/>
              <a:t> همگی از وازه ایتالیایی </a:t>
            </a:r>
            <a:r>
              <a:rPr lang="en-US" sz="2400" dirty="0" smtClean="0"/>
              <a:t>deber </a:t>
            </a:r>
            <a:r>
              <a:rPr lang="fa-IR" sz="2400" dirty="0" smtClean="0"/>
              <a:t> به معنای مدیون بودن مشتق شده است. این کلمه در ثبت های روزانه به اختصار و به صورت </a:t>
            </a:r>
            <a:r>
              <a:rPr lang="en-US" sz="2400" dirty="0" smtClean="0"/>
              <a:t>dr </a:t>
            </a:r>
            <a:r>
              <a:rPr lang="fa-IR" sz="2400" dirty="0" smtClean="0"/>
              <a:t>درج می شد.</a:t>
            </a:r>
            <a:endParaRPr lang="fa-IR" sz="2400" dirty="0"/>
          </a:p>
        </p:txBody>
      </p:sp>
    </p:spTree>
  </p:cSld>
  <p:clrMapOvr>
    <a:masterClrMapping/>
  </p:clrMapOvr>
  <p:transition spd="med"/>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357166"/>
            <a:ext cx="9144000" cy="5847755"/>
          </a:xfrm>
          <a:prstGeom prst="rect">
            <a:avLst/>
          </a:prstGeom>
          <a:noFill/>
        </p:spPr>
        <p:txBody>
          <a:bodyPr wrap="square" rtlCol="1">
            <a:spAutoFit/>
          </a:bodyPr>
          <a:lstStyle/>
          <a:p>
            <a:r>
              <a:rPr lang="fa-IR" sz="2200" dirty="0" smtClean="0"/>
              <a:t>ریشه واژه </a:t>
            </a:r>
            <a:r>
              <a:rPr lang="en-US" sz="2200" dirty="0" smtClean="0"/>
              <a:t>credit</a:t>
            </a:r>
            <a:r>
              <a:rPr lang="fa-IR" sz="2200" dirty="0" smtClean="0"/>
              <a:t> (بستانکار) لغت ایتالیایی  </a:t>
            </a:r>
            <a:r>
              <a:rPr lang="en-US" sz="2200" dirty="0" smtClean="0"/>
              <a:t>creed </a:t>
            </a:r>
            <a:r>
              <a:rPr lang="fa-IR" sz="2200" dirty="0" smtClean="0"/>
              <a:t>و به معنای چیزی است که شخص به آن معتقد است،همچون عبارت اعتقادی مسیحیان </a:t>
            </a:r>
            <a:r>
              <a:rPr lang="en-US" sz="2200" dirty="0" smtClean="0"/>
              <a:t>apositles creed</a:t>
            </a:r>
            <a:r>
              <a:rPr lang="fa-IR" sz="2200" dirty="0" smtClean="0"/>
              <a:t> که به باور حواریون دلالت دارد.معنای دیگر این واژه ، گروه مردمانی است که ممکن است کسی به آنه اعتقاد داشته باشد.</a:t>
            </a:r>
          </a:p>
          <a:p>
            <a:r>
              <a:rPr lang="fa-IR" sz="2200" dirty="0" smtClean="0"/>
              <a:t>همچون واژه </a:t>
            </a:r>
            <a:r>
              <a:rPr lang="en-US" sz="2200" dirty="0" smtClean="0"/>
              <a:t>creditors</a:t>
            </a:r>
            <a:r>
              <a:rPr lang="fa-IR" sz="2200" dirty="0" smtClean="0"/>
              <a:t>(بستانکاران)که اشاره اش به افرادی است که شخص با دادن فرض ،اعتماد خود به آنها را بیان میکند.(ریشه لاتین این واژه </a:t>
            </a:r>
            <a:r>
              <a:rPr lang="en-US" sz="2200" dirty="0" smtClean="0"/>
              <a:t>credere</a:t>
            </a:r>
            <a:r>
              <a:rPr lang="fa-IR" sz="2200" dirty="0" smtClean="0"/>
              <a:t> است که در دفتر روزنامه به اختصار و به صورت </a:t>
            </a:r>
            <a:r>
              <a:rPr lang="en-US" sz="2200" dirty="0" smtClean="0"/>
              <a:t>cr </a:t>
            </a:r>
            <a:r>
              <a:rPr lang="fa-IR" sz="2200" dirty="0" smtClean="0"/>
              <a:t>نوشته می شد.)</a:t>
            </a:r>
          </a:p>
          <a:p>
            <a:endParaRPr lang="fa-IR" sz="2200" dirty="0" smtClean="0"/>
          </a:p>
          <a:p>
            <a:r>
              <a:rPr lang="fa-IR" sz="2200" dirty="0" smtClean="0"/>
              <a:t>وازگان مالیات ستانی در انگلستان قدیم نیز نمونه های دیگری را به دست می دهد.</a:t>
            </a:r>
          </a:p>
          <a:p>
            <a:r>
              <a:rPr lang="fa-IR" sz="2200" dirty="0" smtClean="0"/>
              <a:t>ماموران،مالیات های دریافت شده را بر روی میزی که روی آن سفره ای جهارخانه گسترده شده بود قرار میدادند.در یک مربع ژتون هایی که نشان دهنده ی میزان بدهی مالیاتی مودی بود قرار داشت.و در مربع کنار آن کالا یا پولی که مودی پرداخته بود.</a:t>
            </a:r>
          </a:p>
          <a:p>
            <a:r>
              <a:rPr lang="fa-IR" sz="2200" dirty="0" smtClean="0"/>
              <a:t>این کار به نوعی یادآوری تصویری ابتدایی از دفترداری دوطرفه است.در زبان انگلیسی میان معادل واژه جهارخانه ومامور بازدید وکنترل سنخیتی وجود دارد.(</a:t>
            </a:r>
            <a:r>
              <a:rPr lang="en-US" sz="2200" dirty="0" smtClean="0"/>
              <a:t>cheked</a:t>
            </a:r>
            <a:r>
              <a:rPr lang="fa-IR" sz="2200" dirty="0" smtClean="0"/>
              <a:t>به معنای چهارخانه و </a:t>
            </a:r>
            <a:r>
              <a:rPr lang="en-US" sz="2200" dirty="0" smtClean="0"/>
              <a:t>cheker</a:t>
            </a:r>
            <a:r>
              <a:rPr lang="fa-IR" sz="2200" dirty="0" smtClean="0"/>
              <a:t>به معنای مامور بازدید و کنترل)</a:t>
            </a:r>
            <a:endParaRPr lang="fa-IR" sz="2200" dirty="0"/>
          </a:p>
        </p:txBody>
      </p:sp>
    </p:spTree>
  </p:cSld>
  <p:clrMapOvr>
    <a:masterClrMapping/>
  </p:clrMapOvr>
  <p:transition spd="med">
    <p:wheel/>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4282" y="428604"/>
            <a:ext cx="8715436" cy="1569660"/>
          </a:xfrm>
          <a:prstGeom prst="rect">
            <a:avLst/>
          </a:prstGeom>
          <a:noFill/>
        </p:spPr>
        <p:txBody>
          <a:bodyPr wrap="square" rtlCol="1">
            <a:spAutoFit/>
          </a:bodyPr>
          <a:lstStyle/>
          <a:p>
            <a:r>
              <a:rPr lang="fa-IR" sz="2400" dirty="0" smtClean="0"/>
              <a:t>کاربرد همین وازه به پیدایش معادل انگلیسی </a:t>
            </a:r>
            <a:r>
              <a:rPr lang="en-US" sz="2400" dirty="0" smtClean="0"/>
              <a:t>american internal</a:t>
            </a:r>
            <a:r>
              <a:rPr lang="fa-IR" sz="2400" dirty="0" smtClean="0"/>
              <a:t>یعنی </a:t>
            </a:r>
            <a:r>
              <a:rPr lang="en-US" sz="2400" dirty="0" smtClean="0"/>
              <a:t>exchequer</a:t>
            </a:r>
            <a:r>
              <a:rPr lang="fa-IR" sz="2400" dirty="0" smtClean="0"/>
              <a:t>(خزانه داری) انجامید.بعد ها اسناد دولتی منتشر شده </a:t>
            </a:r>
            <a:r>
              <a:rPr lang="en-US" sz="2400" dirty="0" smtClean="0"/>
              <a:t>exchequer bills</a:t>
            </a:r>
            <a:r>
              <a:rPr lang="fa-IR" sz="2400" dirty="0" smtClean="0"/>
              <a:t>(خزانه داری) و به طور خلاصه </a:t>
            </a:r>
            <a:r>
              <a:rPr lang="en-US" sz="2400" dirty="0" smtClean="0"/>
              <a:t>cheque</a:t>
            </a:r>
            <a:r>
              <a:rPr lang="fa-IR" sz="2400" dirty="0" smtClean="0"/>
              <a:t>نام گرفت و در ایالت متحد به صورت</a:t>
            </a:r>
            <a:r>
              <a:rPr lang="en-US" sz="2400" dirty="0" smtClean="0"/>
              <a:t>chek </a:t>
            </a:r>
            <a:r>
              <a:rPr lang="fa-IR" sz="2400" dirty="0" smtClean="0"/>
              <a:t>نوشته شد.</a:t>
            </a:r>
            <a:endParaRPr lang="fa-IR" sz="2400" dirty="0"/>
          </a:p>
        </p:txBody>
      </p:sp>
      <p:sp>
        <p:nvSpPr>
          <p:cNvPr id="22531" name="Rectangle 3"/>
          <p:cNvSpPr>
            <a:spLocks noChangeArrowheads="1"/>
          </p:cNvSpPr>
          <p:nvPr/>
        </p:nvSpPr>
        <p:spPr bwMode="auto">
          <a:xfrm>
            <a:off x="285720" y="2579369"/>
            <a:ext cx="8643998" cy="33547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defTabSz="914400" rtl="1" eaLnBrk="1" fontAlgn="base" latinLnBrk="0" hangingPunct="1">
              <a:lnSpc>
                <a:spcPct val="100000"/>
              </a:lnSpc>
              <a:spcBef>
                <a:spcPct val="0"/>
              </a:spcBef>
              <a:spcAft>
                <a:spcPct val="0"/>
              </a:spcAft>
              <a:buClrTx/>
              <a:buSzTx/>
              <a:buFontTx/>
              <a:buNone/>
              <a:tabLst/>
            </a:pPr>
            <a:r>
              <a:rPr lang="fa-IR" sz="3200" dirty="0" smtClean="0"/>
              <a:t>نخستين تمدن ها </a:t>
            </a:r>
          </a:p>
          <a:p>
            <a:pPr marL="0" marR="0" lvl="0" indent="0" defTabSz="914400" rtl="1" eaLnBrk="1" fontAlgn="base" latinLnBrk="0" hangingPunct="1">
              <a:lnSpc>
                <a:spcPct val="100000"/>
              </a:lnSpc>
              <a:spcBef>
                <a:spcPct val="0"/>
              </a:spcBef>
              <a:spcAft>
                <a:spcPct val="0"/>
              </a:spcAft>
              <a:buClrTx/>
              <a:buSzTx/>
              <a:buFontTx/>
              <a:buNone/>
              <a:tabLst/>
            </a:pPr>
            <a:endParaRPr lang="fa-IR" sz="3200" dirty="0" smtClean="0"/>
          </a:p>
          <a:p>
            <a:pPr marL="0" marR="0" lvl="0" indent="0" defTabSz="914400" rtl="0" eaLnBrk="0" fontAlgn="base" latinLnBrk="0" hangingPunct="0">
              <a:lnSpc>
                <a:spcPct val="100000"/>
              </a:lnSpc>
              <a:spcBef>
                <a:spcPct val="0"/>
              </a:spcBef>
              <a:spcAft>
                <a:spcPct val="0"/>
              </a:spcAft>
              <a:buClrTx/>
              <a:buSzTx/>
              <a:buFontTx/>
              <a:buNone/>
              <a:tabLst/>
            </a:pPr>
            <a:r>
              <a:rPr lang="fa-IR" sz="2400" dirty="0" smtClean="0"/>
              <a:t>تاريخ سلسله ي شانگ در چين به 1600 سال قبل از ميلاد </a:t>
            </a:r>
          </a:p>
          <a:p>
            <a:pPr lvl="0" rtl="0" eaLnBrk="0" fontAlgn="base" hangingPunct="0">
              <a:spcBef>
                <a:spcPct val="0"/>
              </a:spcBef>
              <a:spcAft>
                <a:spcPct val="0"/>
              </a:spcAft>
            </a:pPr>
            <a:r>
              <a:rPr lang="fa-IR" sz="2400" dirty="0" smtClean="0"/>
              <a:t>مي رسد در همين حال نشان هايي از وجود فرهنگي پيشرفته در هند در 2300 سال قبل از ميلاد مسيح در اختيار ماست . بنای  نخستين هرم از مجموعه اهرام بزرگ مصر در 4000 سال قبل گواه روشني بر ديرپايي نخستين تمدن هاست </a:t>
            </a:r>
            <a:r>
              <a:rPr lang="fa-IR" sz="2800" dirty="0" smtClean="0">
                <a:latin typeface="Times New Roman" pitchFamily="18" charset="0"/>
                <a:ea typeface="Times New Roman" pitchFamily="18" charset="0"/>
                <a:cs typeface="B Zar" charset="-78"/>
              </a:rPr>
              <a:t>.</a:t>
            </a:r>
            <a:r>
              <a:rPr lang="fa-IR" sz="2400" dirty="0" smtClean="0"/>
              <a:t> اوج دانش و خرد باستانيان در فرهنگ يونانيان تجلي مي يابد . </a:t>
            </a:r>
            <a:endParaRPr kumimoji="0" lang="fa-IR"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med">
    <p:cut thruBlk="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1505" name="Rectangle 1"/>
          <p:cNvSpPr>
            <a:spLocks noChangeArrowheads="1"/>
          </p:cNvSpPr>
          <p:nvPr/>
        </p:nvSpPr>
        <p:spPr bwMode="auto">
          <a:xfrm>
            <a:off x="285720" y="357166"/>
            <a:ext cx="8643998" cy="526297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100000"/>
              </a:lnSpc>
              <a:spcBef>
                <a:spcPct val="0"/>
              </a:spcBef>
              <a:spcAft>
                <a:spcPct val="0"/>
              </a:spcAft>
              <a:buClrTx/>
              <a:buSzTx/>
              <a:buFontTx/>
              <a:buNone/>
              <a:tabLst/>
            </a:pPr>
            <a:r>
              <a:rPr lang="fa-IR" sz="2400" dirty="0" smtClean="0"/>
              <a:t>فيلسوفاني همچون افلاطون  و ارسطو ، نويسندگاني همچون هومر و سوفوكل و رياضيداناني چون اقليدس و فيثاغورث هنوز هم بر انديشه ما اثر گذارند . و با وجود گذشت 2000 سال از مرگ سقراط حكيم ، پزشكان همچنان سوگند نامه ي او را ادا مي كنند . </a:t>
            </a:r>
          </a:p>
          <a:p>
            <a:pPr marL="0" marR="0" lvl="0" indent="0" algn="justLow" defTabSz="914400" rtl="1" eaLnBrk="1" fontAlgn="base" latinLnBrk="0" hangingPunct="1">
              <a:lnSpc>
                <a:spcPct val="100000"/>
              </a:lnSpc>
              <a:spcBef>
                <a:spcPct val="0"/>
              </a:spcBef>
              <a:spcAft>
                <a:spcPct val="0"/>
              </a:spcAft>
              <a:buClrTx/>
              <a:buSzTx/>
              <a:buFontTx/>
              <a:buNone/>
              <a:tabLst/>
            </a:pPr>
            <a:endParaRPr lang="fa-IR" sz="2400" dirty="0" smtClean="0"/>
          </a:p>
          <a:p>
            <a:pPr marL="0" marR="0" lvl="0" indent="0" algn="justLow" defTabSz="914400" rtl="1" eaLnBrk="1" fontAlgn="base" latinLnBrk="0" hangingPunct="1">
              <a:lnSpc>
                <a:spcPct val="100000"/>
              </a:lnSpc>
              <a:spcBef>
                <a:spcPct val="0"/>
              </a:spcBef>
              <a:spcAft>
                <a:spcPct val="0"/>
              </a:spcAft>
              <a:buClrTx/>
              <a:buSzTx/>
              <a:buFontTx/>
              <a:buNone/>
              <a:tabLst/>
            </a:pPr>
            <a:r>
              <a:rPr lang="fa-IR" sz="2400" dirty="0" smtClean="0"/>
              <a:t>اسكندر 332 سال قبل از ميلاد شهر اسكندريه را بنا نهاد و در آن يكي از شگفت انگيزترين كتاب خانه هاي دنيا را بنا نهاد در اين كتابخانه تا سال 235 قبل از ميلاد گنجينه اي از 500 هزار جلد كتاب خطي فراهم آمد و از همين خاستگاه بود كه كلوديوس و بطلميوس به تدوين و طرح نظرات خود درباره ي نجوم پرداخت .</a:t>
            </a:r>
          </a:p>
          <a:p>
            <a:pPr marL="0" marR="0" lvl="0" indent="0" algn="justLow" defTabSz="914400" rtl="1" eaLnBrk="1" fontAlgn="base" latinLnBrk="0" hangingPunct="1">
              <a:lnSpc>
                <a:spcPct val="100000"/>
              </a:lnSpc>
              <a:spcBef>
                <a:spcPct val="0"/>
              </a:spcBef>
              <a:spcAft>
                <a:spcPct val="0"/>
              </a:spcAft>
              <a:buClrTx/>
              <a:buSzTx/>
              <a:buFontTx/>
              <a:buNone/>
              <a:tabLst/>
            </a:pPr>
            <a:endParaRPr lang="fa-IR" sz="2400" dirty="0" smtClean="0"/>
          </a:p>
          <a:p>
            <a:pPr marL="0" marR="0" lvl="0" indent="0" algn="justLow" defTabSz="914400" rtl="1" eaLnBrk="1" fontAlgn="base" latinLnBrk="0" hangingPunct="1">
              <a:lnSpc>
                <a:spcPct val="100000"/>
              </a:lnSpc>
              <a:spcBef>
                <a:spcPct val="0"/>
              </a:spcBef>
              <a:spcAft>
                <a:spcPct val="0"/>
              </a:spcAft>
              <a:buClrTx/>
              <a:buSzTx/>
              <a:buFontTx/>
              <a:buNone/>
              <a:tabLst/>
            </a:pPr>
            <a:r>
              <a:rPr lang="fa-IR" sz="2400" dirty="0" smtClean="0"/>
              <a:t> كتاب او بنام مجسطي تا قرن ها بر تلقي جهانيان از نجوم تاثير گذاشت . در اين كتاب مي توان صور دايره البروج مانند دلو ، حمل و حوت را ملاحظه كرد </a:t>
            </a:r>
            <a:r>
              <a:rPr kumimoji="0" lang="fa-IR" sz="2400" b="0" i="0" u="none" strike="noStrike" cap="none" normalizeH="0" baseline="0" dirty="0" smtClean="0">
                <a:ln>
                  <a:noFill/>
                </a:ln>
                <a:solidFill>
                  <a:schemeClr val="tx1"/>
                </a:solidFill>
                <a:effectLst/>
                <a:latin typeface="Arial" pitchFamily="34" charset="0"/>
                <a:ea typeface="Times New Roman" pitchFamily="18" charset="0"/>
                <a:cs typeface="B Zar" charset="-78"/>
              </a:rPr>
              <a:t>.</a:t>
            </a:r>
            <a:endParaRPr kumimoji="0" lang="fa-IR"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overrideClrMapping bg1="dk1" tx1="lt1" bg2="dk2" tx2="lt2" accent1="accent1" accent2="accent2" accent3="accent3" accent4="accent4" accent5="accent5" accent6="accent6" hlink="hlink" folHlink="folHlink"/>
  </p:clrMapOvr>
  <p:transition spd="med">
    <p:fade thruBlk="1"/>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ChangeArrowheads="1"/>
          </p:cNvSpPr>
          <p:nvPr/>
        </p:nvSpPr>
        <p:spPr bwMode="auto">
          <a:xfrm>
            <a:off x="285720" y="386814"/>
            <a:ext cx="8643966" cy="526297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defTabSz="914400" rtl="1" eaLnBrk="1" fontAlgn="base" latinLnBrk="0" hangingPunct="1">
              <a:lnSpc>
                <a:spcPct val="100000"/>
              </a:lnSpc>
              <a:spcBef>
                <a:spcPct val="0"/>
              </a:spcBef>
              <a:spcAft>
                <a:spcPct val="0"/>
              </a:spcAft>
              <a:buClrTx/>
              <a:buSzTx/>
              <a:buFontTx/>
              <a:buNone/>
              <a:tabLst/>
            </a:pPr>
            <a:r>
              <a:rPr lang="fa-IR" sz="2400" dirty="0" smtClean="0"/>
              <a:t>شواهد بسياري از حسابداري نيز از دوران اسكندر بر جاي مانده است . براي نمونه در سواحل رود نيل كشاورزان مصري بهاي آب را با الياف كتان و غله مي پرداختند . تصوير مقدار غله ، نقش پسته بر ديوار منازل كشاورزان ، به منزله ي رسيد تسويه حساب آنان تلقي مي شد . </a:t>
            </a:r>
          </a:p>
          <a:p>
            <a:pPr marL="0" marR="0" lvl="0" indent="0" defTabSz="914400" rtl="0" eaLnBrk="0" fontAlgn="base" latinLnBrk="0" hangingPunct="0">
              <a:lnSpc>
                <a:spcPct val="100000"/>
              </a:lnSpc>
              <a:spcBef>
                <a:spcPct val="0"/>
              </a:spcBef>
              <a:spcAft>
                <a:spcPct val="0"/>
              </a:spcAft>
              <a:buClrTx/>
              <a:buSzTx/>
              <a:buFontTx/>
              <a:buNone/>
              <a:tabLst/>
            </a:pPr>
            <a:r>
              <a:rPr lang="fa-IR" sz="2400" dirty="0" smtClean="0"/>
              <a:t>باستان شناسان بر اين باورند كه نقوش سفالي كشف شده در بين النهرين – كه تعداد آن بسيار زياد است – نيز براي مقاصد حسابداري مورد استفاده قرار مي گرفتند حتي وجود سيستم هاي پيشرفته تر حسابداري در 2000 سال قبل از ميلاد در چين تائيد شده است . </a:t>
            </a:r>
          </a:p>
          <a:p>
            <a:pPr marL="0" marR="0" lvl="0" indent="0" defTabSz="914400" rtl="0" eaLnBrk="0" fontAlgn="base" latinLnBrk="0" hangingPunct="0">
              <a:lnSpc>
                <a:spcPct val="100000"/>
              </a:lnSpc>
              <a:spcBef>
                <a:spcPct val="0"/>
              </a:spcBef>
              <a:spcAft>
                <a:spcPct val="0"/>
              </a:spcAft>
              <a:buClrTx/>
              <a:buSzTx/>
              <a:buFontTx/>
              <a:buNone/>
              <a:tabLst/>
            </a:pPr>
            <a:endParaRPr lang="fa-IR" sz="2400" dirty="0" smtClean="0"/>
          </a:p>
          <a:p>
            <a:pPr marL="0" marR="0" lvl="0" indent="0" defTabSz="914400" rtl="0" eaLnBrk="0" fontAlgn="base" latinLnBrk="0" hangingPunct="0">
              <a:lnSpc>
                <a:spcPct val="100000"/>
              </a:lnSpc>
              <a:spcBef>
                <a:spcPct val="0"/>
              </a:spcBef>
              <a:spcAft>
                <a:spcPct val="0"/>
              </a:spcAft>
              <a:buClrTx/>
              <a:buSzTx/>
              <a:buFontTx/>
              <a:buNone/>
              <a:tabLst/>
            </a:pPr>
            <a:r>
              <a:rPr lang="fa-IR" sz="2400" dirty="0" smtClean="0"/>
              <a:t>نشانه هاي برجاي مانده از دوران كهن گواه آن است كه در آغاز مسيحيت گونه اي از دفتر داري دو طرفه در رم رواج داشته است از اين بحث انگيزتر ادعاي برخي از صاحبنظران است كه روميان در آن زمان با مفهوم استهلاك آشنا بودند</a:t>
            </a:r>
            <a:r>
              <a:rPr lang="en-US" sz="2400" dirty="0" smtClean="0"/>
              <a:t> </a:t>
            </a:r>
          </a:p>
        </p:txBody>
      </p:sp>
    </p:spTree>
  </p:cSld>
  <p:clrMapOvr>
    <a:masterClrMapping/>
  </p:clrMapOvr>
  <p:transition spd="med">
    <p:cut thruBlk="1"/>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1"/>
          <p:cNvSpPr>
            <a:spLocks noChangeArrowheads="1"/>
          </p:cNvSpPr>
          <p:nvPr/>
        </p:nvSpPr>
        <p:spPr bwMode="auto">
          <a:xfrm>
            <a:off x="197533" y="308288"/>
            <a:ext cx="8786842"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100000"/>
              </a:lnSpc>
              <a:spcBef>
                <a:spcPct val="0"/>
              </a:spcBef>
              <a:spcAft>
                <a:spcPct val="0"/>
              </a:spcAft>
              <a:buClrTx/>
              <a:buSzTx/>
              <a:buFontTx/>
              <a:buNone/>
              <a:tabLst/>
            </a:pPr>
            <a:r>
              <a:rPr lang="fa-IR" sz="2400" dirty="0" smtClean="0"/>
              <a:t>هنوز يكصد سال از زمان نگارش كتاب بطلميوس نگذشته بود كه كمبود زمين در شمال و مركز اروپا هزاران نفر از اعضاي قبايل راندال و گوت را واداشت تا به امپراطوري رم حمله كنند . رم در سال 410 ميلادي مورد غارت قبيله هاي مهاجم قرار گرفت و در سال 455 ميلادي به ويرانه اي بدل شد . هونها به رهبري آتيلا از روسيه حركت كرده و قبايل ساكن اروپاي شمالي را به صفحات غربي اروپا راندند .</a:t>
            </a:r>
          </a:p>
          <a:p>
            <a:pPr marL="0" marR="0" lvl="0" indent="0" algn="justLow" defTabSz="914400" rtl="1" eaLnBrk="1" fontAlgn="base" latinLnBrk="0" hangingPunct="1">
              <a:lnSpc>
                <a:spcPct val="100000"/>
              </a:lnSpc>
              <a:spcBef>
                <a:spcPct val="0"/>
              </a:spcBef>
              <a:spcAft>
                <a:spcPct val="0"/>
              </a:spcAft>
              <a:buClrTx/>
              <a:buSzTx/>
              <a:buFontTx/>
              <a:buNone/>
              <a:tabLst/>
            </a:pPr>
            <a:r>
              <a:rPr lang="fa-IR" sz="2400" dirty="0" smtClean="0"/>
              <a:t> </a:t>
            </a:r>
          </a:p>
          <a:p>
            <a:pPr marL="0" marR="0" lvl="0" indent="0" algn="justLow" defTabSz="914400" rtl="1" eaLnBrk="1" fontAlgn="base" latinLnBrk="0" hangingPunct="1">
              <a:lnSpc>
                <a:spcPct val="100000"/>
              </a:lnSpc>
              <a:spcBef>
                <a:spcPct val="0"/>
              </a:spcBef>
              <a:spcAft>
                <a:spcPct val="0"/>
              </a:spcAft>
              <a:buClrTx/>
              <a:buSzTx/>
              <a:buFontTx/>
              <a:buNone/>
              <a:tabLst/>
            </a:pPr>
            <a:r>
              <a:rPr lang="fa-IR" sz="2400" dirty="0" smtClean="0"/>
              <a:t>آنگل ها و ساكسونها انگلسان را تصرف كرده و فرهنگ انگلو ساكسون را پديد آورند . </a:t>
            </a:r>
          </a:p>
          <a:p>
            <a:pPr marL="0" marR="0" lvl="0" indent="0" algn="justLow" defTabSz="914400" rtl="1" eaLnBrk="1" fontAlgn="base" latinLnBrk="0" hangingPunct="1">
              <a:lnSpc>
                <a:spcPct val="100000"/>
              </a:lnSpc>
              <a:spcBef>
                <a:spcPct val="0"/>
              </a:spcBef>
              <a:spcAft>
                <a:spcPct val="0"/>
              </a:spcAft>
              <a:buClrTx/>
              <a:buSzTx/>
              <a:buFontTx/>
              <a:buNone/>
              <a:tabLst/>
            </a:pPr>
            <a:endParaRPr lang="en-US" sz="2400" dirty="0" smtClean="0"/>
          </a:p>
          <a:p>
            <a:pPr marL="0" marR="0" lvl="0" indent="0" algn="justLow" defTabSz="914400" rtl="1" eaLnBrk="0" fontAlgn="base" latinLnBrk="0" hangingPunct="0">
              <a:lnSpc>
                <a:spcPct val="100000"/>
              </a:lnSpc>
              <a:spcBef>
                <a:spcPct val="0"/>
              </a:spcBef>
              <a:spcAft>
                <a:spcPct val="0"/>
              </a:spcAft>
              <a:buClrTx/>
              <a:buSzTx/>
              <a:buFontTx/>
              <a:buNone/>
              <a:tabLst/>
            </a:pPr>
            <a:r>
              <a:rPr lang="fa-IR" sz="2400" dirty="0" smtClean="0"/>
              <a:t>بر اثر توفان به پا خواسته از اين بلوا و هرج و مرج كشتي دانش يونانيان به گل نشست در سال 646 ميلادي در گرماگرم تصرف شهر اسكندريه توصف اعراب دست هاي ناشناخته اي كتابخانه ي عظيم اسكندريه را به آتش كشيد . از تمدن اروپايي نشاني جز در سواحل ايرلند بر جاي نماند و بدين سان جهان غرب به تاريكي گام نهاد </a:t>
            </a:r>
            <a:r>
              <a:rPr kumimoji="0" lang="fa-IR" sz="1800" b="0" i="0" u="none" strike="noStrike" cap="none" normalizeH="0" baseline="0" dirty="0" smtClean="0">
                <a:ln>
                  <a:noFill/>
                </a:ln>
                <a:solidFill>
                  <a:schemeClr val="tx1"/>
                </a:solidFill>
                <a:effectLst/>
                <a:latin typeface="Arial" pitchFamily="34" charset="0"/>
                <a:ea typeface="Times New Roman" pitchFamily="18" charset="0"/>
                <a:cs typeface="B Zar" charset="-78"/>
              </a:rPr>
              <a:t>.</a:t>
            </a:r>
            <a:endParaRPr kumimoji="0" lang="fa-IR"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med">
    <p:wip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1"/>
          <p:cNvSpPr>
            <a:spLocks noChangeArrowheads="1"/>
          </p:cNvSpPr>
          <p:nvPr/>
        </p:nvSpPr>
        <p:spPr bwMode="auto">
          <a:xfrm>
            <a:off x="255371" y="301153"/>
            <a:ext cx="8715404" cy="501675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defTabSz="914400" rtl="1" eaLnBrk="0" fontAlgn="base" latinLnBrk="0" hangingPunct="0">
              <a:lnSpc>
                <a:spcPct val="100000"/>
              </a:lnSpc>
              <a:spcBef>
                <a:spcPct val="0"/>
              </a:spcBef>
              <a:spcAft>
                <a:spcPct val="0"/>
              </a:spcAft>
              <a:buClrTx/>
              <a:buSzTx/>
              <a:buFontTx/>
              <a:buNone/>
              <a:tabLst/>
            </a:pPr>
            <a:r>
              <a:rPr lang="fa-IR" sz="4000" dirty="0" smtClean="0"/>
              <a:t>تاثير اعراب</a:t>
            </a:r>
          </a:p>
          <a:p>
            <a:pPr marL="0" marR="0" lvl="0" indent="0" defTabSz="914400" rtl="1" eaLnBrk="0" fontAlgn="base" latinLnBrk="0" hangingPunct="0">
              <a:lnSpc>
                <a:spcPct val="100000"/>
              </a:lnSpc>
              <a:spcBef>
                <a:spcPct val="0"/>
              </a:spcBef>
              <a:spcAft>
                <a:spcPct val="0"/>
              </a:spcAft>
              <a:buClrTx/>
              <a:buSzTx/>
              <a:buFontTx/>
              <a:buNone/>
              <a:tabLst/>
            </a:pPr>
            <a:endParaRPr lang="fa-IR" sz="4000" dirty="0" smtClean="0"/>
          </a:p>
          <a:p>
            <a:pPr marL="0" marR="0" lvl="0" indent="0" defTabSz="914400" rtl="0" eaLnBrk="0" fontAlgn="base" latinLnBrk="0" hangingPunct="0">
              <a:lnSpc>
                <a:spcPct val="100000"/>
              </a:lnSpc>
              <a:spcBef>
                <a:spcPct val="0"/>
              </a:spcBef>
              <a:spcAft>
                <a:spcPct val="0"/>
              </a:spcAft>
              <a:buClrTx/>
              <a:buSzTx/>
              <a:buFontTx/>
              <a:buNone/>
              <a:tabLst/>
            </a:pPr>
            <a:r>
              <a:rPr lang="fa-IR" sz="2400" dirty="0" smtClean="0"/>
              <a:t>آنگاه در سرزميني دور پيامبر اكرم ديده به جهان گشود . در سال 610 ميلادي قرآن بر او نازل شد و اسلام پديد آمد . مسلمانان در طول 1 قرن پس از درگذشت پيامبر بيشتر نواحي شمال افريقا و خاورميانه را به تسخير خود در آوردند و به داخل اروپا نفوذ كردند . سرانجام شال ماني و جانشينان او توانستند مسلمانان را از پيشروي باز دارند در سال 711 ميلادي اسپانيا از سيطره ي گوتهاي غربي خارج و به چنگ عرب ها افتاد .سيسيل نيز در شمار يكي از ايالات عرب در آمد ،بيت المقدس تسخير شد و در اين شهر در فاصله ي سالهاي 685 و 705 ميلادي در جايي كه ( هيكل سليمان ) قرار داشت زيارت گاهي به نام قبه الصخره بر پا شد </a:t>
            </a:r>
            <a:r>
              <a:rPr kumimoji="0" lang="fa-IR" sz="1800" b="0" i="0" u="none" strike="noStrike" cap="none" normalizeH="0" baseline="0" dirty="0" smtClean="0">
                <a:ln>
                  <a:noFill/>
                </a:ln>
                <a:solidFill>
                  <a:schemeClr val="tx1"/>
                </a:solidFill>
                <a:effectLst/>
                <a:latin typeface="Times New Roman" pitchFamily="18" charset="0"/>
                <a:ea typeface="Times New Roman" pitchFamily="18" charset="0"/>
                <a:cs typeface="B Zar" charset="-78"/>
              </a:rPr>
              <a:t>. </a:t>
            </a:r>
            <a:endParaRPr kumimoji="0" lang="fa-IR"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med">
    <p:pull dir="l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0629" y="203200"/>
            <a:ext cx="8829503" cy="6186309"/>
          </a:xfrm>
          <a:prstGeom prst="rect">
            <a:avLst/>
          </a:prstGeom>
          <a:noFill/>
        </p:spPr>
        <p:txBody>
          <a:bodyPr wrap="square" rtlCol="1">
            <a:spAutoFit/>
          </a:bodyPr>
          <a:lstStyle/>
          <a:p>
            <a:r>
              <a:rPr lang="fa-IR" sz="2200" dirty="0" smtClean="0"/>
              <a:t>گستره اسلام به هندوستان نيز رسيد ،در سال 765 ميلادي خلفاي عباسي پايتخت امپراطوري اسلام را به شهر نو بنياد بغداد در عراق امروزي انتقال دادند. درباريان منصور در پي مداواي او به دير جندي شاپور رسيدند اين دير محل زندگي پيروان نسطور بود كه در سال 431 ميلادي توسط شوراي شهر (افه زوس )به اتهام تبليغ كفر و بدعت گذاري بدانجا تبعيد شده بود پيروان نسطور نسخه هايي از دست نوشته هاي باستاني را با خود به تبعيد گاه آورده بودند از اين ره گذر دانش يونانيان از تاراج زمانه موسوم ماند .</a:t>
            </a:r>
          </a:p>
          <a:p>
            <a:endParaRPr lang="fa-IR" sz="2200" dirty="0" smtClean="0"/>
          </a:p>
          <a:p>
            <a:r>
              <a:rPr lang="fa-IR" sz="2200" dirty="0" smtClean="0"/>
              <a:t> بر اثر اين رويداد بزرگترين مركز علمي در هزاره ي اول ميلاد در بغداد تاسيس شد . رهاورد اعراب از لشگر كشي به هندوستان براي اين مركز يكي از مهم ترين دستاوردهاي ذهن انسان بود .</a:t>
            </a:r>
          </a:p>
          <a:p>
            <a:endParaRPr lang="fa-IR" sz="2200" dirty="0" smtClean="0"/>
          </a:p>
          <a:p>
            <a:r>
              <a:rPr lang="fa-IR" sz="2200" dirty="0" smtClean="0"/>
              <a:t> مفهوم صفر پس از حمله ي اسكندر كبير به هندوستان ، هنديان همچون يونانيان مجذوب نجوم شدند و به سرعت تمام آموزه هاي غرب و تعليمات بطلميوس را فرا گرفتند . آموزه هاي متون هندي و سرياني ، يك پژوهشگر يهودي بنام يعقوب بن طارق به تاسيس مدرسه ي نجوم در بغداد بر انگيخت از اين مدرسه بود كه بزرگترين رياضي دان عرب يعني موسي خوارزمي كتاب الجبروالمقابله را نگاشت .</a:t>
            </a:r>
            <a:endParaRPr lang="fa-IR" sz="2200" dirty="0"/>
          </a:p>
        </p:txBody>
      </p:sp>
    </p:spTree>
  </p:cSld>
  <p:clrMapOvr>
    <a:masterClrMapping/>
  </p:clrMapOvr>
  <p:transition spd="med">
    <p:pull dir="r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6385" name="Rectangle 1"/>
          <p:cNvSpPr>
            <a:spLocks noChangeArrowheads="1"/>
          </p:cNvSpPr>
          <p:nvPr/>
        </p:nvSpPr>
        <p:spPr bwMode="auto">
          <a:xfrm>
            <a:off x="500034" y="285728"/>
            <a:ext cx="8333719"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100000"/>
              </a:lnSpc>
              <a:spcBef>
                <a:spcPct val="0"/>
              </a:spcBef>
              <a:spcAft>
                <a:spcPct val="0"/>
              </a:spcAft>
              <a:buClrTx/>
              <a:buSzTx/>
              <a:buFontTx/>
              <a:buNone/>
              <a:tabLst/>
            </a:pPr>
            <a:r>
              <a:rPr lang="fa-IR" sz="2400" dirty="0" smtClean="0"/>
              <a:t>اساس مطالعات خوارزمي را بررسي مفهوم صفر و ارزش مكاني اعداد تشكيل مي داد مفاهيمي كه دريافت آنان دانشمندان هندي را به آفرينش سيستم عدد شماري امروز ما قادر ساخت .</a:t>
            </a:r>
          </a:p>
          <a:p>
            <a:pPr marL="0" marR="0" lvl="0" indent="0" algn="justLow" defTabSz="914400" rtl="1" eaLnBrk="1" fontAlgn="base" latinLnBrk="0" hangingPunct="1">
              <a:lnSpc>
                <a:spcPct val="100000"/>
              </a:lnSpc>
              <a:spcBef>
                <a:spcPct val="0"/>
              </a:spcBef>
              <a:spcAft>
                <a:spcPct val="0"/>
              </a:spcAft>
              <a:buClrTx/>
              <a:buSzTx/>
              <a:buFontTx/>
              <a:buNone/>
              <a:tabLst/>
            </a:pPr>
            <a:r>
              <a:rPr lang="fa-IR" sz="2400" dirty="0" smtClean="0"/>
              <a:t> البته اكنون مفهوم صفر چنان بديهي و پيش پا افتاده مي نمايد كه از ياد برده ايم معنا كردن آن به چيزي بيشتر از ( هيچ هيچ ) تا چه اندازه  پيچيده و دريافت آن نيازمند وقت بوده است . همچنان كه فراموش كرده ايم قبل از به وجود آمدن ارزش مكاني اعداد تا چه حد فهم رياضيات دشوار بوده است . </a:t>
            </a:r>
          </a:p>
          <a:p>
            <a:pPr marL="0" marR="0" lvl="0" indent="0" algn="justLow" defTabSz="914400" rtl="1" eaLnBrk="1" fontAlgn="base" latinLnBrk="0" hangingPunct="1">
              <a:lnSpc>
                <a:spcPct val="100000"/>
              </a:lnSpc>
              <a:spcBef>
                <a:spcPct val="0"/>
              </a:spcBef>
              <a:spcAft>
                <a:spcPct val="0"/>
              </a:spcAft>
              <a:buClrTx/>
              <a:buSzTx/>
              <a:buFontTx/>
              <a:buNone/>
              <a:tabLst/>
            </a:pPr>
            <a:endParaRPr lang="fa-IR" sz="2400" dirty="0" smtClean="0"/>
          </a:p>
          <a:p>
            <a:pPr marL="0" marR="0" lvl="0" indent="0" algn="justLow" defTabSz="914400" rtl="1" eaLnBrk="1" fontAlgn="base" latinLnBrk="0" hangingPunct="1">
              <a:lnSpc>
                <a:spcPct val="100000"/>
              </a:lnSpc>
              <a:spcBef>
                <a:spcPct val="0"/>
              </a:spcBef>
              <a:spcAft>
                <a:spcPct val="0"/>
              </a:spcAft>
              <a:buClrTx/>
              <a:buSzTx/>
              <a:buFontTx/>
              <a:buNone/>
              <a:tabLst/>
            </a:pPr>
            <a:r>
              <a:rPr lang="fa-IR" sz="2400" dirty="0" smtClean="0"/>
              <a:t>اين دانش به افريقا و اسپانيا كه آخرين خليفه ي اموي به آنجا گريخته بود نيز راه يافت . دانش جديد بر فرهنگ هاي بسيار موثر افتاد و بر رواداري آنها به ميزان چشم گيري افزود از همين رو يهودياني چون شموئيل بن نجدله به مناصب عالي در دربار خلفا رسيدند . عرب ها ،‌يهوديان و مسيحيان در دانشگاه هاي قرطبه ،‌اشبيليه و غرناطه به همكاري صميمانه با يكديگر پرداختند </a:t>
            </a:r>
            <a:r>
              <a:rPr kumimoji="0" lang="fa-IR" sz="2400" b="0" i="0" u="none" strike="noStrike" cap="none" normalizeH="0" baseline="0" dirty="0" smtClean="0">
                <a:ln>
                  <a:noFill/>
                </a:ln>
                <a:solidFill>
                  <a:schemeClr val="tx1"/>
                </a:solidFill>
                <a:effectLst/>
                <a:latin typeface="Arial" pitchFamily="34" charset="0"/>
                <a:ea typeface="Times New Roman" pitchFamily="18" charset="0"/>
                <a:cs typeface="B Zar" charset="-78"/>
              </a:rPr>
              <a:t>.</a:t>
            </a:r>
            <a:endParaRPr kumimoji="0" lang="fa-IR"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overrideClrMapping bg1="dk1" tx1="lt1" bg2="dk2" tx2="lt2" accent1="accent1" accent2="accent2" accent3="accent3" accent4="accent4" accent5="accent5" accent6="accent6" hlink="hlink" folHlink="folHlink"/>
  </p:clrMapOvr>
  <p:transition spd="med">
    <p:pull/>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1"/>
          <p:cNvSpPr>
            <a:spLocks noChangeArrowheads="1"/>
          </p:cNvSpPr>
          <p:nvPr/>
        </p:nvSpPr>
        <p:spPr bwMode="auto">
          <a:xfrm>
            <a:off x="190700" y="290286"/>
            <a:ext cx="8786842"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defTabSz="914400" rtl="1" eaLnBrk="1" fontAlgn="base" latinLnBrk="0" hangingPunct="1">
              <a:lnSpc>
                <a:spcPct val="100000"/>
              </a:lnSpc>
              <a:spcBef>
                <a:spcPct val="0"/>
              </a:spcBef>
              <a:spcAft>
                <a:spcPct val="0"/>
              </a:spcAft>
              <a:buClrTx/>
              <a:buSzTx/>
              <a:buFontTx/>
              <a:buNone/>
              <a:tabLst/>
            </a:pPr>
            <a:r>
              <a:rPr lang="fa-IR" sz="2400" dirty="0" smtClean="0"/>
              <a:t>جيلبرت اسقف شهر (راونا) از نخستين كساني بود كه اروپائيان را با سيستم اعداد هندي و عربي آشنا كرد . از ديگر افراد محقق انگليسي در قرن دوازدهم بنام آدلارد از اهالي بث را نام برد وي به هنگام بازگشت به اروپا نسخه اي از كتاب اقليدس را به همراه خود داشت . اين كتاب به تدريس رياضي در انگلسان در قرون بعدي شكل داد امام دوران طلايي اسپانيا ديري نپائيد . </a:t>
            </a:r>
          </a:p>
          <a:p>
            <a:pPr marL="0" marR="0" lvl="0" indent="0" defTabSz="914400" rtl="1" eaLnBrk="1" fontAlgn="base" latinLnBrk="0" hangingPunct="1">
              <a:lnSpc>
                <a:spcPct val="100000"/>
              </a:lnSpc>
              <a:spcBef>
                <a:spcPct val="0"/>
              </a:spcBef>
              <a:spcAft>
                <a:spcPct val="0"/>
              </a:spcAft>
              <a:buClrTx/>
              <a:buSzTx/>
              <a:buFontTx/>
              <a:buNone/>
              <a:tabLst/>
            </a:pPr>
            <a:endParaRPr lang="en-US" sz="2400" dirty="0" smtClean="0"/>
          </a:p>
          <a:p>
            <a:pPr marL="0" marR="0" lvl="0" indent="0" defTabSz="914400" rtl="1" eaLnBrk="0" fontAlgn="base" latinLnBrk="0" hangingPunct="0">
              <a:lnSpc>
                <a:spcPct val="100000"/>
              </a:lnSpc>
              <a:spcBef>
                <a:spcPct val="0"/>
              </a:spcBef>
              <a:spcAft>
                <a:spcPct val="0"/>
              </a:spcAft>
              <a:buClrTx/>
              <a:buSzTx/>
              <a:buFontTx/>
              <a:buNone/>
              <a:tabLst/>
            </a:pPr>
            <a:r>
              <a:rPr lang="fa-IR" sz="2400" dirty="0" smtClean="0"/>
              <a:t>در سال 1085 ميلادي شهر تولدو در برابر نيروهاي صليبي به زانو در آمد فيلسوف بزرگ يهود ( مايمونيداس ) از اسپانيا به مصر گريخت و آنجا به عنوان طبيب صلاح الدين (ايوبي )وزير مصر منصوب شد . او همان كسي است كه بيت المقدس را فتح كرد و به مصاف رابين هود صاحب منصب انگليسي قشون ريچارد اول رفته بود .</a:t>
            </a:r>
          </a:p>
          <a:p>
            <a:pPr marL="0" marR="0" lvl="0" indent="0" defTabSz="914400" rtl="1" eaLnBrk="0" fontAlgn="base" latinLnBrk="0" hangingPunct="0">
              <a:lnSpc>
                <a:spcPct val="100000"/>
              </a:lnSpc>
              <a:spcBef>
                <a:spcPct val="0"/>
              </a:spcBef>
              <a:spcAft>
                <a:spcPct val="0"/>
              </a:spcAft>
              <a:buClrTx/>
              <a:buSzTx/>
              <a:buFontTx/>
              <a:buNone/>
              <a:tabLst/>
            </a:pPr>
            <a:endParaRPr lang="en-US" sz="2400" dirty="0" smtClean="0"/>
          </a:p>
          <a:p>
            <a:pPr marL="0" marR="0" lvl="0" indent="0" defTabSz="914400" rtl="1" eaLnBrk="0" fontAlgn="base" latinLnBrk="0" hangingPunct="0">
              <a:lnSpc>
                <a:spcPct val="100000"/>
              </a:lnSpc>
              <a:spcBef>
                <a:spcPct val="0"/>
              </a:spcBef>
              <a:spcAft>
                <a:spcPct val="0"/>
              </a:spcAft>
              <a:buClrTx/>
              <a:buSzTx/>
              <a:buFontTx/>
              <a:buNone/>
              <a:tabLst/>
            </a:pPr>
            <a:r>
              <a:rPr lang="fa-IR" sz="2400" dirty="0" smtClean="0"/>
              <a:t>در سال 1258 ميلادي مغول هاي مهاجم به رهبري قبلاي قاآن ، بغداد را مورد تاخت و تاز قرار دادند </a:t>
            </a:r>
            <a:r>
              <a:rPr kumimoji="0" lang="fa-IR" sz="2400" b="0" i="0" u="none" strike="noStrike" cap="none" normalizeH="0" baseline="0" dirty="0" smtClean="0">
                <a:ln>
                  <a:noFill/>
                </a:ln>
                <a:solidFill>
                  <a:schemeClr val="tx1"/>
                </a:solidFill>
                <a:effectLst/>
                <a:latin typeface="Arial" pitchFamily="34" charset="0"/>
                <a:ea typeface="Times New Roman" pitchFamily="18" charset="0"/>
                <a:cs typeface="B Zar" charset="-78"/>
              </a:rPr>
              <a:t>. </a:t>
            </a:r>
            <a:endParaRPr kumimoji="0" lang="fa-IR"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med">
    <p:pull dir="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1"/>
          <p:cNvSpPr>
            <a:spLocks noChangeArrowheads="1"/>
          </p:cNvSpPr>
          <p:nvPr/>
        </p:nvSpPr>
        <p:spPr bwMode="auto">
          <a:xfrm>
            <a:off x="0" y="744004"/>
            <a:ext cx="8858248" cy="415498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defTabSz="914400" rtl="1" eaLnBrk="1" fontAlgn="base" latinLnBrk="0" hangingPunct="1">
              <a:lnSpc>
                <a:spcPct val="100000"/>
              </a:lnSpc>
              <a:spcBef>
                <a:spcPct val="0"/>
              </a:spcBef>
              <a:spcAft>
                <a:spcPct val="0"/>
              </a:spcAft>
              <a:buClrTx/>
              <a:buSzTx/>
              <a:buFontTx/>
              <a:buNone/>
              <a:tabLst/>
            </a:pPr>
            <a:r>
              <a:rPr lang="fa-IR" sz="2400" dirty="0" smtClean="0"/>
              <a:t>مردان زيادي همچون لئونارد فسيبوناچي از اهالي پيزا در هنگام كودكي به شمال افريقا عزيمت كردند و در آن جا به آموختن زبان و رياضيات عرب پرداختند . او در هنگام بازگشت به پيزا </a:t>
            </a:r>
          </a:p>
          <a:p>
            <a:pPr marL="0" marR="0" lvl="0" indent="0" defTabSz="914400" rtl="1" eaLnBrk="1" fontAlgn="base" latinLnBrk="0" hangingPunct="1">
              <a:lnSpc>
                <a:spcPct val="100000"/>
              </a:lnSpc>
              <a:spcBef>
                <a:spcPct val="0"/>
              </a:spcBef>
              <a:spcAft>
                <a:spcPct val="0"/>
              </a:spcAft>
              <a:buClrTx/>
              <a:buSzTx/>
              <a:buFontTx/>
              <a:buNone/>
              <a:tabLst/>
            </a:pPr>
            <a:r>
              <a:rPr lang="fa-IR" sz="2400" dirty="0" smtClean="0"/>
              <a:t>کتاب </a:t>
            </a:r>
            <a:r>
              <a:rPr lang="en-US" sz="2400" dirty="0" smtClean="0"/>
              <a:t>libber abacci</a:t>
            </a:r>
            <a:r>
              <a:rPr lang="fa-IR" sz="2400" dirty="0" smtClean="0"/>
              <a:t> را نوشت كه سهم درخور توجهي در آشنايي اروپائيان با اعداد عربي داشت.</a:t>
            </a:r>
          </a:p>
          <a:p>
            <a:pPr marL="0" marR="0" lvl="0" indent="0" defTabSz="914400" rtl="1" eaLnBrk="1" fontAlgn="base" latinLnBrk="0" hangingPunct="1">
              <a:lnSpc>
                <a:spcPct val="100000"/>
              </a:lnSpc>
              <a:spcBef>
                <a:spcPct val="0"/>
              </a:spcBef>
              <a:spcAft>
                <a:spcPct val="0"/>
              </a:spcAft>
              <a:buClrTx/>
              <a:buSzTx/>
              <a:buFontTx/>
              <a:buNone/>
              <a:tabLst/>
            </a:pPr>
            <a:endParaRPr lang="fa-IR" sz="2400" dirty="0" smtClean="0"/>
          </a:p>
          <a:p>
            <a:pPr marL="0" marR="0" lvl="0" indent="0" defTabSz="914400" rtl="1" eaLnBrk="1" fontAlgn="base" latinLnBrk="0" hangingPunct="1">
              <a:lnSpc>
                <a:spcPct val="100000"/>
              </a:lnSpc>
              <a:spcBef>
                <a:spcPct val="0"/>
              </a:spcBef>
              <a:spcAft>
                <a:spcPct val="0"/>
              </a:spcAft>
              <a:buClrTx/>
              <a:buSzTx/>
              <a:buFontTx/>
              <a:buNone/>
              <a:tabLst/>
            </a:pPr>
            <a:r>
              <a:rPr lang="fa-IR" sz="2400" dirty="0" smtClean="0"/>
              <a:t> اروپائيان به آموزش و به كاربستن اين اعداد روي خوش نشان نمي دادند .كليسا نيز استفاده از اين اعداد را كفر مي دانست و در سال 1299 ميلادي كاربرد آنها را در فلورانس ممنوع كرد . اما اين ممنوعيت بيش از زماني كه پاچولي كتاب خود را به رشته تحرير در آورد دوام نياورد . </a:t>
            </a:r>
            <a:endParaRPr lang="en-US" sz="2400" dirty="0" smtClean="0"/>
          </a:p>
        </p:txBody>
      </p:sp>
    </p:spTree>
  </p:cSld>
  <p:clrMapOvr>
    <a:masterClrMapping/>
  </p:clrMapOvr>
  <p:transition spd="med">
    <p:pull dir="r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noChangeArrowheads="1"/>
          </p:cNvSpPr>
          <p:nvPr/>
        </p:nvSpPr>
        <p:spPr bwMode="auto">
          <a:xfrm>
            <a:off x="72572" y="81960"/>
            <a:ext cx="8932393" cy="661719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100000"/>
              </a:lnSpc>
              <a:spcBef>
                <a:spcPct val="0"/>
              </a:spcBef>
              <a:spcAft>
                <a:spcPct val="0"/>
              </a:spcAft>
              <a:buClrTx/>
              <a:buSzTx/>
              <a:buFontTx/>
              <a:buNone/>
              <a:tabLst/>
            </a:pPr>
            <a:r>
              <a:rPr lang="fa-IR" sz="2800" dirty="0" smtClean="0"/>
              <a:t>پيشرفت هاي تكنولوژي و تحولات اجتماعي- اقتصادي </a:t>
            </a:r>
          </a:p>
          <a:p>
            <a:pPr marL="0" marR="0" lvl="0" indent="0" algn="justLow" defTabSz="914400" rtl="1" eaLnBrk="1" fontAlgn="base" latinLnBrk="0" hangingPunct="1">
              <a:lnSpc>
                <a:spcPct val="100000"/>
              </a:lnSpc>
              <a:spcBef>
                <a:spcPct val="0"/>
              </a:spcBef>
              <a:spcAft>
                <a:spcPct val="0"/>
              </a:spcAft>
              <a:buClrTx/>
              <a:buSzTx/>
              <a:buFontTx/>
              <a:buNone/>
              <a:tabLst/>
            </a:pPr>
            <a:endParaRPr lang="en-US" sz="2200" dirty="0" smtClean="0"/>
          </a:p>
          <a:p>
            <a:pPr marL="0" marR="0" lvl="0" indent="0" algn="justLow" defTabSz="914400" rtl="1" eaLnBrk="0" fontAlgn="base" latinLnBrk="0" hangingPunct="0">
              <a:lnSpc>
                <a:spcPct val="100000"/>
              </a:lnSpc>
              <a:spcBef>
                <a:spcPct val="0"/>
              </a:spcBef>
              <a:spcAft>
                <a:spcPct val="0"/>
              </a:spcAft>
              <a:buClrTx/>
              <a:buSzTx/>
              <a:buFontTx/>
              <a:buNone/>
              <a:tabLst/>
            </a:pPr>
            <a:r>
              <a:rPr lang="fa-IR" sz="2200" dirty="0" smtClean="0"/>
              <a:t>در سال 751 ميلادي در بحبوحه ي نبرد سمرقند ، سپاه اعراب يك كارخانه ي كاغذ سازي را از چيني ها به غنيمت گرفت اندكي بعد شهر حظيفا در جنوب والنسيا به مركز كاغذ سازي اروپا مبدل شد كه در قرن نهم ميلادي به دست چيني ها اختراع شد و مغول ها از آن براي مقاصد جنگي سود مي جستند ، بسيار زود به اروپا راه يافت در سال 1380 ميلادي الكساندر نكهام برادر خوانده شاه ريچارد به توصيف قطب نمايي پرداخت كه چينيان از آن استفاده مي كردند .</a:t>
            </a:r>
          </a:p>
          <a:p>
            <a:pPr marL="0" marR="0" lvl="0" indent="0" algn="justLow" defTabSz="914400" rtl="1" eaLnBrk="0" fontAlgn="base" latinLnBrk="0" hangingPunct="0">
              <a:lnSpc>
                <a:spcPct val="100000"/>
              </a:lnSpc>
              <a:spcBef>
                <a:spcPct val="0"/>
              </a:spcBef>
              <a:spcAft>
                <a:spcPct val="0"/>
              </a:spcAft>
              <a:buClrTx/>
              <a:buSzTx/>
              <a:buFontTx/>
              <a:buNone/>
              <a:tabLst/>
            </a:pPr>
            <a:r>
              <a:rPr lang="fa-IR" sz="2200" dirty="0" smtClean="0"/>
              <a:t> </a:t>
            </a:r>
          </a:p>
          <a:p>
            <a:pPr marL="0" marR="0" lvl="0" indent="0" algn="justLow" defTabSz="914400" rtl="1" eaLnBrk="0" fontAlgn="base" latinLnBrk="0" hangingPunct="0">
              <a:lnSpc>
                <a:spcPct val="100000"/>
              </a:lnSpc>
              <a:spcBef>
                <a:spcPct val="0"/>
              </a:spcBef>
              <a:spcAft>
                <a:spcPct val="0"/>
              </a:spcAft>
              <a:buClrTx/>
              <a:buSzTx/>
              <a:buFontTx/>
              <a:buNone/>
              <a:tabLst/>
            </a:pPr>
            <a:r>
              <a:rPr lang="fa-IR" sz="2200" dirty="0" smtClean="0"/>
              <a:t>كمتر از يك قرن بعد (آلفوتسو) ،پادشاه اسپانیایی(کاستیل)و (لیون) استفاده از قطب نما را در دريانوردي اجباري كرد . امام مهمترين دستاورد اختراع بادباني مثلثي شكل بنام بادبان لاتيني بود اين بادبان تا سال 1250 ميلادي جاي بادبان مربع شكل رومي هاي را گرفت. </a:t>
            </a:r>
          </a:p>
          <a:p>
            <a:pPr marL="0" marR="0" lvl="0" indent="0" algn="justLow" defTabSz="914400" rtl="1" eaLnBrk="0" fontAlgn="base" latinLnBrk="0" hangingPunct="0">
              <a:lnSpc>
                <a:spcPct val="100000"/>
              </a:lnSpc>
              <a:spcBef>
                <a:spcPct val="0"/>
              </a:spcBef>
              <a:spcAft>
                <a:spcPct val="0"/>
              </a:spcAft>
              <a:buClrTx/>
              <a:buSzTx/>
              <a:buFontTx/>
              <a:buNone/>
              <a:tabLst/>
            </a:pPr>
            <a:endParaRPr lang="fa-IR" sz="2200" dirty="0" smtClean="0"/>
          </a:p>
          <a:p>
            <a:pPr marL="0" marR="0" lvl="0" indent="0" algn="justLow" defTabSz="914400" rtl="1" eaLnBrk="0" fontAlgn="base" latinLnBrk="0" hangingPunct="0">
              <a:lnSpc>
                <a:spcPct val="100000"/>
              </a:lnSpc>
              <a:spcBef>
                <a:spcPct val="0"/>
              </a:spcBef>
              <a:spcAft>
                <a:spcPct val="0"/>
              </a:spcAft>
              <a:buClrTx/>
              <a:buSzTx/>
              <a:buFontTx/>
              <a:buNone/>
              <a:tabLst/>
            </a:pPr>
            <a:r>
              <a:rPr lang="fa-IR" sz="2200" dirty="0" smtClean="0"/>
              <a:t>استفاده ي همزمان از اين بادبان و سكان متصل به ميله ي عقب كشتي موجبات اختراع كشتي هاي موصوم به ( كاراوال ) را فراهم آورد . در سال 1488 ميلادي (پارتولو مئو دياز) با اين كشتي از دماغه ي اميد نيك عبور كرد و گونه ي ايتاليايي آن موسوم به ( كاراك ) كريستف كلمب را به آمريكا برد </a:t>
            </a:r>
            <a:r>
              <a:rPr kumimoji="0" lang="fa-IR" sz="2200" b="0" i="0" u="none" strike="noStrike" cap="none" normalizeH="0" baseline="0" dirty="0" smtClean="0">
                <a:ln>
                  <a:noFill/>
                </a:ln>
                <a:solidFill>
                  <a:schemeClr val="tx1"/>
                </a:solidFill>
                <a:effectLst/>
                <a:latin typeface="Arial" pitchFamily="34" charset="0"/>
                <a:ea typeface="Times New Roman" pitchFamily="18" charset="0"/>
                <a:cs typeface="B Zar" charset="-78"/>
              </a:rPr>
              <a:t>. </a:t>
            </a:r>
            <a:endParaRPr kumimoji="0" lang="fa-IR" sz="22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med">
    <p:zoom dir="in"/>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Rectangle 1"/>
          <p:cNvSpPr>
            <a:spLocks noChangeArrowheads="1"/>
          </p:cNvSpPr>
          <p:nvPr/>
        </p:nvSpPr>
        <p:spPr bwMode="auto">
          <a:xfrm>
            <a:off x="92785" y="162649"/>
            <a:ext cx="8929686" cy="63709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100000"/>
              </a:lnSpc>
              <a:spcBef>
                <a:spcPct val="0"/>
              </a:spcBef>
              <a:spcAft>
                <a:spcPct val="0"/>
              </a:spcAft>
              <a:buClrTx/>
              <a:buSzTx/>
              <a:buFontTx/>
              <a:buNone/>
              <a:tabLst/>
            </a:pPr>
            <a:r>
              <a:rPr lang="fa-IR" sz="2400" dirty="0" smtClean="0"/>
              <a:t>هرچند كشتي وسيله اي براي حمل و نقل بود اما استفاده از آن پس از تسخير بيت المقدس به دست ترك ها در سال 1079 ميلادي رونق گرفت .</a:t>
            </a:r>
          </a:p>
          <a:p>
            <a:pPr marL="0" marR="0" lvl="0" indent="0" algn="justLow" defTabSz="914400" rtl="1" eaLnBrk="1" fontAlgn="base" latinLnBrk="0" hangingPunct="1">
              <a:lnSpc>
                <a:spcPct val="100000"/>
              </a:lnSpc>
              <a:spcBef>
                <a:spcPct val="0"/>
              </a:spcBef>
              <a:spcAft>
                <a:spcPct val="0"/>
              </a:spcAft>
              <a:buClrTx/>
              <a:buSzTx/>
              <a:buFontTx/>
              <a:buNone/>
              <a:tabLst/>
            </a:pPr>
            <a:r>
              <a:rPr lang="fa-IR" sz="2400" dirty="0" smtClean="0"/>
              <a:t> </a:t>
            </a:r>
          </a:p>
          <a:p>
            <a:pPr marL="0" marR="0" lvl="0" indent="0" algn="justLow" defTabSz="914400" rtl="1" eaLnBrk="1" fontAlgn="base" latinLnBrk="0" hangingPunct="1">
              <a:lnSpc>
                <a:spcPct val="100000"/>
              </a:lnSpc>
              <a:spcBef>
                <a:spcPct val="0"/>
              </a:spcBef>
              <a:spcAft>
                <a:spcPct val="0"/>
              </a:spcAft>
              <a:buClrTx/>
              <a:buSzTx/>
              <a:buFontTx/>
              <a:buNone/>
              <a:tabLst/>
            </a:pPr>
            <a:r>
              <a:rPr lang="fa-IR" sz="2400" dirty="0" smtClean="0"/>
              <a:t>تصرف بيت المقدس سبب شد شانزده سال بعد پاپ ( آرين ) دوم جنگ مذهبي را عليه مسلمانان فرمان دهد .اين همان جنگي است كه آن را همان جنگ صليبي اول مي ناميم .</a:t>
            </a:r>
          </a:p>
          <a:p>
            <a:pPr marL="0" marR="0" lvl="0" indent="0" algn="justLow" defTabSz="914400" rtl="1" eaLnBrk="1" fontAlgn="base" latinLnBrk="0" hangingPunct="1">
              <a:lnSpc>
                <a:spcPct val="100000"/>
              </a:lnSpc>
              <a:spcBef>
                <a:spcPct val="0"/>
              </a:spcBef>
              <a:spcAft>
                <a:spcPct val="0"/>
              </a:spcAft>
              <a:buClrTx/>
              <a:buSzTx/>
              <a:buFontTx/>
              <a:buNone/>
              <a:tabLst/>
            </a:pPr>
            <a:r>
              <a:rPr lang="fa-IR" sz="2400" dirty="0" smtClean="0"/>
              <a:t> </a:t>
            </a:r>
          </a:p>
          <a:p>
            <a:pPr marL="0" marR="0" lvl="0" indent="0" algn="justLow" defTabSz="914400" rtl="1" eaLnBrk="1" fontAlgn="base" latinLnBrk="0" hangingPunct="1">
              <a:lnSpc>
                <a:spcPct val="100000"/>
              </a:lnSpc>
              <a:spcBef>
                <a:spcPct val="0"/>
              </a:spcBef>
              <a:spcAft>
                <a:spcPct val="0"/>
              </a:spcAft>
              <a:buClrTx/>
              <a:buSzTx/>
              <a:buFontTx/>
              <a:buNone/>
              <a:tabLst/>
            </a:pPr>
            <a:r>
              <a:rPr lang="fa-IR" sz="2400" dirty="0" smtClean="0"/>
              <a:t>از اواخر قرن يازدهم تا سالهاي پاياني قرن سيزدهم جنگ هاي صليبي بعدي موجبات توسعه تجارت ، خواسته ي ميان شهرهاي ايتاليا و شرق را فراهم كرد . صليبيون به كشتي و تداركات نياز داشتند و چيزهايي را با خود از شهر مي آورند كه تقاضا براي چنين محصولاتي را دامن مي زد.</a:t>
            </a:r>
          </a:p>
          <a:p>
            <a:pPr marL="0" marR="0" lvl="0" indent="0" algn="justLow" defTabSz="914400" rtl="1" eaLnBrk="1" fontAlgn="base" latinLnBrk="0" hangingPunct="1">
              <a:lnSpc>
                <a:spcPct val="100000"/>
              </a:lnSpc>
              <a:spcBef>
                <a:spcPct val="0"/>
              </a:spcBef>
              <a:spcAft>
                <a:spcPct val="0"/>
              </a:spcAft>
              <a:buClrTx/>
              <a:buSzTx/>
              <a:buFontTx/>
              <a:buNone/>
              <a:tabLst/>
            </a:pPr>
            <a:r>
              <a:rPr lang="fa-IR" sz="2400" dirty="0" smtClean="0"/>
              <a:t> واردات اروپا از شرق ، ابريشم ، ادويه و موارد رنگي بود و در مقابل نمك ، الوار ، حبوبات و پشم از اروپا راهي شرق مي شد . پرداختن به تجارت بر ثروت بازرگانان در بندرهايي همچون جنوا ، ( آمالقي ) و ونيز مي افزود </a:t>
            </a:r>
            <a:r>
              <a:rPr kumimoji="0" lang="fa-IR" sz="1800" b="0" i="0" u="none" strike="noStrike" cap="none" normalizeH="0" baseline="0" dirty="0" smtClean="0">
                <a:ln>
                  <a:noFill/>
                </a:ln>
                <a:solidFill>
                  <a:schemeClr val="tx1"/>
                </a:solidFill>
                <a:effectLst/>
                <a:latin typeface="Arial" pitchFamily="34" charset="0"/>
                <a:ea typeface="Times New Roman" pitchFamily="18" charset="0"/>
                <a:cs typeface="B Zar" charset="-78"/>
              </a:rPr>
              <a:t>.</a:t>
            </a:r>
            <a:endParaRPr kumimoji="0" lang="fa-IR"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med"/>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142844" y="138928"/>
            <a:ext cx="8786842" cy="59093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defTabSz="914400" rtl="1" eaLnBrk="1" fontAlgn="base" latinLnBrk="0" hangingPunct="1">
              <a:lnSpc>
                <a:spcPct val="100000"/>
              </a:lnSpc>
              <a:spcBef>
                <a:spcPct val="0"/>
              </a:spcBef>
              <a:spcAft>
                <a:spcPct val="0"/>
              </a:spcAft>
              <a:buClrTx/>
              <a:buSzTx/>
              <a:buFontTx/>
              <a:buNone/>
              <a:tabLst/>
            </a:pPr>
            <a:r>
              <a:rPr lang="fa-IR" sz="2400" dirty="0" smtClean="0"/>
              <a:t>همزمان با توسعه تجارت و انباشت ثروت فعاليت بنگاه ها و شيوه هاي مشاركتي انجام كار ، رفته رفته جاي تجارت انفرادي را گرفت . مشاركت ، خطر مالي سفرهاي دريايي طولاني را با تقسيم آن ميان چند نفر كاهش مي داد و زمينه ي درهم آميختن ثروت سرمايه داران باجسارت را فراهم مي آورد . </a:t>
            </a:r>
          </a:p>
          <a:p>
            <a:pPr marL="0" marR="0" lvl="0" indent="0" defTabSz="914400" rtl="1" eaLnBrk="1" fontAlgn="base" latinLnBrk="0" hangingPunct="1">
              <a:lnSpc>
                <a:spcPct val="100000"/>
              </a:lnSpc>
              <a:spcBef>
                <a:spcPct val="0"/>
              </a:spcBef>
              <a:spcAft>
                <a:spcPct val="0"/>
              </a:spcAft>
              <a:buClrTx/>
              <a:buSzTx/>
              <a:buFontTx/>
              <a:buNone/>
              <a:tabLst/>
            </a:pPr>
            <a:endParaRPr lang="fa-IR" sz="2400" dirty="0" smtClean="0"/>
          </a:p>
          <a:p>
            <a:pPr marL="0" marR="0" lvl="0" indent="0" defTabSz="914400" rtl="1" eaLnBrk="1" fontAlgn="base" latinLnBrk="0" hangingPunct="1">
              <a:lnSpc>
                <a:spcPct val="100000"/>
              </a:lnSpc>
              <a:spcBef>
                <a:spcPct val="0"/>
              </a:spcBef>
              <a:spcAft>
                <a:spcPct val="0"/>
              </a:spcAft>
              <a:buClrTx/>
              <a:buSzTx/>
              <a:buFontTx/>
              <a:buNone/>
              <a:tabLst/>
            </a:pPr>
            <a:r>
              <a:rPr lang="fa-IR" sz="2400" dirty="0" smtClean="0"/>
              <a:t>در نوعي از بنگاههاي مشاركتي موصوم به مشاركت اماني ، سرمايه توسط شريك امانت گذار فراهم مي شد اين سرمايه به منزله ي وامي بود كه وي به شريك فعال خود اعطا مي كرد بي آنكه بهره اي از او مطالبه كند.</a:t>
            </a:r>
          </a:p>
          <a:p>
            <a:pPr marL="0" marR="0" lvl="0" indent="0" defTabSz="914400" rtl="1" eaLnBrk="1" fontAlgn="base" latinLnBrk="0" hangingPunct="1">
              <a:lnSpc>
                <a:spcPct val="100000"/>
              </a:lnSpc>
              <a:spcBef>
                <a:spcPct val="0"/>
              </a:spcBef>
              <a:spcAft>
                <a:spcPct val="0"/>
              </a:spcAft>
              <a:buClrTx/>
              <a:buSzTx/>
              <a:buFontTx/>
              <a:buNone/>
              <a:tabLst/>
            </a:pPr>
            <a:r>
              <a:rPr lang="fa-IR" sz="2400" dirty="0" smtClean="0"/>
              <a:t> </a:t>
            </a:r>
          </a:p>
          <a:p>
            <a:pPr marL="0" marR="0" lvl="0" indent="0" defTabSz="914400" rtl="1" eaLnBrk="1" fontAlgn="base" latinLnBrk="0" hangingPunct="1">
              <a:lnSpc>
                <a:spcPct val="100000"/>
              </a:lnSpc>
              <a:spcBef>
                <a:spcPct val="0"/>
              </a:spcBef>
              <a:spcAft>
                <a:spcPct val="0"/>
              </a:spcAft>
              <a:buClrTx/>
              <a:buSzTx/>
              <a:buFontTx/>
              <a:buNone/>
              <a:tabLst/>
            </a:pPr>
            <a:r>
              <a:rPr lang="fa-IR" sz="2400" dirty="0" smtClean="0"/>
              <a:t>بويژه كه در آن روزگار ارباب كليسا ربا خواري را ناپسند مي دانستند </a:t>
            </a:r>
          </a:p>
          <a:p>
            <a:pPr marL="0" marR="0" lvl="0" indent="0" defTabSz="914400" rtl="1" eaLnBrk="1" fontAlgn="base" latinLnBrk="0" hangingPunct="1">
              <a:lnSpc>
                <a:spcPct val="100000"/>
              </a:lnSpc>
              <a:spcBef>
                <a:spcPct val="0"/>
              </a:spcBef>
              <a:spcAft>
                <a:spcPct val="0"/>
              </a:spcAft>
              <a:buClrTx/>
              <a:buSzTx/>
              <a:buFontTx/>
              <a:buNone/>
              <a:tabLst/>
            </a:pPr>
            <a:r>
              <a:rPr lang="fa-IR" sz="2400" dirty="0" smtClean="0"/>
              <a:t>بدين گونه پيدايش فعاليت هاي مشاركتي در توسعه حسابداري نقش داشت و اين امكان را فراهم ساخت تا شركت ها بعنوان شخصيت مستقل از مالكان خود به رسميت شناخته شوند . </a:t>
            </a:r>
          </a:p>
          <a:p>
            <a:pPr marL="0" marR="0" lvl="0" indent="0" defTabSz="914400" rtl="0" eaLnBrk="0" fontAlgn="base" latinLnBrk="0" hangingPunct="0">
              <a:lnSpc>
                <a:spcPct val="100000"/>
              </a:lnSpc>
              <a:spcBef>
                <a:spcPct val="0"/>
              </a:spcBef>
              <a:spcAft>
                <a:spcPct val="0"/>
              </a:spcAft>
              <a:buClrTx/>
              <a:buSzTx/>
              <a:buFontTx/>
              <a:buNone/>
              <a:tabLst/>
            </a:pPr>
            <a:r>
              <a:rPr kumimoji="0" lang="fa-IR" sz="1800" b="0" i="0" u="none" strike="noStrike" cap="none" normalizeH="0" baseline="0" dirty="0" smtClean="0">
                <a:ln>
                  <a:noFill/>
                </a:ln>
                <a:solidFill>
                  <a:schemeClr val="tx1"/>
                </a:solidFill>
                <a:effectLst/>
                <a:latin typeface="Times New Roman" pitchFamily="18" charset="0"/>
                <a:ea typeface="Times New Roman" pitchFamily="18" charset="0"/>
                <a:cs typeface="B Zar" charset="-78"/>
              </a:rPr>
              <a:t> </a:t>
            </a:r>
            <a:endParaRPr kumimoji="0" lang="fa-IR"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med">
    <p:pull dir="ru"/>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00034" y="142852"/>
            <a:ext cx="8358246" cy="2308324"/>
          </a:xfrm>
          <a:prstGeom prst="rect">
            <a:avLst/>
          </a:prstGeom>
          <a:noFill/>
        </p:spPr>
        <p:txBody>
          <a:bodyPr wrap="square" rtlCol="1">
            <a:spAutoFit/>
          </a:bodyPr>
          <a:lstStyle/>
          <a:p>
            <a:r>
              <a:rPr lang="fa-IR" sz="2400" dirty="0" smtClean="0">
                <a:solidFill>
                  <a:prstClr val="white"/>
                </a:solidFill>
              </a:rPr>
              <a:t>رابطه اي كه در ميان اعضاي يك بنگاه پديد مي آمد نيز به نوبه ي خود تاثيري مهم در توسعه ي حسابداري برجاي گذاشت زيرا وجود چنين رابطه اي نيازمند نوعي سازوكار حسابرسي است اين رابطه به لحاظ تاثير آن بر پيدايش شركت هاي سهامي در اواخر قرن نوزدهم نيز داراي اهميت است زيرا در مشاركت اماني مقدار طلب فقط به مبلغ سرمايه گذاري محدود مي شد</a:t>
            </a:r>
            <a:r>
              <a:rPr lang="fa-IR" dirty="0" smtClean="0">
                <a:solidFill>
                  <a:prstClr val="white"/>
                </a:solidFill>
                <a:latin typeface="Times New Roman" pitchFamily="18" charset="0"/>
                <a:ea typeface="Times New Roman" pitchFamily="18" charset="0"/>
                <a:cs typeface="B Zar" charset="-78"/>
              </a:rPr>
              <a:t> .</a:t>
            </a:r>
            <a:endParaRPr lang="fa-IR" dirty="0"/>
          </a:p>
        </p:txBody>
      </p:sp>
      <p:sp>
        <p:nvSpPr>
          <p:cNvPr id="4" name="TextBox 3"/>
          <p:cNvSpPr txBox="1"/>
          <p:nvPr/>
        </p:nvSpPr>
        <p:spPr>
          <a:xfrm>
            <a:off x="214282" y="2786058"/>
            <a:ext cx="8643966" cy="3416320"/>
          </a:xfrm>
          <a:prstGeom prst="rect">
            <a:avLst/>
          </a:prstGeom>
          <a:noFill/>
        </p:spPr>
        <p:txBody>
          <a:bodyPr wrap="square" rtlCol="1">
            <a:spAutoFit/>
          </a:bodyPr>
          <a:lstStyle/>
          <a:p>
            <a:r>
              <a:rPr lang="fa-IR" sz="2400" dirty="0" smtClean="0">
                <a:solidFill>
                  <a:prstClr val="white"/>
                </a:solidFill>
              </a:rPr>
              <a:t>يكي از پيامدهاي مصيبت وار رشد تجارت ، شيوع بيماري هاي واگير دار بود . در سال 1347 ميلادي دريانورداني كه از كافا در درياي سياه به بندر مارسي در فرانسه بازمي گشتند باكتري طاعون را با خود به همراه آوردند كه سراسر اروپا را در هم كوبيد و بسياري از اروپائيان را كشت . آن چه براي برخي فلاكت بار مي نمود براي عده اي ديگر مغتنم بود . مالكان بر اثر طاعون مي مردند و مزارع ، منازل و تجارت خانه ها براي بازماندگان باقي مي ماند . كمبود كارگر ، دستمزد ها را بالا برد همچنان كه رعايا در پي دستمزدهاي بالا مزارع را ترك مي گفتند ، نظام فئودالي نيز در دوره ي ده ساله از پا در آمد </a:t>
            </a:r>
            <a:r>
              <a:rPr lang="fa-IR" dirty="0" smtClean="0"/>
              <a:t>. </a:t>
            </a:r>
            <a:endParaRPr lang="fa-IR" dirty="0"/>
          </a:p>
        </p:txBody>
      </p:sp>
    </p:spTree>
  </p:cSld>
  <p:clrMapOvr>
    <a:masterClrMapping/>
  </p:clrMapOvr>
  <p:transition spd="med">
    <p:pull dir="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Rectangle 1"/>
          <p:cNvSpPr>
            <a:spLocks noChangeArrowheads="1"/>
          </p:cNvSpPr>
          <p:nvPr/>
        </p:nvSpPr>
        <p:spPr bwMode="auto">
          <a:xfrm>
            <a:off x="857224" y="1554106"/>
            <a:ext cx="7715272"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fa-IR" sz="1800" b="0" i="0" u="none" strike="noStrike" cap="none" normalizeH="0" baseline="0" dirty="0" smtClean="0">
                <a:ln>
                  <a:noFill/>
                </a:ln>
                <a:solidFill>
                  <a:schemeClr val="tx1"/>
                </a:solidFill>
                <a:effectLst/>
                <a:latin typeface="Arial" pitchFamily="34" charset="0"/>
                <a:ea typeface="Times New Roman" pitchFamily="18" charset="0"/>
                <a:cs typeface="B Zar" charset="-78"/>
              </a:rPr>
              <a:t>.</a:t>
            </a:r>
            <a:endParaRPr kumimoji="0" lang="fa-IR" sz="1800" b="0" u="none" strike="noStrike" cap="none" normalizeH="0" baseline="0" dirty="0" smtClean="0">
              <a:ln>
                <a:noFill/>
              </a:ln>
              <a:solidFill>
                <a:schemeClr val="tx1"/>
              </a:solidFill>
              <a:effectLst/>
              <a:latin typeface="Arial" pitchFamily="34" charset="0"/>
              <a:cs typeface="Arial" pitchFamily="34" charset="0"/>
            </a:endParaRPr>
          </a:p>
        </p:txBody>
      </p:sp>
      <p:sp>
        <p:nvSpPr>
          <p:cNvPr id="9218" name="Rectangle 2"/>
          <p:cNvSpPr>
            <a:spLocks noChangeArrowheads="1"/>
          </p:cNvSpPr>
          <p:nvPr/>
        </p:nvSpPr>
        <p:spPr bwMode="auto">
          <a:xfrm>
            <a:off x="357158" y="470394"/>
            <a:ext cx="8572528" cy="489364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100000"/>
              </a:lnSpc>
              <a:spcBef>
                <a:spcPct val="0"/>
              </a:spcBef>
              <a:spcAft>
                <a:spcPct val="0"/>
              </a:spcAft>
              <a:buClrTx/>
              <a:buSzTx/>
              <a:buFontTx/>
              <a:buNone/>
              <a:tabLst/>
            </a:pPr>
            <a:r>
              <a:rPr lang="fa-IR" sz="2400" dirty="0" smtClean="0">
                <a:solidFill>
                  <a:prstClr val="white"/>
                </a:solidFill>
              </a:rPr>
              <a:t>اقتصاد پولي جانشين تعلقات و تعهدات طبقاتي شد املاك شخصي جاي اراضي وسيعي را كه در قرون وسطي متعلق به ارباب ها بود گرفت كوتاه سخن اينكه جامعه ي امروزي نهاده شد يكي از آثار طاعون افزايش چشم گير در هزينه ي نسخه ي كتاب هاي دست نويس بود بسياري از باسوادان بر اثر بيماري جان باختند اين بار نيز ضرورت و نياز اختراع معلوم شد . در اوايل قرن چهاردهم گنزفليش با اختراع ماشين چاپ انقلابي در جهان به پا كرد . در سال 1457 اولين كتاب سرودهاي مذهبي توسط يوهان فاست در شهر ماينز به چاپ رسيد درست 37 سال بعد نخستين كتاب حسابداري نيز منتشر شد . شهر ونيز به مركز چاپ دنياي آن روزگار در آمد . مانيوتس پيشتاز صنعت چاپ تا قبل از مرگ در سال 1515 ميلادي از هر نويسنده سرشناس يوناني ترجمه اي را به چاپ رساند به اين ترتيب پاچولي نيز ناشري براي انتشار كتاب خود يافت </a:t>
            </a:r>
            <a:r>
              <a:rPr kumimoji="0" lang="fa-IR" sz="1800" b="0" i="0" u="none" strike="noStrike" cap="none" normalizeH="0" baseline="0" dirty="0" smtClean="0">
                <a:ln>
                  <a:noFill/>
                </a:ln>
                <a:solidFill>
                  <a:schemeClr val="tx1"/>
                </a:solidFill>
                <a:effectLst/>
                <a:latin typeface="Arial" pitchFamily="34" charset="0"/>
                <a:ea typeface="Times New Roman" pitchFamily="18" charset="0"/>
                <a:cs typeface="B Zar" charset="-78"/>
              </a:rPr>
              <a:t>.</a:t>
            </a:r>
            <a:endParaRPr kumimoji="0" lang="fa-IR"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med">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ChangeArrowheads="1"/>
          </p:cNvSpPr>
          <p:nvPr/>
        </p:nvSpPr>
        <p:spPr bwMode="auto">
          <a:xfrm>
            <a:off x="173038" y="319314"/>
            <a:ext cx="8786842" cy="612475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sz="3200" b="0" i="0" u="none" strike="noStrike" cap="none" normalizeH="0" baseline="0" dirty="0" smtClean="0">
                <a:ln>
                  <a:noFill/>
                </a:ln>
                <a:solidFill>
                  <a:schemeClr val="tx1"/>
                </a:solidFill>
                <a:effectLst/>
                <a:latin typeface="B Zar"/>
                <a:ea typeface="Calibri" pitchFamily="34" charset="0"/>
                <a:cs typeface="Arial" pitchFamily="34" charset="0"/>
              </a:rPr>
              <a:t>مروري بر زمينه هاي گسترش حسابداري</a:t>
            </a:r>
          </a:p>
          <a:p>
            <a:pPr marL="0" marR="0" lvl="0" indent="0" algn="justLow" defTabSz="914400" rtl="1"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Low" defTabSz="914400" rtl="1" eaLnBrk="0" fontAlgn="base" latinLnBrk="0" hangingPunct="0">
              <a:lnSpc>
                <a:spcPct val="100000"/>
              </a:lnSpc>
              <a:spcBef>
                <a:spcPct val="0"/>
              </a:spcBef>
              <a:spcAft>
                <a:spcPct val="0"/>
              </a:spcAft>
              <a:buClrTx/>
              <a:buSzTx/>
              <a:tabLst/>
            </a:pPr>
            <a:r>
              <a:rPr kumimoji="0" lang="fa-IR" sz="2400" b="0" i="0" u="none" strike="noStrike" cap="none" normalizeH="0" baseline="0" dirty="0" smtClean="0">
                <a:ln>
                  <a:noFill/>
                </a:ln>
                <a:solidFill>
                  <a:schemeClr val="tx1"/>
                </a:solidFill>
                <a:effectLst/>
                <a:latin typeface="B Zar"/>
                <a:ea typeface="Calibri" pitchFamily="34" charset="0"/>
                <a:cs typeface="Arial" pitchFamily="34" charset="0"/>
              </a:rPr>
              <a:t>در چنين دنيايي حسابداري متولد شد.ليتلتون، اين دنيا را محل تلاقي مجموعه اي از رويداد هاي تاريخي ميداند.بخشي از اين رويدادها به توانايي بشر  در بيان مقاصدش مربوط مي شود.هنر نگارس،توسعه مفاهيم رياضي و گسترش استفاده ار پول  به عنوان مخرج مشترك از آن جمله اند.مجموعه ديگر نهادي شدن است  كه تعميق و مفاهيم (دارايي شخصي).(توسعه اعتبار نظامي)و( انباشت سرمايه ر)ا در بر ميگيرد.</a:t>
            </a:r>
          </a:p>
          <a:p>
            <a:pPr marL="0" marR="0" lvl="0" indent="0" algn="justLow" defTabSz="914400" rtl="1"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Low" defTabSz="914400" rtl="1" eaLnBrk="0" fontAlgn="base" latinLnBrk="0" hangingPunct="0">
              <a:lnSpc>
                <a:spcPct val="100000"/>
              </a:lnSpc>
              <a:spcBef>
                <a:spcPct val="0"/>
              </a:spcBef>
              <a:spcAft>
                <a:spcPct val="0"/>
              </a:spcAft>
              <a:buClrTx/>
              <a:buSzTx/>
              <a:tabLst/>
            </a:pPr>
            <a:r>
              <a:rPr kumimoji="0" lang="fa-IR" sz="2400" b="0" i="0" u="none" strike="noStrike" cap="none" normalizeH="0" baseline="0" dirty="0" smtClean="0">
                <a:ln>
                  <a:noFill/>
                </a:ln>
                <a:solidFill>
                  <a:schemeClr val="tx1"/>
                </a:solidFill>
                <a:effectLst/>
                <a:latin typeface="B Zar"/>
                <a:ea typeface="Calibri" pitchFamily="34" charset="0"/>
                <a:cs typeface="Arial" pitchFamily="34" charset="0"/>
              </a:rPr>
              <a:t>از میان این رویدادهای تاریخی چه بسا ماجرا جویی های اقتصادی پدید آمدن گونه های مشارکتی کار،همپای موسساتی که انباشت و استفاده از سرمایه را تسهیل می کردند.بیشترین نقش را در لزوم پدید آمدن مفهوم هویت حسابداری و محاسبه سود ایفا کردند.ایتالیا  پذیرای  گنجینه دانش و خرد انسان میان رودان ،مصر،هندوستان وخارمیانه شده بود.آشوبهای سیاسی و شیوع انواع بیماریها نظم کهنه را از بین برده و بنیانهای نظم اجتماعی تازه ای را پی ریزی کرده بود.بنابراین حسابداری همانقدر محصول تولد دوباره اروپا یعنی رنسانس است. که هنر کسانی چون میکل آنژ،داوینچی، وتی شن .</a:t>
            </a:r>
            <a:endParaRPr kumimoji="0" lang="fa-IR"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med">
    <p:wipe dir="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169" name="Rectangle 1"/>
          <p:cNvSpPr>
            <a:spLocks noChangeArrowheads="1"/>
          </p:cNvSpPr>
          <p:nvPr/>
        </p:nvSpPr>
        <p:spPr bwMode="auto">
          <a:xfrm>
            <a:off x="357158" y="407283"/>
            <a:ext cx="8501122" cy="60016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100000"/>
              </a:lnSpc>
              <a:spcBef>
                <a:spcPct val="0"/>
              </a:spcBef>
              <a:spcAft>
                <a:spcPct val="0"/>
              </a:spcAft>
              <a:buClrTx/>
              <a:buSzTx/>
              <a:buFontTx/>
              <a:buNone/>
              <a:tabLst/>
            </a:pPr>
            <a:r>
              <a:rPr lang="fa-IR" sz="2400" dirty="0" smtClean="0">
                <a:solidFill>
                  <a:prstClr val="white"/>
                </a:solidFill>
              </a:rPr>
              <a:t>بدهکار و بستانکار</a:t>
            </a:r>
          </a:p>
          <a:p>
            <a:pPr marL="0" marR="0" lvl="0" indent="0" algn="justLow" defTabSz="914400" rtl="1" eaLnBrk="1" fontAlgn="base" latinLnBrk="0" hangingPunct="1">
              <a:lnSpc>
                <a:spcPct val="100000"/>
              </a:lnSpc>
              <a:spcBef>
                <a:spcPct val="0"/>
              </a:spcBef>
              <a:spcAft>
                <a:spcPct val="0"/>
              </a:spcAft>
              <a:buClrTx/>
              <a:buSzTx/>
              <a:buFontTx/>
              <a:buNone/>
              <a:tabLst/>
            </a:pPr>
            <a:endParaRPr lang="en-US" sz="2400" dirty="0" smtClean="0">
              <a:solidFill>
                <a:prstClr val="white"/>
              </a:solidFill>
            </a:endParaRPr>
          </a:p>
          <a:p>
            <a:pPr marL="0" marR="0" lvl="0" indent="0" algn="justLow" defTabSz="914400" rtl="1" eaLnBrk="0" fontAlgn="base" latinLnBrk="0" hangingPunct="0">
              <a:lnSpc>
                <a:spcPct val="100000"/>
              </a:lnSpc>
              <a:spcBef>
                <a:spcPct val="0"/>
              </a:spcBef>
              <a:spcAft>
                <a:spcPct val="0"/>
              </a:spcAft>
              <a:buClrTx/>
              <a:buSzTx/>
              <a:buFontTx/>
              <a:buNone/>
              <a:tabLst/>
            </a:pPr>
            <a:r>
              <a:rPr lang="fa-IR" sz="2400" dirty="0" smtClean="0">
                <a:solidFill>
                  <a:prstClr val="white"/>
                </a:solidFill>
              </a:rPr>
              <a:t>اما دلیل آنکه به ویژه دفترداری دو طرف ایجاد شده بود چه بود؟مفهوم دوگانگی که اغلب برای ثبت دوطرفه به کار میرود صرفا به این نکته اشاره دارد که در هر دادو ستدی (دوطرف)به عنوان معامله گر در نظر گرفته می شوند.این کار می توان بسیار ساده تر وهمانگونه که بادر نظر گرفتن دوستون بدهکار وبستانکار انجام می شود. با ثبت حاصل جمع ها و تفریقها در یک ستون انجام داد.</a:t>
            </a:r>
          </a:p>
          <a:p>
            <a:pPr marL="0" marR="0" lvl="0" indent="0" algn="justLow" defTabSz="914400" rtl="1" eaLnBrk="0" fontAlgn="base" latinLnBrk="0" hangingPunct="0">
              <a:lnSpc>
                <a:spcPct val="100000"/>
              </a:lnSpc>
              <a:spcBef>
                <a:spcPct val="0"/>
              </a:spcBef>
              <a:spcAft>
                <a:spcPct val="0"/>
              </a:spcAft>
              <a:buClrTx/>
              <a:buSzTx/>
              <a:buFontTx/>
              <a:buNone/>
              <a:tabLst/>
            </a:pPr>
            <a:endParaRPr lang="en-US" sz="2400" dirty="0" smtClean="0">
              <a:solidFill>
                <a:prstClr val="white"/>
              </a:solidFill>
            </a:endParaRPr>
          </a:p>
          <a:p>
            <a:pPr marL="0" marR="0" lvl="0" indent="0" algn="justLow" defTabSz="914400" rtl="1" eaLnBrk="0" fontAlgn="base" latinLnBrk="0" hangingPunct="0">
              <a:lnSpc>
                <a:spcPct val="100000"/>
              </a:lnSpc>
              <a:spcBef>
                <a:spcPct val="0"/>
              </a:spcBef>
              <a:spcAft>
                <a:spcPct val="0"/>
              </a:spcAft>
              <a:buClrTx/>
              <a:buSzTx/>
              <a:buFontTx/>
              <a:buNone/>
              <a:tabLst/>
            </a:pPr>
            <a:r>
              <a:rPr lang="fa-IR" sz="2400" dirty="0" smtClean="0">
                <a:solidFill>
                  <a:prstClr val="white"/>
                </a:solidFill>
              </a:rPr>
              <a:t>واقعیت عجیب آن است که گرچه پدید آورندگان حسابداری با مفاهیمی چون پول،انصاف،بی طرفی و هزینه آشنا بودند اما رقم های منفی را در اختیار نداشتند.گرچه مواقعی پیش می آمد که حسابداران با چنین ارقامی مواجه می شدند، اما تا سال 1554 ریاضیدانانی چون (استیفل)این رقم ها رو پوچ ارزیابی میکردند.در حقیقت رقم های منفی در ریاضیات تا قرن هفدم مورد استفاده قرار نگرفت. </a:t>
            </a:r>
            <a:endParaRPr kumimoji="0" lang="fa-IR"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overrideClrMapping bg1="dk1" tx1="lt1" bg2="dk2" tx2="lt2" accent1="accent1" accent2="accent2" accent3="accent3" accent4="accent4" accent5="accent5" accent6="accent6" hlink="hlink" folHlink="folHlink"/>
  </p:clrMapOvr>
  <p:transition spd="med">
    <p:split orient="vert" dir="in"/>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Rectangle 1"/>
          <p:cNvSpPr>
            <a:spLocks noChangeArrowheads="1"/>
          </p:cNvSpPr>
          <p:nvPr/>
        </p:nvSpPr>
        <p:spPr bwMode="auto">
          <a:xfrm>
            <a:off x="357158" y="768569"/>
            <a:ext cx="8501122" cy="267765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100000"/>
              </a:lnSpc>
              <a:spcBef>
                <a:spcPct val="0"/>
              </a:spcBef>
              <a:spcAft>
                <a:spcPct val="0"/>
              </a:spcAft>
              <a:buClrTx/>
              <a:buSzTx/>
              <a:buFontTx/>
              <a:buNone/>
              <a:tabLst/>
            </a:pPr>
            <a:r>
              <a:rPr lang="fa-IR" sz="2400" dirty="0" smtClean="0">
                <a:solidFill>
                  <a:prstClr val="white"/>
                </a:solidFill>
              </a:rPr>
              <a:t>دلیل گسترش (حساب تی) نیز همین بود که به کمک آن بتوان افزایش را در یک طرف و کاهش را در طرف دیگر حساب نشان داد.مانده این حساب نیز با استفاده از روش (تفریق از طریق مقابله ) یا چنانکه پاچولی متذکر شده است(با مقابله کردن رقم بستانکار یک حساب با رقم بدهکار آن)به دست می آید.به بیان دیگر توسل به سازوکار بدهکار و بستانکار،راه حلی استادانه و شگفت آور برای مسئله ای بود که وجود نداشت</a:t>
            </a:r>
            <a:r>
              <a:rPr kumimoji="0" lang="fa-IR" sz="1600" b="0" i="0" u="none" strike="noStrike" cap="none" normalizeH="0" baseline="0" dirty="0" smtClean="0">
                <a:ln>
                  <a:noFill/>
                </a:ln>
                <a:solidFill>
                  <a:schemeClr val="tx1"/>
                </a:solidFill>
                <a:effectLst/>
                <a:latin typeface="Arial" pitchFamily="34" charset="0"/>
                <a:ea typeface="Calibri" pitchFamily="34" charset="0"/>
                <a:cs typeface="B Zar" charset="-78"/>
              </a:rPr>
              <a:t>.</a:t>
            </a:r>
            <a:endParaRPr kumimoji="0" lang="fa-IR"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med">
    <p:strips dir="r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Rectangle 1"/>
          <p:cNvSpPr>
            <a:spLocks noChangeArrowheads="1"/>
          </p:cNvSpPr>
          <p:nvPr/>
        </p:nvSpPr>
        <p:spPr bwMode="auto">
          <a:xfrm>
            <a:off x="0" y="668818"/>
            <a:ext cx="9144000" cy="507831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defTabSz="914400" rtl="1" eaLnBrk="1" fontAlgn="base" latinLnBrk="0" hangingPunct="1">
              <a:lnSpc>
                <a:spcPct val="100000"/>
              </a:lnSpc>
              <a:spcBef>
                <a:spcPct val="0"/>
              </a:spcBef>
              <a:spcAft>
                <a:spcPct val="0"/>
              </a:spcAft>
              <a:buClrTx/>
              <a:buSzTx/>
              <a:buFontTx/>
              <a:buNone/>
              <a:tabLst/>
            </a:pPr>
            <a:r>
              <a:rPr lang="fa-IR" sz="3600" dirty="0" smtClean="0">
                <a:solidFill>
                  <a:prstClr val="white"/>
                </a:solidFill>
              </a:rPr>
              <a:t>دوران ركود</a:t>
            </a:r>
          </a:p>
          <a:p>
            <a:pPr marL="0" marR="0" lvl="0" indent="0" defTabSz="914400" rtl="1" eaLnBrk="1" fontAlgn="base" latinLnBrk="0" hangingPunct="1">
              <a:lnSpc>
                <a:spcPct val="100000"/>
              </a:lnSpc>
              <a:spcBef>
                <a:spcPct val="0"/>
              </a:spcBef>
              <a:spcAft>
                <a:spcPct val="0"/>
              </a:spcAft>
              <a:buClrTx/>
              <a:buSzTx/>
              <a:buFontTx/>
              <a:buNone/>
              <a:tabLst/>
            </a:pPr>
            <a:endParaRPr lang="fa-IR" sz="2400" dirty="0" smtClean="0">
              <a:solidFill>
                <a:prstClr val="white"/>
              </a:solidFill>
            </a:endParaRPr>
          </a:p>
          <a:p>
            <a:pPr marL="0" marR="0" lvl="0" indent="0" defTabSz="914400" rtl="0" eaLnBrk="0" fontAlgn="base" latinLnBrk="0" hangingPunct="0">
              <a:lnSpc>
                <a:spcPct val="100000"/>
              </a:lnSpc>
              <a:spcBef>
                <a:spcPct val="0"/>
              </a:spcBef>
              <a:spcAft>
                <a:spcPct val="0"/>
              </a:spcAft>
              <a:buClrTx/>
              <a:buSzTx/>
              <a:buFontTx/>
              <a:buNone/>
              <a:tabLst/>
            </a:pPr>
            <a:r>
              <a:rPr lang="fa-IR" sz="2400" dirty="0" smtClean="0">
                <a:solidFill>
                  <a:prstClr val="white"/>
                </a:solidFill>
              </a:rPr>
              <a:t> در اواخر قرن پانزدهم شهرهاي ايتاليا هم از جنبه ي سياسي و هم از جنبه سياسي رو به افول نهادند با كشف سرزمين جديد يعني آمريكا و گشوده شدن راههاي تجاري جديد مركز بازرگاني از ايتاليا به اسپانيا و پرتقال و سپس به بلژيك و هند منتقل شد به تبع آن دگرگوني سيستم دفترداري دو طرفه ايتاليايي به اين كشورها نيز راه يافت </a:t>
            </a:r>
          </a:p>
          <a:p>
            <a:pPr marL="0" marR="0" lvl="0" indent="0" defTabSz="914400" rtl="0" eaLnBrk="0" fontAlgn="base" latinLnBrk="0" hangingPunct="0">
              <a:lnSpc>
                <a:spcPct val="100000"/>
              </a:lnSpc>
              <a:spcBef>
                <a:spcPct val="0"/>
              </a:spcBef>
              <a:spcAft>
                <a:spcPct val="0"/>
              </a:spcAft>
              <a:buClrTx/>
              <a:buSzTx/>
              <a:buFontTx/>
              <a:buNone/>
              <a:tabLst/>
            </a:pPr>
            <a:endParaRPr lang="fa-IR" sz="2400" dirty="0" smtClean="0">
              <a:solidFill>
                <a:prstClr val="white"/>
              </a:solidFill>
            </a:endParaRPr>
          </a:p>
          <a:p>
            <a:pPr marL="0" marR="0" lvl="0" indent="0" defTabSz="914400" rtl="0" eaLnBrk="0" fontAlgn="base" latinLnBrk="0" hangingPunct="0">
              <a:lnSpc>
                <a:spcPct val="100000"/>
              </a:lnSpc>
              <a:spcBef>
                <a:spcPct val="0"/>
              </a:spcBef>
              <a:spcAft>
                <a:spcPct val="0"/>
              </a:spcAft>
              <a:buClrTx/>
              <a:buSzTx/>
              <a:buFontTx/>
              <a:buNone/>
              <a:tabLst/>
            </a:pPr>
            <a:r>
              <a:rPr lang="fa-IR" sz="2400" dirty="0" smtClean="0">
                <a:solidFill>
                  <a:prstClr val="white"/>
                </a:solidFill>
              </a:rPr>
              <a:t>نويسندگاني چون رياضي دان آلماني (سيمون استيون ) عقايد پاچولي را به عموم عرضه كردند . كتاب استیون در سال 1607 در ليدن به چاپ رسيد و بعدها نيز به زبان فرانسه ترجمه شد در اين زمان تغيير مختصري در روش هاي دفتر داري بوجود آمده بود كه نشانه هاي آن را مي توان در نوشته هاي مربوط به اين دوران مشاهده كرد </a:t>
            </a:r>
            <a:r>
              <a:rPr kumimoji="0" lang="fa-IR" sz="1600" b="0" i="0" u="none" strike="noStrike" cap="none" normalizeH="0" baseline="0" dirty="0" smtClean="0">
                <a:ln>
                  <a:noFill/>
                </a:ln>
                <a:solidFill>
                  <a:schemeClr val="tx1"/>
                </a:solidFill>
                <a:effectLst/>
                <a:latin typeface="Calibri" pitchFamily="34" charset="0"/>
                <a:ea typeface="Calibri" pitchFamily="34" charset="0"/>
                <a:cs typeface="B Zar" charset="-78"/>
              </a:rPr>
              <a:t>. </a:t>
            </a:r>
            <a:endParaRPr kumimoji="0" lang="fa-IR"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med"/>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Rectangle 1"/>
          <p:cNvSpPr>
            <a:spLocks noChangeArrowheads="1"/>
          </p:cNvSpPr>
          <p:nvPr/>
        </p:nvSpPr>
        <p:spPr bwMode="auto">
          <a:xfrm>
            <a:off x="101600" y="334101"/>
            <a:ext cx="8926286" cy="624786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100000"/>
              </a:lnSpc>
              <a:spcBef>
                <a:spcPct val="0"/>
              </a:spcBef>
              <a:spcAft>
                <a:spcPct val="0"/>
              </a:spcAft>
              <a:buClrTx/>
              <a:buSzTx/>
              <a:buFontTx/>
              <a:buNone/>
              <a:tabLst/>
            </a:pPr>
            <a:r>
              <a:rPr lang="fa-IR" sz="2400" dirty="0" smtClean="0">
                <a:solidFill>
                  <a:prstClr val="white"/>
                </a:solidFill>
              </a:rPr>
              <a:t> بر طبق كتاب پراگالو در دوره اي كه از سال 1458 آغاز شد و تا سال 1558 ادامه يافت : نويسندگان بر آن بودند تا سازوكارهاي نظام دفترداري را به گونه اي كه به وسيله تجار انجام مي شد تشريح كنند هيچ كس در پي ارائه ي نظريه اي درباره ثبت دوطرفه نبود همچنان كه كسي گامي فراتر از رفع معضلات دفترداري دوطرفه بر نداشت در دوره ي دوم يعني از سال 1559 تا سال 1795 فصل جديدي با عنوان انتقاد از دفترداري در مباحث حسابداري گشوده شد . </a:t>
            </a:r>
          </a:p>
          <a:p>
            <a:pPr marL="0" marR="0" lvl="0" indent="0" algn="justLow" defTabSz="914400" rtl="1" eaLnBrk="1" fontAlgn="base" latinLnBrk="0" hangingPunct="1">
              <a:lnSpc>
                <a:spcPct val="100000"/>
              </a:lnSpc>
              <a:spcBef>
                <a:spcPct val="0"/>
              </a:spcBef>
              <a:spcAft>
                <a:spcPct val="0"/>
              </a:spcAft>
              <a:buClrTx/>
              <a:buSzTx/>
              <a:buFontTx/>
              <a:buNone/>
              <a:tabLst/>
            </a:pPr>
            <a:endParaRPr lang="fa-IR" sz="2400" dirty="0" smtClean="0">
              <a:solidFill>
                <a:prstClr val="white"/>
              </a:solidFill>
            </a:endParaRPr>
          </a:p>
          <a:p>
            <a:pPr marL="0" marR="0" lvl="0" indent="0" algn="justLow" defTabSz="914400" rtl="1" eaLnBrk="1" fontAlgn="base" latinLnBrk="0" hangingPunct="1">
              <a:lnSpc>
                <a:spcPct val="100000"/>
              </a:lnSpc>
              <a:spcBef>
                <a:spcPct val="0"/>
              </a:spcBef>
              <a:spcAft>
                <a:spcPct val="0"/>
              </a:spcAft>
              <a:buClrTx/>
              <a:buSzTx/>
              <a:buFontTx/>
              <a:buNone/>
              <a:tabLst/>
            </a:pPr>
            <a:r>
              <a:rPr lang="fa-IR" sz="2400" dirty="0" smtClean="0">
                <a:solidFill>
                  <a:prstClr val="white"/>
                </a:solidFill>
              </a:rPr>
              <a:t>در همين دوره بود كه استفاده از سيستم دوطرفه از طريق نمادهاي ديگري چون سازمان هاي دولتي و صومعه ها رايج شد با برخواستن امواج انتقاد و گسترش دفترداري تحقيقات نظري در اين زمينه آغاز شد ريموند مورخ از سال هاي 1494 تا 1800 بعنوان سالهاي ركود حسابداري ياد كرده است .</a:t>
            </a:r>
          </a:p>
          <a:p>
            <a:pPr marL="0" marR="0" lvl="0" indent="0" algn="justLow" defTabSz="914400" rtl="1" eaLnBrk="1" fontAlgn="base" latinLnBrk="0" hangingPunct="1">
              <a:lnSpc>
                <a:spcPct val="100000"/>
              </a:lnSpc>
              <a:spcBef>
                <a:spcPct val="0"/>
              </a:spcBef>
              <a:spcAft>
                <a:spcPct val="0"/>
              </a:spcAft>
              <a:buClrTx/>
              <a:buSzTx/>
              <a:buFontTx/>
              <a:buNone/>
              <a:tabLst/>
            </a:pPr>
            <a:endParaRPr lang="en-US" sz="2400" dirty="0" smtClean="0">
              <a:solidFill>
                <a:prstClr val="white"/>
              </a:solidFill>
            </a:endParaRPr>
          </a:p>
          <a:p>
            <a:pPr marL="0" marR="0" lvl="0" indent="0" algn="justLow" defTabSz="914400" rtl="1" eaLnBrk="0" fontAlgn="base" latinLnBrk="0" hangingPunct="0">
              <a:lnSpc>
                <a:spcPct val="100000"/>
              </a:lnSpc>
              <a:spcBef>
                <a:spcPct val="0"/>
              </a:spcBef>
              <a:spcAft>
                <a:spcPct val="0"/>
              </a:spcAft>
              <a:buClrTx/>
              <a:buSzTx/>
              <a:buFontTx/>
              <a:buNone/>
              <a:tabLst/>
            </a:pPr>
            <a:r>
              <a:rPr lang="fa-IR" sz="2400" dirty="0" smtClean="0">
                <a:solidFill>
                  <a:prstClr val="white"/>
                </a:solidFill>
              </a:rPr>
              <a:t>چنين تعبيري قدري غيرمنصفانه مي نمايد زيرا اين دوران را مي توان به دو دوره تقسيم كرد . نخست دوره ي اكتشاف و سپس دوره ي انقلاب </a:t>
            </a:r>
            <a:r>
              <a:rPr kumimoji="0" lang="fa-IR" sz="1600" b="0" i="0" u="none" strike="noStrike" cap="none" normalizeH="0" baseline="0" dirty="0" smtClean="0">
                <a:ln>
                  <a:noFill/>
                </a:ln>
                <a:solidFill>
                  <a:schemeClr val="tx1"/>
                </a:solidFill>
                <a:effectLst/>
                <a:latin typeface="Arial" pitchFamily="34" charset="0"/>
                <a:ea typeface="Calibri" pitchFamily="34" charset="0"/>
                <a:cs typeface="B Zar" charset="-78"/>
              </a:rPr>
              <a:t>.</a:t>
            </a:r>
            <a:endParaRPr kumimoji="0" lang="fa-IR"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med">
    <p:strips dir="l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3073" name="Rectangle 1"/>
          <p:cNvSpPr>
            <a:spLocks noChangeArrowheads="1"/>
          </p:cNvSpPr>
          <p:nvPr/>
        </p:nvSpPr>
        <p:spPr bwMode="auto">
          <a:xfrm>
            <a:off x="0" y="413367"/>
            <a:ext cx="9144000" cy="58169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100000"/>
              </a:lnSpc>
              <a:spcBef>
                <a:spcPct val="0"/>
              </a:spcBef>
              <a:spcAft>
                <a:spcPct val="0"/>
              </a:spcAft>
              <a:buClrTx/>
              <a:buSzTx/>
              <a:buFontTx/>
              <a:buNone/>
              <a:tabLst/>
            </a:pPr>
            <a:r>
              <a:rPr lang="fa-IR" sz="3600" dirty="0" smtClean="0">
                <a:solidFill>
                  <a:prstClr val="white"/>
                </a:solidFill>
              </a:rPr>
              <a:t>عصر اكتشاف</a:t>
            </a:r>
          </a:p>
          <a:p>
            <a:pPr marL="0" marR="0" lvl="0" indent="0" algn="justLow" defTabSz="914400" rtl="1" eaLnBrk="1" fontAlgn="base" latinLnBrk="0" hangingPunct="1">
              <a:lnSpc>
                <a:spcPct val="100000"/>
              </a:lnSpc>
              <a:spcBef>
                <a:spcPct val="0"/>
              </a:spcBef>
              <a:spcAft>
                <a:spcPct val="0"/>
              </a:spcAft>
              <a:buClrTx/>
              <a:buSzTx/>
              <a:buFontTx/>
              <a:buNone/>
              <a:tabLst/>
            </a:pPr>
            <a:endParaRPr lang="en-US" sz="2400" dirty="0" smtClean="0">
              <a:solidFill>
                <a:prstClr val="white"/>
              </a:solidFill>
            </a:endParaRPr>
          </a:p>
          <a:p>
            <a:pPr marL="0" marR="0" lvl="0" indent="0" algn="justLow" defTabSz="914400" rtl="1" eaLnBrk="0" fontAlgn="base" latinLnBrk="0" hangingPunct="0">
              <a:lnSpc>
                <a:spcPct val="100000"/>
              </a:lnSpc>
              <a:spcBef>
                <a:spcPct val="0"/>
              </a:spcBef>
              <a:spcAft>
                <a:spcPct val="0"/>
              </a:spcAft>
              <a:buClrTx/>
              <a:buSzTx/>
              <a:buFontTx/>
              <a:buNone/>
              <a:tabLst/>
            </a:pPr>
            <a:r>
              <a:rPr lang="fa-IR" sz="2400" dirty="0" smtClean="0">
                <a:solidFill>
                  <a:prstClr val="white"/>
                </a:solidFill>
              </a:rPr>
              <a:t>دوره ي اكتشاف در قدرت بلامنازع ايالات و شهرهاي ايتاليا كه ملل ديگر اروپايي را از مشاركت در تجارت حوزه ي مديترانه باز مي داشت ريشه داشت ساير ملل براي دستيابي به مراكز بازرگاني جديد به جانب آب هاي آن سوي مديترانه بادبان بر افراشتند . دو سال قبل از انتشار كتاب پاچولي كريستف كلمب سوار بر عرشه ي يك كاراك اسپانيايي رهسپار غرب شد . </a:t>
            </a:r>
          </a:p>
          <a:p>
            <a:pPr marL="0" marR="0" lvl="0" indent="0" algn="justLow" defTabSz="914400" rtl="1" eaLnBrk="0" fontAlgn="base" latinLnBrk="0" hangingPunct="0">
              <a:lnSpc>
                <a:spcPct val="100000"/>
              </a:lnSpc>
              <a:spcBef>
                <a:spcPct val="0"/>
              </a:spcBef>
              <a:spcAft>
                <a:spcPct val="0"/>
              </a:spcAft>
              <a:buClrTx/>
              <a:buSzTx/>
              <a:buFontTx/>
              <a:buNone/>
              <a:tabLst/>
            </a:pPr>
            <a:endParaRPr lang="fa-IR" sz="2400" dirty="0" smtClean="0">
              <a:solidFill>
                <a:prstClr val="white"/>
              </a:solidFill>
            </a:endParaRPr>
          </a:p>
          <a:p>
            <a:pPr marL="0" marR="0" lvl="0" indent="0" algn="justLow" defTabSz="914400" rtl="1" eaLnBrk="0" fontAlgn="base" latinLnBrk="0" hangingPunct="0">
              <a:lnSpc>
                <a:spcPct val="100000"/>
              </a:lnSpc>
              <a:spcBef>
                <a:spcPct val="0"/>
              </a:spcBef>
              <a:spcAft>
                <a:spcPct val="0"/>
              </a:spcAft>
              <a:buClrTx/>
              <a:buSzTx/>
              <a:buFontTx/>
              <a:buNone/>
              <a:tabLst/>
            </a:pPr>
            <a:r>
              <a:rPr lang="fa-IR" sz="2400" dirty="0" smtClean="0">
                <a:solidFill>
                  <a:prstClr val="white"/>
                </a:solidFill>
              </a:rPr>
              <a:t>كريستف كلمب به شهادت مدارك فراوان در شهر جنوا يعني مهد حسابداري به دنيا آمد و حتي مدارك مستدلتري در دست است كه نشان مي دهد در سفر دريايي يك نفر حسابرس از سوي دربار اسپانيا مامور شده بود تا بر حسابهاي مالي كه كلمب از طلاها و ادويه هاي گرد آمده تهيه مي كرد نظارت كند . دوگاما ، ماژلان ، جان كبوت و بسياري ديگر راه كلمب و دياز را در سرزمينهاي تازه دنبال كردند </a:t>
            </a:r>
            <a:r>
              <a:rPr kumimoji="0" lang="fa-IR" sz="1600" b="0" i="0" u="none" strike="noStrike" cap="none" normalizeH="0" baseline="0" dirty="0" smtClean="0">
                <a:ln>
                  <a:noFill/>
                </a:ln>
                <a:solidFill>
                  <a:schemeClr val="tx1"/>
                </a:solidFill>
                <a:effectLst/>
                <a:latin typeface="Arial" pitchFamily="34" charset="0"/>
                <a:ea typeface="Calibri" pitchFamily="34" charset="0"/>
                <a:cs typeface="B Zar" charset="-78"/>
              </a:rPr>
              <a:t>.</a:t>
            </a:r>
            <a:endParaRPr kumimoji="0" lang="fa-IR"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overrideClrMapping bg1="dk1" tx1="lt1" bg2="dk2" tx2="lt2" accent1="accent1" accent2="accent2" accent3="accent3" accent4="accent4" accent5="accent5" accent6="accent6" hlink="hlink" folHlink="folHlink"/>
  </p:clrMapOvr>
  <p:transition>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9" name="Rectangle 1"/>
          <p:cNvSpPr>
            <a:spLocks noChangeArrowheads="1"/>
          </p:cNvSpPr>
          <p:nvPr/>
        </p:nvSpPr>
        <p:spPr bwMode="auto">
          <a:xfrm>
            <a:off x="0" y="181959"/>
            <a:ext cx="9144000" cy="649408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100000"/>
              </a:lnSpc>
              <a:spcBef>
                <a:spcPct val="0"/>
              </a:spcBef>
              <a:spcAft>
                <a:spcPct val="0"/>
              </a:spcAft>
              <a:buClrTx/>
              <a:buSzTx/>
              <a:buFontTx/>
              <a:buNone/>
              <a:tabLst/>
            </a:pPr>
            <a:r>
              <a:rPr lang="fa-IR" sz="3200" dirty="0" smtClean="0">
                <a:solidFill>
                  <a:prstClr val="white"/>
                </a:solidFill>
              </a:rPr>
              <a:t>مشاركت هاي خاص</a:t>
            </a:r>
          </a:p>
          <a:p>
            <a:pPr marL="0" marR="0" lvl="0" indent="0" algn="justLow" defTabSz="914400" rtl="1" eaLnBrk="1" fontAlgn="base" latinLnBrk="0" hangingPunct="1">
              <a:lnSpc>
                <a:spcPct val="100000"/>
              </a:lnSpc>
              <a:spcBef>
                <a:spcPct val="0"/>
              </a:spcBef>
              <a:spcAft>
                <a:spcPct val="0"/>
              </a:spcAft>
              <a:buClrTx/>
              <a:buSzTx/>
              <a:buFontTx/>
              <a:buNone/>
              <a:tabLst/>
            </a:pPr>
            <a:endParaRPr lang="en-US" sz="2400" dirty="0" smtClean="0">
              <a:solidFill>
                <a:prstClr val="white"/>
              </a:solidFill>
            </a:endParaRPr>
          </a:p>
          <a:p>
            <a:pPr marL="0" marR="0" lvl="0" indent="0" algn="justLow" defTabSz="914400" rtl="1" eaLnBrk="0" fontAlgn="base" latinLnBrk="0" hangingPunct="0">
              <a:lnSpc>
                <a:spcPct val="100000"/>
              </a:lnSpc>
              <a:spcBef>
                <a:spcPct val="0"/>
              </a:spcBef>
              <a:spcAft>
                <a:spcPct val="0"/>
              </a:spcAft>
              <a:buClrTx/>
              <a:buSzTx/>
              <a:buFontTx/>
              <a:buNone/>
              <a:tabLst/>
            </a:pPr>
            <a:r>
              <a:rPr lang="fa-IR" sz="2400" dirty="0" smtClean="0">
                <a:solidFill>
                  <a:prstClr val="white"/>
                </a:solidFill>
              </a:rPr>
              <a:t>نياز تامين مالي اين سفرهاي دريايي اكتشافي و در عين حال موجب پيدايش شركت هاي با سرمايه مشترك شد اين شركت ها را مي توان نوع تكامل يافته تر موسسات اماني ايتاليايي و طلايه دار شركتهاي سهامي امروزي دانست .</a:t>
            </a:r>
          </a:p>
          <a:p>
            <a:pPr marL="0" marR="0" lvl="0" indent="0" algn="justLow" defTabSz="914400" rtl="1" eaLnBrk="0" fontAlgn="base" latinLnBrk="0" hangingPunct="0">
              <a:lnSpc>
                <a:spcPct val="100000"/>
              </a:lnSpc>
              <a:spcBef>
                <a:spcPct val="0"/>
              </a:spcBef>
              <a:spcAft>
                <a:spcPct val="0"/>
              </a:spcAft>
              <a:buClrTx/>
              <a:buSzTx/>
              <a:buFontTx/>
              <a:buNone/>
              <a:tabLst/>
            </a:pPr>
            <a:r>
              <a:rPr lang="fa-IR" sz="2400" dirty="0" smtClean="0">
                <a:solidFill>
                  <a:prstClr val="white"/>
                </a:solidFill>
              </a:rPr>
              <a:t> </a:t>
            </a:r>
          </a:p>
          <a:p>
            <a:pPr marL="0" marR="0" lvl="0" indent="0" algn="justLow" defTabSz="914400" rtl="1" eaLnBrk="0" fontAlgn="base" latinLnBrk="0" hangingPunct="0">
              <a:lnSpc>
                <a:spcPct val="100000"/>
              </a:lnSpc>
              <a:spcBef>
                <a:spcPct val="0"/>
              </a:spcBef>
              <a:spcAft>
                <a:spcPct val="0"/>
              </a:spcAft>
              <a:buClrTx/>
              <a:buSzTx/>
              <a:buFontTx/>
              <a:buNone/>
              <a:tabLst/>
            </a:pPr>
            <a:r>
              <a:rPr lang="fa-IR" sz="2400" dirty="0" smtClean="0">
                <a:solidFill>
                  <a:prstClr val="white"/>
                </a:solidFill>
              </a:rPr>
              <a:t>در چنين شركتهايي افراد براي تامين مالي يك ماجراجويي اقتصادي با هم متحد مي شدند و هر يك به نسبت سرمايه گذاري خود برگه هاي سهام دريافت مي كردند . </a:t>
            </a:r>
          </a:p>
          <a:p>
            <a:pPr marL="0" marR="0" lvl="0" indent="0" algn="justLow" defTabSz="914400" rtl="1" eaLnBrk="0" fontAlgn="base" latinLnBrk="0" hangingPunct="0">
              <a:lnSpc>
                <a:spcPct val="100000"/>
              </a:lnSpc>
              <a:spcBef>
                <a:spcPct val="0"/>
              </a:spcBef>
              <a:spcAft>
                <a:spcPct val="0"/>
              </a:spcAft>
              <a:buClrTx/>
              <a:buSzTx/>
              <a:buFontTx/>
              <a:buNone/>
              <a:tabLst/>
            </a:pPr>
            <a:r>
              <a:rPr lang="fa-IR" sz="2400" dirty="0" smtClean="0">
                <a:solidFill>
                  <a:prstClr val="white"/>
                </a:solidFill>
              </a:rPr>
              <a:t>از آنجا كه با به پايان رسيدن هر ماجراجويي اقتصادي سهام داران به ترتيب قسمتي از ارزش كل دارايي ها را دريافت مي كردند. واژه ي سرمايه پاياني مصطلح شد، يكي از اولين مشاركت هاي خاص كمپاني هند شرقي انگليس بود كه در 1600 تاسيس شد چون اغلب مشاركت هاي خاص در پايان يك سفر دريايي وجه نقد كافي براي پرداخت سهام داران نداشتند به جاي وجه نقد سهام سفردريايي بعدي به آنها اعطا مي شد : كه به معناي سود سهام امروزي است </a:t>
            </a:r>
            <a:r>
              <a:rPr kumimoji="0" lang="fa-IR" sz="1600" b="0" i="0" u="none" strike="noStrike" cap="none" normalizeH="0" baseline="0" dirty="0" smtClean="0">
                <a:ln>
                  <a:noFill/>
                </a:ln>
                <a:solidFill>
                  <a:schemeClr val="tx1"/>
                </a:solidFill>
                <a:effectLst/>
                <a:latin typeface="Arial" pitchFamily="34" charset="0"/>
                <a:ea typeface="Calibri" pitchFamily="34" charset="0"/>
                <a:cs typeface="B Zar" charset="-78"/>
              </a:rPr>
              <a:t>. </a:t>
            </a:r>
            <a:endParaRPr kumimoji="0" lang="fa-IR"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med">
    <p:circl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214282" y="592090"/>
            <a:ext cx="8643998" cy="526297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100000"/>
              </a:lnSpc>
              <a:spcBef>
                <a:spcPct val="0"/>
              </a:spcBef>
              <a:spcAft>
                <a:spcPct val="0"/>
              </a:spcAft>
              <a:buClrTx/>
              <a:buSzTx/>
              <a:buFontTx/>
              <a:buNone/>
              <a:tabLst/>
            </a:pPr>
            <a:r>
              <a:rPr lang="fa-IR" sz="2400" dirty="0" smtClean="0">
                <a:solidFill>
                  <a:prstClr val="white"/>
                </a:solidFill>
              </a:rPr>
              <a:t>انباشت سرمايه هاي پاياني بر هم ناگريز حسابداري به هدف پيچيده اي را طلب مي كرد ،بدين سان سرمايه گذاري مشترك براي چندين سفر دريايي انجام گرفت كه حسابداري مناسبي براي آنان طراحي نشده بود .</a:t>
            </a:r>
          </a:p>
          <a:p>
            <a:pPr marL="0" marR="0" lvl="0" indent="0" algn="justLow" defTabSz="914400" rtl="1" eaLnBrk="1" fontAlgn="base" latinLnBrk="0" hangingPunct="1">
              <a:lnSpc>
                <a:spcPct val="100000"/>
              </a:lnSpc>
              <a:spcBef>
                <a:spcPct val="0"/>
              </a:spcBef>
              <a:spcAft>
                <a:spcPct val="0"/>
              </a:spcAft>
              <a:buClrTx/>
              <a:buSzTx/>
              <a:buFontTx/>
              <a:buNone/>
              <a:tabLst/>
            </a:pPr>
            <a:r>
              <a:rPr lang="fa-IR" sz="2400" dirty="0" smtClean="0">
                <a:solidFill>
                  <a:prstClr val="white"/>
                </a:solidFill>
              </a:rPr>
              <a:t>در 19 اكتبر سال 1657 با تصويب منشور جديدي اين مكان بوجود آمد تا سهام دائمي براي سرمايه گذاري مشترك در كليه سفرهاي دريايي آينده منتشر شود .</a:t>
            </a:r>
          </a:p>
          <a:p>
            <a:pPr marL="0" marR="0" lvl="0" indent="0" algn="justLow" defTabSz="914400" rtl="1" eaLnBrk="1" fontAlgn="base" latinLnBrk="0" hangingPunct="1">
              <a:lnSpc>
                <a:spcPct val="100000"/>
              </a:lnSpc>
              <a:spcBef>
                <a:spcPct val="0"/>
              </a:spcBef>
              <a:spcAft>
                <a:spcPct val="0"/>
              </a:spcAft>
              <a:buClrTx/>
              <a:buSzTx/>
              <a:buFontTx/>
              <a:buNone/>
              <a:tabLst/>
            </a:pPr>
            <a:endParaRPr lang="fa-IR" sz="2400" dirty="0" smtClean="0">
              <a:solidFill>
                <a:prstClr val="white"/>
              </a:solidFill>
            </a:endParaRPr>
          </a:p>
          <a:p>
            <a:pPr marL="0" marR="0" lvl="0" indent="0" algn="justLow" defTabSz="914400" rtl="1" eaLnBrk="1" fontAlgn="base" latinLnBrk="0" hangingPunct="1">
              <a:lnSpc>
                <a:spcPct val="100000"/>
              </a:lnSpc>
              <a:spcBef>
                <a:spcPct val="0"/>
              </a:spcBef>
              <a:spcAft>
                <a:spcPct val="0"/>
              </a:spcAft>
              <a:buClrTx/>
              <a:buSzTx/>
              <a:buFontTx/>
              <a:buNone/>
              <a:tabLst/>
            </a:pPr>
            <a:r>
              <a:rPr lang="fa-IR" sz="2400" dirty="0" smtClean="0">
                <a:solidFill>
                  <a:prstClr val="white"/>
                </a:solidFill>
              </a:rPr>
              <a:t>يكي از آثار تبديل سهام پاياني به سهام دائمي پيدايش و مرسوم شدن مانده گيري حساب سود و زيان در پايان هر سال به جاي پايان هر سفر دريايي بود . مقارن سال 1673 قانون تجارت فرانسه تهيه تراز نامه اي حداقل دوسالانه را براي همه شركت ها الزامي كرد با پديد آمدن امكان انتقال سهام دنياي جديدي در برابر سرمايه گذار يعني استفاده كننده ي اصلي گزارش دهي مالي مدرن گشوده شد.</a:t>
            </a:r>
            <a:endParaRPr kumimoji="0" lang="fa-IR"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med">
    <p:diamon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52225" name="Rectangle 1"/>
          <p:cNvSpPr>
            <a:spLocks noChangeArrowheads="1"/>
          </p:cNvSpPr>
          <p:nvPr/>
        </p:nvSpPr>
        <p:spPr bwMode="auto">
          <a:xfrm>
            <a:off x="0" y="677109"/>
            <a:ext cx="9144000" cy="538609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100000"/>
              </a:lnSpc>
              <a:spcBef>
                <a:spcPct val="0"/>
              </a:spcBef>
              <a:spcAft>
                <a:spcPct val="0"/>
              </a:spcAft>
              <a:buClrTx/>
              <a:buSzTx/>
              <a:buFontTx/>
              <a:buNone/>
              <a:tabLst/>
            </a:pPr>
            <a:r>
              <a:rPr lang="fa-IR" sz="3200" dirty="0" smtClean="0">
                <a:solidFill>
                  <a:prstClr val="white"/>
                </a:solidFill>
              </a:rPr>
              <a:t>حباب درياي جنوب </a:t>
            </a:r>
          </a:p>
          <a:p>
            <a:pPr marL="0" marR="0" lvl="0" indent="0" algn="justLow" defTabSz="914400" rtl="1" eaLnBrk="1" fontAlgn="base" latinLnBrk="0" hangingPunct="1">
              <a:lnSpc>
                <a:spcPct val="100000"/>
              </a:lnSpc>
              <a:spcBef>
                <a:spcPct val="0"/>
              </a:spcBef>
              <a:spcAft>
                <a:spcPct val="0"/>
              </a:spcAft>
              <a:buClrTx/>
              <a:buSzTx/>
              <a:buFontTx/>
              <a:buNone/>
              <a:tabLst/>
            </a:pPr>
            <a:endParaRPr lang="fa-IR" sz="2400" dirty="0" smtClean="0">
              <a:solidFill>
                <a:prstClr val="white"/>
              </a:solidFill>
            </a:endParaRPr>
          </a:p>
          <a:p>
            <a:pPr marL="0" marR="0" lvl="0" indent="0" algn="justLow" defTabSz="914400" rtl="1" eaLnBrk="1" fontAlgn="base" latinLnBrk="0" hangingPunct="1">
              <a:lnSpc>
                <a:spcPct val="100000"/>
              </a:lnSpc>
              <a:spcBef>
                <a:spcPct val="0"/>
              </a:spcBef>
              <a:spcAft>
                <a:spcPct val="0"/>
              </a:spcAft>
              <a:buClrTx/>
              <a:buSzTx/>
              <a:buFontTx/>
              <a:buNone/>
              <a:tabLst/>
            </a:pPr>
            <a:r>
              <a:rPr lang="fa-IR" sz="2400" dirty="0" smtClean="0">
                <a:solidFill>
                  <a:prstClr val="white"/>
                </a:solidFill>
              </a:rPr>
              <a:t>پايان كار مشاركت هاي خاص درخور تعمق است در اوايل قرن 18 فرصت هاي سرمايه گذاري اندكي وجود داشت . </a:t>
            </a:r>
          </a:p>
          <a:p>
            <a:pPr marL="0" marR="0" lvl="0" indent="0" algn="justLow" defTabSz="914400" rtl="1" eaLnBrk="1" fontAlgn="base" latinLnBrk="0" hangingPunct="1">
              <a:lnSpc>
                <a:spcPct val="100000"/>
              </a:lnSpc>
              <a:spcBef>
                <a:spcPct val="0"/>
              </a:spcBef>
              <a:spcAft>
                <a:spcPct val="0"/>
              </a:spcAft>
              <a:buClrTx/>
              <a:buSzTx/>
              <a:buFontTx/>
              <a:buNone/>
              <a:tabLst/>
            </a:pPr>
            <a:endParaRPr lang="fa-IR" sz="2400" dirty="0" smtClean="0">
              <a:solidFill>
                <a:prstClr val="white"/>
              </a:solidFill>
            </a:endParaRPr>
          </a:p>
          <a:p>
            <a:pPr marL="0" marR="0" lvl="0" indent="0" algn="justLow" defTabSz="914400" rtl="1" eaLnBrk="1" fontAlgn="base" latinLnBrk="0" hangingPunct="1">
              <a:lnSpc>
                <a:spcPct val="100000"/>
              </a:lnSpc>
              <a:spcBef>
                <a:spcPct val="0"/>
              </a:spcBef>
              <a:spcAft>
                <a:spcPct val="0"/>
              </a:spcAft>
              <a:buClrTx/>
              <a:buSzTx/>
              <a:buFontTx/>
              <a:buNone/>
              <a:tabLst/>
            </a:pPr>
            <a:r>
              <a:rPr lang="fa-IR" sz="2400" dirty="0" smtClean="0">
                <a:solidFill>
                  <a:prstClr val="white"/>
                </a:solidFill>
              </a:rPr>
              <a:t>شركت هايي كه توانستند توجه خيل سرمايه گذاران به خود جلب كنند قيمت سهامشان دو و حتي سه برابر شد در اين ميان سربلندتر از همه شركت درياي جنوب بود . </a:t>
            </a:r>
          </a:p>
          <a:p>
            <a:pPr marL="0" marR="0" lvl="0" indent="0" algn="justLow" defTabSz="914400" rtl="1" eaLnBrk="1" fontAlgn="base" latinLnBrk="0" hangingPunct="1">
              <a:lnSpc>
                <a:spcPct val="100000"/>
              </a:lnSpc>
              <a:spcBef>
                <a:spcPct val="0"/>
              </a:spcBef>
              <a:spcAft>
                <a:spcPct val="0"/>
              </a:spcAft>
              <a:buClrTx/>
              <a:buSzTx/>
              <a:buFontTx/>
              <a:buNone/>
              <a:tabLst/>
            </a:pPr>
            <a:endParaRPr lang="fa-IR" sz="2400" dirty="0" smtClean="0">
              <a:solidFill>
                <a:prstClr val="white"/>
              </a:solidFill>
            </a:endParaRPr>
          </a:p>
          <a:p>
            <a:pPr marL="0" marR="0" lvl="0" indent="0" algn="justLow" defTabSz="914400" rtl="1" eaLnBrk="1" fontAlgn="base" latinLnBrk="0" hangingPunct="1">
              <a:lnSpc>
                <a:spcPct val="100000"/>
              </a:lnSpc>
              <a:spcBef>
                <a:spcPct val="0"/>
              </a:spcBef>
              <a:spcAft>
                <a:spcPct val="0"/>
              </a:spcAft>
              <a:buClrTx/>
              <a:buSzTx/>
              <a:buFontTx/>
              <a:buNone/>
              <a:tabLst/>
            </a:pPr>
            <a:r>
              <a:rPr lang="fa-IR" sz="2400" dirty="0" smtClean="0">
                <a:solidFill>
                  <a:prstClr val="white"/>
                </a:solidFill>
              </a:rPr>
              <a:t>اين شركت راه كسب سود خود را تجارت برده بين افريقا و امريكاي جنوبي برگزيده بود . دليل متوسل شدن به واژه ي حدسيات در ارزيابي فعاليت اين شركت آن است كه هرگز صورت مالي و يا گزارش عمليات منتشر نشد . سرانجام كاخ هاي پوشالي سهام فرو ريخت و جز صدها هزار پوند ،معادل چندين ميليون امروز برجاي نگذاشت.</a:t>
            </a:r>
            <a:endParaRPr lang="en-US" sz="2400" dirty="0" smtClean="0">
              <a:solidFill>
                <a:prstClr val="white"/>
              </a:solidFill>
            </a:endParaRPr>
          </a:p>
        </p:txBody>
      </p:sp>
    </p:spTree>
  </p:cSld>
  <p:clrMapOvr>
    <a:overrideClrMapping bg1="dk1" tx1="lt1" bg2="dk2" tx2="lt2" accent1="accent1" accent2="accent2" accent3="accent3" accent4="accent4" accent5="accent5" accent6="accent6" hlink="hlink" folHlink="folHlink"/>
  </p:clrMapOvr>
  <p:transition spd="med">
    <p:fade thruBlk="1"/>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4282" y="357166"/>
            <a:ext cx="8572560" cy="5016758"/>
          </a:xfrm>
          <a:prstGeom prst="rect">
            <a:avLst/>
          </a:prstGeom>
        </p:spPr>
        <p:txBody>
          <a:bodyPr wrap="square">
            <a:spAutoFit/>
          </a:bodyPr>
          <a:lstStyle/>
          <a:p>
            <a:pPr lvl="0" algn="justLow" eaLnBrk="0" fontAlgn="base" hangingPunct="0">
              <a:spcBef>
                <a:spcPct val="0"/>
              </a:spcBef>
              <a:spcAft>
                <a:spcPct val="0"/>
              </a:spcAft>
            </a:pPr>
            <a:r>
              <a:rPr lang="fa-IR" sz="3200" dirty="0" smtClean="0">
                <a:solidFill>
                  <a:prstClr val="white"/>
                </a:solidFill>
              </a:rPr>
              <a:t>انقلاب صنعتي</a:t>
            </a:r>
          </a:p>
          <a:p>
            <a:pPr lvl="0" algn="justLow" eaLnBrk="0" fontAlgn="base" hangingPunct="0">
              <a:spcBef>
                <a:spcPct val="0"/>
              </a:spcBef>
              <a:spcAft>
                <a:spcPct val="0"/>
              </a:spcAft>
            </a:pPr>
            <a:endParaRPr lang="fa-IR" sz="2400" dirty="0" smtClean="0">
              <a:solidFill>
                <a:prstClr val="white"/>
              </a:solidFill>
            </a:endParaRPr>
          </a:p>
          <a:p>
            <a:pPr lvl="0" algn="justLow" eaLnBrk="0" fontAlgn="base" hangingPunct="0">
              <a:spcBef>
                <a:spcPct val="0"/>
              </a:spcBef>
              <a:spcAft>
                <a:spcPct val="0"/>
              </a:spcAft>
            </a:pPr>
            <a:r>
              <a:rPr lang="fa-IR" sz="2400" dirty="0" smtClean="0">
                <a:solidFill>
                  <a:prstClr val="white"/>
                </a:solidFill>
              </a:rPr>
              <a:t>با وقوع انقلاب صنعتي دوميت نقطه ي عطف در حيات حسابداري فرا رسيد و دوران ركود حسابداري پايان رسيد.</a:t>
            </a:r>
          </a:p>
          <a:p>
            <a:pPr lvl="0" algn="justLow" eaLnBrk="0" fontAlgn="base" hangingPunct="0">
              <a:spcBef>
                <a:spcPct val="0"/>
              </a:spcBef>
              <a:spcAft>
                <a:spcPct val="0"/>
              </a:spcAft>
            </a:pPr>
            <a:endParaRPr lang="fa-IR" sz="2400" dirty="0" smtClean="0">
              <a:solidFill>
                <a:prstClr val="white"/>
              </a:solidFill>
            </a:endParaRPr>
          </a:p>
          <a:p>
            <a:pPr lvl="0" algn="justLow" eaLnBrk="0" fontAlgn="base" hangingPunct="0">
              <a:spcBef>
                <a:spcPct val="0"/>
              </a:spcBef>
              <a:spcAft>
                <a:spcPct val="0"/>
              </a:spcAft>
            </a:pPr>
            <a:r>
              <a:rPr lang="fa-IR" sz="2400" dirty="0" smtClean="0">
                <a:solidFill>
                  <a:prstClr val="white"/>
                </a:solidFill>
              </a:rPr>
              <a:t>احتمالا آغاز شروع انقلاب صنعتي همزمان در دوره اي بود كه در بريتانيا بر اثر اوضاع جوي مساعد،ضراعت پررونق تر وافزايش محصولات باعث پايين آمدن قيمت مواد غذايي و در نتيجه بهبود تغذيه و سلامتي جامعه شده بود در همان زمان توجه بيشتري به بهداشت فردي از ميزان ابتلا به طائون پس از 4 قرن كشتار كاست و بر ميزان جمعيت و به تبع آن تقاضا براي غذا افزوده شد به همين علت توليد افزايش يافت و اختراعات كارگاه هاي توليدي را متحول ساخت </a:t>
            </a:r>
            <a:r>
              <a:rPr lang="fa-IR" sz="1600" dirty="0" smtClean="0">
                <a:solidFill>
                  <a:prstClr val="white"/>
                </a:solidFill>
                <a:latin typeface="Arial" pitchFamily="34" charset="0"/>
                <a:ea typeface="Calibri" pitchFamily="34" charset="0"/>
                <a:cs typeface="B Zar" charset="-78"/>
              </a:rPr>
              <a:t>. </a:t>
            </a:r>
            <a:endParaRPr lang="fa-IR" dirty="0" smtClean="0">
              <a:solidFill>
                <a:prstClr val="white"/>
              </a:solidFill>
              <a:latin typeface="Arial" pitchFamily="34" charset="0"/>
              <a:cs typeface="Arial" pitchFamily="34" charset="0"/>
            </a:endParaRPr>
          </a:p>
        </p:txBody>
      </p:sp>
    </p:spTree>
  </p:cSld>
  <p:clrMapOvr>
    <a:masterClrMapping/>
  </p:clrMapOvr>
  <p:transition spd="med">
    <p:push dir="d"/>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1"/>
          <p:cNvSpPr>
            <a:spLocks noChangeArrowheads="1"/>
          </p:cNvSpPr>
          <p:nvPr/>
        </p:nvSpPr>
        <p:spPr bwMode="auto">
          <a:xfrm>
            <a:off x="135162" y="-18683"/>
            <a:ext cx="8929718" cy="63709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100000"/>
              </a:lnSpc>
              <a:spcBef>
                <a:spcPct val="0"/>
              </a:spcBef>
              <a:spcAft>
                <a:spcPct val="0"/>
              </a:spcAft>
              <a:buClrTx/>
              <a:buSzTx/>
              <a:buFontTx/>
              <a:buNone/>
              <a:tabLst/>
            </a:pPr>
            <a:r>
              <a:rPr lang="fa-IR" sz="2400" dirty="0" smtClean="0">
                <a:solidFill>
                  <a:prstClr val="white"/>
                </a:solidFill>
              </a:rPr>
              <a:t>استفاده از سرمايه بيشتر ضرورت اقتصادي شد و بانكها براي تامين چنين نيازهايي به وجود آمدند تا سال 1800 بيش از 400 بانك در انگلستان بوجود آمد كه 80 بانك فقط در لندن به فعاليت مشغول بودند در سال 1773 بورس لندن بوجود آمد و كمي بعد از آن در سال 1792 بورس سهام نيويورك آغاز به كار كرد .</a:t>
            </a:r>
          </a:p>
          <a:p>
            <a:pPr marL="0" marR="0" lvl="0" indent="0" algn="justLow" defTabSz="914400" rtl="1" eaLnBrk="1" fontAlgn="base" latinLnBrk="0" hangingPunct="1">
              <a:lnSpc>
                <a:spcPct val="100000"/>
              </a:lnSpc>
              <a:spcBef>
                <a:spcPct val="0"/>
              </a:spcBef>
              <a:spcAft>
                <a:spcPct val="0"/>
              </a:spcAft>
              <a:buClrTx/>
              <a:buSzTx/>
              <a:buFontTx/>
              <a:buNone/>
              <a:tabLst/>
            </a:pPr>
            <a:endParaRPr lang="fa-IR" sz="2400" dirty="0" smtClean="0">
              <a:solidFill>
                <a:prstClr val="white"/>
              </a:solidFill>
            </a:endParaRPr>
          </a:p>
          <a:p>
            <a:pPr marL="0" marR="0" lvl="0" indent="0" algn="justLow" defTabSz="914400" rtl="1" eaLnBrk="1" fontAlgn="base" latinLnBrk="0" hangingPunct="1">
              <a:lnSpc>
                <a:spcPct val="100000"/>
              </a:lnSpc>
              <a:spcBef>
                <a:spcPct val="0"/>
              </a:spcBef>
              <a:spcAft>
                <a:spcPct val="0"/>
              </a:spcAft>
              <a:buClrTx/>
              <a:buSzTx/>
              <a:buFontTx/>
              <a:buNone/>
              <a:tabLst/>
            </a:pPr>
            <a:r>
              <a:rPr lang="fa-IR" sz="2400" dirty="0" smtClean="0">
                <a:solidFill>
                  <a:prstClr val="white"/>
                </a:solidFill>
              </a:rPr>
              <a:t> در قرن 19 و در اوايل قرن 20 توسعه و رشد صنعتي عظيمي بويژه در آمريكا و انگلستان ايجاد شد توليد سالانه ي فولاد تنها در امريكا از 20 هزار تن در 1867 به 24 ميليون تن در 1914 افزايش يافت و تا سال 1929 به 56 ميليون تن بالغ شد . اختراعات مكانيكي قرن 18 تكميل و در قرن 19 از نتايج آن استفاده شد . در سال 1787 كارگاه بافندگي كارت وايت به ثبت رسيد البته عملكرد اين كارگاه با موفقيت كامل قرين نبود . </a:t>
            </a:r>
          </a:p>
          <a:p>
            <a:pPr marL="0" marR="0" lvl="0" indent="0" algn="justLow" defTabSz="914400" rtl="1" eaLnBrk="1" fontAlgn="base" latinLnBrk="0" hangingPunct="1">
              <a:lnSpc>
                <a:spcPct val="100000"/>
              </a:lnSpc>
              <a:spcBef>
                <a:spcPct val="0"/>
              </a:spcBef>
              <a:spcAft>
                <a:spcPct val="0"/>
              </a:spcAft>
              <a:buClrTx/>
              <a:buSzTx/>
              <a:buFontTx/>
              <a:buNone/>
              <a:tabLst/>
            </a:pPr>
            <a:endParaRPr lang="fa-IR" sz="2400" dirty="0" smtClean="0">
              <a:solidFill>
                <a:prstClr val="white"/>
              </a:solidFill>
            </a:endParaRPr>
          </a:p>
          <a:p>
            <a:pPr marL="0" marR="0" lvl="0" indent="0" algn="justLow" defTabSz="914400" rtl="1" eaLnBrk="1" fontAlgn="base" latinLnBrk="0" hangingPunct="1">
              <a:lnSpc>
                <a:spcPct val="100000"/>
              </a:lnSpc>
              <a:spcBef>
                <a:spcPct val="0"/>
              </a:spcBef>
              <a:spcAft>
                <a:spcPct val="0"/>
              </a:spcAft>
              <a:buClrTx/>
              <a:buSzTx/>
              <a:buFontTx/>
              <a:buNone/>
              <a:tabLst/>
            </a:pPr>
            <a:r>
              <a:rPr lang="fa-IR" sz="2400" dirty="0" smtClean="0">
                <a:solidFill>
                  <a:prstClr val="white"/>
                </a:solidFill>
              </a:rPr>
              <a:t>تجارت نيز گسترش يافت كه بخشي از آن مرهون دكترين ( ثروت ملل ) آدام اسميت بود . نظريه او به شكل گيري تجارت آزاد كمك كرد و به امضاي معاهده ي تجاري بين فرانسه و بريتانياي كبير انجاميد </a:t>
            </a:r>
            <a:r>
              <a:rPr kumimoji="0" lang="fa-IR" sz="1600" b="0" i="0" u="none" strike="noStrike" cap="none" normalizeH="0" baseline="0" dirty="0" smtClean="0">
                <a:ln>
                  <a:noFill/>
                </a:ln>
                <a:solidFill>
                  <a:schemeClr val="tx1"/>
                </a:solidFill>
                <a:effectLst/>
                <a:latin typeface="Arial" pitchFamily="34" charset="0"/>
                <a:ea typeface="Calibri" pitchFamily="34" charset="0"/>
                <a:cs typeface="B Zar" charset="-78"/>
              </a:rPr>
              <a:t>.</a:t>
            </a:r>
            <a:endParaRPr kumimoji="0" lang="fa-IR"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med"/>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1"/>
          <p:cNvSpPr>
            <a:spLocks noChangeArrowheads="1"/>
          </p:cNvSpPr>
          <p:nvPr/>
        </p:nvSpPr>
        <p:spPr bwMode="auto">
          <a:xfrm>
            <a:off x="214282" y="0"/>
            <a:ext cx="8929718" cy="657227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lang="fa-IR" sz="2800" dirty="0" smtClean="0">
                <a:solidFill>
                  <a:prstClr val="white"/>
                </a:solidFill>
              </a:rPr>
              <a:t>آثار انقلاب صنعتي و حسابداري</a:t>
            </a:r>
          </a:p>
          <a:p>
            <a:pPr marL="0" marR="0" lvl="0" indent="0" algn="justLow" defTabSz="914400" rtl="1" eaLnBrk="1" fontAlgn="base" latinLnBrk="0" hangingPunct="1">
              <a:lnSpc>
                <a:spcPct val="100000"/>
              </a:lnSpc>
              <a:spcBef>
                <a:spcPct val="0"/>
              </a:spcBef>
              <a:spcAft>
                <a:spcPct val="0"/>
              </a:spcAft>
              <a:buClrTx/>
              <a:buSzTx/>
              <a:buFontTx/>
              <a:buNone/>
              <a:tabLst/>
            </a:pPr>
            <a:endParaRPr lang="en-US" sz="2200" dirty="0" smtClean="0">
              <a:solidFill>
                <a:prstClr val="white"/>
              </a:solidFill>
            </a:endParaRPr>
          </a:p>
          <a:p>
            <a:pPr marL="0" marR="0" lvl="0" indent="0" algn="justLow" defTabSz="914400" rtl="1" eaLnBrk="0" fontAlgn="base" latinLnBrk="0" hangingPunct="0">
              <a:lnSpc>
                <a:spcPct val="100000"/>
              </a:lnSpc>
              <a:spcBef>
                <a:spcPct val="0"/>
              </a:spcBef>
              <a:spcAft>
                <a:spcPct val="0"/>
              </a:spcAft>
              <a:buClrTx/>
              <a:buSzTx/>
              <a:buFontTx/>
              <a:buNone/>
              <a:tabLst/>
            </a:pPr>
            <a:r>
              <a:rPr lang="fa-IR" sz="2200" dirty="0" smtClean="0">
                <a:solidFill>
                  <a:prstClr val="white"/>
                </a:solidFill>
              </a:rPr>
              <a:t>تاثيرات انقلاب صنعتي بر حسابداري هم مستقيم و هم غير مستقيم بود براي نمونه توليد انبوه كارخانه اي سبب شد تا دارايي هاي ثابت بخش چشم گيري از بهاي تمام شده ي كالا در فرآينده هاي توليد و توزيع را تشكيل دهند ، اين امر بيش از پيش مفهوم اصطحلاك را آشكار ساخت .</a:t>
            </a:r>
          </a:p>
          <a:p>
            <a:pPr marL="0" marR="0" lvl="0" indent="0" algn="justLow" defTabSz="914400" rtl="1" eaLnBrk="0" fontAlgn="base" latinLnBrk="0" hangingPunct="0">
              <a:lnSpc>
                <a:spcPct val="100000"/>
              </a:lnSpc>
              <a:spcBef>
                <a:spcPct val="0"/>
              </a:spcBef>
              <a:spcAft>
                <a:spcPct val="0"/>
              </a:spcAft>
              <a:buClrTx/>
              <a:buSzTx/>
              <a:buFontTx/>
              <a:buNone/>
              <a:tabLst/>
            </a:pPr>
            <a:endParaRPr lang="fa-IR" sz="2200" dirty="0" smtClean="0">
              <a:solidFill>
                <a:prstClr val="white"/>
              </a:solidFill>
            </a:endParaRPr>
          </a:p>
          <a:p>
            <a:pPr marL="0" marR="0" lvl="0" indent="0" algn="justLow" defTabSz="914400" rtl="1" eaLnBrk="0" fontAlgn="base" latinLnBrk="0" hangingPunct="0">
              <a:lnSpc>
                <a:spcPct val="100000"/>
              </a:lnSpc>
              <a:spcBef>
                <a:spcPct val="0"/>
              </a:spcBef>
              <a:spcAft>
                <a:spcPct val="0"/>
              </a:spcAft>
              <a:buClrTx/>
              <a:buSzTx/>
              <a:buFontTx/>
              <a:buNone/>
              <a:tabLst/>
            </a:pPr>
            <a:r>
              <a:rPr lang="fa-IR" sz="2200" dirty="0" smtClean="0">
                <a:solidFill>
                  <a:prstClr val="white"/>
                </a:solidFill>
              </a:rPr>
              <a:t> با افزايش نياز مديران به كسب اطلاعاتي در خصوص بهاي توليد و بهاي قابل تخصيص به موجودي ها ضرورت تدوين سيستم هاي حسابداري صنعتي بيشتر مي شد . نياز به سرمايه هاي عظيم جدايي مالكيت از مديريت را الزامي كرد و بدين ترتيب يكي از هدف هاي عمده ي حسابداري گزارش دهي به مالكان غايب شد . </a:t>
            </a:r>
          </a:p>
          <a:p>
            <a:pPr marL="0" marR="0" lvl="0" indent="0" algn="justLow" defTabSz="914400" rtl="1" eaLnBrk="0" fontAlgn="base" latinLnBrk="0" hangingPunct="0">
              <a:lnSpc>
                <a:spcPct val="100000"/>
              </a:lnSpc>
              <a:spcBef>
                <a:spcPct val="0"/>
              </a:spcBef>
              <a:spcAft>
                <a:spcPct val="0"/>
              </a:spcAft>
              <a:buClrTx/>
              <a:buSzTx/>
              <a:buFontTx/>
              <a:buNone/>
              <a:tabLst/>
            </a:pPr>
            <a:endParaRPr lang="fa-IR" sz="2200" dirty="0" smtClean="0">
              <a:solidFill>
                <a:prstClr val="white"/>
              </a:solidFill>
            </a:endParaRPr>
          </a:p>
          <a:p>
            <a:pPr marL="0" marR="0" lvl="0" indent="0" algn="justLow" defTabSz="914400" rtl="1" eaLnBrk="0" fontAlgn="base" latinLnBrk="0" hangingPunct="0">
              <a:lnSpc>
                <a:spcPct val="100000"/>
              </a:lnSpc>
              <a:spcBef>
                <a:spcPct val="0"/>
              </a:spcBef>
              <a:spcAft>
                <a:spcPct val="0"/>
              </a:spcAft>
              <a:buClrTx/>
              <a:buSzTx/>
              <a:buFontTx/>
              <a:buNone/>
              <a:tabLst/>
            </a:pPr>
            <a:r>
              <a:rPr lang="fa-IR" sz="2200" dirty="0" smtClean="0">
                <a:solidFill>
                  <a:prstClr val="white"/>
                </a:solidFill>
              </a:rPr>
              <a:t>اطلاعات مالي كه ابتدا با هدف ارائه به مديران تهيه مي شد به طور فزاينده اي از جانب سهام داران ، سرمايه گذاران ، بستانكاران و دولت در خواست مي گرديد لازم آمد مفهوم سود بعنوان برگشت به سرمايه گذران يا بازده ي سرمايه گذاري از برگشت سرمايه يا اصل سرمايه متمايز شود . همچنين نياز به سرمايه عظيم شركت هاي سهامي را بوجود آورد كه به نوبه ي خود حسابرسي اجباري را ضروري ساخت </a:t>
            </a:r>
            <a:r>
              <a:rPr kumimoji="0" lang="fa-IR" sz="2200" b="0" i="0" u="none" strike="noStrike" cap="none" normalizeH="0" baseline="0" dirty="0" smtClean="0">
                <a:ln>
                  <a:noFill/>
                </a:ln>
                <a:solidFill>
                  <a:schemeClr val="tx1"/>
                </a:solidFill>
                <a:effectLst/>
                <a:latin typeface="Arial" pitchFamily="34" charset="0"/>
                <a:ea typeface="Calibri" pitchFamily="34" charset="0"/>
                <a:cs typeface="B Zar" charset="-78"/>
              </a:rPr>
              <a:t>.</a:t>
            </a:r>
            <a:endParaRPr kumimoji="0" lang="fa-IR" sz="22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med">
    <p:cut thruBlk="1"/>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1"/>
          <p:cNvSpPr>
            <a:spLocks noChangeArrowheads="1"/>
          </p:cNvSpPr>
          <p:nvPr/>
        </p:nvSpPr>
        <p:spPr bwMode="auto">
          <a:xfrm>
            <a:off x="0" y="89625"/>
            <a:ext cx="9144000" cy="667875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defTabSz="914400" rtl="1" eaLnBrk="1" fontAlgn="base" latinLnBrk="0" hangingPunct="1">
              <a:lnSpc>
                <a:spcPct val="100000"/>
              </a:lnSpc>
              <a:spcBef>
                <a:spcPct val="0"/>
              </a:spcBef>
              <a:spcAft>
                <a:spcPct val="0"/>
              </a:spcAft>
              <a:buClrTx/>
              <a:buSzTx/>
              <a:buFontTx/>
              <a:buNone/>
              <a:tabLst/>
            </a:pPr>
            <a:r>
              <a:rPr lang="fa-IR" sz="3200" dirty="0" smtClean="0">
                <a:solidFill>
                  <a:prstClr val="white"/>
                </a:solidFill>
              </a:rPr>
              <a:t>طلوع حرفه</a:t>
            </a:r>
          </a:p>
          <a:p>
            <a:pPr marL="0" marR="0" lvl="0" indent="0" algn="justLow" defTabSz="914400" rtl="1" eaLnBrk="1" fontAlgn="base" latinLnBrk="0" hangingPunct="1">
              <a:lnSpc>
                <a:spcPct val="100000"/>
              </a:lnSpc>
              <a:spcBef>
                <a:spcPct val="0"/>
              </a:spcBef>
              <a:spcAft>
                <a:spcPct val="0"/>
              </a:spcAft>
              <a:buClrTx/>
              <a:buSzTx/>
              <a:buFontTx/>
              <a:buNone/>
              <a:tabLst/>
            </a:pPr>
            <a:endParaRPr lang="en-US" sz="2200" dirty="0" smtClean="0">
              <a:solidFill>
                <a:prstClr val="white"/>
              </a:solidFill>
            </a:endParaRPr>
          </a:p>
          <a:p>
            <a:pPr marL="0" marR="0" lvl="0" indent="0" algn="justLow" defTabSz="914400" rtl="1" eaLnBrk="0" fontAlgn="base" latinLnBrk="0" hangingPunct="0">
              <a:lnSpc>
                <a:spcPct val="100000"/>
              </a:lnSpc>
              <a:spcBef>
                <a:spcPct val="0"/>
              </a:spcBef>
              <a:spcAft>
                <a:spcPct val="0"/>
              </a:spcAft>
              <a:buClrTx/>
              <a:buSzTx/>
              <a:buFontTx/>
              <a:buNone/>
              <a:tabLst/>
            </a:pPr>
            <a:r>
              <a:rPr lang="fa-IR" sz="2200" dirty="0" smtClean="0">
                <a:solidFill>
                  <a:prstClr val="white"/>
                </a:solidFill>
              </a:rPr>
              <a:t>با تصويب قانون شركتها در سال 1844 كه به موجب آن حسابرسي ترازنامه اجاري شد هر روز شمار حسابداران افزايش مي يافت در سال 1886 قانون مشابهي كه به دوست حسابدار معروف گرديد براي استفاده حسابداران در مواقع ورشكستگي و همچنين براي اكثر كارهاي اصلي حسابداران تهيه شد .</a:t>
            </a:r>
          </a:p>
          <a:p>
            <a:pPr marL="0" marR="0" lvl="0" indent="0" algn="justLow" defTabSz="914400" rtl="1" eaLnBrk="0" fontAlgn="base" latinLnBrk="0" hangingPunct="0">
              <a:lnSpc>
                <a:spcPct val="100000"/>
              </a:lnSpc>
              <a:spcBef>
                <a:spcPct val="0"/>
              </a:spcBef>
              <a:spcAft>
                <a:spcPct val="0"/>
              </a:spcAft>
              <a:buClrTx/>
              <a:buSzTx/>
              <a:buFontTx/>
              <a:buNone/>
              <a:tabLst/>
            </a:pPr>
            <a:endParaRPr lang="fa-IR" sz="2200" dirty="0" smtClean="0">
              <a:solidFill>
                <a:prstClr val="white"/>
              </a:solidFill>
            </a:endParaRPr>
          </a:p>
          <a:p>
            <a:pPr marL="0" marR="0" lvl="0" indent="0" algn="justLow" defTabSz="914400" rtl="1" eaLnBrk="0" fontAlgn="base" latinLnBrk="0" hangingPunct="0">
              <a:lnSpc>
                <a:spcPct val="100000"/>
              </a:lnSpc>
              <a:spcBef>
                <a:spcPct val="0"/>
              </a:spcBef>
              <a:spcAft>
                <a:spcPct val="0"/>
              </a:spcAft>
              <a:buClrTx/>
              <a:buSzTx/>
              <a:buFontTx/>
              <a:buNone/>
              <a:tabLst/>
            </a:pPr>
            <a:r>
              <a:rPr lang="fa-IR" sz="2200" dirty="0" smtClean="0">
                <a:solidFill>
                  <a:prstClr val="white"/>
                </a:solidFill>
              </a:rPr>
              <a:t>اين قانون در سال 1875 موجب شكايت ملكه ويكتوريا كه ملكه ي عادل لقب داشت فراهم ساخت . </a:t>
            </a:r>
          </a:p>
          <a:p>
            <a:pPr marL="0" marR="0" lvl="0" indent="0" algn="justLow" defTabSz="914400" rtl="1" eaLnBrk="0" fontAlgn="base" latinLnBrk="0" hangingPunct="0">
              <a:lnSpc>
                <a:spcPct val="100000"/>
              </a:lnSpc>
              <a:spcBef>
                <a:spcPct val="0"/>
              </a:spcBef>
              <a:spcAft>
                <a:spcPct val="0"/>
              </a:spcAft>
              <a:buClrTx/>
              <a:buSzTx/>
              <a:buFontTx/>
              <a:buNone/>
              <a:tabLst/>
            </a:pPr>
            <a:endParaRPr lang="fa-IR" sz="2200" dirty="0" smtClean="0">
              <a:solidFill>
                <a:prstClr val="white"/>
              </a:solidFill>
            </a:endParaRPr>
          </a:p>
          <a:p>
            <a:pPr marL="0" marR="0" lvl="0" indent="0" algn="justLow" defTabSz="914400" rtl="1" eaLnBrk="0" fontAlgn="base" latinLnBrk="0" hangingPunct="0">
              <a:lnSpc>
                <a:spcPct val="100000"/>
              </a:lnSpc>
              <a:spcBef>
                <a:spcPct val="0"/>
              </a:spcBef>
              <a:spcAft>
                <a:spcPct val="0"/>
              </a:spcAft>
              <a:buClrTx/>
              <a:buSzTx/>
              <a:buFontTx/>
              <a:buNone/>
              <a:tabLst/>
            </a:pPr>
            <a:r>
              <a:rPr lang="fa-IR" sz="2200" dirty="0" smtClean="0">
                <a:solidFill>
                  <a:prstClr val="white"/>
                </a:solidFill>
              </a:rPr>
              <a:t>شكوايه او چنين بود : در مواقع ورشكستگي كليه امور به گروهي آدم بي كفايت موسوم به حسابدار واگذار شده است اين مسئله يكي از بدترين لكه هاي ننگ در قانون است كه تا كنون شناخته شده است . </a:t>
            </a:r>
          </a:p>
          <a:p>
            <a:pPr marL="0" marR="0" lvl="0" indent="0" algn="justLow" defTabSz="914400" rtl="1" eaLnBrk="0" fontAlgn="base" latinLnBrk="0" hangingPunct="0">
              <a:lnSpc>
                <a:spcPct val="100000"/>
              </a:lnSpc>
              <a:spcBef>
                <a:spcPct val="0"/>
              </a:spcBef>
              <a:spcAft>
                <a:spcPct val="0"/>
              </a:spcAft>
              <a:buClrTx/>
              <a:buSzTx/>
              <a:buFontTx/>
              <a:buNone/>
              <a:tabLst/>
            </a:pPr>
            <a:endParaRPr lang="fa-IR" sz="2200" dirty="0" smtClean="0">
              <a:solidFill>
                <a:prstClr val="white"/>
              </a:solidFill>
            </a:endParaRPr>
          </a:p>
          <a:p>
            <a:pPr marL="0" marR="0" lvl="0" indent="0" algn="justLow" defTabSz="914400" rtl="1" eaLnBrk="0" fontAlgn="base" latinLnBrk="0" hangingPunct="0">
              <a:lnSpc>
                <a:spcPct val="100000"/>
              </a:lnSpc>
              <a:spcBef>
                <a:spcPct val="0"/>
              </a:spcBef>
              <a:spcAft>
                <a:spcPct val="0"/>
              </a:spcAft>
              <a:buClrTx/>
              <a:buSzTx/>
              <a:buFontTx/>
              <a:buNone/>
              <a:tabLst/>
            </a:pPr>
            <a:r>
              <a:rPr lang="fa-IR" sz="2200" dirty="0" smtClean="0">
                <a:solidFill>
                  <a:prstClr val="white"/>
                </a:solidFill>
              </a:rPr>
              <a:t>در سال 1854 در ادينبورگ جامعه اي از حسابداران تحت لواي يك منشور سلطنتي كه آنها را مجاز مي ساخت تا خود را حسابداران خبره بنامند تشكيل شد . تا سال 1880 ساير جوامع محلي نيز به سرعت از جامعه حسابداران ادينبورگ تبعيت كردند و در همين سال بود كه تشكيل انجمن حسابداران خبره در انگلستان و ولز به تصويب ملكه رسيد </a:t>
            </a:r>
            <a:r>
              <a:rPr kumimoji="0" lang="fa-IR" sz="2200" b="0" i="0" u="none" strike="noStrike" cap="none" normalizeH="0" baseline="0" dirty="0" smtClean="0">
                <a:ln>
                  <a:noFill/>
                </a:ln>
                <a:solidFill>
                  <a:schemeClr val="tx1"/>
                </a:solidFill>
                <a:effectLst/>
                <a:latin typeface="Arial" pitchFamily="34" charset="0"/>
                <a:ea typeface="Calibri" pitchFamily="34" charset="0"/>
                <a:cs typeface="B Zar" charset="-78"/>
              </a:rPr>
              <a:t>.</a:t>
            </a:r>
            <a:endParaRPr kumimoji="0" lang="fa-IR" sz="22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med">
    <p:pull dir="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1"/>
          <p:cNvSpPr>
            <a:spLocks noChangeArrowheads="1"/>
          </p:cNvSpPr>
          <p:nvPr/>
        </p:nvSpPr>
        <p:spPr bwMode="auto">
          <a:xfrm>
            <a:off x="0" y="397402"/>
            <a:ext cx="9144000" cy="606319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100000"/>
              </a:lnSpc>
              <a:spcBef>
                <a:spcPct val="0"/>
              </a:spcBef>
              <a:spcAft>
                <a:spcPct val="0"/>
              </a:spcAft>
              <a:buClrTx/>
              <a:buSzTx/>
              <a:buFontTx/>
              <a:buNone/>
              <a:tabLst/>
            </a:pPr>
            <a:r>
              <a:rPr lang="fa-IR" sz="3600" dirty="0" smtClean="0">
                <a:solidFill>
                  <a:prstClr val="white"/>
                </a:solidFill>
              </a:rPr>
              <a:t>انجمن حسابداران خبره آمريكا</a:t>
            </a:r>
          </a:p>
          <a:p>
            <a:pPr marL="0" marR="0" lvl="0" indent="0" algn="justLow" defTabSz="914400" rtl="1" eaLnBrk="1" fontAlgn="base" latinLnBrk="0" hangingPunct="1">
              <a:lnSpc>
                <a:spcPct val="100000"/>
              </a:lnSpc>
              <a:spcBef>
                <a:spcPct val="0"/>
              </a:spcBef>
              <a:spcAft>
                <a:spcPct val="0"/>
              </a:spcAft>
              <a:buClrTx/>
              <a:buSzTx/>
              <a:buFontTx/>
              <a:buNone/>
              <a:tabLst/>
            </a:pPr>
            <a:endParaRPr lang="en-US" sz="2200" dirty="0" smtClean="0">
              <a:solidFill>
                <a:prstClr val="white"/>
              </a:solidFill>
            </a:endParaRPr>
          </a:p>
          <a:p>
            <a:pPr marL="0" marR="0" lvl="0" indent="0" algn="justLow" defTabSz="914400" rtl="1" eaLnBrk="0" fontAlgn="base" latinLnBrk="0" hangingPunct="0">
              <a:lnSpc>
                <a:spcPct val="100000"/>
              </a:lnSpc>
              <a:spcBef>
                <a:spcPct val="0"/>
              </a:spcBef>
              <a:spcAft>
                <a:spcPct val="0"/>
              </a:spcAft>
              <a:buClrTx/>
              <a:buSzTx/>
              <a:buFontTx/>
              <a:buNone/>
              <a:tabLst/>
            </a:pPr>
            <a:r>
              <a:rPr lang="fa-IR" sz="2200" dirty="0" smtClean="0">
                <a:solidFill>
                  <a:prstClr val="white"/>
                </a:solidFill>
              </a:rPr>
              <a:t>صنعتي شدن آمريكا با سرازير شدن انبوه سرمايه ها از خارج و بويژه از بريتانياي كبير همراه شد از همين رو راه يابي حسابداران خبره بريتانيا به ايالت متحد بعنوان حسابرس امري طبيعي است براي مثال ريشه هاي تشكيل موسسات حسابرسي پرايس واتر هاوس و پيت مارويك به بريتانيا باز مي گردد .</a:t>
            </a:r>
          </a:p>
          <a:p>
            <a:pPr marL="0" marR="0" lvl="0" indent="0" algn="justLow" defTabSz="914400" rtl="1" eaLnBrk="0" fontAlgn="base" latinLnBrk="0" hangingPunct="0">
              <a:lnSpc>
                <a:spcPct val="100000"/>
              </a:lnSpc>
              <a:spcBef>
                <a:spcPct val="0"/>
              </a:spcBef>
              <a:spcAft>
                <a:spcPct val="0"/>
              </a:spcAft>
              <a:buClrTx/>
              <a:buSzTx/>
              <a:buFontTx/>
              <a:buNone/>
              <a:tabLst/>
            </a:pPr>
            <a:r>
              <a:rPr lang="fa-IR" sz="2200" dirty="0" smtClean="0">
                <a:solidFill>
                  <a:prstClr val="white"/>
                </a:solidFill>
              </a:rPr>
              <a:t> </a:t>
            </a:r>
          </a:p>
          <a:p>
            <a:pPr marL="0" marR="0" lvl="0" indent="0" algn="justLow" defTabSz="914400" rtl="1" eaLnBrk="0" fontAlgn="base" latinLnBrk="0" hangingPunct="0">
              <a:lnSpc>
                <a:spcPct val="100000"/>
              </a:lnSpc>
              <a:spcBef>
                <a:spcPct val="0"/>
              </a:spcBef>
              <a:spcAft>
                <a:spcPct val="0"/>
              </a:spcAft>
              <a:buClrTx/>
              <a:buSzTx/>
              <a:buFontTx/>
              <a:buNone/>
              <a:tabLst/>
            </a:pPr>
            <a:r>
              <a:rPr lang="fa-IR" sz="2200" dirty="0" smtClean="0">
                <a:solidFill>
                  <a:prstClr val="white"/>
                </a:solidFill>
              </a:rPr>
              <a:t>سلز يكي از قديمي ترين موسسات حسابرسي آمريكا كه هم اكنون بخشي از شركت (ديلويت اند تاشه) تشكيل مي دهند بوسيله ي (هاسكينز و سلز) در سال 1895 تاسيس شد تا سال 1887 با وجود تعداد اندك اعضاي حسابداي در آمريكا به اندازه اي كه جامعه حسابداران عمومي آمريكا (</a:t>
            </a:r>
            <a:r>
              <a:rPr lang="en-US" sz="2200" dirty="0" smtClean="0">
                <a:solidFill>
                  <a:prstClr val="white"/>
                </a:solidFill>
              </a:rPr>
              <a:t>AAPA</a:t>
            </a:r>
            <a:r>
              <a:rPr lang="fa-IR" sz="2200" dirty="0" smtClean="0">
                <a:solidFill>
                  <a:prstClr val="white"/>
                </a:solidFill>
              </a:rPr>
              <a:t>)بتواند انجمن حسابداران خبره آمريكا </a:t>
            </a:r>
            <a:r>
              <a:rPr lang="en-US" sz="2200" dirty="0" smtClean="0">
                <a:solidFill>
                  <a:prstClr val="white"/>
                </a:solidFill>
              </a:rPr>
              <a:t>(AICPA)</a:t>
            </a:r>
            <a:r>
              <a:rPr lang="fa-IR" sz="2200" dirty="0" smtClean="0">
                <a:solidFill>
                  <a:prstClr val="white"/>
                </a:solidFill>
              </a:rPr>
              <a:t>را كه مجله ي حسابداري مهم ترين نشريه آن است پايه بگذارد رشد كرده بود . </a:t>
            </a:r>
          </a:p>
          <a:p>
            <a:pPr marL="0" marR="0" lvl="0" indent="0" algn="justLow" defTabSz="914400" rtl="1" eaLnBrk="0" fontAlgn="base" latinLnBrk="0" hangingPunct="0">
              <a:lnSpc>
                <a:spcPct val="100000"/>
              </a:lnSpc>
              <a:spcBef>
                <a:spcPct val="0"/>
              </a:spcBef>
              <a:spcAft>
                <a:spcPct val="0"/>
              </a:spcAft>
              <a:buClrTx/>
              <a:buSzTx/>
              <a:buFontTx/>
              <a:buNone/>
              <a:tabLst/>
            </a:pPr>
            <a:endParaRPr lang="fa-IR" sz="2200" dirty="0" smtClean="0">
              <a:solidFill>
                <a:prstClr val="white"/>
              </a:solidFill>
            </a:endParaRPr>
          </a:p>
          <a:p>
            <a:pPr marL="0" marR="0" lvl="0" indent="0" algn="justLow" defTabSz="914400" rtl="1" eaLnBrk="0" fontAlgn="base" latinLnBrk="0" hangingPunct="0">
              <a:lnSpc>
                <a:spcPct val="100000"/>
              </a:lnSpc>
              <a:spcBef>
                <a:spcPct val="0"/>
              </a:spcBef>
              <a:spcAft>
                <a:spcPct val="0"/>
              </a:spcAft>
              <a:buClrTx/>
              <a:buSzTx/>
              <a:buFontTx/>
              <a:buNone/>
              <a:tabLst/>
            </a:pPr>
            <a:r>
              <a:rPr lang="fa-IR" sz="2200" dirty="0" smtClean="0">
                <a:solidFill>
                  <a:prstClr val="white"/>
                </a:solidFill>
              </a:rPr>
              <a:t>البته هنوز پنجاه سال لازم بود تا حرفه ي حسابداري آمريكا از عهده ي تدوين خط مشي هاي گزارش دهي مالي برآيد و نيز صد سالي نياز داشت تا تعداد اعضاي آن از ده موسسه اوليه به 290 هزار نفر برسد </a:t>
            </a:r>
            <a:r>
              <a:rPr kumimoji="0" lang="fa-IR" sz="2200" b="0" i="0" u="none" strike="noStrike" cap="none" normalizeH="0" baseline="0" dirty="0" smtClean="0">
                <a:ln>
                  <a:noFill/>
                </a:ln>
                <a:solidFill>
                  <a:schemeClr val="tx1"/>
                </a:solidFill>
                <a:effectLst/>
                <a:latin typeface="Arial" pitchFamily="34" charset="0"/>
                <a:ea typeface="Calibri" pitchFamily="34" charset="0"/>
                <a:cs typeface="B Zar" charset="-78"/>
              </a:rPr>
              <a:t>.</a:t>
            </a:r>
            <a:endParaRPr kumimoji="0" lang="fa-IR" sz="22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med">
    <p:pull dir="d"/>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3"/>
          <p:cNvSpPr>
            <a:spLocks noChangeArrowheads="1"/>
          </p:cNvSpPr>
          <p:nvPr/>
        </p:nvSpPr>
        <p:spPr bwMode="auto">
          <a:xfrm>
            <a:off x="0" y="166568"/>
            <a:ext cx="9144000" cy="65248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100000"/>
              </a:lnSpc>
              <a:spcBef>
                <a:spcPct val="0"/>
              </a:spcBef>
              <a:spcAft>
                <a:spcPct val="0"/>
              </a:spcAft>
              <a:buClrTx/>
              <a:buSzTx/>
              <a:buFontTx/>
              <a:buNone/>
              <a:tabLst/>
            </a:pPr>
            <a:r>
              <a:rPr lang="fa-IR" sz="2200" dirty="0" smtClean="0">
                <a:solidFill>
                  <a:prstClr val="white"/>
                </a:solidFill>
              </a:rPr>
              <a:t>براي اولين بار در سال 1896 در ايالات نيويورك اعضاي حرفه قانوناً به رسميت شناخته شدند قانون به افراد اجازه مي داد تا با كسب گواهينامه از هيئت امناي دانشگاه ايالتي نيويورك خود را حسابدار خبره ( عمومي و مجاز ) (</a:t>
            </a:r>
            <a:r>
              <a:rPr lang="en-US" sz="2200" dirty="0" smtClean="0">
                <a:solidFill>
                  <a:prstClr val="white"/>
                </a:solidFill>
              </a:rPr>
              <a:t>CPA</a:t>
            </a:r>
            <a:r>
              <a:rPr lang="fa-IR" sz="2200" dirty="0" smtClean="0">
                <a:solidFill>
                  <a:prstClr val="white"/>
                </a:solidFill>
              </a:rPr>
              <a:t>) بنامند. .</a:t>
            </a:r>
          </a:p>
          <a:p>
            <a:pPr marL="0" marR="0" lvl="0" indent="0" algn="justLow" defTabSz="914400" rtl="1" eaLnBrk="1" fontAlgn="base" latinLnBrk="0" hangingPunct="1">
              <a:lnSpc>
                <a:spcPct val="100000"/>
              </a:lnSpc>
              <a:spcBef>
                <a:spcPct val="0"/>
              </a:spcBef>
              <a:spcAft>
                <a:spcPct val="0"/>
              </a:spcAft>
              <a:buClrTx/>
              <a:buSzTx/>
              <a:buFontTx/>
              <a:buNone/>
              <a:tabLst/>
            </a:pPr>
            <a:endParaRPr lang="fa-IR" sz="2200" dirty="0" smtClean="0">
              <a:solidFill>
                <a:prstClr val="white"/>
              </a:solidFill>
            </a:endParaRPr>
          </a:p>
          <a:p>
            <a:pPr algn="justLow" fontAlgn="base">
              <a:spcBef>
                <a:spcPct val="0"/>
              </a:spcBef>
              <a:spcAft>
                <a:spcPct val="0"/>
              </a:spcAft>
            </a:pPr>
            <a:r>
              <a:rPr lang="fa-IR" sz="2200" dirty="0" smtClean="0">
                <a:solidFill>
                  <a:prstClr val="white"/>
                </a:solidFill>
              </a:rPr>
              <a:t> بر چنين زمينه اي جامعه حسابداران عمومي آمريكا در سال 1917 با عنوان انجمن حسابداران آمريكا</a:t>
            </a:r>
            <a:r>
              <a:rPr lang="en-US" sz="2200" dirty="0" smtClean="0">
                <a:solidFill>
                  <a:prstClr val="white"/>
                </a:solidFill>
              </a:rPr>
              <a:t>AIA) </a:t>
            </a:r>
            <a:r>
              <a:rPr lang="fa-IR" sz="2200" dirty="0" smtClean="0">
                <a:solidFill>
                  <a:prstClr val="white"/>
                </a:solidFill>
              </a:rPr>
              <a:t>) تجديد سازمان يافت . اين انجمن الزامات تحصيلي جديدي تري را براي پذيرش اعضا در نظر گرفت گرچه برخورداي از مجوز اجباري نشد .اما چهار سال بعد يك گروه از اعضا از انجمن متبوع خود جدا شده و جامعه ي حسابداران خبره آمريكا را تشكيل دادند . </a:t>
            </a:r>
          </a:p>
          <a:p>
            <a:pPr marL="0" marR="0" lvl="0" indent="0" algn="justLow" defTabSz="914400" eaLnBrk="1" fontAlgn="base" latinLnBrk="0" hangingPunct="1">
              <a:lnSpc>
                <a:spcPct val="100000"/>
              </a:lnSpc>
              <a:spcBef>
                <a:spcPct val="0"/>
              </a:spcBef>
              <a:spcAft>
                <a:spcPct val="0"/>
              </a:spcAft>
              <a:buClrTx/>
              <a:buSzTx/>
              <a:buFontTx/>
              <a:buNone/>
              <a:tabLst/>
            </a:pPr>
            <a:endParaRPr lang="fa-IR" sz="2200" dirty="0" smtClean="0">
              <a:solidFill>
                <a:prstClr val="white"/>
              </a:solidFill>
            </a:endParaRPr>
          </a:p>
          <a:p>
            <a:pPr marL="0" marR="0" lvl="0" indent="0" algn="justLow" defTabSz="914400" rtl="1" eaLnBrk="1" fontAlgn="base" latinLnBrk="0" hangingPunct="1">
              <a:lnSpc>
                <a:spcPct val="100000"/>
              </a:lnSpc>
              <a:spcBef>
                <a:spcPct val="0"/>
              </a:spcBef>
              <a:spcAft>
                <a:spcPct val="0"/>
              </a:spcAft>
              <a:buClrTx/>
              <a:buSzTx/>
              <a:buFontTx/>
              <a:buNone/>
              <a:tabLst/>
            </a:pPr>
            <a:endParaRPr lang="fa-IR" sz="2200" dirty="0" smtClean="0">
              <a:solidFill>
                <a:prstClr val="white"/>
              </a:solidFill>
            </a:endParaRPr>
          </a:p>
          <a:p>
            <a:pPr marL="0" marR="0" lvl="0" indent="0" algn="justLow" defTabSz="914400" rtl="1" eaLnBrk="1" fontAlgn="base" latinLnBrk="0" hangingPunct="1">
              <a:lnSpc>
                <a:spcPct val="100000"/>
              </a:lnSpc>
              <a:spcBef>
                <a:spcPct val="0"/>
              </a:spcBef>
              <a:spcAft>
                <a:spcPct val="0"/>
              </a:spcAft>
              <a:buClrTx/>
              <a:buSzTx/>
              <a:buFontTx/>
              <a:buNone/>
              <a:tabLst/>
            </a:pPr>
            <a:r>
              <a:rPr lang="fa-IR" sz="2200" dirty="0" smtClean="0">
                <a:solidFill>
                  <a:prstClr val="white"/>
                </a:solidFill>
              </a:rPr>
              <a:t>تنها ملاك پذيرش اعضا براي اين گروه دارا بودن مجوز ايالتي بود براي مدت 15 سال يعني دوره اي كه مهم ترين رويدادهايي كه به وضع مقررات حسابداري انجاميد به وقوع پيوست سرانجام در سال 1936 دو سازمان مذبور با حفظ نام انجمن خود با يكديگر ائتلاف كردند و برخورداري از مجوز حسابداري عمومي معتبر و ابطال ناپذير را در شرايط عضويت خود افزودند . سرانجام در سال 1957 </a:t>
            </a:r>
            <a:r>
              <a:rPr lang="en-US" sz="2200" dirty="0" smtClean="0">
                <a:solidFill>
                  <a:prstClr val="white"/>
                </a:solidFill>
              </a:rPr>
              <a:t>AIA</a:t>
            </a:r>
            <a:r>
              <a:rPr lang="fa-IR" sz="2200" dirty="0" smtClean="0">
                <a:solidFill>
                  <a:prstClr val="white"/>
                </a:solidFill>
              </a:rPr>
              <a:t>واژه </a:t>
            </a:r>
            <a:r>
              <a:rPr lang="en-US" sz="2200" dirty="0" smtClean="0">
                <a:solidFill>
                  <a:prstClr val="white"/>
                </a:solidFill>
              </a:rPr>
              <a:t>certified</a:t>
            </a:r>
            <a:r>
              <a:rPr lang="fa-IR" sz="2200" dirty="0" smtClean="0">
                <a:solidFill>
                  <a:prstClr val="white"/>
                </a:solidFill>
              </a:rPr>
              <a:t>را به نام خود افزود و به انجمن حسابداران خبره آمريكا تغيير نام داد </a:t>
            </a:r>
            <a:r>
              <a:rPr kumimoji="0" lang="fa-IR" sz="2200" b="0" i="0" u="none" strike="noStrike" cap="none" normalizeH="0" baseline="0" dirty="0" smtClean="0">
                <a:ln>
                  <a:noFill/>
                </a:ln>
                <a:solidFill>
                  <a:schemeClr val="tx1"/>
                </a:solidFill>
                <a:effectLst/>
                <a:latin typeface="Arial" pitchFamily="34" charset="0"/>
                <a:ea typeface="Calibri" pitchFamily="34" charset="0"/>
                <a:cs typeface="B Zar" charset="-78"/>
              </a:rPr>
              <a:t>.</a:t>
            </a:r>
            <a:endParaRPr kumimoji="0" lang="fa-IR" sz="22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med">
    <p:wedg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1"/>
          <p:cNvSpPr>
            <a:spLocks noChangeArrowheads="1"/>
          </p:cNvSpPr>
          <p:nvPr/>
        </p:nvSpPr>
        <p:spPr bwMode="auto">
          <a:xfrm>
            <a:off x="0" y="330765"/>
            <a:ext cx="9144000" cy="449353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100000"/>
              </a:lnSpc>
              <a:spcBef>
                <a:spcPct val="0"/>
              </a:spcBef>
              <a:spcAft>
                <a:spcPct val="0"/>
              </a:spcAft>
              <a:buClrTx/>
              <a:buSzTx/>
              <a:buFontTx/>
              <a:buNone/>
              <a:tabLst/>
            </a:pPr>
            <a:r>
              <a:rPr lang="fa-IR" sz="2200" dirty="0" smtClean="0">
                <a:solidFill>
                  <a:prstClr val="white"/>
                </a:solidFill>
              </a:rPr>
              <a:t>حسابداري مستقل تنها بخش حرفه ي حسابداي نبود كه به رسميت شناخته شد تشكل حرفه اي ديگر نيز در ايالات متحده وجود داشت كه از آن جمله مي توان به انجمن ملي حسابداران صنعتي </a:t>
            </a:r>
            <a:r>
              <a:rPr lang="en-US" sz="2200" dirty="0" smtClean="0">
                <a:solidFill>
                  <a:prstClr val="white"/>
                </a:solidFill>
              </a:rPr>
              <a:t>NACA</a:t>
            </a:r>
            <a:r>
              <a:rPr lang="fa-IR" sz="2200" dirty="0" smtClean="0">
                <a:solidFill>
                  <a:prstClr val="white"/>
                </a:solidFill>
              </a:rPr>
              <a:t> كه بعدها به انجمن ملي حسابداران</a:t>
            </a:r>
            <a:r>
              <a:rPr lang="en-US" sz="2200" dirty="0" smtClean="0">
                <a:solidFill>
                  <a:prstClr val="white"/>
                </a:solidFill>
              </a:rPr>
              <a:t>NAA </a:t>
            </a:r>
            <a:r>
              <a:rPr lang="fa-IR" sz="2200" dirty="0" smtClean="0">
                <a:solidFill>
                  <a:prstClr val="white"/>
                </a:solidFill>
              </a:rPr>
              <a:t> تغير نام داد . </a:t>
            </a:r>
          </a:p>
          <a:p>
            <a:pPr marL="0" marR="0" lvl="0" indent="0" algn="justLow" defTabSz="914400" rtl="1" eaLnBrk="1" fontAlgn="base" latinLnBrk="0" hangingPunct="1">
              <a:lnSpc>
                <a:spcPct val="100000"/>
              </a:lnSpc>
              <a:spcBef>
                <a:spcPct val="0"/>
              </a:spcBef>
              <a:spcAft>
                <a:spcPct val="0"/>
              </a:spcAft>
              <a:buClrTx/>
              <a:buSzTx/>
              <a:buFontTx/>
              <a:buNone/>
              <a:tabLst/>
            </a:pPr>
            <a:endParaRPr lang="fa-IR" sz="2200" dirty="0" smtClean="0">
              <a:solidFill>
                <a:prstClr val="white"/>
              </a:solidFill>
            </a:endParaRPr>
          </a:p>
          <a:p>
            <a:pPr marL="0" marR="0" lvl="0" indent="0" algn="justLow" defTabSz="914400" rtl="1" eaLnBrk="1" fontAlgn="base" latinLnBrk="0" hangingPunct="1">
              <a:lnSpc>
                <a:spcPct val="100000"/>
              </a:lnSpc>
              <a:spcBef>
                <a:spcPct val="0"/>
              </a:spcBef>
              <a:spcAft>
                <a:spcPct val="0"/>
              </a:spcAft>
              <a:buClrTx/>
              <a:buSzTx/>
              <a:buFontTx/>
              <a:buNone/>
              <a:tabLst/>
            </a:pPr>
            <a:r>
              <a:rPr lang="fa-IR" sz="2200" dirty="0" smtClean="0">
                <a:solidFill>
                  <a:prstClr val="white"/>
                </a:solidFill>
              </a:rPr>
              <a:t>انجمن استادان دانشگاه هاي آمريكا كه به انجمن حسابداران آمريكا</a:t>
            </a:r>
            <a:r>
              <a:rPr lang="en-US" sz="2200" dirty="0" smtClean="0">
                <a:solidFill>
                  <a:prstClr val="white"/>
                </a:solidFill>
              </a:rPr>
              <a:t>AAA </a:t>
            </a:r>
            <a:r>
              <a:rPr lang="fa-IR" sz="2200" dirty="0" smtClean="0">
                <a:solidFill>
                  <a:prstClr val="white"/>
                </a:solidFill>
              </a:rPr>
              <a:t> تبديل شد و انجمن كنترولرهاي آمريكا </a:t>
            </a:r>
            <a:r>
              <a:rPr lang="en-US" sz="2200" dirty="0" smtClean="0">
                <a:solidFill>
                  <a:prstClr val="white"/>
                </a:solidFill>
              </a:rPr>
              <a:t>CIA </a:t>
            </a:r>
            <a:r>
              <a:rPr lang="fa-IR" sz="2200" dirty="0" smtClean="0">
                <a:solidFill>
                  <a:prstClr val="white"/>
                </a:solidFill>
              </a:rPr>
              <a:t> كه سپس انجمن مديران مالي </a:t>
            </a:r>
            <a:r>
              <a:rPr lang="en-US" sz="2200" dirty="0" smtClean="0">
                <a:solidFill>
                  <a:prstClr val="white"/>
                </a:solidFill>
              </a:rPr>
              <a:t>FEL </a:t>
            </a:r>
            <a:r>
              <a:rPr lang="fa-IR" sz="2200" dirty="0" smtClean="0">
                <a:solidFill>
                  <a:prstClr val="white"/>
                </a:solidFill>
              </a:rPr>
              <a:t>نام گرفت اشاره كرد .</a:t>
            </a:r>
          </a:p>
          <a:p>
            <a:pPr marL="0" marR="0" lvl="0" indent="0" algn="justLow" defTabSz="914400" rtl="1" eaLnBrk="1" fontAlgn="base" latinLnBrk="0" hangingPunct="1">
              <a:lnSpc>
                <a:spcPct val="100000"/>
              </a:lnSpc>
              <a:spcBef>
                <a:spcPct val="0"/>
              </a:spcBef>
              <a:spcAft>
                <a:spcPct val="0"/>
              </a:spcAft>
              <a:buClrTx/>
              <a:buSzTx/>
              <a:buFontTx/>
              <a:buNone/>
              <a:tabLst/>
            </a:pPr>
            <a:r>
              <a:rPr lang="fa-IR" sz="2200" dirty="0" smtClean="0">
                <a:solidFill>
                  <a:prstClr val="white"/>
                </a:solidFill>
              </a:rPr>
              <a:t> دو سازمان بين المللي كميته ي استاندارهاي بين المللي حسابداري و كميته ي همكاري هاي بين المللي حرفه ي حسابداري در تلاش براي رسيدن به درجه اي از همشكلي حسابداري شركت هاي سهامي چند مليتي به شركت هاي ديگري كه در بيش از يك كشور سهام دار يا ساير علايق را داشتند تاسيس شدند </a:t>
            </a:r>
            <a:r>
              <a:rPr kumimoji="0" lang="fa-IR" sz="2200" b="0" i="0" u="none" strike="noStrike" cap="none" normalizeH="0" baseline="0" dirty="0" smtClean="0">
                <a:ln>
                  <a:noFill/>
                </a:ln>
                <a:solidFill>
                  <a:schemeClr val="tx1"/>
                </a:solidFill>
                <a:effectLst/>
                <a:latin typeface="Arial" pitchFamily="34" charset="0"/>
                <a:ea typeface="Calibri" pitchFamily="34" charset="0"/>
                <a:cs typeface="B Zar" charset="-78"/>
              </a:rPr>
              <a:t>. </a:t>
            </a:r>
            <a:endParaRPr kumimoji="0" lang="fa-IR" sz="22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med">
    <p:pull dir="ld"/>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1"/>
          <p:cNvSpPr>
            <a:spLocks noChangeArrowheads="1"/>
          </p:cNvSpPr>
          <p:nvPr/>
        </p:nvSpPr>
        <p:spPr bwMode="auto">
          <a:xfrm>
            <a:off x="0" y="155982"/>
            <a:ext cx="9144000" cy="39703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100000"/>
              </a:lnSpc>
              <a:spcBef>
                <a:spcPct val="0"/>
              </a:spcBef>
              <a:spcAft>
                <a:spcPct val="0"/>
              </a:spcAft>
              <a:buClrTx/>
              <a:buSzTx/>
              <a:buFontTx/>
              <a:buNone/>
              <a:tabLst/>
            </a:pPr>
            <a:r>
              <a:rPr lang="fa-IR" sz="3200" dirty="0" smtClean="0">
                <a:solidFill>
                  <a:prstClr val="white"/>
                </a:solidFill>
              </a:rPr>
              <a:t>انجمن ملي حسابداران </a:t>
            </a:r>
            <a:r>
              <a:rPr lang="en-US" sz="3200" dirty="0" smtClean="0">
                <a:solidFill>
                  <a:prstClr val="white"/>
                </a:solidFill>
              </a:rPr>
              <a:t>NAA</a:t>
            </a:r>
            <a:endParaRPr lang="fa-IR" sz="3200" dirty="0" smtClean="0">
              <a:solidFill>
                <a:prstClr val="white"/>
              </a:solidFill>
            </a:endParaRPr>
          </a:p>
          <a:p>
            <a:pPr marL="0" marR="0" lvl="0" indent="0" algn="justLow" defTabSz="914400" rtl="1" eaLnBrk="1" fontAlgn="base" latinLnBrk="0" hangingPunct="1">
              <a:lnSpc>
                <a:spcPct val="100000"/>
              </a:lnSpc>
              <a:spcBef>
                <a:spcPct val="0"/>
              </a:spcBef>
              <a:spcAft>
                <a:spcPct val="0"/>
              </a:spcAft>
              <a:buClrTx/>
              <a:buSzTx/>
              <a:buFontTx/>
              <a:buNone/>
              <a:tabLst/>
            </a:pPr>
            <a:endParaRPr lang="en-US" sz="2200" dirty="0" smtClean="0">
              <a:solidFill>
                <a:prstClr val="white"/>
              </a:solidFill>
            </a:endParaRPr>
          </a:p>
          <a:p>
            <a:pPr marL="0" marR="0" lvl="0" indent="0" algn="justLow" defTabSz="914400" rtl="1" eaLnBrk="0" fontAlgn="base" latinLnBrk="0" hangingPunct="0">
              <a:lnSpc>
                <a:spcPct val="100000"/>
              </a:lnSpc>
              <a:spcBef>
                <a:spcPct val="0"/>
              </a:spcBef>
              <a:spcAft>
                <a:spcPct val="0"/>
              </a:spcAft>
              <a:buClrTx/>
              <a:buSzTx/>
              <a:buFontTx/>
              <a:buNone/>
              <a:tabLst/>
            </a:pPr>
            <a:r>
              <a:rPr lang="fa-IR" sz="2200" dirty="0" smtClean="0">
                <a:solidFill>
                  <a:prstClr val="white"/>
                </a:solidFill>
              </a:rPr>
              <a:t>در سال 1919 ايجاد شد در سال 1972 انجمن حسابداري مديريت را تاسيس كرد اين انجمن متولي دوره هاي تحصيلي لازم براي برگذاري امتحانات حسابداري مديريت بود و به افرادي كه اين امتحانات را با موفقيت پشت سر مي گذاشتند مجوز حسابداري مديريت اعطا مي كرد .</a:t>
            </a:r>
          </a:p>
          <a:p>
            <a:pPr marL="0" marR="0" lvl="0" indent="0" algn="justLow" defTabSz="914400" rtl="1" eaLnBrk="0" fontAlgn="base" latinLnBrk="0" hangingPunct="0">
              <a:lnSpc>
                <a:spcPct val="100000"/>
              </a:lnSpc>
              <a:spcBef>
                <a:spcPct val="0"/>
              </a:spcBef>
              <a:spcAft>
                <a:spcPct val="0"/>
              </a:spcAft>
              <a:buClrTx/>
              <a:buSzTx/>
              <a:buFontTx/>
              <a:buNone/>
              <a:tabLst/>
            </a:pPr>
            <a:endParaRPr lang="fa-IR" sz="2200" dirty="0" smtClean="0">
              <a:solidFill>
                <a:prstClr val="white"/>
              </a:solidFill>
            </a:endParaRPr>
          </a:p>
          <a:p>
            <a:pPr marL="0" marR="0" lvl="0" indent="0" algn="justLow" defTabSz="914400" rtl="1" eaLnBrk="0" fontAlgn="base" latinLnBrk="0" hangingPunct="0">
              <a:lnSpc>
                <a:spcPct val="100000"/>
              </a:lnSpc>
              <a:spcBef>
                <a:spcPct val="0"/>
              </a:spcBef>
              <a:spcAft>
                <a:spcPct val="0"/>
              </a:spcAft>
              <a:buClrTx/>
              <a:buSzTx/>
              <a:buFontTx/>
              <a:buNone/>
              <a:tabLst/>
            </a:pPr>
            <a:r>
              <a:rPr lang="fa-IR" sz="2200" dirty="0" smtClean="0">
                <a:solidFill>
                  <a:prstClr val="white"/>
                </a:solidFill>
              </a:rPr>
              <a:t>اين انجمن از بدو تاسيس مسئوليت انجام مطالعات تحقيقي چندي را در زمينه حسابداري صنعتي بر عهده گرفته است . نتايج اين تحقيقات به مديريت امكان مي دهد تا بهترين روي حسابداري صنعتي را براي شركت خود برگزيند . اين انجمن همچنين ماهنامه اي به نام حسابداري مديريت منتشر كرد </a:t>
            </a:r>
            <a:r>
              <a:rPr kumimoji="0" lang="fa-IR" sz="2200" b="0" i="0" u="none" strike="noStrike" cap="none" normalizeH="0" baseline="0" dirty="0" smtClean="0">
                <a:ln>
                  <a:noFill/>
                </a:ln>
                <a:solidFill>
                  <a:schemeClr val="tx1"/>
                </a:solidFill>
                <a:effectLst/>
                <a:latin typeface="Arial" pitchFamily="34" charset="0"/>
                <a:ea typeface="Calibri" pitchFamily="34" charset="0"/>
                <a:cs typeface="B Zar" charset="-78"/>
              </a:rPr>
              <a:t>. </a:t>
            </a:r>
            <a:endParaRPr kumimoji="0" lang="fa-IR" sz="22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med">
    <p:pull dir="rd"/>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1"/>
          <p:cNvSpPr>
            <a:spLocks noChangeArrowheads="1"/>
          </p:cNvSpPr>
          <p:nvPr/>
        </p:nvSpPr>
        <p:spPr bwMode="auto">
          <a:xfrm>
            <a:off x="0" y="597456"/>
            <a:ext cx="9144000" cy="566308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defTabSz="914400" rtl="1" eaLnBrk="1" fontAlgn="base" latinLnBrk="0" hangingPunct="1">
              <a:lnSpc>
                <a:spcPct val="100000"/>
              </a:lnSpc>
              <a:spcBef>
                <a:spcPct val="0"/>
              </a:spcBef>
              <a:spcAft>
                <a:spcPct val="0"/>
              </a:spcAft>
              <a:buClrTx/>
              <a:buSzTx/>
              <a:buFontTx/>
              <a:buNone/>
              <a:tabLst/>
            </a:pPr>
            <a:r>
              <a:rPr lang="fa-IR" sz="3200" dirty="0" smtClean="0">
                <a:solidFill>
                  <a:prstClr val="white"/>
                </a:solidFill>
              </a:rPr>
              <a:t>انجمن حسابداري آمريكا</a:t>
            </a:r>
          </a:p>
          <a:p>
            <a:pPr marL="0" marR="0" lvl="0" indent="0" defTabSz="914400" rtl="1" eaLnBrk="1" fontAlgn="base" latinLnBrk="0" hangingPunct="1">
              <a:lnSpc>
                <a:spcPct val="100000"/>
              </a:lnSpc>
              <a:spcBef>
                <a:spcPct val="0"/>
              </a:spcBef>
              <a:spcAft>
                <a:spcPct val="0"/>
              </a:spcAft>
              <a:buClrTx/>
              <a:buSzTx/>
              <a:buFontTx/>
              <a:buNone/>
              <a:tabLst/>
            </a:pPr>
            <a:endParaRPr lang="fa-IR" sz="2200" dirty="0" smtClean="0">
              <a:solidFill>
                <a:prstClr val="white"/>
              </a:solidFill>
            </a:endParaRPr>
          </a:p>
          <a:p>
            <a:pPr marL="0" marR="0" lvl="0" indent="0" defTabSz="914400" rtl="0" eaLnBrk="0" fontAlgn="base" latinLnBrk="0" hangingPunct="0">
              <a:lnSpc>
                <a:spcPct val="100000"/>
              </a:lnSpc>
              <a:spcBef>
                <a:spcPct val="0"/>
              </a:spcBef>
              <a:spcAft>
                <a:spcPct val="0"/>
              </a:spcAft>
              <a:buClrTx/>
              <a:buSzTx/>
              <a:buFontTx/>
              <a:buNone/>
              <a:tabLst/>
            </a:pPr>
            <a:r>
              <a:rPr lang="fa-IR" sz="2200" dirty="0" smtClean="0">
                <a:solidFill>
                  <a:prstClr val="white"/>
                </a:solidFill>
              </a:rPr>
              <a:t>انجمن استادان حسابداري دانشگاه هاي آمريكا در سال 1916 تاسيس شد و درسال 1935 به انجمن حسابداران آمريكا تغيير نام داد اين انجمن از آغاز تاسيس به تحقيق و تدوين اصول و استاندارهاي حسابداري پرداخته و در عمل در جستجوي تصويب و تائيد اين استانداردها بوده است . </a:t>
            </a:r>
          </a:p>
          <a:p>
            <a:pPr marL="0" marR="0" lvl="0" indent="0" defTabSz="914400" rtl="0" eaLnBrk="0" fontAlgn="base" latinLnBrk="0" hangingPunct="0">
              <a:lnSpc>
                <a:spcPct val="100000"/>
              </a:lnSpc>
              <a:spcBef>
                <a:spcPct val="0"/>
              </a:spcBef>
              <a:spcAft>
                <a:spcPct val="0"/>
              </a:spcAft>
              <a:buClrTx/>
              <a:buSzTx/>
              <a:buFontTx/>
              <a:buNone/>
              <a:tabLst/>
            </a:pPr>
            <a:endParaRPr lang="fa-IR" sz="2200" dirty="0" smtClean="0">
              <a:solidFill>
                <a:prstClr val="white"/>
              </a:solidFill>
            </a:endParaRPr>
          </a:p>
          <a:p>
            <a:pPr marL="0" marR="0" lvl="0" indent="0" defTabSz="914400" rtl="0" eaLnBrk="0" fontAlgn="base" latinLnBrk="0" hangingPunct="0">
              <a:lnSpc>
                <a:spcPct val="100000"/>
              </a:lnSpc>
              <a:spcBef>
                <a:spcPct val="0"/>
              </a:spcBef>
              <a:spcAft>
                <a:spcPct val="0"/>
              </a:spcAft>
              <a:buClrTx/>
              <a:buSzTx/>
              <a:buFontTx/>
              <a:buNone/>
              <a:tabLst/>
            </a:pPr>
            <a:r>
              <a:rPr lang="fa-IR" sz="2200" dirty="0" smtClean="0">
                <a:solidFill>
                  <a:prstClr val="white"/>
                </a:solidFill>
              </a:rPr>
              <a:t>رهيافت كلي كميته ي اجرايي انجمن پيشنهاد اصول اوليه و فراگير بود ، اصولي كه صورت هاي مالي شركت هاي سهامي مي بايست بر اساس آنها تهيه شود . هدف يافتن پاسخ اين پرسش بود كه آيا صورت هاي مالي همشكل و درخور فهم مي تواند وضعيت مالي و عملكرد شركت را توجيه كند يا خير . </a:t>
            </a:r>
          </a:p>
          <a:p>
            <a:pPr marL="0" marR="0" lvl="0" indent="0" defTabSz="914400" rtl="0" eaLnBrk="0" fontAlgn="base" latinLnBrk="0" hangingPunct="0">
              <a:lnSpc>
                <a:spcPct val="100000"/>
              </a:lnSpc>
              <a:spcBef>
                <a:spcPct val="0"/>
              </a:spcBef>
              <a:spcAft>
                <a:spcPct val="0"/>
              </a:spcAft>
              <a:buClrTx/>
              <a:buSzTx/>
              <a:buFontTx/>
              <a:buNone/>
              <a:tabLst/>
            </a:pPr>
            <a:endParaRPr lang="fa-IR" sz="2200" dirty="0" smtClean="0">
              <a:solidFill>
                <a:prstClr val="white"/>
              </a:solidFill>
            </a:endParaRPr>
          </a:p>
          <a:p>
            <a:pPr marL="0" marR="0" lvl="0" indent="0" defTabSz="914400" rtl="0" eaLnBrk="0" fontAlgn="base" latinLnBrk="0" hangingPunct="0">
              <a:lnSpc>
                <a:spcPct val="100000"/>
              </a:lnSpc>
              <a:spcBef>
                <a:spcPct val="0"/>
              </a:spcBef>
              <a:spcAft>
                <a:spcPct val="0"/>
              </a:spcAft>
              <a:buClrTx/>
              <a:buSzTx/>
              <a:buFontTx/>
              <a:buNone/>
              <a:tabLst/>
            </a:pPr>
            <a:r>
              <a:rPr lang="fa-IR" sz="2200" dirty="0" smtClean="0">
                <a:solidFill>
                  <a:prstClr val="white"/>
                </a:solidFill>
              </a:rPr>
              <a:t>اين رهيافت به دو دليل مورد پذيرش واقع شد . نخست به دليل منابع محدود انجمن و دوم به لحاظ موقعيت تئوريك اعضاي آن . اين انجمن دو مجله ي اصلي منتشر مي كند يكي بررسي هاي حسابداي كه نشريه اي پر سابقه است و جديد تر از آن مجله ي افق هاي حسابداي است </a:t>
            </a:r>
            <a:r>
              <a:rPr kumimoji="0" lang="fa-IR" sz="2200" b="0" i="0" u="none" strike="noStrike" cap="none" normalizeH="0" baseline="0" dirty="0" smtClean="0">
                <a:ln>
                  <a:noFill/>
                </a:ln>
                <a:solidFill>
                  <a:schemeClr val="tx1"/>
                </a:solidFill>
                <a:effectLst/>
                <a:latin typeface="Calibri" pitchFamily="34" charset="0"/>
                <a:ea typeface="Calibri" pitchFamily="34" charset="0"/>
                <a:cs typeface="B Zar" charset="-78"/>
              </a:rPr>
              <a:t>. </a:t>
            </a:r>
            <a:endParaRPr kumimoji="0" lang="fa-IR" sz="22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med">
    <p:pull dir="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Rectangle 1"/>
          <p:cNvSpPr>
            <a:spLocks noChangeArrowheads="1"/>
          </p:cNvSpPr>
          <p:nvPr/>
        </p:nvSpPr>
        <p:spPr bwMode="auto">
          <a:xfrm>
            <a:off x="214282" y="203975"/>
            <a:ext cx="8929718" cy="63401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defTabSz="914400" rtl="1" eaLnBrk="1" fontAlgn="base" latinLnBrk="0" hangingPunct="1">
              <a:lnSpc>
                <a:spcPct val="100000"/>
              </a:lnSpc>
              <a:spcBef>
                <a:spcPct val="0"/>
              </a:spcBef>
              <a:spcAft>
                <a:spcPct val="0"/>
              </a:spcAft>
              <a:buClrTx/>
              <a:buSzTx/>
              <a:buFontTx/>
              <a:buNone/>
              <a:tabLst/>
            </a:pPr>
            <a:r>
              <a:rPr lang="fa-IR" sz="3200" dirty="0" smtClean="0">
                <a:solidFill>
                  <a:prstClr val="white"/>
                </a:solidFill>
              </a:rPr>
              <a:t>آينده ي حسابداري</a:t>
            </a:r>
          </a:p>
          <a:p>
            <a:pPr marL="0" marR="0" lvl="0" indent="0" defTabSz="914400" rtl="1" eaLnBrk="1" fontAlgn="base" latinLnBrk="0" hangingPunct="1">
              <a:lnSpc>
                <a:spcPct val="100000"/>
              </a:lnSpc>
              <a:spcBef>
                <a:spcPct val="0"/>
              </a:spcBef>
              <a:spcAft>
                <a:spcPct val="0"/>
              </a:spcAft>
              <a:buClrTx/>
              <a:buSzTx/>
              <a:buFontTx/>
              <a:buNone/>
              <a:tabLst/>
            </a:pPr>
            <a:endParaRPr lang="fa-IR" sz="2200" dirty="0" smtClean="0">
              <a:solidFill>
                <a:prstClr val="white"/>
              </a:solidFill>
            </a:endParaRPr>
          </a:p>
          <a:p>
            <a:pPr marL="0" marR="0" lvl="0" indent="0" defTabSz="914400" rtl="0" eaLnBrk="0" fontAlgn="base" latinLnBrk="0" hangingPunct="0">
              <a:lnSpc>
                <a:spcPct val="100000"/>
              </a:lnSpc>
              <a:spcBef>
                <a:spcPct val="0"/>
              </a:spcBef>
              <a:spcAft>
                <a:spcPct val="0"/>
              </a:spcAft>
              <a:buClrTx/>
              <a:buSzTx/>
              <a:buFontTx/>
              <a:buNone/>
              <a:tabLst/>
            </a:pPr>
            <a:r>
              <a:rPr lang="fa-IR" sz="2200" dirty="0" smtClean="0">
                <a:solidFill>
                  <a:prstClr val="white"/>
                </a:solidFill>
              </a:rPr>
              <a:t>اگر پاچولي با سيستم هاي حسابداري امروز مواجه مي شد بي اندازه احساس راحتي مي كرد بي ترديد اگر با ابزارهاي مالي متنوعي كه امروزه وجود دارند مواجه مي شد براي او معما به نظر مي آمدند ،اما با اندكي توضيح مبني بر اينكه اين ابزارها شكل هاي جديد اعتبار هستند و جاي ثبت آنها در </a:t>
            </a:r>
            <a:endParaRPr lang="en-US" sz="2200" dirty="0" smtClean="0">
              <a:solidFill>
                <a:prstClr val="white"/>
              </a:solidFill>
            </a:endParaRPr>
          </a:p>
          <a:p>
            <a:pPr marL="0" marR="0" lvl="0" indent="0" defTabSz="914400" rtl="0" eaLnBrk="0" fontAlgn="base" latinLnBrk="0" hangingPunct="0">
              <a:lnSpc>
                <a:spcPct val="100000"/>
              </a:lnSpc>
              <a:spcBef>
                <a:spcPct val="0"/>
              </a:spcBef>
              <a:spcAft>
                <a:spcPct val="0"/>
              </a:spcAft>
              <a:buClrTx/>
              <a:buSzTx/>
              <a:buFontTx/>
              <a:buNone/>
              <a:tabLst/>
            </a:pPr>
            <a:r>
              <a:rPr lang="en-US" sz="2200" dirty="0" smtClean="0">
                <a:solidFill>
                  <a:prstClr val="white"/>
                </a:solidFill>
              </a:rPr>
              <a:t>.</a:t>
            </a:r>
            <a:r>
              <a:rPr lang="fa-IR" sz="2200" dirty="0" smtClean="0">
                <a:solidFill>
                  <a:prstClr val="white"/>
                </a:solidFill>
              </a:rPr>
              <a:t>سمت چپ ترازنامه است ديگر مشكلي در فهم ترازنامه هاي امروز نداشت </a:t>
            </a:r>
          </a:p>
          <a:p>
            <a:pPr marL="0" marR="0" lvl="0" indent="0" defTabSz="914400" rtl="0" eaLnBrk="0" fontAlgn="base" latinLnBrk="0" hangingPunct="0">
              <a:lnSpc>
                <a:spcPct val="100000"/>
              </a:lnSpc>
              <a:spcBef>
                <a:spcPct val="0"/>
              </a:spcBef>
              <a:spcAft>
                <a:spcPct val="0"/>
              </a:spcAft>
              <a:buClrTx/>
              <a:buSzTx/>
              <a:buFontTx/>
              <a:buNone/>
              <a:tabLst/>
            </a:pPr>
            <a:endParaRPr lang="fa-IR" sz="2200" dirty="0" smtClean="0">
              <a:solidFill>
                <a:prstClr val="white"/>
              </a:solidFill>
            </a:endParaRPr>
          </a:p>
          <a:p>
            <a:pPr marL="0" marR="0" lvl="0" indent="0" defTabSz="914400" rtl="0" eaLnBrk="0" fontAlgn="base" latinLnBrk="0" hangingPunct="0">
              <a:lnSpc>
                <a:spcPct val="100000"/>
              </a:lnSpc>
              <a:spcBef>
                <a:spcPct val="0"/>
              </a:spcBef>
              <a:spcAft>
                <a:spcPct val="0"/>
              </a:spcAft>
              <a:buClrTx/>
              <a:buSzTx/>
              <a:buFontTx/>
              <a:buNone/>
              <a:tabLst/>
            </a:pPr>
            <a:r>
              <a:rPr lang="fa-IR" sz="2200" dirty="0" smtClean="0">
                <a:solidFill>
                  <a:prstClr val="white"/>
                </a:solidFill>
              </a:rPr>
              <a:t>نويسندگان متون آموزش حسابداري هنوز هم توضيح مي دهند كه چگونه اقلام بدهكار در سمت راست و بستانكار در سمت چپ پديدار مي شوند و به دانشجويان مانده گيري را از طريق تكنيك تفريق از طريق مقابله آموزش مي دهند . در آينده به جاي دفترهاي كل پايگاه داده ها بوجود خواهند آمد كه اطلاعات مالي فقط بخشي از آن خواهد بود .</a:t>
            </a:r>
          </a:p>
          <a:p>
            <a:pPr marL="0" marR="0" lvl="0" indent="0" defTabSz="914400" rtl="0" eaLnBrk="0" fontAlgn="base" latinLnBrk="0" hangingPunct="0">
              <a:lnSpc>
                <a:spcPct val="100000"/>
              </a:lnSpc>
              <a:spcBef>
                <a:spcPct val="0"/>
              </a:spcBef>
              <a:spcAft>
                <a:spcPct val="0"/>
              </a:spcAft>
              <a:buClrTx/>
              <a:buSzTx/>
              <a:buFontTx/>
              <a:buNone/>
              <a:tabLst/>
            </a:pPr>
            <a:r>
              <a:rPr lang="fa-IR" sz="2200" dirty="0" smtClean="0">
                <a:solidFill>
                  <a:prstClr val="white"/>
                </a:solidFill>
              </a:rPr>
              <a:t> </a:t>
            </a:r>
          </a:p>
          <a:p>
            <a:pPr marL="0" marR="0" lvl="0" indent="0" defTabSz="914400" rtl="0" eaLnBrk="0" fontAlgn="base" latinLnBrk="0" hangingPunct="0">
              <a:lnSpc>
                <a:spcPct val="100000"/>
              </a:lnSpc>
              <a:spcBef>
                <a:spcPct val="0"/>
              </a:spcBef>
              <a:spcAft>
                <a:spcPct val="0"/>
              </a:spcAft>
              <a:buClrTx/>
              <a:buSzTx/>
              <a:buFontTx/>
              <a:buNone/>
              <a:tabLst/>
            </a:pPr>
            <a:r>
              <a:rPr lang="fa-IR" sz="2200" dirty="0" smtClean="0">
                <a:solidFill>
                  <a:prstClr val="white"/>
                </a:solidFill>
              </a:rPr>
              <a:t>به كمك خطوط تلفن مي توان اين اطلاعات را در اختيار استفاده كنندگان قرار داد و يا آنها را در ديسك هاي ليزري ضبط و منتقل كرد .اين بانكها شامل يك بسته نرم افزاري تحليلي عمومي است كه استفاده كنندگان را قادر مي سازد تا نوع خاصي از صورت هاي مالي را كه مورد نظرشان است انتخاب كنند</a:t>
            </a:r>
            <a:endParaRPr kumimoji="0" lang="fa-IR" sz="22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med">
    <p:wheel spokes="1"/>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Rectangle 1"/>
          <p:cNvSpPr>
            <a:spLocks noChangeArrowheads="1"/>
          </p:cNvSpPr>
          <p:nvPr/>
        </p:nvSpPr>
        <p:spPr bwMode="auto">
          <a:xfrm>
            <a:off x="0" y="1214715"/>
            <a:ext cx="9144000"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100000"/>
              </a:lnSpc>
              <a:spcBef>
                <a:spcPct val="0"/>
              </a:spcBef>
              <a:spcAft>
                <a:spcPct val="0"/>
              </a:spcAft>
              <a:buClrTx/>
              <a:buSzTx/>
              <a:buFontTx/>
              <a:buNone/>
              <a:tabLst/>
            </a:pPr>
            <a:r>
              <a:rPr lang="fa-IR" sz="2400" dirty="0" smtClean="0">
                <a:solidFill>
                  <a:prstClr val="white"/>
                </a:solidFill>
              </a:rPr>
              <a:t>بدين ترتيب شركت ها مجبور نخواهند بود فقط يكي از روش هاي شناسايي و ثبت درآمد را انتخاب كنند بلكه مي توانند مجموعه اي از اين روش ها را به كار گرفته و نتايج حاصل را براي تجزيه و تحليل در اختيار سهام داران قرار دهند نمودارهاي پويا در شكل ها و نام هاي مختلف به استفاده كنندگان امكان خواهد داد كه فرآيند رشد فعاليت هاي شركت را در صفحات نمايش كامپيوتر نظاره كنند .</a:t>
            </a:r>
          </a:p>
          <a:p>
            <a:pPr marL="0" marR="0" lvl="0" indent="0" algn="justLow" defTabSz="914400" rtl="1" eaLnBrk="1" fontAlgn="base" latinLnBrk="0" hangingPunct="1">
              <a:lnSpc>
                <a:spcPct val="100000"/>
              </a:lnSpc>
              <a:spcBef>
                <a:spcPct val="0"/>
              </a:spcBef>
              <a:spcAft>
                <a:spcPct val="0"/>
              </a:spcAft>
              <a:buClrTx/>
              <a:buSzTx/>
              <a:buFontTx/>
              <a:buNone/>
              <a:tabLst/>
            </a:pPr>
            <a:endParaRPr lang="en-US" sz="2400" dirty="0" smtClean="0">
              <a:solidFill>
                <a:prstClr val="white"/>
              </a:solidFill>
            </a:endParaRPr>
          </a:p>
          <a:p>
            <a:pPr marL="0" marR="0" lvl="0" indent="0" algn="justLow" defTabSz="914400" rtl="1" eaLnBrk="0" fontAlgn="base" latinLnBrk="0" hangingPunct="0">
              <a:lnSpc>
                <a:spcPct val="100000"/>
              </a:lnSpc>
              <a:spcBef>
                <a:spcPct val="0"/>
              </a:spcBef>
              <a:spcAft>
                <a:spcPct val="0"/>
              </a:spcAft>
              <a:buClrTx/>
              <a:buSzTx/>
              <a:buFontTx/>
              <a:buNone/>
              <a:tabLst/>
            </a:pPr>
            <a:r>
              <a:rPr lang="fa-IR" sz="2400" dirty="0" smtClean="0">
                <a:solidFill>
                  <a:prstClr val="white"/>
                </a:solidFill>
              </a:rPr>
              <a:t>در آينده ايرمتون به صورتي ساخته خواهد شد كه استفاده كنندگان هم بتوانند به درون آن سطح از اطلاعات زميني كه متناسب با تحليل آنهاست نقب بزنند </a:t>
            </a:r>
            <a:r>
              <a:rPr kumimoji="0" lang="fa-IR" sz="1600" b="0" i="0" u="none" strike="noStrike" cap="none" normalizeH="0" baseline="0" dirty="0" smtClean="0">
                <a:ln>
                  <a:noFill/>
                </a:ln>
                <a:solidFill>
                  <a:schemeClr val="tx1"/>
                </a:solidFill>
                <a:effectLst/>
                <a:latin typeface="Arial" pitchFamily="34" charset="0"/>
                <a:ea typeface="Calibri" pitchFamily="34" charset="0"/>
                <a:cs typeface="B Zar" charset="-78"/>
              </a:rPr>
              <a:t>.</a:t>
            </a:r>
            <a:endParaRPr kumimoji="0" lang="fa-IR"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med">
    <p:pull dir="ru"/>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1"/>
          <p:cNvSpPr>
            <a:spLocks noChangeArrowheads="1"/>
          </p:cNvSpPr>
          <p:nvPr/>
        </p:nvSpPr>
        <p:spPr bwMode="auto">
          <a:xfrm>
            <a:off x="0" y="950847"/>
            <a:ext cx="9144000" cy="517064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100000"/>
              </a:lnSpc>
              <a:spcBef>
                <a:spcPct val="0"/>
              </a:spcBef>
              <a:spcAft>
                <a:spcPct val="0"/>
              </a:spcAft>
              <a:buClrTx/>
              <a:buSzTx/>
              <a:buFontTx/>
              <a:buNone/>
              <a:tabLst/>
            </a:pPr>
            <a:r>
              <a:rPr lang="fa-IR" sz="4400" dirty="0" smtClean="0">
                <a:solidFill>
                  <a:prstClr val="white"/>
                </a:solidFill>
              </a:rPr>
              <a:t>نتيجه گيري </a:t>
            </a:r>
          </a:p>
          <a:p>
            <a:pPr marL="0" marR="0" lvl="0" indent="0" algn="justLow" defTabSz="914400" rtl="1" eaLnBrk="1" fontAlgn="base" latinLnBrk="0" hangingPunct="1">
              <a:lnSpc>
                <a:spcPct val="100000"/>
              </a:lnSpc>
              <a:spcBef>
                <a:spcPct val="0"/>
              </a:spcBef>
              <a:spcAft>
                <a:spcPct val="0"/>
              </a:spcAft>
              <a:buClrTx/>
              <a:buSzTx/>
              <a:buFontTx/>
              <a:buNone/>
              <a:tabLst/>
            </a:pPr>
            <a:endParaRPr lang="en-US" sz="2200" dirty="0" smtClean="0">
              <a:solidFill>
                <a:prstClr val="white"/>
              </a:solidFill>
            </a:endParaRPr>
          </a:p>
          <a:p>
            <a:pPr marL="0" marR="0" lvl="0" indent="0" algn="justLow" defTabSz="914400" rtl="1" eaLnBrk="0" fontAlgn="base" latinLnBrk="0" hangingPunct="0">
              <a:lnSpc>
                <a:spcPct val="100000"/>
              </a:lnSpc>
              <a:spcBef>
                <a:spcPct val="0"/>
              </a:spcBef>
              <a:spcAft>
                <a:spcPct val="0"/>
              </a:spcAft>
              <a:buClrTx/>
              <a:buSzTx/>
              <a:buFontTx/>
              <a:buNone/>
              <a:tabLst/>
            </a:pPr>
            <a:r>
              <a:rPr lang="fa-IR" sz="2200" dirty="0" smtClean="0">
                <a:solidFill>
                  <a:prstClr val="white"/>
                </a:solidFill>
              </a:rPr>
              <a:t>نخست اينكه حسابداري مهمان تازه وارد به گستره ي تجارت نيست و سابقه ي آن به هزارها سال قبل باز مي گردد . دوم اينكه حسابداري مترادف حسابداي مستقل نيست در واقع حسابداري بر نخستين مراحل تكامل خود پاسخگوي نيازهاي اطلاعاتي مديريت بوده و نه سرمايه گذاران . سوم اينكه حسابداي مخلوق نژاد سفيد نيست . </a:t>
            </a:r>
          </a:p>
          <a:p>
            <a:pPr marL="0" marR="0" lvl="0" indent="0" algn="justLow" defTabSz="914400" rtl="1" eaLnBrk="0" fontAlgn="base" latinLnBrk="0" hangingPunct="0">
              <a:lnSpc>
                <a:spcPct val="100000"/>
              </a:lnSpc>
              <a:spcBef>
                <a:spcPct val="0"/>
              </a:spcBef>
              <a:spcAft>
                <a:spcPct val="0"/>
              </a:spcAft>
              <a:buClrTx/>
              <a:buSzTx/>
              <a:buFontTx/>
              <a:buNone/>
              <a:tabLst/>
            </a:pPr>
            <a:endParaRPr lang="fa-IR" sz="2200" dirty="0" smtClean="0">
              <a:solidFill>
                <a:prstClr val="white"/>
              </a:solidFill>
            </a:endParaRPr>
          </a:p>
          <a:p>
            <a:pPr marL="0" marR="0" lvl="0" indent="0" algn="justLow" defTabSz="914400" rtl="1" eaLnBrk="0" fontAlgn="base" latinLnBrk="0" hangingPunct="0">
              <a:lnSpc>
                <a:spcPct val="100000"/>
              </a:lnSpc>
              <a:spcBef>
                <a:spcPct val="0"/>
              </a:spcBef>
              <a:spcAft>
                <a:spcPct val="0"/>
              </a:spcAft>
              <a:buClrTx/>
              <a:buSzTx/>
              <a:buFontTx/>
              <a:buNone/>
              <a:tabLst/>
            </a:pPr>
            <a:r>
              <a:rPr lang="fa-IR" sz="2200" dirty="0" smtClean="0">
                <a:solidFill>
                  <a:prstClr val="white"/>
                </a:solidFill>
              </a:rPr>
              <a:t>تكامل حسابداري تا حد بسيار زيادي در آفريقا در هندوستان در عراق و...بستگي داشته است.چهارم اينكه حسابداي محصول همفكري يهوديان،مسلمانان،ومسيحيان است به عبارتي ديگر مححصول چند فرهنگي است.نكته اخر اينكه حسابداري به واسطه تغييرات تكنولو‍‍‍ژيكي به وجود آمده است.دوره مورد بررسي در اين مقاله از عصر نخستين طلايه داران حسابداري تا اواخر قرن نوزدهم را در بر مي گيرد . </a:t>
            </a:r>
          </a:p>
        </p:txBody>
      </p:sp>
    </p:spTree>
  </p:cSld>
  <p:clrMapOvr>
    <a:masterClrMapping/>
  </p:clrMapOvr>
  <p:transition spd="med">
    <p:wedg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Rectangle 1"/>
          <p:cNvSpPr>
            <a:spLocks noChangeArrowheads="1"/>
          </p:cNvSpPr>
          <p:nvPr/>
        </p:nvSpPr>
        <p:spPr bwMode="auto">
          <a:xfrm>
            <a:off x="214282" y="357166"/>
            <a:ext cx="8929718" cy="267765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100000"/>
              </a:lnSpc>
              <a:spcBef>
                <a:spcPct val="0"/>
              </a:spcBef>
              <a:spcAft>
                <a:spcPct val="0"/>
              </a:spcAft>
              <a:buClrTx/>
              <a:buSzTx/>
              <a:buFontTx/>
              <a:buNone/>
              <a:tabLst/>
            </a:pPr>
            <a:r>
              <a:rPr lang="fa-IR" sz="2400" dirty="0" smtClean="0">
                <a:solidFill>
                  <a:prstClr val="white"/>
                </a:solidFill>
              </a:rPr>
              <a:t>واژگان وتكنيك هاي حسابداري ياد آور تاثير اجداد ماست وگواه آن است كه دنياي ما يكي است وتاكيدي بر اين نكته است كه غني ترين فرصت هاي فكري آن هنگام پديد مي آيند كه فرهنگ هاي مختلف ميراث خود را به اشتراك بگذارند مانند مسلمانان و اسپانيا و كم حاصل ترين مجال هاي فكري زماني به وجود آمده است كه ديكتاتورها تلاش كرده اند كنجكاوي طبيعي و ذاتي بشر را در تطفه خفه ككند واز باروري و شكوفايي باز بدارند</a:t>
            </a:r>
            <a:r>
              <a:rPr kumimoji="0" lang="fa-IR" sz="1600" b="0" i="0" u="none" strike="noStrike" cap="none" normalizeH="0" baseline="0" dirty="0" smtClean="0">
                <a:ln>
                  <a:noFill/>
                </a:ln>
                <a:solidFill>
                  <a:schemeClr val="tx1"/>
                </a:solidFill>
                <a:effectLst/>
                <a:latin typeface="Arial" pitchFamily="34" charset="0"/>
                <a:ea typeface="Calibri" pitchFamily="34" charset="0"/>
                <a:cs typeface="B Zar" charset="-78"/>
              </a:rPr>
              <a:t>. </a:t>
            </a:r>
            <a:endParaRPr kumimoji="0" lang="fa-IR"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med">
    <p:wipe dir="u"/>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Verve">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Ver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themeOverride>
</file>

<file path=ppt/theme/themeOverride2.xml><?xml version="1.0" encoding="utf-8"?>
<a:themeOverride xmlns:a="http://schemas.openxmlformats.org/drawingml/2006/main">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themeOverride>
</file>

<file path=ppt/theme/themeOverride3.xml><?xml version="1.0" encoding="utf-8"?>
<a:themeOverride xmlns:a="http://schemas.openxmlformats.org/drawingml/2006/main">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themeOverride>
</file>

<file path=ppt/theme/themeOverride4.xml><?xml version="1.0" encoding="utf-8"?>
<a:themeOverride xmlns:a="http://schemas.openxmlformats.org/drawingml/2006/main">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themeOverride>
</file>

<file path=ppt/theme/themeOverride5.xml><?xml version="1.0" encoding="utf-8"?>
<a:themeOverride xmlns:a="http://schemas.openxmlformats.org/drawingml/2006/main">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themeOverride>
</file>

<file path=docProps/app.xml><?xml version="1.0" encoding="utf-8"?>
<Properties xmlns="http://schemas.openxmlformats.org/officeDocument/2006/extended-properties" xmlns:vt="http://schemas.openxmlformats.org/officeDocument/2006/docPropsVTypes">
  <Template>Apex</Template>
  <TotalTime>470</TotalTime>
  <Words>6823</Words>
  <Application>Microsoft Office PowerPoint</Application>
  <PresentationFormat>On-screen Show (4:3)</PresentationFormat>
  <Paragraphs>229</Paragraphs>
  <Slides>48</Slides>
  <Notes>0</Notes>
  <HiddenSlides>0</HiddenSlides>
  <MMClips>0</MMClips>
  <ScaleCrop>false</ScaleCrop>
  <HeadingPairs>
    <vt:vector size="4" baseType="variant">
      <vt:variant>
        <vt:lpstr>Theme</vt:lpstr>
      </vt:variant>
      <vt:variant>
        <vt:i4>1</vt:i4>
      </vt:variant>
      <vt:variant>
        <vt:lpstr>Slide Titles</vt:lpstr>
      </vt:variant>
      <vt:variant>
        <vt:i4>48</vt:i4>
      </vt:variant>
    </vt:vector>
  </HeadingPairs>
  <TitlesOfParts>
    <vt:vector size="49" baseType="lpstr">
      <vt:lpstr>Verve</vt:lpstr>
      <vt:lpstr>بسم تعالی</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MRT www.Win2Farsi.com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MRT</dc:creator>
  <cp:lastModifiedBy>Windows User</cp:lastModifiedBy>
  <cp:revision>29</cp:revision>
  <dcterms:created xsi:type="dcterms:W3CDTF">2014-03-21T08:17:07Z</dcterms:created>
  <dcterms:modified xsi:type="dcterms:W3CDTF">2020-05-21T01:18:30Z</dcterms:modified>
</cp:coreProperties>
</file>