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257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7" r:id="rId15"/>
    <p:sldId id="298" r:id="rId16"/>
    <p:sldId id="299" r:id="rId17"/>
    <p:sldId id="300" r:id="rId18"/>
    <p:sldId id="301" r:id="rId19"/>
    <p:sldId id="28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192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0506" y="1443176"/>
            <a:ext cx="9137992" cy="2100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5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تاریخ ایران و جهان</a:t>
            </a:r>
          </a:p>
          <a:p>
            <a:pPr algn="ctr" rtl="1">
              <a:lnSpc>
                <a:spcPct val="150000"/>
              </a:lnSpc>
            </a:pPr>
            <a:r>
              <a:rPr lang="fa-IR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تحولات مذهبی، فکری و علمی اروپا در قرون جدید</a:t>
            </a:r>
            <a:endParaRPr lang="en-US" sz="3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3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18259" y="1847126"/>
            <a:ext cx="3326552" cy="420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>
              <a:lnSpc>
                <a:spcPct val="85000"/>
              </a:lnSpc>
            </a:pPr>
            <a:r>
              <a:rPr lang="fa-IR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حاکمیت کلیسا در قرون وسطا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268941" y="2848100"/>
            <a:ext cx="1156374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1- بیرون از آیین مسیحیت دانش و رستگاری وجود ندارد.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2- مسیحیان از مردم عادی تا پادشاه رعایای کلیسا هستند که این مقام از طرف حضرت عیسی به پاپ داده شده.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3- هر گونه تفسیر و توضیح کتاب مقدس، آیین ها و احکام مسیحیت جز از طریق کلیسا و رهبران آن نباید صورت گیرد .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7700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5228330" y="1813099"/>
            <a:ext cx="30219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800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مارتین </a:t>
            </a:r>
            <a:r>
              <a:rPr lang="fa-IR" sz="28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لوتر</a:t>
            </a:r>
            <a:r>
              <a:rPr lang="fa-IR" sz="2800" b="1" dirty="0">
                <a:cs typeface="B Titr" panose="00000700000000000000" pitchFamily="2" charset="-78"/>
              </a:rPr>
              <a:t>مارتین لوتر</a:t>
            </a:r>
            <a:endParaRPr lang="en-US" sz="2800" dirty="0">
              <a:cs typeface="B Titr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1305" y="2673004"/>
            <a:ext cx="1151613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بر اساس این 3 اصل: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1- هیچ دانش و  معرفتی خارج از حوزه های آموزش های رسمی مدارس مذهبی اعتبار ندارد.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2- دخالت در امور سیاسی کشورهای مسیحی و تعیین اسقف برای آنها حق پاپ تلقی می شد.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3- کلیسا برای تحکیم سلطه ی خود و نابودی مخالفان: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1-  تکفیر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2-  دادگاه تفتیش عقاید(انگیزیسیون)</a:t>
            </a:r>
          </a:p>
        </p:txBody>
      </p:sp>
    </p:spTree>
    <p:extLst>
      <p:ext uri="{BB962C8B-B14F-4D97-AF65-F5344CB8AC3E}">
        <p14:creationId xmlns:p14="http://schemas.microsoft.com/office/powerpoint/2010/main" val="565733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79929" y="3348318"/>
            <a:ext cx="106635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ارتباط اروپاییان با مسلمانان در اواخر قرون وسطا ترجمه و کتاب های علمی و فلسفی مسلمانان به لاتین باعث استقبال اندیشمندان اروپایی برای خروج از بن بست قرون وسطا بود .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1- نقادی کلیسا شروع شد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2- نهضت رنسانس آغاز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3- و به تدریج اعتراضاتی علیه حاکمیت کلیسا در جامعه مسیحی پدیدار شد.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8203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721325" y="1947926"/>
            <a:ext cx="27045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>
                <a:solidFill>
                  <a:srgbClr val="FF0000"/>
                </a:solidFill>
                <a:cs typeface="B Titr" panose="00000700000000000000" pitchFamily="2" charset="-78"/>
              </a:rPr>
              <a:t>رهبران نهضت پروتستان</a:t>
            </a:r>
            <a:endParaRPr lang="en-US" sz="24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00374" y="2963742"/>
            <a:ext cx="94753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الف) مارتین لونز: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کشیش آلمانی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اعتراض علیه پاپ و کلیسا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اعتراض نسبت به بخش گناهان در آیین کاتولیک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95 اصل تنظیم و بر در کلیسا می آویزد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تجرد کشیشان</a:t>
            </a:r>
          </a:p>
          <a:p>
            <a:pPr algn="r" rtl="1">
              <a:lnSpc>
                <a:spcPct val="150000"/>
              </a:lnSpc>
            </a:pP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67002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37214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887895" y="2376076"/>
            <a:ext cx="1106556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زیارت مزار قدسیان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بخشش گناهان توسط کلیسا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و نیز اینکه هر کشور یک اسقف داشته باشد مسیحیان نیازی به پاپ ندارند.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91893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653449" y="2195379"/>
            <a:ext cx="112826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جان کالون :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به دنبال اعتراضات علیه کلیسا در آلمان کشورهای اروپایی نیز در صدد پیروی از این نهضت برمی آیند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کالون :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رهبری پاپ را قبول نداشت به جای حکومت شاهزادگان به حکومت شورایی متشکل از کشیشان و مومنان مسیحی برای اداره کلیسا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اعتقاد به حکومت دینی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کوشید جامعه ای کوچک اما منظم و متحد بوجود آورد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به پیروان خود ساده زیستی همراه با تلاش و کوشش اقتصادی را توصیه کرد. 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70875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695353" y="1966812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FF0000"/>
                </a:solidFill>
                <a:cs typeface="B Titr" panose="00000700000000000000" pitchFamily="2" charset="-78"/>
              </a:rPr>
              <a:t>پیدایش و رشد مذهب پروتستان در اروپا</a:t>
            </a:r>
            <a:endParaRPr lang="en-US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81809" y="2998622"/>
            <a:ext cx="9965635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2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موجب تقویت حکومت های ملی و پادشاهی</a:t>
            </a:r>
          </a:p>
          <a:p>
            <a:pPr algn="r" rtl="1">
              <a:lnSpc>
                <a:spcPct val="12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از بین رفتن وحدت مذهبی در اروپا</a:t>
            </a:r>
          </a:p>
          <a:p>
            <a:pPr algn="r" rtl="1">
              <a:lnSpc>
                <a:spcPct val="12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3- بروز جنگ های مذهبی (میان پروتستان ها و کاتولیک ها)</a:t>
            </a:r>
          </a:p>
          <a:p>
            <a:pPr algn="r" rtl="1">
              <a:lnSpc>
                <a:spcPct val="12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4- منجر به رشد احساسات ناسیونالیستی و شکل گیری کلیساهای ملی 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4915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97566" y="3046848"/>
            <a:ext cx="11343861" cy="1331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دگرگونی های که در بستر مبارزه با کلیسا اتفاق افتاد سبب پیدایش نگرش های جدید درباره دین و عقلانیت وعلم شد.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40061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305716" y="1952708"/>
            <a:ext cx="37064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 smtClean="0">
                <a:solidFill>
                  <a:srgbClr val="FF0000"/>
                </a:solidFill>
                <a:cs typeface="B Titr" panose="00000700000000000000" pitchFamily="2" charset="-78"/>
              </a:rPr>
              <a:t>تحولات در هدف و روش علم</a:t>
            </a:r>
            <a:endParaRPr lang="en-US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6530" y="2535064"/>
            <a:ext cx="1145650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1- آشنایی  اروپاییان با دستاوردهای فرهنگ و تمدن اسلامی و تحولات اجتماعی و مذهبی اروپا در قرون جدید</a:t>
            </a: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2- دگرگونی نگرش علمی اروپایی ها</a:t>
            </a: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3- پیدایش نگرش های جدید درباره ی دین، عقلانیت و علم.</a:t>
            </a: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فرانسیس بیکن دانشمند انگلیسی معتقد بود:</a:t>
            </a: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(هدف علم افزایش قدرت انسان است)</a:t>
            </a: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4- علوم سودمند به نفع انسان علوم تجربی(طبیعی) پادشاهان و بورژواها (شهرنشینان سوداگر)</a:t>
            </a: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5- مورد توجه قرار گرفتن این علوم به دلیل موجد و مولد قدرت و ثروت بودن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60625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340894" y="1866108"/>
            <a:ext cx="3935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 smtClean="0">
                <a:solidFill>
                  <a:srgbClr val="FF0000"/>
                </a:solidFill>
                <a:cs typeface="B Titr" panose="00000700000000000000" pitchFamily="2" charset="-78"/>
              </a:rPr>
              <a:t>خصوصیات علم در قرون جدید</a:t>
            </a:r>
            <a:endParaRPr lang="en-US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30017" y="2389328"/>
            <a:ext cx="1056198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قابلیت تبدیل آن به صنعت، فناوری و افزایش تولید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 نکته: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  بورژوا: بورژ      شهر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  سرمایه داران متوسط شهری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10192871" y="4128247"/>
            <a:ext cx="282388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6720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77079" y="2638625"/>
            <a:ext cx="1128422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کوپرنیک – کپلر- گالیله و نیوتون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 دو ویژگی این دانشمندان: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صبرو حوصله در مشاهده ی پدیده های طبیعی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هوش فراوان و جسارت در ساختن فرضیه های علمی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به دلیل تخصصی نبودن علوم هر دانشمند در چند رشته فعالیت می کرد.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83947" y="1981441"/>
            <a:ext cx="26260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sz="2800" dirty="0" smtClean="0">
                <a:solidFill>
                  <a:srgbClr val="FF0000"/>
                </a:solidFill>
                <a:cs typeface="B Titr" panose="00000700000000000000" pitchFamily="2" charset="-78"/>
              </a:rPr>
              <a:t>پیشگامان علم جدید</a:t>
            </a:r>
            <a:endParaRPr lang="en-US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723270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77079" y="2638625"/>
            <a:ext cx="1128422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گالیله ستاره شناس:فیزیک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پاسکال:ریاضیدان:فیزیک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نیوتون انگلیسی:ریاضی دان و فیزیک دان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83947" y="1981441"/>
            <a:ext cx="26260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sz="2800" dirty="0" smtClean="0">
                <a:solidFill>
                  <a:srgbClr val="FF0000"/>
                </a:solidFill>
                <a:cs typeface="B Titr" panose="00000700000000000000" pitchFamily="2" charset="-78"/>
              </a:rPr>
              <a:t>پیشگامان علم جدید</a:t>
            </a:r>
            <a:endParaRPr lang="en-US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963355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77079" y="2638625"/>
            <a:ext cx="1128422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لاوازیه ی فرانسوی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تجزیه و ترکیب آب و ترکیب آب با اکسیژن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اندیشه های فلسفی: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توماس هابز (انگلیسی)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رنه دکارت (فرانسوی)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اسپینوزا(هلندی)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لایب نیتس(آلمانی)</a:t>
            </a:r>
          </a:p>
        </p:txBody>
      </p:sp>
      <p:sp>
        <p:nvSpPr>
          <p:cNvPr id="3" name="Rectangle 2"/>
          <p:cNvSpPr/>
          <p:nvPr/>
        </p:nvSpPr>
        <p:spPr>
          <a:xfrm>
            <a:off x="3447281" y="1981441"/>
            <a:ext cx="42627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a-IR" sz="2800" dirty="0" smtClean="0">
                <a:solidFill>
                  <a:srgbClr val="FF0000"/>
                </a:solidFill>
                <a:cs typeface="B Titr" panose="00000700000000000000" pitchFamily="2" charset="-78"/>
              </a:rPr>
              <a:t>دستاوردهای جدید در علم شیمی</a:t>
            </a:r>
            <a:endParaRPr lang="en-US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95260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25944" y="3104825"/>
            <a:ext cx="1158649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1- خواستار اعتبار بخشیدن به خرد و عقل بشری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2- خواستار آزادی اندیشه و خرد انسانی از قید و بند سنن و عقاید پیشینیان احکام کلیسایی و امر و نهی دولت</a:t>
            </a:r>
          </a:p>
          <a:p>
            <a:pPr algn="r" rtl="1">
              <a:lnSpc>
                <a:spcPct val="15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42493" y="1904497"/>
            <a:ext cx="655339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FF0000"/>
                </a:solidFill>
                <a:cs typeface="B Nazanin" panose="00000400000000000000" pitchFamily="2" charset="-78"/>
              </a:rPr>
              <a:t>بنیان گذاری دستگاه فلسفی این دانشمندان بر پایه اصول زیر:</a:t>
            </a:r>
          </a:p>
        </p:txBody>
      </p:sp>
    </p:spTree>
    <p:extLst>
      <p:ext uri="{BB962C8B-B14F-4D97-AF65-F5344CB8AC3E}">
        <p14:creationId xmlns:p14="http://schemas.microsoft.com/office/powerpoint/2010/main" val="40193924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21024" y="3104825"/>
            <a:ext cx="1179141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1- توجه به آثار فرهنگی و تمدنی دوران های گذشته اروپا مانند یونان و روم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2- پرداختن به وضع زندگی اجتماعی و اقتصادی مردم به جای شرح حوادث زندگی پادشاهان و فرمانروایان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3- تلاش برای ذکر حوادث سیاسی – نظامی به جای ذکر علل و نتایج آن حوادث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4- استفاده از نوآوری های دانش های جدید به ویژه باستان شناسی و سکه شناسی و کمک به شناخت واقع بینانه تر از گذشته ی تاریخی ملت ها</a:t>
            </a:r>
          </a:p>
        </p:txBody>
      </p:sp>
      <p:sp>
        <p:nvSpPr>
          <p:cNvPr id="5" name="Rectangle 4"/>
          <p:cNvSpPr/>
          <p:nvPr/>
        </p:nvSpPr>
        <p:spPr>
          <a:xfrm>
            <a:off x="5119068" y="1904497"/>
            <a:ext cx="2622834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تغییر در نگرش مورخان</a:t>
            </a:r>
            <a:endParaRPr lang="fa-IR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90912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21024" y="3104825"/>
            <a:ext cx="11791413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نمونه ی برجسته ی تاریخ نگاری: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کتاب انحطاط و سقوط امپراطوری روم اثر گیبون</a:t>
            </a:r>
          </a:p>
        </p:txBody>
      </p:sp>
      <p:sp>
        <p:nvSpPr>
          <p:cNvPr id="3" name="Rectangle 2"/>
          <p:cNvSpPr/>
          <p:nvPr/>
        </p:nvSpPr>
        <p:spPr>
          <a:xfrm>
            <a:off x="5574942" y="1819858"/>
            <a:ext cx="883576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cs typeface="B Nazanin" panose="00000400000000000000" pitchFamily="2" charset="-78"/>
              </a:rPr>
              <a:t>نکته :</a:t>
            </a:r>
          </a:p>
        </p:txBody>
      </p:sp>
    </p:spTree>
    <p:extLst>
      <p:ext uri="{BB962C8B-B14F-4D97-AF65-F5344CB8AC3E}">
        <p14:creationId xmlns:p14="http://schemas.microsoft.com/office/powerpoint/2010/main" val="7944813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746</Words>
  <Application>Microsoft Office PowerPoint</Application>
  <PresentationFormat>Widescreen</PresentationFormat>
  <Paragraphs>84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105</cp:revision>
  <dcterms:created xsi:type="dcterms:W3CDTF">2015-07-06T05:06:21Z</dcterms:created>
  <dcterms:modified xsi:type="dcterms:W3CDTF">2018-04-22T11:45:45Z</dcterms:modified>
</cp:coreProperties>
</file>