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6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75" r:id="rId8"/>
    <p:sldId id="266" r:id="rId9"/>
    <p:sldId id="267" r:id="rId10"/>
    <p:sldId id="281" r:id="rId11"/>
    <p:sldId id="282" r:id="rId12"/>
    <p:sldId id="283" r:id="rId13"/>
    <p:sldId id="284" r:id="rId14"/>
    <p:sldId id="285" r:id="rId15"/>
    <p:sldId id="268" r:id="rId16"/>
    <p:sldId id="286" r:id="rId17"/>
    <p:sldId id="287" r:id="rId18"/>
    <p:sldId id="288" r:id="rId19"/>
    <p:sldId id="289" r:id="rId20"/>
    <p:sldId id="290" r:id="rId21"/>
    <p:sldId id="265" r:id="rId2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0" d="100"/>
          <a:sy n="70" d="100"/>
        </p:scale>
        <p:origin x="13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E4A7DCB-4640-47AD-9879-CA9CC709F5BF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9E6560B-BD6F-4DEE-A33B-D7249687C36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76609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E6560B-BD6F-4DEE-A33B-D7249687C36A}" type="slidenum">
              <a:rPr lang="fa-IR" smtClean="0"/>
              <a:pPr/>
              <a:t>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82270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610E36-ED72-499C-8C55-B68F50BD1555}" type="datetimeFigureOut">
              <a:rPr lang="fa-IR" smtClean="0"/>
              <a:pPr/>
              <a:t>04/15/1438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edge/>
  </p:transition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642918"/>
            <a:ext cx="8062912" cy="1174767"/>
          </a:xfrm>
        </p:spPr>
        <p:txBody>
          <a:bodyPr>
            <a:normAutofit/>
          </a:bodyPr>
          <a:lstStyle/>
          <a:p>
            <a:pPr algn="ctr"/>
            <a:r>
              <a:rPr lang="fa-IR" sz="4800" dirty="0" smtClean="0">
                <a:cs typeface="B Titr" pitchFamily="2" charset="-78"/>
              </a:rPr>
              <a:t>به نام خدا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2285992"/>
            <a:ext cx="8062912" cy="3821926"/>
          </a:xfrm>
        </p:spPr>
        <p:txBody>
          <a:bodyPr>
            <a:normAutofit/>
          </a:bodyPr>
          <a:lstStyle/>
          <a:p>
            <a:pPr algn="ctr"/>
            <a:endParaRPr lang="fa-IR" b="1" dirty="0" smtClean="0">
              <a:solidFill>
                <a:schemeClr val="accent2">
                  <a:lumMod val="40000"/>
                  <a:lumOff val="60000"/>
                </a:schemeClr>
              </a:solidFill>
              <a:cs typeface="B Titr" pitchFamily="2" charset="-78"/>
            </a:endParaRPr>
          </a:p>
          <a:p>
            <a:pPr algn="ctr"/>
            <a:r>
              <a:rPr lang="fa-I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cs typeface="B Titr" pitchFamily="2" charset="-78"/>
              </a:rPr>
              <a:t>تاثیر کلسیم کلرید و PH در انعقاد شیر</a:t>
            </a:r>
          </a:p>
          <a:p>
            <a:pPr algn="ctr"/>
            <a:endParaRPr lang="fa-IR" b="1" dirty="0" smtClean="0">
              <a:solidFill>
                <a:schemeClr val="accent2">
                  <a:lumMod val="40000"/>
                  <a:lumOff val="60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571744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fa-IR" sz="60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مقدمه</a:t>
            </a:r>
            <a:endParaRPr lang="fa-IR" sz="6000" dirty="0">
              <a:latin typeface="Tahoma" pitchFamily="34" charset="0"/>
              <a:ea typeface="Tahoma" pitchFamily="34" charset="0"/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پروتئین شیر: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158" y="1928802"/>
            <a:ext cx="55911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Casein           -casein</a:t>
            </a: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-casein</a:t>
            </a: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β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-casein</a:t>
            </a: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κ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-casein</a:t>
            </a: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γ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-casein</a:t>
            </a:r>
          </a:p>
          <a:p>
            <a:pPr algn="l">
              <a:buNone/>
            </a:pPr>
            <a:endParaRPr lang="en-US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Whey pr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α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lactalbumi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     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β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lactoglobulin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algn="l">
              <a:buNone/>
            </a:pP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  </a:t>
            </a:r>
            <a:endParaRPr lang="en-US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</a:rPr>
              <a:t>       </a:t>
            </a: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1928802"/>
            <a:ext cx="533400" cy="484909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28" y="2285992"/>
            <a:ext cx="502920" cy="457200"/>
          </a:xfrm>
          <a:prstGeom prst="rect">
            <a:avLst/>
          </a:prstGeom>
          <a:noFill/>
        </p:spPr>
      </p:pic>
      <p:sp>
        <p:nvSpPr>
          <p:cNvPr id="7" name="Left Brace 6"/>
          <p:cNvSpPr/>
          <p:nvPr/>
        </p:nvSpPr>
        <p:spPr>
          <a:xfrm>
            <a:off x="1285852" y="2000240"/>
            <a:ext cx="152400" cy="1828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Left Brace 7"/>
          <p:cNvSpPr/>
          <p:nvPr/>
        </p:nvSpPr>
        <p:spPr>
          <a:xfrm>
            <a:off x="1643042" y="4143380"/>
            <a:ext cx="152400" cy="9144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ساختمان میسل: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389120"/>
          </a:xfrm>
        </p:spPr>
        <p:txBody>
          <a:bodyPr/>
          <a:lstStyle/>
          <a:p>
            <a:pPr>
              <a:buNone/>
            </a:pPr>
            <a:r>
              <a:rPr lang="fa-IR" dirty="0" smtClean="0">
                <a:cs typeface="B Titr" pitchFamily="2" charset="-78"/>
              </a:rPr>
              <a:t>در شیر حدود 95% کازئین در ساختارهای کلوئیدی به نام میسل های کازئین وجود دارد .</a:t>
            </a:r>
          </a:p>
          <a:p>
            <a:pPr>
              <a:buNone/>
            </a:pPr>
            <a:r>
              <a:rPr lang="fa-IR" dirty="0" smtClean="0">
                <a:cs typeface="B Titr" pitchFamily="2" charset="-78"/>
              </a:rPr>
              <a:t>گروه فسفات با کلسیم پیوند برقرار می کند و کلسیم فسفات کلوئیدی را به وجود می اورند که این پیوندها ساختار میسل را می سازند</a:t>
            </a:r>
          </a:p>
          <a:p>
            <a:pPr>
              <a:buNone/>
            </a:pPr>
            <a:endParaRPr lang="fa-IR" dirty="0" smtClean="0">
              <a:cs typeface="B Titr" pitchFamily="2" charset="-78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535" y="3767166"/>
            <a:ext cx="7428803" cy="309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انعقاد شیر: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>
                <a:cs typeface="B Titr" pitchFamily="2" charset="-78"/>
              </a:rPr>
              <a:t>میسل های کازئین در pH طبیعی شیر یعنی حدود 6.7 به دلیل دارا بودن بار منفی میسل و گروهای هیدروفیل در سطح ان به صورت محلول هستند.</a:t>
            </a:r>
          </a:p>
          <a:p>
            <a:pPr>
              <a:buNone/>
            </a:pPr>
            <a:r>
              <a:rPr lang="fa-IR" dirty="0" smtClean="0">
                <a:cs typeface="B Titr" pitchFamily="2" charset="-78"/>
              </a:rPr>
              <a:t> دو روش برای انعقاد شیر وجود دارد:</a:t>
            </a:r>
          </a:p>
          <a:p>
            <a:pPr marL="578358" indent="-514350">
              <a:buFont typeface="+mj-lt"/>
              <a:buAutoNum type="arabicPeriod"/>
            </a:pPr>
            <a:r>
              <a:rPr lang="fa-IR" dirty="0" smtClean="0">
                <a:cs typeface="B Titr" pitchFamily="2" charset="-78"/>
              </a:rPr>
              <a:t>انعقاد آنزیمی</a:t>
            </a:r>
          </a:p>
          <a:p>
            <a:pPr marL="578358" indent="-514350">
              <a:buFont typeface="+mj-lt"/>
              <a:buAutoNum type="arabicPeriod"/>
            </a:pPr>
            <a:r>
              <a:rPr lang="fa-IR" dirty="0" smtClean="0">
                <a:cs typeface="B Titr" pitchFamily="2" charset="-78"/>
              </a:rPr>
              <a:t>انعقاد اسیدی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انعقاد آنزیمی: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>
                <a:cs typeface="B Titr" pitchFamily="2" charset="-78"/>
              </a:rPr>
              <a:t>تغییر شکل دادن میسل های کازئین به علت هیدرولیز کازئین توسط رنت است که به دنبال آن توده ای شدن میسل را خواهیم داشت.</a:t>
            </a:r>
          </a:p>
          <a:p>
            <a:pPr>
              <a:buNone/>
            </a:pPr>
            <a:r>
              <a:rPr lang="fa-IR" dirty="0" smtClean="0">
                <a:cs typeface="B Titr" pitchFamily="2" charset="-78"/>
              </a:rPr>
              <a:t>انعقاد آنزیمی در 3 فاز انجام می گیرد:</a:t>
            </a:r>
          </a:p>
          <a:p>
            <a:pPr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اولیه</a:t>
            </a:r>
          </a:p>
          <a:p>
            <a:pPr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ثانویه</a:t>
            </a:r>
          </a:p>
          <a:p>
            <a:pPr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نهایی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95930"/>
          </a:xfrm>
        </p:spPr>
        <p:txBody>
          <a:bodyPr/>
          <a:lstStyle/>
          <a:p>
            <a:pPr marL="571500" indent="-571500"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اولیه : پروتئولیز محدود برروی K_CN روی داده و منجر به  آزاد سازی گلیکو ماکروپپتید (GMP) و Para_K_CN میشود و در نتیجه K_CN ثبات خود را از دست میدهد.</a:t>
            </a:r>
          </a:p>
          <a:p>
            <a:pPr marL="571500" indent="-571500">
              <a:buNone/>
            </a:pPr>
            <a:endParaRPr lang="fa-IR" dirty="0" smtClean="0">
              <a:cs typeface="B Titr" pitchFamily="2" charset="-78"/>
            </a:endParaRPr>
          </a:p>
          <a:p>
            <a:pPr marL="571500" indent="-571500"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ثانویه : همزمان با پیشرفت فاز اولیه و با تجزیه GMP شروع و تکمیل میشود.این فاز را فاز انعقاد یا (Coagulation) می نامند.</a:t>
            </a:r>
          </a:p>
          <a:p>
            <a:pPr marL="571500" indent="-571500">
              <a:buFont typeface="Wingdings" pitchFamily="2" charset="2"/>
              <a:buChar char="q"/>
            </a:pPr>
            <a:endParaRPr lang="fa-IR" dirty="0" smtClean="0">
              <a:cs typeface="B Titr" pitchFamily="2" charset="-78"/>
            </a:endParaRPr>
          </a:p>
          <a:p>
            <a:pPr marL="571500" indent="-571500"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نهایی : در طی این مرحله پروتئولیز کازئین به صورت کامل روی داده و در نهایت اب پنیر از شبکه ی کازئین خارج میشود.</a:t>
            </a:r>
          </a:p>
          <a:p>
            <a:pPr marL="571500" indent="-571500">
              <a:buFont typeface="Wingdings" pitchFamily="2" charset="2"/>
              <a:buChar char="q"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انعقاد اسیدی: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در انعقاد اسیدی شیر,ویژگی های میسل کازئین با کاهش PHشیر تغییر می کند در نتیجه کلسیم فسفات کلوئیدی از ساختمان میسل جدا می شود و طی آن بار منفی در ساختمان میسل های کازئین خنثی می شود,همچنان که میسل های کازئین به نقطه ایزوالکتریک نزدیک می شوند,توده ای شدن اتفاق می افتد</a:t>
            </a:r>
          </a:p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347046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cs typeface="B Titr" pitchFamily="2" charset="-78"/>
              </a:rPr>
              <a:t>برای تعیین خصوصیات انعقاد شیر پارامترهای زیر را اندازه گیری می کنند: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143116"/>
            <a:ext cx="8229600" cy="43891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 </a:t>
            </a:r>
            <a:r>
              <a:rPr lang="en-US" dirty="0" smtClean="0">
                <a:cs typeface="B Titr" pitchFamily="2" charset="-78"/>
              </a:rPr>
              <a:t>:(CT) Coagulation time </a:t>
            </a:r>
            <a:endParaRPr lang="fa-IR" dirty="0" smtClean="0">
              <a:cs typeface="B Titr" pitchFamily="2" charset="-78"/>
            </a:endParaRPr>
          </a:p>
          <a:p>
            <a:pPr>
              <a:buNone/>
            </a:pPr>
            <a:r>
              <a:rPr lang="fa-IR" dirty="0" smtClean="0">
                <a:cs typeface="B Titr" pitchFamily="2" charset="-78"/>
              </a:rPr>
              <a:t>زمان لازم برای ظاهر شدن نخستین لخته پس از افزودن کواگولانت است.</a:t>
            </a:r>
          </a:p>
          <a:p>
            <a:pPr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cs typeface="B Titr" pitchFamily="2" charset="-78"/>
              </a:rPr>
              <a:t>C</a:t>
            </a:r>
            <a:r>
              <a:rPr lang="fa-IR" dirty="0" smtClean="0">
                <a:cs typeface="B Titr" pitchFamily="2" charset="-78"/>
              </a:rPr>
              <a:t>urd firmness:</a:t>
            </a:r>
          </a:p>
          <a:p>
            <a:pPr>
              <a:buNone/>
            </a:pPr>
            <a:r>
              <a:rPr lang="fa-IR" dirty="0" smtClean="0">
                <a:solidFill>
                  <a:prstClr val="black"/>
                </a:solidFill>
                <a:cs typeface="B Titr" pitchFamily="2" charset="-78"/>
              </a:rPr>
              <a:t>ثبات و استحکام دلمه که در زمان معینی بعد از افزودن کواگولانت است</a:t>
            </a:r>
            <a:endParaRPr lang="fa-IR" dirty="0" smtClean="0">
              <a:cs typeface="B Titr" pitchFamily="2" charset="-78"/>
            </a:endParaRPr>
          </a:p>
          <a:p>
            <a:pPr>
              <a:buNone/>
            </a:pPr>
            <a:endParaRPr lang="fa-IR" dirty="0" smtClean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فاکتور های موثر در انعقاد شیر 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643182"/>
            <a:ext cx="8229600" cy="4389120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1- کلسیم کلرید</a:t>
            </a:r>
          </a:p>
          <a:p>
            <a:pPr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2- دما</a:t>
            </a:r>
          </a:p>
          <a:p>
            <a:pPr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3-PH</a:t>
            </a:r>
          </a:p>
          <a:p>
            <a:pPr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مراحل تولید پنیر: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389120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شیر خام                  تصفیه             جدا سازی            استاندارد کردن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استارتر،رنت،کلسیم کلرید        خنک کردن         پاستوریزاسیون   </a:t>
            </a:r>
            <a:endParaRPr lang="fa-IR" dirty="0">
              <a:cs typeface="B Titr" pitchFamily="2" charset="-78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rot="10800000">
            <a:off x="6643702" y="3714752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rot="10800000">
            <a:off x="4929190" y="3641725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10800000" flipV="1">
            <a:off x="3143240" y="3643314"/>
            <a:ext cx="571504" cy="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/>
          <p:nvPr/>
        </p:nvCxnSpPr>
        <p:spPr>
          <a:xfrm rot="16200000" flipH="1">
            <a:off x="678629" y="3679033"/>
            <a:ext cx="785818" cy="71438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214678" y="442913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143504" y="4357694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9593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پایه ی تولید پنیر بستگی به تخمیر لاکتوز توسط لاکتیک اسید باکتری ها داردLABلاکتیک اسید تولید می کنند که باعث کاهش PH می گرددکه به انعقاد کمک می کند, 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بعد از تلقیح توسط استارتر شیر به مدت 45 تا 60 دقیقه در دمای 25 تا 30 درجه سانتی گراد نگهداری می شود تا باکتری ها فعالیت کنند و اسیدیته را افزایش دهند به این مرحله رسیدن شیر یا ripening the milk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می گویند که قبل از رنت زنی انجام می شود</a:t>
            </a: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>
                <a:cs typeface="B Titr" pitchFamily="2" charset="-78"/>
              </a:rPr>
              <a:t>CaCl2</a:t>
            </a:r>
            <a:r>
              <a:rPr lang="fa-IR" dirty="0" smtClean="0">
                <a:cs typeface="B Titr" pitchFamily="2" charset="-78"/>
              </a:rPr>
              <a:t>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اگر شیر برای تولید پنیر از نظر کیفیت ضعیف باشد,دلمه نرم خواهد شد که باعث از دست رفتن کازئین و چربی و همچنین کاهش سینرسیس در طول فرایند تولید پنیر می شود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5 تا 20 گرم از کلسیم کلرید در 100 کیلوگرم از شیر به طور معمول برای رسیدن به زمان انعقاد مناسب و استحکام کافی دلمه ,کافی می باشد که قبل از رنت زدن افزوده می شود</a:t>
            </a: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B Titr" pitchFamily="2" charset="-78"/>
              </a:rPr>
              <a:t>تاثیر پاستوریزاسیون روی انعقاد لخته: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 قابلیت انحلال کلسیم فسفات نسبت به دما حالت عکس دارد,</a:t>
            </a:r>
            <a:endParaRPr lang="en-US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رفتار حرارتی پاستوریزاسیون باعث تغییر تعادل املاح به فرم نامحلول 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  می شود و کلسیم یونی محلول و کلسیم فسفات محلول را کاهش می دهد در نتیجه زمان انعقاد طولانی می شود.</a:t>
            </a:r>
          </a:p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اولترا فیلتراسیون: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باتوجه به اینکه شیرتغلیظ شده </a:t>
            </a:r>
            <a:r>
              <a:rPr lang="en-US" dirty="0" smtClean="0">
                <a:cs typeface="B Titr" pitchFamily="2" charset="-78"/>
              </a:rPr>
              <a:t>UF</a:t>
            </a:r>
            <a:r>
              <a:rPr lang="fa-IR" dirty="0" smtClean="0">
                <a:cs typeface="B Titr" pitchFamily="2" charset="-78"/>
              </a:rPr>
              <a:t>تحت فرایندشدید حرارتی و اولترافیلتراسیون قرار می گیرد غلظت یون کلسیم در شیر کاهش می یابد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 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بخشی از یون ها از غشا عبور می کنند وباقی مانده ی یون کلسیم ممکن است مجددا به شکل کلوئیدی درآید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 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کاهش میزان کلسیم محلول می تواند بر روی شدت واکنش آنزیمی هنگام انعقاد شیر اثر داشته باشد وزمان انعقاد را کوتاه کند.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 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درنتیجه افزودن کلسیم به شیر,فرایند انعقاد را سرعت می بخشد لذا مرحله تجمع با سرعت بیشتری انجام می شود</a:t>
            </a:r>
          </a:p>
          <a:p>
            <a:pPr marL="578358" indent="-514350"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PH: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کاهش PHبار دافعه بین میسل ها را خنثی می کند بنابراین مرحله ی اول و دوم انعقاد در 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pH</a:t>
            </a:r>
            <a:r>
              <a:rPr kumimoji="0" lang="fa-IR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پائین سریعتر اتفاق می افتد 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رابطه ای بین کلسیم یونی و 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pH</a:t>
            </a:r>
            <a:r>
              <a:rPr kumimoji="0" lang="fa-IR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وجود دارد که معادله ی زیر این ارتباط را تعیین می کند :</a:t>
            </a:r>
          </a:p>
          <a:p>
            <a:pPr marL="0" marR="0" lvl="0" indent="0" algn="l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3Ca</a:t>
            </a:r>
            <a:r>
              <a:rPr kumimoji="0" lang="en-US" b="1" i="0" u="none" strike="noStrike" kern="0" cap="none" spc="0" normalizeH="0" baseline="30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2+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+ 2Hpo</a:t>
            </a:r>
            <a:r>
              <a:rPr kumimoji="0" lang="en-US" b="1" i="0" u="none" strike="noStrike" kern="0" cap="none" spc="0" normalizeH="0" baseline="-25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4</a:t>
            </a:r>
            <a:r>
              <a:rPr kumimoji="0" lang="en-US" b="1" i="0" u="none" strike="noStrike" kern="0" cap="none" spc="0" normalizeH="0" baseline="30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2-   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                       Ca</a:t>
            </a:r>
            <a:r>
              <a:rPr kumimoji="0" lang="en-US" b="1" i="0" u="none" strike="noStrike" kern="0" cap="none" spc="0" normalizeH="0" baseline="-25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3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(Po</a:t>
            </a:r>
            <a:r>
              <a:rPr kumimoji="0" lang="en-US" b="1" i="0" u="none" strike="noStrike" kern="0" cap="none" spc="0" normalizeH="0" baseline="-25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4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)</a:t>
            </a:r>
            <a:r>
              <a:rPr kumimoji="0" lang="en-US" b="1" i="0" u="none" strike="noStrike" kern="0" cap="none" spc="0" normalizeH="0" baseline="-25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2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+ 2 H</a:t>
            </a:r>
            <a:r>
              <a:rPr kumimoji="0" lang="en-US" b="1" i="0" u="none" strike="noStrike" kern="0" cap="none" spc="0" normalizeH="0" baseline="30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+ </a:t>
            </a:r>
            <a:r>
              <a:rPr kumimoji="0" lang="en-US" b="0" i="0" u="none" strike="noStrike" kern="0" cap="none" spc="0" normalizeH="0" baseline="30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                                 </a:t>
            </a: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B Titr" pitchFamily="2" charset="-78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B Titr" pitchFamily="2" charset="-78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857488" y="4572008"/>
            <a:ext cx="192882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857232"/>
            <a:ext cx="822960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>
                <a:cs typeface="B Titr" pitchFamily="2" charset="-78"/>
              </a:rPr>
              <a:t>CO2</a:t>
            </a:r>
            <a:r>
              <a:rPr lang="fa-IR" dirty="0" smtClean="0">
                <a:cs typeface="B Titr" pitchFamily="2" charset="-78"/>
              </a:rPr>
              <a:t>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افزودن </a:t>
            </a:r>
            <a:r>
              <a:rPr lang="en-US" dirty="0" smtClean="0">
                <a:cs typeface="B Titr" pitchFamily="2" charset="-78"/>
              </a:rPr>
              <a:t>CO2</a:t>
            </a:r>
            <a:r>
              <a:rPr lang="fa-IR" dirty="0" smtClean="0">
                <a:cs typeface="B Titr" pitchFamily="2" charset="-78"/>
              </a:rPr>
              <a:t>یکی از روش هایی است که کیفیت شیر پنیر سازی را بالا میبرد </a:t>
            </a:r>
            <a:endParaRPr lang="en-US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cs typeface="B Titr" pitchFamily="2" charset="-78"/>
              </a:rPr>
              <a:t>CO2</a:t>
            </a:r>
            <a:r>
              <a:rPr lang="fa-IR" dirty="0" smtClean="0">
                <a:cs typeface="B Titr" pitchFamily="2" charset="-78"/>
              </a:rPr>
              <a:t>به طور طبیعی در شیر وجود دارد اما مقدار زیادی از آن تحت فرایند ها از بین می رود</a:t>
            </a:r>
            <a:endParaRPr lang="en-US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 افزودن </a:t>
            </a:r>
            <a:r>
              <a:rPr lang="en-US" dirty="0" smtClean="0">
                <a:cs typeface="B Titr" pitchFamily="2" charset="-78"/>
              </a:rPr>
              <a:t>CO2</a:t>
            </a:r>
            <a:r>
              <a:rPr lang="fa-IR" dirty="0" smtClean="0">
                <a:cs typeface="B Titr" pitchFamily="2" charset="-78"/>
              </a:rPr>
              <a:t>باعث کاهشPH شیر می شود کهPHاصلی شیر حدود 0/1 تا 0/3 واحد کاهش پیدا میکند</a:t>
            </a:r>
            <a:endParaRPr lang="en-US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این کاهش </a:t>
            </a:r>
            <a:r>
              <a:rPr lang="en-US" dirty="0" smtClean="0">
                <a:cs typeface="B Titr" pitchFamily="2" charset="-78"/>
              </a:rPr>
              <a:t>pH</a:t>
            </a:r>
            <a:r>
              <a:rPr lang="fa-IR" dirty="0" smtClean="0">
                <a:cs typeface="B Titr" pitchFamily="2" charset="-78"/>
              </a:rPr>
              <a:t>باعث کوتاه شدن زمان انعقاد می شود این روش می تواند برای رسیدن به همان زمان انعقاد با مقدار کمتری از رنت مورد استفاده قرار گیرد</a:t>
            </a: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>
                <a:cs typeface="B Titr" pitchFamily="2" charset="-78"/>
              </a:rPr>
              <a:t>طی بررسی های دیگر,عوامل مختلفی برویژگی های انعقاد تاثیر می گذارند</a:t>
            </a:r>
          </a:p>
          <a:p>
            <a:r>
              <a:rPr lang="fa-IR" dirty="0" smtClean="0">
                <a:cs typeface="B Titr" pitchFamily="2" charset="-78"/>
              </a:rPr>
              <a:t>فراکسیون های پروتئین</a:t>
            </a:r>
          </a:p>
          <a:p>
            <a:r>
              <a:rPr lang="fa-IR" dirty="0" smtClean="0">
                <a:cs typeface="B Titr" pitchFamily="2" charset="-78"/>
              </a:rPr>
              <a:t>دوره ی شیر دهی</a:t>
            </a:r>
          </a:p>
          <a:p>
            <a:r>
              <a:rPr lang="fa-IR" dirty="0" smtClean="0">
                <a:cs typeface="B Titr" pitchFamily="2" charset="-78"/>
              </a:rPr>
              <a:t>سلامت دام</a:t>
            </a:r>
          </a:p>
          <a:p>
            <a:r>
              <a:rPr lang="fa-IR" dirty="0" smtClean="0">
                <a:cs typeface="B Titr" pitchFamily="2" charset="-78"/>
              </a:rPr>
              <a:t>فصل و غذای دام</a:t>
            </a:r>
          </a:p>
          <a:p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2928934"/>
            <a:ext cx="8229600" cy="1132732"/>
          </a:xfrm>
        </p:spPr>
        <p:txBody>
          <a:bodyPr/>
          <a:lstStyle/>
          <a:p>
            <a:pPr algn="ctr"/>
            <a:r>
              <a:rPr lang="fa-IR" dirty="0" smtClean="0"/>
              <a:t>Non-coagulation milk</a:t>
            </a:r>
            <a:endParaRPr lang="fa-IR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500306"/>
            <a:ext cx="8929718" cy="1399032"/>
          </a:xfrm>
        </p:spPr>
        <p:txBody>
          <a:bodyPr>
            <a:normAutofit/>
          </a:bodyPr>
          <a:lstStyle/>
          <a:p>
            <a:pPr algn="ctr"/>
            <a:r>
              <a:rPr lang="fa-IR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Titr" pitchFamily="2" charset="-78"/>
              </a:rPr>
              <a:t>با تشکر فراوان از توجه شما</a:t>
            </a:r>
            <a:endParaRPr lang="fa-IR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782</TotalTime>
  <Words>856</Words>
  <Application>Microsoft Office PowerPoint</Application>
  <PresentationFormat>On-screen Show (4:3)</PresentationFormat>
  <Paragraphs>87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B Titr</vt:lpstr>
      <vt:lpstr>Calibri</vt:lpstr>
      <vt:lpstr>Constantia</vt:lpstr>
      <vt:lpstr>Majalla UI</vt:lpstr>
      <vt:lpstr>Tahoma</vt:lpstr>
      <vt:lpstr>Traditional Arabic</vt:lpstr>
      <vt:lpstr>Wingdings</vt:lpstr>
      <vt:lpstr>Wingdings 2</vt:lpstr>
      <vt:lpstr>Flow</vt:lpstr>
      <vt:lpstr>به نام خدا</vt:lpstr>
      <vt:lpstr>مقدمه</vt:lpstr>
      <vt:lpstr>پروتئین شیر:</vt:lpstr>
      <vt:lpstr>ساختمان میسل:</vt:lpstr>
      <vt:lpstr>انعقاد شیر:</vt:lpstr>
      <vt:lpstr>انعقاد آنزیمی:</vt:lpstr>
      <vt:lpstr>PowerPoint Presentation</vt:lpstr>
      <vt:lpstr>انعقاد اسیدی:</vt:lpstr>
      <vt:lpstr>برای تعیین خصوصیات انعقاد شیر پارامترهای زیر را اندازه گیری می کنند:</vt:lpstr>
      <vt:lpstr>فاکتور های موثر در انعقاد شیر :</vt:lpstr>
      <vt:lpstr>مراحل تولید پنیر:</vt:lpstr>
      <vt:lpstr>PowerPoint Presentation</vt:lpstr>
      <vt:lpstr>CaCl2:</vt:lpstr>
      <vt:lpstr>تاثیر پاستوریزاسیون روی انعقاد لخته:</vt:lpstr>
      <vt:lpstr>اولترا فیلتراسیون:</vt:lpstr>
      <vt:lpstr>PH:</vt:lpstr>
      <vt:lpstr>PowerPoint Presentation</vt:lpstr>
      <vt:lpstr>CO2:</vt:lpstr>
      <vt:lpstr>PowerPoint Presentation</vt:lpstr>
      <vt:lpstr>Non-coagulation milk</vt:lpstr>
      <vt:lpstr>با تشکر فراوان از توجه شما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Dell</dc:creator>
  <cp:lastModifiedBy>MRT www.Win2Farsi.com</cp:lastModifiedBy>
  <cp:revision>94</cp:revision>
  <dcterms:created xsi:type="dcterms:W3CDTF">2010-12-28T21:35:01Z</dcterms:created>
  <dcterms:modified xsi:type="dcterms:W3CDTF">2017-01-13T12:02:04Z</dcterms:modified>
</cp:coreProperties>
</file>