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54"/>
  </p:notesMasterIdLst>
  <p:sldIdLst>
    <p:sldId id="278" r:id="rId2"/>
    <p:sldId id="317" r:id="rId3"/>
    <p:sldId id="279" r:id="rId4"/>
    <p:sldId id="280" r:id="rId5"/>
    <p:sldId id="257" r:id="rId6"/>
    <p:sldId id="258" r:id="rId7"/>
    <p:sldId id="259" r:id="rId8"/>
    <p:sldId id="260" r:id="rId9"/>
    <p:sldId id="261" r:id="rId10"/>
    <p:sldId id="262" r:id="rId11"/>
    <p:sldId id="263" r:id="rId12"/>
    <p:sldId id="264" r:id="rId13"/>
    <p:sldId id="265" r:id="rId14"/>
    <p:sldId id="266" r:id="rId15"/>
    <p:sldId id="268" r:id="rId16"/>
    <p:sldId id="269" r:id="rId17"/>
    <p:sldId id="276" r:id="rId18"/>
    <p:sldId id="270" r:id="rId19"/>
    <p:sldId id="271" r:id="rId20"/>
    <p:sldId id="273" r:id="rId21"/>
    <p:sldId id="277" r:id="rId22"/>
    <p:sldId id="274" r:id="rId23"/>
    <p:sldId id="281" r:id="rId24"/>
    <p:sldId id="282" r:id="rId25"/>
    <p:sldId id="283" r:id="rId26"/>
    <p:sldId id="284" r:id="rId27"/>
    <p:sldId id="286" r:id="rId28"/>
    <p:sldId id="287" r:id="rId29"/>
    <p:sldId id="288" r:id="rId30"/>
    <p:sldId id="289" r:id="rId31"/>
    <p:sldId id="290" r:id="rId32"/>
    <p:sldId id="291" r:id="rId33"/>
    <p:sldId id="292" r:id="rId34"/>
    <p:sldId id="293" r:id="rId35"/>
    <p:sldId id="294" r:id="rId36"/>
    <p:sldId id="295" r:id="rId37"/>
    <p:sldId id="301" r:id="rId38"/>
    <p:sldId id="297" r:id="rId39"/>
    <p:sldId id="302" r:id="rId40"/>
    <p:sldId id="303" r:id="rId41"/>
    <p:sldId id="304" r:id="rId42"/>
    <p:sldId id="306" r:id="rId43"/>
    <p:sldId id="307" r:id="rId44"/>
    <p:sldId id="308" r:id="rId45"/>
    <p:sldId id="298" r:id="rId46"/>
    <p:sldId id="309" r:id="rId47"/>
    <p:sldId id="310" r:id="rId48"/>
    <p:sldId id="312" r:id="rId49"/>
    <p:sldId id="313" r:id="rId50"/>
    <p:sldId id="299" r:id="rId51"/>
    <p:sldId id="314" r:id="rId52"/>
    <p:sldId id="316" r:id="rId5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44" autoAdjust="0"/>
    <p:restoredTop sz="99680" autoAdjust="0"/>
  </p:normalViewPr>
  <p:slideViewPr>
    <p:cSldViewPr snapToGrid="0">
      <p:cViewPr varScale="1">
        <p:scale>
          <a:sx n="73" d="100"/>
          <a:sy n="73" d="100"/>
        </p:scale>
        <p:origin x="16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7FF5AF-2767-4B6C-80FF-0BA5F027F329}" type="datetimeFigureOut">
              <a:rPr lang="en-US" smtClean="0"/>
              <a:t>8/21/2023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33FFE0A-4C9F-47EA-B8B1-D60E404E8827}" type="slidenum">
              <a:rPr lang="en-US" smtClean="0"/>
              <a:t>‹#›</a:t>
            </a:fld>
            <a:endParaRPr lang="en-US"/>
          </a:p>
        </p:txBody>
      </p:sp>
    </p:spTree>
    <p:extLst>
      <p:ext uri="{BB962C8B-B14F-4D97-AF65-F5344CB8AC3E}">
        <p14:creationId xmlns:p14="http://schemas.microsoft.com/office/powerpoint/2010/main" val="37205888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8/21/2023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8/21/2023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8/21/2023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8/21/2023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8/21/2023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8/21/2023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8/21/2023</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8/21/2023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8/21/2023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1" eaLnBrk="1" latinLnBrk="0" hangingPunct="1">
        <a:spcBef>
          <a:spcPct val="0"/>
        </a:spcBef>
        <a:buNone/>
        <a:defRPr sz="3600" kern="1200">
          <a:solidFill>
            <a:schemeClr val="accent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4668" y="915703"/>
            <a:ext cx="7766936" cy="1646302"/>
          </a:xfrm>
        </p:spPr>
        <p:txBody>
          <a:bodyPr/>
          <a:lstStyle/>
          <a:p>
            <a:pPr algn="ctr"/>
            <a:r>
              <a:rPr lang="fa-IR" dirty="0" smtClean="0"/>
              <a:t>پیاده‌سازی موفق </a:t>
            </a:r>
            <a:r>
              <a:rPr lang="en-US" dirty="0" smtClean="0"/>
              <a:t>IFRS</a:t>
            </a:r>
            <a:r>
              <a:rPr lang="fa-IR" dirty="0" smtClean="0"/>
              <a:t> در </a:t>
            </a:r>
            <a:r>
              <a:rPr lang="fa-IR" dirty="0" smtClean="0"/>
              <a:t>ایران</a:t>
            </a:r>
            <a:endParaRPr lang="en-US" dirty="0">
              <a:solidFill>
                <a:schemeClr val="tx1"/>
              </a:solidFill>
            </a:endParaRPr>
          </a:p>
        </p:txBody>
      </p:sp>
      <p:sp>
        <p:nvSpPr>
          <p:cNvPr id="3" name="Subtitle 2"/>
          <p:cNvSpPr>
            <a:spLocks noGrp="1"/>
          </p:cNvSpPr>
          <p:nvPr>
            <p:ph type="subTitle" idx="1"/>
          </p:nvPr>
        </p:nvSpPr>
        <p:spPr>
          <a:xfrm>
            <a:off x="1193409" y="3844507"/>
            <a:ext cx="8201342" cy="1752090"/>
          </a:xfrm>
        </p:spPr>
        <p:txBody>
          <a:bodyPr>
            <a:noAutofit/>
          </a:bodyPr>
          <a:lstStyle/>
          <a:p>
            <a:pPr algn="ctr"/>
            <a:r>
              <a:rPr lang="fa-IR" sz="2800" b="1" dirty="0" smtClean="0">
                <a:solidFill>
                  <a:schemeClr val="bg2">
                    <a:lumMod val="50000"/>
                  </a:schemeClr>
                </a:solidFill>
              </a:rPr>
              <a:t>آماده‌سازی برای تغییر موفق رژیم حسابداری به </a:t>
            </a:r>
            <a:r>
              <a:rPr lang="en-US" sz="2800" b="1" dirty="0" smtClean="0">
                <a:solidFill>
                  <a:schemeClr val="bg2">
                    <a:lumMod val="50000"/>
                  </a:schemeClr>
                </a:solidFill>
              </a:rPr>
              <a:t>IFRS</a:t>
            </a:r>
            <a:endParaRPr lang="fa-IR" sz="2800" b="1" dirty="0" smtClean="0">
              <a:solidFill>
                <a:schemeClr val="bg2">
                  <a:lumMod val="50000"/>
                </a:schemeClr>
              </a:solidFill>
            </a:endParaRPr>
          </a:p>
          <a:p>
            <a:pPr algn="ctr"/>
            <a:r>
              <a:rPr lang="fa-IR" sz="2800" b="1" dirty="0" smtClean="0"/>
              <a:t>۲ </a:t>
            </a:r>
            <a:r>
              <a:rPr lang="fa-IR" sz="2800" b="1" dirty="0" smtClean="0"/>
              <a:t>اسفند ۱۳۹۵</a:t>
            </a:r>
            <a:endParaRPr lang="en-US" sz="2800" b="1" dirty="0"/>
          </a:p>
        </p:txBody>
      </p:sp>
    </p:spTree>
    <p:extLst>
      <p:ext uri="{BB962C8B-B14F-4D97-AF65-F5344CB8AC3E}">
        <p14:creationId xmlns:p14="http://schemas.microsoft.com/office/powerpoint/2010/main" val="5570001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به نام خدا</a:t>
            </a:r>
            <a:endParaRPr lang="en-US" dirty="0"/>
          </a:p>
        </p:txBody>
      </p:sp>
      <p:sp>
        <p:nvSpPr>
          <p:cNvPr id="3" name="Content Placeholder 2"/>
          <p:cNvSpPr>
            <a:spLocks noGrp="1"/>
          </p:cNvSpPr>
          <p:nvPr>
            <p:ph idx="1"/>
          </p:nvPr>
        </p:nvSpPr>
        <p:spPr/>
        <p:txBody>
          <a:bodyPr/>
          <a:lstStyle/>
          <a:p>
            <a:pPr marL="0" indent="0" algn="ctr">
              <a:buNone/>
            </a:pPr>
            <a:endParaRPr lang="fa-IR" dirty="0" smtClean="0"/>
          </a:p>
          <a:p>
            <a:pPr marL="0" indent="0" algn="ctr">
              <a:buNone/>
            </a:pPr>
            <a:endParaRPr lang="fa-IR" dirty="0"/>
          </a:p>
          <a:p>
            <a:pPr marL="0" indent="0" algn="ctr">
              <a:buNone/>
            </a:pPr>
            <a:endParaRPr lang="fa-IR" dirty="0" smtClean="0"/>
          </a:p>
          <a:p>
            <a:pPr marL="0" indent="0" algn="ctr">
              <a:buNone/>
            </a:pPr>
            <a:r>
              <a:rPr lang="fa-IR" sz="7000" dirty="0" smtClean="0"/>
              <a:t>سلا م و روز به خیر</a:t>
            </a:r>
            <a:endParaRPr lang="en-US" sz="7000" dirty="0"/>
          </a:p>
        </p:txBody>
      </p:sp>
    </p:spTree>
    <p:extLst>
      <p:ext uri="{BB962C8B-B14F-4D97-AF65-F5344CB8AC3E}">
        <p14:creationId xmlns:p14="http://schemas.microsoft.com/office/powerpoint/2010/main" val="26140175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فهرست</a:t>
            </a:r>
            <a:endParaRPr lang="en-US" dirty="0"/>
          </a:p>
        </p:txBody>
      </p:sp>
      <p:sp>
        <p:nvSpPr>
          <p:cNvPr id="3" name="Content Placeholder 2"/>
          <p:cNvSpPr>
            <a:spLocks noGrp="1"/>
          </p:cNvSpPr>
          <p:nvPr>
            <p:ph idx="1"/>
          </p:nvPr>
        </p:nvSpPr>
        <p:spPr/>
        <p:txBody>
          <a:bodyPr/>
          <a:lstStyle/>
          <a:p>
            <a:r>
              <a:rPr lang="fa-IR" sz="6000" dirty="0" smtClean="0"/>
              <a:t>چالش‌های گذار</a:t>
            </a:r>
          </a:p>
          <a:p>
            <a:r>
              <a:rPr lang="fa-IR" sz="6000" dirty="0" smtClean="0"/>
              <a:t> برنامه‌ی گذار</a:t>
            </a:r>
            <a:endParaRPr lang="en-US" sz="6000" dirty="0"/>
          </a:p>
        </p:txBody>
      </p:sp>
    </p:spTree>
    <p:extLst>
      <p:ext uri="{BB962C8B-B14F-4D97-AF65-F5344CB8AC3E}">
        <p14:creationId xmlns:p14="http://schemas.microsoft.com/office/powerpoint/2010/main" val="17154371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ctr">
              <a:buNone/>
            </a:pPr>
            <a:r>
              <a:rPr lang="fa-IR" sz="7000" dirty="0" smtClean="0"/>
              <a:t>چالش‌های گذار</a:t>
            </a:r>
            <a:endParaRPr lang="en-US" sz="7000" dirty="0"/>
          </a:p>
        </p:txBody>
      </p:sp>
    </p:spTree>
    <p:extLst>
      <p:ext uri="{BB962C8B-B14F-4D97-AF65-F5344CB8AC3E}">
        <p14:creationId xmlns:p14="http://schemas.microsoft.com/office/powerpoint/2010/main" val="4836170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چالش‌های گذار به استانداردهای بین المللی</a:t>
            </a:r>
            <a:endParaRPr lang="fa-IR" dirty="0"/>
          </a:p>
        </p:txBody>
      </p:sp>
      <p:sp>
        <p:nvSpPr>
          <p:cNvPr id="3" name="Content Placeholder 2"/>
          <p:cNvSpPr>
            <a:spLocks noGrp="1"/>
          </p:cNvSpPr>
          <p:nvPr>
            <p:ph idx="1"/>
          </p:nvPr>
        </p:nvSpPr>
        <p:spPr/>
        <p:txBody>
          <a:bodyPr/>
          <a:lstStyle/>
          <a:p>
            <a:r>
              <a:rPr lang="fa-IR" dirty="0" smtClean="0"/>
              <a:t>مسائل مشوق ها- عوامل گوناگونی که ممکن است تصمیم گیران مالی را نسبت به پذیرش آنها تشویق یا مایوس کند.</a:t>
            </a:r>
          </a:p>
          <a:p>
            <a:r>
              <a:rPr lang="fa-IR" dirty="0" smtClean="0"/>
              <a:t>مسائل ضابطه گذاری – چالش های ضابطه گذاری در پذیرش</a:t>
            </a:r>
          </a:p>
          <a:p>
            <a:r>
              <a:rPr lang="fa-IR" dirty="0" smtClean="0"/>
              <a:t>مسائل فرهنگی – چالش ها برخاسته از موانع فرهنگی در پذیرش و اجراء</a:t>
            </a:r>
          </a:p>
          <a:p>
            <a:r>
              <a:rPr lang="fa-IR" dirty="0" smtClean="0"/>
              <a:t>مسائل مقیاس- موانع اجرایی همبسته با رعایت نسبی برای شخصیت های کوچک و متوسط و موسسات حسابداری</a:t>
            </a:r>
          </a:p>
          <a:p>
            <a:r>
              <a:rPr lang="fa-IR" dirty="0" smtClean="0"/>
              <a:t>مسائل فهم پذیری – پیچیدگی و ساختار آن ها</a:t>
            </a:r>
          </a:p>
          <a:p>
            <a:r>
              <a:rPr lang="fa-IR" dirty="0" smtClean="0"/>
              <a:t>مسائل ترجمه- سهولت ترجمه آنها و دسترسی پذیری منابع برای انجام ترجمه</a:t>
            </a:r>
          </a:p>
          <a:p>
            <a:r>
              <a:rPr lang="fa-IR" dirty="0" smtClean="0"/>
              <a:t>مساله آموزش – دانش آموزی و کارآموزی دانشجویان و حسابداران حرفه ای با استانداردهای بین المللی</a:t>
            </a:r>
          </a:p>
          <a:p>
            <a:r>
              <a:rPr lang="fa-IR" dirty="0" smtClean="0"/>
              <a:t>حاصل جمع تمام مسائل بالا مربوط به حقانیت و مرجعیت استانداردهای بین المللی و اتحاد بین کسانی که آن ها را اجرا کرده اند، یعنی رعایت محتوا و فرم استانداردها.</a:t>
            </a:r>
            <a:endParaRPr lang="fa-IR" dirty="0"/>
          </a:p>
        </p:txBody>
      </p:sp>
    </p:spTree>
    <p:extLst>
      <p:ext uri="{BB962C8B-B14F-4D97-AF65-F5344CB8AC3E}">
        <p14:creationId xmlns:p14="http://schemas.microsoft.com/office/powerpoint/2010/main" val="618509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تاریخ پذیرش و تاریخهای موثر</a:t>
            </a:r>
            <a:endParaRPr lang="fa-IR" dirty="0"/>
          </a:p>
        </p:txBody>
      </p:sp>
      <p:sp>
        <p:nvSpPr>
          <p:cNvPr id="3" name="Content Placeholder 2"/>
          <p:cNvSpPr>
            <a:spLocks noGrp="1"/>
          </p:cNvSpPr>
          <p:nvPr>
            <p:ph idx="1"/>
          </p:nvPr>
        </p:nvSpPr>
        <p:spPr/>
        <p:txBody>
          <a:bodyPr/>
          <a:lstStyle/>
          <a:p>
            <a:pPr marL="0" indent="0">
              <a:buNone/>
            </a:pPr>
            <a:r>
              <a:rPr lang="fa-IR" sz="2400" dirty="0" smtClean="0"/>
              <a:t>استانداردهای بین المللی پذیرفته شده </a:t>
            </a:r>
          </a:p>
          <a:p>
            <a:r>
              <a:rPr lang="fa-IR" dirty="0"/>
              <a:t>م</a:t>
            </a:r>
            <a:r>
              <a:rPr lang="fa-IR" dirty="0" smtClean="0"/>
              <a:t>هم پذیرش تنها نیست</a:t>
            </a:r>
          </a:p>
          <a:p>
            <a:r>
              <a:rPr lang="fa-IR" dirty="0" smtClean="0"/>
              <a:t>مهم به روز نگه داشتن استانداردها است</a:t>
            </a:r>
            <a:endParaRPr lang="fa-IR" dirty="0"/>
          </a:p>
        </p:txBody>
      </p:sp>
    </p:spTree>
    <p:extLst>
      <p:ext uri="{BB962C8B-B14F-4D97-AF65-F5344CB8AC3E}">
        <p14:creationId xmlns:p14="http://schemas.microsoft.com/office/powerpoint/2010/main" val="16859334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دسترسی پذیری به استانداردهای بین المللی</a:t>
            </a:r>
            <a:endParaRPr lang="fa-IR" dirty="0"/>
          </a:p>
        </p:txBody>
      </p:sp>
      <p:sp>
        <p:nvSpPr>
          <p:cNvPr id="3" name="Content Placeholder 2"/>
          <p:cNvSpPr>
            <a:spLocks noGrp="1"/>
          </p:cNvSpPr>
          <p:nvPr>
            <p:ph idx="1"/>
          </p:nvPr>
        </p:nvSpPr>
        <p:spPr/>
        <p:txBody>
          <a:bodyPr/>
          <a:lstStyle/>
          <a:p>
            <a:r>
              <a:rPr lang="fa-IR" dirty="0" smtClean="0"/>
              <a:t>دسترسی پذیری محدود به استانداردها</a:t>
            </a:r>
          </a:p>
          <a:p>
            <a:r>
              <a:rPr lang="fa-IR" dirty="0" smtClean="0"/>
              <a:t>هزینه دسترسی</a:t>
            </a:r>
          </a:p>
          <a:p>
            <a:r>
              <a:rPr lang="fa-IR" dirty="0" smtClean="0"/>
              <a:t>دسترسی پذیری رهنمودها</a:t>
            </a:r>
          </a:p>
          <a:p>
            <a:endParaRPr lang="fa-IR" dirty="0"/>
          </a:p>
        </p:txBody>
      </p:sp>
    </p:spTree>
    <p:extLst>
      <p:ext uri="{BB962C8B-B14F-4D97-AF65-F5344CB8AC3E}">
        <p14:creationId xmlns:p14="http://schemas.microsoft.com/office/powerpoint/2010/main" val="23566344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پذیرش یک فرایند است</a:t>
            </a:r>
            <a:endParaRPr lang="fa-IR" dirty="0"/>
          </a:p>
        </p:txBody>
      </p:sp>
      <p:sp>
        <p:nvSpPr>
          <p:cNvPr id="3" name="Content Placeholder 2"/>
          <p:cNvSpPr>
            <a:spLocks noGrp="1"/>
          </p:cNvSpPr>
          <p:nvPr>
            <p:ph idx="1"/>
          </p:nvPr>
        </p:nvSpPr>
        <p:spPr/>
        <p:txBody>
          <a:bodyPr/>
          <a:lstStyle/>
          <a:p>
            <a:r>
              <a:rPr lang="fa-IR" dirty="0" smtClean="0"/>
              <a:t>پشتوانه ای قانونی برای پذیرش</a:t>
            </a:r>
          </a:p>
          <a:p>
            <a:r>
              <a:rPr lang="fa-IR" dirty="0" smtClean="0"/>
              <a:t>ثبات رویه در پذیرش</a:t>
            </a:r>
          </a:p>
          <a:p>
            <a:r>
              <a:rPr lang="fa-IR" dirty="0" smtClean="0"/>
              <a:t>حذف ضوابط ملی</a:t>
            </a:r>
          </a:p>
          <a:p>
            <a:r>
              <a:rPr lang="fa-IR" dirty="0" smtClean="0"/>
              <a:t>دولت باید تفاوت نقش حسابداری مالیاتی و حسابداری مالی را بپذیرد</a:t>
            </a:r>
            <a:endParaRPr lang="fa-IR" dirty="0"/>
          </a:p>
        </p:txBody>
      </p:sp>
    </p:spTree>
    <p:extLst>
      <p:ext uri="{BB962C8B-B14F-4D97-AF65-F5344CB8AC3E}">
        <p14:creationId xmlns:p14="http://schemas.microsoft.com/office/powerpoint/2010/main" val="11897778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عوامل موفقیت استانداردگذار ملی در پذیرش و اجرای استانداردهای بین المللی</a:t>
            </a:r>
            <a:endParaRPr lang="fa-IR" dirty="0"/>
          </a:p>
        </p:txBody>
      </p:sp>
      <p:sp>
        <p:nvSpPr>
          <p:cNvPr id="3" name="Content Placeholder 2"/>
          <p:cNvSpPr>
            <a:spLocks noGrp="1"/>
          </p:cNvSpPr>
          <p:nvPr>
            <p:ph idx="1"/>
          </p:nvPr>
        </p:nvSpPr>
        <p:spPr/>
        <p:txBody>
          <a:bodyPr/>
          <a:lstStyle/>
          <a:p>
            <a:r>
              <a:rPr lang="fa-IR" dirty="0" smtClean="0"/>
              <a:t>تدوین و پایبندی تمام ذی نفعان به یک آیین نامه پذیرش استانداردهای بین المللی مکتوب که اصول بنیادین </a:t>
            </a:r>
            <a:r>
              <a:rPr lang="fa-IR" smtClean="0"/>
              <a:t>فرایند پذیرش، </a:t>
            </a:r>
            <a:r>
              <a:rPr lang="fa-IR" dirty="0" smtClean="0"/>
              <a:t>نقش و مسئولیت های </a:t>
            </a:r>
            <a:r>
              <a:rPr lang="fa-IR" smtClean="0"/>
              <a:t>تمام ذی نفعان، </a:t>
            </a:r>
            <a:r>
              <a:rPr lang="fa-IR" dirty="0" smtClean="0"/>
              <a:t>و چارچوب زمانی پذیرش بین المللی را به وضوح بیان کند.</a:t>
            </a:r>
          </a:p>
          <a:p>
            <a:r>
              <a:rPr lang="fa-IR" dirty="0" smtClean="0"/>
              <a:t>ایجاد روابط و همکاری خوب میان تمام ذی نفعان شامل تهیه کنندگان ، حسابرسان، استفاده کنندگان صورت های مالی، دولت، و ضابطه گذاران</a:t>
            </a:r>
          </a:p>
          <a:p>
            <a:r>
              <a:rPr lang="fa-IR" dirty="0" smtClean="0"/>
              <a:t>تدوین یک فرایند ترجمه رسمی که هم مترجمان حرفه ای و هم حسابداران حرفه ای در آن سهیم باشند.</a:t>
            </a:r>
          </a:p>
          <a:p>
            <a:r>
              <a:rPr lang="fa-IR" dirty="0" smtClean="0"/>
              <a:t>اختصاص منابع لازم برای کار با استانداردگذار بین المللی</a:t>
            </a:r>
            <a:endParaRPr lang="fa-IR" dirty="0"/>
          </a:p>
        </p:txBody>
      </p:sp>
    </p:spTree>
    <p:extLst>
      <p:ext uri="{BB962C8B-B14F-4D97-AF65-F5344CB8AC3E}">
        <p14:creationId xmlns:p14="http://schemas.microsoft.com/office/powerpoint/2010/main" val="29147752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مسائل اصلی ترجمه - دشواری</a:t>
            </a:r>
            <a:endParaRPr lang="fa-IR" dirty="0"/>
          </a:p>
        </p:txBody>
      </p:sp>
      <p:sp>
        <p:nvSpPr>
          <p:cNvPr id="3" name="Content Placeholder 2"/>
          <p:cNvSpPr>
            <a:spLocks noGrp="1"/>
          </p:cNvSpPr>
          <p:nvPr>
            <p:ph idx="1"/>
          </p:nvPr>
        </p:nvSpPr>
        <p:spPr/>
        <p:txBody>
          <a:bodyPr/>
          <a:lstStyle/>
          <a:p>
            <a:r>
              <a:rPr lang="fa-IR" dirty="0" smtClean="0"/>
              <a:t>استفاده از جملات انگلیسی طولانی</a:t>
            </a:r>
          </a:p>
          <a:p>
            <a:r>
              <a:rPr lang="fa-IR" dirty="0" smtClean="0"/>
              <a:t>استفاده ناسازگار از اصطلاحات</a:t>
            </a:r>
          </a:p>
          <a:p>
            <a:r>
              <a:rPr lang="fa-IR" dirty="0" smtClean="0"/>
              <a:t>استفاده از اصطلاحات یکسان برای توصیف مفاهیم متفاوت</a:t>
            </a:r>
          </a:p>
          <a:p>
            <a:r>
              <a:rPr lang="fa-IR" dirty="0" smtClean="0"/>
              <a:t>استفاده از اصطلاحاتی که قابلیت ترجمه ندارند مثلا استانداردگذار از واژگانی مثل </a:t>
            </a:r>
            <a:r>
              <a:rPr lang="en-US" dirty="0" smtClean="0"/>
              <a:t>shall</a:t>
            </a:r>
            <a:r>
              <a:rPr lang="fa-IR" dirty="0" smtClean="0"/>
              <a:t> و </a:t>
            </a:r>
            <a:r>
              <a:rPr lang="en-US" dirty="0" smtClean="0"/>
              <a:t>should</a:t>
            </a:r>
            <a:r>
              <a:rPr lang="fa-IR" dirty="0" smtClean="0"/>
              <a:t> و حال ساده برای نشان دادن سطوح متفاوت تکلیف(التزام) استفاده میکند که بسیاری از زبان ها قادر به استفاده از نماگرهای یکسان نیستند.</a:t>
            </a:r>
            <a:endParaRPr lang="fa-IR" dirty="0"/>
          </a:p>
        </p:txBody>
      </p:sp>
    </p:spTree>
    <p:extLst>
      <p:ext uri="{BB962C8B-B14F-4D97-AF65-F5344CB8AC3E}">
        <p14:creationId xmlns:p14="http://schemas.microsoft.com/office/powerpoint/2010/main" val="21708832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مسائل اصلی ترجمه - اقدام</a:t>
            </a:r>
            <a:endParaRPr lang="fa-IR" dirty="0"/>
          </a:p>
        </p:txBody>
      </p:sp>
      <p:sp>
        <p:nvSpPr>
          <p:cNvPr id="3" name="Content Placeholder 2"/>
          <p:cNvSpPr>
            <a:spLocks noGrp="1"/>
          </p:cNvSpPr>
          <p:nvPr>
            <p:ph idx="1"/>
          </p:nvPr>
        </p:nvSpPr>
        <p:spPr/>
        <p:txBody>
          <a:bodyPr>
            <a:normAutofit fontScale="85000" lnSpcReduction="20000"/>
          </a:bodyPr>
          <a:lstStyle/>
          <a:p>
            <a:pPr marL="0" indent="0">
              <a:buNone/>
            </a:pPr>
            <a:r>
              <a:rPr lang="fa-IR" dirty="0" smtClean="0"/>
              <a:t>1. ترجمه تعریف نامه</a:t>
            </a:r>
          </a:p>
          <a:p>
            <a:pPr marL="0" indent="0">
              <a:buNone/>
            </a:pPr>
            <a:r>
              <a:rPr lang="fa-IR" dirty="0" smtClean="0"/>
              <a:t>2. تکمیل کردن تعریف نامه با اصطلاحات تکمیلی مثل </a:t>
            </a:r>
            <a:r>
              <a:rPr lang="en-US" dirty="0" smtClean="0"/>
              <a:t>significant</a:t>
            </a:r>
            <a:r>
              <a:rPr lang="fa-IR" dirty="0" smtClean="0"/>
              <a:t> یا </a:t>
            </a:r>
            <a:r>
              <a:rPr lang="en-US" dirty="0" smtClean="0"/>
              <a:t>material</a:t>
            </a:r>
          </a:p>
          <a:p>
            <a:pPr marL="0" indent="0">
              <a:buNone/>
            </a:pPr>
            <a:r>
              <a:rPr lang="fa-IR" dirty="0" smtClean="0"/>
              <a:t>3. اختصاص دادن وجوه کافی برای ترجمه، سازمان ها وجوه کافی برای ترجمه استانداردهای تجدیدنظر شده یا جایگزین شده را ندارند. به خاطر حجم بالای تغییرات بر سرعت استانداردهای ترجمه شده تاریخ گذشته می شوند، تهیه کنندگان و حسابرسان دیگر نمی توانند ادعایی نسبت به رعایت </a:t>
            </a:r>
            <a:r>
              <a:rPr lang="en-US" dirty="0" smtClean="0"/>
              <a:t>IFRS</a:t>
            </a:r>
            <a:r>
              <a:rPr lang="fa-IR" dirty="0" smtClean="0"/>
              <a:t> ها داشته باشند.</a:t>
            </a:r>
          </a:p>
          <a:p>
            <a:pPr marL="627063" indent="-361950"/>
            <a:r>
              <a:rPr lang="fa-IR" dirty="0" smtClean="0"/>
              <a:t>زمان بندی ترجمه</a:t>
            </a:r>
          </a:p>
          <a:p>
            <a:pPr marL="0" indent="0">
              <a:buNone/>
            </a:pPr>
            <a:r>
              <a:rPr lang="fa-IR" dirty="0" smtClean="0"/>
              <a:t>4. زمان لازم برای انتشار هر متن جدید</a:t>
            </a:r>
          </a:p>
          <a:p>
            <a:pPr marL="627063"/>
            <a:r>
              <a:rPr lang="fa-IR" dirty="0" smtClean="0"/>
              <a:t>ترجمه به هنگام پیش نویس ها</a:t>
            </a:r>
          </a:p>
          <a:p>
            <a:pPr marL="627063"/>
            <a:r>
              <a:rPr lang="fa-IR" dirty="0" smtClean="0"/>
              <a:t>محدودیت در ترجمه پیش نویس ها</a:t>
            </a:r>
          </a:p>
          <a:p>
            <a:pPr marL="627063"/>
            <a:r>
              <a:rPr lang="fa-IR" dirty="0" smtClean="0"/>
              <a:t>مشارکت حسابداری حرفه ای در ترجمه</a:t>
            </a:r>
          </a:p>
          <a:p>
            <a:pPr marL="0" indent="0">
              <a:buNone/>
            </a:pPr>
            <a:r>
              <a:rPr lang="fa-IR" dirty="0" smtClean="0"/>
              <a:t>5. مشارکت حسابداران حرفه ای کیفیت را بالا می برد</a:t>
            </a:r>
          </a:p>
          <a:p>
            <a:pPr marL="627063" indent="-427038"/>
            <a:r>
              <a:rPr lang="fa-IR" dirty="0" smtClean="0"/>
              <a:t>ارگان های حسابداری حرفه ای باید نقش فعال داشته باشند.</a:t>
            </a:r>
          </a:p>
          <a:p>
            <a:pPr marL="627063" indent="-427038"/>
            <a:r>
              <a:rPr lang="fa-IR" dirty="0" smtClean="0"/>
              <a:t>این ارگان ها باید وجوه کافی برای ترجمه را تامین کنند تا دسترسی به استانداردها آسان شود.</a:t>
            </a:r>
          </a:p>
          <a:p>
            <a:endParaRPr lang="fa-IR" dirty="0"/>
          </a:p>
        </p:txBody>
      </p:sp>
    </p:spTree>
    <p:extLst>
      <p:ext uri="{BB962C8B-B14F-4D97-AF65-F5344CB8AC3E}">
        <p14:creationId xmlns:p14="http://schemas.microsoft.com/office/powerpoint/2010/main" val="37480121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عوامل موفقیت در ترجمه</a:t>
            </a:r>
            <a:endParaRPr lang="fa-IR" dirty="0"/>
          </a:p>
        </p:txBody>
      </p:sp>
      <p:sp>
        <p:nvSpPr>
          <p:cNvPr id="3" name="Content Placeholder 2"/>
          <p:cNvSpPr>
            <a:spLocks noGrp="1"/>
          </p:cNvSpPr>
          <p:nvPr>
            <p:ph idx="1"/>
          </p:nvPr>
        </p:nvSpPr>
        <p:spPr/>
        <p:txBody>
          <a:bodyPr/>
          <a:lstStyle/>
          <a:p>
            <a:r>
              <a:rPr lang="fa-IR" dirty="0" smtClean="0"/>
              <a:t>ایجاد یک طرح ترجمه رسمی و تشکیل یک تیم ترجمه که شامل مترجمان حرفه ای و حسابداری حرفه ای باشد.</a:t>
            </a:r>
          </a:p>
          <a:p>
            <a:r>
              <a:rPr lang="fa-IR" dirty="0" smtClean="0"/>
              <a:t>حصوصل اطمینان از همسانی استفاده از اصطلاحات ، ترجمه یک فهرست از کلیدواژه گان در شروع کار و در صورت مقتضی به دست آوردن درون داد از مترجمان استانداردهای بین المللی در کشورهای دیگر که به همان زبان صحبت می کنند.</a:t>
            </a:r>
          </a:p>
          <a:p>
            <a:r>
              <a:rPr lang="fa-IR" dirty="0" smtClean="0"/>
              <a:t>جستجوی فعالانه و متعهدانه برای تامین وجوه که نه تنها ترجمه اولیه از استانداردهای بین المللی را پوشش دهد اما همچنین ترجمه استانداردهای جدید و تجدیدنظر شده را پوشش می دهد.</a:t>
            </a:r>
          </a:p>
          <a:p>
            <a:r>
              <a:rPr lang="fa-IR" dirty="0" smtClean="0"/>
              <a:t>تدوین یک فرایند ترجمه که برای ترجمه زودهنگام استانداردهای بین المللی پیشنهادی و نهایی که زمینه اجرای زودهنگام استانداردها را فراهمکند.</a:t>
            </a:r>
            <a:endParaRPr lang="fa-IR" dirty="0"/>
          </a:p>
        </p:txBody>
      </p:sp>
    </p:spTree>
    <p:extLst>
      <p:ext uri="{BB962C8B-B14F-4D97-AF65-F5344CB8AC3E}">
        <p14:creationId xmlns:p14="http://schemas.microsoft.com/office/powerpoint/2010/main" val="6425365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t>پیشنهادهایی </a:t>
            </a:r>
            <a:r>
              <a:rPr lang="fa-IR" b="1" dirty="0"/>
              <a:t>برای اقدام توسط </a:t>
            </a:r>
            <a:r>
              <a:rPr lang="fa-IR" b="1" dirty="0" smtClean="0"/>
              <a:t>ذی نفعان(</a:t>
            </a:r>
            <a:r>
              <a:rPr lang="en-US" b="1" dirty="0"/>
              <a:t>STAKEHOLDERS</a:t>
            </a:r>
            <a:r>
              <a:rPr lang="fa-IR" b="1" dirty="0"/>
              <a:t>)</a:t>
            </a:r>
            <a:endParaRPr lang="fa-IR" dirty="0"/>
          </a:p>
        </p:txBody>
      </p:sp>
      <p:sp>
        <p:nvSpPr>
          <p:cNvPr id="3" name="Content Placeholder 2"/>
          <p:cNvSpPr>
            <a:spLocks noGrp="1"/>
          </p:cNvSpPr>
          <p:nvPr>
            <p:ph idx="1"/>
          </p:nvPr>
        </p:nvSpPr>
        <p:spPr/>
        <p:txBody>
          <a:bodyPr/>
          <a:lstStyle/>
          <a:p>
            <a:r>
              <a:rPr lang="fa-IR" dirty="0"/>
              <a:t>اقدام در تمام </a:t>
            </a:r>
            <a:r>
              <a:rPr lang="fa-IR" dirty="0" smtClean="0"/>
              <a:t>نقاط </a:t>
            </a:r>
            <a:r>
              <a:rPr lang="fa-IR" dirty="0"/>
              <a:t>زنجیره</a:t>
            </a:r>
            <a:r>
              <a:rPr lang="en-US" dirty="0"/>
              <a:t>‌</a:t>
            </a:r>
            <a:r>
              <a:rPr lang="fa-IR" dirty="0"/>
              <a:t>ی تامین اطلاعاتی که گزارشگری مالی را منتقل می</a:t>
            </a:r>
            <a:r>
              <a:rPr lang="en-US" dirty="0"/>
              <a:t>‌</a:t>
            </a:r>
            <a:r>
              <a:rPr lang="fa-IR" dirty="0"/>
              <a:t>کند، ضروری است. دولت</a:t>
            </a:r>
            <a:r>
              <a:rPr lang="en-US" dirty="0"/>
              <a:t>‌</a:t>
            </a:r>
            <a:r>
              <a:rPr lang="fa-IR" dirty="0"/>
              <a:t>ها، قانونگذاران، </a:t>
            </a:r>
            <a:r>
              <a:rPr lang="fa-IR" dirty="0" smtClean="0"/>
              <a:t>استانداردگذار ملی، </a:t>
            </a:r>
            <a:r>
              <a:rPr lang="fa-IR" dirty="0"/>
              <a:t>شخصیت</a:t>
            </a:r>
            <a:r>
              <a:rPr lang="en-US" dirty="0"/>
              <a:t>‌</a:t>
            </a:r>
            <a:r>
              <a:rPr lang="fa-IR" dirty="0"/>
              <a:t>های حسابداری گزارشگر، و حسابرسان، هم</a:t>
            </a:r>
            <a:r>
              <a:rPr lang="en-US" dirty="0"/>
              <a:t>‌</a:t>
            </a:r>
            <a:r>
              <a:rPr lang="fa-IR" dirty="0"/>
              <a:t>چنین سایر </a:t>
            </a:r>
            <a:r>
              <a:rPr lang="fa-IR" dirty="0" smtClean="0"/>
              <a:t>مشارکت کنندگان در </a:t>
            </a:r>
            <a:r>
              <a:rPr lang="fa-IR" dirty="0"/>
              <a:t>فرآیند گزارشگری مالی،‌ در </a:t>
            </a:r>
            <a:r>
              <a:rPr lang="fa-IR" dirty="0" smtClean="0"/>
              <a:t>گذار به استانداردهای گزارشگری مالی </a:t>
            </a:r>
            <a:r>
              <a:rPr lang="fa-IR" dirty="0"/>
              <a:t>بین</a:t>
            </a:r>
            <a:r>
              <a:rPr lang="en-US" dirty="0"/>
              <a:t>‌</a:t>
            </a:r>
            <a:r>
              <a:rPr lang="fa-IR" dirty="0"/>
              <a:t>المللی نقش</a:t>
            </a:r>
            <a:r>
              <a:rPr lang="en-US" dirty="0"/>
              <a:t>‌</a:t>
            </a:r>
            <a:r>
              <a:rPr lang="fa-IR" dirty="0"/>
              <a:t>های مهمی ایفا می‌کنند.</a:t>
            </a:r>
            <a:endParaRPr lang="en-US" dirty="0"/>
          </a:p>
          <a:p>
            <a:r>
              <a:rPr lang="fa-IR" dirty="0"/>
              <a:t>در </a:t>
            </a:r>
            <a:r>
              <a:rPr lang="fa-IR" dirty="0" smtClean="0"/>
              <a:t>ادامه </a:t>
            </a:r>
            <a:r>
              <a:rPr lang="fa-IR" dirty="0"/>
              <a:t>به اقداماتی که برای </a:t>
            </a:r>
            <a:r>
              <a:rPr lang="fa-IR" dirty="0" smtClean="0"/>
              <a:t>گذار لازم </a:t>
            </a:r>
            <a:r>
              <a:rPr lang="fa-IR" dirty="0"/>
              <a:t>هستند اشاره شده است: </a:t>
            </a:r>
            <a:endParaRPr lang="en-US" dirty="0"/>
          </a:p>
          <a:p>
            <a:endParaRPr lang="fa-IR" dirty="0"/>
          </a:p>
        </p:txBody>
      </p:sp>
    </p:spTree>
    <p:extLst>
      <p:ext uri="{BB962C8B-B14F-4D97-AF65-F5344CB8AC3E}">
        <p14:creationId xmlns:p14="http://schemas.microsoft.com/office/powerpoint/2010/main" val="14582957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a:t>دولت و قانونگذاران</a:t>
            </a:r>
            <a:r>
              <a:rPr lang="en-US" dirty="0"/>
              <a:t/>
            </a:r>
            <a:br>
              <a:rPr lang="en-US" dirty="0"/>
            </a:br>
            <a:endParaRPr lang="fa-IR" dirty="0"/>
          </a:p>
        </p:txBody>
      </p:sp>
      <p:sp>
        <p:nvSpPr>
          <p:cNvPr id="3" name="Content Placeholder 2"/>
          <p:cNvSpPr>
            <a:spLocks noGrp="1"/>
          </p:cNvSpPr>
          <p:nvPr>
            <p:ph idx="1"/>
          </p:nvPr>
        </p:nvSpPr>
        <p:spPr/>
        <p:txBody>
          <a:bodyPr/>
          <a:lstStyle/>
          <a:p>
            <a:pPr lvl="0"/>
            <a:r>
              <a:rPr lang="fa-IR" dirty="0"/>
              <a:t>ایجاد محیط</a:t>
            </a:r>
            <a:r>
              <a:rPr lang="en-US" dirty="0"/>
              <a:t>‌</a:t>
            </a:r>
            <a:r>
              <a:rPr lang="fa-IR" dirty="0"/>
              <a:t>های قانونی و </a:t>
            </a:r>
            <a:r>
              <a:rPr lang="fa-IR" dirty="0" smtClean="0"/>
              <a:t>ضابه گذاری </a:t>
            </a:r>
            <a:r>
              <a:rPr lang="fa-IR" dirty="0"/>
              <a:t>که پذیرش تمام استانداردهای </a:t>
            </a:r>
            <a:r>
              <a:rPr lang="fa-IR" dirty="0" smtClean="0"/>
              <a:t>گزارشگری مالی بین المللی </a:t>
            </a:r>
            <a:r>
              <a:rPr lang="fa-IR" dirty="0"/>
              <a:t>را،‌ بدون هیچ الزام ملی </a:t>
            </a:r>
            <a:r>
              <a:rPr lang="fa-IR" dirty="0" smtClean="0"/>
              <a:t>فراهم </a:t>
            </a:r>
            <a:r>
              <a:rPr lang="fa-IR" dirty="0"/>
              <a:t>سازد</a:t>
            </a:r>
            <a:endParaRPr lang="en-US" dirty="0"/>
          </a:p>
          <a:p>
            <a:pPr lvl="0"/>
            <a:r>
              <a:rPr lang="fa-IR" dirty="0"/>
              <a:t>نگارش یا بازبینی قوانین و مقررات برای بازتاب </a:t>
            </a:r>
            <a:r>
              <a:rPr lang="fa-IR" dirty="0" smtClean="0"/>
              <a:t>دادن استانداردهای گزارشگری مالی بین</a:t>
            </a:r>
            <a:r>
              <a:rPr lang="en-US" dirty="0"/>
              <a:t>‌</a:t>
            </a:r>
            <a:r>
              <a:rPr lang="fa-IR" dirty="0"/>
              <a:t>المللی و </a:t>
            </a:r>
            <a:r>
              <a:rPr lang="fa-IR" dirty="0" smtClean="0"/>
              <a:t>به روش های بین</a:t>
            </a:r>
            <a:r>
              <a:rPr lang="en-US" dirty="0"/>
              <a:t>‌</a:t>
            </a:r>
            <a:r>
              <a:rPr lang="fa-IR" dirty="0"/>
              <a:t>المللی.</a:t>
            </a:r>
            <a:endParaRPr lang="en-US" dirty="0"/>
          </a:p>
          <a:p>
            <a:pPr lvl="0"/>
            <a:r>
              <a:rPr lang="fa-IR" dirty="0" smtClean="0"/>
              <a:t>شناسایی </a:t>
            </a:r>
            <a:r>
              <a:rPr lang="fa-IR" dirty="0"/>
              <a:t>قوانین و </a:t>
            </a:r>
            <a:r>
              <a:rPr lang="fa-IR" dirty="0" smtClean="0"/>
              <a:t>ضوابط  </a:t>
            </a:r>
            <a:r>
              <a:rPr lang="fa-IR" dirty="0"/>
              <a:t>گزارشگری </a:t>
            </a:r>
            <a:r>
              <a:rPr lang="fa-IR" dirty="0" smtClean="0"/>
              <a:t>مالی به </a:t>
            </a:r>
            <a:r>
              <a:rPr lang="fa-IR" dirty="0"/>
              <a:t>عنوان یک الویت برتر و اقدام طی یک دوره</a:t>
            </a:r>
            <a:r>
              <a:rPr lang="en-US" dirty="0"/>
              <a:t>‌</a:t>
            </a:r>
            <a:r>
              <a:rPr lang="fa-IR" dirty="0"/>
              <a:t>ی زمانی معقول.</a:t>
            </a:r>
            <a:endParaRPr lang="en-US" dirty="0"/>
          </a:p>
          <a:p>
            <a:pPr lvl="0"/>
            <a:r>
              <a:rPr lang="fa-IR" dirty="0"/>
              <a:t>ایجاد مکانیسم</a:t>
            </a:r>
            <a:r>
              <a:rPr lang="en-US" dirty="0"/>
              <a:t>‌</a:t>
            </a:r>
            <a:r>
              <a:rPr lang="fa-IR" dirty="0"/>
              <a:t>های فشار برای </a:t>
            </a:r>
            <a:r>
              <a:rPr lang="fa-IR" dirty="0" smtClean="0"/>
              <a:t>گذار به استانداردهای گزارشگری مالی بین</a:t>
            </a:r>
            <a:r>
              <a:rPr lang="en-US" dirty="0"/>
              <a:t>‌</a:t>
            </a:r>
            <a:r>
              <a:rPr lang="fa-IR" dirty="0"/>
              <a:t>المللی.</a:t>
            </a:r>
            <a:endParaRPr lang="en-US" dirty="0"/>
          </a:p>
          <a:p>
            <a:endParaRPr lang="fa-IR" dirty="0"/>
          </a:p>
        </p:txBody>
      </p:sp>
    </p:spTree>
    <p:extLst>
      <p:ext uri="{BB962C8B-B14F-4D97-AF65-F5344CB8AC3E}">
        <p14:creationId xmlns:p14="http://schemas.microsoft.com/office/powerpoint/2010/main" val="17688997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t>استانداردگذار </a:t>
            </a:r>
            <a:r>
              <a:rPr lang="fa-IR" b="1" dirty="0"/>
              <a:t>ملی</a:t>
            </a:r>
            <a:r>
              <a:rPr lang="en-US" dirty="0"/>
              <a:t/>
            </a:r>
            <a:br>
              <a:rPr lang="en-US" dirty="0"/>
            </a:br>
            <a:endParaRPr lang="fa-IR" dirty="0"/>
          </a:p>
        </p:txBody>
      </p:sp>
      <p:sp>
        <p:nvSpPr>
          <p:cNvPr id="3" name="Content Placeholder 2"/>
          <p:cNvSpPr>
            <a:spLocks noGrp="1"/>
          </p:cNvSpPr>
          <p:nvPr>
            <p:ph idx="1"/>
          </p:nvPr>
        </p:nvSpPr>
        <p:spPr/>
        <p:txBody>
          <a:bodyPr/>
          <a:lstStyle/>
          <a:p>
            <a:pPr lvl="0"/>
            <a:r>
              <a:rPr lang="fa-IR" dirty="0"/>
              <a:t>ایجاد یک راهبرد </a:t>
            </a:r>
            <a:r>
              <a:rPr lang="fa-IR" dirty="0" smtClean="0"/>
              <a:t>مکتوب برای پذیرش و گذار به استانداردهای گزارشگری مالی </a:t>
            </a:r>
            <a:r>
              <a:rPr lang="fa-IR" dirty="0"/>
              <a:t>بین</a:t>
            </a:r>
            <a:r>
              <a:rPr lang="en-US" dirty="0"/>
              <a:t>‌</a:t>
            </a:r>
            <a:r>
              <a:rPr lang="fa-IR" dirty="0"/>
              <a:t>المللی رسمی و </a:t>
            </a:r>
            <a:r>
              <a:rPr lang="fa-IR" dirty="0" smtClean="0"/>
              <a:t>جلب تعهد ذی نفعان.</a:t>
            </a:r>
            <a:endParaRPr lang="en-US" dirty="0"/>
          </a:p>
          <a:p>
            <a:pPr lvl="0"/>
            <a:r>
              <a:rPr lang="fa-IR" dirty="0"/>
              <a:t>ایجاد یک دستور کار </a:t>
            </a:r>
            <a:r>
              <a:rPr lang="fa-IR" dirty="0" smtClean="0"/>
              <a:t>که </a:t>
            </a:r>
            <a:r>
              <a:rPr lang="fa-IR" dirty="0"/>
              <a:t>با دستور کار استانداردسازان بین‌المللی هماهنگ باشد و حذف </a:t>
            </a:r>
            <a:r>
              <a:rPr lang="fa-IR" dirty="0" smtClean="0"/>
              <a:t>استانداردهای ملی.</a:t>
            </a:r>
            <a:endParaRPr lang="en-US" dirty="0"/>
          </a:p>
          <a:p>
            <a:pPr lvl="0"/>
            <a:r>
              <a:rPr lang="fa-IR" dirty="0"/>
              <a:t>ایجاد یک فرآیند یا ارتقای فرآیند موجود </a:t>
            </a:r>
            <a:r>
              <a:rPr lang="fa-IR" dirty="0" smtClean="0"/>
              <a:t>برای مشارکت </a:t>
            </a:r>
            <a:r>
              <a:rPr lang="fa-IR" dirty="0"/>
              <a:t>فعالانه در فرآیند </a:t>
            </a:r>
            <a:r>
              <a:rPr lang="fa-IR" dirty="0" smtClean="0"/>
              <a:t>استانداردگذاری </a:t>
            </a:r>
            <a:r>
              <a:rPr lang="fa-IR" dirty="0"/>
              <a:t>بین‌المللی، </a:t>
            </a:r>
          </a:p>
        </p:txBody>
      </p:sp>
    </p:spTree>
    <p:extLst>
      <p:ext uri="{BB962C8B-B14F-4D97-AF65-F5344CB8AC3E}">
        <p14:creationId xmlns:p14="http://schemas.microsoft.com/office/powerpoint/2010/main" val="23600225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a:t>شخصیت</a:t>
            </a:r>
            <a:r>
              <a:rPr lang="en-US" b="1" dirty="0"/>
              <a:t>‌</a:t>
            </a:r>
            <a:r>
              <a:rPr lang="fa-IR" b="1" dirty="0"/>
              <a:t>های حسابداری گزارشگر</a:t>
            </a:r>
            <a:r>
              <a:rPr lang="en-US" dirty="0"/>
              <a:t/>
            </a:r>
            <a:br>
              <a:rPr lang="en-US" dirty="0"/>
            </a:br>
            <a:endParaRPr lang="fa-IR" dirty="0"/>
          </a:p>
        </p:txBody>
      </p:sp>
      <p:sp>
        <p:nvSpPr>
          <p:cNvPr id="3" name="Content Placeholder 2"/>
          <p:cNvSpPr>
            <a:spLocks noGrp="1"/>
          </p:cNvSpPr>
          <p:nvPr>
            <p:ph idx="1"/>
          </p:nvPr>
        </p:nvSpPr>
        <p:spPr/>
        <p:txBody>
          <a:bodyPr>
            <a:normAutofit/>
          </a:bodyPr>
          <a:lstStyle/>
          <a:p>
            <a:pPr lvl="0"/>
            <a:r>
              <a:rPr lang="fa-IR" dirty="0"/>
              <a:t>طراحی و اجرای یک برنامه</a:t>
            </a:r>
            <a:r>
              <a:rPr lang="en-US" dirty="0"/>
              <a:t>‌</a:t>
            </a:r>
            <a:r>
              <a:rPr lang="fa-IR" dirty="0"/>
              <a:t>ی گذار به استانداردهای گزارشگری مالی بین</a:t>
            </a:r>
            <a:r>
              <a:rPr lang="en-US" dirty="0"/>
              <a:t>‌</a:t>
            </a:r>
            <a:r>
              <a:rPr lang="fa-IR" dirty="0"/>
              <a:t>المللی و اختصاص منابع ضروری. این امر شامل به دست آوردن تعهد از سمت بالا به پایین است، یعنی از کسانی که مسئول </a:t>
            </a:r>
            <a:r>
              <a:rPr lang="fa-IR" dirty="0" smtClean="0"/>
              <a:t>راهبری هستند </a:t>
            </a:r>
            <a:r>
              <a:rPr lang="fa-IR" dirty="0"/>
              <a:t>گرفته است تا افرادی که مسئول گزارشگری مالی </a:t>
            </a:r>
            <a:r>
              <a:rPr lang="fa-IR" dirty="0" smtClean="0"/>
              <a:t>واحدهای سازمانی منفرد </a:t>
            </a:r>
            <a:r>
              <a:rPr lang="fa-IR" dirty="0"/>
              <a:t>هستند. هم</a:t>
            </a:r>
            <a:r>
              <a:rPr lang="en-US" dirty="0"/>
              <a:t>‌</a:t>
            </a:r>
            <a:r>
              <a:rPr lang="fa-IR" dirty="0"/>
              <a:t>چنین وابستگی</a:t>
            </a:r>
            <a:r>
              <a:rPr lang="en-US" dirty="0"/>
              <a:t>‌</a:t>
            </a:r>
            <a:r>
              <a:rPr lang="fa-IR" dirty="0"/>
              <a:t>های متقابل بین گذار به استانداردهای گزارشگری مالی بین‌المللی و سایر پروژه</a:t>
            </a:r>
            <a:r>
              <a:rPr lang="en-US" dirty="0"/>
              <a:t>‌</a:t>
            </a:r>
            <a:r>
              <a:rPr lang="fa-IR" dirty="0"/>
              <a:t>های گزارشگری مالی، مانند پذیرش قوانین و مقررات ملی را در نظر داشته باشند.</a:t>
            </a:r>
            <a:endParaRPr lang="en-US" dirty="0"/>
          </a:p>
          <a:p>
            <a:pPr lvl="0"/>
            <a:r>
              <a:rPr lang="fa-IR" dirty="0"/>
              <a:t>آماده سازی برای اجرای استانداردهای گزارشگری مالی بین‌المللی </a:t>
            </a:r>
            <a:r>
              <a:rPr lang="fa-IR" dirty="0" smtClean="0"/>
              <a:t>با شناسایی </a:t>
            </a:r>
            <a:r>
              <a:rPr lang="fa-IR" dirty="0"/>
              <a:t>تفاوت‌ها و پرداختن به تغییرات لازم در سیستم گزارشگری مالی.</a:t>
            </a:r>
            <a:endParaRPr lang="en-US" dirty="0"/>
          </a:p>
          <a:p>
            <a:pPr lvl="0"/>
            <a:r>
              <a:rPr lang="fa-IR" dirty="0"/>
              <a:t>طراحی و اجرای طرح</a:t>
            </a:r>
            <a:r>
              <a:rPr lang="en-US" dirty="0"/>
              <a:t>‌</a:t>
            </a:r>
            <a:r>
              <a:rPr lang="fa-IR" dirty="0"/>
              <a:t>هایی برای تغییر </a:t>
            </a:r>
            <a:r>
              <a:rPr lang="fa-IR" dirty="0" smtClean="0"/>
              <a:t>گزارشگری </a:t>
            </a:r>
            <a:r>
              <a:rPr lang="fa-IR" dirty="0"/>
              <a:t>از استانداردهای حسابداری ملی پیشین به استانداردهای گزارشگری مالی بین‌المللی.</a:t>
            </a:r>
            <a:endParaRPr lang="en-US" dirty="0"/>
          </a:p>
          <a:p>
            <a:endParaRPr lang="fa-IR" dirty="0"/>
          </a:p>
        </p:txBody>
      </p:sp>
    </p:spTree>
    <p:extLst>
      <p:ext uri="{BB962C8B-B14F-4D97-AF65-F5344CB8AC3E}">
        <p14:creationId xmlns:p14="http://schemas.microsoft.com/office/powerpoint/2010/main" val="35367602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a:t>شخصیت</a:t>
            </a:r>
            <a:r>
              <a:rPr lang="en-US" b="1" dirty="0"/>
              <a:t>‌</a:t>
            </a:r>
            <a:r>
              <a:rPr lang="fa-IR" b="1" dirty="0"/>
              <a:t>های حسابداری </a:t>
            </a:r>
            <a:r>
              <a:rPr lang="fa-IR" b="1" dirty="0" smtClean="0"/>
              <a:t>گزارشگر</a:t>
            </a:r>
            <a:r>
              <a:rPr lang="fa-IR" sz="2400" dirty="0" smtClean="0"/>
              <a:t>(ادامه)</a:t>
            </a:r>
            <a:endParaRPr lang="fa-IR" sz="2400" dirty="0"/>
          </a:p>
        </p:txBody>
      </p:sp>
      <p:sp>
        <p:nvSpPr>
          <p:cNvPr id="3" name="Content Placeholder 2"/>
          <p:cNvSpPr>
            <a:spLocks noGrp="1"/>
          </p:cNvSpPr>
          <p:nvPr>
            <p:ph idx="1"/>
          </p:nvPr>
        </p:nvSpPr>
        <p:spPr/>
        <p:txBody>
          <a:bodyPr/>
          <a:lstStyle/>
          <a:p>
            <a:pPr lvl="0"/>
            <a:r>
              <a:rPr lang="fa-IR" dirty="0"/>
              <a:t>فراهم کردن آموزش استانداردهای گزارشگری مالی بین‌المللی برای کارکنان </a:t>
            </a:r>
            <a:r>
              <a:rPr lang="fa-IR" dirty="0" smtClean="0"/>
              <a:t>در تمام  سطوح که  </a:t>
            </a:r>
            <a:r>
              <a:rPr lang="fa-IR" dirty="0"/>
              <a:t>تحت تاثیر </a:t>
            </a:r>
            <a:r>
              <a:rPr lang="fa-IR" dirty="0" smtClean="0"/>
              <a:t>گرفتن گذار </a:t>
            </a:r>
            <a:r>
              <a:rPr lang="fa-IR" dirty="0"/>
              <a:t>به استانداردهای گزارشگری مالی </a:t>
            </a:r>
            <a:r>
              <a:rPr lang="fa-IR" dirty="0" smtClean="0"/>
              <a:t>بین‌المللی قرار دارند.</a:t>
            </a:r>
            <a:endParaRPr lang="en-US" dirty="0"/>
          </a:p>
          <a:p>
            <a:pPr lvl="0"/>
            <a:r>
              <a:rPr lang="fa-IR" dirty="0"/>
              <a:t>ایجاد یک راهبرد ارتباطات </a:t>
            </a:r>
            <a:r>
              <a:rPr lang="fa-IR" dirty="0" smtClean="0"/>
              <a:t>برون سازمانتی.</a:t>
            </a:r>
            <a:endParaRPr lang="en-US" dirty="0"/>
          </a:p>
          <a:p>
            <a:pPr lvl="0"/>
            <a:r>
              <a:rPr lang="fa-IR" dirty="0"/>
              <a:t>مشارکت فعال در فرآیند استانداردسازی بین‌المللی، به ویژه شناسایی مسائل اجرایی کاربردی.</a:t>
            </a:r>
            <a:endParaRPr lang="en-US" dirty="0"/>
          </a:p>
          <a:p>
            <a:pPr lvl="0"/>
            <a:r>
              <a:rPr lang="fa-IR" dirty="0"/>
              <a:t>درنظر گرفتن تغییرات پیش‌بینی شده</a:t>
            </a:r>
            <a:r>
              <a:rPr lang="en-US" dirty="0"/>
              <a:t>‌</a:t>
            </a:r>
            <a:r>
              <a:rPr lang="fa-IR" dirty="0"/>
              <a:t>ی استانداردهای گزارشگری مالی بین‌المللی در مرحله‌ای ابتدایی و </a:t>
            </a:r>
            <a:r>
              <a:rPr lang="fa-IR" dirty="0" smtClean="0"/>
              <a:t>بحث و تبادل نظر درباره ی  تاثیر </a:t>
            </a:r>
            <a:r>
              <a:rPr lang="fa-IR" dirty="0"/>
              <a:t>بالقوه‌ی این تغییرات روی صورت‌های مالی با اشخاص ذی نفع.</a:t>
            </a:r>
            <a:endParaRPr lang="en-US" dirty="0"/>
          </a:p>
          <a:p>
            <a:endParaRPr lang="fa-IR" dirty="0"/>
          </a:p>
        </p:txBody>
      </p:sp>
    </p:spTree>
    <p:extLst>
      <p:ext uri="{BB962C8B-B14F-4D97-AF65-F5344CB8AC3E}">
        <p14:creationId xmlns:p14="http://schemas.microsoft.com/office/powerpoint/2010/main" val="19315671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a:t>حسابرسان</a:t>
            </a:r>
            <a:r>
              <a:rPr lang="en-US" dirty="0"/>
              <a:t/>
            </a:r>
            <a:br>
              <a:rPr lang="en-US" dirty="0"/>
            </a:br>
            <a:endParaRPr lang="fa-IR" dirty="0"/>
          </a:p>
        </p:txBody>
      </p:sp>
      <p:sp>
        <p:nvSpPr>
          <p:cNvPr id="3" name="Content Placeholder 2"/>
          <p:cNvSpPr>
            <a:spLocks noGrp="1"/>
          </p:cNvSpPr>
          <p:nvPr>
            <p:ph idx="1"/>
          </p:nvPr>
        </p:nvSpPr>
        <p:spPr/>
        <p:txBody>
          <a:bodyPr/>
          <a:lstStyle/>
          <a:p>
            <a:pPr lvl="0"/>
            <a:r>
              <a:rPr lang="fa-IR" dirty="0"/>
              <a:t>افزایش آگاهی </a:t>
            </a:r>
            <a:r>
              <a:rPr lang="fa-IR" dirty="0" smtClean="0"/>
              <a:t>صاحب کاران </a:t>
            </a:r>
            <a:r>
              <a:rPr lang="fa-IR" dirty="0"/>
              <a:t>از استانداردهای بین‌المللی.</a:t>
            </a:r>
            <a:endParaRPr lang="en-US" dirty="0"/>
          </a:p>
          <a:p>
            <a:pPr lvl="0"/>
            <a:r>
              <a:rPr lang="fa-IR" dirty="0"/>
              <a:t>هماهنگ کردن </a:t>
            </a:r>
            <a:r>
              <a:rPr lang="fa-IR" dirty="0" smtClean="0"/>
              <a:t>روش‌ها و آموز  </a:t>
            </a:r>
            <a:r>
              <a:rPr lang="fa-IR" dirty="0"/>
              <a:t>حسابرسی </a:t>
            </a:r>
            <a:r>
              <a:rPr lang="fa-IR" dirty="0" smtClean="0"/>
              <a:t>با </a:t>
            </a:r>
            <a:r>
              <a:rPr lang="fa-IR" dirty="0"/>
              <a:t>استانداردهای </a:t>
            </a:r>
            <a:r>
              <a:rPr lang="fa-IR" dirty="0" smtClean="0"/>
              <a:t>گزارشگری مالی بین‌المللی</a:t>
            </a:r>
            <a:r>
              <a:rPr lang="fa-IR" dirty="0"/>
              <a:t>.</a:t>
            </a:r>
            <a:endParaRPr lang="en-US" dirty="0"/>
          </a:p>
          <a:p>
            <a:pPr lvl="0"/>
            <a:r>
              <a:rPr lang="fa-IR" dirty="0"/>
              <a:t>فراهم کردن آموزش استانداردهای گزارشگری مالی بین‌المللی و استاندارد حسابداری بین‌المللی برای </a:t>
            </a:r>
            <a:r>
              <a:rPr lang="fa-IR" dirty="0" smtClean="0"/>
              <a:t>کارکنان در تمام </a:t>
            </a:r>
            <a:r>
              <a:rPr lang="fa-IR" dirty="0"/>
              <a:t>سطوح.</a:t>
            </a:r>
            <a:endParaRPr lang="en-US" dirty="0"/>
          </a:p>
          <a:p>
            <a:endParaRPr lang="fa-IR" dirty="0"/>
          </a:p>
        </p:txBody>
      </p:sp>
    </p:spTree>
    <p:extLst>
      <p:ext uri="{BB962C8B-B14F-4D97-AF65-F5344CB8AC3E}">
        <p14:creationId xmlns:p14="http://schemas.microsoft.com/office/powerpoint/2010/main" val="25008942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a:t>تحلیل‌گران و سرمایه‌گذاران</a:t>
            </a:r>
            <a:r>
              <a:rPr lang="en-US" dirty="0"/>
              <a:t/>
            </a:r>
            <a:br>
              <a:rPr lang="en-US" dirty="0"/>
            </a:br>
            <a:endParaRPr lang="fa-IR" dirty="0"/>
          </a:p>
        </p:txBody>
      </p:sp>
      <p:sp>
        <p:nvSpPr>
          <p:cNvPr id="3" name="Content Placeholder 2"/>
          <p:cNvSpPr>
            <a:spLocks noGrp="1"/>
          </p:cNvSpPr>
          <p:nvPr>
            <p:ph idx="1"/>
          </p:nvPr>
        </p:nvSpPr>
        <p:spPr/>
        <p:txBody>
          <a:bodyPr/>
          <a:lstStyle/>
          <a:p>
            <a:pPr lvl="0"/>
            <a:r>
              <a:rPr lang="fa-IR" dirty="0"/>
              <a:t>ترویج </a:t>
            </a:r>
            <a:r>
              <a:rPr lang="fa-IR" dirty="0" smtClean="0"/>
              <a:t>گذار به ستانداردهای </a:t>
            </a:r>
            <a:r>
              <a:rPr lang="fa-IR" dirty="0"/>
              <a:t>بین‌المللی </a:t>
            </a:r>
            <a:endParaRPr lang="en-US" dirty="0"/>
          </a:p>
          <a:p>
            <a:pPr lvl="0"/>
            <a:r>
              <a:rPr lang="fa-IR" dirty="0"/>
              <a:t>مشارکت فعال در فرآیند </a:t>
            </a:r>
            <a:r>
              <a:rPr lang="fa-IR" dirty="0" smtClean="0"/>
              <a:t>استانداردگذاری </a:t>
            </a:r>
            <a:r>
              <a:rPr lang="fa-IR" dirty="0"/>
              <a:t>بین‌المللی، به ویژه شناسایی نیازهای </a:t>
            </a:r>
            <a:r>
              <a:rPr lang="fa-IR" dirty="0" smtClean="0"/>
              <a:t>استفاده کنندگان.</a:t>
            </a:r>
            <a:endParaRPr lang="en-US" dirty="0"/>
          </a:p>
          <a:p>
            <a:pPr lvl="0"/>
            <a:r>
              <a:rPr lang="fa-IR" dirty="0"/>
              <a:t>فراهم کردن آموزش استانداردهای گزارشگری مالی بین‌المللی برای کارکنان </a:t>
            </a:r>
            <a:r>
              <a:rPr lang="fa-IR" dirty="0" smtClean="0"/>
              <a:t>در </a:t>
            </a:r>
            <a:r>
              <a:rPr lang="fa-IR" dirty="0"/>
              <a:t>تمام سطوح.</a:t>
            </a:r>
            <a:endParaRPr lang="en-US" dirty="0"/>
          </a:p>
          <a:p>
            <a:endParaRPr lang="fa-IR" dirty="0"/>
          </a:p>
        </p:txBody>
      </p:sp>
    </p:spTree>
    <p:extLst>
      <p:ext uri="{BB962C8B-B14F-4D97-AF65-F5344CB8AC3E}">
        <p14:creationId xmlns:p14="http://schemas.microsoft.com/office/powerpoint/2010/main" val="30220065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t>ارگان های حسابداری حرفه‌ای</a:t>
            </a:r>
            <a:r>
              <a:rPr lang="en-US" dirty="0"/>
              <a:t/>
            </a:r>
            <a:br>
              <a:rPr lang="en-US" dirty="0"/>
            </a:br>
            <a:endParaRPr lang="fa-IR" dirty="0"/>
          </a:p>
        </p:txBody>
      </p:sp>
      <p:sp>
        <p:nvSpPr>
          <p:cNvPr id="3" name="Content Placeholder 2"/>
          <p:cNvSpPr>
            <a:spLocks noGrp="1"/>
          </p:cNvSpPr>
          <p:nvPr>
            <p:ph idx="1"/>
          </p:nvPr>
        </p:nvSpPr>
        <p:spPr/>
        <p:txBody>
          <a:bodyPr>
            <a:normAutofit/>
          </a:bodyPr>
          <a:lstStyle/>
          <a:p>
            <a:pPr lvl="0"/>
            <a:r>
              <a:rPr lang="fa-IR" dirty="0" smtClean="0"/>
              <a:t>تسهیل </a:t>
            </a:r>
            <a:r>
              <a:rPr lang="fa-IR" dirty="0"/>
              <a:t>پذیرش و اجرای استاندارهای </a:t>
            </a:r>
            <a:r>
              <a:rPr lang="fa-IR" dirty="0" smtClean="0"/>
              <a:t>گزارشگری مالی بین‌المللی </a:t>
            </a:r>
          </a:p>
          <a:p>
            <a:pPr lvl="0"/>
            <a:r>
              <a:rPr lang="fa-IR" dirty="0" smtClean="0"/>
              <a:t>تدوین </a:t>
            </a:r>
            <a:r>
              <a:rPr lang="fa-IR" dirty="0"/>
              <a:t>و اجراسازی </a:t>
            </a:r>
            <a:r>
              <a:rPr lang="fa-IR" dirty="0" smtClean="0"/>
              <a:t>برنامه ی گذار </a:t>
            </a:r>
            <a:r>
              <a:rPr lang="fa-IR" dirty="0"/>
              <a:t>بین‌المللی، و در پرداختن به موانع </a:t>
            </a:r>
            <a:r>
              <a:rPr lang="fa-IR" dirty="0" smtClean="0"/>
              <a:t>گذار(برای </a:t>
            </a:r>
            <a:r>
              <a:rPr lang="fa-IR" dirty="0"/>
              <a:t>مثال گزارشگری مالیاتی در مقابل گزارشگری مالی) به دولت، قانونگذاران، و </a:t>
            </a:r>
            <a:r>
              <a:rPr lang="fa-IR" dirty="0" smtClean="0"/>
              <a:t>استانداردگذار ملی و اعضای خودشان </a:t>
            </a:r>
            <a:r>
              <a:rPr lang="fa-IR" dirty="0"/>
              <a:t>کمک کنند.</a:t>
            </a:r>
            <a:endParaRPr lang="en-US" dirty="0"/>
          </a:p>
          <a:p>
            <a:endParaRPr lang="fa-IR" dirty="0"/>
          </a:p>
        </p:txBody>
      </p:sp>
    </p:spTree>
    <p:extLst>
      <p:ext uri="{BB962C8B-B14F-4D97-AF65-F5344CB8AC3E}">
        <p14:creationId xmlns:p14="http://schemas.microsoft.com/office/powerpoint/2010/main" val="29915067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a:t>ارگان های حسابداری حرفه‌ای </a:t>
            </a:r>
            <a:r>
              <a:rPr lang="fa-IR" sz="2400" b="1" dirty="0" smtClean="0"/>
              <a:t>ادامه)</a:t>
            </a:r>
            <a:r>
              <a:rPr lang="en-US" dirty="0"/>
              <a:t/>
            </a:r>
            <a:br>
              <a:rPr lang="en-US" dirty="0"/>
            </a:br>
            <a:endParaRPr lang="fa-IR" dirty="0"/>
          </a:p>
        </p:txBody>
      </p:sp>
      <p:sp>
        <p:nvSpPr>
          <p:cNvPr id="3" name="Content Placeholder 2"/>
          <p:cNvSpPr>
            <a:spLocks noGrp="1"/>
          </p:cNvSpPr>
          <p:nvPr>
            <p:ph idx="1"/>
          </p:nvPr>
        </p:nvSpPr>
        <p:spPr/>
        <p:txBody>
          <a:bodyPr/>
          <a:lstStyle/>
          <a:p>
            <a:pPr lvl="0"/>
            <a:r>
              <a:rPr lang="fa-IR" dirty="0"/>
              <a:t>حمایت از تهیه</a:t>
            </a:r>
            <a:r>
              <a:rPr lang="en-US" dirty="0"/>
              <a:t>‌</a:t>
            </a:r>
            <a:r>
              <a:rPr lang="fa-IR" dirty="0"/>
              <a:t>ی ترجمه‌های باکیفیت از استانداردهای بین‌المللی</a:t>
            </a:r>
            <a:endParaRPr lang="en-US" dirty="0"/>
          </a:p>
          <a:p>
            <a:pPr lvl="0"/>
            <a:r>
              <a:rPr lang="fa-IR" dirty="0" smtClean="0"/>
              <a:t>آگاهی بخشی و  و بالا بردن دانش </a:t>
            </a:r>
            <a:r>
              <a:rPr lang="fa-IR" dirty="0"/>
              <a:t>دانشجویان، حسابداران حرفه‌ای، و سایرین </a:t>
            </a:r>
            <a:r>
              <a:rPr lang="fa-IR" dirty="0" smtClean="0"/>
              <a:t>از </a:t>
            </a:r>
            <a:r>
              <a:rPr lang="fa-IR" dirty="0"/>
              <a:t>استانداردهای </a:t>
            </a:r>
            <a:r>
              <a:rPr lang="fa-IR" dirty="0" smtClean="0"/>
              <a:t>بین‌المللی. </a:t>
            </a:r>
            <a:endParaRPr lang="en-US" dirty="0"/>
          </a:p>
          <a:p>
            <a:pPr lvl="0"/>
            <a:r>
              <a:rPr lang="fa-IR" dirty="0"/>
              <a:t>فرآیندی برای تسهیل مشارکت بیشینه در فرآیندهای </a:t>
            </a:r>
            <a:r>
              <a:rPr lang="fa-IR" dirty="0" smtClean="0"/>
              <a:t>استانداردگذاری </a:t>
            </a:r>
            <a:r>
              <a:rPr lang="fa-IR" dirty="0"/>
              <a:t>بین‌المللی ـ ارائه‌ی نگرش‌های حسابداران و سایرین درباره‌ی مسائل مرتبط.</a:t>
            </a:r>
            <a:endParaRPr lang="en-US" dirty="0"/>
          </a:p>
          <a:p>
            <a:endParaRPr lang="fa-IR" dirty="0"/>
          </a:p>
        </p:txBody>
      </p:sp>
    </p:spTree>
    <p:extLst>
      <p:ext uri="{BB962C8B-B14F-4D97-AF65-F5344CB8AC3E}">
        <p14:creationId xmlns:p14="http://schemas.microsoft.com/office/powerpoint/2010/main" val="5616425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smtClean="0"/>
              <a:t>نهادهای آموزشی</a:t>
            </a:r>
            <a:r>
              <a:rPr lang="en-US" dirty="0"/>
              <a:t/>
            </a:r>
            <a:br>
              <a:rPr lang="en-US" dirty="0"/>
            </a:br>
            <a:endParaRPr lang="fa-IR" dirty="0"/>
          </a:p>
        </p:txBody>
      </p:sp>
      <p:sp>
        <p:nvSpPr>
          <p:cNvPr id="3" name="Content Placeholder 2"/>
          <p:cNvSpPr>
            <a:spLocks noGrp="1"/>
          </p:cNvSpPr>
          <p:nvPr>
            <p:ph idx="1"/>
          </p:nvPr>
        </p:nvSpPr>
        <p:spPr/>
        <p:txBody>
          <a:bodyPr/>
          <a:lstStyle/>
          <a:p>
            <a:pPr lvl="0"/>
            <a:r>
              <a:rPr lang="fa-IR" dirty="0" smtClean="0"/>
              <a:t>آموزش مدرسان </a:t>
            </a:r>
            <a:r>
              <a:rPr lang="fa-IR" dirty="0"/>
              <a:t>درباره‌ی استانداردهای بین‌المللی. </a:t>
            </a:r>
            <a:endParaRPr lang="en-US" dirty="0"/>
          </a:p>
          <a:p>
            <a:r>
              <a:rPr lang="fa-IR" dirty="0"/>
              <a:t>ارائه‌ی برنامه‌های </a:t>
            </a:r>
            <a:r>
              <a:rPr lang="fa-IR" dirty="0" smtClean="0"/>
              <a:t>آموزشی حسابداری که دانش آموختگان </a:t>
            </a:r>
            <a:r>
              <a:rPr lang="fa-IR" dirty="0"/>
              <a:t>حسابداری آشنا با استانداردهای بین‌المللی </a:t>
            </a:r>
            <a:r>
              <a:rPr lang="fa-IR" dirty="0" smtClean="0"/>
              <a:t>تربیت </a:t>
            </a:r>
            <a:r>
              <a:rPr lang="fa-IR" dirty="0"/>
              <a:t>کند. </a:t>
            </a:r>
          </a:p>
        </p:txBody>
      </p:sp>
    </p:spTree>
    <p:extLst>
      <p:ext uri="{BB962C8B-B14F-4D97-AF65-F5344CB8AC3E}">
        <p14:creationId xmlns:p14="http://schemas.microsoft.com/office/powerpoint/2010/main" val="19987364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ctr">
              <a:buNone/>
            </a:pPr>
            <a:r>
              <a:rPr lang="fa-IR" sz="7000" dirty="0" smtClean="0"/>
              <a:t>پروژه گذار</a:t>
            </a:r>
            <a:endParaRPr lang="en-US" sz="7000" dirty="0"/>
          </a:p>
        </p:txBody>
      </p:sp>
    </p:spTree>
    <p:extLst>
      <p:ext uri="{BB962C8B-B14F-4D97-AF65-F5344CB8AC3E}">
        <p14:creationId xmlns:p14="http://schemas.microsoft.com/office/powerpoint/2010/main" val="8079673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مزیت تجربه</a:t>
            </a:r>
            <a:endParaRPr lang="en-US" dirty="0"/>
          </a:p>
        </p:txBody>
      </p:sp>
      <p:sp>
        <p:nvSpPr>
          <p:cNvPr id="3" name="Content Placeholder 2"/>
          <p:cNvSpPr>
            <a:spLocks noGrp="1"/>
          </p:cNvSpPr>
          <p:nvPr>
            <p:ph idx="1"/>
          </p:nvPr>
        </p:nvSpPr>
        <p:spPr/>
        <p:txBody>
          <a:bodyPr/>
          <a:lstStyle/>
          <a:p>
            <a:r>
              <a:rPr lang="fa-IR" dirty="0"/>
              <a:t>تجارب منفی – چه‌چیزهایی خوب پیش </a:t>
            </a:r>
            <a:r>
              <a:rPr lang="fa-IR" dirty="0" smtClean="0"/>
              <a:t>نرفتند</a:t>
            </a:r>
          </a:p>
          <a:p>
            <a:r>
              <a:rPr lang="fa-IR" dirty="0"/>
              <a:t>تجارب مثبت در گذار استاندارد گزارشگری مالی </a:t>
            </a:r>
            <a:r>
              <a:rPr lang="fa-IR" dirty="0" smtClean="0"/>
              <a:t>بین‌المللی</a:t>
            </a:r>
          </a:p>
          <a:p>
            <a:r>
              <a:rPr lang="fa-IR" dirty="0"/>
              <a:t>نکات برتر برای طرح‌ریزی گذار به استاندارد گزارشگری مالی بین‌المللی	</a:t>
            </a:r>
            <a:endParaRPr lang="en-US" dirty="0"/>
          </a:p>
        </p:txBody>
      </p:sp>
    </p:spTree>
    <p:extLst>
      <p:ext uri="{BB962C8B-B14F-4D97-AF65-F5344CB8AC3E}">
        <p14:creationId xmlns:p14="http://schemas.microsoft.com/office/powerpoint/2010/main" val="21288205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تجربه منفی</a:t>
            </a:r>
            <a:endParaRPr lang="en-US" dirty="0"/>
          </a:p>
        </p:txBody>
      </p:sp>
      <p:sp>
        <p:nvSpPr>
          <p:cNvPr id="3" name="Content Placeholder 2"/>
          <p:cNvSpPr>
            <a:spLocks noGrp="1"/>
          </p:cNvSpPr>
          <p:nvPr>
            <p:ph idx="1"/>
          </p:nvPr>
        </p:nvSpPr>
        <p:spPr/>
        <p:txBody>
          <a:bodyPr>
            <a:normAutofit lnSpcReduction="10000"/>
          </a:bodyPr>
          <a:lstStyle/>
          <a:p>
            <a:r>
              <a:rPr lang="fa-IR" dirty="0"/>
              <a:t>مقاومت در برابر تغییرات</a:t>
            </a:r>
            <a:endParaRPr lang="en-US" dirty="0"/>
          </a:p>
          <a:p>
            <a:r>
              <a:rPr lang="fa-IR" dirty="0"/>
              <a:t>جدول زمانی و دنبال کردن آن</a:t>
            </a:r>
            <a:endParaRPr lang="en-US" dirty="0"/>
          </a:p>
          <a:p>
            <a:r>
              <a:rPr lang="fa-IR" dirty="0"/>
              <a:t>درک اثرات گسترده‌تر گذار	</a:t>
            </a:r>
            <a:endParaRPr lang="fa-IR" dirty="0" smtClean="0"/>
          </a:p>
          <a:p>
            <a:r>
              <a:rPr lang="fa-IR" dirty="0"/>
              <a:t>درک تفاوت‌ها بین </a:t>
            </a:r>
            <a:r>
              <a:rPr lang="fa-IR" dirty="0" smtClean="0"/>
              <a:t>استاندارد ملی و </a:t>
            </a:r>
            <a:r>
              <a:rPr lang="fa-IR" dirty="0"/>
              <a:t>استاندارد گزارشگری مالی </a:t>
            </a:r>
            <a:r>
              <a:rPr lang="fa-IR" dirty="0" smtClean="0"/>
              <a:t>بین‌المللی</a:t>
            </a:r>
          </a:p>
          <a:p>
            <a:r>
              <a:rPr lang="fa-IR" dirty="0" smtClean="0"/>
              <a:t>متخصصان </a:t>
            </a:r>
            <a:r>
              <a:rPr lang="fa-IR" dirty="0"/>
              <a:t>محدود در زمینه‌ی استاندارد گزارشگری مالی بین‌المللی</a:t>
            </a:r>
            <a:endParaRPr lang="en-US" dirty="0"/>
          </a:p>
          <a:p>
            <a:r>
              <a:rPr lang="fa-IR" dirty="0"/>
              <a:t>نبود رهبری و درون‌داد از سوی دیگر واحدهای شرکت</a:t>
            </a:r>
            <a:endParaRPr lang="en-US" dirty="0"/>
          </a:p>
          <a:p>
            <a:r>
              <a:rPr lang="fa-IR" dirty="0"/>
              <a:t>کمبود </a:t>
            </a:r>
            <a:r>
              <a:rPr lang="fa-IR" dirty="0" smtClean="0"/>
              <a:t>مشارکت </a:t>
            </a:r>
            <a:r>
              <a:rPr lang="fa-IR" dirty="0"/>
              <a:t>حسابرسان </a:t>
            </a:r>
            <a:r>
              <a:rPr lang="fa-IR" dirty="0" smtClean="0"/>
              <a:t>مستقل </a:t>
            </a:r>
            <a:r>
              <a:rPr lang="fa-IR" dirty="0"/>
              <a:t>و دیگر متخصصان/اتکای بیش از حد </a:t>
            </a:r>
            <a:r>
              <a:rPr lang="fa-IR" dirty="0" smtClean="0"/>
              <a:t>به </a:t>
            </a:r>
            <a:r>
              <a:rPr lang="fa-IR" dirty="0"/>
              <a:t>مشاوران</a:t>
            </a:r>
            <a:endParaRPr lang="en-US" dirty="0"/>
          </a:p>
          <a:p>
            <a:r>
              <a:rPr lang="fa-IR" dirty="0"/>
              <a:t>اهداف نامعلوم</a:t>
            </a:r>
            <a:endParaRPr lang="en-US" dirty="0"/>
          </a:p>
          <a:p>
            <a:r>
              <a:rPr lang="fa-IR" dirty="0"/>
              <a:t>استاندارد گزارشگری مالی بین المللی در سازمان </a:t>
            </a:r>
            <a:r>
              <a:rPr lang="fa-IR" dirty="0" smtClean="0"/>
              <a:t>درونی سازی و نهادینه نیست</a:t>
            </a:r>
            <a:endParaRPr lang="en-US" dirty="0"/>
          </a:p>
          <a:p>
            <a:r>
              <a:rPr lang="fa-IR" dirty="0"/>
              <a:t>به دنبال گزینه‌ی "ارزان و آسان"</a:t>
            </a:r>
            <a:endParaRPr lang="en-US" dirty="0"/>
          </a:p>
          <a:p>
            <a:endParaRPr lang="en-US" dirty="0"/>
          </a:p>
        </p:txBody>
      </p:sp>
    </p:spTree>
    <p:extLst>
      <p:ext uri="{BB962C8B-B14F-4D97-AF65-F5344CB8AC3E}">
        <p14:creationId xmlns:p14="http://schemas.microsoft.com/office/powerpoint/2010/main" val="32655539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درک اثرات گسترده‌تر گذار</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fa-IR" dirty="0" smtClean="0"/>
              <a:t>برخی </a:t>
            </a:r>
            <a:r>
              <a:rPr lang="fa-IR" dirty="0"/>
              <a:t>اثرات گسترده‌تری که </a:t>
            </a:r>
            <a:r>
              <a:rPr lang="fa-IR" dirty="0" smtClean="0"/>
              <a:t>در </a:t>
            </a:r>
            <a:r>
              <a:rPr lang="fa-IR" dirty="0"/>
              <a:t>طرح‌ریزی گذار مورد توجه قرار </a:t>
            </a:r>
            <a:r>
              <a:rPr lang="fa-IR" dirty="0" smtClean="0"/>
              <a:t>می گیرد </a:t>
            </a:r>
            <a:r>
              <a:rPr lang="fa-IR" dirty="0"/>
              <a:t>می‌تواند موارد ذیل را شامل شود:</a:t>
            </a:r>
            <a:endParaRPr lang="en-US" dirty="0"/>
          </a:p>
          <a:p>
            <a:r>
              <a:rPr lang="fa-IR" dirty="0" smtClean="0"/>
              <a:t>اثرات </a:t>
            </a:r>
            <a:r>
              <a:rPr lang="fa-IR" dirty="0"/>
              <a:t>بر </a:t>
            </a:r>
            <a:r>
              <a:rPr lang="fa-IR" dirty="0" smtClean="0"/>
              <a:t>فرایندها </a:t>
            </a:r>
            <a:r>
              <a:rPr lang="fa-IR" dirty="0"/>
              <a:t>در سطح واحد کسب و کار؛</a:t>
            </a:r>
            <a:endParaRPr lang="en-US" dirty="0"/>
          </a:p>
          <a:p>
            <a:r>
              <a:rPr lang="fa-IR" dirty="0" smtClean="0"/>
              <a:t>نیاز </a:t>
            </a:r>
            <a:r>
              <a:rPr lang="fa-IR" dirty="0"/>
              <a:t>به سامانه‌ها و </a:t>
            </a:r>
            <a:r>
              <a:rPr lang="fa-IR" dirty="0" smtClean="0"/>
              <a:t>ارتقا </a:t>
            </a:r>
            <a:r>
              <a:rPr lang="fa-IR" dirty="0"/>
              <a:t>کنترل‌های داخلی تغییر می‌کند؛</a:t>
            </a:r>
            <a:endParaRPr lang="en-US" dirty="0"/>
          </a:p>
          <a:p>
            <a:r>
              <a:rPr lang="fa-IR" dirty="0" smtClean="0"/>
              <a:t>تغییراتی </a:t>
            </a:r>
            <a:r>
              <a:rPr lang="fa-IR" dirty="0"/>
              <a:t>که ممکن است در گزارشگری و سامانه‌های اطلاعات داخلی ایجاد شود؛</a:t>
            </a:r>
            <a:endParaRPr lang="en-US" dirty="0"/>
          </a:p>
          <a:p>
            <a:r>
              <a:rPr lang="fa-IR" dirty="0" smtClean="0"/>
              <a:t>اثراتی </a:t>
            </a:r>
            <a:r>
              <a:rPr lang="fa-IR" dirty="0"/>
              <a:t>برای اندازه‌گیری اجرا و اثرات </a:t>
            </a:r>
            <a:r>
              <a:rPr lang="fa-IR" dirty="0" smtClean="0"/>
              <a:t>پاداش ها</a:t>
            </a:r>
            <a:endParaRPr lang="en-US" dirty="0"/>
          </a:p>
          <a:p>
            <a:r>
              <a:rPr lang="fa-IR" dirty="0" smtClean="0"/>
              <a:t>اثراتی </a:t>
            </a:r>
            <a:r>
              <a:rPr lang="fa-IR" dirty="0"/>
              <a:t>برای نحوه‌ی نقدپذیری و </a:t>
            </a:r>
            <a:r>
              <a:rPr lang="fa-IR" dirty="0" smtClean="0"/>
              <a:t>توان یدهی پردازی </a:t>
            </a:r>
            <a:r>
              <a:rPr lang="fa-IR" dirty="0"/>
              <a:t>و تأثیر بر </a:t>
            </a:r>
            <a:r>
              <a:rPr lang="fa-IR" dirty="0" smtClean="0"/>
              <a:t>آستانه های پیمان‌ها و </a:t>
            </a:r>
            <a:r>
              <a:rPr lang="fa-IR" dirty="0"/>
              <a:t>دیگر توافق‌نامه‌ها اندازه‌گیری می‌شوند؛</a:t>
            </a:r>
            <a:endParaRPr lang="en-US" dirty="0"/>
          </a:p>
          <a:p>
            <a:r>
              <a:rPr lang="fa-IR" dirty="0" smtClean="0"/>
              <a:t>طرح‌ریزی </a:t>
            </a:r>
            <a:r>
              <a:rPr lang="fa-IR" dirty="0"/>
              <a:t>برای اثرات مالیاتی؛</a:t>
            </a:r>
            <a:endParaRPr lang="en-US" dirty="0"/>
          </a:p>
          <a:p>
            <a:r>
              <a:rPr lang="fa-IR" dirty="0" smtClean="0"/>
              <a:t>نیاز </a:t>
            </a:r>
            <a:r>
              <a:rPr lang="fa-IR" dirty="0"/>
              <a:t>به </a:t>
            </a:r>
            <a:r>
              <a:rPr lang="fa-IR" dirty="0" smtClean="0"/>
              <a:t>آموزش پرسنل تأمین </a:t>
            </a:r>
            <a:r>
              <a:rPr lang="fa-IR" dirty="0"/>
              <a:t>مالی و برخی پرسنل غیر مالی برای حصول اطمینان از این‌که در زمینه‌ی استاندارد گزارشگری مالی بین المللی </a:t>
            </a:r>
            <a:r>
              <a:rPr lang="fa-IR" dirty="0" smtClean="0"/>
              <a:t>باسواد </a:t>
            </a:r>
            <a:r>
              <a:rPr lang="fa-IR" dirty="0"/>
              <a:t>هستند؛</a:t>
            </a:r>
            <a:endParaRPr lang="en-US" dirty="0"/>
          </a:p>
          <a:p>
            <a:r>
              <a:rPr lang="fa-IR" dirty="0" smtClean="0"/>
              <a:t>مدیریت روابط </a:t>
            </a:r>
            <a:r>
              <a:rPr lang="fa-IR" dirty="0"/>
              <a:t>سرمایه‌گذاران و ارتباطات با </a:t>
            </a:r>
            <a:r>
              <a:rPr lang="fa-IR" dirty="0" smtClean="0"/>
              <a:t>ذی نفعان برون سازمانی</a:t>
            </a:r>
            <a:endParaRPr lang="en-US" dirty="0"/>
          </a:p>
          <a:p>
            <a:endParaRPr lang="en-US" dirty="0"/>
          </a:p>
        </p:txBody>
      </p:sp>
    </p:spTree>
    <p:extLst>
      <p:ext uri="{BB962C8B-B14F-4D97-AF65-F5344CB8AC3E}">
        <p14:creationId xmlns:p14="http://schemas.microsoft.com/office/powerpoint/2010/main" val="40705869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نکات برتر برای طرح‌ریزی گذار به استاندارد گزارشگری مالی بین‌المللی	</a:t>
            </a:r>
            <a:r>
              <a:rPr lang="fa-IR" dirty="0" smtClean="0"/>
              <a:t>-تجربه</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r>
              <a:rPr lang="fa-IR" dirty="0"/>
              <a:t>شروع طرح‌ریزی گذار در زودترین زمان ممکن</a:t>
            </a:r>
            <a:endParaRPr lang="en-US" dirty="0"/>
          </a:p>
          <a:p>
            <a:r>
              <a:rPr lang="fa-IR" dirty="0"/>
              <a:t>برای پروژه در سطح اجرایی و تعهد به پروژه از سوی کارگروه یا مقامی هم‌سطح، یک اسپانسر </a:t>
            </a:r>
            <a:r>
              <a:rPr lang="fa-IR" dirty="0" smtClean="0"/>
              <a:t>معرفی </a:t>
            </a:r>
            <a:r>
              <a:rPr lang="fa-IR" dirty="0"/>
              <a:t>کنید</a:t>
            </a:r>
            <a:endParaRPr lang="en-US" dirty="0"/>
          </a:p>
          <a:p>
            <a:r>
              <a:rPr lang="fa-IR" dirty="0"/>
              <a:t>مهارت‌هایی که مورد نیاز است را شناسایی کنید و </a:t>
            </a:r>
            <a:r>
              <a:rPr lang="fa-IR" dirty="0" smtClean="0"/>
              <a:t>متخصصان داخلی </a:t>
            </a:r>
            <a:r>
              <a:rPr lang="fa-IR" dirty="0"/>
              <a:t>استاندارد گزارشگری مالی بین‌المللی </a:t>
            </a:r>
            <a:r>
              <a:rPr lang="fa-IR" dirty="0" smtClean="0"/>
              <a:t>را تربیت دهید</a:t>
            </a:r>
            <a:endParaRPr lang="en-US" dirty="0"/>
          </a:p>
          <a:p>
            <a:r>
              <a:rPr lang="fa-IR" dirty="0" smtClean="0"/>
              <a:t>در صورت مقتضی اعضای </a:t>
            </a:r>
            <a:r>
              <a:rPr lang="fa-IR" dirty="0"/>
              <a:t>تیم پروژه را به‌صورت تمام وقت </a:t>
            </a:r>
            <a:r>
              <a:rPr lang="fa-IR" dirty="0" smtClean="0"/>
              <a:t>برای </a:t>
            </a:r>
            <a:r>
              <a:rPr lang="fa-IR" dirty="0"/>
              <a:t>گذار بگمارید</a:t>
            </a:r>
            <a:endParaRPr lang="en-US" dirty="0"/>
          </a:p>
          <a:p>
            <a:r>
              <a:rPr lang="fa-IR" dirty="0" smtClean="0"/>
              <a:t>حسابرسان برون سازمانی </a:t>
            </a:r>
            <a:r>
              <a:rPr lang="fa-IR" dirty="0"/>
              <a:t>را از آغاز پروژه به کار بگیرید</a:t>
            </a:r>
            <a:endParaRPr lang="en-US" dirty="0"/>
          </a:p>
          <a:p>
            <a:r>
              <a:rPr lang="fa-IR" dirty="0" smtClean="0"/>
              <a:t>تأثیرات </a:t>
            </a:r>
            <a:r>
              <a:rPr lang="fa-IR" dirty="0"/>
              <a:t>گسترده‌تر گذار را در نظر بگیرید و پاسخ‌های مناسبی طرح‌ریزی کنید</a:t>
            </a:r>
            <a:endParaRPr lang="en-US" dirty="0"/>
          </a:p>
          <a:p>
            <a:r>
              <a:rPr lang="fa-IR" dirty="0" smtClean="0"/>
              <a:t>نهفته ها و ملاحظات اجرایی حسابداری </a:t>
            </a:r>
            <a:r>
              <a:rPr lang="fa-IR" dirty="0"/>
              <a:t>را به‌دقت </a:t>
            </a:r>
            <a:r>
              <a:rPr lang="fa-IR" dirty="0" smtClean="0"/>
              <a:t>اولویت‌بندیک نید </a:t>
            </a:r>
            <a:r>
              <a:rPr lang="fa-IR" dirty="0"/>
              <a:t>و </a:t>
            </a:r>
            <a:r>
              <a:rPr lang="fa-IR" dirty="0" smtClean="0"/>
              <a:t>برای </a:t>
            </a:r>
            <a:r>
              <a:rPr lang="fa-IR" dirty="0"/>
              <a:t>ارزیابی </a:t>
            </a:r>
            <a:r>
              <a:rPr lang="fa-IR" dirty="0" smtClean="0"/>
              <a:t>افشاهای </a:t>
            </a:r>
            <a:r>
              <a:rPr lang="fa-IR" dirty="0"/>
              <a:t>مورد نیاز زمان بگذارید</a:t>
            </a:r>
            <a:endParaRPr lang="en-US" dirty="0"/>
          </a:p>
          <a:p>
            <a:r>
              <a:rPr lang="fa-IR" dirty="0" smtClean="0"/>
              <a:t>تغییرات </a:t>
            </a:r>
            <a:r>
              <a:rPr lang="fa-IR" dirty="0"/>
              <a:t>را </a:t>
            </a:r>
            <a:r>
              <a:rPr lang="fa-IR" dirty="0" smtClean="0"/>
              <a:t>درونی سازی و نهادینه </a:t>
            </a:r>
            <a:r>
              <a:rPr lang="fa-IR" dirty="0"/>
              <a:t>کنید و با تعدیلات استاندارد گزارشگری مالی بین‌المللی خارج از فرآیندهای نرمال حسابداری کنار نیایید</a:t>
            </a:r>
            <a:endParaRPr lang="en-US" dirty="0"/>
          </a:p>
          <a:p>
            <a:r>
              <a:rPr lang="fa-IR" dirty="0" smtClean="0"/>
              <a:t>تأثیرات </a:t>
            </a:r>
            <a:r>
              <a:rPr lang="fa-IR" dirty="0"/>
              <a:t>اصلی گذار را به‌جای این‌که دیرتر </a:t>
            </a:r>
            <a:r>
              <a:rPr lang="fa-IR" dirty="0" smtClean="0"/>
              <a:t>اطلاع رسانی کنید </a:t>
            </a:r>
            <a:r>
              <a:rPr lang="fa-IR" dirty="0"/>
              <a:t>زودتر </a:t>
            </a:r>
            <a:r>
              <a:rPr lang="fa-IR" dirty="0" smtClean="0"/>
              <a:t>اطلاع دهید</a:t>
            </a:r>
            <a:endParaRPr lang="en-US" dirty="0"/>
          </a:p>
          <a:p>
            <a:r>
              <a:rPr lang="fa-IR" smtClean="0"/>
              <a:t>سعی </a:t>
            </a:r>
            <a:r>
              <a:rPr lang="fa-IR" dirty="0" smtClean="0"/>
              <a:t>کنید</a:t>
            </a:r>
            <a:r>
              <a:rPr lang="fa-IR" dirty="0"/>
              <a:t>، بیش از اندازه بر استفاده از مشاوران برون سازمانی </a:t>
            </a:r>
            <a:r>
              <a:rPr lang="fa-IR" dirty="0" smtClean="0"/>
              <a:t> </a:t>
            </a:r>
            <a:r>
              <a:rPr lang="fa-IR" dirty="0"/>
              <a:t>به قیمت ایجاد دانش و تخصص در </a:t>
            </a:r>
            <a:r>
              <a:rPr lang="fa-IR" dirty="0" smtClean="0"/>
              <a:t>سازمان اتکا </a:t>
            </a:r>
            <a:r>
              <a:rPr lang="fa-IR" dirty="0"/>
              <a:t>نکنید</a:t>
            </a:r>
            <a:endParaRPr lang="en-US" dirty="0"/>
          </a:p>
        </p:txBody>
      </p:sp>
    </p:spTree>
    <p:extLst>
      <p:ext uri="{BB962C8B-B14F-4D97-AF65-F5344CB8AC3E}">
        <p14:creationId xmlns:p14="http://schemas.microsoft.com/office/powerpoint/2010/main" val="37513677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طرح پروژه و اعضای کلیدی پروژه</a:t>
            </a:r>
            <a:endParaRPr lang="en-US" dirty="0"/>
          </a:p>
        </p:txBody>
      </p:sp>
      <p:sp>
        <p:nvSpPr>
          <p:cNvPr id="3" name="Content Placeholder 2"/>
          <p:cNvSpPr>
            <a:spLocks noGrp="1"/>
          </p:cNvSpPr>
          <p:nvPr>
            <p:ph idx="1"/>
          </p:nvPr>
        </p:nvSpPr>
        <p:spPr/>
        <p:txBody>
          <a:bodyPr/>
          <a:lstStyle/>
          <a:p>
            <a:r>
              <a:rPr lang="fa-IR" dirty="0"/>
              <a:t>ریسک‌ها و </a:t>
            </a:r>
            <a:r>
              <a:rPr lang="fa-IR" dirty="0" smtClean="0"/>
              <a:t>فرصت‌ها</a:t>
            </a:r>
          </a:p>
          <a:p>
            <a:r>
              <a:rPr lang="fa-IR" dirty="0" smtClean="0"/>
              <a:t>تدوین پروژه</a:t>
            </a:r>
            <a:endParaRPr lang="en-US" dirty="0"/>
          </a:p>
        </p:txBody>
      </p:sp>
    </p:spTree>
    <p:extLst>
      <p:ext uri="{BB962C8B-B14F-4D97-AF65-F5344CB8AC3E}">
        <p14:creationId xmlns:p14="http://schemas.microsoft.com/office/powerpoint/2010/main" val="18554970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ریسک ها و فرصت ها</a:t>
            </a:r>
            <a:endParaRPr lang="en-US" dirty="0"/>
          </a:p>
        </p:txBody>
      </p:sp>
      <p:sp>
        <p:nvSpPr>
          <p:cNvPr id="3" name="Content Placeholder 2"/>
          <p:cNvSpPr>
            <a:spLocks noGrp="1"/>
          </p:cNvSpPr>
          <p:nvPr>
            <p:ph idx="1"/>
          </p:nvPr>
        </p:nvSpPr>
        <p:spPr/>
        <p:txBody>
          <a:bodyPr>
            <a:normAutofit fontScale="85000" lnSpcReduction="20000"/>
          </a:bodyPr>
          <a:lstStyle/>
          <a:p>
            <a:pPr marL="0" indent="0">
              <a:buNone/>
            </a:pPr>
            <a:r>
              <a:rPr lang="fa-IR" b="1" dirty="0"/>
              <a:t>ریسک‌های بالقوه</a:t>
            </a:r>
            <a:r>
              <a:rPr lang="fa-IR" dirty="0"/>
              <a:t>	</a:t>
            </a:r>
            <a:endParaRPr lang="en-US" dirty="0"/>
          </a:p>
          <a:p>
            <a:r>
              <a:rPr lang="fa-IR" dirty="0" smtClean="0"/>
              <a:t>دانش </a:t>
            </a:r>
            <a:r>
              <a:rPr lang="fa-IR" dirty="0"/>
              <a:t>محدود از قوانین و اصول استاندارد گزارشگری مالی بین‌المللی</a:t>
            </a:r>
            <a:endParaRPr lang="en-US" dirty="0"/>
          </a:p>
          <a:p>
            <a:r>
              <a:rPr lang="fa-IR" dirty="0"/>
              <a:t>	باری بر دوش منابع حسابداری</a:t>
            </a:r>
            <a:endParaRPr lang="en-US" dirty="0"/>
          </a:p>
          <a:p>
            <a:r>
              <a:rPr lang="fa-IR" dirty="0" smtClean="0"/>
              <a:t>کنار </a:t>
            </a:r>
            <a:r>
              <a:rPr lang="fa-IR" dirty="0"/>
              <a:t>آمدن با نگرش‌های منفی در برابر اصول و </a:t>
            </a:r>
            <a:r>
              <a:rPr lang="fa-IR" dirty="0" smtClean="0"/>
              <a:t>قواعد </a:t>
            </a:r>
            <a:r>
              <a:rPr lang="fa-IR" dirty="0"/>
              <a:t>استاندارد گزارشگری مالی بین المللی</a:t>
            </a:r>
            <a:endParaRPr lang="en-US" dirty="0"/>
          </a:p>
          <a:p>
            <a:r>
              <a:rPr lang="fa-IR" dirty="0" smtClean="0"/>
              <a:t>کمبود </a:t>
            </a:r>
            <a:r>
              <a:rPr lang="fa-IR" dirty="0"/>
              <a:t>زمان برای طرح‌ریزی و اجرای گذار</a:t>
            </a:r>
            <a:endParaRPr lang="en-US" dirty="0"/>
          </a:p>
          <a:p>
            <a:r>
              <a:rPr lang="fa-IR" dirty="0" smtClean="0"/>
              <a:t>تغییرات </a:t>
            </a:r>
            <a:r>
              <a:rPr lang="fa-IR" dirty="0"/>
              <a:t>سامانه‌ها و پتانسیل کنترل‌های ناکارآمد بر گزارشگری مالی</a:t>
            </a:r>
            <a:endParaRPr lang="en-US" dirty="0"/>
          </a:p>
          <a:p>
            <a:r>
              <a:rPr lang="fa-IR" dirty="0" smtClean="0"/>
              <a:t>ریسک </a:t>
            </a:r>
            <a:r>
              <a:rPr lang="fa-IR" dirty="0"/>
              <a:t>نهایی عدم تطابق با استاندارد گزارشگری مالی بین‌المللی و </a:t>
            </a:r>
            <a:r>
              <a:rPr lang="fa-IR" dirty="0" smtClean="0"/>
              <a:t>اضهار نظر مشروط حسابرسان</a:t>
            </a:r>
            <a:endParaRPr lang="en-US" dirty="0"/>
          </a:p>
          <a:p>
            <a:r>
              <a:rPr lang="fa-IR" dirty="0" smtClean="0"/>
              <a:t>بهاگان </a:t>
            </a:r>
            <a:r>
              <a:rPr lang="fa-IR" dirty="0"/>
              <a:t>گذار به‌ویژه اگر بر مشاوران </a:t>
            </a:r>
            <a:r>
              <a:rPr lang="fa-IR" dirty="0" smtClean="0"/>
              <a:t>برون سازمانی </a:t>
            </a:r>
            <a:r>
              <a:rPr lang="fa-IR" dirty="0"/>
              <a:t>متکی باشد</a:t>
            </a:r>
            <a:endParaRPr lang="en-US" dirty="0"/>
          </a:p>
          <a:p>
            <a:r>
              <a:rPr lang="fa-IR" dirty="0" smtClean="0"/>
              <a:t>عدم درشناخت  </a:t>
            </a:r>
            <a:r>
              <a:rPr lang="fa-IR" dirty="0"/>
              <a:t>نتایج اولیه‌ی استاندارد گزارشگری مالی بین‌المللی </a:t>
            </a:r>
            <a:r>
              <a:rPr lang="fa-IR" dirty="0" smtClean="0"/>
              <a:t>بر ذی نفعان برون سازمانی</a:t>
            </a:r>
            <a:endParaRPr lang="en-US" dirty="0"/>
          </a:p>
          <a:p>
            <a:r>
              <a:rPr lang="fa-IR" dirty="0" smtClean="0"/>
              <a:t>پتانسیل </a:t>
            </a:r>
            <a:r>
              <a:rPr lang="fa-IR" dirty="0"/>
              <a:t>نوسانات بیش‌تر در سود و واکنش منفی سرمایه‌گذار</a:t>
            </a:r>
            <a:endParaRPr lang="en-US" dirty="0"/>
          </a:p>
          <a:p>
            <a:r>
              <a:rPr lang="fa-IR" dirty="0" smtClean="0"/>
              <a:t>عدم شناخت مدیر </a:t>
            </a:r>
            <a:r>
              <a:rPr lang="fa-IR" dirty="0"/>
              <a:t>ارشد گذار، و مشغولیت به آن</a:t>
            </a:r>
            <a:endParaRPr lang="en-US" dirty="0"/>
          </a:p>
          <a:p>
            <a:r>
              <a:rPr lang="fa-IR" dirty="0" smtClean="0"/>
              <a:t>دشواری </a:t>
            </a:r>
            <a:r>
              <a:rPr lang="fa-IR" dirty="0"/>
              <a:t>در تعیین اثرات غیرمستقیم گذار بر کسب و کار	</a:t>
            </a:r>
            <a:endParaRPr lang="en-US" dirty="0"/>
          </a:p>
        </p:txBody>
      </p:sp>
    </p:spTree>
    <p:extLst>
      <p:ext uri="{BB962C8B-B14F-4D97-AF65-F5344CB8AC3E}">
        <p14:creationId xmlns:p14="http://schemas.microsoft.com/office/powerpoint/2010/main" val="35166477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ریسک ها و فرصت ها</a:t>
            </a:r>
            <a:endParaRPr lang="en-US" dirty="0"/>
          </a:p>
        </p:txBody>
      </p:sp>
      <p:sp>
        <p:nvSpPr>
          <p:cNvPr id="3" name="Content Placeholder 2"/>
          <p:cNvSpPr>
            <a:spLocks noGrp="1"/>
          </p:cNvSpPr>
          <p:nvPr>
            <p:ph idx="1"/>
          </p:nvPr>
        </p:nvSpPr>
        <p:spPr/>
        <p:txBody>
          <a:bodyPr/>
          <a:lstStyle/>
          <a:p>
            <a:pPr marL="0" indent="0">
              <a:buNone/>
            </a:pPr>
            <a:r>
              <a:rPr lang="fa-IR" b="1" dirty="0"/>
              <a:t>مزایای بالقوه</a:t>
            </a:r>
            <a:endParaRPr lang="en-US" b="1" dirty="0"/>
          </a:p>
          <a:p>
            <a:r>
              <a:rPr lang="fa-IR" dirty="0" smtClean="0"/>
              <a:t>گذار </a:t>
            </a:r>
            <a:r>
              <a:rPr lang="fa-IR" dirty="0"/>
              <a:t>شانسی‌است برای بازسازی و اصلاح سامانه‌ها و بهبود کارآمدی و </a:t>
            </a:r>
            <a:r>
              <a:rPr lang="fa-IR" dirty="0" smtClean="0"/>
              <a:t>سلامت </a:t>
            </a:r>
            <a:r>
              <a:rPr lang="fa-IR" dirty="0"/>
              <a:t>گزارشگری مالی</a:t>
            </a:r>
            <a:endParaRPr lang="en-US" dirty="0"/>
          </a:p>
          <a:p>
            <a:r>
              <a:rPr lang="fa-IR" dirty="0" smtClean="0"/>
              <a:t>می‌تواند </a:t>
            </a:r>
            <a:r>
              <a:rPr lang="fa-IR" dirty="0"/>
              <a:t>به بهسازی‌هایی در سامانه‌های کنترل و مدیریت اطلاعات منجر شود</a:t>
            </a:r>
            <a:endParaRPr lang="en-US" dirty="0"/>
          </a:p>
          <a:p>
            <a:r>
              <a:rPr lang="fa-IR" dirty="0" smtClean="0"/>
              <a:t>برای </a:t>
            </a:r>
            <a:r>
              <a:rPr lang="fa-IR" dirty="0"/>
              <a:t>گروه‌های چندملیتی فرصتی فراهم می‌سازد تا خط‌سیر گزارشگری مالی را ترسیم کند و تثبیت را آسان‌تر کند و کم‌تر مستعد خطا شود</a:t>
            </a:r>
            <a:endParaRPr lang="en-US" dirty="0"/>
          </a:p>
          <a:p>
            <a:r>
              <a:rPr lang="fa-IR" dirty="0" smtClean="0"/>
              <a:t>می‌تواند </a:t>
            </a:r>
            <a:r>
              <a:rPr lang="fa-IR" dirty="0"/>
              <a:t>کمکی در بهبود گفتگو با سرمایه‌گذاران و دیگر </a:t>
            </a:r>
            <a:r>
              <a:rPr lang="fa-IR" dirty="0" smtClean="0"/>
              <a:t>ذی نفعان برون سازمانی باشد</a:t>
            </a:r>
            <a:endParaRPr lang="en-US" dirty="0"/>
          </a:p>
          <a:p>
            <a:r>
              <a:rPr lang="fa-IR" dirty="0" smtClean="0"/>
              <a:t>آموزش </a:t>
            </a:r>
            <a:r>
              <a:rPr lang="fa-IR" dirty="0"/>
              <a:t>کارمندان </a:t>
            </a:r>
            <a:r>
              <a:rPr lang="fa-IR" dirty="0" smtClean="0"/>
              <a:t>ارتقا </a:t>
            </a:r>
            <a:r>
              <a:rPr lang="fa-IR" dirty="0"/>
              <a:t>دانش و شایستگی‌شان را به همراه خواهد داشت</a:t>
            </a:r>
            <a:endParaRPr lang="en-US" dirty="0"/>
          </a:p>
        </p:txBody>
      </p:sp>
    </p:spTree>
    <p:extLst>
      <p:ext uri="{BB962C8B-B14F-4D97-AF65-F5344CB8AC3E}">
        <p14:creationId xmlns:p14="http://schemas.microsoft.com/office/powerpoint/2010/main" val="6330040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ریسک ها و فرصت </a:t>
            </a:r>
            <a:r>
              <a:rPr lang="fa-IR" dirty="0" smtClean="0"/>
              <a:t>ها: تحلیل </a:t>
            </a:r>
            <a:r>
              <a:rPr lang="en-US" dirty="0" smtClean="0"/>
              <a:t>SWOT</a:t>
            </a:r>
            <a:endParaRPr lang="en-US" dirty="0"/>
          </a:p>
        </p:txBody>
      </p:sp>
      <p:sp>
        <p:nvSpPr>
          <p:cNvPr id="3" name="Content Placeholder 2"/>
          <p:cNvSpPr>
            <a:spLocks noGrp="1"/>
          </p:cNvSpPr>
          <p:nvPr>
            <p:ph idx="1"/>
          </p:nvPr>
        </p:nvSpPr>
        <p:spPr/>
        <p:txBody>
          <a:bodyPr/>
          <a:lstStyle/>
          <a:p>
            <a:pPr marL="0" indent="0">
              <a:buNone/>
            </a:pPr>
            <a:r>
              <a:rPr lang="fa-IR" b="1" dirty="0"/>
              <a:t>نقاط قوت</a:t>
            </a:r>
            <a:endParaRPr lang="en-US" b="1" dirty="0"/>
          </a:p>
          <a:p>
            <a:r>
              <a:rPr lang="fa-IR" dirty="0" smtClean="0"/>
              <a:t>سازمان </a:t>
            </a:r>
            <a:r>
              <a:rPr lang="fa-IR" dirty="0"/>
              <a:t>ارتباط خوبی با مشاوران </a:t>
            </a:r>
            <a:r>
              <a:rPr lang="fa-IR" dirty="0" smtClean="0"/>
              <a:t>برون سازمانی دارد</a:t>
            </a:r>
            <a:endParaRPr lang="en-US" dirty="0"/>
          </a:p>
          <a:p>
            <a:r>
              <a:rPr lang="fa-IR" dirty="0" smtClean="0"/>
              <a:t>حسابرسی </a:t>
            </a:r>
            <a:r>
              <a:rPr lang="fa-IR" dirty="0"/>
              <a:t>داخلی </a:t>
            </a:r>
            <a:r>
              <a:rPr lang="fa-IR" dirty="0" smtClean="0"/>
              <a:t>اثربخش </a:t>
            </a:r>
            <a:r>
              <a:rPr lang="fa-IR" dirty="0"/>
              <a:t>و عملکردهای مدیریت ریسک وجود دارند</a:t>
            </a:r>
            <a:endParaRPr lang="en-US" dirty="0"/>
          </a:p>
          <a:p>
            <a:r>
              <a:rPr lang="fa-IR" dirty="0" smtClean="0"/>
              <a:t>زمان </a:t>
            </a:r>
            <a:r>
              <a:rPr lang="fa-IR" dirty="0"/>
              <a:t>زیادی پیش از اولین دوره‌ی گزارشگری مالی بین‌المللی وجود دارد</a:t>
            </a:r>
            <a:endParaRPr lang="en-US" dirty="0"/>
          </a:p>
          <a:p>
            <a:pPr marL="0" indent="0">
              <a:buNone/>
            </a:pPr>
            <a:r>
              <a:rPr lang="fa-IR" b="1" dirty="0" smtClean="0"/>
              <a:t>نقاط </a:t>
            </a:r>
            <a:r>
              <a:rPr lang="fa-IR" b="1" dirty="0"/>
              <a:t>ضعف</a:t>
            </a:r>
            <a:endParaRPr lang="en-US" b="1" dirty="0"/>
          </a:p>
          <a:p>
            <a:r>
              <a:rPr lang="fa-IR" dirty="0" smtClean="0"/>
              <a:t>کمبود </a:t>
            </a:r>
            <a:r>
              <a:rPr lang="fa-IR" dirty="0"/>
              <a:t>پرسنل با سواد استاندارد گزارشگری مالی بین‌المللی</a:t>
            </a:r>
            <a:endParaRPr lang="en-US" dirty="0"/>
          </a:p>
          <a:p>
            <a:r>
              <a:rPr lang="fa-IR" dirty="0" smtClean="0"/>
              <a:t>افزایش بی رویه منابع </a:t>
            </a:r>
            <a:r>
              <a:rPr lang="fa-IR" dirty="0"/>
              <a:t>حسابداری </a:t>
            </a:r>
            <a:endParaRPr lang="fa-IR" dirty="0" smtClean="0"/>
          </a:p>
          <a:p>
            <a:r>
              <a:rPr lang="fa-IR" dirty="0" smtClean="0"/>
              <a:t>وجود مسائل غامض و پیچیده‌ی </a:t>
            </a:r>
            <a:r>
              <a:rPr lang="fa-IR" dirty="0"/>
              <a:t>حسابداری </a:t>
            </a:r>
            <a:endParaRPr lang="fa-IR" dirty="0" smtClean="0"/>
          </a:p>
          <a:p>
            <a:r>
              <a:rPr lang="fa-IR" dirty="0" smtClean="0"/>
              <a:t>به‌خاطر داشتن عملیات‌های </a:t>
            </a:r>
            <a:r>
              <a:rPr lang="fa-IR" dirty="0"/>
              <a:t>گسترده‌ی پراکنده در بسیاری </a:t>
            </a:r>
            <a:r>
              <a:rPr lang="fa-IR" dirty="0" smtClean="0"/>
              <a:t> مناطق و کشورها</a:t>
            </a:r>
            <a:r>
              <a:rPr lang="fa-IR" dirty="0"/>
              <a:t>، به‌کارگیری تغییرات دشوار است</a:t>
            </a:r>
            <a:endParaRPr lang="en-US" dirty="0"/>
          </a:p>
          <a:p>
            <a:endParaRPr lang="en-US" dirty="0"/>
          </a:p>
        </p:txBody>
      </p:sp>
    </p:spTree>
    <p:extLst>
      <p:ext uri="{BB962C8B-B14F-4D97-AF65-F5344CB8AC3E}">
        <p14:creationId xmlns:p14="http://schemas.microsoft.com/office/powerpoint/2010/main" val="29515579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ریسک ها و فرصت ها: تحلیل </a:t>
            </a:r>
            <a:r>
              <a:rPr lang="en-US" dirty="0"/>
              <a:t>SWOT</a:t>
            </a:r>
          </a:p>
        </p:txBody>
      </p:sp>
      <p:sp>
        <p:nvSpPr>
          <p:cNvPr id="3" name="Content Placeholder 2"/>
          <p:cNvSpPr>
            <a:spLocks noGrp="1"/>
          </p:cNvSpPr>
          <p:nvPr>
            <p:ph idx="1"/>
          </p:nvPr>
        </p:nvSpPr>
        <p:spPr/>
        <p:txBody>
          <a:bodyPr/>
          <a:lstStyle/>
          <a:p>
            <a:pPr marL="0" indent="0">
              <a:buNone/>
            </a:pPr>
            <a:r>
              <a:rPr lang="fa-IR" b="1" dirty="0"/>
              <a:t>فرصت‌ها</a:t>
            </a:r>
            <a:endParaRPr lang="en-US" b="1" dirty="0"/>
          </a:p>
          <a:p>
            <a:r>
              <a:rPr lang="fa-IR" dirty="0" smtClean="0"/>
              <a:t>سامانه‌های </a:t>
            </a:r>
            <a:r>
              <a:rPr lang="fa-IR" dirty="0"/>
              <a:t>حسابداری را </a:t>
            </a:r>
            <a:r>
              <a:rPr lang="fa-IR"/>
              <a:t>می‌توان </a:t>
            </a:r>
            <a:r>
              <a:rPr lang="fa-IR" smtClean="0"/>
              <a:t>بازسازی کرد</a:t>
            </a:r>
            <a:endParaRPr lang="en-US" dirty="0"/>
          </a:p>
          <a:p>
            <a:r>
              <a:rPr lang="fa-IR" dirty="0" smtClean="0"/>
              <a:t>سیاست‌های </a:t>
            </a:r>
            <a:r>
              <a:rPr lang="fa-IR" dirty="0"/>
              <a:t>حسابداری را می‌توان بازبینی کرد و مناسب‌تر کرد</a:t>
            </a:r>
            <a:endParaRPr lang="en-US" dirty="0"/>
          </a:p>
          <a:p>
            <a:r>
              <a:rPr lang="fa-IR" dirty="0" smtClean="0"/>
              <a:t>ارتباطات </a:t>
            </a:r>
            <a:r>
              <a:rPr lang="fa-IR" dirty="0"/>
              <a:t>بهتر با </a:t>
            </a:r>
            <a:r>
              <a:rPr lang="fa-IR" dirty="0" smtClean="0"/>
              <a:t>استفاده کنندگان </a:t>
            </a:r>
            <a:r>
              <a:rPr lang="fa-IR" dirty="0"/>
              <a:t>صورت‌های مالی را می توان </a:t>
            </a:r>
            <a:r>
              <a:rPr lang="fa-IR" dirty="0" smtClean="0"/>
              <a:t>ایجاد کرد</a:t>
            </a:r>
            <a:endParaRPr lang="en-US" dirty="0"/>
          </a:p>
          <a:p>
            <a:r>
              <a:rPr lang="fa-IR" dirty="0" smtClean="0"/>
              <a:t>اروش های  </a:t>
            </a:r>
            <a:r>
              <a:rPr lang="fa-IR" dirty="0"/>
              <a:t>حسابداری با نرم صنعتی را می‌توان بسط داد</a:t>
            </a:r>
            <a:endParaRPr lang="en-US" dirty="0"/>
          </a:p>
          <a:p>
            <a:pPr marL="0" indent="0">
              <a:buNone/>
            </a:pPr>
            <a:r>
              <a:rPr lang="fa-IR" b="1" dirty="0"/>
              <a:t>ت</a:t>
            </a:r>
            <a:r>
              <a:rPr lang="fa-IR" b="1" dirty="0" smtClean="0"/>
              <a:t>هدیدها</a:t>
            </a:r>
            <a:endParaRPr lang="en-US" b="1" dirty="0"/>
          </a:p>
          <a:p>
            <a:r>
              <a:rPr lang="fa-IR" dirty="0" smtClean="0"/>
              <a:t>الزامات </a:t>
            </a:r>
            <a:r>
              <a:rPr lang="fa-IR" dirty="0"/>
              <a:t>استاندارد گزارشگری مالی بین‌المللی ممکن است پیش از اولین دوره‌ی گزارشگری تغییر کند</a:t>
            </a:r>
            <a:endParaRPr lang="en-US" dirty="0"/>
          </a:p>
          <a:p>
            <a:r>
              <a:rPr lang="fa-IR" dirty="0" smtClean="0"/>
              <a:t>استفاده کنندگان </a:t>
            </a:r>
            <a:r>
              <a:rPr lang="fa-IR" dirty="0"/>
              <a:t>صورت‌های مالی تأثیرات حسابداری را درک نخواهند کرد</a:t>
            </a:r>
            <a:endParaRPr lang="en-US" dirty="0"/>
          </a:p>
          <a:p>
            <a:r>
              <a:rPr lang="fa-IR" dirty="0" smtClean="0"/>
              <a:t>ناسازگاری </a:t>
            </a:r>
            <a:r>
              <a:rPr lang="fa-IR" dirty="0"/>
              <a:t>سیاست‌های حسابداری با هم‌تایان صنعتی</a:t>
            </a:r>
            <a:endParaRPr lang="en-US" dirty="0"/>
          </a:p>
        </p:txBody>
      </p:sp>
    </p:spTree>
    <p:extLst>
      <p:ext uri="{BB962C8B-B14F-4D97-AF65-F5344CB8AC3E}">
        <p14:creationId xmlns:p14="http://schemas.microsoft.com/office/powerpoint/2010/main" val="31713285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تشکیل تیم پروژه گذار</a:t>
            </a:r>
            <a:endParaRPr lang="en-US" dirty="0"/>
          </a:p>
        </p:txBody>
      </p:sp>
      <p:sp>
        <p:nvSpPr>
          <p:cNvPr id="3" name="Content Placeholder 2"/>
          <p:cNvSpPr>
            <a:spLocks noGrp="1"/>
          </p:cNvSpPr>
          <p:nvPr>
            <p:ph idx="1"/>
          </p:nvPr>
        </p:nvSpPr>
        <p:spPr/>
        <p:txBody>
          <a:bodyPr/>
          <a:lstStyle/>
          <a:p>
            <a:r>
              <a:rPr lang="fa-IR" dirty="0"/>
              <a:t>پروژه‌ی کوتاه مدت یا بلند مدت</a:t>
            </a:r>
            <a:endParaRPr lang="en-US" dirty="0"/>
          </a:p>
          <a:p>
            <a:r>
              <a:rPr lang="fa-IR" dirty="0"/>
              <a:t>تیم پروژه	</a:t>
            </a:r>
            <a:endParaRPr lang="fa-IR" dirty="0" smtClean="0"/>
          </a:p>
          <a:p>
            <a:r>
              <a:rPr lang="fa-IR" dirty="0"/>
              <a:t>گردآوری تیم‌ به دور </a:t>
            </a:r>
            <a:r>
              <a:rPr lang="fa-IR" dirty="0" smtClean="0"/>
              <a:t>هم</a:t>
            </a:r>
            <a:r>
              <a:rPr lang="en-US" dirty="0" smtClean="0"/>
              <a:t>)</a:t>
            </a:r>
            <a:r>
              <a:rPr lang="fa-IR" smtClean="0"/>
              <a:t>جلسه معارفه و تقسیم کار)</a:t>
            </a:r>
            <a:r>
              <a:rPr lang="fa-IR" dirty="0"/>
              <a:t>	</a:t>
            </a:r>
            <a:endParaRPr lang="en-US" dirty="0"/>
          </a:p>
          <a:p>
            <a:endParaRPr lang="en-US" dirty="0"/>
          </a:p>
        </p:txBody>
      </p:sp>
    </p:spTree>
    <p:extLst>
      <p:ext uri="{BB962C8B-B14F-4D97-AF65-F5344CB8AC3E}">
        <p14:creationId xmlns:p14="http://schemas.microsoft.com/office/powerpoint/2010/main" val="28086338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تیم پروژه</a:t>
            </a:r>
            <a:endParaRPr lang="en-US" dirty="0"/>
          </a:p>
        </p:txBody>
      </p:sp>
      <p:sp>
        <p:nvSpPr>
          <p:cNvPr id="3" name="Content Placeholder 2"/>
          <p:cNvSpPr>
            <a:spLocks noGrp="1"/>
          </p:cNvSpPr>
          <p:nvPr>
            <p:ph idx="1"/>
          </p:nvPr>
        </p:nvSpPr>
        <p:spPr/>
        <p:txBody>
          <a:bodyPr/>
          <a:lstStyle/>
          <a:p>
            <a:r>
              <a:rPr lang="fa-IR" dirty="0"/>
              <a:t>رهبر پروژه</a:t>
            </a:r>
            <a:endParaRPr lang="en-US" dirty="0"/>
          </a:p>
          <a:p>
            <a:r>
              <a:rPr lang="fa-IR" dirty="0" smtClean="0"/>
              <a:t>متخصصان </a:t>
            </a:r>
            <a:r>
              <a:rPr lang="fa-IR" dirty="0"/>
              <a:t>استاندارد گزارشگری مالی بین‌المللی</a:t>
            </a:r>
            <a:endParaRPr lang="en-US" dirty="0"/>
          </a:p>
          <a:p>
            <a:r>
              <a:rPr lang="fa-IR" dirty="0"/>
              <a:t>گزارشگری و </a:t>
            </a:r>
            <a:r>
              <a:rPr lang="fa-IR" dirty="0" smtClean="0"/>
              <a:t>سامانه‌های حسابداری/شرکتی </a:t>
            </a:r>
            <a:r>
              <a:rPr lang="fa-IR" dirty="0"/>
              <a:t>	</a:t>
            </a:r>
            <a:endParaRPr lang="en-US" dirty="0"/>
          </a:p>
          <a:p>
            <a:r>
              <a:rPr lang="fa-IR" dirty="0" smtClean="0"/>
              <a:t>حسابرسی داخلی/کمیته حسابرسی</a:t>
            </a:r>
            <a:endParaRPr lang="en-US" dirty="0" smtClean="0"/>
          </a:p>
          <a:p>
            <a:r>
              <a:rPr lang="fa-IR" dirty="0" smtClean="0"/>
              <a:t>مشاور برون سازمانی/حسابرس مستقل</a:t>
            </a:r>
            <a:endParaRPr lang="en-US" dirty="0"/>
          </a:p>
          <a:p>
            <a:r>
              <a:rPr lang="fa-IR" dirty="0" smtClean="0"/>
              <a:t>متخصصان مدیریت </a:t>
            </a:r>
            <a:r>
              <a:rPr lang="fa-IR" dirty="0"/>
              <a:t>پروژه</a:t>
            </a:r>
            <a:endParaRPr lang="en-US" dirty="0"/>
          </a:p>
          <a:p>
            <a:r>
              <a:rPr lang="fa-IR" dirty="0"/>
              <a:t>نمایندگانی از </a:t>
            </a:r>
            <a:r>
              <a:rPr lang="fa-IR" dirty="0" smtClean="0"/>
              <a:t>وظاثف و واحدهای متفاوت</a:t>
            </a:r>
          </a:p>
          <a:p>
            <a:endParaRPr lang="en-US" dirty="0"/>
          </a:p>
          <a:p>
            <a:endParaRPr lang="en-US" dirty="0"/>
          </a:p>
        </p:txBody>
      </p:sp>
    </p:spTree>
    <p:extLst>
      <p:ext uri="{BB962C8B-B14F-4D97-AF65-F5344CB8AC3E}">
        <p14:creationId xmlns:p14="http://schemas.microsoft.com/office/powerpoint/2010/main" val="7980049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متخصصان </a:t>
            </a:r>
            <a:r>
              <a:rPr lang="fa-IR" dirty="0"/>
              <a:t>مدیریت پروژه</a:t>
            </a:r>
            <a:endParaRPr lang="en-US" dirty="0"/>
          </a:p>
        </p:txBody>
      </p:sp>
      <p:sp>
        <p:nvSpPr>
          <p:cNvPr id="3" name="Content Placeholder 2"/>
          <p:cNvSpPr>
            <a:spLocks noGrp="1"/>
          </p:cNvSpPr>
          <p:nvPr>
            <p:ph idx="1"/>
          </p:nvPr>
        </p:nvSpPr>
        <p:spPr/>
        <p:txBody>
          <a:bodyPr/>
          <a:lstStyle/>
          <a:p>
            <a:r>
              <a:rPr lang="fa-IR" dirty="0"/>
              <a:t>	مذاکره‌ی کارآمد برای منابع، هم مالی و هم کارمندی؛</a:t>
            </a:r>
            <a:endParaRPr lang="en-US" dirty="0"/>
          </a:p>
          <a:p>
            <a:r>
              <a:rPr lang="fa-IR" dirty="0" smtClean="0"/>
              <a:t>کنترل بها </a:t>
            </a:r>
            <a:r>
              <a:rPr lang="fa-IR" dirty="0"/>
              <a:t>و مدیریت </a:t>
            </a:r>
            <a:r>
              <a:rPr lang="fa-IR" dirty="0" smtClean="0"/>
              <a:t>معرض </a:t>
            </a:r>
            <a:r>
              <a:rPr lang="en-US" dirty="0" smtClean="0"/>
              <a:t>‌</a:t>
            </a:r>
            <a:r>
              <a:rPr lang="fa-IR" dirty="0"/>
              <a:t>ریسک؛</a:t>
            </a:r>
            <a:endParaRPr lang="en-US" dirty="0"/>
          </a:p>
          <a:p>
            <a:r>
              <a:rPr lang="fa-IR" dirty="0" smtClean="0"/>
              <a:t>استفاده </a:t>
            </a:r>
            <a:r>
              <a:rPr lang="fa-IR" dirty="0"/>
              <a:t>از نرم‌افزار مدیریت پروژه برای هم‌یاری در اجرا و نظارت بر پروژه؛</a:t>
            </a:r>
            <a:endParaRPr lang="en-US" dirty="0"/>
          </a:p>
          <a:p>
            <a:r>
              <a:rPr lang="fa-IR" dirty="0" smtClean="0"/>
              <a:t>قابلیت </a:t>
            </a:r>
            <a:r>
              <a:rPr lang="fa-IR" dirty="0"/>
              <a:t>خلاق بودن هنگامی‌که با مشکلات و چالش‌ها مواجه می‌شوند؛</a:t>
            </a:r>
            <a:endParaRPr lang="en-US" dirty="0"/>
          </a:p>
          <a:p>
            <a:r>
              <a:rPr lang="fa-IR" dirty="0" smtClean="0"/>
              <a:t>تسهیل </a:t>
            </a:r>
            <a:r>
              <a:rPr lang="fa-IR" dirty="0"/>
              <a:t>ارتباط میان اعضای تیم و کمک به حل هر مشاجره‌ای که برمی‌خیزد؛</a:t>
            </a:r>
            <a:endParaRPr lang="en-US" dirty="0"/>
          </a:p>
          <a:p>
            <a:r>
              <a:rPr lang="fa-IR" dirty="0" smtClean="0"/>
              <a:t>یک </a:t>
            </a:r>
            <a:r>
              <a:rPr lang="fa-IR" dirty="0"/>
              <a:t>جفت چشم تازه بیاورید و قادر به دیدن تصویر بزرگ‌تر باشید، از </a:t>
            </a:r>
            <a:r>
              <a:rPr lang="fa-IR" dirty="0" smtClean="0"/>
              <a:t>آن‌جا‌که </a:t>
            </a:r>
            <a:r>
              <a:rPr lang="fa-IR" dirty="0"/>
              <a:t>متخصص مدیریت پروژه ممکن است یک حرفه‌ای در زمینه‌ی حسابداری نباشد پس احتمال این‌که جزئیات فنی را متوجه شود کم است.</a:t>
            </a:r>
            <a:endParaRPr lang="en-US" dirty="0"/>
          </a:p>
          <a:p>
            <a:endParaRPr lang="en-US" dirty="0"/>
          </a:p>
        </p:txBody>
      </p:sp>
    </p:spTree>
    <p:extLst>
      <p:ext uri="{BB962C8B-B14F-4D97-AF65-F5344CB8AC3E}">
        <p14:creationId xmlns:p14="http://schemas.microsoft.com/office/powerpoint/2010/main" val="24728440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نمایندگانی از </a:t>
            </a:r>
            <a:r>
              <a:rPr lang="fa-IR" dirty="0" smtClean="0"/>
              <a:t>واحدهای </a:t>
            </a:r>
            <a:r>
              <a:rPr lang="fa-IR" dirty="0"/>
              <a:t>مختلف</a:t>
            </a:r>
            <a:r>
              <a:rPr lang="en-US" dirty="0"/>
              <a:t/>
            </a:r>
            <a:br>
              <a:rPr lang="en-US" dirty="0"/>
            </a:br>
            <a:endParaRPr lang="en-US" dirty="0"/>
          </a:p>
        </p:txBody>
      </p:sp>
      <p:sp>
        <p:nvSpPr>
          <p:cNvPr id="3" name="Content Placeholder 2"/>
          <p:cNvSpPr>
            <a:spLocks noGrp="1"/>
          </p:cNvSpPr>
          <p:nvPr>
            <p:ph idx="1"/>
          </p:nvPr>
        </p:nvSpPr>
        <p:spPr/>
        <p:txBody>
          <a:bodyPr/>
          <a:lstStyle/>
          <a:p>
            <a:r>
              <a:rPr lang="fa-IR" dirty="0" smtClean="0"/>
              <a:t>خزانه‌داری</a:t>
            </a:r>
          </a:p>
          <a:p>
            <a:r>
              <a:rPr lang="fa-IR" dirty="0"/>
              <a:t>منابع انسانی </a:t>
            </a:r>
            <a:endParaRPr lang="fa-IR" dirty="0" smtClean="0"/>
          </a:p>
          <a:p>
            <a:r>
              <a:rPr lang="fa-IR"/>
              <a:t>انتقال </a:t>
            </a:r>
            <a:r>
              <a:rPr lang="fa-IR" smtClean="0"/>
              <a:t>آگاهی/ارتباطات </a:t>
            </a:r>
            <a:endParaRPr lang="fa-IR" dirty="0" smtClean="0"/>
          </a:p>
          <a:p>
            <a:r>
              <a:rPr lang="fa-IR" dirty="0" smtClean="0"/>
              <a:t>حقوقی</a:t>
            </a:r>
          </a:p>
          <a:p>
            <a:r>
              <a:rPr lang="fa-IR" dirty="0" smtClean="0"/>
              <a:t>فناوری اطلاعات</a:t>
            </a:r>
            <a:endParaRPr lang="en-US" dirty="0"/>
          </a:p>
        </p:txBody>
      </p:sp>
    </p:spTree>
    <p:extLst>
      <p:ext uri="{BB962C8B-B14F-4D97-AF65-F5344CB8AC3E}">
        <p14:creationId xmlns:p14="http://schemas.microsoft.com/office/powerpoint/2010/main" val="3197007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گردآوری تیم پروژه در جلسه معارفه </a:t>
            </a:r>
            <a:endParaRPr lang="en-US" dirty="0"/>
          </a:p>
        </p:txBody>
      </p:sp>
      <p:sp>
        <p:nvSpPr>
          <p:cNvPr id="3" name="Content Placeholder 2"/>
          <p:cNvSpPr>
            <a:spLocks noGrp="1"/>
          </p:cNvSpPr>
          <p:nvPr>
            <p:ph idx="1"/>
          </p:nvPr>
        </p:nvSpPr>
        <p:spPr/>
        <p:txBody>
          <a:bodyPr/>
          <a:lstStyle/>
          <a:p>
            <a:r>
              <a:rPr lang="fa-IR" dirty="0" smtClean="0"/>
              <a:t>تعریف نقش و مسولیت ها</a:t>
            </a:r>
          </a:p>
          <a:p>
            <a:r>
              <a:rPr lang="fa-IR" dirty="0" smtClean="0"/>
              <a:t>تدوین دستورالعمل ها</a:t>
            </a:r>
          </a:p>
          <a:p>
            <a:r>
              <a:rPr lang="fa-IR" dirty="0" smtClean="0"/>
              <a:t>مذاکره برای منابع</a:t>
            </a:r>
          </a:p>
          <a:p>
            <a:r>
              <a:rPr lang="fa-IR" dirty="0" smtClean="0"/>
              <a:t>ایجاد خطوط گزارشگری بین اعضای تیم</a:t>
            </a:r>
          </a:p>
          <a:p>
            <a:r>
              <a:rPr lang="fa-IR" dirty="0" smtClean="0"/>
              <a:t>در دسترس بودن اعضای تیم</a:t>
            </a:r>
          </a:p>
          <a:p>
            <a:r>
              <a:rPr lang="fa-IR" dirty="0" smtClean="0"/>
              <a:t>تهیه ی بودجه آموزش</a:t>
            </a:r>
          </a:p>
          <a:p>
            <a:r>
              <a:rPr lang="fa-IR" dirty="0" smtClean="0"/>
              <a:t>نحوه برگزاری جلسات</a:t>
            </a:r>
            <a:endParaRPr lang="en-US" dirty="0"/>
          </a:p>
        </p:txBody>
      </p:sp>
    </p:spTree>
    <p:extLst>
      <p:ext uri="{BB962C8B-B14F-4D97-AF65-F5344CB8AC3E}">
        <p14:creationId xmlns:p14="http://schemas.microsoft.com/office/powerpoint/2010/main" val="24347786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تدوین طرح پروژه</a:t>
            </a:r>
            <a:endParaRPr lang="en-US" dirty="0"/>
          </a:p>
        </p:txBody>
      </p:sp>
      <p:sp>
        <p:nvSpPr>
          <p:cNvPr id="3" name="Content Placeholder 2"/>
          <p:cNvSpPr>
            <a:spLocks noGrp="1"/>
          </p:cNvSpPr>
          <p:nvPr>
            <p:ph idx="1"/>
          </p:nvPr>
        </p:nvSpPr>
        <p:spPr/>
        <p:txBody>
          <a:bodyPr/>
          <a:lstStyle/>
          <a:p>
            <a:r>
              <a:rPr lang="fa-IR" dirty="0"/>
              <a:t>انتخاب‌های گذار استاندارد گزارشگر مالی بین‌المللی برای گروهی از </a:t>
            </a:r>
            <a:r>
              <a:rPr lang="fa-IR" dirty="0" smtClean="0"/>
              <a:t>شرکت‌ها</a:t>
            </a:r>
          </a:p>
          <a:p>
            <a:r>
              <a:rPr lang="fa-IR" dirty="0"/>
              <a:t>بازبینی سطح </a:t>
            </a:r>
            <a:r>
              <a:rPr lang="fa-IR" dirty="0" smtClean="0"/>
              <a:t>بالا از کلیت طرح پروژه( تصویر بزرگ)</a:t>
            </a:r>
            <a:endParaRPr lang="en-US" dirty="0"/>
          </a:p>
          <a:p>
            <a:r>
              <a:rPr lang="fa-IR" dirty="0"/>
              <a:t>دامنه ی اولیه </a:t>
            </a:r>
            <a:r>
              <a:rPr lang="fa-IR" dirty="0" smtClean="0"/>
              <a:t>پروژه</a:t>
            </a:r>
          </a:p>
          <a:p>
            <a:r>
              <a:rPr lang="fa-IR" dirty="0" smtClean="0"/>
              <a:t>ارزیابی تفصیلی تاثیرات</a:t>
            </a:r>
          </a:p>
          <a:p>
            <a:r>
              <a:rPr lang="fa-IR" dirty="0" smtClean="0"/>
              <a:t>واکنش های طراحی</a:t>
            </a:r>
          </a:p>
          <a:p>
            <a:r>
              <a:rPr lang="fa-IR" dirty="0" smtClean="0"/>
              <a:t>اجرای تغییرات</a:t>
            </a:r>
          </a:p>
          <a:p>
            <a:r>
              <a:rPr lang="fa-IR" dirty="0" smtClean="0"/>
              <a:t>بازنگری پسااجرا</a:t>
            </a:r>
            <a:endParaRPr lang="en-US" dirty="0"/>
          </a:p>
          <a:p>
            <a:endParaRPr lang="en-US" dirty="0"/>
          </a:p>
        </p:txBody>
      </p:sp>
    </p:spTree>
    <p:extLst>
      <p:ext uri="{BB962C8B-B14F-4D97-AF65-F5344CB8AC3E}">
        <p14:creationId xmlns:p14="http://schemas.microsoft.com/office/powerpoint/2010/main" val="174962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انتخاب‌های گذار استاندارد گزارشگر مالی بین‌المللی برای </a:t>
            </a:r>
            <a:r>
              <a:rPr lang="fa-IR" dirty="0" smtClean="0"/>
              <a:t>گروه های </a:t>
            </a:r>
            <a:r>
              <a:rPr lang="fa-IR" dirty="0"/>
              <a:t>شرکت‌ها</a:t>
            </a:r>
            <a:br>
              <a:rPr lang="fa-IR" dirty="0"/>
            </a:br>
            <a:endParaRPr lang="en-US" dirty="0"/>
          </a:p>
        </p:txBody>
      </p:sp>
      <p:sp>
        <p:nvSpPr>
          <p:cNvPr id="3" name="Content Placeholder 2"/>
          <p:cNvSpPr>
            <a:spLocks noGrp="1"/>
          </p:cNvSpPr>
          <p:nvPr>
            <p:ph idx="1"/>
          </p:nvPr>
        </p:nvSpPr>
        <p:spPr/>
        <p:txBody>
          <a:bodyPr/>
          <a:lstStyle/>
          <a:p>
            <a:r>
              <a:rPr lang="fa-IR" dirty="0"/>
              <a:t>گزینه‌ی ۱ تنها </a:t>
            </a:r>
            <a:r>
              <a:rPr lang="fa-IR" dirty="0" smtClean="0"/>
              <a:t>صورت های مالی </a:t>
            </a:r>
            <a:r>
              <a:rPr lang="fa-IR" dirty="0"/>
              <a:t>تلفیقی تحت استاندارد گزارشگری مالی بین المللی </a:t>
            </a:r>
            <a:r>
              <a:rPr lang="fa-IR" dirty="0" smtClean="0"/>
              <a:t>تهیه می‌شوند</a:t>
            </a:r>
            <a:endParaRPr lang="en-US" dirty="0"/>
          </a:p>
          <a:p>
            <a:r>
              <a:rPr lang="fa-IR" dirty="0"/>
              <a:t>گزینه‌ی ۲ صورت های مالی</a:t>
            </a:r>
            <a:r>
              <a:rPr lang="fa-IR" dirty="0" smtClean="0"/>
              <a:t> </a:t>
            </a:r>
            <a:r>
              <a:rPr lang="fa-IR" dirty="0"/>
              <a:t>تلفیقی تحت استاندارد گزارشگری مالی بین‌المللی، همراه با برخی اعضای گروه (به احتمال بیش‌تر شرکت </a:t>
            </a:r>
            <a:r>
              <a:rPr lang="fa-IR" dirty="0" smtClean="0"/>
              <a:t>اصلی)، تهیه می شوند، </a:t>
            </a:r>
            <a:r>
              <a:rPr lang="fa-IR" dirty="0"/>
              <a:t>درحالی که </a:t>
            </a:r>
            <a:r>
              <a:rPr lang="fa-IR" dirty="0" smtClean="0"/>
              <a:t>بقیه گروه </a:t>
            </a:r>
            <a:r>
              <a:rPr lang="fa-IR" dirty="0"/>
              <a:t>تحت اصول حسابداری پذیرفته‌شده‌ی همگانی محلی به گزارشگری ادامه می‌دهند.</a:t>
            </a:r>
            <a:endParaRPr lang="en-US" dirty="0"/>
          </a:p>
          <a:p>
            <a:r>
              <a:rPr lang="fa-IR" dirty="0"/>
              <a:t>گزینه‌ی ۳ صورت های مالی</a:t>
            </a:r>
            <a:r>
              <a:rPr lang="fa-IR" dirty="0" smtClean="0"/>
              <a:t> </a:t>
            </a:r>
            <a:r>
              <a:rPr lang="fa-IR" dirty="0"/>
              <a:t>تلفیقی تحت استاندارد گزارشگری مالی بین‌المللی تهیه می </a:t>
            </a:r>
            <a:r>
              <a:rPr lang="fa-IR" dirty="0" smtClean="0"/>
              <a:t>شوند  </a:t>
            </a:r>
            <a:r>
              <a:rPr lang="fa-IR" dirty="0"/>
              <a:t>و تمام شخصیت‌های </a:t>
            </a:r>
            <a:r>
              <a:rPr lang="fa-IR" dirty="0" smtClean="0"/>
              <a:t>قانونی </a:t>
            </a:r>
            <a:r>
              <a:rPr lang="fa-IR" dirty="0"/>
              <a:t>در این گروه نیز به </a:t>
            </a:r>
            <a:r>
              <a:rPr lang="fa-IR" dirty="0" smtClean="0"/>
              <a:t>استاندارد </a:t>
            </a:r>
            <a:r>
              <a:rPr lang="fa-IR" dirty="0"/>
              <a:t>گزارشگری مالی بین‌المللی </a:t>
            </a:r>
            <a:r>
              <a:rPr lang="fa-IR" dirty="0" smtClean="0"/>
              <a:t>گذار </a:t>
            </a:r>
            <a:r>
              <a:rPr lang="fa-IR" dirty="0"/>
              <a:t>می‌کنند.</a:t>
            </a:r>
            <a:endParaRPr lang="en-US" dirty="0"/>
          </a:p>
          <a:p>
            <a:endParaRPr lang="en-US" dirty="0"/>
          </a:p>
        </p:txBody>
      </p:sp>
    </p:spTree>
    <p:extLst>
      <p:ext uri="{BB962C8B-B14F-4D97-AF65-F5344CB8AC3E}">
        <p14:creationId xmlns:p14="http://schemas.microsoft.com/office/powerpoint/2010/main" val="34653385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بازبینی سطح بالای سازمان از طرح پروژه</a:t>
            </a:r>
            <a:r>
              <a:rPr lang="en-US" dirty="0"/>
              <a:t/>
            </a:r>
            <a:br>
              <a:rPr lang="en-US" dirty="0"/>
            </a:br>
            <a:endParaRPr lang="en-US" dirty="0"/>
          </a:p>
        </p:txBody>
      </p:sp>
      <p:sp>
        <p:nvSpPr>
          <p:cNvPr id="3" name="Content Placeholder 2"/>
          <p:cNvSpPr>
            <a:spLocks noGrp="1"/>
          </p:cNvSpPr>
          <p:nvPr>
            <p:ph idx="1"/>
          </p:nvPr>
        </p:nvSpPr>
        <p:spPr/>
        <p:txBody>
          <a:bodyPr/>
          <a:lstStyle/>
          <a:p>
            <a:pPr marL="0" indent="0">
              <a:buNone/>
            </a:pPr>
            <a:r>
              <a:rPr lang="fa-IR" dirty="0" smtClean="0"/>
              <a:t>بازبینی کلیت طرح و رعایت زمان بندی ها برای موفقیت پروژه ضروری است.</a:t>
            </a:r>
          </a:p>
          <a:p>
            <a:pPr marL="0" indent="0">
              <a:buNone/>
            </a:pPr>
            <a:r>
              <a:rPr lang="fa-IR" dirty="0" smtClean="0"/>
              <a:t>مواردی </a:t>
            </a:r>
            <a:r>
              <a:rPr lang="fa-IR" dirty="0"/>
              <a:t>که اغلب </a:t>
            </a:r>
            <a:r>
              <a:rPr lang="fa-IR" dirty="0" smtClean="0"/>
              <a:t>بیش‌تر </a:t>
            </a:r>
            <a:r>
              <a:rPr lang="fa-IR" dirty="0"/>
              <a:t>از زمان پیش‌بینی شده زمان می‌برند </a:t>
            </a:r>
            <a:r>
              <a:rPr lang="fa-IR" dirty="0" smtClean="0"/>
              <a:t>عبارت اند از:</a:t>
            </a:r>
            <a:endParaRPr lang="en-US" dirty="0"/>
          </a:p>
          <a:p>
            <a:r>
              <a:rPr lang="fa-IR" dirty="0" smtClean="0"/>
              <a:t>آموزش </a:t>
            </a:r>
            <a:r>
              <a:rPr lang="fa-IR" dirty="0"/>
              <a:t>کارمندان نسبت به جزئیات استاندارد گزارشگری مالی بین‌المللی؛</a:t>
            </a:r>
            <a:endParaRPr lang="en-US" dirty="0"/>
          </a:p>
          <a:p>
            <a:r>
              <a:rPr lang="fa-IR" dirty="0" smtClean="0"/>
              <a:t>شناسایی نهفته ها و ملاحظات اجرایی </a:t>
            </a:r>
            <a:r>
              <a:rPr lang="fa-IR" dirty="0"/>
              <a:t>حسابداری و تغییرات لازم در سامانه‌ها؛</a:t>
            </a:r>
            <a:endParaRPr lang="en-US" dirty="0"/>
          </a:p>
          <a:p>
            <a:r>
              <a:rPr lang="fa-IR" dirty="0" smtClean="0"/>
              <a:t>کنار </a:t>
            </a:r>
            <a:r>
              <a:rPr lang="fa-IR" dirty="0"/>
              <a:t>آمدن با مسائل حسابداری مشخص و قابل توجه مانند آن‌هایی که به ابزارهای مالی مرتبط هستند؛</a:t>
            </a:r>
            <a:endParaRPr lang="en-US" dirty="0"/>
          </a:p>
          <a:p>
            <a:r>
              <a:rPr lang="fa-IR" dirty="0" smtClean="0"/>
              <a:t>پیش‌نویسی </a:t>
            </a:r>
            <a:r>
              <a:rPr lang="fa-IR" dirty="0"/>
              <a:t>نخستین صورت‌های مالی استاندارد گزارشگری مالی بین‌المللی شامل </a:t>
            </a:r>
            <a:r>
              <a:rPr lang="fa-IR" dirty="0" smtClean="0"/>
              <a:t>یادداشت‌ها؛</a:t>
            </a:r>
            <a:endParaRPr lang="en-US" dirty="0"/>
          </a:p>
          <a:p>
            <a:r>
              <a:rPr lang="fa-IR" dirty="0" smtClean="0"/>
              <a:t>ارتباط </a:t>
            </a:r>
            <a:r>
              <a:rPr lang="fa-IR" dirty="0"/>
              <a:t>برقرار کردن با مشاوران </a:t>
            </a:r>
            <a:r>
              <a:rPr lang="fa-IR" dirty="0" smtClean="0"/>
              <a:t>برون سازمانی.</a:t>
            </a:r>
            <a:endParaRPr lang="en-US" dirty="0"/>
          </a:p>
          <a:p>
            <a:endParaRPr lang="en-US" dirty="0"/>
          </a:p>
        </p:txBody>
      </p:sp>
    </p:spTree>
    <p:extLst>
      <p:ext uri="{BB962C8B-B14F-4D97-AF65-F5344CB8AC3E}">
        <p14:creationId xmlns:p14="http://schemas.microsoft.com/office/powerpoint/2010/main" val="29778600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بازبینی سطح بالای سازمان از طرح پروژه</a:t>
            </a:r>
            <a:endParaRPr lang="en-US" dirty="0"/>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67297" y="2200732"/>
            <a:ext cx="7444208" cy="3881437"/>
          </a:xfrm>
          <a:prstGeom prst="rect">
            <a:avLst/>
          </a:prstGeom>
          <a:noFill/>
        </p:spPr>
      </p:pic>
    </p:spTree>
    <p:extLst>
      <p:ext uri="{BB962C8B-B14F-4D97-AF65-F5344CB8AC3E}">
        <p14:creationId xmlns:p14="http://schemas.microsoft.com/office/powerpoint/2010/main" val="692206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اجرای تغییرات</a:t>
            </a:r>
            <a:br>
              <a:rPr lang="fa-IR" dirty="0"/>
            </a:br>
            <a:endParaRPr lang="en-US" dirty="0"/>
          </a:p>
        </p:txBody>
      </p:sp>
      <p:sp>
        <p:nvSpPr>
          <p:cNvPr id="3" name="Content Placeholder 2"/>
          <p:cNvSpPr>
            <a:spLocks noGrp="1"/>
          </p:cNvSpPr>
          <p:nvPr>
            <p:ph idx="1"/>
          </p:nvPr>
        </p:nvSpPr>
        <p:spPr/>
        <p:txBody>
          <a:bodyPr/>
          <a:lstStyle/>
          <a:p>
            <a:pPr lvl="0"/>
            <a:r>
              <a:rPr lang="fa-IR" dirty="0"/>
              <a:t>تصویب سیاست‌ها و فرآيندهای حسابداری منطبق بر استاندارد گزارشگری مالی بین‌المللی؛</a:t>
            </a:r>
            <a:endParaRPr lang="en-US" dirty="0"/>
          </a:p>
          <a:p>
            <a:pPr lvl="0"/>
            <a:r>
              <a:rPr lang="fa-IR" dirty="0"/>
              <a:t>سامانه‌های گزارشگری استاندارد گزارشگری مالی بین‌المللی مورد آزمایش قرار بگیرند، عملیاتی شوند و به‌دست آوردن داده‌ها شروع شود؛</a:t>
            </a:r>
            <a:endParaRPr lang="en-US" dirty="0"/>
          </a:p>
          <a:p>
            <a:pPr lvl="0"/>
            <a:r>
              <a:rPr lang="fa-IR" dirty="0"/>
              <a:t>گزارش سامانه‌های اطلاعاتی مدیریتی با استفاده از سیاست‌ها و </a:t>
            </a:r>
            <a:r>
              <a:rPr lang="fa-IR" dirty="0" smtClean="0"/>
              <a:t>اصطلاح‌شناسی</a:t>
            </a:r>
            <a:r>
              <a:rPr lang="en-US" dirty="0"/>
              <a:t> </a:t>
            </a:r>
            <a:r>
              <a:rPr lang="fa-IR" dirty="0" smtClean="0"/>
              <a:t>استاندارد </a:t>
            </a:r>
            <a:r>
              <a:rPr lang="fa-IR" dirty="0"/>
              <a:t>گزارشگری مالی بین‌المللی؛</a:t>
            </a:r>
            <a:endParaRPr lang="en-US" dirty="0"/>
          </a:p>
          <a:p>
            <a:pPr lvl="0"/>
            <a:r>
              <a:rPr lang="fa-IR" dirty="0"/>
              <a:t>تکمیل بسته‌های گزارشگری مالی </a:t>
            </a:r>
            <a:r>
              <a:rPr lang="fa-IR" dirty="0" smtClean="0"/>
              <a:t>گروه </a:t>
            </a:r>
            <a:r>
              <a:rPr lang="fa-IR" dirty="0"/>
              <a:t>و تلفیق اطلاعات؛</a:t>
            </a:r>
            <a:endParaRPr lang="en-US" dirty="0"/>
          </a:p>
          <a:p>
            <a:pPr lvl="0"/>
            <a:r>
              <a:rPr lang="fa-IR" dirty="0" smtClean="0"/>
              <a:t>تولید نخستین صورت‌های مالی استاندارد گزارشگری مالی بین‌المللی از جمله ارائه مجدد مقایسه ای؛</a:t>
            </a:r>
            <a:endParaRPr lang="en-US" dirty="0" smtClean="0"/>
          </a:p>
          <a:p>
            <a:pPr lvl="0"/>
            <a:r>
              <a:rPr lang="fa-IR" dirty="0" smtClean="0"/>
              <a:t>اطلاع رسانی </a:t>
            </a:r>
            <a:r>
              <a:rPr lang="fa-IR" dirty="0"/>
              <a:t>نتایج و تأثیرات استاندارد گزارشگری مالی بین‌المللی </a:t>
            </a:r>
            <a:r>
              <a:rPr lang="fa-IR" dirty="0" smtClean="0"/>
              <a:t>به ذی نفعان برون سازمانی.</a:t>
            </a:r>
            <a:endParaRPr lang="en-US" dirty="0"/>
          </a:p>
          <a:p>
            <a:endParaRPr lang="en-US" dirty="0"/>
          </a:p>
        </p:txBody>
      </p:sp>
    </p:spTree>
    <p:extLst>
      <p:ext uri="{BB962C8B-B14F-4D97-AF65-F5344CB8AC3E}">
        <p14:creationId xmlns:p14="http://schemas.microsoft.com/office/powerpoint/2010/main" val="41328243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بازنگری پسااجرا</a:t>
            </a:r>
            <a:r>
              <a:rPr lang="en-US" dirty="0"/>
              <a:t/>
            </a:r>
            <a:br>
              <a:rPr lang="en-US" dirty="0"/>
            </a:br>
            <a:endParaRPr lang="en-US" dirty="0"/>
          </a:p>
        </p:txBody>
      </p:sp>
      <p:sp>
        <p:nvSpPr>
          <p:cNvPr id="3" name="Content Placeholder 2"/>
          <p:cNvSpPr>
            <a:spLocks noGrp="1"/>
          </p:cNvSpPr>
          <p:nvPr>
            <p:ph idx="1"/>
          </p:nvPr>
        </p:nvSpPr>
        <p:spPr/>
        <p:txBody>
          <a:bodyPr/>
          <a:lstStyle/>
          <a:p>
            <a:pPr lvl="0"/>
            <a:r>
              <a:rPr lang="fa-IR" dirty="0"/>
              <a:t>آیا صورت‌های مالی استاندارد گزارشگری مالی بین‌المللی به موقع تحویل شدند؟</a:t>
            </a:r>
            <a:endParaRPr lang="en-US" dirty="0"/>
          </a:p>
          <a:p>
            <a:pPr lvl="0"/>
            <a:r>
              <a:rPr lang="fa-IR" dirty="0"/>
              <a:t>آیا صورت‌های مالی کاملا مطابق با استاندارد گزارشگری مالی بین‌المللی هستند؟</a:t>
            </a:r>
            <a:endParaRPr lang="en-US" dirty="0"/>
          </a:p>
          <a:p>
            <a:pPr lvl="0"/>
            <a:r>
              <a:rPr lang="fa-IR" dirty="0"/>
              <a:t>آیا گزارش حسابرسی </a:t>
            </a:r>
            <a:r>
              <a:rPr lang="fa-IR" dirty="0" smtClean="0"/>
              <a:t>تعدیل نشده </a:t>
            </a:r>
            <a:r>
              <a:rPr lang="fa-IR" dirty="0"/>
              <a:t>است؟</a:t>
            </a:r>
            <a:endParaRPr lang="en-US" dirty="0"/>
          </a:p>
          <a:p>
            <a:pPr lvl="0"/>
            <a:r>
              <a:rPr lang="fa-IR" dirty="0"/>
              <a:t>آیا پرسنلِ مناسب، تحصیل‌کرده و با سواد استاندارد گزارشگری مالی بین‌المللی هستند؟</a:t>
            </a:r>
            <a:endParaRPr lang="en-US" dirty="0"/>
          </a:p>
          <a:p>
            <a:pPr lvl="0"/>
            <a:r>
              <a:rPr lang="fa-IR" dirty="0"/>
              <a:t>آیا کنترل‌های لازم در محل خود هستند و به‌صورت </a:t>
            </a:r>
            <a:r>
              <a:rPr lang="fa-IR" dirty="0" smtClean="0"/>
              <a:t>اثربخش </a:t>
            </a:r>
            <a:r>
              <a:rPr lang="fa-IR" dirty="0"/>
              <a:t>عمل می‌کنند؟</a:t>
            </a:r>
            <a:endParaRPr lang="en-US" dirty="0"/>
          </a:p>
          <a:p>
            <a:pPr lvl="0"/>
            <a:r>
              <a:rPr lang="fa-IR" dirty="0"/>
              <a:t>آیا </a:t>
            </a:r>
            <a:r>
              <a:rPr lang="fa-IR" dirty="0" smtClean="0"/>
              <a:t>استانداردهای </a:t>
            </a:r>
            <a:r>
              <a:rPr lang="fa-IR" dirty="0"/>
              <a:t>گزارشگری مالی بین‌المللی در سازمان </a:t>
            </a:r>
            <a:r>
              <a:rPr lang="fa-IR" dirty="0" smtClean="0"/>
              <a:t>نهفته و درونی سازی </a:t>
            </a:r>
            <a:r>
              <a:rPr lang="fa-IR" dirty="0"/>
              <a:t>شده‌است؟</a:t>
            </a:r>
            <a:endParaRPr lang="en-US" dirty="0"/>
          </a:p>
          <a:p>
            <a:pPr lvl="0"/>
            <a:r>
              <a:rPr lang="fa-IR" dirty="0"/>
              <a:t>آیا </a:t>
            </a:r>
            <a:r>
              <a:rPr lang="fa-IR" dirty="0" smtClean="0"/>
              <a:t>ملاحظات اجرایی و برداشت‌های </a:t>
            </a:r>
            <a:r>
              <a:rPr lang="fa-IR" dirty="0"/>
              <a:t>گسترده‌تر شناسایی و درک شده‌بودند؟</a:t>
            </a:r>
            <a:endParaRPr lang="en-US" dirty="0"/>
          </a:p>
          <a:p>
            <a:endParaRPr lang="en-US" dirty="0"/>
          </a:p>
        </p:txBody>
      </p:sp>
    </p:spTree>
    <p:extLst>
      <p:ext uri="{BB962C8B-B14F-4D97-AF65-F5344CB8AC3E}">
        <p14:creationId xmlns:p14="http://schemas.microsoft.com/office/powerpoint/2010/main" val="7947970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بازنگری پسااجرا</a:t>
            </a:r>
            <a:endParaRPr lang="en-US" dirty="0"/>
          </a:p>
        </p:txBody>
      </p:sp>
      <p:sp>
        <p:nvSpPr>
          <p:cNvPr id="3" name="Content Placeholder 2"/>
          <p:cNvSpPr>
            <a:spLocks noGrp="1"/>
          </p:cNvSpPr>
          <p:nvPr>
            <p:ph idx="1"/>
          </p:nvPr>
        </p:nvSpPr>
        <p:spPr/>
        <p:txBody>
          <a:bodyPr>
            <a:normAutofit fontScale="85000" lnSpcReduction="20000"/>
          </a:bodyPr>
          <a:lstStyle/>
          <a:p>
            <a:pPr marL="0" indent="0">
              <a:buNone/>
            </a:pPr>
            <a:r>
              <a:rPr lang="fa-IR" b="1" dirty="0"/>
              <a:t>ارزش‌یابی بهاگان پروژه</a:t>
            </a:r>
            <a:endParaRPr lang="en-US" b="1" dirty="0"/>
          </a:p>
          <a:p>
            <a:pPr lvl="0"/>
            <a:r>
              <a:rPr lang="fa-IR" dirty="0" smtClean="0"/>
              <a:t>بهای </a:t>
            </a:r>
            <a:r>
              <a:rPr lang="fa-IR" dirty="0"/>
              <a:t>نهایی گذار چه بود؟</a:t>
            </a:r>
            <a:endParaRPr lang="en-US" dirty="0"/>
          </a:p>
          <a:p>
            <a:pPr lvl="0"/>
            <a:r>
              <a:rPr lang="fa-IR" dirty="0"/>
              <a:t>دلایل </a:t>
            </a:r>
            <a:r>
              <a:rPr lang="fa-IR" dirty="0" smtClean="0"/>
              <a:t>مخا ج عمده </a:t>
            </a:r>
            <a:r>
              <a:rPr lang="fa-IR" dirty="0"/>
              <a:t>چه بود؟</a:t>
            </a:r>
            <a:endParaRPr lang="en-US" dirty="0"/>
          </a:p>
          <a:p>
            <a:pPr lvl="0"/>
            <a:r>
              <a:rPr lang="fa-IR" dirty="0" smtClean="0"/>
              <a:t>بهای </a:t>
            </a:r>
            <a:r>
              <a:rPr lang="fa-IR" dirty="0"/>
              <a:t>در جریان چه هستند؟</a:t>
            </a:r>
            <a:endParaRPr lang="en-US" dirty="0"/>
          </a:p>
          <a:p>
            <a:pPr marL="0" indent="0">
              <a:buNone/>
            </a:pPr>
            <a:r>
              <a:rPr lang="fa-IR" b="1" dirty="0" smtClean="0"/>
              <a:t>ملاحظات ذی نفعان برون سازمانی</a:t>
            </a:r>
            <a:endParaRPr lang="en-US" b="1" dirty="0"/>
          </a:p>
          <a:p>
            <a:pPr lvl="0"/>
            <a:r>
              <a:rPr lang="fa-IR" dirty="0"/>
              <a:t>آیا انتظارات </a:t>
            </a:r>
            <a:r>
              <a:rPr lang="fa-IR" b="1" dirty="0"/>
              <a:t>ذی نفعان برون سازمانی</a:t>
            </a:r>
            <a:r>
              <a:rPr lang="fa-IR" dirty="0" smtClean="0"/>
              <a:t> </a:t>
            </a:r>
            <a:r>
              <a:rPr lang="fa-IR" dirty="0"/>
              <a:t>به خوبی مدیریت شده است؟</a:t>
            </a:r>
            <a:endParaRPr lang="en-US" dirty="0"/>
          </a:p>
          <a:p>
            <a:pPr lvl="0"/>
            <a:r>
              <a:rPr lang="fa-IR" dirty="0"/>
              <a:t>چه بازخوردی در گفتگو با </a:t>
            </a:r>
            <a:r>
              <a:rPr lang="fa-IR" b="1" dirty="0"/>
              <a:t>ذی نفعان برون سازمانی </a:t>
            </a:r>
            <a:r>
              <a:rPr lang="fa-IR" dirty="0" smtClean="0"/>
              <a:t> </a:t>
            </a:r>
            <a:r>
              <a:rPr lang="fa-IR" dirty="0"/>
              <a:t>دریافت شده‌است؟</a:t>
            </a:r>
            <a:endParaRPr lang="en-US" dirty="0"/>
          </a:p>
          <a:p>
            <a:pPr marL="0" indent="0">
              <a:buNone/>
            </a:pPr>
            <a:r>
              <a:rPr lang="fa-IR" b="1" dirty="0"/>
              <a:t>شناسایی </a:t>
            </a:r>
            <a:r>
              <a:rPr lang="fa-IR" b="1" dirty="0" smtClean="0"/>
              <a:t>عرصه های نیازمند توسعه ی بیش تر</a:t>
            </a:r>
            <a:endParaRPr lang="en-US" b="1" dirty="0"/>
          </a:p>
          <a:p>
            <a:pPr lvl="0"/>
            <a:r>
              <a:rPr lang="fa-IR" dirty="0"/>
              <a:t>آیا تمام مزایای مورد انتظار به دست آمده‌اند؟</a:t>
            </a:r>
            <a:endParaRPr lang="en-US" dirty="0"/>
          </a:p>
          <a:p>
            <a:pPr lvl="0"/>
            <a:r>
              <a:rPr lang="fa-IR" dirty="0"/>
              <a:t>آیا سامانه‌ها و کنترل‌ها به گسترش بیش‌تر نیاز دارند؟</a:t>
            </a:r>
            <a:endParaRPr lang="en-US" dirty="0"/>
          </a:p>
          <a:p>
            <a:pPr lvl="0"/>
            <a:r>
              <a:rPr lang="fa-IR" dirty="0"/>
              <a:t>آیا نیازی به آموزش بیش‌تر هست؟</a:t>
            </a:r>
            <a:endParaRPr lang="en-US" dirty="0"/>
          </a:p>
          <a:p>
            <a:pPr lvl="0"/>
            <a:r>
              <a:rPr lang="fa-IR" dirty="0"/>
              <a:t>آیا حرکت به استاندارد گزارشگری مالی بین‌المللی مزایای گسترده‌تری برای سازمان دارد؟</a:t>
            </a:r>
            <a:endParaRPr lang="en-US" dirty="0"/>
          </a:p>
          <a:p>
            <a:endParaRPr lang="en-US" dirty="0"/>
          </a:p>
        </p:txBody>
      </p:sp>
    </p:spTree>
    <p:extLst>
      <p:ext uri="{BB962C8B-B14F-4D97-AF65-F5344CB8AC3E}">
        <p14:creationId xmlns:p14="http://schemas.microsoft.com/office/powerpoint/2010/main" val="179590808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استفاده از مشاوران برون سازمانی</a:t>
            </a:r>
            <a:endParaRPr lang="en-US" dirty="0"/>
          </a:p>
        </p:txBody>
      </p:sp>
      <p:sp>
        <p:nvSpPr>
          <p:cNvPr id="3" name="Content Placeholder 2"/>
          <p:cNvSpPr>
            <a:spLocks noGrp="1"/>
          </p:cNvSpPr>
          <p:nvPr>
            <p:ph idx="1"/>
          </p:nvPr>
        </p:nvSpPr>
        <p:spPr/>
        <p:txBody>
          <a:bodyPr/>
          <a:lstStyle/>
          <a:p>
            <a:r>
              <a:rPr lang="fa-IR" dirty="0"/>
              <a:t>بازبینی نقش مشاور </a:t>
            </a:r>
            <a:r>
              <a:rPr lang="fa-IR" dirty="0" smtClean="0"/>
              <a:t>برون سازمانی  </a:t>
            </a:r>
            <a:r>
              <a:rPr lang="fa-IR" dirty="0"/>
              <a:t>در پروژه‌ی گذار</a:t>
            </a:r>
            <a:endParaRPr lang="en-US" dirty="0"/>
          </a:p>
          <a:p>
            <a:r>
              <a:rPr lang="fa-IR" dirty="0"/>
              <a:t>استفاده از یک </a:t>
            </a:r>
            <a:r>
              <a:rPr lang="fa-IR" dirty="0" smtClean="0"/>
              <a:t>رسیدگی کننده مستقل برای اطمینان بخشی از </a:t>
            </a:r>
            <a:r>
              <a:rPr lang="fa-IR" dirty="0"/>
              <a:t>گذار</a:t>
            </a:r>
            <a:endParaRPr lang="en-US" dirty="0"/>
          </a:p>
          <a:p>
            <a:r>
              <a:rPr lang="fa-IR" dirty="0"/>
              <a:t>مزایا و معایب اتکا بر مشاوران </a:t>
            </a:r>
            <a:r>
              <a:rPr lang="fa-IR" dirty="0" smtClean="0"/>
              <a:t>برون سازمانی</a:t>
            </a:r>
          </a:p>
          <a:p>
            <a:r>
              <a:rPr lang="fa-IR" dirty="0"/>
              <a:t>نقش حسابرس </a:t>
            </a:r>
            <a:r>
              <a:rPr lang="fa-IR" dirty="0" smtClean="0"/>
              <a:t>مستقل</a:t>
            </a:r>
            <a:endParaRPr lang="en-US" dirty="0"/>
          </a:p>
          <a:p>
            <a:endParaRPr lang="en-US" dirty="0"/>
          </a:p>
          <a:p>
            <a:endParaRPr lang="en-US" dirty="0"/>
          </a:p>
        </p:txBody>
      </p:sp>
    </p:spTree>
    <p:extLst>
      <p:ext uri="{BB962C8B-B14F-4D97-AF65-F5344CB8AC3E}">
        <p14:creationId xmlns:p14="http://schemas.microsoft.com/office/powerpoint/2010/main" val="13239204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بازبینی نقش مشاور برون سازمانی  در پروژه‌ی گذار</a:t>
            </a:r>
            <a:r>
              <a:rPr lang="en-US" dirty="0"/>
              <a:t/>
            </a:r>
            <a:br>
              <a:rPr lang="en-US" dirty="0"/>
            </a:br>
            <a:endParaRPr lang="en-US" dirty="0"/>
          </a:p>
        </p:txBody>
      </p:sp>
      <p:sp>
        <p:nvSpPr>
          <p:cNvPr id="3" name="Content Placeholder 2"/>
          <p:cNvSpPr>
            <a:spLocks noGrp="1"/>
          </p:cNvSpPr>
          <p:nvPr>
            <p:ph idx="1"/>
          </p:nvPr>
        </p:nvSpPr>
        <p:spPr/>
        <p:txBody>
          <a:bodyPr/>
          <a:lstStyle/>
          <a:p>
            <a:pPr lvl="0"/>
            <a:r>
              <a:rPr lang="fa-IR" dirty="0"/>
              <a:t>سطح فعلی دانش استاندارد گزارشگری مالی بین‌المللی درون سازمان چیست؟</a:t>
            </a:r>
            <a:endParaRPr lang="en-US" dirty="0"/>
          </a:p>
          <a:p>
            <a:pPr lvl="0"/>
            <a:r>
              <a:rPr lang="fa-IR" dirty="0"/>
              <a:t>آیا </a:t>
            </a:r>
            <a:r>
              <a:rPr lang="fa-IR" dirty="0" smtClean="0"/>
              <a:t>عرصه های  مشکل زا </a:t>
            </a:r>
            <a:r>
              <a:rPr lang="fa-IR" dirty="0"/>
              <a:t>مورد انتظار وجوددارد، مثلا، مسائل پیچیده‌ی حسابداری؟</a:t>
            </a:r>
            <a:endParaRPr lang="en-US" dirty="0"/>
          </a:p>
          <a:p>
            <a:pPr lvl="0"/>
            <a:r>
              <a:rPr lang="fa-IR" dirty="0"/>
              <a:t>آیا بدون کمک </a:t>
            </a:r>
            <a:r>
              <a:rPr lang="fa-IR" dirty="0" smtClean="0"/>
              <a:t>برون سازمانی </a:t>
            </a:r>
            <a:r>
              <a:rPr lang="fa-IR" dirty="0"/>
              <a:t>منابع کافی برای کارکنان این پروژه وجود دارد؟</a:t>
            </a:r>
            <a:endParaRPr lang="en-US" dirty="0"/>
          </a:p>
          <a:p>
            <a:pPr lvl="0"/>
            <a:r>
              <a:rPr lang="fa-IR" dirty="0"/>
              <a:t>آیا مدیریت تجربه‌ای در مدیریت چنین پروژه‌ی قابل توجهی دارد؟</a:t>
            </a:r>
            <a:endParaRPr lang="en-US" dirty="0"/>
          </a:p>
          <a:p>
            <a:pPr lvl="0"/>
            <a:r>
              <a:rPr lang="fa-IR" dirty="0"/>
              <a:t>آیا تغییرات قابل توجه در سامانه‌های فناوری اطلاعات محتمل دانسته شده‌است؟</a:t>
            </a:r>
            <a:endParaRPr lang="en-US" dirty="0"/>
          </a:p>
          <a:p>
            <a:pPr lvl="0"/>
            <a:r>
              <a:rPr lang="fa-IR" dirty="0"/>
              <a:t>چه سطحی از دقت و موشکافی در نخستین صورت‌های مالی استاندارد گزارشگری مالی بین‌المللی مورد انتظار است؟</a:t>
            </a:r>
            <a:endParaRPr lang="en-US" dirty="0"/>
          </a:p>
          <a:p>
            <a:pPr lvl="0"/>
            <a:r>
              <a:rPr lang="fa-IR" dirty="0"/>
              <a:t>آیا سازمان می‌تواند از پس پرداخت برای </a:t>
            </a:r>
            <a:r>
              <a:rPr lang="fa-IR" dirty="0" smtClean="0"/>
              <a:t>منابع </a:t>
            </a:r>
            <a:r>
              <a:rPr lang="fa-IR" dirty="0"/>
              <a:t>قابل توجه </a:t>
            </a:r>
            <a:r>
              <a:rPr lang="fa-IR" dirty="0" smtClean="0"/>
              <a:t>خبرون سازمانی </a:t>
            </a:r>
            <a:r>
              <a:rPr lang="fa-IR" dirty="0"/>
              <a:t>بربیاید؟</a:t>
            </a:r>
            <a:endParaRPr lang="en-US" dirty="0"/>
          </a:p>
          <a:p>
            <a:pPr lvl="0"/>
            <a:r>
              <a:rPr lang="fa-IR" dirty="0"/>
              <a:t>مدیریت تا چه اندازه مشتاق است رویکردی عملی در گذار داشته‌باشد؟</a:t>
            </a:r>
            <a:endParaRPr lang="en-US" dirty="0"/>
          </a:p>
          <a:p>
            <a:endParaRPr lang="en-US" dirty="0"/>
          </a:p>
        </p:txBody>
      </p:sp>
    </p:spTree>
    <p:extLst>
      <p:ext uri="{BB962C8B-B14F-4D97-AF65-F5344CB8AC3E}">
        <p14:creationId xmlns:p14="http://schemas.microsoft.com/office/powerpoint/2010/main" val="278395350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استفاده از یک رسیدگی کننده مستقل برای اطمینان بخشی از گذار</a:t>
            </a:r>
            <a:r>
              <a:rPr lang="en-US" dirty="0"/>
              <a:t/>
            </a:r>
            <a:br>
              <a:rPr lang="en-US" dirty="0"/>
            </a:br>
            <a:endParaRPr lang="en-US" dirty="0"/>
          </a:p>
        </p:txBody>
      </p:sp>
      <p:sp>
        <p:nvSpPr>
          <p:cNvPr id="3" name="Content Placeholder 2"/>
          <p:cNvSpPr>
            <a:spLocks noGrp="1"/>
          </p:cNvSpPr>
          <p:nvPr>
            <p:ph idx="1"/>
          </p:nvPr>
        </p:nvSpPr>
        <p:spPr/>
        <p:txBody>
          <a:bodyPr/>
          <a:lstStyle/>
          <a:p>
            <a:pPr lvl="0"/>
            <a:r>
              <a:rPr lang="fa-IR" dirty="0"/>
              <a:t>تناسب سیاست‌های حسابداری جدید مطابق با استاندارد گزارشگری مالی بین‌المللی؛</a:t>
            </a:r>
            <a:endParaRPr lang="en-US" dirty="0"/>
          </a:p>
          <a:p>
            <a:pPr lvl="0"/>
            <a:r>
              <a:rPr lang="fa-IR" dirty="0" smtClean="0"/>
              <a:t>اثربخشی </a:t>
            </a:r>
            <a:r>
              <a:rPr lang="fa-IR" dirty="0"/>
              <a:t>کنترل‌ها بر عناصر سامانه‌هایی که تغییر کرده‌اند؛</a:t>
            </a:r>
            <a:endParaRPr lang="en-US" dirty="0"/>
          </a:p>
          <a:p>
            <a:pPr lvl="0"/>
            <a:r>
              <a:rPr lang="fa-IR" dirty="0" smtClean="0"/>
              <a:t>کامل بودن، </a:t>
            </a:r>
            <a:r>
              <a:rPr lang="fa-IR" dirty="0"/>
              <a:t>صحت و ارائه‌ی ترازنامه‌ی </a:t>
            </a:r>
            <a:r>
              <a:rPr lang="fa-IR" dirty="0" smtClean="0"/>
              <a:t>انتتاحیه </a:t>
            </a:r>
            <a:r>
              <a:rPr lang="fa-IR" dirty="0"/>
              <a:t>در تاریخ گذار، و افشاگری‌های مضاعف مورد نیاز تحت استاندارد گزارشگری مالی بین‌المللی؛</a:t>
            </a:r>
            <a:endParaRPr lang="en-US" dirty="0"/>
          </a:p>
          <a:p>
            <a:pPr lvl="0"/>
            <a:r>
              <a:rPr lang="fa-IR" dirty="0"/>
              <a:t>تأثیر استاندارد گزارشگری مالی بین‌المللی بر </a:t>
            </a:r>
            <a:r>
              <a:rPr lang="fa-IR" dirty="0" smtClean="0"/>
              <a:t>نماگرهایی </a:t>
            </a:r>
            <a:r>
              <a:rPr lang="fa-IR" dirty="0"/>
              <a:t>عملکردی کلیدی و اندازه‌های عملکرد؛</a:t>
            </a:r>
            <a:endParaRPr lang="en-US" dirty="0"/>
          </a:p>
          <a:p>
            <a:pPr lvl="0"/>
            <a:r>
              <a:rPr lang="fa-IR" dirty="0"/>
              <a:t>کیفیت </a:t>
            </a:r>
            <a:r>
              <a:rPr lang="fa-IR" dirty="0" smtClean="0"/>
              <a:t>ارتباطات </a:t>
            </a:r>
            <a:r>
              <a:rPr lang="fa-IR" dirty="0"/>
              <a:t>از نظر گذار استاندارد گزارشگری مالی بین‌المللی.</a:t>
            </a:r>
            <a:endParaRPr lang="en-US" dirty="0"/>
          </a:p>
          <a:p>
            <a:endParaRPr lang="en-US" dirty="0"/>
          </a:p>
        </p:txBody>
      </p:sp>
    </p:spTree>
    <p:extLst>
      <p:ext uri="{BB962C8B-B14F-4D97-AF65-F5344CB8AC3E}">
        <p14:creationId xmlns:p14="http://schemas.microsoft.com/office/powerpoint/2010/main" val="296459022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مزایا و معایب اتکا </a:t>
            </a:r>
            <a:r>
              <a:rPr lang="fa-IR" dirty="0" smtClean="0"/>
              <a:t>به </a:t>
            </a:r>
            <a:r>
              <a:rPr lang="fa-IR" dirty="0"/>
              <a:t>مشاوران برون سازمانی</a:t>
            </a:r>
            <a:br>
              <a:rPr lang="fa-IR" dirty="0"/>
            </a:br>
            <a:endParaRPr lang="en-US" dirty="0"/>
          </a:p>
        </p:txBody>
      </p:sp>
      <p:sp>
        <p:nvSpPr>
          <p:cNvPr id="3" name="Content Placeholder 2"/>
          <p:cNvSpPr>
            <a:spLocks noGrp="1"/>
          </p:cNvSpPr>
          <p:nvPr>
            <p:ph idx="1"/>
          </p:nvPr>
        </p:nvSpPr>
        <p:spPr/>
        <p:txBody>
          <a:bodyPr>
            <a:normAutofit fontScale="85000" lnSpcReduction="10000"/>
          </a:bodyPr>
          <a:lstStyle/>
          <a:p>
            <a:pPr marL="0" indent="0">
              <a:buNone/>
            </a:pPr>
            <a:r>
              <a:rPr lang="fa-IR" b="1" dirty="0"/>
              <a:t>مزایا</a:t>
            </a:r>
            <a:endParaRPr lang="en-US" b="1" dirty="0"/>
          </a:p>
          <a:p>
            <a:pPr lvl="0"/>
            <a:r>
              <a:rPr lang="fa-IR" dirty="0"/>
              <a:t>زمان مدیریت را آزاد می‌کند تا بر اجرای روز به روز کسب و کار متمرکز شود.</a:t>
            </a:r>
            <a:endParaRPr lang="en-US" dirty="0"/>
          </a:p>
          <a:p>
            <a:pPr lvl="0"/>
            <a:r>
              <a:rPr lang="fa-IR" dirty="0"/>
              <a:t>مسلما ریسک‌های مرتبط با گذار استاندارد گزارشگری مالی بین‌المللی </a:t>
            </a:r>
            <a:r>
              <a:rPr lang="fa-IR" dirty="0" smtClean="0"/>
              <a:t>باید </a:t>
            </a:r>
            <a:r>
              <a:rPr lang="fa-IR" dirty="0"/>
              <a:t>کاسته شوند، چرا که مشاوران برون سازمانی </a:t>
            </a:r>
            <a:r>
              <a:rPr lang="fa-IR" dirty="0" smtClean="0"/>
              <a:t>تخصص </a:t>
            </a:r>
            <a:r>
              <a:rPr lang="fa-IR" dirty="0"/>
              <a:t>و تجربه را با خود آوردند.</a:t>
            </a:r>
            <a:endParaRPr lang="en-US" dirty="0"/>
          </a:p>
          <a:p>
            <a:pPr lvl="0"/>
            <a:r>
              <a:rPr lang="fa-IR" dirty="0"/>
              <a:t>احتمال این مورد کم است که عجایب غیرمنتظره‌ای در اواخر این پروژه سربرآورد.</a:t>
            </a:r>
            <a:endParaRPr lang="en-US" dirty="0"/>
          </a:p>
          <a:p>
            <a:pPr lvl="0"/>
            <a:r>
              <a:rPr lang="fa-IR" dirty="0"/>
              <a:t>این پروژه هموارتر، کارآمدتر و با </a:t>
            </a:r>
            <a:r>
              <a:rPr lang="fa-IR" dirty="0" smtClean="0"/>
              <a:t>منابع </a:t>
            </a:r>
            <a:r>
              <a:rPr lang="fa-IR" dirty="0"/>
              <a:t>کافی خواهد بود.</a:t>
            </a:r>
            <a:endParaRPr lang="en-US" dirty="0"/>
          </a:p>
          <a:p>
            <a:pPr marL="0" indent="0">
              <a:buNone/>
            </a:pPr>
            <a:r>
              <a:rPr lang="fa-IR" b="1" dirty="0"/>
              <a:t>معایب</a:t>
            </a:r>
            <a:endParaRPr lang="en-US" b="1" dirty="0"/>
          </a:p>
          <a:p>
            <a:pPr lvl="0"/>
            <a:r>
              <a:rPr lang="fa-IR" dirty="0"/>
              <a:t>بها – توصیه‌ها گران خواهند بود.</a:t>
            </a:r>
            <a:endParaRPr lang="en-US" dirty="0"/>
          </a:p>
          <a:p>
            <a:pPr lvl="0"/>
            <a:r>
              <a:rPr lang="fa-IR" dirty="0" smtClean="0"/>
              <a:t>درگیری و اشتغال </a:t>
            </a:r>
            <a:r>
              <a:rPr lang="fa-IR" dirty="0"/>
              <a:t>محدود مدیریت به این معنی است که ایجاد حالت پروژه در سازمان دشوارتر است.</a:t>
            </a:r>
            <a:endParaRPr lang="en-US" dirty="0"/>
          </a:p>
          <a:p>
            <a:pPr lvl="0"/>
            <a:r>
              <a:rPr lang="fa-IR" dirty="0"/>
              <a:t>این احتمال بیش‌تر است که این پروژه به‌عنوان یک مسئله‌ی </a:t>
            </a:r>
            <a:r>
              <a:rPr lang="fa-IR" dirty="0" smtClean="0"/>
              <a:t>یک دفعه ای </a:t>
            </a:r>
            <a:r>
              <a:rPr lang="fa-IR" dirty="0"/>
              <a:t>دیده شود، و استاندارد گزارشگری مالی بین‌المللی نهفته نخواهد شد.</a:t>
            </a:r>
            <a:endParaRPr lang="en-US" dirty="0"/>
          </a:p>
          <a:p>
            <a:pPr lvl="0"/>
            <a:r>
              <a:rPr lang="fa-IR" dirty="0"/>
              <a:t>اگر بیشتر مسائل حسابداری برون‌سپاری شوند احتمال این‌که کارکنان داخلی دانش استاندارد گزارشگری مالی بین‌المللی را </a:t>
            </a:r>
            <a:r>
              <a:rPr lang="fa-IR" dirty="0" smtClean="0"/>
              <a:t>فرابگیرندکم </a:t>
            </a:r>
            <a:r>
              <a:rPr lang="fa-IR" dirty="0"/>
              <a:t>است.</a:t>
            </a:r>
            <a:endParaRPr lang="en-US" dirty="0"/>
          </a:p>
          <a:p>
            <a:endParaRPr lang="en-US" dirty="0"/>
          </a:p>
        </p:txBody>
      </p:sp>
    </p:spTree>
    <p:extLst>
      <p:ext uri="{BB962C8B-B14F-4D97-AF65-F5344CB8AC3E}">
        <p14:creationId xmlns:p14="http://schemas.microsoft.com/office/powerpoint/2010/main" val="6130110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نقش حسابرس مستقل</a:t>
            </a:r>
            <a:r>
              <a:rPr lang="en-US" dirty="0"/>
              <a:t/>
            </a:r>
            <a:br>
              <a:rPr lang="en-US" dirty="0"/>
            </a:br>
            <a:endParaRPr lang="en-US" dirty="0"/>
          </a:p>
        </p:txBody>
      </p:sp>
      <p:sp>
        <p:nvSpPr>
          <p:cNvPr id="3" name="Content Placeholder 2"/>
          <p:cNvSpPr>
            <a:spLocks noGrp="1"/>
          </p:cNvSpPr>
          <p:nvPr>
            <p:ph idx="1"/>
          </p:nvPr>
        </p:nvSpPr>
        <p:spPr/>
        <p:txBody>
          <a:bodyPr/>
          <a:lstStyle/>
          <a:p>
            <a:r>
              <a:rPr lang="fa-IR" b="1" dirty="0"/>
              <a:t>مسائل </a:t>
            </a:r>
            <a:r>
              <a:rPr lang="fa-IR" b="1" dirty="0" smtClean="0"/>
              <a:t>بی طرفی</a:t>
            </a:r>
          </a:p>
          <a:p>
            <a:r>
              <a:rPr lang="fa-IR" b="1" dirty="0"/>
              <a:t>نوع </a:t>
            </a:r>
            <a:r>
              <a:rPr lang="fa-IR" b="1" dirty="0" smtClean="0"/>
              <a:t>درگیری</a:t>
            </a:r>
            <a:r>
              <a:rPr lang="fa-IR" dirty="0" smtClean="0"/>
              <a:t>حسابرس </a:t>
            </a:r>
            <a:r>
              <a:rPr lang="fa-IR" dirty="0"/>
              <a:t>مستقل</a:t>
            </a:r>
            <a:r>
              <a:rPr lang="en-US" dirty="0"/>
              <a:t/>
            </a:r>
            <a:br>
              <a:rPr lang="en-US" dirty="0"/>
            </a:br>
            <a:endParaRPr lang="en-US" dirty="0"/>
          </a:p>
        </p:txBody>
      </p:sp>
    </p:spTree>
    <p:extLst>
      <p:ext uri="{BB962C8B-B14F-4D97-AF65-F5344CB8AC3E}">
        <p14:creationId xmlns:p14="http://schemas.microsoft.com/office/powerpoint/2010/main" val="143428499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بهای گذار</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191078598"/>
              </p:ext>
            </p:extLst>
          </p:nvPr>
        </p:nvGraphicFramePr>
        <p:xfrm>
          <a:off x="2015836" y="2317173"/>
          <a:ext cx="5424055" cy="3898157"/>
        </p:xfrm>
        <a:graphic>
          <a:graphicData uri="http://schemas.openxmlformats.org/drawingml/2006/table">
            <a:tbl>
              <a:tblPr rtl="1" firstRow="1" firstCol="1" bandRow="1"/>
              <a:tblGrid>
                <a:gridCol w="3176080"/>
                <a:gridCol w="2247975"/>
              </a:tblGrid>
              <a:tr h="395646">
                <a:tc>
                  <a:txBody>
                    <a:bodyPr/>
                    <a:lstStyle/>
                    <a:p>
                      <a:pPr algn="ctr" rtl="1">
                        <a:lnSpc>
                          <a:spcPct val="115000"/>
                        </a:lnSpc>
                        <a:spcAft>
                          <a:spcPts val="0"/>
                        </a:spcAft>
                      </a:pPr>
                      <a:r>
                        <a:rPr lang="fa-IR" sz="2800" i="1" dirty="0" smtClean="0">
                          <a:effectLst/>
                          <a:latin typeface="Times New Roman"/>
                          <a:ea typeface="Calibri"/>
                          <a:cs typeface="B Nazanin"/>
                        </a:rPr>
                        <a:t>عنصر گذار</a:t>
                      </a:r>
                      <a:endParaRPr lang="en-US" sz="4400" dirty="0">
                        <a:effectLst/>
                        <a:latin typeface="Tahoma"/>
                        <a:ea typeface="Calibri"/>
                        <a:cs typeface="B Mitra"/>
                      </a:endParaRPr>
                    </a:p>
                  </a:txBody>
                  <a:tcPr marL="68580" marR="68580" marT="0" marB="0">
                    <a:lnL>
                      <a:noFill/>
                    </a:lnL>
                    <a:lnR>
                      <a:noFill/>
                    </a:lnR>
                    <a:lnT>
                      <a:noFill/>
                    </a:lnT>
                    <a:lnB>
                      <a:noFill/>
                    </a:lnB>
                  </a:tcPr>
                </a:tc>
                <a:tc>
                  <a:txBody>
                    <a:bodyPr/>
                    <a:lstStyle/>
                    <a:p>
                      <a:pPr algn="ctr" rtl="1">
                        <a:lnSpc>
                          <a:spcPct val="115000"/>
                        </a:lnSpc>
                        <a:spcAft>
                          <a:spcPts val="0"/>
                        </a:spcAft>
                      </a:pPr>
                      <a:r>
                        <a:rPr lang="fa-IR" sz="2800" dirty="0" smtClean="0">
                          <a:effectLst/>
                          <a:latin typeface="Tahoma"/>
                          <a:ea typeface="Calibri"/>
                          <a:cs typeface="B Mitra"/>
                        </a:rPr>
                        <a:t>بهای</a:t>
                      </a:r>
                      <a:r>
                        <a:rPr lang="fa-IR" sz="2800" baseline="0" dirty="0" smtClean="0">
                          <a:effectLst/>
                          <a:latin typeface="Tahoma"/>
                          <a:ea typeface="Calibri"/>
                          <a:cs typeface="B Mitra"/>
                        </a:rPr>
                        <a:t> نسبی</a:t>
                      </a:r>
                      <a:endParaRPr lang="en-US" sz="2800" dirty="0">
                        <a:effectLst/>
                        <a:latin typeface="Tahoma"/>
                        <a:ea typeface="Calibri"/>
                        <a:cs typeface="B Mitra"/>
                      </a:endParaRPr>
                    </a:p>
                  </a:txBody>
                  <a:tcPr marL="68580" marR="68580" marT="0" marB="0">
                    <a:lnL>
                      <a:noFill/>
                    </a:lnL>
                    <a:lnR>
                      <a:noFill/>
                    </a:lnR>
                    <a:lnT>
                      <a:noFill/>
                    </a:lnT>
                    <a:lnB>
                      <a:noFill/>
                    </a:lnB>
                  </a:tcPr>
                </a:tc>
              </a:tr>
              <a:tr h="395646">
                <a:tc>
                  <a:txBody>
                    <a:bodyPr/>
                    <a:lstStyle/>
                    <a:p>
                      <a:pPr algn="r" rtl="1">
                        <a:lnSpc>
                          <a:spcPct val="115000"/>
                        </a:lnSpc>
                        <a:spcAft>
                          <a:spcPts val="0"/>
                        </a:spcAft>
                      </a:pPr>
                      <a:r>
                        <a:rPr lang="fa-IR" sz="1600" dirty="0">
                          <a:effectLst/>
                          <a:latin typeface="Times New Roman"/>
                          <a:ea typeface="Calibri"/>
                          <a:cs typeface="B Nazanin"/>
                        </a:rPr>
                        <a:t>زمان کارکنان داخلی</a:t>
                      </a:r>
                      <a:endParaRPr lang="en-US" sz="2800" dirty="0">
                        <a:effectLst/>
                        <a:latin typeface="Tahoma"/>
                        <a:ea typeface="Calibri"/>
                        <a:cs typeface="B Mitra"/>
                      </a:endParaRPr>
                    </a:p>
                  </a:txBody>
                  <a:tcPr marL="68580" marR="68580" marT="0" marB="0" anchor="ctr">
                    <a:lnL>
                      <a:noFill/>
                    </a:lnL>
                    <a:lnR>
                      <a:noFill/>
                    </a:lnR>
                    <a:lnT>
                      <a:noFill/>
                    </a:lnT>
                    <a:lnB>
                      <a:noFill/>
                    </a:lnB>
                  </a:tcPr>
                </a:tc>
                <a:tc>
                  <a:txBody>
                    <a:bodyPr/>
                    <a:lstStyle/>
                    <a:p>
                      <a:pPr algn="ctr" rtl="1">
                        <a:lnSpc>
                          <a:spcPct val="115000"/>
                        </a:lnSpc>
                        <a:spcAft>
                          <a:spcPts val="0"/>
                        </a:spcAft>
                      </a:pPr>
                      <a:r>
                        <a:rPr lang="fa-IR" sz="1600">
                          <a:effectLst/>
                          <a:latin typeface="Times New Roman"/>
                          <a:ea typeface="Calibri"/>
                          <a:cs typeface="B Nazanin"/>
                        </a:rPr>
                        <a:t>۴۵ </a:t>
                      </a:r>
                      <a:r>
                        <a:rPr lang="fa-IR" sz="1600">
                          <a:effectLst/>
                          <a:latin typeface="Tahoma"/>
                          <a:ea typeface="Calibri"/>
                          <a:cs typeface="Times New Roman"/>
                        </a:rPr>
                        <a:t>٪</a:t>
                      </a:r>
                      <a:endParaRPr lang="en-US" sz="2800">
                        <a:effectLst/>
                        <a:latin typeface="Tahoma"/>
                        <a:ea typeface="Calibri"/>
                        <a:cs typeface="B Mitra"/>
                      </a:endParaRPr>
                    </a:p>
                  </a:txBody>
                  <a:tcPr marL="68580" marR="68580" marT="0" marB="0">
                    <a:lnL>
                      <a:noFill/>
                    </a:lnL>
                    <a:lnR>
                      <a:noFill/>
                    </a:lnR>
                    <a:lnT>
                      <a:noFill/>
                    </a:lnT>
                    <a:lnB>
                      <a:noFill/>
                    </a:lnB>
                  </a:tcPr>
                </a:tc>
              </a:tr>
              <a:tr h="395646">
                <a:tc>
                  <a:txBody>
                    <a:bodyPr/>
                    <a:lstStyle/>
                    <a:p>
                      <a:pPr algn="r" rtl="1">
                        <a:lnSpc>
                          <a:spcPct val="115000"/>
                        </a:lnSpc>
                        <a:spcAft>
                          <a:spcPts val="0"/>
                        </a:spcAft>
                      </a:pPr>
                      <a:r>
                        <a:rPr lang="fa-IR" sz="1600" dirty="0">
                          <a:effectLst/>
                          <a:latin typeface="Times New Roman"/>
                          <a:ea typeface="Calibri"/>
                          <a:cs typeface="B Nazanin"/>
                        </a:rPr>
                        <a:t>حسابرس </a:t>
                      </a:r>
                      <a:r>
                        <a:rPr lang="fa-IR" sz="1600" dirty="0" smtClean="0">
                          <a:effectLst/>
                          <a:latin typeface="Times New Roman"/>
                          <a:ea typeface="Calibri"/>
                          <a:cs typeface="B Nazanin"/>
                        </a:rPr>
                        <a:t>مستقل</a:t>
                      </a:r>
                      <a:endParaRPr lang="en-US" sz="2800" dirty="0">
                        <a:effectLst/>
                        <a:latin typeface="Tahoma"/>
                        <a:ea typeface="Calibri"/>
                        <a:cs typeface="B Mitra"/>
                      </a:endParaRPr>
                    </a:p>
                  </a:txBody>
                  <a:tcPr marL="68580" marR="68580" marT="0" marB="0" anchor="ctr">
                    <a:lnL>
                      <a:noFill/>
                    </a:lnL>
                    <a:lnR>
                      <a:noFill/>
                    </a:lnR>
                    <a:lnT>
                      <a:noFill/>
                    </a:lnT>
                    <a:lnB>
                      <a:noFill/>
                    </a:lnB>
                  </a:tcPr>
                </a:tc>
                <a:tc>
                  <a:txBody>
                    <a:bodyPr/>
                    <a:lstStyle/>
                    <a:p>
                      <a:pPr algn="ctr" rtl="1">
                        <a:lnSpc>
                          <a:spcPct val="115000"/>
                        </a:lnSpc>
                        <a:spcAft>
                          <a:spcPts val="0"/>
                        </a:spcAft>
                      </a:pPr>
                      <a:r>
                        <a:rPr lang="fa-IR" sz="1600">
                          <a:effectLst/>
                          <a:latin typeface="Times New Roman"/>
                          <a:ea typeface="Calibri"/>
                          <a:cs typeface="B Nazanin"/>
                        </a:rPr>
                        <a:t>۱۶ </a:t>
                      </a:r>
                      <a:r>
                        <a:rPr lang="fa-IR" sz="1600">
                          <a:effectLst/>
                          <a:latin typeface="Tahoma"/>
                          <a:ea typeface="Calibri"/>
                          <a:cs typeface="Times New Roman"/>
                        </a:rPr>
                        <a:t>٪</a:t>
                      </a:r>
                      <a:endParaRPr lang="en-US" sz="2800">
                        <a:effectLst/>
                        <a:latin typeface="Tahoma"/>
                        <a:ea typeface="Calibri"/>
                        <a:cs typeface="B Mitra"/>
                      </a:endParaRPr>
                    </a:p>
                  </a:txBody>
                  <a:tcPr marL="68580" marR="68580" marT="0" marB="0">
                    <a:lnL>
                      <a:noFill/>
                    </a:lnL>
                    <a:lnR>
                      <a:noFill/>
                    </a:lnR>
                    <a:lnT>
                      <a:noFill/>
                    </a:lnT>
                    <a:lnB>
                      <a:noFill/>
                    </a:lnB>
                  </a:tcPr>
                </a:tc>
              </a:tr>
              <a:tr h="395646">
                <a:tc>
                  <a:txBody>
                    <a:bodyPr/>
                    <a:lstStyle/>
                    <a:p>
                      <a:pPr algn="r" rtl="1">
                        <a:lnSpc>
                          <a:spcPct val="115000"/>
                        </a:lnSpc>
                        <a:spcAft>
                          <a:spcPts val="0"/>
                        </a:spcAft>
                      </a:pPr>
                      <a:r>
                        <a:rPr lang="fa-IR" sz="1600">
                          <a:effectLst/>
                          <a:latin typeface="Times New Roman"/>
                          <a:ea typeface="Calibri"/>
                          <a:cs typeface="B Nazanin"/>
                        </a:rPr>
                        <a:t>استفاده از مشاوران و متخصصان</a:t>
                      </a:r>
                      <a:endParaRPr lang="en-US" sz="2800">
                        <a:effectLst/>
                        <a:latin typeface="Tahoma"/>
                        <a:ea typeface="Calibri"/>
                        <a:cs typeface="B Mitra"/>
                      </a:endParaRPr>
                    </a:p>
                  </a:txBody>
                  <a:tcPr marL="68580" marR="68580" marT="0" marB="0" anchor="ctr">
                    <a:lnL>
                      <a:noFill/>
                    </a:lnL>
                    <a:lnR>
                      <a:noFill/>
                    </a:lnR>
                    <a:lnT>
                      <a:noFill/>
                    </a:lnT>
                    <a:lnB>
                      <a:noFill/>
                    </a:lnB>
                  </a:tcPr>
                </a:tc>
                <a:tc>
                  <a:txBody>
                    <a:bodyPr/>
                    <a:lstStyle/>
                    <a:p>
                      <a:pPr algn="ctr" rtl="1">
                        <a:lnSpc>
                          <a:spcPct val="115000"/>
                        </a:lnSpc>
                        <a:spcAft>
                          <a:spcPts val="0"/>
                        </a:spcAft>
                      </a:pPr>
                      <a:r>
                        <a:rPr lang="fa-IR" sz="1600">
                          <a:effectLst/>
                          <a:latin typeface="Times New Roman"/>
                          <a:ea typeface="Calibri"/>
                          <a:cs typeface="B Nazanin"/>
                        </a:rPr>
                        <a:t>۱۴ </a:t>
                      </a:r>
                      <a:r>
                        <a:rPr lang="fa-IR" sz="1600">
                          <a:effectLst/>
                          <a:latin typeface="Tahoma"/>
                          <a:ea typeface="Calibri"/>
                          <a:cs typeface="Times New Roman"/>
                        </a:rPr>
                        <a:t>٪</a:t>
                      </a:r>
                      <a:endParaRPr lang="en-US" sz="2800">
                        <a:effectLst/>
                        <a:latin typeface="Tahoma"/>
                        <a:ea typeface="Calibri"/>
                        <a:cs typeface="B Mitra"/>
                      </a:endParaRPr>
                    </a:p>
                  </a:txBody>
                  <a:tcPr marL="68580" marR="68580" marT="0" marB="0">
                    <a:lnL>
                      <a:noFill/>
                    </a:lnL>
                    <a:lnR>
                      <a:noFill/>
                    </a:lnR>
                    <a:lnT>
                      <a:noFill/>
                    </a:lnT>
                    <a:lnB>
                      <a:noFill/>
                    </a:lnB>
                  </a:tcPr>
                </a:tc>
              </a:tr>
              <a:tr h="395646">
                <a:tc>
                  <a:txBody>
                    <a:bodyPr/>
                    <a:lstStyle/>
                    <a:p>
                      <a:pPr algn="r" rtl="1">
                        <a:lnSpc>
                          <a:spcPct val="115000"/>
                        </a:lnSpc>
                        <a:spcAft>
                          <a:spcPts val="0"/>
                        </a:spcAft>
                      </a:pPr>
                      <a:r>
                        <a:rPr lang="fa-IR" sz="1600">
                          <a:effectLst/>
                          <a:latin typeface="Times New Roman"/>
                          <a:ea typeface="Calibri"/>
                          <a:cs typeface="B Nazanin"/>
                        </a:rPr>
                        <a:t>به‌روزرسانی سامانه‌ها و کنترل‌ها</a:t>
                      </a:r>
                      <a:endParaRPr lang="en-US" sz="2800">
                        <a:effectLst/>
                        <a:latin typeface="Tahoma"/>
                        <a:ea typeface="Calibri"/>
                        <a:cs typeface="B Mitra"/>
                      </a:endParaRPr>
                    </a:p>
                  </a:txBody>
                  <a:tcPr marL="68580" marR="68580" marT="0" marB="0" anchor="ctr">
                    <a:lnL>
                      <a:noFill/>
                    </a:lnL>
                    <a:lnR>
                      <a:noFill/>
                    </a:lnR>
                    <a:lnT>
                      <a:noFill/>
                    </a:lnT>
                    <a:lnB>
                      <a:noFill/>
                    </a:lnB>
                  </a:tcPr>
                </a:tc>
                <a:tc>
                  <a:txBody>
                    <a:bodyPr/>
                    <a:lstStyle/>
                    <a:p>
                      <a:pPr algn="ctr" rtl="1">
                        <a:lnSpc>
                          <a:spcPct val="115000"/>
                        </a:lnSpc>
                        <a:spcAft>
                          <a:spcPts val="0"/>
                        </a:spcAft>
                      </a:pPr>
                      <a:r>
                        <a:rPr lang="fa-IR" sz="1600">
                          <a:effectLst/>
                          <a:latin typeface="Times New Roman"/>
                          <a:ea typeface="Calibri"/>
                          <a:cs typeface="B Nazanin"/>
                        </a:rPr>
                        <a:t>۸ </a:t>
                      </a:r>
                      <a:r>
                        <a:rPr lang="fa-IR" sz="1600">
                          <a:effectLst/>
                          <a:latin typeface="Tahoma"/>
                          <a:ea typeface="Calibri"/>
                          <a:cs typeface="Times New Roman"/>
                        </a:rPr>
                        <a:t>٪</a:t>
                      </a:r>
                      <a:endParaRPr lang="en-US" sz="2800">
                        <a:effectLst/>
                        <a:latin typeface="Tahoma"/>
                        <a:ea typeface="Calibri"/>
                        <a:cs typeface="B Mitra"/>
                      </a:endParaRPr>
                    </a:p>
                  </a:txBody>
                  <a:tcPr marL="68580" marR="68580" marT="0" marB="0">
                    <a:lnL>
                      <a:noFill/>
                    </a:lnL>
                    <a:lnR>
                      <a:noFill/>
                    </a:lnR>
                    <a:lnT>
                      <a:noFill/>
                    </a:lnT>
                    <a:lnB>
                      <a:noFill/>
                    </a:lnB>
                  </a:tcPr>
                </a:tc>
              </a:tr>
              <a:tr h="395646">
                <a:tc>
                  <a:txBody>
                    <a:bodyPr/>
                    <a:lstStyle/>
                    <a:p>
                      <a:pPr algn="r" rtl="1">
                        <a:lnSpc>
                          <a:spcPct val="115000"/>
                        </a:lnSpc>
                        <a:spcAft>
                          <a:spcPts val="0"/>
                        </a:spcAft>
                      </a:pPr>
                      <a:r>
                        <a:rPr lang="fa-IR" sz="1600">
                          <a:effectLst/>
                          <a:latin typeface="Times New Roman"/>
                          <a:ea typeface="Calibri"/>
                          <a:cs typeface="B Nazanin"/>
                        </a:rPr>
                        <a:t>آموزش</a:t>
                      </a:r>
                      <a:endParaRPr lang="en-US" sz="2800">
                        <a:effectLst/>
                        <a:latin typeface="Tahoma"/>
                        <a:ea typeface="Calibri"/>
                        <a:cs typeface="B Mitra"/>
                      </a:endParaRPr>
                    </a:p>
                  </a:txBody>
                  <a:tcPr marL="68580" marR="68580" marT="0" marB="0" anchor="ctr">
                    <a:lnL>
                      <a:noFill/>
                    </a:lnL>
                    <a:lnR>
                      <a:noFill/>
                    </a:lnR>
                    <a:lnT>
                      <a:noFill/>
                    </a:lnT>
                    <a:lnB>
                      <a:noFill/>
                    </a:lnB>
                  </a:tcPr>
                </a:tc>
                <a:tc>
                  <a:txBody>
                    <a:bodyPr/>
                    <a:lstStyle/>
                    <a:p>
                      <a:pPr algn="ctr" rtl="1">
                        <a:lnSpc>
                          <a:spcPct val="115000"/>
                        </a:lnSpc>
                        <a:spcAft>
                          <a:spcPts val="0"/>
                        </a:spcAft>
                      </a:pPr>
                      <a:r>
                        <a:rPr lang="fa-IR" sz="1600">
                          <a:effectLst/>
                          <a:latin typeface="Times New Roman"/>
                          <a:ea typeface="Calibri"/>
                          <a:cs typeface="B Nazanin"/>
                        </a:rPr>
                        <a:t>۵ </a:t>
                      </a:r>
                      <a:r>
                        <a:rPr lang="fa-IR" sz="1600">
                          <a:effectLst/>
                          <a:latin typeface="Tahoma"/>
                          <a:ea typeface="Calibri"/>
                          <a:cs typeface="Times New Roman"/>
                        </a:rPr>
                        <a:t>٪</a:t>
                      </a:r>
                      <a:endParaRPr lang="en-US" sz="2800">
                        <a:effectLst/>
                        <a:latin typeface="Tahoma"/>
                        <a:ea typeface="Calibri"/>
                        <a:cs typeface="B Mitra"/>
                      </a:endParaRPr>
                    </a:p>
                  </a:txBody>
                  <a:tcPr marL="68580" marR="68580" marT="0" marB="0">
                    <a:lnL>
                      <a:noFill/>
                    </a:lnL>
                    <a:lnR>
                      <a:noFill/>
                    </a:lnR>
                    <a:lnT>
                      <a:noFill/>
                    </a:lnT>
                    <a:lnB>
                      <a:noFill/>
                    </a:lnB>
                  </a:tcPr>
                </a:tc>
              </a:tr>
              <a:tr h="395646">
                <a:tc>
                  <a:txBody>
                    <a:bodyPr/>
                    <a:lstStyle/>
                    <a:p>
                      <a:pPr algn="r" rtl="1">
                        <a:lnSpc>
                          <a:spcPct val="115000"/>
                        </a:lnSpc>
                        <a:spcAft>
                          <a:spcPts val="0"/>
                        </a:spcAft>
                      </a:pPr>
                      <a:r>
                        <a:rPr lang="fa-IR" sz="1600">
                          <a:effectLst/>
                          <a:latin typeface="Times New Roman"/>
                          <a:ea typeface="Calibri"/>
                          <a:cs typeface="B Nazanin"/>
                        </a:rPr>
                        <a:t>مشاوره مالیاتی</a:t>
                      </a:r>
                      <a:endParaRPr lang="en-US" sz="2800">
                        <a:effectLst/>
                        <a:latin typeface="Tahoma"/>
                        <a:ea typeface="Calibri"/>
                        <a:cs typeface="B Mitra"/>
                      </a:endParaRPr>
                    </a:p>
                  </a:txBody>
                  <a:tcPr marL="68580" marR="68580" marT="0" marB="0" anchor="ctr">
                    <a:lnL>
                      <a:noFill/>
                    </a:lnL>
                    <a:lnR>
                      <a:noFill/>
                    </a:lnR>
                    <a:lnT>
                      <a:noFill/>
                    </a:lnT>
                    <a:lnB>
                      <a:noFill/>
                    </a:lnB>
                  </a:tcPr>
                </a:tc>
                <a:tc>
                  <a:txBody>
                    <a:bodyPr/>
                    <a:lstStyle/>
                    <a:p>
                      <a:pPr algn="ctr" rtl="1">
                        <a:lnSpc>
                          <a:spcPct val="115000"/>
                        </a:lnSpc>
                        <a:spcAft>
                          <a:spcPts val="0"/>
                        </a:spcAft>
                      </a:pPr>
                      <a:r>
                        <a:rPr lang="fa-IR" sz="1600">
                          <a:effectLst/>
                          <a:latin typeface="Times New Roman"/>
                          <a:ea typeface="Calibri"/>
                          <a:cs typeface="B Nazanin"/>
                        </a:rPr>
                        <a:t>۵ </a:t>
                      </a:r>
                      <a:r>
                        <a:rPr lang="fa-IR" sz="1600">
                          <a:effectLst/>
                          <a:latin typeface="Tahoma"/>
                          <a:ea typeface="Calibri"/>
                          <a:cs typeface="Times New Roman"/>
                        </a:rPr>
                        <a:t>٪</a:t>
                      </a:r>
                      <a:endParaRPr lang="en-US" sz="2800">
                        <a:effectLst/>
                        <a:latin typeface="Tahoma"/>
                        <a:ea typeface="Calibri"/>
                        <a:cs typeface="B Mitra"/>
                      </a:endParaRPr>
                    </a:p>
                  </a:txBody>
                  <a:tcPr marL="68580" marR="68580" marT="0" marB="0">
                    <a:lnL>
                      <a:noFill/>
                    </a:lnL>
                    <a:lnR>
                      <a:noFill/>
                    </a:lnR>
                    <a:lnT>
                      <a:noFill/>
                    </a:lnT>
                    <a:lnB>
                      <a:noFill/>
                    </a:lnB>
                  </a:tcPr>
                </a:tc>
              </a:tr>
              <a:tr h="637907">
                <a:tc>
                  <a:txBody>
                    <a:bodyPr/>
                    <a:lstStyle/>
                    <a:p>
                      <a:pPr algn="r" rtl="1">
                        <a:lnSpc>
                          <a:spcPct val="115000"/>
                        </a:lnSpc>
                        <a:spcAft>
                          <a:spcPts val="0"/>
                        </a:spcAft>
                      </a:pPr>
                      <a:r>
                        <a:rPr lang="fa-IR" sz="1600">
                          <a:effectLst/>
                          <a:latin typeface="Times New Roman"/>
                          <a:ea typeface="Calibri"/>
                          <a:cs typeface="B Nazanin"/>
                        </a:rPr>
                        <a:t>دیگر به‌عنوان مثال ارتباطات با فراهم کنندگان مالی، ارتباطات</a:t>
                      </a:r>
                      <a:endParaRPr lang="en-US" sz="2800">
                        <a:effectLst/>
                        <a:latin typeface="Tahoma"/>
                        <a:ea typeface="Calibri"/>
                        <a:cs typeface="B Mitra"/>
                      </a:endParaRPr>
                    </a:p>
                  </a:txBody>
                  <a:tcPr marL="68580" marR="68580" marT="0" marB="0" anchor="ctr">
                    <a:lnL>
                      <a:noFill/>
                    </a:lnL>
                    <a:lnR>
                      <a:noFill/>
                    </a:lnR>
                    <a:lnT>
                      <a:noFill/>
                    </a:lnT>
                    <a:lnB>
                      <a:noFill/>
                    </a:lnB>
                  </a:tcPr>
                </a:tc>
                <a:tc>
                  <a:txBody>
                    <a:bodyPr/>
                    <a:lstStyle/>
                    <a:p>
                      <a:pPr algn="ctr" rtl="1">
                        <a:lnSpc>
                          <a:spcPct val="115000"/>
                        </a:lnSpc>
                        <a:spcAft>
                          <a:spcPts val="0"/>
                        </a:spcAft>
                      </a:pPr>
                      <a:r>
                        <a:rPr lang="fa-IR" sz="1600">
                          <a:effectLst/>
                          <a:latin typeface="Times New Roman"/>
                          <a:ea typeface="Calibri"/>
                          <a:cs typeface="B Nazanin"/>
                        </a:rPr>
                        <a:t>۷ </a:t>
                      </a:r>
                      <a:r>
                        <a:rPr lang="fa-IR" sz="1600">
                          <a:effectLst/>
                          <a:latin typeface="Tahoma"/>
                          <a:ea typeface="Calibri"/>
                          <a:cs typeface="Times New Roman"/>
                        </a:rPr>
                        <a:t>٪</a:t>
                      </a:r>
                      <a:endParaRPr lang="en-US" sz="2800">
                        <a:effectLst/>
                        <a:latin typeface="Tahoma"/>
                        <a:ea typeface="Calibri"/>
                        <a:cs typeface="B Mitra"/>
                      </a:endParaRPr>
                    </a:p>
                  </a:txBody>
                  <a:tcPr marL="68580" marR="68580" marT="0" marB="0">
                    <a:lnL>
                      <a:noFill/>
                    </a:lnL>
                    <a:lnR>
                      <a:noFill/>
                    </a:lnR>
                    <a:lnT>
                      <a:noFill/>
                    </a:lnT>
                    <a:lnB>
                      <a:noFill/>
                    </a:lnB>
                  </a:tcPr>
                </a:tc>
              </a:tr>
              <a:tr h="395646">
                <a:tc>
                  <a:txBody>
                    <a:bodyPr/>
                    <a:lstStyle/>
                    <a:p>
                      <a:pPr algn="r" rtl="1">
                        <a:lnSpc>
                          <a:spcPct val="115000"/>
                        </a:lnSpc>
                        <a:spcAft>
                          <a:spcPts val="0"/>
                        </a:spcAft>
                      </a:pPr>
                      <a:r>
                        <a:rPr lang="fa-IR" sz="1600">
                          <a:effectLst/>
                          <a:latin typeface="Times New Roman"/>
                          <a:ea typeface="Calibri"/>
                          <a:cs typeface="B Nazanin"/>
                        </a:rPr>
                        <a:t>مجموع</a:t>
                      </a:r>
                      <a:endParaRPr lang="en-US" sz="2800">
                        <a:effectLst/>
                        <a:latin typeface="Tahoma"/>
                        <a:ea typeface="Calibri"/>
                        <a:cs typeface="B Mitra"/>
                      </a:endParaRPr>
                    </a:p>
                  </a:txBody>
                  <a:tcPr marL="68580" marR="68580" marT="0" marB="0" anchor="ctr">
                    <a:lnL>
                      <a:noFill/>
                    </a:lnL>
                    <a:lnR>
                      <a:noFill/>
                    </a:lnR>
                    <a:lnT>
                      <a:noFill/>
                    </a:lnT>
                    <a:lnB>
                      <a:noFill/>
                    </a:lnB>
                  </a:tcPr>
                </a:tc>
                <a:tc>
                  <a:txBody>
                    <a:bodyPr/>
                    <a:lstStyle/>
                    <a:p>
                      <a:pPr algn="ctr" rtl="1">
                        <a:lnSpc>
                          <a:spcPct val="115000"/>
                        </a:lnSpc>
                        <a:spcAft>
                          <a:spcPts val="0"/>
                        </a:spcAft>
                      </a:pPr>
                      <a:r>
                        <a:rPr lang="fa-IR" sz="1600" dirty="0">
                          <a:effectLst/>
                          <a:latin typeface="Times New Roman"/>
                          <a:ea typeface="Calibri"/>
                          <a:cs typeface="B Nazanin"/>
                        </a:rPr>
                        <a:t>۱۰۰ </a:t>
                      </a:r>
                      <a:r>
                        <a:rPr lang="fa-IR" sz="1600" dirty="0">
                          <a:effectLst/>
                          <a:latin typeface="Tahoma"/>
                          <a:ea typeface="Calibri"/>
                          <a:cs typeface="Times New Roman"/>
                        </a:rPr>
                        <a:t>٪</a:t>
                      </a:r>
                      <a:endParaRPr lang="en-US" sz="2800" dirty="0">
                        <a:effectLst/>
                        <a:latin typeface="Tahoma"/>
                        <a:ea typeface="Calibri"/>
                        <a:cs typeface="B Mitra"/>
                      </a:endParaRPr>
                    </a:p>
                  </a:txBody>
                  <a:tcPr marL="68580" marR="68580" marT="0" marB="0">
                    <a:lnL>
                      <a:noFill/>
                    </a:lnL>
                    <a:lnR>
                      <a:noFill/>
                    </a:lnR>
                    <a:lnT>
                      <a:noFill/>
                    </a:lnT>
                    <a:lnB>
                      <a:noFill/>
                    </a:lnB>
                  </a:tcPr>
                </a:tc>
              </a:tr>
            </a:tbl>
          </a:graphicData>
        </a:graphic>
      </p:graphicFrame>
    </p:spTree>
    <p:extLst>
      <p:ext uri="{BB962C8B-B14F-4D97-AF65-F5344CB8AC3E}">
        <p14:creationId xmlns:p14="http://schemas.microsoft.com/office/powerpoint/2010/main" val="246851784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بهای گذار</a:t>
            </a:r>
            <a:endParaRPr lang="en-US" dirty="0"/>
          </a:p>
        </p:txBody>
      </p:sp>
      <p:sp>
        <p:nvSpPr>
          <p:cNvPr id="3" name="Content Placeholder 2"/>
          <p:cNvSpPr>
            <a:spLocks noGrp="1"/>
          </p:cNvSpPr>
          <p:nvPr>
            <p:ph idx="1"/>
          </p:nvPr>
        </p:nvSpPr>
        <p:spPr/>
        <p:txBody>
          <a:bodyPr/>
          <a:lstStyle/>
          <a:p>
            <a:r>
              <a:rPr lang="fa-IR" dirty="0" smtClean="0"/>
              <a:t>چند عامل کلیدی </a:t>
            </a:r>
            <a:r>
              <a:rPr lang="fa-IR" dirty="0"/>
              <a:t>وجود دارد که می‌تواند به کاهش بهاگان گذار استاندارد گزارشگری مالی بین‌المللی کمک کند:</a:t>
            </a:r>
            <a:endParaRPr lang="en-US" dirty="0"/>
          </a:p>
          <a:p>
            <a:pPr lvl="0"/>
            <a:r>
              <a:rPr lang="fa-IR" dirty="0"/>
              <a:t>حصول اطمینان از این‌که کارکنان مرتبط در مرحله‌ی اولیه‌ی این پروژه، آموزش تفصیلی در مورد استاندارد گزارشگری مالی بین‌المللی دریافت می‌کنند، و این‌که این </a:t>
            </a:r>
            <a:r>
              <a:rPr lang="fa-IR" dirty="0" smtClean="0"/>
              <a:t>آموزش </a:t>
            </a:r>
            <a:r>
              <a:rPr lang="fa-IR" dirty="0"/>
              <a:t>بنا بر چشم‌انداز تغییریافته‌ی الزامات استاندارد گزارشگری مالی بین‌المللی به پیش می‌رود.</a:t>
            </a:r>
            <a:endParaRPr lang="en-US" dirty="0"/>
          </a:p>
          <a:p>
            <a:pPr lvl="0"/>
            <a:r>
              <a:rPr lang="fa-IR" dirty="0"/>
              <a:t>برخورد با گذار به‌عنوان یک پروژه‌ی اصلی و استخدام مدیران پروژه‌ی متخصص که </a:t>
            </a:r>
            <a:r>
              <a:rPr lang="fa-IR" dirty="0" smtClean="0"/>
              <a:t>ضروری نیست </a:t>
            </a:r>
            <a:r>
              <a:rPr lang="fa-IR" dirty="0"/>
              <a:t>از </a:t>
            </a:r>
            <a:r>
              <a:rPr lang="fa-IR" dirty="0" smtClean="0"/>
              <a:t>پیش‌زمینه‌ی </a:t>
            </a:r>
            <a:r>
              <a:rPr lang="fa-IR" dirty="0"/>
              <a:t>حسابداری </a:t>
            </a:r>
            <a:r>
              <a:rPr lang="fa-IR" dirty="0" smtClean="0"/>
              <a:t>برخوردا باشند</a:t>
            </a:r>
            <a:r>
              <a:rPr lang="fa-IR" dirty="0"/>
              <a:t>.</a:t>
            </a:r>
            <a:endParaRPr lang="en-US" dirty="0"/>
          </a:p>
          <a:p>
            <a:pPr lvl="0"/>
            <a:r>
              <a:rPr lang="fa-IR" dirty="0"/>
              <a:t>آغاز طرح‌ریزی پروژه در اسرع وقتی که امکان‌پذیر است و دست کم نگرفتن میزان زمانی که </a:t>
            </a:r>
            <a:r>
              <a:rPr lang="fa-IR" dirty="0" smtClean="0"/>
              <a:t>طول </a:t>
            </a:r>
            <a:r>
              <a:rPr lang="fa-IR" dirty="0"/>
              <a:t>خواهد کشید.</a:t>
            </a:r>
            <a:endParaRPr lang="en-US" dirty="0"/>
          </a:p>
          <a:p>
            <a:pPr lvl="0"/>
            <a:r>
              <a:rPr lang="fa-IR" dirty="0"/>
              <a:t>مشغول شدن </a:t>
            </a:r>
            <a:r>
              <a:rPr lang="fa-IR" dirty="0" smtClean="0"/>
              <a:t> </a:t>
            </a:r>
            <a:r>
              <a:rPr lang="fa-IR" dirty="0"/>
              <a:t>حسابرس </a:t>
            </a:r>
            <a:r>
              <a:rPr lang="fa-IR" dirty="0" smtClean="0"/>
              <a:t>مکستقل </a:t>
            </a:r>
            <a:r>
              <a:rPr lang="fa-IR" dirty="0"/>
              <a:t>در مرحله ی اولیه و حفظ گفتگو با آن‌ها، حتی اگر اکثر توصیه‌ها از سوی یک مؤسسه‌ی متفاوت از مشاوران متخصص فراهم شده باشد.</a:t>
            </a:r>
            <a:endParaRPr lang="en-US" dirty="0"/>
          </a:p>
          <a:p>
            <a:pPr lvl="0"/>
            <a:r>
              <a:rPr lang="fa-IR" dirty="0" smtClean="0"/>
              <a:t>مشغول کردن </a:t>
            </a:r>
            <a:r>
              <a:rPr lang="fa-IR" dirty="0"/>
              <a:t>تمام واحدهای </a:t>
            </a:r>
            <a:r>
              <a:rPr lang="fa-IR" dirty="0" smtClean="0"/>
              <a:t>سازمانی مربوط در </a:t>
            </a:r>
            <a:r>
              <a:rPr lang="fa-IR" dirty="0"/>
              <a:t>تمام مراحل پروژه.</a:t>
            </a:r>
            <a:endParaRPr lang="en-US" dirty="0"/>
          </a:p>
          <a:p>
            <a:endParaRPr lang="en-US" dirty="0"/>
          </a:p>
        </p:txBody>
      </p:sp>
    </p:spTree>
    <p:extLst>
      <p:ext uri="{BB962C8B-B14F-4D97-AF65-F5344CB8AC3E}">
        <p14:creationId xmlns:p14="http://schemas.microsoft.com/office/powerpoint/2010/main" val="162798597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endParaRPr lang="fa-IR" dirty="0" smtClean="0"/>
          </a:p>
          <a:p>
            <a:pPr marL="0" indent="0">
              <a:buNone/>
            </a:pPr>
            <a:endParaRPr lang="fa-IR" dirty="0"/>
          </a:p>
          <a:p>
            <a:pPr marL="0" indent="0">
              <a:buNone/>
            </a:pPr>
            <a:endParaRPr lang="fa-IR" dirty="0" smtClean="0"/>
          </a:p>
          <a:p>
            <a:pPr marL="0" indent="0">
              <a:buNone/>
            </a:pPr>
            <a:endParaRPr lang="fa-IR" dirty="0"/>
          </a:p>
          <a:p>
            <a:pPr marL="0" indent="0" algn="ctr">
              <a:buNone/>
            </a:pPr>
            <a:r>
              <a:rPr lang="fa-IR" sz="7000" dirty="0" smtClean="0"/>
              <a:t>سپاسگزار از توجه شما</a:t>
            </a:r>
            <a:endParaRPr lang="en-US" sz="7000" dirty="0"/>
          </a:p>
        </p:txBody>
      </p:sp>
    </p:spTree>
    <p:extLst>
      <p:ext uri="{BB962C8B-B14F-4D97-AF65-F5344CB8AC3E}">
        <p14:creationId xmlns:p14="http://schemas.microsoft.com/office/powerpoint/2010/main" val="3636365442"/>
      </p:ext>
    </p:extLst>
  </p:cSld>
  <p:clrMapOvr>
    <a:masterClrMapping/>
  </p:clrMapOvr>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ustom 1">
      <a:majorFont>
        <a:latin typeface="Trebuchet MS"/>
        <a:ea typeface=""/>
        <a:cs typeface="B Titr"/>
      </a:majorFont>
      <a:minorFont>
        <a:latin typeface="Trebuchet MS"/>
        <a:ea typeface=""/>
        <a:cs typeface="B Nazani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458</TotalTime>
  <Words>3062</Words>
  <Application>Microsoft Office PowerPoint</Application>
  <PresentationFormat>Widescreen</PresentationFormat>
  <Paragraphs>327</Paragraphs>
  <Slides>52</Slides>
  <Notes>0</Notes>
  <HiddenSlides>1</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52</vt:i4>
      </vt:variant>
    </vt:vector>
  </HeadingPairs>
  <TitlesOfParts>
    <vt:vector size="62" baseType="lpstr">
      <vt:lpstr>Arial</vt:lpstr>
      <vt:lpstr>B Mitra</vt:lpstr>
      <vt:lpstr>B Nazanin</vt:lpstr>
      <vt:lpstr>B Titr</vt:lpstr>
      <vt:lpstr>Calibri</vt:lpstr>
      <vt:lpstr>Tahoma</vt:lpstr>
      <vt:lpstr>Times New Roman</vt:lpstr>
      <vt:lpstr>Trebuchet MS</vt:lpstr>
      <vt:lpstr>Wingdings 3</vt:lpstr>
      <vt:lpstr>Facet</vt:lpstr>
      <vt:lpstr>پیاده‌سازی موفق IFRS در ایران</vt:lpstr>
      <vt:lpstr>به نام خدا</vt:lpstr>
      <vt:lpstr>فهرست</vt:lpstr>
      <vt:lpstr>PowerPoint Presentation</vt:lpstr>
      <vt:lpstr>چالش‌های گذار به استانداردهای بین المللی</vt:lpstr>
      <vt:lpstr>تاریخ پذیرش و تاریخهای موثر</vt:lpstr>
      <vt:lpstr>دسترسی پذیری به استانداردهای بین المللی</vt:lpstr>
      <vt:lpstr>پذیرش یک فرایند است</vt:lpstr>
      <vt:lpstr>عوامل موفقیت استانداردگذار ملی در پذیرش و اجرای استانداردهای بین المللی</vt:lpstr>
      <vt:lpstr>مسائل اصلی ترجمه - دشواری</vt:lpstr>
      <vt:lpstr>مسائل اصلی ترجمه - اقدام</vt:lpstr>
      <vt:lpstr>عوامل موفقیت در ترجمه</vt:lpstr>
      <vt:lpstr>پیشنهادهایی برای اقدام توسط ذی نفعان(STAKEHOLDERS)</vt:lpstr>
      <vt:lpstr>دولت و قانونگذاران </vt:lpstr>
      <vt:lpstr>استانداردگذار ملی </vt:lpstr>
      <vt:lpstr>شخصیت‌های حسابداری گزارشگر </vt:lpstr>
      <vt:lpstr>شخصیت‌های حسابداری گزارشگر(ادامه)</vt:lpstr>
      <vt:lpstr>حسابرسان </vt:lpstr>
      <vt:lpstr>تحلیل‌گران و سرمایه‌گذاران </vt:lpstr>
      <vt:lpstr>ارگان های حسابداری حرفه‌ای </vt:lpstr>
      <vt:lpstr>ارگان های حسابداری حرفه‌ای ادامه) </vt:lpstr>
      <vt:lpstr>نهادهای آموزشی </vt:lpstr>
      <vt:lpstr>PowerPoint Presentation</vt:lpstr>
      <vt:lpstr>مزیت تجربه</vt:lpstr>
      <vt:lpstr>تجربه منفی</vt:lpstr>
      <vt:lpstr>درک اثرات گسترده‌تر گذار</vt:lpstr>
      <vt:lpstr>نکات برتر برای طرح‌ریزی گذار به استاندارد گزارشگری مالی بین‌المللی -تجربه </vt:lpstr>
      <vt:lpstr>طرح پروژه و اعضای کلیدی پروژه</vt:lpstr>
      <vt:lpstr>ریسک ها و فرصت ها</vt:lpstr>
      <vt:lpstr>ریسک ها و فرصت ها</vt:lpstr>
      <vt:lpstr>ریسک ها و فرصت ها: تحلیل SWOT</vt:lpstr>
      <vt:lpstr>ریسک ها و فرصت ها: تحلیل SWOT</vt:lpstr>
      <vt:lpstr>تشکیل تیم پروژه گذار</vt:lpstr>
      <vt:lpstr>تیم پروژه</vt:lpstr>
      <vt:lpstr>متخصصان مدیریت پروژه</vt:lpstr>
      <vt:lpstr>نمایندگانی از واحدهای مختلف </vt:lpstr>
      <vt:lpstr>گردآوری تیم پروژه در جلسه معارفه </vt:lpstr>
      <vt:lpstr>تدوین طرح پروژه</vt:lpstr>
      <vt:lpstr>انتخاب‌های گذار استاندارد گزارشگر مالی بین‌المللی برای گروه های شرکت‌ها </vt:lpstr>
      <vt:lpstr>بازبینی سطح بالای سازمان از طرح پروژه </vt:lpstr>
      <vt:lpstr>بازبینی سطح بالای سازمان از طرح پروژه</vt:lpstr>
      <vt:lpstr>اجرای تغییرات </vt:lpstr>
      <vt:lpstr>بازنگری پسااجرا </vt:lpstr>
      <vt:lpstr>بازنگری پسااجرا</vt:lpstr>
      <vt:lpstr>استفاده از مشاوران برون سازمانی</vt:lpstr>
      <vt:lpstr>بازبینی نقش مشاور برون سازمانی  در پروژه‌ی گذار </vt:lpstr>
      <vt:lpstr>استفاده از یک رسیدگی کننده مستقل برای اطمینان بخشی از گذار </vt:lpstr>
      <vt:lpstr>مزایا و معایب اتکا به مشاوران برون سازمانی </vt:lpstr>
      <vt:lpstr>نقش حسابرس مستقل </vt:lpstr>
      <vt:lpstr>بهای گذار</vt:lpstr>
      <vt:lpstr>بهای گذار</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Bazdeh1</dc:creator>
  <cp:lastModifiedBy>DadeFam-43262657</cp:lastModifiedBy>
  <cp:revision>190</cp:revision>
  <dcterms:created xsi:type="dcterms:W3CDTF">2017-02-16T10:25:03Z</dcterms:created>
  <dcterms:modified xsi:type="dcterms:W3CDTF">2023-08-21T15:15:24Z</dcterms:modified>
</cp:coreProperties>
</file>