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70" r:id="rId2"/>
    <p:sldId id="256" r:id="rId3"/>
    <p:sldId id="257" r:id="rId4"/>
    <p:sldId id="262" r:id="rId5"/>
    <p:sldId id="263" r:id="rId6"/>
    <p:sldId id="258" r:id="rId7"/>
    <p:sldId id="259" r:id="rId8"/>
    <p:sldId id="260" r:id="rId9"/>
    <p:sldId id="261" r:id="rId10"/>
    <p:sldId id="264" r:id="rId11"/>
    <p:sldId id="265" r:id="rId12"/>
    <p:sldId id="267" r:id="rId13"/>
    <p:sldId id="266" r:id="rId14"/>
    <p:sldId id="269" r:id="rId15"/>
    <p:sldId id="26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74" d="100"/>
          <a:sy n="74" d="100"/>
        </p:scale>
        <p:origin x="-558"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499E773-C629-4F2C-A8D3-FDD9FE00EAFD}" type="datetimeFigureOut">
              <a:rPr lang="en-US" smtClean="0"/>
              <a:t>6/1/2020</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FA2EB492-FA6A-4183-A39C-8875B06FA63A}" type="slidenum">
              <a:rPr lang="en-US" smtClean="0"/>
              <a:t>‹#›</a:t>
            </a:fld>
            <a:endParaRPr lang="en-US"/>
          </a:p>
        </p:txBody>
      </p:sp>
    </p:spTree>
    <p:extLst>
      <p:ext uri="{BB962C8B-B14F-4D97-AF65-F5344CB8AC3E}">
        <p14:creationId xmlns:p14="http://schemas.microsoft.com/office/powerpoint/2010/main" val="3185805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499E773-C629-4F2C-A8D3-FDD9FE00EAFD}" type="datetimeFigureOut">
              <a:rPr lang="en-US" smtClean="0"/>
              <a:t>6/1/2020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FA2EB492-FA6A-4183-A39C-8875B06FA63A}" type="slidenum">
              <a:rPr lang="en-US" smtClean="0"/>
              <a:t>‹#›</a:t>
            </a:fld>
            <a:endParaRPr lang="en-US"/>
          </a:p>
        </p:txBody>
      </p:sp>
    </p:spTree>
    <p:extLst>
      <p:ext uri="{BB962C8B-B14F-4D97-AF65-F5344CB8AC3E}">
        <p14:creationId xmlns:p14="http://schemas.microsoft.com/office/powerpoint/2010/main" val="37814106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499E773-C629-4F2C-A8D3-FDD9FE00EAFD}" type="datetimeFigureOut">
              <a:rPr lang="en-US" smtClean="0"/>
              <a:t>6/1/2020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2EB492-FA6A-4183-A39C-8875B06FA63A}" type="slidenum">
              <a:rPr lang="en-US" smtClean="0"/>
              <a:t>‹#›</a:t>
            </a:fld>
            <a:endParaRPr lang="en-US"/>
          </a:p>
        </p:txBody>
      </p:sp>
    </p:spTree>
    <p:extLst>
      <p:ext uri="{BB962C8B-B14F-4D97-AF65-F5344CB8AC3E}">
        <p14:creationId xmlns:p14="http://schemas.microsoft.com/office/powerpoint/2010/main" val="632057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499E773-C629-4F2C-A8D3-FDD9FE00EAFD}" type="datetimeFigureOut">
              <a:rPr lang="en-US" smtClean="0"/>
              <a:t>6/1/2020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2EB492-FA6A-4183-A39C-8875B06FA63A}" type="slidenum">
              <a:rPr lang="en-US" smtClean="0"/>
              <a:t>‹#›</a:t>
            </a:fld>
            <a:endParaRPr lang="en-US"/>
          </a:p>
        </p:txBody>
      </p:sp>
    </p:spTree>
    <p:extLst>
      <p:ext uri="{BB962C8B-B14F-4D97-AF65-F5344CB8AC3E}">
        <p14:creationId xmlns:p14="http://schemas.microsoft.com/office/powerpoint/2010/main" val="2868367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499E773-C629-4F2C-A8D3-FDD9FE00EAFD}" type="datetimeFigureOut">
              <a:rPr lang="en-US" smtClean="0"/>
              <a:t>6/1/2020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A2EB492-FA6A-4183-A39C-8875B06FA63A}" type="slidenum">
              <a:rPr lang="en-US" smtClean="0"/>
              <a:t>‹#›</a:t>
            </a:fld>
            <a:endParaRPr lang="en-US"/>
          </a:p>
        </p:txBody>
      </p:sp>
    </p:spTree>
    <p:extLst>
      <p:ext uri="{BB962C8B-B14F-4D97-AF65-F5344CB8AC3E}">
        <p14:creationId xmlns:p14="http://schemas.microsoft.com/office/powerpoint/2010/main" val="10380622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499E773-C629-4F2C-A8D3-FDD9FE00EAFD}" type="datetimeFigureOut">
              <a:rPr lang="en-US" smtClean="0"/>
              <a:t>6/1/2020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A2EB492-FA6A-4183-A39C-8875B06FA63A}" type="slidenum">
              <a:rPr lang="en-US" smtClean="0"/>
              <a:t>‹#›</a:t>
            </a:fld>
            <a:endParaRPr lang="en-US"/>
          </a:p>
        </p:txBody>
      </p:sp>
    </p:spTree>
    <p:extLst>
      <p:ext uri="{BB962C8B-B14F-4D97-AF65-F5344CB8AC3E}">
        <p14:creationId xmlns:p14="http://schemas.microsoft.com/office/powerpoint/2010/main" val="40224456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99E773-C629-4F2C-A8D3-FDD9FE00EAFD}" type="datetimeFigureOut">
              <a:rPr lang="en-US" smtClean="0"/>
              <a:t>6/1/2020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A2EB492-FA6A-4183-A39C-8875B06FA63A}" type="slidenum">
              <a:rPr lang="en-US" smtClean="0"/>
              <a:t>‹#›</a:t>
            </a:fld>
            <a:endParaRPr lang="en-US"/>
          </a:p>
        </p:txBody>
      </p:sp>
    </p:spTree>
    <p:extLst>
      <p:ext uri="{BB962C8B-B14F-4D97-AF65-F5344CB8AC3E}">
        <p14:creationId xmlns:p14="http://schemas.microsoft.com/office/powerpoint/2010/main" val="413136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99E773-C629-4F2C-A8D3-FDD9FE00EAFD}" type="datetimeFigureOut">
              <a:rPr lang="en-US" smtClean="0"/>
              <a:t>6/1/2020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2EB492-FA6A-4183-A39C-8875B06FA63A}" type="slidenum">
              <a:rPr lang="en-US" smtClean="0"/>
              <a:t>‹#›</a:t>
            </a:fld>
            <a:endParaRPr lang="en-US"/>
          </a:p>
        </p:txBody>
      </p:sp>
    </p:spTree>
    <p:extLst>
      <p:ext uri="{BB962C8B-B14F-4D97-AF65-F5344CB8AC3E}">
        <p14:creationId xmlns:p14="http://schemas.microsoft.com/office/powerpoint/2010/main" val="12202773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99E773-C629-4F2C-A8D3-FDD9FE00EAFD}" type="datetimeFigureOut">
              <a:rPr lang="en-US" smtClean="0"/>
              <a:t>6/1/2020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2EB492-FA6A-4183-A39C-8875B06FA63A}" type="slidenum">
              <a:rPr lang="en-US" smtClean="0"/>
              <a:t>‹#›</a:t>
            </a:fld>
            <a:endParaRPr lang="en-US"/>
          </a:p>
        </p:txBody>
      </p:sp>
    </p:spTree>
    <p:extLst>
      <p:ext uri="{BB962C8B-B14F-4D97-AF65-F5344CB8AC3E}">
        <p14:creationId xmlns:p14="http://schemas.microsoft.com/office/powerpoint/2010/main" val="15424570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99E773-C629-4F2C-A8D3-FDD9FE00EAFD}" type="datetimeFigureOut">
              <a:rPr lang="en-US" smtClean="0"/>
              <a:t>6/1/2020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2EB492-FA6A-4183-A39C-8875B06FA63A}" type="slidenum">
              <a:rPr lang="en-US" smtClean="0"/>
              <a:t>‹#›</a:t>
            </a:fld>
            <a:endParaRPr lang="en-US"/>
          </a:p>
        </p:txBody>
      </p:sp>
    </p:spTree>
    <p:extLst>
      <p:ext uri="{BB962C8B-B14F-4D97-AF65-F5344CB8AC3E}">
        <p14:creationId xmlns:p14="http://schemas.microsoft.com/office/powerpoint/2010/main" val="2829142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499E773-C629-4F2C-A8D3-FDD9FE00EAFD}" type="datetimeFigureOut">
              <a:rPr lang="en-US" smtClean="0"/>
              <a:t>6/1/2020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2EB492-FA6A-4183-A39C-8875B06FA63A}" type="slidenum">
              <a:rPr lang="en-US" smtClean="0"/>
              <a:t>‹#›</a:t>
            </a:fld>
            <a:endParaRPr lang="en-US"/>
          </a:p>
        </p:txBody>
      </p:sp>
    </p:spTree>
    <p:extLst>
      <p:ext uri="{BB962C8B-B14F-4D97-AF65-F5344CB8AC3E}">
        <p14:creationId xmlns:p14="http://schemas.microsoft.com/office/powerpoint/2010/main" val="16807524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499E773-C629-4F2C-A8D3-FDD9FE00EAFD}" type="datetimeFigureOut">
              <a:rPr lang="en-US" smtClean="0"/>
              <a:t>6/1/2020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2EB492-FA6A-4183-A39C-8875B06FA63A}" type="slidenum">
              <a:rPr lang="en-US" smtClean="0"/>
              <a:t>‹#›</a:t>
            </a:fld>
            <a:endParaRPr lang="en-US"/>
          </a:p>
        </p:txBody>
      </p:sp>
    </p:spTree>
    <p:extLst>
      <p:ext uri="{BB962C8B-B14F-4D97-AF65-F5344CB8AC3E}">
        <p14:creationId xmlns:p14="http://schemas.microsoft.com/office/powerpoint/2010/main" val="26401860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499E773-C629-4F2C-A8D3-FDD9FE00EAFD}" type="datetimeFigureOut">
              <a:rPr lang="en-US" smtClean="0"/>
              <a:t>6/1/2020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2EB492-FA6A-4183-A39C-8875B06FA63A}" type="slidenum">
              <a:rPr lang="en-US" smtClean="0"/>
              <a:t>‹#›</a:t>
            </a:fld>
            <a:endParaRPr lang="en-US"/>
          </a:p>
        </p:txBody>
      </p:sp>
    </p:spTree>
    <p:extLst>
      <p:ext uri="{BB962C8B-B14F-4D97-AF65-F5344CB8AC3E}">
        <p14:creationId xmlns:p14="http://schemas.microsoft.com/office/powerpoint/2010/main" val="16153330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499E773-C629-4F2C-A8D3-FDD9FE00EAFD}" type="datetimeFigureOut">
              <a:rPr lang="en-US" smtClean="0"/>
              <a:t>6/1/2020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2EB492-FA6A-4183-A39C-8875B06FA63A}" type="slidenum">
              <a:rPr lang="en-US" smtClean="0"/>
              <a:t>‹#›</a:t>
            </a:fld>
            <a:endParaRPr lang="en-US"/>
          </a:p>
        </p:txBody>
      </p:sp>
    </p:spTree>
    <p:extLst>
      <p:ext uri="{BB962C8B-B14F-4D97-AF65-F5344CB8AC3E}">
        <p14:creationId xmlns:p14="http://schemas.microsoft.com/office/powerpoint/2010/main" val="38993047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499E773-C629-4F2C-A8D3-FDD9FE00EAFD}" type="datetimeFigureOut">
              <a:rPr lang="en-US" smtClean="0"/>
              <a:t>6/1/2020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2EB492-FA6A-4183-A39C-8875B06FA63A}" type="slidenum">
              <a:rPr lang="en-US" smtClean="0"/>
              <a:t>‹#›</a:t>
            </a:fld>
            <a:endParaRPr lang="en-US"/>
          </a:p>
        </p:txBody>
      </p:sp>
    </p:spTree>
    <p:extLst>
      <p:ext uri="{BB962C8B-B14F-4D97-AF65-F5344CB8AC3E}">
        <p14:creationId xmlns:p14="http://schemas.microsoft.com/office/powerpoint/2010/main" val="27391709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499E773-C629-4F2C-A8D3-FDD9FE00EAFD}" type="datetimeFigureOut">
              <a:rPr lang="en-US" smtClean="0"/>
              <a:t>6/1/2020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2EB492-FA6A-4183-A39C-8875B06FA63A}" type="slidenum">
              <a:rPr lang="en-US" smtClean="0"/>
              <a:t>‹#›</a:t>
            </a:fld>
            <a:endParaRPr lang="en-US"/>
          </a:p>
        </p:txBody>
      </p:sp>
    </p:spTree>
    <p:extLst>
      <p:ext uri="{BB962C8B-B14F-4D97-AF65-F5344CB8AC3E}">
        <p14:creationId xmlns:p14="http://schemas.microsoft.com/office/powerpoint/2010/main" val="5218984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499E773-C629-4F2C-A8D3-FDD9FE00EAFD}" type="datetimeFigureOut">
              <a:rPr lang="en-US" smtClean="0"/>
              <a:t>6/1/2020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2EB492-FA6A-4183-A39C-8875B06FA63A}" type="slidenum">
              <a:rPr lang="en-US" smtClean="0"/>
              <a:t>‹#›</a:t>
            </a:fld>
            <a:endParaRPr lang="en-US"/>
          </a:p>
        </p:txBody>
      </p:sp>
    </p:spTree>
    <p:extLst>
      <p:ext uri="{BB962C8B-B14F-4D97-AF65-F5344CB8AC3E}">
        <p14:creationId xmlns:p14="http://schemas.microsoft.com/office/powerpoint/2010/main" val="36082716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499E773-C629-4F2C-A8D3-FDD9FE00EAFD}" type="datetimeFigureOut">
              <a:rPr lang="en-US" smtClean="0"/>
              <a:t>6/1/2020</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A2EB492-FA6A-4183-A39C-8875B06FA63A}" type="slidenum">
              <a:rPr lang="en-US" smtClean="0"/>
              <a:t>‹#›</a:t>
            </a:fld>
            <a:endParaRPr lang="en-US"/>
          </a:p>
        </p:txBody>
      </p:sp>
    </p:spTree>
    <p:extLst>
      <p:ext uri="{BB962C8B-B14F-4D97-AF65-F5344CB8AC3E}">
        <p14:creationId xmlns:p14="http://schemas.microsoft.com/office/powerpoint/2010/main" val="380221170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23179494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52748" y="712519"/>
            <a:ext cx="9144000" cy="5427024"/>
          </a:xfrm>
        </p:spPr>
        <p:txBody>
          <a:bodyPr>
            <a:normAutofit/>
          </a:bodyPr>
          <a:lstStyle/>
          <a:p>
            <a:pPr algn="ctr"/>
            <a:r>
              <a:rPr lang="fa-IR" sz="6000" b="1" dirty="0" smtClean="0"/>
              <a:t>پروبیوتیک</a:t>
            </a:r>
            <a:r>
              <a:rPr lang="fa-IR" sz="4800" b="1" dirty="0" smtClean="0"/>
              <a:t> ها</a:t>
            </a:r>
          </a:p>
          <a:p>
            <a:pPr algn="ctr"/>
            <a:endParaRPr lang="fa-IR" sz="4800" b="1" dirty="0" smtClean="0"/>
          </a:p>
          <a:p>
            <a:endParaRPr lang="fa-IR" sz="4800" b="1" dirty="0"/>
          </a:p>
          <a:p>
            <a:endParaRPr lang="fa-IR" sz="4800" b="1" dirty="0" smtClean="0"/>
          </a:p>
          <a:p>
            <a:endParaRPr lang="en-US" sz="4800" b="1" dirty="0"/>
          </a:p>
        </p:txBody>
      </p:sp>
    </p:spTree>
    <p:extLst>
      <p:ext uri="{BB962C8B-B14F-4D97-AF65-F5344CB8AC3E}">
        <p14:creationId xmlns:p14="http://schemas.microsoft.com/office/powerpoint/2010/main" val="24174104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5465618"/>
          </a:xfrm>
        </p:spPr>
        <p:txBody>
          <a:bodyPr>
            <a:normAutofit/>
          </a:bodyPr>
          <a:lstStyle/>
          <a:p>
            <a:pPr algn="just" rtl="1"/>
            <a:r>
              <a:rPr lang="fa-IR" sz="2000" dirty="0" smtClean="0"/>
              <a:t>اصطلاح پروبیوتیک "برای </a:t>
            </a:r>
            <a:r>
              <a:rPr lang="fa-IR" sz="2000" dirty="0"/>
              <a:t>زندگی” است و سازمان جهانی بهداشت، این اصطلاح را به “ارگانیسم های زنده ای” اطلاق می کند که در صورت مصرف مداوم ، اثرات “سلامت زایی” موثری برای میزبان خود دارند. پروبیوتیک، به عنوان صفت مواد غذایی حاوی این باکتری ها هم به کار می رود. پروبیوتیک ها به دو صورت مصرف می شوند:</a:t>
            </a:r>
            <a:br>
              <a:rPr lang="fa-IR" sz="2000" dirty="0"/>
            </a:br>
            <a:r>
              <a:rPr lang="fa-IR" sz="2000" dirty="0"/>
              <a:t>۱- به صورت مکمل های غذایی به شکل پودر، شربت یا قرص</a:t>
            </a:r>
            <a:br>
              <a:rPr lang="fa-IR" sz="2000" dirty="0"/>
            </a:br>
            <a:r>
              <a:rPr lang="fa-IR" sz="2000" dirty="0"/>
              <a:t>۲- .به صورت مواد غذا </a:t>
            </a:r>
            <a:r>
              <a:rPr lang="fa-IR" sz="2000" dirty="0" err="1"/>
              <a:t>یی</a:t>
            </a:r>
            <a:r>
              <a:rPr lang="fa-IR" sz="2000" dirty="0"/>
              <a:t> غنی شده </a:t>
            </a:r>
            <a:r>
              <a:rPr lang="fa-IR" sz="2000" dirty="0" err="1"/>
              <a:t>باپروبیوتیک</a:t>
            </a:r>
            <a:r>
              <a:rPr lang="fa-IR" sz="2000" dirty="0"/>
              <a:t> ها.(برای مثال اگر در تولید هرگونه فرآورده لبنی </a:t>
            </a:r>
            <a:r>
              <a:rPr lang="fa-IR" sz="2000" dirty="0" err="1"/>
              <a:t>تخمیری</a:t>
            </a:r>
            <a:r>
              <a:rPr lang="fa-IR" sz="2000" dirty="0"/>
              <a:t> همچون ماست، از باکتری های </a:t>
            </a:r>
            <a:r>
              <a:rPr lang="fa-IR" sz="2000" dirty="0" err="1"/>
              <a:t>پروبیوتیکی</a:t>
            </a:r>
            <a:r>
              <a:rPr lang="fa-IR" sz="2000" dirty="0"/>
              <a:t> استفاده شود، محصول حاصل را پروبیوتیک می نامند.</a:t>
            </a:r>
            <a:br>
              <a:rPr lang="fa-IR" sz="2000" dirty="0"/>
            </a:br>
            <a:endParaRPr lang="en-US" sz="2000" dirty="0"/>
          </a:p>
        </p:txBody>
      </p:sp>
    </p:spTree>
    <p:extLst>
      <p:ext uri="{BB962C8B-B14F-4D97-AF65-F5344CB8AC3E}">
        <p14:creationId xmlns:p14="http://schemas.microsoft.com/office/powerpoint/2010/main" val="22131165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4310" y="902525"/>
            <a:ext cx="10018713" cy="4888675"/>
          </a:xfrm>
        </p:spPr>
        <p:txBody>
          <a:bodyPr>
            <a:normAutofit fontScale="92500" lnSpcReduction="20000"/>
          </a:bodyPr>
          <a:lstStyle/>
          <a:p>
            <a:pPr marL="0" indent="0" algn="r" rtl="1">
              <a:buNone/>
            </a:pPr>
            <a:r>
              <a:rPr lang="fa-IR" b="1" dirty="0" err="1"/>
              <a:t>تاريخ</a:t>
            </a:r>
            <a:r>
              <a:rPr lang="fa-IR" b="1" dirty="0"/>
              <a:t> </a:t>
            </a:r>
            <a:r>
              <a:rPr lang="fa-IR" b="1" dirty="0" smtClean="0"/>
              <a:t> </a:t>
            </a:r>
            <a:r>
              <a:rPr lang="fa-IR" b="1" dirty="0" err="1" smtClean="0"/>
              <a:t>پروبيوتيك</a:t>
            </a:r>
            <a:endParaRPr lang="fa-IR" b="1" dirty="0" smtClean="0"/>
          </a:p>
          <a:p>
            <a:pPr marL="0" indent="0" algn="just" rtl="1">
              <a:buNone/>
            </a:pPr>
            <a:r>
              <a:rPr lang="fa-IR" dirty="0"/>
              <a:t/>
            </a:r>
            <a:br>
              <a:rPr lang="fa-IR" dirty="0"/>
            </a:br>
            <a:r>
              <a:rPr lang="fa-IR" dirty="0" err="1"/>
              <a:t>پيشينه</a:t>
            </a:r>
            <a:r>
              <a:rPr lang="fa-IR" dirty="0"/>
              <a:t> استفاده از </a:t>
            </a:r>
            <a:r>
              <a:rPr lang="fa-IR" dirty="0" err="1"/>
              <a:t>پروبيوتيك‌ها</a:t>
            </a:r>
            <a:r>
              <a:rPr lang="fa-IR" dirty="0"/>
              <a:t> به </a:t>
            </a:r>
            <a:r>
              <a:rPr lang="fa-IR" dirty="0" err="1"/>
              <a:t>زماني</a:t>
            </a:r>
            <a:r>
              <a:rPr lang="fa-IR" dirty="0"/>
              <a:t> </a:t>
            </a:r>
            <a:r>
              <a:rPr lang="fa-IR" dirty="0" err="1"/>
              <a:t>برمي</a:t>
            </a:r>
            <a:r>
              <a:rPr lang="fa-IR" dirty="0"/>
              <a:t> گردد </a:t>
            </a:r>
            <a:r>
              <a:rPr lang="fa-IR" dirty="0" err="1"/>
              <a:t>كه</a:t>
            </a:r>
            <a:r>
              <a:rPr lang="fa-IR" dirty="0"/>
              <a:t> </a:t>
            </a:r>
            <a:r>
              <a:rPr lang="fa-IR" dirty="0" err="1"/>
              <a:t>يك</a:t>
            </a:r>
            <a:r>
              <a:rPr lang="fa-IR" dirty="0"/>
              <a:t> </a:t>
            </a:r>
            <a:r>
              <a:rPr lang="fa-IR" dirty="0" err="1"/>
              <a:t>پزشك</a:t>
            </a:r>
            <a:r>
              <a:rPr lang="fa-IR" dirty="0"/>
              <a:t> </a:t>
            </a:r>
            <a:r>
              <a:rPr lang="fa-IR" dirty="0" err="1"/>
              <a:t>روسي</a:t>
            </a:r>
            <a:r>
              <a:rPr lang="fa-IR" dirty="0"/>
              <a:t> به نام «</a:t>
            </a:r>
            <a:r>
              <a:rPr lang="fa-IR" dirty="0" err="1"/>
              <a:t>متچنيكف</a:t>
            </a:r>
            <a:r>
              <a:rPr lang="fa-IR" dirty="0"/>
              <a:t>» در سال ۱۹۰۷ </a:t>
            </a:r>
            <a:r>
              <a:rPr lang="fa-IR" dirty="0" err="1"/>
              <a:t>ميلادي</a:t>
            </a:r>
            <a:r>
              <a:rPr lang="fa-IR" dirty="0"/>
              <a:t>، </a:t>
            </a:r>
            <a:r>
              <a:rPr lang="fa-IR" dirty="0" err="1"/>
              <a:t>فهميد</a:t>
            </a:r>
            <a:r>
              <a:rPr lang="fa-IR" dirty="0"/>
              <a:t> </a:t>
            </a:r>
            <a:r>
              <a:rPr lang="fa-IR" dirty="0" err="1"/>
              <a:t>كه</a:t>
            </a:r>
            <a:r>
              <a:rPr lang="fa-IR" dirty="0"/>
              <a:t> خوردن </a:t>
            </a:r>
            <a:r>
              <a:rPr lang="fa-IR" dirty="0" err="1"/>
              <a:t>يك</a:t>
            </a:r>
            <a:r>
              <a:rPr lang="fa-IR" dirty="0"/>
              <a:t> نوع ماست </a:t>
            </a:r>
            <a:r>
              <a:rPr lang="fa-IR" dirty="0" err="1"/>
              <a:t>تخمير</a:t>
            </a:r>
            <a:r>
              <a:rPr lang="fa-IR" dirty="0"/>
              <a:t> شده از </a:t>
            </a:r>
            <a:r>
              <a:rPr lang="fa-IR" dirty="0" err="1"/>
              <a:t>شير</a:t>
            </a:r>
            <a:r>
              <a:rPr lang="fa-IR" dirty="0"/>
              <a:t>، سبب طول عمر و حفظ سلامت </a:t>
            </a:r>
            <a:r>
              <a:rPr lang="fa-IR" dirty="0" err="1"/>
              <a:t>روستاييان</a:t>
            </a:r>
            <a:r>
              <a:rPr lang="fa-IR" dirty="0"/>
              <a:t> </a:t>
            </a:r>
            <a:r>
              <a:rPr lang="fa-IR" dirty="0" err="1"/>
              <a:t>بلغاري</a:t>
            </a:r>
            <a:r>
              <a:rPr lang="fa-IR" dirty="0"/>
              <a:t> شده است.  </a:t>
            </a:r>
            <a:r>
              <a:rPr lang="fa-IR" dirty="0" err="1"/>
              <a:t>بيشترين</a:t>
            </a:r>
            <a:r>
              <a:rPr lang="fa-IR" dirty="0"/>
              <a:t> </a:t>
            </a:r>
            <a:r>
              <a:rPr lang="fa-IR" dirty="0" err="1"/>
              <a:t>تحقيقات</a:t>
            </a:r>
            <a:r>
              <a:rPr lang="fa-IR" dirty="0"/>
              <a:t> در </a:t>
            </a:r>
            <a:r>
              <a:rPr lang="fa-IR" dirty="0" err="1"/>
              <a:t>ايران</a:t>
            </a:r>
            <a:r>
              <a:rPr lang="fa-IR" dirty="0"/>
              <a:t> </a:t>
            </a:r>
            <a:r>
              <a:rPr lang="fa-IR" dirty="0" err="1"/>
              <a:t>روي</a:t>
            </a:r>
            <a:r>
              <a:rPr lang="fa-IR" dirty="0"/>
              <a:t> ماست انجام شده و پژوهشگران موفق </a:t>
            </a:r>
            <a:r>
              <a:rPr lang="fa-IR" dirty="0" err="1"/>
              <a:t>شده‌اند</a:t>
            </a:r>
            <a:r>
              <a:rPr lang="fa-IR" dirty="0"/>
              <a:t> با افزودن </a:t>
            </a:r>
            <a:r>
              <a:rPr lang="fa-IR" dirty="0" err="1"/>
              <a:t>برخي</a:t>
            </a:r>
            <a:r>
              <a:rPr lang="fa-IR" dirty="0"/>
              <a:t> </a:t>
            </a:r>
            <a:r>
              <a:rPr lang="fa-IR" dirty="0" err="1"/>
              <a:t>مكمل‌هاي</a:t>
            </a:r>
            <a:r>
              <a:rPr lang="fa-IR" dirty="0"/>
              <a:t> </a:t>
            </a:r>
            <a:r>
              <a:rPr lang="fa-IR" dirty="0" err="1"/>
              <a:t>لبني</a:t>
            </a:r>
            <a:r>
              <a:rPr lang="fa-IR" dirty="0"/>
              <a:t>، </a:t>
            </a:r>
            <a:r>
              <a:rPr lang="fa-IR" dirty="0" err="1"/>
              <a:t>ويژگي‌هاي</a:t>
            </a:r>
            <a:r>
              <a:rPr lang="fa-IR" dirty="0"/>
              <a:t> نامطلوب ماست </a:t>
            </a:r>
            <a:r>
              <a:rPr lang="fa-IR" dirty="0" err="1"/>
              <a:t>پروبيوتيكي</a:t>
            </a:r>
            <a:r>
              <a:rPr lang="fa-IR" dirty="0"/>
              <a:t> را بهبود بخشند. </a:t>
            </a:r>
          </a:p>
          <a:p>
            <a:pPr marL="0" indent="0" algn="r" rtl="1">
              <a:buNone/>
            </a:pPr>
            <a:r>
              <a:rPr lang="fa-IR" b="1" dirty="0" smtClean="0"/>
              <a:t>شناسنامه  </a:t>
            </a:r>
            <a:r>
              <a:rPr lang="fa-IR" b="1" dirty="0" err="1" smtClean="0"/>
              <a:t>پروبيوتيك</a:t>
            </a:r>
            <a:endParaRPr lang="fa-IR" b="1" dirty="0" smtClean="0"/>
          </a:p>
          <a:p>
            <a:pPr marL="0" indent="0" algn="just" rtl="1">
              <a:buNone/>
            </a:pPr>
            <a:r>
              <a:rPr lang="fa-IR" dirty="0"/>
              <a:t/>
            </a:r>
            <a:br>
              <a:rPr lang="fa-IR" dirty="0"/>
            </a:br>
            <a:r>
              <a:rPr lang="fa-IR" dirty="0" err="1"/>
              <a:t>لاكتوباسيل‌ها</a:t>
            </a:r>
            <a:r>
              <a:rPr lang="fa-IR" dirty="0"/>
              <a:t>، </a:t>
            </a:r>
            <a:r>
              <a:rPr lang="fa-IR" dirty="0" err="1"/>
              <a:t>معروف‌ترين</a:t>
            </a:r>
            <a:r>
              <a:rPr lang="fa-IR" dirty="0"/>
              <a:t> </a:t>
            </a:r>
            <a:r>
              <a:rPr lang="fa-IR" dirty="0" err="1"/>
              <a:t>باكتري‌هاي</a:t>
            </a:r>
            <a:r>
              <a:rPr lang="fa-IR" dirty="0"/>
              <a:t> مورد استفاده در </a:t>
            </a:r>
            <a:r>
              <a:rPr lang="fa-IR" dirty="0" err="1"/>
              <a:t>لبنيات</a:t>
            </a:r>
            <a:r>
              <a:rPr lang="fa-IR" dirty="0"/>
              <a:t> </a:t>
            </a:r>
            <a:r>
              <a:rPr lang="fa-IR" dirty="0" err="1"/>
              <a:t>تخميري</a:t>
            </a:r>
            <a:r>
              <a:rPr lang="fa-IR" dirty="0"/>
              <a:t> هستند. </a:t>
            </a:r>
            <a:r>
              <a:rPr lang="fa-IR" dirty="0" err="1"/>
              <a:t>اين</a:t>
            </a:r>
            <a:r>
              <a:rPr lang="fa-IR" dirty="0"/>
              <a:t> </a:t>
            </a:r>
            <a:r>
              <a:rPr lang="fa-IR" dirty="0" err="1"/>
              <a:t>باكتري‌ها</a:t>
            </a:r>
            <a:r>
              <a:rPr lang="fa-IR" dirty="0"/>
              <a:t> قادر به </a:t>
            </a:r>
            <a:r>
              <a:rPr lang="fa-IR" dirty="0" err="1"/>
              <a:t>تبديل</a:t>
            </a:r>
            <a:r>
              <a:rPr lang="fa-IR" dirty="0"/>
              <a:t> قندها (شامل </a:t>
            </a:r>
            <a:r>
              <a:rPr lang="fa-IR" dirty="0" err="1"/>
              <a:t>لاكتوز</a:t>
            </a:r>
            <a:r>
              <a:rPr lang="fa-IR" dirty="0"/>
              <a:t>) و </a:t>
            </a:r>
            <a:r>
              <a:rPr lang="fa-IR" dirty="0" err="1"/>
              <a:t>ساير</a:t>
            </a:r>
            <a:r>
              <a:rPr lang="fa-IR" dirty="0"/>
              <a:t> </a:t>
            </a:r>
            <a:r>
              <a:rPr lang="fa-IR" dirty="0" err="1"/>
              <a:t>كربوهيدرات‌ها</a:t>
            </a:r>
            <a:r>
              <a:rPr lang="fa-IR" dirty="0"/>
              <a:t> به </a:t>
            </a:r>
            <a:r>
              <a:rPr lang="fa-IR" dirty="0" err="1"/>
              <a:t>لاكتيك</a:t>
            </a:r>
            <a:r>
              <a:rPr lang="fa-IR" dirty="0"/>
              <a:t> </a:t>
            </a:r>
            <a:r>
              <a:rPr lang="fa-IR" dirty="0" err="1"/>
              <a:t>اسيدند</a:t>
            </a:r>
            <a:r>
              <a:rPr lang="fa-IR" dirty="0"/>
              <a:t> و طعم ترش </a:t>
            </a:r>
            <a:r>
              <a:rPr lang="fa-IR" dirty="0" err="1"/>
              <a:t>لبنيات</a:t>
            </a:r>
            <a:r>
              <a:rPr lang="fa-IR" dirty="0"/>
              <a:t> </a:t>
            </a:r>
            <a:r>
              <a:rPr lang="fa-IR" dirty="0" err="1"/>
              <a:t>تخمير</a:t>
            </a:r>
            <a:r>
              <a:rPr lang="fa-IR" dirty="0"/>
              <a:t> شده </a:t>
            </a:r>
            <a:r>
              <a:rPr lang="fa-IR" dirty="0" err="1"/>
              <a:t>نظير</a:t>
            </a:r>
            <a:r>
              <a:rPr lang="fa-IR" dirty="0"/>
              <a:t> ماست هم به </a:t>
            </a:r>
            <a:r>
              <a:rPr lang="fa-IR" dirty="0" err="1"/>
              <a:t>همين</a:t>
            </a:r>
            <a:r>
              <a:rPr lang="fa-IR" dirty="0"/>
              <a:t> خاطر است. </a:t>
            </a:r>
            <a:r>
              <a:rPr lang="fa-IR" dirty="0" err="1"/>
              <a:t>هم‌چنين</a:t>
            </a:r>
            <a:r>
              <a:rPr lang="fa-IR" dirty="0"/>
              <a:t>، </a:t>
            </a:r>
            <a:r>
              <a:rPr lang="fa-IR" dirty="0" err="1"/>
              <a:t>لاكتيك</a:t>
            </a:r>
            <a:r>
              <a:rPr lang="fa-IR" dirty="0"/>
              <a:t> </a:t>
            </a:r>
            <a:r>
              <a:rPr lang="fa-IR" dirty="0" err="1"/>
              <a:t>اسيد</a:t>
            </a:r>
            <a:r>
              <a:rPr lang="fa-IR" dirty="0"/>
              <a:t> به عنوان </a:t>
            </a:r>
            <a:r>
              <a:rPr lang="fa-IR" dirty="0" err="1"/>
              <a:t>يك</a:t>
            </a:r>
            <a:r>
              <a:rPr lang="fa-IR" dirty="0"/>
              <a:t> نگهدارنده از فساد </a:t>
            </a:r>
            <a:r>
              <a:rPr lang="fa-IR" dirty="0" err="1"/>
              <a:t>فرآورده‌هاي</a:t>
            </a:r>
            <a:r>
              <a:rPr lang="fa-IR" dirty="0"/>
              <a:t> </a:t>
            </a:r>
            <a:r>
              <a:rPr lang="fa-IR" dirty="0" err="1"/>
              <a:t>لبني</a:t>
            </a:r>
            <a:r>
              <a:rPr lang="fa-IR" dirty="0"/>
              <a:t> </a:t>
            </a:r>
            <a:r>
              <a:rPr lang="fa-IR" dirty="0" err="1"/>
              <a:t>جلوگيري</a:t>
            </a:r>
            <a:r>
              <a:rPr lang="fa-IR" dirty="0"/>
              <a:t> </a:t>
            </a:r>
            <a:r>
              <a:rPr lang="fa-IR" dirty="0" err="1"/>
              <a:t>مي‌كند</a:t>
            </a:r>
            <a:r>
              <a:rPr lang="fa-IR" dirty="0"/>
              <a:t>.</a:t>
            </a:r>
          </a:p>
          <a:p>
            <a:pPr marL="0" indent="0" algn="just" rtl="1">
              <a:buNone/>
            </a:pPr>
            <a:r>
              <a:rPr lang="fa-IR" dirty="0" err="1"/>
              <a:t>پروبيوتيك‌هاي</a:t>
            </a:r>
            <a:r>
              <a:rPr lang="fa-IR" dirty="0"/>
              <a:t> </a:t>
            </a:r>
            <a:r>
              <a:rPr lang="fa-IR" dirty="0" err="1"/>
              <a:t>رايج</a:t>
            </a:r>
            <a:r>
              <a:rPr lang="fa-IR" dirty="0"/>
              <a:t>، شامل </a:t>
            </a:r>
            <a:r>
              <a:rPr lang="fa-IR" dirty="0" err="1"/>
              <a:t>گونه‌هاي</a:t>
            </a:r>
            <a:r>
              <a:rPr lang="fa-IR" dirty="0"/>
              <a:t> مختلف </a:t>
            </a:r>
            <a:r>
              <a:rPr lang="fa-IR" dirty="0" err="1"/>
              <a:t>باكتري‌هاي</a:t>
            </a:r>
            <a:r>
              <a:rPr lang="fa-IR" dirty="0"/>
              <a:t> </a:t>
            </a:r>
            <a:r>
              <a:rPr lang="fa-IR" dirty="0" err="1"/>
              <a:t>بيفيد</a:t>
            </a:r>
            <a:r>
              <a:rPr lang="fa-IR" dirty="0"/>
              <a:t>، </a:t>
            </a:r>
            <a:r>
              <a:rPr lang="fa-IR" dirty="0" err="1"/>
              <a:t>باكتريوم</a:t>
            </a:r>
            <a:r>
              <a:rPr lang="fa-IR" dirty="0"/>
              <a:t>، </a:t>
            </a:r>
            <a:r>
              <a:rPr lang="fa-IR" dirty="0" err="1"/>
              <a:t>لاكتوباسيلوس</a:t>
            </a:r>
            <a:r>
              <a:rPr lang="fa-IR" dirty="0"/>
              <a:t> و </a:t>
            </a:r>
            <a:r>
              <a:rPr lang="fa-IR" dirty="0" err="1"/>
              <a:t>همچنين</a:t>
            </a:r>
            <a:r>
              <a:rPr lang="fa-IR" dirty="0"/>
              <a:t> </a:t>
            </a:r>
            <a:r>
              <a:rPr lang="fa-IR" dirty="0" err="1"/>
              <a:t>بعضي</a:t>
            </a:r>
            <a:r>
              <a:rPr lang="fa-IR" dirty="0"/>
              <a:t> </a:t>
            </a:r>
            <a:r>
              <a:rPr lang="fa-IR" dirty="0" err="1"/>
              <a:t>گونه‌هاي</a:t>
            </a:r>
            <a:r>
              <a:rPr lang="fa-IR" dirty="0"/>
              <a:t> </a:t>
            </a:r>
            <a:r>
              <a:rPr lang="fa-IR" dirty="0" err="1"/>
              <a:t>مخمر</a:t>
            </a:r>
            <a:r>
              <a:rPr lang="fa-IR" dirty="0"/>
              <a:t> هستند.</a:t>
            </a:r>
          </a:p>
          <a:p>
            <a:pPr marL="0" indent="0" algn="r" rtl="1">
              <a:buNone/>
            </a:pPr>
            <a:endParaRPr lang="en-US" dirty="0"/>
          </a:p>
        </p:txBody>
      </p:sp>
    </p:spTree>
    <p:extLst>
      <p:ext uri="{BB962C8B-B14F-4D97-AF65-F5344CB8AC3E}">
        <p14:creationId xmlns:p14="http://schemas.microsoft.com/office/powerpoint/2010/main" val="35329615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4310" y="676895"/>
            <a:ext cx="10018713" cy="5114306"/>
          </a:xfrm>
        </p:spPr>
        <p:txBody>
          <a:bodyPr/>
          <a:lstStyle/>
          <a:p>
            <a:pPr marL="0" indent="0" algn="just" rtl="1">
              <a:buNone/>
            </a:pPr>
            <a:r>
              <a:rPr lang="fa-IR" dirty="0"/>
              <a:t>دستگاه گوارش  نرمال انسان  شامل  ۴۰۰ نوع  باکتری  پروبیوتیک است که باعث کاهش رشد باکتری های مضر و ترویج یک سیستم گوارشی سالم است. بزرگترین گروه از باکتری های پروبیوتیک در روده باکتری های اسید </a:t>
            </a:r>
            <a:r>
              <a:rPr lang="fa-IR" dirty="0" err="1"/>
              <a:t>لاکتیک</a:t>
            </a:r>
            <a:r>
              <a:rPr lang="fa-IR" dirty="0"/>
              <a:t> است،  </a:t>
            </a:r>
            <a:r>
              <a:rPr lang="fa-IR" dirty="0" err="1"/>
              <a:t>مخمر</a:t>
            </a:r>
            <a:r>
              <a:rPr lang="fa-IR" dirty="0"/>
              <a:t> نیز یک ماده پروبیوتیک است. پروبیوتیک ها نیز به عنوان مکمل های غذایی در دسترس هستند.</a:t>
            </a:r>
            <a:endParaRPr lang="en-US" dirty="0"/>
          </a:p>
        </p:txBody>
      </p:sp>
    </p:spTree>
    <p:extLst>
      <p:ext uri="{BB962C8B-B14F-4D97-AF65-F5344CB8AC3E}">
        <p14:creationId xmlns:p14="http://schemas.microsoft.com/office/powerpoint/2010/main" val="11465098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4310" y="688769"/>
            <a:ext cx="10018713" cy="5102431"/>
          </a:xfrm>
        </p:spPr>
        <p:txBody>
          <a:bodyPr>
            <a:normAutofit/>
          </a:bodyPr>
          <a:lstStyle/>
          <a:p>
            <a:pPr marL="0" indent="0" algn="just" rtl="1">
              <a:buNone/>
            </a:pPr>
            <a:r>
              <a:rPr lang="fa-IR" b="1" dirty="0" smtClean="0"/>
              <a:t> </a:t>
            </a:r>
            <a:r>
              <a:rPr lang="fa-IR" b="1" dirty="0"/>
              <a:t>نقش پروبیوتیک ها:</a:t>
            </a:r>
          </a:p>
          <a:p>
            <a:pPr algn="just" rtl="1"/>
            <a:r>
              <a:rPr lang="fa-IR" dirty="0"/>
              <a:t>روده انسان حاوی انواع بسیاری از باکتری ها (</a:t>
            </a:r>
            <a:r>
              <a:rPr lang="fa-IR" dirty="0" err="1"/>
              <a:t>مفید_مضر</a:t>
            </a:r>
            <a:r>
              <a:rPr lang="fa-IR" dirty="0"/>
              <a:t> </a:t>
            </a:r>
            <a:r>
              <a:rPr lang="fa-IR" dirty="0" err="1"/>
              <a:t>وخنثی</a:t>
            </a:r>
            <a:r>
              <a:rPr lang="fa-IR" dirty="0"/>
              <a:t>) است. که باید توازن باکتریهای روده در بدن انسان </a:t>
            </a:r>
            <a:r>
              <a:rPr lang="fa-IR" dirty="0" err="1"/>
              <a:t>برقرارباشد</a:t>
            </a:r>
            <a:r>
              <a:rPr lang="fa-IR" dirty="0"/>
              <a:t> در غیر این صورت علاوه بر مختل شدن وظایف فلور روده باعث آکنه ، آلرژی غذایی ، خستگی مفرط، افسردگی، سردرد و … می شود .،البته لازم به ذکر است که در افراد سالم باکتری های مفید غالب هستند .</a:t>
            </a:r>
          </a:p>
          <a:p>
            <a:pPr algn="just" rtl="1"/>
            <a:r>
              <a:rPr lang="fa-IR" dirty="0"/>
              <a:t>باکتری های مفید در تولید ترکیبات مورد نیاز بدن مانند ویتامین ها و </a:t>
            </a:r>
            <a:r>
              <a:rPr lang="fa-IR" dirty="0" err="1"/>
              <a:t>اسیدها</a:t>
            </a:r>
            <a:r>
              <a:rPr lang="fa-IR" dirty="0"/>
              <a:t> ی آلی نقش موثری به عهده دارند. در مقابل ، باکتری های مضر ترکیبات سمی و سرطان زا تولید می </a:t>
            </a:r>
            <a:r>
              <a:rPr lang="fa-IR" dirty="0" err="1"/>
              <a:t>کنند.بنابراین</a:t>
            </a:r>
            <a:r>
              <a:rPr lang="fa-IR" dirty="0"/>
              <a:t> اگر باکتری های مضر در روده غالب بشوند نه تنها ترکیبات مغذی و ضروری تولید </a:t>
            </a:r>
            <a:r>
              <a:rPr lang="fa-IR" dirty="0" err="1"/>
              <a:t>نمی</a:t>
            </a:r>
            <a:r>
              <a:rPr lang="fa-IR" dirty="0"/>
              <a:t> شوند بلکه میزان ترکیبات مضر نیز افزایش می یابد</a:t>
            </a:r>
          </a:p>
          <a:p>
            <a:pPr marL="0" indent="0" algn="just" rtl="1">
              <a:buNone/>
            </a:pPr>
            <a:endParaRPr lang="en-US" dirty="0"/>
          </a:p>
        </p:txBody>
      </p:sp>
    </p:spTree>
    <p:extLst>
      <p:ext uri="{BB962C8B-B14F-4D97-AF65-F5344CB8AC3E}">
        <p14:creationId xmlns:p14="http://schemas.microsoft.com/office/powerpoint/2010/main" val="8096178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38690" y="386937"/>
            <a:ext cx="10018713" cy="3124201"/>
          </a:xfrm>
        </p:spPr>
        <p:txBody>
          <a:bodyPr>
            <a:noAutofit/>
          </a:bodyPr>
          <a:lstStyle/>
          <a:p>
            <a:pPr marL="0" indent="0" algn="r" rtl="1">
              <a:buNone/>
            </a:pPr>
            <a:endParaRPr lang="fa-IR" sz="1600" dirty="0" smtClean="0"/>
          </a:p>
          <a:p>
            <a:pPr marL="0" indent="0" algn="r" rtl="1">
              <a:buNone/>
            </a:pPr>
            <a:endParaRPr lang="fa-IR" sz="1600" dirty="0"/>
          </a:p>
          <a:p>
            <a:pPr marL="0" indent="0" algn="r" rtl="1">
              <a:buNone/>
            </a:pPr>
            <a:endParaRPr lang="fa-IR" sz="1600" dirty="0" smtClean="0"/>
          </a:p>
          <a:p>
            <a:pPr marL="0" indent="0" algn="r" rtl="1">
              <a:buNone/>
            </a:pPr>
            <a:endParaRPr lang="fa-IR" sz="1600" dirty="0"/>
          </a:p>
          <a:p>
            <a:pPr marL="0" indent="0" algn="r" rtl="1">
              <a:buNone/>
            </a:pPr>
            <a:r>
              <a:rPr lang="fa-IR" sz="2000" b="1" dirty="0" smtClean="0"/>
              <a:t>منافع </a:t>
            </a:r>
            <a:r>
              <a:rPr lang="fa-IR" sz="2000" b="1" dirty="0"/>
              <a:t>مصرف پروبیوتیک ها</a:t>
            </a:r>
            <a:r>
              <a:rPr lang="fa-IR" sz="2000" b="1" dirty="0" smtClean="0"/>
              <a:t>:</a:t>
            </a:r>
          </a:p>
          <a:p>
            <a:pPr marL="0" indent="0" algn="r" rtl="1">
              <a:buNone/>
            </a:pPr>
            <a:endParaRPr lang="fa-IR" sz="1800" dirty="0"/>
          </a:p>
          <a:p>
            <a:pPr marL="0" indent="0" algn="r" rtl="1">
              <a:buNone/>
            </a:pPr>
            <a:r>
              <a:rPr lang="fa-IR" sz="1800" dirty="0"/>
              <a:t>۱-کاهش مقاومت لاکتوز. چراکه (</a:t>
            </a:r>
            <a:r>
              <a:rPr lang="en-US" sz="1800" dirty="0"/>
              <a:t>LAB) </a:t>
            </a:r>
            <a:r>
              <a:rPr lang="fa-IR" sz="1800" dirty="0"/>
              <a:t>باعث تبدیل لاکتوز به اسید </a:t>
            </a:r>
            <a:r>
              <a:rPr lang="fa-IR" sz="1800" dirty="0" err="1"/>
              <a:t>لاکتیک</a:t>
            </a:r>
            <a:r>
              <a:rPr lang="fa-IR" sz="1800" dirty="0"/>
              <a:t> میگردد.</a:t>
            </a:r>
          </a:p>
          <a:p>
            <a:pPr marL="0" indent="0" algn="r" rtl="1">
              <a:buNone/>
            </a:pPr>
            <a:r>
              <a:rPr lang="fa-IR" sz="1800" dirty="0"/>
              <a:t>۲-جلوگیری از سرطان ک</a:t>
            </a:r>
            <a:r>
              <a:rPr lang="fa-IR" sz="1800" dirty="0" smtClean="0"/>
              <a:t>ولون</a:t>
            </a:r>
            <a:r>
              <a:rPr lang="fa-IR" sz="1800" dirty="0"/>
              <a:t>، روده کوچک، کبد و پستان.</a:t>
            </a:r>
          </a:p>
          <a:p>
            <a:pPr marL="0" indent="0" algn="r" rtl="1">
              <a:buNone/>
            </a:pPr>
            <a:r>
              <a:rPr lang="fa-IR" sz="1800" dirty="0"/>
              <a:t>۳-کاهش کلسترول خون و میزان جذب آن از روده (با تجزیه صفرا در روده)</a:t>
            </a:r>
          </a:p>
          <a:p>
            <a:pPr marL="0" indent="0" algn="r" rtl="1">
              <a:buNone/>
            </a:pPr>
            <a:r>
              <a:rPr lang="fa-IR" sz="1800" dirty="0"/>
              <a:t>۴-کاهش فشار خون.</a:t>
            </a:r>
          </a:p>
          <a:p>
            <a:pPr marL="0" indent="0" algn="r" rtl="1">
              <a:buNone/>
            </a:pPr>
            <a:r>
              <a:rPr lang="fa-IR" sz="1800" dirty="0"/>
              <a:t>۵-بهبود و تقویت سیستم ایمنی و جلوگیری از عفونت ها.</a:t>
            </a:r>
          </a:p>
          <a:p>
            <a:pPr marL="0" indent="0" algn="r" rtl="1">
              <a:buNone/>
            </a:pPr>
            <a:r>
              <a:rPr lang="fa-IR" sz="1800" dirty="0"/>
              <a:t>۶-درمان و پیشگیری از اسهال حاد.</a:t>
            </a:r>
          </a:p>
          <a:p>
            <a:pPr marL="0" indent="0" algn="r" rtl="1">
              <a:buNone/>
            </a:pPr>
            <a:r>
              <a:rPr lang="fa-IR" sz="1800" dirty="0"/>
              <a:t>۷-کاهش التهابات روده ای</a:t>
            </a:r>
            <a:r>
              <a:rPr lang="fa-IR" sz="1800" dirty="0" smtClean="0"/>
              <a:t>.</a:t>
            </a:r>
            <a:endParaRPr lang="en-US" sz="1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5055" y="3289467"/>
            <a:ext cx="3823854" cy="3040082"/>
          </a:xfrm>
          <a:prstGeom prst="rect">
            <a:avLst/>
          </a:prstGeom>
        </p:spPr>
      </p:pic>
    </p:spTree>
    <p:extLst>
      <p:ext uri="{BB962C8B-B14F-4D97-AF65-F5344CB8AC3E}">
        <p14:creationId xmlns:p14="http://schemas.microsoft.com/office/powerpoint/2010/main" val="41531042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03063" y="933202"/>
            <a:ext cx="10018713" cy="4208814"/>
          </a:xfrm>
        </p:spPr>
        <p:txBody>
          <a:bodyPr>
            <a:normAutofit fontScale="92500" lnSpcReduction="10000"/>
          </a:bodyPr>
          <a:lstStyle/>
          <a:p>
            <a:pPr marL="0" indent="0" algn="r" rtl="1">
              <a:buNone/>
            </a:pPr>
            <a:endParaRPr lang="fa-IR" dirty="0"/>
          </a:p>
          <a:p>
            <a:pPr marL="0" indent="0" algn="r" rtl="1">
              <a:buNone/>
            </a:pPr>
            <a:r>
              <a:rPr lang="fa-IR" dirty="0"/>
              <a:t>۸-کاهش آلرژی غذایی و یا </a:t>
            </a:r>
            <a:r>
              <a:rPr lang="fa-IR" dirty="0" err="1"/>
              <a:t>اگزما</a:t>
            </a:r>
            <a:r>
              <a:rPr lang="fa-IR" dirty="0"/>
              <a:t> در کودکان.</a:t>
            </a:r>
          </a:p>
          <a:p>
            <a:pPr marL="0" indent="0" algn="r" rtl="1">
              <a:buNone/>
            </a:pPr>
            <a:r>
              <a:rPr lang="fa-IR" dirty="0"/>
              <a:t>۹-بهبود جذب مواد معدنی و </a:t>
            </a:r>
            <a:r>
              <a:rPr lang="fa-IR" dirty="0" err="1"/>
              <a:t>ویتامینها</a:t>
            </a:r>
            <a:r>
              <a:rPr lang="fa-IR" dirty="0"/>
              <a:t>.</a:t>
            </a:r>
          </a:p>
          <a:p>
            <a:pPr marL="0" indent="0" algn="r" rtl="1">
              <a:buNone/>
            </a:pPr>
            <a:r>
              <a:rPr lang="fa-IR" dirty="0"/>
              <a:t>۱۰-بهبود علایم </a:t>
            </a:r>
            <a:r>
              <a:rPr lang="fa-IR" dirty="0" err="1"/>
              <a:t>نشانگان</a:t>
            </a:r>
            <a:r>
              <a:rPr lang="fa-IR" dirty="0"/>
              <a:t> روده تحریک پذیر و کولیت(ورم مخاط روده بزرگ)</a:t>
            </a:r>
          </a:p>
          <a:p>
            <a:pPr marL="0" indent="0" algn="r" rtl="1">
              <a:buNone/>
            </a:pPr>
            <a:r>
              <a:rPr lang="fa-IR" dirty="0"/>
              <a:t>۱۱-جلوگیری از رشد و تکثیر باکتری های مضر.</a:t>
            </a:r>
          </a:p>
          <a:p>
            <a:pPr marL="0" indent="0" algn="r" rtl="1">
              <a:buNone/>
            </a:pPr>
            <a:r>
              <a:rPr lang="fa-IR" dirty="0"/>
              <a:t>۱۲-درمان و پیشگیری </a:t>
            </a:r>
            <a:r>
              <a:rPr lang="fa-IR" dirty="0" err="1"/>
              <a:t>ازعفونتهای</a:t>
            </a:r>
            <a:r>
              <a:rPr lang="fa-IR" dirty="0"/>
              <a:t> </a:t>
            </a:r>
            <a:r>
              <a:rPr lang="fa-IR" dirty="0" err="1"/>
              <a:t>مخمری</a:t>
            </a:r>
            <a:r>
              <a:rPr lang="fa-IR" dirty="0"/>
              <a:t> </a:t>
            </a:r>
            <a:r>
              <a:rPr lang="fa-IR" dirty="0" err="1"/>
              <a:t>مهبل</a:t>
            </a:r>
            <a:r>
              <a:rPr lang="fa-IR" dirty="0"/>
              <a:t>، اسهال مرتبط با مصرف آنتی بیوتیک ها، آفت دهان، پوسیدگی دندانها، ورم </a:t>
            </a:r>
            <a:r>
              <a:rPr lang="fa-IR" dirty="0" err="1"/>
              <a:t>مهبل</a:t>
            </a:r>
            <a:r>
              <a:rPr lang="fa-IR" dirty="0"/>
              <a:t>(</a:t>
            </a:r>
            <a:r>
              <a:rPr lang="fa-IR" dirty="0" err="1"/>
              <a:t>واژینیت</a:t>
            </a:r>
            <a:r>
              <a:rPr lang="fa-IR" dirty="0"/>
              <a:t>)، پای ورزشکاران، عفونتهای قارچی، برفک(</a:t>
            </a:r>
            <a:r>
              <a:rPr lang="fa-IR" dirty="0" err="1"/>
              <a:t>کاندیدیاز</a:t>
            </a:r>
            <a:r>
              <a:rPr lang="fa-IR" dirty="0"/>
              <a:t> دهانی).</a:t>
            </a:r>
          </a:p>
          <a:p>
            <a:pPr marL="0" indent="0" algn="r" rtl="1">
              <a:buNone/>
            </a:pPr>
            <a:r>
              <a:rPr lang="fa-IR" dirty="0"/>
              <a:t>۱۳-بهبود عمل گوارش و جذب مواد غذایی.</a:t>
            </a:r>
          </a:p>
          <a:p>
            <a:pPr marL="0" indent="0" algn="r" rtl="1">
              <a:buNone/>
            </a:pPr>
            <a:r>
              <a:rPr lang="fa-IR" dirty="0"/>
              <a:t>۱۴-کمک به ساخت ویتامینهای گروه </a:t>
            </a:r>
            <a:r>
              <a:rPr lang="en-US" dirty="0"/>
              <a:t>B </a:t>
            </a:r>
            <a:r>
              <a:rPr lang="fa-IR" dirty="0"/>
              <a:t>و </a:t>
            </a:r>
            <a:r>
              <a:rPr lang="en-US" dirty="0"/>
              <a:t>K.</a:t>
            </a:r>
          </a:p>
          <a:p>
            <a:pPr marL="0" indent="0" algn="just" rtl="1">
              <a:buNone/>
            </a:pPr>
            <a:endParaRPr lang="en-US" dirty="0"/>
          </a:p>
          <a:p>
            <a:endParaRPr lang="en-US" dirty="0"/>
          </a:p>
        </p:txBody>
      </p:sp>
    </p:spTree>
    <p:extLst>
      <p:ext uri="{BB962C8B-B14F-4D97-AF65-F5344CB8AC3E}">
        <p14:creationId xmlns:p14="http://schemas.microsoft.com/office/powerpoint/2010/main" val="31391543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4310" y="807523"/>
            <a:ext cx="10018713" cy="4983678"/>
          </a:xfrm>
        </p:spPr>
        <p:txBody>
          <a:bodyPr>
            <a:normAutofit fontScale="70000" lnSpcReduction="20000"/>
          </a:bodyPr>
          <a:lstStyle/>
          <a:p>
            <a:pPr marL="0" indent="0" algn="r" rtl="1">
              <a:buNone/>
            </a:pPr>
            <a:endParaRPr lang="fa-IR" dirty="0" smtClean="0"/>
          </a:p>
          <a:p>
            <a:pPr marL="0" indent="0" algn="r" rtl="1">
              <a:buNone/>
            </a:pPr>
            <a:r>
              <a:rPr lang="fa-IR" sz="2900" b="1" dirty="0" smtClean="0"/>
              <a:t>عملکرد </a:t>
            </a:r>
            <a:r>
              <a:rPr lang="fa-IR" sz="2900" b="1" dirty="0"/>
              <a:t>پروبیوتیک </a:t>
            </a:r>
            <a:r>
              <a:rPr lang="fa-IR" sz="2900" b="1" dirty="0" smtClean="0"/>
              <a:t>:</a:t>
            </a:r>
          </a:p>
          <a:p>
            <a:pPr marL="0" indent="0" algn="r" rtl="1">
              <a:buNone/>
            </a:pPr>
            <a:endParaRPr lang="fa-IR" dirty="0"/>
          </a:p>
          <a:p>
            <a:pPr marL="0" indent="0" algn="r" rtl="1">
              <a:buNone/>
            </a:pPr>
            <a:r>
              <a:rPr lang="fa-IR" dirty="0" smtClean="0"/>
              <a:t>1. </a:t>
            </a:r>
            <a:r>
              <a:rPr lang="fa-IR" dirty="0" err="1"/>
              <a:t>ازبروز</a:t>
            </a:r>
            <a:r>
              <a:rPr lang="fa-IR" dirty="0"/>
              <a:t> برخی از بیماری های عفونی مانند عفونت واژن که باعث سقط زود هنگام جنین می شود جلوگیری می کنند.</a:t>
            </a:r>
          </a:p>
          <a:p>
            <a:pPr marL="0" indent="0" algn="r" rtl="1">
              <a:buNone/>
            </a:pPr>
            <a:r>
              <a:rPr lang="fa-IR" dirty="0" smtClean="0"/>
              <a:t>2. </a:t>
            </a:r>
            <a:r>
              <a:rPr lang="fa-IR" dirty="0"/>
              <a:t>با قرار گرفتن و پوشاندن نقاط اتصال میکرو ارگانیسم های بیماری زا ، از رشد آنها جلوگیری می کنند.</a:t>
            </a:r>
          </a:p>
          <a:p>
            <a:pPr marL="0" indent="0" algn="r" rtl="1">
              <a:buNone/>
            </a:pPr>
            <a:r>
              <a:rPr lang="fa-IR" dirty="0" smtClean="0"/>
              <a:t>3.مواد </a:t>
            </a:r>
            <a:r>
              <a:rPr lang="fa-IR" dirty="0"/>
              <a:t>غذایی موجود در بدن را قبل از این که توسط میکروارگانیسم های بیماری زا مصرف شود، استفاده می کنند.</a:t>
            </a:r>
          </a:p>
          <a:p>
            <a:pPr marL="0" indent="0" algn="r" rtl="1">
              <a:buNone/>
            </a:pPr>
            <a:r>
              <a:rPr lang="fa-IR" dirty="0" smtClean="0"/>
              <a:t>4.پروبیوتیک </a:t>
            </a:r>
            <a:r>
              <a:rPr lang="fa-IR" dirty="0"/>
              <a:t>ها می توانند هم ایمنی اختصاصی و هم غیر اختصاصی را در مقابل بیماری های روده ای تحریک کنند.</a:t>
            </a:r>
          </a:p>
          <a:p>
            <a:pPr marL="0" indent="0" algn="r" rtl="1">
              <a:buNone/>
            </a:pPr>
            <a:r>
              <a:rPr lang="fa-IR" dirty="0" smtClean="0"/>
              <a:t>5. </a:t>
            </a:r>
            <a:r>
              <a:rPr lang="fa-IR" dirty="0"/>
              <a:t>موجب تحریک سیستم ایمنی و دفاعی بدن در </a:t>
            </a:r>
            <a:r>
              <a:rPr lang="fa-IR" dirty="0" err="1"/>
              <a:t>برابرباکتری</a:t>
            </a:r>
            <a:r>
              <a:rPr lang="fa-IR" dirty="0"/>
              <a:t> های بیماری زا می شود.</a:t>
            </a:r>
          </a:p>
          <a:p>
            <a:pPr marL="0" indent="0" algn="r" rtl="1">
              <a:buNone/>
            </a:pPr>
            <a:r>
              <a:rPr lang="fa-IR" dirty="0" smtClean="0"/>
              <a:t>6. </a:t>
            </a:r>
            <a:r>
              <a:rPr lang="fa-IR" dirty="0"/>
              <a:t>باعث کا </a:t>
            </a:r>
            <a:r>
              <a:rPr lang="fa-IR" dirty="0" err="1"/>
              <a:t>هش</a:t>
            </a:r>
            <a:r>
              <a:rPr lang="fa-IR" dirty="0"/>
              <a:t> </a:t>
            </a:r>
            <a:r>
              <a:rPr lang="fa-IR" dirty="0" err="1"/>
              <a:t>واز</a:t>
            </a:r>
            <a:r>
              <a:rPr lang="fa-IR" dirty="0"/>
              <a:t> بین رفتن جذب مواد آلرژی زای لبنیات از طریق روده می گردد و حتی موجب کاهش </a:t>
            </a:r>
            <a:r>
              <a:rPr lang="fa-IR" dirty="0" err="1"/>
              <a:t>اگزما</a:t>
            </a:r>
            <a:r>
              <a:rPr lang="fa-IR" dirty="0"/>
              <a:t> در نوزادان میشود.</a:t>
            </a:r>
          </a:p>
          <a:p>
            <a:pPr marL="0" indent="0" algn="r" rtl="1">
              <a:buNone/>
            </a:pPr>
            <a:r>
              <a:rPr lang="fa-IR" dirty="0" smtClean="0"/>
              <a:t>7.کمک </a:t>
            </a:r>
            <a:r>
              <a:rPr lang="fa-IR" dirty="0"/>
              <a:t>به جذب </a:t>
            </a:r>
            <a:r>
              <a:rPr lang="fa-IR" dirty="0" err="1"/>
              <a:t>ویتامینها</a:t>
            </a:r>
            <a:r>
              <a:rPr lang="fa-IR" dirty="0"/>
              <a:t> و مواد معدنی موجود در غذا </a:t>
            </a:r>
            <a:r>
              <a:rPr lang="fa-IR" dirty="0" smtClean="0"/>
              <a:t>.</a:t>
            </a:r>
          </a:p>
          <a:p>
            <a:pPr marL="0" indent="0" algn="r" rtl="1">
              <a:buNone/>
            </a:pPr>
            <a:r>
              <a:rPr lang="fa-IR" dirty="0" smtClean="0"/>
              <a:t>8.جلوگیری </a:t>
            </a:r>
            <a:r>
              <a:rPr lang="fa-IR" dirty="0"/>
              <a:t>از سرطان روده ، کبد و پستان .</a:t>
            </a:r>
          </a:p>
          <a:p>
            <a:pPr marL="0" indent="0" algn="r" rtl="1">
              <a:buNone/>
            </a:pPr>
            <a:r>
              <a:rPr lang="fa-IR" dirty="0" smtClean="0"/>
              <a:t>9.کاهش </a:t>
            </a:r>
            <a:r>
              <a:rPr lang="fa-IR" dirty="0"/>
              <a:t>کلسترول و فشار خون و…</a:t>
            </a:r>
          </a:p>
          <a:p>
            <a:pPr marL="0" indent="0" algn="r" rtl="1">
              <a:buNone/>
            </a:pPr>
            <a:endParaRPr lang="en-US" dirty="0"/>
          </a:p>
        </p:txBody>
      </p:sp>
    </p:spTree>
    <p:extLst>
      <p:ext uri="{BB962C8B-B14F-4D97-AF65-F5344CB8AC3E}">
        <p14:creationId xmlns:p14="http://schemas.microsoft.com/office/powerpoint/2010/main" val="23606197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08060" y="1241960"/>
            <a:ext cx="10018713" cy="3603172"/>
          </a:xfrm>
        </p:spPr>
        <p:txBody>
          <a:bodyPr>
            <a:normAutofit lnSpcReduction="10000"/>
          </a:bodyPr>
          <a:lstStyle/>
          <a:p>
            <a:pPr marL="0" indent="0" algn="just" rtl="1">
              <a:buNone/>
            </a:pPr>
            <a:r>
              <a:rPr lang="fa-IR" dirty="0" err="1"/>
              <a:t>پروبیوتیک‌ها</a:t>
            </a:r>
            <a:r>
              <a:rPr lang="fa-IR" dirty="0"/>
              <a:t> در پیشگیری و درمان </a:t>
            </a:r>
            <a:r>
              <a:rPr lang="fa-IR" dirty="0" err="1"/>
              <a:t>بیماری‌ها</a:t>
            </a:r>
            <a:r>
              <a:rPr lang="fa-IR" dirty="0"/>
              <a:t> تاثیرات بسیاری دارند؛ از جمله بهبود انواع اسهال (ویروسی، مسافرتی، ناشی از مصرف </a:t>
            </a:r>
            <a:r>
              <a:rPr lang="fa-IR" dirty="0" err="1"/>
              <a:t>آنتی‌بیوتیک</a:t>
            </a:r>
            <a:r>
              <a:rPr lang="fa-IR" dirty="0"/>
              <a:t>، مزمن) و یبوست و نفخ؛ کاهش علائم سندرم روده </a:t>
            </a:r>
            <a:r>
              <a:rPr lang="fa-IR" dirty="0" err="1" smtClean="0"/>
              <a:t>تحریک‌پذیر</a:t>
            </a:r>
            <a:r>
              <a:rPr lang="en-US" dirty="0" smtClean="0"/>
              <a:t>IBS)</a:t>
            </a:r>
            <a:r>
              <a:rPr lang="fa-IR" dirty="0" smtClean="0"/>
              <a:t>)</a:t>
            </a:r>
            <a:r>
              <a:rPr lang="en-US" dirty="0" smtClean="0"/>
              <a:t>؛ </a:t>
            </a:r>
            <a:r>
              <a:rPr lang="fa-IR" dirty="0"/>
              <a:t>کاهش علائم </a:t>
            </a:r>
            <a:r>
              <a:rPr lang="fa-IR" dirty="0" err="1"/>
              <a:t>بیماری‌های</a:t>
            </a:r>
            <a:r>
              <a:rPr lang="fa-IR" dirty="0"/>
              <a:t> </a:t>
            </a:r>
            <a:r>
              <a:rPr lang="fa-IR" dirty="0" err="1"/>
              <a:t>التهابی</a:t>
            </a:r>
            <a:r>
              <a:rPr lang="fa-IR" dirty="0"/>
              <a:t> روده (کولیت و کرون)؛ کاهش میزان </a:t>
            </a:r>
            <a:r>
              <a:rPr lang="fa-IR" dirty="0" err="1"/>
              <a:t>کلونیزاسیون</a:t>
            </a:r>
            <a:r>
              <a:rPr lang="fa-IR" dirty="0"/>
              <a:t> </a:t>
            </a:r>
            <a:r>
              <a:rPr lang="fa-IR" dirty="0" err="1"/>
              <a:t>هلیکوباکترپیلوری</a:t>
            </a:r>
            <a:r>
              <a:rPr lang="fa-IR" dirty="0"/>
              <a:t> در معده و در نتیجه کاهش احتمال </a:t>
            </a:r>
            <a:r>
              <a:rPr lang="fa-IR" dirty="0" err="1"/>
              <a:t>زخم‌های</a:t>
            </a:r>
            <a:r>
              <a:rPr lang="fa-IR" dirty="0"/>
              <a:t> گوارشی؛ کمک به هضم و جذب مواد غذایی؛ بهبود </a:t>
            </a:r>
            <a:r>
              <a:rPr lang="fa-IR" dirty="0" err="1"/>
              <a:t>بیماری‌های</a:t>
            </a:r>
            <a:r>
              <a:rPr lang="fa-IR" dirty="0"/>
              <a:t> کبدی؛ کاهش جذب کلسترول؛ تولید </a:t>
            </a:r>
            <a:r>
              <a:rPr lang="fa-IR" dirty="0" err="1"/>
              <a:t>ویتامین‌های</a:t>
            </a:r>
            <a:r>
              <a:rPr lang="fa-IR" dirty="0"/>
              <a:t> گروه </a:t>
            </a:r>
            <a:r>
              <a:rPr lang="en-US" dirty="0"/>
              <a:t>B </a:t>
            </a:r>
            <a:r>
              <a:rPr lang="fa-IR" dirty="0"/>
              <a:t>و ویتامین </a:t>
            </a:r>
            <a:r>
              <a:rPr lang="en-US" dirty="0"/>
              <a:t>K؛ </a:t>
            </a:r>
            <a:r>
              <a:rPr lang="fa-IR" dirty="0"/>
              <a:t>تقویت سیستم ایمنی در برابر </a:t>
            </a:r>
            <a:r>
              <a:rPr lang="fa-IR" dirty="0" err="1"/>
              <a:t>باکتری‌های</a:t>
            </a:r>
            <a:r>
              <a:rPr lang="fa-IR" dirty="0"/>
              <a:t> </a:t>
            </a:r>
            <a:r>
              <a:rPr lang="fa-IR" dirty="0" err="1"/>
              <a:t>بیماری‌زا</a:t>
            </a:r>
            <a:r>
              <a:rPr lang="fa-IR" dirty="0"/>
              <a:t>؛ کاهش دوره نقاهت </a:t>
            </a:r>
            <a:r>
              <a:rPr lang="fa-IR" dirty="0" err="1"/>
              <a:t>بیماری‌های</a:t>
            </a:r>
            <a:r>
              <a:rPr lang="fa-IR" dirty="0"/>
              <a:t> عفونی؛ کاهش </a:t>
            </a:r>
            <a:r>
              <a:rPr lang="fa-IR" dirty="0" err="1"/>
              <a:t>عفونت‌های</a:t>
            </a:r>
            <a:r>
              <a:rPr lang="fa-IR" dirty="0"/>
              <a:t> دستگاه تناسلی؛ کاهش احتمال عفونت مجدد؛ بهبود علائم </a:t>
            </a:r>
            <a:r>
              <a:rPr lang="fa-IR" dirty="0" err="1"/>
              <a:t>آلرژی‌های</a:t>
            </a:r>
            <a:r>
              <a:rPr lang="fa-IR" dirty="0"/>
              <a:t> تنفسی و پوستی به خصوص در کودکان و پیشگیری و مهار </a:t>
            </a:r>
            <a:r>
              <a:rPr lang="fa-IR" dirty="0" err="1"/>
              <a:t>بیماری‌های</a:t>
            </a:r>
            <a:r>
              <a:rPr lang="fa-IR" dirty="0"/>
              <a:t> سرطانی.</a:t>
            </a:r>
            <a:endParaRPr lang="en-US" dirty="0"/>
          </a:p>
        </p:txBody>
      </p:sp>
    </p:spTree>
    <p:extLst>
      <p:ext uri="{BB962C8B-B14F-4D97-AF65-F5344CB8AC3E}">
        <p14:creationId xmlns:p14="http://schemas.microsoft.com/office/powerpoint/2010/main" val="33866349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4310" y="546265"/>
            <a:ext cx="10018713" cy="5244936"/>
          </a:xfrm>
        </p:spPr>
        <p:txBody>
          <a:bodyPr>
            <a:normAutofit/>
          </a:bodyPr>
          <a:lstStyle/>
          <a:p>
            <a:pPr marL="0" indent="0" algn="just" rtl="1">
              <a:buNone/>
            </a:pPr>
            <a:r>
              <a:rPr lang="fa-IR" dirty="0" err="1" smtClean="0"/>
              <a:t>پروبیوتیک‌ها</a:t>
            </a:r>
            <a:r>
              <a:rPr lang="fa-IR" dirty="0" smtClean="0"/>
              <a:t> </a:t>
            </a:r>
            <a:r>
              <a:rPr lang="fa-IR" dirty="0"/>
              <a:t>جز داروهای گروه </a:t>
            </a:r>
            <a:r>
              <a:rPr lang="en-US" dirty="0"/>
              <a:t>GRAS (Generally Regarded as Safe) </a:t>
            </a:r>
            <a:r>
              <a:rPr lang="fa-IR" dirty="0"/>
              <a:t>به شمار </a:t>
            </a:r>
            <a:r>
              <a:rPr lang="fa-IR" dirty="0" err="1"/>
              <a:t>می‌روند</a:t>
            </a:r>
            <a:r>
              <a:rPr lang="fa-IR" dirty="0"/>
              <a:t> یعنی مشکلی با مصرف کردن یا حتی زیاد مصرف کردن آنها ایجاد </a:t>
            </a:r>
            <a:r>
              <a:rPr lang="fa-IR" dirty="0" err="1"/>
              <a:t>نمی‌شود</a:t>
            </a:r>
            <a:r>
              <a:rPr lang="fa-IR" dirty="0"/>
              <a:t>. </a:t>
            </a:r>
            <a:r>
              <a:rPr lang="fa-IR" dirty="0" err="1"/>
              <a:t>خیلی‌ها</a:t>
            </a:r>
            <a:r>
              <a:rPr lang="fa-IR" dirty="0"/>
              <a:t> سؤال </a:t>
            </a:r>
            <a:r>
              <a:rPr lang="fa-IR" dirty="0" err="1"/>
              <a:t>می‌کنند</a:t>
            </a:r>
            <a:r>
              <a:rPr lang="fa-IR" dirty="0"/>
              <a:t> آیا </a:t>
            </a:r>
            <a:r>
              <a:rPr lang="fa-IR" dirty="0" err="1"/>
              <a:t>می‌توانیم</a:t>
            </a:r>
            <a:r>
              <a:rPr lang="fa-IR" dirty="0"/>
              <a:t> مثلا به جای ۲ کپسول ۳ عدد از آن را استفاده کنیم؟ پاسخ مثبت است زیرا مشکلی در بدن ایجاد </a:t>
            </a:r>
            <a:r>
              <a:rPr lang="fa-IR" dirty="0" err="1"/>
              <a:t>نمی‌کنند</a:t>
            </a:r>
            <a:r>
              <a:rPr lang="fa-IR" dirty="0"/>
              <a:t> و اضافه </a:t>
            </a:r>
            <a:r>
              <a:rPr lang="fa-IR" dirty="0" err="1"/>
              <a:t>باکتری‌ها</a:t>
            </a:r>
            <a:r>
              <a:rPr lang="fa-IR" dirty="0"/>
              <a:t> از طریق مدفوع دفع </a:t>
            </a:r>
            <a:r>
              <a:rPr lang="fa-IR" dirty="0" err="1"/>
              <a:t>می‌شوند</a:t>
            </a:r>
            <a:r>
              <a:rPr lang="fa-IR" dirty="0"/>
              <a:t>. فقط ممکن است در </a:t>
            </a:r>
            <a:r>
              <a:rPr lang="fa-IR" dirty="0" err="1"/>
              <a:t>برخی‌ها</a:t>
            </a:r>
            <a:r>
              <a:rPr lang="fa-IR" dirty="0"/>
              <a:t> </a:t>
            </a:r>
            <a:r>
              <a:rPr lang="fa-IR" dirty="0" err="1"/>
              <a:t>مدفوع‌شان</a:t>
            </a:r>
            <a:r>
              <a:rPr lang="fa-IR" dirty="0"/>
              <a:t> به میزان کمی </a:t>
            </a:r>
            <a:r>
              <a:rPr lang="fa-IR" dirty="0" err="1"/>
              <a:t>آبکی‌تر</a:t>
            </a:r>
            <a:r>
              <a:rPr lang="fa-IR" dirty="0"/>
              <a:t> شود. خیلی از افراد نیز با مصرف زیاد، تغییری در مدفوع شان حس </a:t>
            </a:r>
            <a:r>
              <a:rPr lang="fa-IR" dirty="0" err="1"/>
              <a:t>نمی‌کنند</a:t>
            </a:r>
            <a:r>
              <a:rPr lang="fa-IR" dirty="0"/>
              <a:t>. حتی </a:t>
            </a:r>
            <a:r>
              <a:rPr lang="fa-IR" dirty="0" err="1"/>
              <a:t>خانم‌های</a:t>
            </a:r>
            <a:r>
              <a:rPr lang="fa-IR" dirty="0"/>
              <a:t> باردار، بیماران سرطانی، سالمندان و کسانی که ضعف سیستم ایمنی دارند نیز </a:t>
            </a:r>
            <a:r>
              <a:rPr lang="fa-IR" dirty="0" err="1"/>
              <a:t>می‌توانند</a:t>
            </a:r>
            <a:r>
              <a:rPr lang="fa-IR" dirty="0"/>
              <a:t> از این </a:t>
            </a:r>
            <a:r>
              <a:rPr lang="fa-IR" dirty="0" err="1"/>
              <a:t>مکمل‌ها</a:t>
            </a:r>
            <a:r>
              <a:rPr lang="fa-IR" dirty="0"/>
              <a:t> استفاده </a:t>
            </a:r>
            <a:r>
              <a:rPr lang="fa-IR" dirty="0" smtClean="0"/>
              <a:t>کنند</a:t>
            </a:r>
            <a:endParaRPr lang="fa-IR" dirty="0"/>
          </a:p>
          <a:p>
            <a:pPr marL="0" indent="0" algn="just" rtl="1">
              <a:buNone/>
            </a:pP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2571" y="4310742"/>
            <a:ext cx="3645725" cy="2416629"/>
          </a:xfrm>
          <a:prstGeom prst="rect">
            <a:avLst/>
          </a:prstGeom>
        </p:spPr>
      </p:pic>
    </p:spTree>
    <p:extLst>
      <p:ext uri="{BB962C8B-B14F-4D97-AF65-F5344CB8AC3E}">
        <p14:creationId xmlns:p14="http://schemas.microsoft.com/office/powerpoint/2010/main" val="38895573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4310" y="1128157"/>
            <a:ext cx="10018713" cy="4663044"/>
          </a:xfrm>
        </p:spPr>
        <p:txBody>
          <a:bodyPr>
            <a:normAutofit/>
          </a:bodyPr>
          <a:lstStyle/>
          <a:p>
            <a:pPr marL="0" indent="0" algn="just" rtl="1">
              <a:buNone/>
            </a:pPr>
            <a:r>
              <a:rPr lang="fa-IR" dirty="0" smtClean="0"/>
              <a:t>گرچه </a:t>
            </a:r>
            <a:r>
              <a:rPr lang="fa-IR" dirty="0"/>
              <a:t>در افرادی که </a:t>
            </a:r>
            <a:r>
              <a:rPr lang="fa-IR" dirty="0" err="1"/>
              <a:t>رژیم‌های</a:t>
            </a:r>
            <a:r>
              <a:rPr lang="fa-IR" dirty="0"/>
              <a:t> دارویی خاص دارند توصیه </a:t>
            </a:r>
            <a:r>
              <a:rPr lang="fa-IR" dirty="0" err="1"/>
              <a:t>می‌شود</a:t>
            </a:r>
            <a:r>
              <a:rPr lang="fa-IR" dirty="0"/>
              <a:t> قبل از مصرف با پزشک یا </a:t>
            </a:r>
            <a:r>
              <a:rPr lang="fa-IR" dirty="0" err="1"/>
              <a:t>داروسازشان</a:t>
            </a:r>
            <a:r>
              <a:rPr lang="fa-IR" dirty="0"/>
              <a:t> مشورت کنند. اما در کل محدودیت خاصی برای مصرف آنها وجود ندارد و افراد در صورت آگاهی از نحوه مصرف آنها بدون نسخه پزشک </a:t>
            </a:r>
            <a:r>
              <a:rPr lang="fa-IR" dirty="0" err="1"/>
              <a:t>می‌توانند</a:t>
            </a:r>
            <a:r>
              <a:rPr lang="fa-IR" dirty="0"/>
              <a:t> محصولات را از </a:t>
            </a:r>
            <a:r>
              <a:rPr lang="fa-IR" dirty="0" err="1"/>
              <a:t>داروخانه‌ها</a:t>
            </a:r>
            <a:r>
              <a:rPr lang="fa-IR" dirty="0"/>
              <a:t> تهیه کنند. نکته مثبت دیگر در مورد این محصولات وجود همزمان  پری بیوتیک </a:t>
            </a:r>
            <a:r>
              <a:rPr lang="en-US" dirty="0"/>
              <a:t>FOS </a:t>
            </a:r>
            <a:r>
              <a:rPr lang="fa-IR" dirty="0"/>
              <a:t>همراه با پروبیوتیک است. </a:t>
            </a:r>
            <a:r>
              <a:rPr lang="fa-IR" dirty="0" err="1"/>
              <a:t>پری‌بیوتیک‌ها</a:t>
            </a:r>
            <a:r>
              <a:rPr lang="fa-IR" dirty="0"/>
              <a:t> غذای مصرفی </a:t>
            </a:r>
            <a:r>
              <a:rPr lang="fa-IR" dirty="0" err="1"/>
              <a:t>باکتری‌های</a:t>
            </a:r>
            <a:r>
              <a:rPr lang="fa-IR" dirty="0"/>
              <a:t> پروبیوتیک هستند که به صورت فیبرهای غیرقابل هضم در روده </a:t>
            </a:r>
            <a:r>
              <a:rPr lang="fa-IR" dirty="0" err="1"/>
              <a:t>مصرف‌کننده</a:t>
            </a:r>
            <a:r>
              <a:rPr lang="fa-IR" dirty="0"/>
              <a:t> باقی </a:t>
            </a:r>
            <a:r>
              <a:rPr lang="fa-IR" dirty="0" err="1"/>
              <a:t>می‌مانند</a:t>
            </a:r>
            <a:r>
              <a:rPr lang="fa-IR" dirty="0"/>
              <a:t> و فقط این </a:t>
            </a:r>
            <a:r>
              <a:rPr lang="fa-IR" dirty="0" err="1"/>
              <a:t>باکتری‌ها</a:t>
            </a:r>
            <a:r>
              <a:rPr lang="fa-IR" dirty="0"/>
              <a:t> </a:t>
            </a:r>
            <a:r>
              <a:rPr lang="fa-IR" dirty="0" err="1"/>
              <a:t>می‌توانند</a:t>
            </a:r>
            <a:r>
              <a:rPr lang="fa-IR" dirty="0"/>
              <a:t> از آن استفاده کنند که باعث سرعت بخشیدن به رشد و زنده ماندن </a:t>
            </a:r>
            <a:r>
              <a:rPr lang="fa-IR" dirty="0" err="1"/>
              <a:t>پروبیوتیک‌ها</a:t>
            </a:r>
            <a:r>
              <a:rPr lang="fa-IR" dirty="0"/>
              <a:t> در بدن میزبان </a:t>
            </a:r>
            <a:r>
              <a:rPr lang="fa-IR" dirty="0" err="1"/>
              <a:t>می‌شوند</a:t>
            </a:r>
            <a:r>
              <a:rPr lang="fa-IR" dirty="0"/>
              <a:t>. این محصولات را </a:t>
            </a:r>
            <a:r>
              <a:rPr lang="fa-IR" dirty="0" err="1"/>
              <a:t>سین‌بیوتیک</a:t>
            </a:r>
            <a:r>
              <a:rPr lang="fa-IR" dirty="0"/>
              <a:t> </a:t>
            </a:r>
            <a:r>
              <a:rPr lang="fa-IR" dirty="0" err="1"/>
              <a:t>می‌نامند.نوزادان</a:t>
            </a:r>
            <a:r>
              <a:rPr lang="fa-IR" dirty="0"/>
              <a:t> هم مجاز به مصرف هستند</a:t>
            </a:r>
            <a:endParaRPr lang="en-US" dirty="0"/>
          </a:p>
        </p:txBody>
      </p:sp>
    </p:spTree>
    <p:extLst>
      <p:ext uri="{BB962C8B-B14F-4D97-AF65-F5344CB8AC3E}">
        <p14:creationId xmlns:p14="http://schemas.microsoft.com/office/powerpoint/2010/main" val="27061980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1828800" y="910254"/>
            <a:ext cx="9583387" cy="317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1" eaLnBrk="0" fontAlgn="base" latinLnBrk="0" hangingPunct="0">
              <a:lnSpc>
                <a:spcPct val="100000"/>
              </a:lnSpc>
              <a:spcBef>
                <a:spcPct val="0"/>
              </a:spcBef>
              <a:spcAft>
                <a:spcPct val="0"/>
              </a:spcAft>
              <a:buClrTx/>
              <a:buSzTx/>
              <a:buFontTx/>
              <a:buNone/>
              <a:tabLst/>
            </a:pPr>
            <a:r>
              <a:rPr kumimoji="0" lang="ar-SA" altLang="en-US" b="1" i="0" u="none" strike="noStrike" cap="none" normalizeH="0" baseline="0" dirty="0" smtClean="0">
                <a:ln>
                  <a:noFill/>
                </a:ln>
                <a:effectLst/>
                <a:latin typeface="Times New Roman" panose="02020603050405020304" pitchFamily="18" charset="0"/>
                <a:ea typeface="Times New Roman" panose="02020603050405020304" pitchFamily="18" charset="0"/>
                <a:cs typeface="Times New Roman" panose="02020603050405020304" pitchFamily="18" charset="0"/>
              </a:rPr>
              <a:t>میکروارگانیسم های مورد استفاده به عنوان پروبیوتیک</a:t>
            </a:r>
            <a:endParaRPr kumimoji="0" lang="fa-IR" altLang="en-US" b="1" i="0" u="none" strike="noStrike" cap="none" normalizeH="0" baseline="0" dirty="0" smtClean="0">
              <a:ln>
                <a:noFill/>
              </a:ln>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 defTabSz="914400" rtl="1" eaLnBrk="0" fontAlgn="base" latinLnBrk="0" hangingPunct="0">
              <a:lnSpc>
                <a:spcPct val="100000"/>
              </a:lnSpc>
              <a:spcBef>
                <a:spcPct val="0"/>
              </a:spcBef>
              <a:spcAft>
                <a:spcPct val="0"/>
              </a:spcAft>
              <a:buClrTx/>
              <a:buSzTx/>
              <a:buFontTx/>
              <a:buNone/>
              <a:tabLst/>
            </a:pPr>
            <a:endParaRPr kumimoji="0" lang="fa-IR" altLang="en-US" b="1" i="0" u="none" strike="noStrike" cap="none" normalizeH="0" baseline="0" dirty="0" smtClean="0">
              <a:ln>
                <a:noFill/>
              </a:ln>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 defTabSz="914400" rtl="1" eaLnBrk="0" fontAlgn="base" latinLnBrk="0" hangingPunct="0">
              <a:lnSpc>
                <a:spcPct val="100000"/>
              </a:lnSpc>
              <a:spcBef>
                <a:spcPct val="0"/>
              </a:spcBef>
              <a:spcAft>
                <a:spcPct val="0"/>
              </a:spcAft>
              <a:buClrTx/>
              <a:buSzTx/>
              <a:buFontTx/>
              <a:buNone/>
              <a:tabLst/>
            </a:pPr>
            <a:r>
              <a:rPr kumimoji="0" lang="ar-SA" altLang="en-US" sz="2000" b="1" i="0" u="none" strike="noStrike" cap="none" normalizeH="0" baseline="0" dirty="0" smtClean="0">
                <a:ln>
                  <a:noFill/>
                </a:ln>
                <a:solidFill>
                  <a:srgbClr val="FF66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en-US" sz="2000" b="0" i="0" u="none" strike="noStrike" cap="none" normalizeH="0" baseline="0" dirty="0" smtClean="0">
              <a:ln>
                <a:noFill/>
              </a:ln>
              <a:solidFill>
                <a:schemeClr val="tx1"/>
              </a:solidFill>
              <a:effectLst/>
            </a:endParaRPr>
          </a:p>
          <a:p>
            <a:pPr marL="0" marR="0" lvl="0" indent="0" algn="just" defTabSz="914400" rtl="1" eaLnBrk="0" fontAlgn="base" latinLnBrk="0" hangingPunct="0">
              <a:lnSpc>
                <a:spcPct val="100000"/>
              </a:lnSpc>
              <a:spcBef>
                <a:spcPct val="0"/>
              </a:spcBef>
              <a:spcAft>
                <a:spcPct val="0"/>
              </a:spcAft>
              <a:buClrTx/>
              <a:buSzTx/>
              <a:buFontTx/>
              <a:buNone/>
              <a:tabLst/>
            </a:pPr>
            <a:r>
              <a:rPr lang="ar-SA" altLang="en-US" sz="2200" dirty="0"/>
              <a:t>متداول ترین گونه های مورد استفاده در محصولات پروبیوتیک مربوط به گروه باکتری های اسید لاکتیک هستند که شامل نژادهای خاصی از جنس های,</a:t>
            </a:r>
            <a:r>
              <a:rPr lang="en-US" altLang="en-US" sz="2200" dirty="0"/>
              <a:t>Lactobacillus</a:t>
            </a:r>
            <a:r>
              <a:rPr lang="ar-SA" altLang="en-US" sz="2200" dirty="0"/>
              <a:t> و</a:t>
            </a:r>
            <a:r>
              <a:rPr lang="en-US" altLang="en-US" sz="2200" dirty="0" err="1"/>
              <a:t>Bifidobacterium</a:t>
            </a:r>
            <a:r>
              <a:rPr lang="ar-SA" altLang="en-US" sz="2200" dirty="0"/>
              <a:t> می شود.</a:t>
            </a:r>
            <a:endParaRPr lang="fa-IR" altLang="en-US" sz="2200" dirty="0"/>
          </a:p>
          <a:p>
            <a:pPr marL="0" marR="0" lvl="0" indent="0" algn="just" defTabSz="914400" rtl="1" eaLnBrk="0" fontAlgn="base" latinLnBrk="0" hangingPunct="0">
              <a:lnSpc>
                <a:spcPct val="100000"/>
              </a:lnSpc>
              <a:spcBef>
                <a:spcPct val="0"/>
              </a:spcBef>
              <a:spcAft>
                <a:spcPct val="0"/>
              </a:spcAft>
              <a:buClrTx/>
              <a:buSzTx/>
              <a:buFontTx/>
              <a:buNone/>
              <a:tabLst/>
            </a:pPr>
            <a:r>
              <a:rPr lang="ar-SA" altLang="en-US" sz="2200" dirty="0"/>
              <a:t> لازم به ذکر است که میکروارگانیسم های پروبیوتیک براساس منشأ به سه دستهٔ </a:t>
            </a:r>
            <a:r>
              <a:rPr lang="ar-SA" altLang="en-US" sz="2200" dirty="0" smtClean="0"/>
              <a:t>انسانی،حیوانی </a:t>
            </a:r>
            <a:r>
              <a:rPr lang="ar-SA" altLang="en-US" sz="2200" dirty="0"/>
              <a:t>و محیطی تقسیم می شوند که فقط گونه های دارای منشأ انسانی برای </a:t>
            </a:r>
            <a:r>
              <a:rPr lang="ar-SA" altLang="en-US" sz="2200" dirty="0" smtClean="0"/>
              <a:t>تولید </a:t>
            </a:r>
            <a:r>
              <a:rPr lang="ar-SA" altLang="en-US" sz="2200" dirty="0"/>
              <a:t>محصولات پروبیوتیک مورد</a:t>
            </a:r>
            <a:r>
              <a:rPr lang="fa-IR" altLang="en-US" sz="2200" dirty="0"/>
              <a:t> </a:t>
            </a:r>
            <a:r>
              <a:rPr lang="ar-SA" altLang="en-US" sz="2200" dirty="0"/>
              <a:t>مصرف توسط افراد مناسب </a:t>
            </a:r>
            <a:r>
              <a:rPr lang="ar-SA" altLang="en-US" sz="2200" dirty="0" smtClean="0"/>
              <a:t>هستند</a:t>
            </a:r>
            <a:r>
              <a:rPr lang="fa-IR" altLang="en-US" sz="2200" dirty="0" smtClean="0"/>
              <a:t>.</a:t>
            </a:r>
            <a:endParaRPr lang="ar-SA" altLang="en-US" sz="22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34494" y="4310744"/>
            <a:ext cx="3990109" cy="2303812"/>
          </a:xfrm>
          <a:prstGeom prst="rect">
            <a:avLst/>
          </a:prstGeom>
        </p:spPr>
      </p:pic>
    </p:spTree>
    <p:extLst>
      <p:ext uri="{BB962C8B-B14F-4D97-AF65-F5344CB8AC3E}">
        <p14:creationId xmlns:p14="http://schemas.microsoft.com/office/powerpoint/2010/main" val="25963792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4310" y="573741"/>
            <a:ext cx="10018713" cy="5217459"/>
          </a:xfrm>
        </p:spPr>
        <p:txBody>
          <a:bodyPr/>
          <a:lstStyle/>
          <a:p>
            <a:pPr marL="0" indent="0" algn="just" rtl="1">
              <a:buNone/>
            </a:pPr>
            <a:r>
              <a:rPr lang="fa-IR" dirty="0" err="1"/>
              <a:t>باكتري</a:t>
            </a:r>
            <a:r>
              <a:rPr lang="fa-IR" dirty="0"/>
              <a:t> </a:t>
            </a:r>
            <a:r>
              <a:rPr lang="fa-IR" dirty="0" err="1"/>
              <a:t>هاي</a:t>
            </a:r>
            <a:r>
              <a:rPr lang="fa-IR" dirty="0"/>
              <a:t> سودمند روده عمدتاً از جنس </a:t>
            </a:r>
            <a:r>
              <a:rPr lang="en-US" dirty="0" err="1"/>
              <a:t>Bacteroides</a:t>
            </a:r>
            <a:r>
              <a:rPr lang="en-US" dirty="0"/>
              <a:t>, Clostridium, </a:t>
            </a:r>
            <a:r>
              <a:rPr lang="en-US" dirty="0" err="1"/>
              <a:t>FusobacteriumEubacterium</a:t>
            </a:r>
            <a:r>
              <a:rPr lang="en-US" dirty="0"/>
              <a:t>, </a:t>
            </a:r>
            <a:r>
              <a:rPr lang="en-US" dirty="0" err="1" smtClean="0"/>
              <a:t>Ruminococcus</a:t>
            </a:r>
            <a:r>
              <a:rPr lang="en-US" dirty="0" smtClean="0"/>
              <a:t>, </a:t>
            </a:r>
            <a:r>
              <a:rPr lang="en-US" dirty="0" err="1"/>
              <a:t>Peptococcus</a:t>
            </a:r>
            <a:r>
              <a:rPr lang="en-US" dirty="0"/>
              <a:t>, </a:t>
            </a:r>
            <a:r>
              <a:rPr lang="en-US" dirty="0" err="1"/>
              <a:t>Peptostreptococcus</a:t>
            </a:r>
            <a:r>
              <a:rPr lang="en-US" dirty="0"/>
              <a:t>, </a:t>
            </a:r>
            <a:r>
              <a:rPr lang="en-US" dirty="0" err="1"/>
              <a:t>Bifidobacterium</a:t>
            </a:r>
            <a:r>
              <a:rPr lang="en-US" dirty="0"/>
              <a:t>, Escherichia , Lactobacillus </a:t>
            </a:r>
            <a:r>
              <a:rPr lang="fa-IR" dirty="0" err="1"/>
              <a:t>ميباشد</a:t>
            </a:r>
            <a:r>
              <a:rPr lang="fa-IR" dirty="0"/>
              <a:t>. </a:t>
            </a:r>
            <a:r>
              <a:rPr lang="fa-IR" dirty="0" err="1" smtClean="0"/>
              <a:t>باكتروئيدها</a:t>
            </a:r>
            <a:r>
              <a:rPr lang="fa-IR" dirty="0" smtClean="0"/>
              <a:t> به </a:t>
            </a:r>
            <a:r>
              <a:rPr lang="fa-IR" dirty="0" err="1"/>
              <a:t>تنهايي</a:t>
            </a:r>
            <a:r>
              <a:rPr lang="fa-IR" dirty="0"/>
              <a:t> 30 درصد </a:t>
            </a:r>
            <a:r>
              <a:rPr lang="fa-IR" dirty="0" err="1"/>
              <a:t>كل</a:t>
            </a:r>
            <a:r>
              <a:rPr lang="fa-IR" dirty="0"/>
              <a:t> </a:t>
            </a:r>
            <a:r>
              <a:rPr lang="fa-IR" dirty="0" err="1"/>
              <a:t>باكتريهاي</a:t>
            </a:r>
            <a:r>
              <a:rPr lang="fa-IR" dirty="0"/>
              <a:t> روده را </a:t>
            </a:r>
            <a:r>
              <a:rPr lang="fa-IR" dirty="0" err="1"/>
              <a:t>تشكيل</a:t>
            </a:r>
            <a:r>
              <a:rPr lang="fa-IR" dirty="0"/>
              <a:t> </a:t>
            </a:r>
            <a:r>
              <a:rPr lang="fa-IR" dirty="0" err="1"/>
              <a:t>ميدهند</a:t>
            </a:r>
            <a:r>
              <a:rPr lang="fa-IR" dirty="0" smtClean="0"/>
              <a:t>.</a:t>
            </a:r>
          </a:p>
          <a:p>
            <a:pPr marL="0" indent="0" algn="just" rtl="1">
              <a:buNone/>
            </a:pPr>
            <a:r>
              <a:rPr lang="fa-IR" dirty="0" err="1"/>
              <a:t>تنـهـا</a:t>
            </a:r>
            <a:r>
              <a:rPr lang="fa-IR" dirty="0"/>
              <a:t> </a:t>
            </a:r>
            <a:r>
              <a:rPr lang="fa-IR" dirty="0" err="1"/>
              <a:t>مـخـمـرهـاي</a:t>
            </a:r>
            <a:r>
              <a:rPr lang="fa-IR" dirty="0"/>
              <a:t> </a:t>
            </a:r>
            <a:r>
              <a:rPr lang="fa-IR" dirty="0" err="1"/>
              <a:t>مـوجـود</a:t>
            </a:r>
            <a:r>
              <a:rPr lang="fa-IR" dirty="0"/>
              <a:t> در روده </a:t>
            </a:r>
            <a:r>
              <a:rPr lang="fa-IR" dirty="0" err="1"/>
              <a:t>هـا</a:t>
            </a:r>
            <a:r>
              <a:rPr lang="fa-IR" dirty="0"/>
              <a:t> </a:t>
            </a:r>
            <a:r>
              <a:rPr lang="fa-IR" dirty="0" err="1"/>
              <a:t>شـامـل</a:t>
            </a:r>
            <a:r>
              <a:rPr lang="fa-IR" dirty="0"/>
              <a:t> </a:t>
            </a:r>
            <a:r>
              <a:rPr lang="fa-IR" dirty="0" err="1"/>
              <a:t>كـانـديـدا</a:t>
            </a:r>
            <a:r>
              <a:rPr lang="fa-IR" dirty="0"/>
              <a:t> (</a:t>
            </a:r>
            <a:r>
              <a:rPr lang="en-US" dirty="0" smtClean="0"/>
              <a:t>Candida</a:t>
            </a:r>
            <a:r>
              <a:rPr lang="fa-IR" dirty="0"/>
              <a:t>)</a:t>
            </a:r>
            <a:r>
              <a:rPr lang="fa-IR" dirty="0" smtClean="0"/>
              <a:t> </a:t>
            </a:r>
            <a:r>
              <a:rPr lang="fa-IR" dirty="0" err="1"/>
              <a:t>سـاكـاروم</a:t>
            </a:r>
            <a:r>
              <a:rPr lang="fa-IR" dirty="0"/>
              <a:t>ــــ</a:t>
            </a:r>
            <a:r>
              <a:rPr lang="fa-IR" dirty="0" err="1"/>
              <a:t>يس</a:t>
            </a:r>
            <a:r>
              <a:rPr lang="fa-IR" dirty="0"/>
              <a:t> </a:t>
            </a:r>
            <a:r>
              <a:rPr lang="fa-IR" dirty="0" smtClean="0"/>
              <a:t>(</a:t>
            </a:r>
            <a:r>
              <a:rPr lang="en-US" dirty="0" smtClean="0"/>
              <a:t>Saccharomyces </a:t>
            </a:r>
            <a:r>
              <a:rPr lang="fa-IR" dirty="0" smtClean="0"/>
              <a:t>)</a:t>
            </a:r>
            <a:r>
              <a:rPr lang="fa-IR" dirty="0" err="1" smtClean="0"/>
              <a:t>ميباشند</a:t>
            </a:r>
            <a:r>
              <a:rPr lang="fa-IR" dirty="0"/>
              <a:t>. </a:t>
            </a:r>
            <a:endParaRPr lang="en-US" dirty="0"/>
          </a:p>
        </p:txBody>
      </p:sp>
    </p:spTree>
    <p:extLst>
      <p:ext uri="{BB962C8B-B14F-4D97-AF65-F5344CB8AC3E}">
        <p14:creationId xmlns:p14="http://schemas.microsoft.com/office/powerpoint/2010/main" val="13592099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080550" y="2657103"/>
            <a:ext cx="10018713" cy="1752599"/>
          </a:xfrm>
        </p:spPr>
        <p:txBody>
          <a:bodyPr>
            <a:normAutofit/>
          </a:bodyPr>
          <a:lstStyle/>
          <a:p>
            <a:r>
              <a:rPr lang="fa-IR" sz="5400" b="1" dirty="0" smtClean="0"/>
              <a:t>پایان</a:t>
            </a:r>
            <a:endParaRPr lang="en-US" sz="5400" b="1" dirty="0"/>
          </a:p>
        </p:txBody>
      </p:sp>
    </p:spTree>
    <p:extLst>
      <p:ext uri="{BB962C8B-B14F-4D97-AF65-F5344CB8AC3E}">
        <p14:creationId xmlns:p14="http://schemas.microsoft.com/office/powerpoint/2010/main" val="7281455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xmlns=""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TC103457496[[fn=Parallax]]</Template>
  <TotalTime>130</TotalTime>
  <Words>967</Words>
  <Application>Microsoft Office PowerPoint</Application>
  <PresentationFormat>Custom</PresentationFormat>
  <Paragraphs>58</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Parallax</vt:lpstr>
      <vt:lpstr>بنام خدا</vt:lpstr>
      <vt:lpstr>PowerPoint Presentation</vt:lpstr>
      <vt:lpstr>اصطلاح پروبیوتیک "برای زندگی” است و سازمان جهانی بهداشت، این اصطلاح را به “ارگانیسم های زنده ای” اطلاق می کند که در صورت مصرف مداوم ، اثرات “سلامت زایی” موثری برای میزبان خود دارند. پروبیوتیک، به عنوان صفت مواد غذایی حاوی این باکتری ها هم به کار می رود. پروبیوتیک ها به دو صورت مصرف می شوند: ۱- به صورت مکمل های غذایی به شکل پودر، شربت یا قرص ۲- .به صورت مواد غذا یی غنی شده باپروبیوتیک ها.(برای مثال اگر در تولید هرگونه فرآورده لبنی تخمیری همچون ماست، از باکتری های پروبیوتیکی استفاده شود، محصول حاصل را پروبیوتیک می نامند.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پایان</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Nazli</dc:creator>
  <cp:lastModifiedBy>Windows User</cp:lastModifiedBy>
  <cp:revision>16</cp:revision>
  <dcterms:created xsi:type="dcterms:W3CDTF">2014-06-21T18:17:29Z</dcterms:created>
  <dcterms:modified xsi:type="dcterms:W3CDTF">2020-06-01T05:56:35Z</dcterms:modified>
</cp:coreProperties>
</file>