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0"/>
  </p:notesMasterIdLst>
  <p:sldIdLst>
    <p:sldId id="283" r:id="rId2"/>
    <p:sldId id="256" r:id="rId3"/>
    <p:sldId id="297" r:id="rId4"/>
    <p:sldId id="257" r:id="rId5"/>
    <p:sldId id="258" r:id="rId6"/>
    <p:sldId id="261" r:id="rId7"/>
    <p:sldId id="295" r:id="rId8"/>
    <p:sldId id="296" r:id="rId9"/>
    <p:sldId id="285" r:id="rId10"/>
    <p:sldId id="292" r:id="rId11"/>
    <p:sldId id="286" r:id="rId12"/>
    <p:sldId id="289" r:id="rId13"/>
    <p:sldId id="298" r:id="rId14"/>
    <p:sldId id="299" r:id="rId15"/>
    <p:sldId id="260" r:id="rId16"/>
    <p:sldId id="262" r:id="rId17"/>
    <p:sldId id="263" r:id="rId18"/>
    <p:sldId id="264" r:id="rId19"/>
    <p:sldId id="268" r:id="rId20"/>
    <p:sldId id="271" r:id="rId21"/>
    <p:sldId id="272" r:id="rId22"/>
    <p:sldId id="287" r:id="rId23"/>
    <p:sldId id="290" r:id="rId24"/>
    <p:sldId id="291" r:id="rId25"/>
    <p:sldId id="273" r:id="rId26"/>
    <p:sldId id="288" r:id="rId27"/>
    <p:sldId id="274" r:id="rId28"/>
    <p:sldId id="275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582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E32EB2-A9AF-4480-9935-23103DDA6515}" type="datetimeFigureOut">
              <a:rPr lang="en-US" smtClean="0"/>
              <a:pPr/>
              <a:t>5/30/2015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951F3-897A-4066-B8DB-D6460C9B8D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57442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61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36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E295F21-B836-4570-86C3-3D716A1AA2E6}" type="slidenum">
              <a:rPr lang="ar-SA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5/30/2015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plit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plit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5/30/2015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split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5/30/2015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plit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5/30/2015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split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5/30/2015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plit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5/30/2015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>
    <p:split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4638"/>
            <a:ext cx="8229600" cy="6354762"/>
          </a:xfrm>
        </p:spPr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pic>
        <p:nvPicPr>
          <p:cNvPr id="4099" name="Picture 3" descr="الله"/>
          <p:cNvPicPr>
            <a:picLocks noChangeAspect="1" noChangeArrowheads="1"/>
          </p:cNvPicPr>
          <p:nvPr/>
        </p:nvPicPr>
        <p:blipFill>
          <a:blip r:embed="rId3">
            <a:lum bright="-33000" contrast="4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990600"/>
            <a:ext cx="8458200" cy="4648200"/>
          </a:xfrm>
        </p:spPr>
        <p:txBody>
          <a:bodyPr>
            <a:normAutofit fontScale="90000"/>
          </a:bodyPr>
          <a:lstStyle/>
          <a:p>
            <a:pPr algn="ctr"/>
            <a:r>
              <a:rPr lang="fa-IR" sz="6700" dirty="0" smtClean="0">
                <a:solidFill>
                  <a:schemeClr val="tx1"/>
                </a:solidFill>
              </a:rPr>
              <a:t>برنامه </a:t>
            </a:r>
            <a:r>
              <a:rPr lang="en-US" sz="6700" dirty="0" smtClean="0">
                <a:solidFill>
                  <a:schemeClr val="tx1"/>
                </a:solidFill>
              </a:rPr>
              <a:t/>
            </a:r>
            <a:br>
              <a:rPr lang="en-US" sz="6700" dirty="0" smtClean="0">
                <a:solidFill>
                  <a:schemeClr val="tx1"/>
                </a:solidFill>
              </a:rPr>
            </a:br>
            <a:r>
              <a:rPr lang="fa-IR" sz="6700" dirty="0" smtClean="0">
                <a:solidFill>
                  <a:schemeClr val="tx1"/>
                </a:solidFill>
              </a:rPr>
              <a:t>پایش و ارزشیابی </a:t>
            </a:r>
            <a:r>
              <a:rPr lang="en-US" sz="6700" dirty="0" smtClean="0">
                <a:solidFill>
                  <a:schemeClr val="tx1"/>
                </a:solidFill>
              </a:rPr>
              <a:t/>
            </a:r>
            <a:br>
              <a:rPr lang="en-US" sz="6700" dirty="0" smtClean="0">
                <a:solidFill>
                  <a:schemeClr val="tx1"/>
                </a:solidFill>
              </a:rPr>
            </a:br>
            <a:r>
              <a:rPr lang="fa-IR" sz="6700" dirty="0" smtClean="0">
                <a:solidFill>
                  <a:schemeClr val="tx1"/>
                </a:solidFill>
              </a:rPr>
              <a:t>مداخلات آموزش و ارتقاء سلامت</a:t>
            </a:r>
            <a:r>
              <a:rPr lang="fa-IR" sz="6700" dirty="0" smtClean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fa-IR" dirty="0" smtClean="0"/>
              <a:t> 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4800600"/>
            <a:ext cx="8686800" cy="129540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cs typeface="2  Yagut" pitchFamily="2" charset="-78"/>
              </a:rPr>
              <a:t/>
            </a:r>
            <a:br>
              <a:rPr lang="en-US" sz="3200" b="1" dirty="0" smtClean="0">
                <a:cs typeface="2  Yagut" pitchFamily="2" charset="-78"/>
              </a:rPr>
            </a:br>
            <a:r>
              <a:rPr lang="fa-IR" sz="3200" b="1" dirty="0" smtClean="0">
                <a:cs typeface="2  Yagut" pitchFamily="2" charset="-78"/>
              </a:rPr>
              <a:t>واحد آموزش و ارتقاء سلامت</a:t>
            </a:r>
            <a:endParaRPr lang="en-US" sz="3200" b="1" dirty="0">
              <a:cs typeface="2  Yagut" pitchFamily="2" charset="-78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آیا برنامه اثری داشته است؟</a:t>
            </a:r>
          </a:p>
          <a:p>
            <a:pPr algn="r" rtl="1"/>
            <a:r>
              <a:rPr lang="fa-IR" dirty="0" smtClean="0"/>
              <a:t>آیا مشتریان از برنامه راضی بوده اند؟</a:t>
            </a:r>
          </a:p>
          <a:p>
            <a:pPr algn="r" rtl="1"/>
            <a:r>
              <a:rPr lang="fa-IR" dirty="0" smtClean="0"/>
              <a:t>آیا باید چیزی را در زمینه روش ارائه تغییر دهیم ؟</a:t>
            </a:r>
          </a:p>
          <a:p>
            <a:pPr algn="r" rtl="1"/>
            <a:r>
              <a:rPr lang="fa-IR" dirty="0" smtClean="0"/>
              <a:t>آیا به نسبت آنچه الان مشاهده کردیم،باید انتظار موفقیت و استقبال بیشتری داشته باشیم؟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سوالات رایج در هر برنامه</a:t>
            </a:r>
            <a:endParaRPr lang="en-US" dirty="0"/>
          </a:p>
        </p:txBody>
      </p:sp>
    </p:spTree>
  </p:cSld>
  <p:clrMapOvr>
    <a:masterClrMapping/>
  </p:clrMapOvr>
  <p:transition>
    <p:spli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buNone/>
            </a:pPr>
            <a:r>
              <a:rPr lang="ar-SA" dirty="0" smtClean="0"/>
              <a:t>ارزشیابی برنامه ها که بر مبنای تفکر منطقی و علمی استوار </a:t>
            </a:r>
            <a:r>
              <a:rPr lang="fa-IR" dirty="0" smtClean="0"/>
              <a:t>است</a:t>
            </a:r>
            <a:r>
              <a:rPr lang="en-US" dirty="0" smtClean="0"/>
              <a:t> </a:t>
            </a:r>
            <a:r>
              <a:rPr lang="ar-SA" dirty="0" smtClean="0"/>
              <a:t>جزء لاینفک برنامه ها میباشد</a:t>
            </a:r>
            <a:r>
              <a:rPr lang="fa-IR" dirty="0" smtClean="0"/>
              <a:t>...</a:t>
            </a:r>
            <a:endParaRPr lang="en-US" dirty="0" smtClean="0"/>
          </a:p>
          <a:p>
            <a:pPr algn="r" rtl="1">
              <a:buNone/>
            </a:pPr>
            <a:r>
              <a:rPr lang="ar-SA" dirty="0" smtClean="0"/>
              <a:t>به عبارتی دیگر، ارزشیابی الفبای انجام معاملات عاقلانه است</a:t>
            </a:r>
            <a:r>
              <a:rPr lang="fa-IR" dirty="0" smtClean="0"/>
              <a:t>...</a:t>
            </a:r>
          </a:p>
          <a:p>
            <a:pPr algn="just" rtl="1">
              <a:buNone/>
            </a:pPr>
            <a:r>
              <a:rPr lang="ar-SA" dirty="0" smtClean="0"/>
              <a:t>همچنانکه در انجام معاملات سود و ضرر را در نظر می گیریم، در طراحی و اجرای برنامه های توسعه نیز باید هزینه ای را که صرف می شود،درمقابل تغییری که ایجاد میشود سنجید و یا فرآورده را باید به طوردقیق موردسنجش قرار داد و بررسی نمود که آیا اجرای این برنامه مقرون به صرفه است</a:t>
            </a:r>
            <a:r>
              <a:rPr lang="en-US" dirty="0" smtClean="0"/>
              <a:t> . </a:t>
            </a:r>
            <a:r>
              <a:rPr lang="ar-SA" dirty="0" smtClean="0"/>
              <a:t>این سئوالی است که علم ارزشیابی باید بدان پاسخ دهد.</a:t>
            </a:r>
            <a:endParaRPr lang="en-US" dirty="0" smtClean="0"/>
          </a:p>
          <a:p>
            <a:pPr algn="r" rtl="1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274638"/>
            <a:ext cx="8382000" cy="11430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r"/>
            <a:r>
              <a:rPr lang="fa-IR" sz="6000" dirty="0" smtClean="0">
                <a:solidFill>
                  <a:schemeClr val="tx1"/>
                </a:solidFill>
              </a:rPr>
              <a:t/>
            </a:r>
            <a:br>
              <a:rPr lang="fa-IR" sz="6000" dirty="0" smtClean="0">
                <a:solidFill>
                  <a:schemeClr val="tx1"/>
                </a:solidFill>
              </a:rPr>
            </a:br>
            <a:r>
              <a:rPr lang="fa-IR" sz="6000" dirty="0" smtClean="0">
                <a:solidFill>
                  <a:schemeClr val="tx1"/>
                </a:solidFill>
              </a:rPr>
              <a:t>مقدمه : </a:t>
            </a:r>
            <a:r>
              <a:rPr lang="en-US" sz="6000" dirty="0" smtClean="0">
                <a:solidFill>
                  <a:schemeClr val="tx1"/>
                </a:solidFill>
              </a:rPr>
              <a:t/>
            </a:r>
            <a:br>
              <a:rPr lang="en-US" sz="6000" dirty="0" smtClean="0">
                <a:solidFill>
                  <a:schemeClr val="tx1"/>
                </a:solidFill>
              </a:rPr>
            </a:br>
            <a:endParaRPr lang="en-US" sz="6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481328"/>
            <a:ext cx="9144000" cy="4525963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dirty="0" smtClean="0"/>
              <a:t>برای واژه ارزشیابی چند تعریف آمده است :</a:t>
            </a:r>
          </a:p>
          <a:p>
            <a:pPr algn="r" rtl="1">
              <a:buNone/>
            </a:pPr>
            <a:r>
              <a:rPr lang="fa-IR" dirty="0" smtClean="0"/>
              <a:t>به طور کلی ، ارزشیابی فرایندی از نمایش و بیان است که در آن ارزش کارهای معینی در رابطه با پروژه ها ، برنامه ها یا سیاست ها سنجیده میشود . </a:t>
            </a:r>
          </a:p>
          <a:p>
            <a:pPr algn="r" rtl="1">
              <a:buNone/>
            </a:pPr>
            <a:r>
              <a:rPr lang="ar-SA" dirty="0" smtClean="0"/>
              <a:t>ارزشيابي به معنای جمع آوری و تحلیل منظم اطلاعات برای تصمیم گیری است.</a:t>
            </a:r>
            <a:endParaRPr lang="fa-IR" dirty="0" smtClean="0"/>
          </a:p>
          <a:p>
            <a:pPr algn="r" rtl="1">
              <a:buNone/>
            </a:pPr>
            <a:r>
              <a:rPr lang="ar-SA" dirty="0" smtClean="0"/>
              <a:t>  ارزشیابی تاثیر برنامه را در اجتماع از نظر </a:t>
            </a:r>
            <a:r>
              <a:rPr lang="ar-SA" dirty="0" smtClean="0">
                <a:solidFill>
                  <a:srgbClr val="FF0000"/>
                </a:solidFill>
              </a:rPr>
              <a:t>هزینه اثربخشی، دستیابی به اهداف و شناسایی فرصتهای پیشرفت</a:t>
            </a:r>
            <a:r>
              <a:rPr lang="ar-SA" dirty="0" smtClean="0"/>
              <a:t> مشخص میکند. در ارزشیابی بایددستيابي به اهداف مورد انتظار در برنامه عملیاتی مورد ارزیابی قرار گیرند.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r" rtl="1"/>
            <a:r>
              <a:rPr lang="fa-IR" dirty="0" smtClean="0">
                <a:solidFill>
                  <a:schemeClr val="tx1"/>
                </a:solidFill>
              </a:rPr>
              <a:t/>
            </a:r>
            <a:br>
              <a:rPr lang="fa-IR" dirty="0" smtClean="0">
                <a:solidFill>
                  <a:schemeClr val="tx1"/>
                </a:solidFill>
              </a:rPr>
            </a:br>
            <a:r>
              <a:rPr lang="fa-IR" dirty="0" smtClean="0">
                <a:solidFill>
                  <a:schemeClr val="tx1"/>
                </a:solidFill>
              </a:rPr>
              <a:t>تعريف ارزشيابي يا </a:t>
            </a:r>
            <a:r>
              <a:rPr lang="en-US" dirty="0" smtClean="0">
                <a:solidFill>
                  <a:schemeClr val="tx1"/>
                </a:solidFill>
              </a:rPr>
              <a:t>evaluation</a:t>
            </a:r>
            <a:r>
              <a:rPr lang="ar-SA" dirty="0" smtClean="0">
                <a:solidFill>
                  <a:schemeClr val="tx1"/>
                </a:solidFill>
              </a:rPr>
              <a:t> :</a:t>
            </a:r>
            <a:r>
              <a:rPr lang="en-US" dirty="0" smtClean="0">
                <a:solidFill>
                  <a:schemeClr val="tx1"/>
                </a:solidFill>
              </a:rPr>
              <a:t/>
            </a:r>
            <a:br>
              <a:rPr lang="en-US" dirty="0" smtClean="0">
                <a:solidFill>
                  <a:schemeClr val="tx1"/>
                </a:solidFill>
              </a:rPr>
            </a:b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143000"/>
            <a:ext cx="8610600" cy="25146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a-IR" dirty="0" smtClean="0"/>
              <a:t>در لغت نامه ارتقای سلامت ارزشیابی مقایسه موضوع مورد نظر با استاندارد قابل قبول </a:t>
            </a:r>
            <a:endParaRPr lang="en-US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r" rtl="1"/>
            <a:r>
              <a:rPr lang="fa-IR">
                <a:solidFill>
                  <a:schemeClr val="hlink"/>
                </a:solidFill>
                <a:cs typeface="2  Titr" pitchFamily="2" charset="-78"/>
              </a:rPr>
              <a:t>ارزيابي</a:t>
            </a:r>
            <a:r>
              <a:rPr lang="en-US">
                <a:solidFill>
                  <a:schemeClr val="hlink"/>
                </a:solidFill>
              </a:rPr>
              <a:t>Assessment</a:t>
            </a:r>
            <a:r>
              <a:rPr lang="en-US"/>
              <a:t>             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14400" y="3505200"/>
            <a:ext cx="7391400" cy="2590800"/>
          </a:xfrm>
        </p:spPr>
        <p:txBody>
          <a:bodyPr/>
          <a:lstStyle/>
          <a:p>
            <a:pPr rtl="1"/>
            <a:r>
              <a:rPr lang="fa-IR" sz="3600">
                <a:solidFill>
                  <a:schemeClr val="folHlink"/>
                </a:solidFill>
                <a:cs typeface="2  Nazanin" pitchFamily="2" charset="-78"/>
              </a:rPr>
              <a:t>ارزيابي در ارزشيابي، به معناي ارزيابي فرآيند امتحان</a:t>
            </a:r>
          </a:p>
          <a:p>
            <a:pPr rtl="1"/>
            <a:r>
              <a:rPr lang="fa-IR" sz="3600">
                <a:solidFill>
                  <a:schemeClr val="folHlink"/>
                </a:solidFill>
                <a:cs typeface="2  Nazanin" pitchFamily="2" charset="-78"/>
              </a:rPr>
              <a:t> توانائي يا مهارت يك فرد است </a:t>
            </a:r>
            <a:endParaRPr lang="en-US" sz="3600">
              <a:solidFill>
                <a:schemeClr val="folHlink"/>
              </a:solidFill>
              <a:cs typeface="2  Nazanin" pitchFamily="2" charset="-78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r" rtl="1"/>
            <a:r>
              <a:rPr lang="fa-IR" sz="4800">
                <a:solidFill>
                  <a:schemeClr val="hlink"/>
                </a:solidFill>
                <a:cs typeface="2  Titr" pitchFamily="2" charset="-78"/>
              </a:rPr>
              <a:t>پايش</a:t>
            </a:r>
            <a:r>
              <a:rPr lang="en-US">
                <a:solidFill>
                  <a:schemeClr val="hlink"/>
                </a:solidFill>
              </a:rPr>
              <a:t>Monitoring</a:t>
            </a:r>
            <a:r>
              <a:rPr lang="en-US"/>
              <a:t>                     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657600"/>
            <a:ext cx="7010400" cy="2209800"/>
          </a:xfrm>
        </p:spPr>
        <p:txBody>
          <a:bodyPr/>
          <a:lstStyle/>
          <a:p>
            <a:pPr algn="r" rtl="1"/>
            <a:r>
              <a:rPr lang="fa-IR" sz="3600">
                <a:solidFill>
                  <a:schemeClr val="folHlink"/>
                </a:solidFill>
                <a:cs typeface="2  Nazanin" pitchFamily="2" charset="-78"/>
              </a:rPr>
              <a:t>پيگيري روز به روز فعاليت ها در ضمن اجرا ، به منظور اطمينان از پيشرفت كار طبق برنامه مطابق جدول زمان بندي</a:t>
            </a:r>
            <a:endParaRPr lang="en-US" sz="3600">
              <a:solidFill>
                <a:schemeClr val="folHlink"/>
              </a:solidFill>
              <a:cs typeface="2  Nazanin" pitchFamily="2" charset="-78"/>
            </a:endParaRPr>
          </a:p>
        </p:txBody>
      </p:sp>
    </p:spTree>
  </p:cSld>
  <p:clrMapOvr>
    <a:masterClrMapping/>
  </p:clrMapOvr>
  <p:transition>
    <p:spli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>
              <a:buNone/>
            </a:pPr>
            <a:r>
              <a:rPr lang="fa-IR" dirty="0" smtClean="0"/>
              <a:t>اساسا“ برنامه ها به منظور کسب اطلاعات و اخذ تصمیم ارزشیابی میشوند </a:t>
            </a:r>
          </a:p>
          <a:p>
            <a:pPr algn="r">
              <a:buNone/>
            </a:pPr>
            <a:r>
              <a:rPr lang="fa-IR" dirty="0" smtClean="0"/>
              <a:t>شش دلیل عمده برای تمایل ذینفعان به ارزشیابی برنامه ها :</a:t>
            </a:r>
          </a:p>
          <a:p>
            <a:pPr algn="r" rtl="1"/>
            <a:r>
              <a:rPr lang="fa-IR" dirty="0" smtClean="0"/>
              <a:t>برای تعیین دستیابی به اهداف اختصاصی مرتبط با وضعیت بهبود یافته سلامت </a:t>
            </a:r>
          </a:p>
          <a:p>
            <a:pPr algn="r" rtl="1"/>
            <a:r>
              <a:rPr lang="fa-IR" dirty="0" smtClean="0"/>
              <a:t>برای ارتقاء و بهبود اجرای برنامه </a:t>
            </a:r>
          </a:p>
          <a:p>
            <a:pPr algn="r" rtl="1"/>
            <a:r>
              <a:rPr lang="fa-IR" dirty="0" smtClean="0"/>
              <a:t>برای پاسخگویی به سرمایه گذاران ، جامعه و دیگر ذینفعان برنامه </a:t>
            </a:r>
          </a:p>
          <a:p>
            <a:pPr algn="r" rtl="1"/>
            <a:r>
              <a:rPr lang="fa-IR" dirty="0" smtClean="0"/>
              <a:t>برای افزایش حمایت جامعه از نو آوری ها </a:t>
            </a:r>
          </a:p>
          <a:p>
            <a:pPr algn="r" rtl="1"/>
            <a:r>
              <a:rPr lang="fa-IR" dirty="0" smtClean="0"/>
              <a:t>برای کمک به مبانی علمی مداخلات سلامت همگانی جامعه </a:t>
            </a:r>
          </a:p>
          <a:p>
            <a:pPr algn="r" rtl="1"/>
            <a:r>
              <a:rPr lang="fa-IR" dirty="0" smtClean="0"/>
              <a:t>برای اعلام تصمیمات مربوط به سیاست گذاران </a:t>
            </a:r>
          </a:p>
          <a:p>
            <a:pPr algn="r" rtl="1"/>
            <a:endParaRPr lang="fa-IR" dirty="0" smtClean="0"/>
          </a:p>
          <a:p>
            <a:pPr algn="r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r"/>
            <a:r>
              <a:rPr lang="fa-IR" sz="5400" dirty="0" smtClean="0">
                <a:solidFill>
                  <a:schemeClr val="tx1"/>
                </a:solidFill>
              </a:rPr>
              <a:t>مقصود از ارزشیابی :</a:t>
            </a:r>
            <a:endParaRPr lang="en-US" sz="5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21342006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600200" y="609600"/>
          <a:ext cx="5943600" cy="5638800"/>
        </p:xfrm>
        <a:graphic>
          <a:graphicData uri="http://schemas.openxmlformats.org/presentationml/2006/ole">
            <p:oleObj spid="_x0000_s1026" name="Document" r:id="rId3" imgW="6329613" imgH="7220920" progId="Word.Document.12">
              <p:embed/>
            </p:oleObj>
          </a:graphicData>
        </a:graphic>
      </p:graphicFrame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228600"/>
            <a:ext cx="8001000" cy="5778691"/>
          </a:xfrm>
        </p:spPr>
        <p:txBody>
          <a:bodyPr>
            <a:normAutofit/>
          </a:bodyPr>
          <a:lstStyle/>
          <a:p>
            <a:pPr algn="ctr" rtl="1">
              <a:buNone/>
            </a:pPr>
            <a:r>
              <a:rPr lang="ar-SA" b="1" dirty="0" smtClean="0"/>
              <a:t> </a:t>
            </a:r>
            <a:r>
              <a:rPr lang="fa-IR" sz="3600" b="1" dirty="0" smtClean="0"/>
              <a:t>...</a:t>
            </a:r>
            <a:r>
              <a:rPr lang="ar-SA" sz="3600" b="1" dirty="0" smtClean="0"/>
              <a:t>ارزشیابی مداخلات آموزشی باید بر اهداف مهارتی ورفتاری تاکید بیشتری نماید، زیرا هدف نهایی آموزش سلامت، بهبود رفتار است </a:t>
            </a:r>
            <a:r>
              <a:rPr lang="fa-IR" sz="3600" b="1" dirty="0" smtClean="0"/>
              <a:t>...</a:t>
            </a:r>
            <a:endParaRPr lang="en-US" sz="3600" dirty="0" smtClean="0"/>
          </a:p>
          <a:p>
            <a:pPr algn="r" rtl="1">
              <a:buNone/>
            </a:pPr>
            <a:endParaRPr lang="en-US" dirty="0" smtClean="0"/>
          </a:p>
          <a:p>
            <a:pPr algn="just" rtl="1">
              <a:buNone/>
            </a:pPr>
            <a:r>
              <a:rPr lang="ar-SA" dirty="0" smtClean="0"/>
              <a:t>هر نوع ارزشيابي توسط ابزارویژه که می تواند </a:t>
            </a:r>
            <a:r>
              <a:rPr lang="ar-SA" dirty="0" smtClean="0">
                <a:solidFill>
                  <a:srgbClr val="FF0000"/>
                </a:solidFill>
              </a:rPr>
              <a:t>پرسشنامه، مشاهده یا مصاحبه باشد، </a:t>
            </a:r>
            <a:r>
              <a:rPr lang="ar-SA" dirty="0" smtClean="0"/>
              <a:t>انجام می شود. مراحل کلی ارزشيابي شامل بیان برنامه وتعیین اهداف ارزشیابی، جمع آوری داده ها، تحلیل وتفسیر یافته ها، گزارش یافته ها و ارزیابی مجدد برنامه است </a:t>
            </a:r>
            <a:r>
              <a:rPr lang="fa-IR" dirty="0" smtClean="0"/>
              <a:t>.</a:t>
            </a:r>
          </a:p>
          <a:p>
            <a:pPr lvl="0">
              <a:buClr>
                <a:prstClr val="black">
                  <a:shade val="95000"/>
                </a:prstClr>
              </a:buClr>
            </a:pPr>
            <a:endParaRPr lang="en-US" dirty="0">
              <a:solidFill>
                <a:prstClr val="black"/>
              </a:solidFill>
            </a:endParaRPr>
          </a:p>
          <a:p>
            <a:pPr algn="just" rtl="1">
              <a:buNone/>
            </a:pPr>
            <a:endParaRPr lang="en-US" dirty="0" smtClean="0"/>
          </a:p>
          <a:p>
            <a:pPr algn="r" rtl="1">
              <a:buNone/>
            </a:pP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148843722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066800"/>
            <a:ext cx="8229600" cy="41910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marL="708660" lvl="0" indent="-571500" algn="r" rtl="1">
              <a:spcBef>
                <a:spcPct val="20000"/>
              </a:spcBef>
              <a:buFont typeface="Wingdings" pitchFamily="2" charset="2"/>
              <a:buChar char="q"/>
            </a:pPr>
            <a:r>
              <a:rPr lang="fa-IR" sz="4000" b="0" dirty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cs typeface="Times New Roman"/>
              </a:rPr>
              <a:t>هنگام تعیین ارزش برنامه ؛ طراحان میتوانند از چند نوع ارزشیابی استفاده </a:t>
            </a:r>
            <a:r>
              <a:rPr lang="fa-IR" sz="4000" b="0" dirty="0" smtClean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cs typeface="Times New Roman"/>
              </a:rPr>
              <a:t>کنند</a:t>
            </a:r>
            <a:br>
              <a:rPr lang="fa-IR" sz="4000" b="0" dirty="0" smtClean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cs typeface="Times New Roman"/>
              </a:rPr>
            </a:br>
            <a:r>
              <a:rPr lang="fa-IR" sz="4000" b="0" dirty="0" smtClean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cs typeface="Times New Roman"/>
              </a:rPr>
              <a:t> </a:t>
            </a:r>
            <a:r>
              <a:rPr lang="fa-IR" sz="4000" b="0" dirty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cs typeface="Times New Roman"/>
              </a:rPr>
              <a:t/>
            </a:r>
            <a:br>
              <a:rPr lang="fa-IR" sz="4000" b="0" dirty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cs typeface="Times New Roman"/>
              </a:rPr>
            </a:br>
            <a:r>
              <a:rPr lang="fa-IR" sz="4000" b="0" dirty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cs typeface="Times New Roman"/>
              </a:rPr>
              <a:t>نوع ارزشیابی بیانگر آن است که آیا نتایج برای بهبود و ارتقای برنامه قبل یا حین اجرا مورد نیاز است</a:t>
            </a:r>
            <a:br>
              <a:rPr lang="fa-IR" sz="4000" b="0" dirty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cs typeface="Times New Roman"/>
              </a:rPr>
            </a:br>
            <a:endParaRPr lang="fa-IR" sz="4000" dirty="0"/>
          </a:p>
        </p:txBody>
      </p:sp>
    </p:spTree>
    <p:extLst>
      <p:ext uri="{BB962C8B-B14F-4D97-AF65-F5344CB8AC3E}">
        <p14:creationId xmlns="" xmlns:p14="http://schemas.microsoft.com/office/powerpoint/2010/main" val="87386703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رسمی </a:t>
            </a:r>
          </a:p>
          <a:p>
            <a:pPr algn="r" rtl="1"/>
            <a:r>
              <a:rPr lang="fa-IR" dirty="0" smtClean="0"/>
              <a:t>غیر رسمی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 rtl="1"/>
            <a:r>
              <a:rPr lang="fa-IR" sz="3200" dirty="0" smtClean="0"/>
              <a:t>از نظر کلی  ارزشیابی را می توان به دو دسته تقسیم کرد</a:t>
            </a:r>
            <a:endParaRPr lang="en-US" sz="3200" dirty="0"/>
          </a:p>
        </p:txBody>
      </p:sp>
    </p:spTree>
  </p:cSld>
  <p:clrMapOvr>
    <a:masterClrMapping/>
  </p:clrMapOvr>
  <p:transition>
    <p:spli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28600" y="1447800"/>
          <a:ext cx="8610600" cy="360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0200"/>
                <a:gridCol w="2870200"/>
                <a:gridCol w="2870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غیر رسمی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رسمی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cs typeface="B Mitra" pitchFamily="2" charset="-78"/>
                        </a:rPr>
                        <a:t>ویژگی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فعالیت های خود به خود ولحظه ای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فعالیت های برنامه ریزی شده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درجه آزادی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روش یا پروتکل های انعطاف پذیر 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روش یا پروتکل های توصیه شده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انعطاف پذیری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عمق داده ها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دقت داده ها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داده ها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مقادیر شخصی و ذهنی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مقادیر ،عینی و واقع بینانه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بی طرفی و واقع بینی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حداکثر اطلاع رسانی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حداکثر مقایسه پذیری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فایده و مزیت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جهت گیری شخصی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بخش بالقوه محدود شده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خطا و جهت گیری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بخش های طبیعی</a:t>
                      </a:r>
                    </a:p>
                    <a:p>
                      <a:pPr algn="ctr"/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بخش های کنترل شده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بخش و مجموعه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وسیع و گسترده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محکم و قوی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cs typeface="B Mitra" pitchFamily="2" charset="-78"/>
                        </a:rPr>
                        <a:t>استدلال و نتیجه گیری</a:t>
                      </a:r>
                      <a:endParaRPr lang="en-US" dirty="0">
                        <a:cs typeface="B Mitra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و</a:t>
            </a:r>
            <a:r>
              <a:rPr lang="fa-IR" dirty="0" smtClean="0"/>
              <a:t>یژگیهای ارزشیابی رسمی و غیر رسمی</a:t>
            </a:r>
            <a:endParaRPr lang="en-US" dirty="0"/>
          </a:p>
        </p:txBody>
      </p:sp>
    </p:spTree>
  </p:cSld>
  <p:clrMapOvr>
    <a:masterClrMapping/>
  </p:clrMapOvr>
  <p:transition>
    <p:spli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81600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en-US" dirty="0" smtClean="0">
                <a:solidFill>
                  <a:srgbClr val="FF0000"/>
                </a:solidFill>
              </a:rPr>
              <a:t>-1</a:t>
            </a:r>
            <a:r>
              <a:rPr lang="ar-SA" dirty="0" smtClean="0">
                <a:solidFill>
                  <a:srgbClr val="FF0000"/>
                </a:solidFill>
              </a:rPr>
              <a:t>ارزشیابی فرآیند</a:t>
            </a:r>
            <a:endParaRPr lang="en-US" dirty="0" smtClean="0">
              <a:solidFill>
                <a:srgbClr val="FF0000"/>
              </a:solidFill>
            </a:endParaRPr>
          </a:p>
          <a:p>
            <a:pPr algn="r" rtl="1">
              <a:buNone/>
            </a:pPr>
            <a:r>
              <a:rPr lang="en-US" dirty="0" smtClean="0">
                <a:solidFill>
                  <a:srgbClr val="FF0000"/>
                </a:solidFill>
              </a:rPr>
              <a:t>-2</a:t>
            </a:r>
            <a:r>
              <a:rPr lang="ar-SA" dirty="0" smtClean="0">
                <a:solidFill>
                  <a:srgbClr val="FF0000"/>
                </a:solidFill>
              </a:rPr>
              <a:t>ارزشیابی اثر</a:t>
            </a:r>
            <a:endParaRPr lang="en-US" dirty="0" smtClean="0">
              <a:solidFill>
                <a:srgbClr val="FF0000"/>
              </a:solidFill>
            </a:endParaRPr>
          </a:p>
          <a:p>
            <a:pPr algn="r" rtl="1">
              <a:buNone/>
            </a:pPr>
            <a:r>
              <a:rPr lang="ar-SA" dirty="0" smtClean="0">
                <a:solidFill>
                  <a:srgbClr val="FF0000"/>
                </a:solidFill>
              </a:rPr>
              <a:t>3-ارزشیابی نتیجه</a:t>
            </a:r>
            <a:endParaRPr lang="en-US" dirty="0" smtClean="0">
              <a:solidFill>
                <a:srgbClr val="FF0000"/>
              </a:solidFill>
            </a:endParaRPr>
          </a:p>
          <a:p>
            <a:pPr algn="r" rtl="1">
              <a:buNone/>
            </a:pPr>
            <a:r>
              <a:rPr lang="ar-SA" dirty="0" smtClean="0"/>
              <a:t>4-ارزشیابی عکس العمل</a:t>
            </a:r>
            <a:endParaRPr lang="en-US" dirty="0" smtClean="0"/>
          </a:p>
          <a:p>
            <a:pPr algn="r" rtl="1">
              <a:buNone/>
            </a:pPr>
            <a:r>
              <a:rPr lang="ar-SA" dirty="0" smtClean="0"/>
              <a:t>5-ارزشیابی بر اساس یادگیری مشارکت کنندگان</a:t>
            </a:r>
            <a:endParaRPr lang="en-US" dirty="0" smtClean="0"/>
          </a:p>
          <a:p>
            <a:pPr algn="r" rtl="1">
              <a:buNone/>
            </a:pPr>
            <a:r>
              <a:rPr lang="ar-SA" dirty="0" smtClean="0"/>
              <a:t>6-ارزشیابی رفتار </a:t>
            </a:r>
            <a:endParaRPr lang="en-US" dirty="0" smtClean="0"/>
          </a:p>
          <a:p>
            <a:pPr algn="r" rtl="1">
              <a:buNone/>
            </a:pPr>
            <a:r>
              <a:rPr lang="ar-SA" dirty="0" smtClean="0"/>
              <a:t>7- ارزشیابی کیفی</a:t>
            </a:r>
            <a:endParaRPr lang="en-US" dirty="0" smtClean="0"/>
          </a:p>
          <a:p>
            <a:pPr algn="r" rtl="1">
              <a:buNone/>
            </a:pPr>
            <a:r>
              <a:rPr lang="ar-SA" dirty="0" smtClean="0"/>
              <a:t>8- ارزشیابی مشارکتی</a:t>
            </a:r>
            <a:endParaRPr lang="en-US" dirty="0" smtClean="0"/>
          </a:p>
          <a:p>
            <a:pPr algn="r" rtl="1">
              <a:buNone/>
            </a:pPr>
            <a:r>
              <a:rPr lang="ar-SA" dirty="0" smtClean="0"/>
              <a:t>9- ارزشیابی آموزشی</a:t>
            </a:r>
            <a:endParaRPr lang="fa-IR" dirty="0" smtClean="0"/>
          </a:p>
          <a:p>
            <a:pPr lvl="0" algn="r" rtl="1">
              <a:buClr>
                <a:prstClr val="black">
                  <a:shade val="95000"/>
                </a:prstClr>
              </a:buClr>
              <a:buNone/>
            </a:pPr>
            <a:r>
              <a:rPr lang="fa-IR" dirty="0" smtClean="0">
                <a:solidFill>
                  <a:prstClr val="black"/>
                </a:solidFill>
              </a:rPr>
              <a:t>10-اررزشیابی </a:t>
            </a:r>
            <a:r>
              <a:rPr lang="fa-IR" dirty="0">
                <a:solidFill>
                  <a:prstClr val="black"/>
                </a:solidFill>
              </a:rPr>
              <a:t>تکوینی</a:t>
            </a:r>
          </a:p>
          <a:p>
            <a:pPr lvl="0" algn="r" rtl="1">
              <a:buClr>
                <a:prstClr val="black">
                  <a:shade val="95000"/>
                </a:prstClr>
              </a:buClr>
              <a:buNone/>
            </a:pPr>
            <a:r>
              <a:rPr lang="fa-IR" dirty="0" smtClean="0">
                <a:solidFill>
                  <a:prstClr val="black"/>
                </a:solidFill>
              </a:rPr>
              <a:t>11- </a:t>
            </a:r>
            <a:r>
              <a:rPr lang="fa-IR" dirty="0">
                <a:solidFill>
                  <a:prstClr val="black"/>
                </a:solidFill>
              </a:rPr>
              <a:t>ارزشیابی برایندی</a:t>
            </a:r>
            <a:endParaRPr lang="en-US" dirty="0">
              <a:solidFill>
                <a:prstClr val="black"/>
              </a:solidFill>
            </a:endParaRPr>
          </a:p>
          <a:p>
            <a:pPr algn="r" rtl="1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3400" y="274638"/>
            <a:ext cx="8153400" cy="1143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r" rtl="1"/>
            <a:r>
              <a:rPr lang="fa-IR" sz="5400" dirty="0" smtClean="0">
                <a:solidFill>
                  <a:schemeClr val="tx1"/>
                </a:solidFill>
              </a:rPr>
              <a:t/>
            </a:r>
            <a:br>
              <a:rPr lang="fa-IR" sz="5400" dirty="0" smtClean="0">
                <a:solidFill>
                  <a:schemeClr val="tx1"/>
                </a:solidFill>
              </a:rPr>
            </a:br>
            <a:r>
              <a:rPr lang="fa-IR" sz="5400" dirty="0" smtClean="0">
                <a:solidFill>
                  <a:schemeClr val="tx1"/>
                </a:solidFill>
              </a:rPr>
              <a:t>ا</a:t>
            </a:r>
            <a:r>
              <a:rPr lang="ar-SA" sz="5400" dirty="0" smtClean="0">
                <a:solidFill>
                  <a:schemeClr val="tx1"/>
                </a:solidFill>
              </a:rPr>
              <a:t>نواع ارزشیابی</a:t>
            </a:r>
            <a:r>
              <a:rPr lang="fa-IR" sz="5400" dirty="0" smtClean="0">
                <a:solidFill>
                  <a:schemeClr val="tx1"/>
                </a:solidFill>
              </a:rPr>
              <a:t>: </a:t>
            </a:r>
            <a:r>
              <a:rPr lang="en-US" sz="5400" dirty="0" smtClean="0">
                <a:solidFill>
                  <a:schemeClr val="tx1"/>
                </a:solidFill>
              </a:rPr>
              <a:t/>
            </a:r>
            <a:br>
              <a:rPr lang="en-US" sz="5400" dirty="0" smtClean="0">
                <a:solidFill>
                  <a:schemeClr val="tx1"/>
                </a:solidFill>
              </a:rPr>
            </a:br>
            <a:endParaRPr lang="en-US" sz="5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343400"/>
          </a:xfrm>
        </p:spPr>
        <p:txBody>
          <a:bodyPr>
            <a:normAutofit lnSpcReduction="10000"/>
          </a:bodyPr>
          <a:lstStyle/>
          <a:p>
            <a:pPr lvl="0" algn="just" rtl="1">
              <a:buClr>
                <a:prstClr val="black">
                  <a:shade val="95000"/>
                </a:prstClr>
              </a:buClr>
              <a:buNone/>
            </a:pPr>
            <a:r>
              <a:rPr lang="fa-IR" sz="3200" dirty="0">
                <a:solidFill>
                  <a:prstClr val="black"/>
                </a:solidFill>
              </a:rPr>
              <a:t>به معنی هر گونه ترکیب شاخص های حاصل حین اجرای فعالیت های برنامه به منظور کنترل ، تضمین یا بهبود کیفیت اجرا یا ارائه برنامه است .</a:t>
            </a:r>
            <a:endParaRPr lang="en-US" sz="3200" dirty="0">
              <a:solidFill>
                <a:prstClr val="black"/>
              </a:solidFill>
            </a:endParaRPr>
          </a:p>
          <a:p>
            <a:pPr algn="just" rtl="1">
              <a:buNone/>
            </a:pPr>
            <a:r>
              <a:rPr lang="ar-SA" sz="3600" dirty="0" smtClean="0"/>
              <a:t>ارزشیابی هر برنامه باید </a:t>
            </a:r>
            <a:r>
              <a:rPr lang="ar-SA" sz="3600" dirty="0" smtClean="0">
                <a:solidFill>
                  <a:srgbClr val="FF0000"/>
                </a:solidFill>
              </a:rPr>
              <a:t>قبل از شروع </a:t>
            </a:r>
            <a:r>
              <a:rPr lang="ar-SA" sz="3600" dirty="0" smtClean="0"/>
              <a:t>آن، به منظور بررسی نیازهای جامعه توسط یک فرد ارزشیابی کننده شروع شود تا نیازهای آن جامعه به خدمات بهداشتی را تحت بررسی منظم قرار داده و طرحی مناسب برای رفع نیازها برنامه ریزی شود 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6002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r" rtl="1"/>
            <a:r>
              <a:rPr lang="fa-IR" sz="6000" dirty="0" smtClean="0">
                <a:solidFill>
                  <a:schemeClr val="tx1"/>
                </a:solidFill>
              </a:rPr>
              <a:t/>
            </a:r>
            <a:br>
              <a:rPr lang="fa-IR" sz="6000" dirty="0" smtClean="0">
                <a:solidFill>
                  <a:schemeClr val="tx1"/>
                </a:solidFill>
              </a:rPr>
            </a:br>
            <a:r>
              <a:rPr lang="ar-SA" sz="6000" dirty="0" smtClean="0">
                <a:solidFill>
                  <a:schemeClr val="tx1"/>
                </a:solidFill>
              </a:rPr>
              <a:t>ارزشیابی فرآیند :</a:t>
            </a:r>
            <a:r>
              <a:rPr lang="en-US" sz="6000" dirty="0" smtClean="0">
                <a:solidFill>
                  <a:schemeClr val="tx1"/>
                </a:solidFill>
              </a:rPr>
              <a:t/>
            </a:r>
            <a:br>
              <a:rPr lang="en-US" sz="6000" dirty="0" smtClean="0">
                <a:solidFill>
                  <a:schemeClr val="tx1"/>
                </a:solidFill>
              </a:rPr>
            </a:br>
            <a:endParaRPr lang="en-US" sz="6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175760"/>
          </a:xfrm>
        </p:spPr>
        <p:txBody>
          <a:bodyPr/>
          <a:lstStyle/>
          <a:p>
            <a:pPr algn="just" rtl="1"/>
            <a:r>
              <a:rPr lang="ar-SA" dirty="0" smtClean="0"/>
              <a:t>این نوع ارزشیابی در حین و بلافاصله بعد از پایان برنامه صورت گرفته و </a:t>
            </a:r>
            <a:r>
              <a:rPr lang="ar-SA" dirty="0" smtClean="0">
                <a:solidFill>
                  <a:srgbClr val="FF0000"/>
                </a:solidFill>
              </a:rPr>
              <a:t>تأثیرفوری برنامه </a:t>
            </a:r>
            <a:r>
              <a:rPr lang="ar-SA" dirty="0" smtClean="0"/>
              <a:t>بر سیاست های سازمانی، منابع، فعالیتها و همچنین تأثیر برنامه را برسیستمهای دولت و قوانین نشان می دهد</a:t>
            </a:r>
            <a:r>
              <a:rPr lang="fa-IR" dirty="0" smtClean="0"/>
              <a:t>.</a:t>
            </a:r>
          </a:p>
          <a:p>
            <a:pPr algn="just" rtl="1"/>
            <a:r>
              <a:rPr lang="fa-IR" dirty="0" smtClean="0"/>
              <a:t>ا</a:t>
            </a:r>
            <a:r>
              <a:rPr lang="ar-SA" dirty="0" smtClean="0"/>
              <a:t>رزشیابی اثر از طریق گزارش عوارض فوری و کوتاه مدت برنامه ، میزان تأثیر مورد نظر برنامه را مد نظر قرار داده و میزان پیشرفت برنامه را تعیین می کند و به بازخوردهای گروه هدف دسترسی یافته وتأثیرات فوری بر معلومات، نگرش، مهارت و یا رفتارها را ثبت مینماید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157003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r"/>
            <a:r>
              <a:rPr lang="ar-SA" sz="6600" dirty="0" smtClean="0"/>
              <a:t>ارزشیابی اثر:</a:t>
            </a:r>
            <a:r>
              <a:rPr lang="en-US" sz="4400" dirty="0" smtClean="0"/>
              <a:t/>
            </a:r>
            <a:br>
              <a:rPr lang="en-US" sz="4400" dirty="0" smtClean="0"/>
            </a:br>
            <a:endParaRPr lang="en-US" sz="4400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709160"/>
          </a:xfrm>
        </p:spPr>
        <p:txBody>
          <a:bodyPr>
            <a:normAutofit/>
          </a:bodyPr>
          <a:lstStyle/>
          <a:p>
            <a:pPr algn="just" rtl="1">
              <a:buNone/>
            </a:pPr>
            <a:r>
              <a:rPr lang="fa-IR" sz="3600" dirty="0" smtClean="0"/>
              <a:t>این ارزیابی بر هدف یا </a:t>
            </a:r>
            <a:r>
              <a:rPr lang="fa-IR" sz="3600" dirty="0" smtClean="0">
                <a:solidFill>
                  <a:srgbClr val="FF0000"/>
                </a:solidFill>
              </a:rPr>
              <a:t>محصول نهایی </a:t>
            </a:r>
            <a:r>
              <a:rPr lang="fa-IR" sz="3600" dirty="0" smtClean="0"/>
              <a:t>برنامه یا خدمت تاکید دارد و عموما در بخش سلامت و با آمارهای ابتلاء یا مرگ و میر در یک جمعیت ،آمارهای حیاتی ، نشانه ها یا شاخص های فیزیولوِژیک افراد سنجیده میشود </a:t>
            </a:r>
          </a:p>
          <a:p>
            <a:pPr algn="just" rtl="1">
              <a:buNone/>
            </a:pPr>
            <a:r>
              <a:rPr lang="fa-IR" sz="3600" dirty="0" smtClean="0"/>
              <a:t>ارزشیابی نتیجه ماهیت دراز مدتی دارد و به نسبت ارزشیابی تاثیر ، زمان و منابع بیشتری صرف آن میشود</a:t>
            </a:r>
            <a:endParaRPr lang="en-US" sz="36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r"/>
            <a:r>
              <a:rPr lang="ar-SA" sz="5400" dirty="0" smtClean="0"/>
              <a:t>ارزشیابی نتیجه:</a:t>
            </a:r>
            <a:endParaRPr lang="en-US" sz="5400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algn="just" rtl="1">
              <a:buNone/>
            </a:pPr>
            <a:r>
              <a:rPr lang="ar-SA" sz="3600" dirty="0" smtClean="0"/>
              <a:t>در ارزشیابی های کیفی ، داده ها را می توان از مصاحبه های شخصی و مشاهدات مستقیم و اسناد مکتوب جمع آوری کرد</a:t>
            </a:r>
            <a:r>
              <a:rPr lang="en-US" sz="3600" dirty="0" smtClean="0"/>
              <a:t> .</a:t>
            </a:r>
          </a:p>
          <a:p>
            <a:pPr algn="just" rtl="1">
              <a:buNone/>
            </a:pPr>
            <a:r>
              <a:rPr lang="ar-SA" sz="3600" dirty="0" smtClean="0"/>
              <a:t>هدف از این ارزشیابی ها کسب اطلاعات شخصی درباره ی </a:t>
            </a:r>
            <a:r>
              <a:rPr lang="ar-SA" sz="3600" dirty="0" smtClean="0">
                <a:solidFill>
                  <a:srgbClr val="FF0000"/>
                </a:solidFill>
              </a:rPr>
              <a:t>پویایی و طرز برداشت شرکت کنندگان از نتایج و اهمیت برنامه </a:t>
            </a:r>
            <a:r>
              <a:rPr lang="ar-SA" sz="3600" dirty="0" smtClean="0"/>
              <a:t>می باشد</a:t>
            </a:r>
            <a:r>
              <a:rPr lang="en-US" sz="3600" dirty="0" smtClean="0"/>
              <a:t> 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548640" lvl="0" indent="-411480" algn="r" rtl="1">
              <a:spcBef>
                <a:spcPct val="20000"/>
              </a:spcBef>
            </a:pPr>
            <a:r>
              <a:rPr lang="fa-IR" sz="4400" dirty="0" smtClean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cs typeface="Times New Roman"/>
              </a:rPr>
              <a:t/>
            </a:r>
            <a:br>
              <a:rPr lang="fa-IR" sz="4400" dirty="0" smtClean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cs typeface="Times New Roman"/>
              </a:rPr>
            </a:br>
            <a:r>
              <a:rPr lang="ar-SA" sz="4400" dirty="0" smtClean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cs typeface="Times New Roman"/>
              </a:rPr>
              <a:t>ارزشیابی </a:t>
            </a:r>
            <a:r>
              <a:rPr lang="ar-SA" sz="4400" dirty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cs typeface="Times New Roman"/>
              </a:rPr>
              <a:t>های کیفی:</a:t>
            </a:r>
            <a:r>
              <a:rPr lang="en-US" sz="4400" b="0" dirty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</a:rPr>
              <a:t/>
            </a:r>
            <a:br>
              <a:rPr lang="en-US" sz="4400" b="0" dirty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</a:rPr>
            </a:br>
            <a:endParaRPr lang="en-US" sz="4400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>
              <a:buNone/>
            </a:pPr>
            <a:r>
              <a:rPr lang="fa-IR" sz="4000" dirty="0" smtClean="0"/>
              <a:t>این سئوال که چه کسی نتایج ارزشیابی را دریافت خواهد کرد هم مساله ای مهم است . ارزشیابی را میتوان از نقطه نظر های متعددی انجام داد و بستگی به این دارد که نتایج به مدیر برنامه ؛ منبع سرمایه گذار ، سازمان یا عموم مردم ارائه شوند . </a:t>
            </a:r>
            <a:endParaRPr lang="en-US" sz="4000" dirty="0" smtClean="0"/>
          </a:p>
          <a:p>
            <a:pPr algn="r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548640" lvl="0" indent="-411480" algn="r" rtl="1">
              <a:spcBef>
                <a:spcPct val="20000"/>
              </a:spcBef>
            </a:pPr>
            <a:r>
              <a:rPr lang="fa-IR" sz="6000" dirty="0" smtClean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  <a:cs typeface="Times New Roman"/>
              </a:rPr>
              <a:t/>
            </a:r>
            <a:br>
              <a:rPr lang="fa-IR" sz="6000" dirty="0" smtClean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  <a:cs typeface="Times New Roman"/>
              </a:rPr>
            </a:br>
            <a:r>
              <a:rPr lang="ar-SA" sz="6000" dirty="0" smtClean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  <a:cs typeface="Times New Roman"/>
              </a:rPr>
              <a:t>نتایج </a:t>
            </a:r>
            <a:r>
              <a:rPr lang="ar-SA" sz="6000" dirty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  <a:cs typeface="Times New Roman"/>
              </a:rPr>
              <a:t>ارزشیابی : </a:t>
            </a:r>
            <a:r>
              <a:rPr lang="en-US" sz="6000" b="0" dirty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</a:rPr>
              <a:t/>
            </a:r>
            <a:br>
              <a:rPr lang="en-US" sz="6000" b="0" dirty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</a:rPr>
            </a:br>
            <a:endParaRPr lang="en-US" sz="8000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/>
          </a:bodyPr>
          <a:lstStyle/>
          <a:p>
            <a:pPr algn="just" rtl="1"/>
            <a:r>
              <a:rPr lang="fa-IR" dirty="0" smtClean="0"/>
              <a:t>طراحان در اجرای ارزشیابی در فرایند طراحی برنامه یا ناکام می مانند یا این کار را خیلی دیر انجام میدهند . </a:t>
            </a:r>
            <a:endParaRPr lang="en-US" dirty="0" smtClean="0"/>
          </a:p>
          <a:p>
            <a:pPr algn="just" rtl="1"/>
            <a:r>
              <a:rPr lang="fa-IR" dirty="0" smtClean="0"/>
              <a:t>ممکن است منابع برای ارزشیابی مناسب در دسترس نباشد .</a:t>
            </a:r>
            <a:endParaRPr lang="en-US" dirty="0" smtClean="0"/>
          </a:p>
          <a:p>
            <a:pPr algn="just" rtl="1"/>
            <a:r>
              <a:rPr lang="fa-IR" dirty="0" smtClean="0"/>
              <a:t>محدودیت های سازمانی درباره استخدام مشاوران و آموزش دهندگان </a:t>
            </a:r>
            <a:endParaRPr lang="en-US" dirty="0" smtClean="0"/>
          </a:p>
          <a:p>
            <a:pPr algn="just" rtl="1"/>
            <a:r>
              <a:rPr lang="fa-IR" dirty="0" smtClean="0"/>
              <a:t>معمولا" تشخیص آثار برنامه دشوار است چون تغییرات گاهی کوچک هستند ، به آهستگی پدید میآیند ، یا دوامی ندارند .</a:t>
            </a:r>
            <a:endParaRPr lang="en-US" dirty="0" smtClean="0"/>
          </a:p>
          <a:p>
            <a:pPr algn="just" rtl="1"/>
            <a:r>
              <a:rPr lang="fa-IR" dirty="0" smtClean="0"/>
              <a:t>طول زمان اختصاص داده شده به برنامه و ارزشیابی آن </a:t>
            </a:r>
            <a:endParaRPr lang="en-US" dirty="0" smtClean="0"/>
          </a:p>
          <a:p>
            <a:pPr algn="just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fa-IR" sz="4800" dirty="0" smtClean="0"/>
              <a:t/>
            </a:r>
            <a:br>
              <a:rPr lang="fa-IR" sz="4800" dirty="0" smtClean="0"/>
            </a:br>
            <a:r>
              <a:rPr lang="ar-SA" sz="4800" dirty="0" smtClean="0"/>
              <a:t>شایع ترین مشکلات و موانع ارزشیابی :</a:t>
            </a:r>
            <a:r>
              <a:rPr lang="en-US" sz="4800" dirty="0" smtClean="0"/>
              <a:t/>
            </a:r>
            <a:br>
              <a:rPr lang="en-US" sz="4800" dirty="0" smtClean="0"/>
            </a:br>
            <a:endParaRPr lang="en-US" sz="4800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6080760"/>
          </a:xfrm>
        </p:spPr>
        <p:txBody>
          <a:bodyPr>
            <a:noAutofit/>
          </a:bodyPr>
          <a:lstStyle/>
          <a:p>
            <a:pPr lvl="0" algn="just" rtl="1">
              <a:buClr>
                <a:prstClr val="black">
                  <a:shade val="95000"/>
                </a:prstClr>
              </a:buClr>
            </a:pPr>
            <a:r>
              <a:rPr lang="fa-IR" sz="3200" dirty="0">
                <a:solidFill>
                  <a:prstClr val="black"/>
                </a:solidFill>
              </a:rPr>
              <a:t>محدودیت هایی ( مانند : سیاست ها ، اخلاقیات ،نداشتن اعتماد به ارزیابان ) که جمع آوری داده ها را از اعضای گروه هدف را محدود و مقید میکنند . </a:t>
            </a:r>
            <a:endParaRPr lang="en-US" sz="3200" dirty="0">
              <a:solidFill>
                <a:prstClr val="black"/>
              </a:solidFill>
            </a:endParaRPr>
          </a:p>
          <a:p>
            <a:pPr lvl="0" algn="just" rtl="1">
              <a:buClr>
                <a:prstClr val="black">
                  <a:shade val="95000"/>
                </a:prstClr>
              </a:buClr>
            </a:pPr>
            <a:r>
              <a:rPr lang="fa-IR" sz="3200" dirty="0" smtClean="0">
                <a:solidFill>
                  <a:prstClr val="black"/>
                </a:solidFill>
              </a:rPr>
              <a:t>مجزا </a:t>
            </a:r>
            <a:r>
              <a:rPr lang="fa-IR" sz="3200" dirty="0">
                <a:solidFill>
                  <a:prstClr val="black"/>
                </a:solidFill>
              </a:rPr>
              <a:t>کردن آثار مداخله ای چند استراتژی ، یا تفکیک آثار برنامه روی گروه هدف در شرایط « واقعی » مشکل است </a:t>
            </a:r>
            <a:r>
              <a:rPr lang="fa-IR" sz="3200" dirty="0" smtClean="0">
                <a:solidFill>
                  <a:prstClr val="black"/>
                </a:solidFill>
              </a:rPr>
              <a:t>میان </a:t>
            </a:r>
            <a:r>
              <a:rPr lang="fa-IR" sz="3200" dirty="0">
                <a:solidFill>
                  <a:prstClr val="black"/>
                </a:solidFill>
              </a:rPr>
              <a:t>استاندارهای حرفه ای و نگرش های غیر حرفه ای ممکن است تعارض ایجاد شود .</a:t>
            </a:r>
            <a:endParaRPr lang="en-US" sz="3200" dirty="0">
              <a:solidFill>
                <a:prstClr val="black"/>
              </a:solidFill>
            </a:endParaRPr>
          </a:p>
          <a:p>
            <a:pPr lvl="0" algn="just" rtl="1">
              <a:buClr>
                <a:prstClr val="black">
                  <a:shade val="95000"/>
                </a:prstClr>
              </a:buClr>
            </a:pPr>
            <a:r>
              <a:rPr lang="fa-IR" sz="3200" dirty="0">
                <a:solidFill>
                  <a:prstClr val="black"/>
                </a:solidFill>
              </a:rPr>
              <a:t>درک ذی نفعان از ارزش ارزشیابی </a:t>
            </a:r>
            <a:endParaRPr lang="en-US" sz="3200" dirty="0">
              <a:solidFill>
                <a:prstClr val="black"/>
              </a:solidFill>
            </a:endParaRPr>
          </a:p>
          <a:p>
            <a:pPr lvl="0" algn="just" rtl="1">
              <a:buClr>
                <a:prstClr val="black">
                  <a:shade val="95000"/>
                </a:prstClr>
              </a:buClr>
            </a:pPr>
            <a:r>
              <a:rPr lang="fa-IR" sz="3200" dirty="0">
                <a:solidFill>
                  <a:prstClr val="black"/>
                </a:solidFill>
              </a:rPr>
              <a:t>استراتژی های مداخله ای گاهی آن طور که مطلوب است ارائه نمیشوند ، یا از نظر فرهنگی اختصاصی نیستند</a:t>
            </a:r>
            <a:endParaRPr lang="fa-IR" sz="4000" dirty="0"/>
          </a:p>
        </p:txBody>
      </p:sp>
    </p:spTree>
    <p:extLst>
      <p:ext uri="{BB962C8B-B14F-4D97-AF65-F5344CB8AC3E}">
        <p14:creationId xmlns="" xmlns:p14="http://schemas.microsoft.com/office/powerpoint/2010/main" val="3151283794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864291"/>
          </a:xfrm>
        </p:spPr>
        <p:txBody>
          <a:bodyPr/>
          <a:lstStyle/>
          <a:p>
            <a:endParaRPr lang="fa-IR" dirty="0" smtClean="0"/>
          </a:p>
          <a:p>
            <a:endParaRPr lang="fa-IR" sz="1200" dirty="0" smtClean="0"/>
          </a:p>
          <a:p>
            <a:r>
              <a:rPr lang="fa-IR" sz="1200" dirty="0" smtClean="0"/>
              <a:t>مرحله اول</a:t>
            </a:r>
          </a:p>
          <a:p>
            <a:endParaRPr lang="fa-IR" sz="1200" dirty="0" smtClean="0"/>
          </a:p>
          <a:p>
            <a:endParaRPr lang="fa-IR" sz="1200" dirty="0" smtClean="0"/>
          </a:p>
          <a:p>
            <a:endParaRPr lang="fa-IR" sz="1200" dirty="0" smtClean="0"/>
          </a:p>
          <a:p>
            <a:endParaRPr lang="fa-IR" sz="1200" dirty="0" smtClean="0"/>
          </a:p>
          <a:p>
            <a:endParaRPr lang="fa-IR" sz="1200" dirty="0" smtClean="0"/>
          </a:p>
          <a:p>
            <a:r>
              <a:rPr lang="fa-IR" sz="1200" dirty="0" smtClean="0"/>
              <a:t>مرحله دوم</a:t>
            </a:r>
          </a:p>
          <a:p>
            <a:endParaRPr lang="fa-IR" sz="1200" dirty="0" smtClean="0"/>
          </a:p>
          <a:p>
            <a:endParaRPr lang="fa-IR" sz="1200" dirty="0" smtClean="0"/>
          </a:p>
          <a:p>
            <a:endParaRPr lang="fa-IR" sz="1200" dirty="0" smtClean="0"/>
          </a:p>
          <a:p>
            <a:endParaRPr lang="fa-IR" sz="1200" dirty="0" smtClean="0"/>
          </a:p>
          <a:p>
            <a:endParaRPr lang="fa-IR" sz="1200" dirty="0" smtClean="0"/>
          </a:p>
          <a:p>
            <a:endParaRPr lang="fa-IR" sz="1200" dirty="0" smtClean="0"/>
          </a:p>
          <a:p>
            <a:endParaRPr lang="fa-IR" sz="1200" dirty="0" smtClean="0"/>
          </a:p>
          <a:p>
            <a:r>
              <a:rPr lang="fa-IR" sz="1200" dirty="0" smtClean="0"/>
              <a:t>م              مرحله سوم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مراحل انتخاب یک طرح ارزشیابی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905000" y="2133600"/>
            <a:ext cx="16002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آشنایی با شرایط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905000" y="3429000"/>
            <a:ext cx="16002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تعریف مسئله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648200" y="2133600"/>
            <a:ext cx="22098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منابع ،موانع و اصول پنهان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4648200" y="3048000"/>
            <a:ext cx="2133600" cy="1143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متغیر های وابسته</a:t>
            </a:r>
          </a:p>
          <a:p>
            <a:pPr algn="ctr"/>
            <a:r>
              <a:rPr lang="fa-IR" dirty="0" smtClean="0"/>
              <a:t>متغیرهای مستقل</a:t>
            </a:r>
          </a:p>
          <a:p>
            <a:pPr algn="ctr"/>
            <a:r>
              <a:rPr lang="fa-IR" dirty="0" smtClean="0"/>
              <a:t>متغیرهای مخدوش کننده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4495800" y="4572000"/>
            <a:ext cx="1524000" cy="38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کیفی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572000" y="5181600"/>
            <a:ext cx="14478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کمی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4648200" y="5715000"/>
            <a:ext cx="1371600" cy="76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ترکیبی از کیفی و کمی</a:t>
            </a:r>
          </a:p>
        </p:txBody>
      </p:sp>
      <p:sp>
        <p:nvSpPr>
          <p:cNvPr id="11" name="Rectangle 10"/>
          <p:cNvSpPr/>
          <p:nvPr/>
        </p:nvSpPr>
        <p:spPr>
          <a:xfrm rot="2946776">
            <a:off x="2015614" y="4784080"/>
            <a:ext cx="1205567" cy="11475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تصمیم گیری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7162800" y="4876800"/>
            <a:ext cx="1676400" cy="1295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سنجش</a:t>
            </a:r>
          </a:p>
          <a:p>
            <a:pPr algn="ctr"/>
            <a:r>
              <a:rPr lang="fa-IR" dirty="0" smtClean="0"/>
              <a:t>جمع آوری داده ها</a:t>
            </a:r>
          </a:p>
          <a:p>
            <a:pPr algn="ctr"/>
            <a:r>
              <a:rPr lang="fa-IR" dirty="0" smtClean="0"/>
              <a:t>تحلیل داده ها</a:t>
            </a:r>
          </a:p>
          <a:p>
            <a:pPr algn="ctr"/>
            <a:r>
              <a:rPr lang="fa-IR" dirty="0" smtClean="0"/>
              <a:t>گزارش نتایج</a:t>
            </a:r>
            <a:endParaRPr lang="en-US" dirty="0"/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3657600" y="2590800"/>
            <a:ext cx="762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3810000" y="5486400"/>
            <a:ext cx="685800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3733800" y="3733800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5400000">
            <a:off x="3352800" y="4038600"/>
            <a:ext cx="990600" cy="990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rot="5400000">
            <a:off x="2514600" y="4343400"/>
            <a:ext cx="304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3505200" y="5486400"/>
            <a:ext cx="9144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rot="5400000" flipH="1" flipV="1">
            <a:off x="3810000" y="4876800"/>
            <a:ext cx="609600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rot="5400000">
            <a:off x="3657600" y="2819400"/>
            <a:ext cx="838200" cy="838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rot="5400000">
            <a:off x="5753100" y="5524500"/>
            <a:ext cx="1447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V="1">
            <a:off x="6248400" y="6247606"/>
            <a:ext cx="304800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6172200" y="4800600"/>
            <a:ext cx="304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>
            <a:off x="6096000" y="5410200"/>
            <a:ext cx="762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7543800" y="4419600"/>
            <a:ext cx="84029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1200" dirty="0" smtClean="0"/>
              <a:t>مرحله چهارم</a:t>
            </a:r>
            <a:endParaRPr lang="en-US" sz="1200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376672"/>
          </a:xfrm>
        </p:spPr>
        <p:txBody>
          <a:bodyPr>
            <a:normAutofit/>
          </a:bodyPr>
          <a:lstStyle/>
          <a:p>
            <a:pPr algn="r" rtl="1"/>
            <a:r>
              <a:rPr lang="fa-IR" sz="1400" dirty="0" smtClean="0"/>
              <a:t>مدل 1   روشهای کیفی مورد استفاده در کمک به توصیف نتایج یافته های کمی</a:t>
            </a:r>
          </a:p>
          <a:p>
            <a:pPr rtl="1">
              <a:buNone/>
            </a:pPr>
            <a:endParaRPr lang="fa-IR" sz="1400" dirty="0" smtClean="0"/>
          </a:p>
          <a:p>
            <a:pPr rtl="1">
              <a:buNone/>
            </a:pPr>
            <a:endParaRPr lang="fa-IR" sz="1400" dirty="0" smtClean="0"/>
          </a:p>
          <a:p>
            <a:pPr rtl="1">
              <a:buNone/>
            </a:pPr>
            <a:endParaRPr lang="fa-IR" sz="1400" dirty="0" smtClean="0"/>
          </a:p>
          <a:p>
            <a:pPr rtl="1">
              <a:buNone/>
            </a:pPr>
            <a:endParaRPr lang="fa-IR" sz="1400" dirty="0" smtClean="0"/>
          </a:p>
          <a:p>
            <a:pPr rtl="1">
              <a:buNone/>
            </a:pPr>
            <a:endParaRPr lang="fa-IR" sz="1400" dirty="0" smtClean="0"/>
          </a:p>
          <a:p>
            <a:pPr algn="r" rtl="1">
              <a:buNone/>
            </a:pPr>
            <a:r>
              <a:rPr lang="fa-IR" sz="1400" dirty="0" smtClean="0"/>
              <a:t>مدل 2 از روش های کیفی به منظور توضیح یافته های کمی استفاده میشود</a:t>
            </a:r>
          </a:p>
          <a:p>
            <a:pPr algn="r" rtl="1">
              <a:buNone/>
            </a:pPr>
            <a:endParaRPr lang="fa-IR" sz="1400" dirty="0" smtClean="0"/>
          </a:p>
          <a:p>
            <a:pPr algn="r" rtl="1">
              <a:buNone/>
            </a:pPr>
            <a:endParaRPr lang="fa-IR" sz="1400" dirty="0" smtClean="0"/>
          </a:p>
          <a:p>
            <a:pPr algn="r" rtl="1">
              <a:buNone/>
            </a:pPr>
            <a:endParaRPr lang="fa-IR" sz="1400" dirty="0" smtClean="0"/>
          </a:p>
          <a:p>
            <a:pPr algn="r" rtl="1">
              <a:buNone/>
            </a:pPr>
            <a:endParaRPr lang="fa-IR" sz="1400" dirty="0" smtClean="0"/>
          </a:p>
          <a:p>
            <a:pPr algn="r" rtl="1">
              <a:buNone/>
            </a:pPr>
            <a:r>
              <a:rPr lang="fa-IR" sz="1400" dirty="0" smtClean="0"/>
              <a:t>مدل 3  روش کمی مورد استفاده در یک مطالعه کیفی</a:t>
            </a:r>
          </a:p>
          <a:p>
            <a:pPr algn="r" rtl="1">
              <a:buNone/>
            </a:pPr>
            <a:endParaRPr lang="fa-IR" sz="1400" dirty="0" smtClean="0"/>
          </a:p>
          <a:p>
            <a:pPr algn="r" rtl="1">
              <a:buNone/>
            </a:pPr>
            <a:endParaRPr lang="fa-IR" sz="1400" dirty="0" smtClean="0"/>
          </a:p>
          <a:p>
            <a:pPr algn="r" rtl="1">
              <a:buNone/>
            </a:pPr>
            <a:endParaRPr lang="fa-IR" sz="1400" dirty="0" smtClean="0"/>
          </a:p>
          <a:p>
            <a:pPr algn="r" rtl="1">
              <a:buNone/>
            </a:pPr>
            <a:endParaRPr lang="fa-IR" sz="1400" dirty="0" smtClean="0"/>
          </a:p>
          <a:p>
            <a:pPr algn="r" rtl="1">
              <a:buNone/>
            </a:pPr>
            <a:r>
              <a:rPr lang="fa-IR" sz="1400" dirty="0" smtClean="0"/>
              <a:t>مدل 4 روش های کیفی و کمی ،به طور یکسان و موازی بکار برده میشوند</a:t>
            </a:r>
            <a:endParaRPr lang="en-US" sz="1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fa-IR" dirty="0" smtClean="0"/>
              <a:t>چهار روش احتمالی ترکیب روش های کمی و کیفی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990600" y="2133600"/>
            <a:ext cx="1524000" cy="38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کیفی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419600" y="2057400"/>
            <a:ext cx="9906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کمی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 rot="10800000" flipH="1" flipV="1">
            <a:off x="7010400" y="1981199"/>
            <a:ext cx="914400" cy="60960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نتایج</a:t>
            </a:r>
            <a:endParaRPr lang="en-US" sz="1200" dirty="0"/>
          </a:p>
        </p:txBody>
      </p:sp>
      <p:sp>
        <p:nvSpPr>
          <p:cNvPr id="7" name="Rectangle 6"/>
          <p:cNvSpPr/>
          <p:nvPr/>
        </p:nvSpPr>
        <p:spPr>
          <a:xfrm>
            <a:off x="990600" y="3505200"/>
            <a:ext cx="13716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کمی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4495800" y="3962400"/>
            <a:ext cx="9144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کیفی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7239000" y="6096000"/>
            <a:ext cx="10668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کمی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66800" y="6019800"/>
            <a:ext cx="1295400" cy="38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کیفی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4495800" y="5334000"/>
            <a:ext cx="9144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کمی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66800" y="4724400"/>
            <a:ext cx="1219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کیفی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 rot="10800000" flipH="1" flipV="1">
            <a:off x="4495800" y="6096000"/>
            <a:ext cx="8382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نتایج</a:t>
            </a:r>
            <a:endParaRPr lang="en-US" dirty="0"/>
          </a:p>
        </p:txBody>
      </p:sp>
      <p:sp>
        <p:nvSpPr>
          <p:cNvPr id="16" name="Oval 15"/>
          <p:cNvSpPr/>
          <p:nvPr/>
        </p:nvSpPr>
        <p:spPr>
          <a:xfrm rot="10800000" flipH="1" flipV="1">
            <a:off x="7167414" y="4811628"/>
            <a:ext cx="763358" cy="5324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نتایج</a:t>
            </a:r>
            <a:endParaRPr lang="en-US" dirty="0"/>
          </a:p>
        </p:txBody>
      </p:sp>
      <p:sp>
        <p:nvSpPr>
          <p:cNvPr id="17" name="Oval 16"/>
          <p:cNvSpPr/>
          <p:nvPr/>
        </p:nvSpPr>
        <p:spPr>
          <a:xfrm rot="10800000" flipH="1" flipV="1">
            <a:off x="7162800" y="3505200"/>
            <a:ext cx="838200" cy="533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1200" dirty="0" smtClean="0"/>
              <a:t>نتایج</a:t>
            </a:r>
            <a:endParaRPr lang="en-US" sz="1200" dirty="0"/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2514600" y="3657600"/>
            <a:ext cx="4495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2743200" y="6324600"/>
            <a:ext cx="1371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2819400" y="2209800"/>
            <a:ext cx="1371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rot="10800000">
            <a:off x="5867400" y="6324600"/>
            <a:ext cx="1066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2438400" y="5029200"/>
            <a:ext cx="47244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8" idx="0"/>
          </p:cNvCxnSpPr>
          <p:nvPr/>
        </p:nvCxnSpPr>
        <p:spPr>
          <a:xfrm rot="5400000" flipH="1" flipV="1">
            <a:off x="4801394" y="3809206"/>
            <a:ext cx="304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5562600" y="2286000"/>
            <a:ext cx="990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rot="5400000" flipH="1" flipV="1">
            <a:off x="4801394" y="5180806"/>
            <a:ext cx="304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495800"/>
          </a:xfrm>
        </p:spPr>
        <p:txBody>
          <a:bodyPr>
            <a:normAutofit fontScale="85000" lnSpcReduction="20000"/>
          </a:bodyPr>
          <a:lstStyle/>
          <a:p>
            <a:pPr algn="just" rtl="1">
              <a:buNone/>
            </a:pPr>
            <a:r>
              <a:rPr lang="ar-SA" sz="4100" b="1" dirty="0" smtClean="0"/>
              <a:t>ارزشیابی را میتوان روشی برای اخذ تصمیمات منطقی از نظر </a:t>
            </a:r>
            <a:r>
              <a:rPr lang="fa-IR" sz="4100" b="1" dirty="0" smtClean="0"/>
              <a:t>:</a:t>
            </a:r>
          </a:p>
          <a:p>
            <a:pPr algn="just" rtl="1">
              <a:buNone/>
            </a:pPr>
            <a:endParaRPr lang="fa-IR" sz="4100" b="1" dirty="0" smtClean="0"/>
          </a:p>
          <a:p>
            <a:pPr algn="just" rtl="1">
              <a:buFont typeface="Wingdings" pitchFamily="2" charset="2"/>
              <a:buChar char="q"/>
            </a:pPr>
            <a:r>
              <a:rPr lang="ar-SA" sz="4100" b="1" dirty="0" smtClean="0"/>
              <a:t>ارزش یا </a:t>
            </a:r>
            <a:r>
              <a:rPr lang="ar-SA" sz="4100" b="1" dirty="0" smtClean="0">
                <a:solidFill>
                  <a:srgbClr val="FF0000"/>
                </a:solidFill>
              </a:rPr>
              <a:t>تاثیر برنامه های ارتقای سلامت </a:t>
            </a:r>
            <a:r>
              <a:rPr lang="ar-SA" sz="4100" b="1" dirty="0" smtClean="0"/>
              <a:t>،</a:t>
            </a:r>
            <a:endParaRPr lang="fa-IR" sz="4100" b="1" dirty="0" smtClean="0"/>
          </a:p>
          <a:p>
            <a:pPr algn="just" rtl="1">
              <a:buFont typeface="Wingdings" pitchFamily="2" charset="2"/>
              <a:buChar char="q"/>
            </a:pPr>
            <a:r>
              <a:rPr lang="ar-SA" sz="4100" b="1" dirty="0" smtClean="0"/>
              <a:t> مقایسه انواع گوناگون برنامه ها ، </a:t>
            </a:r>
            <a:endParaRPr lang="fa-IR" sz="4100" b="1" dirty="0" smtClean="0"/>
          </a:p>
          <a:p>
            <a:pPr algn="just" rtl="1">
              <a:buFont typeface="Wingdings" pitchFamily="2" charset="2"/>
              <a:buChar char="q"/>
            </a:pPr>
            <a:r>
              <a:rPr lang="ar-SA" sz="4100" b="1" dirty="0" smtClean="0"/>
              <a:t>حذف نقاط ضعف در اجرای برنامه ، </a:t>
            </a:r>
            <a:endParaRPr lang="fa-IR" sz="4100" b="1" dirty="0" smtClean="0"/>
          </a:p>
          <a:p>
            <a:pPr algn="just" rtl="1">
              <a:buFont typeface="Wingdings" pitchFamily="2" charset="2"/>
              <a:buChar char="q"/>
            </a:pPr>
            <a:r>
              <a:rPr lang="ar-SA" sz="4100" b="1" dirty="0" smtClean="0"/>
              <a:t>بر طرف ساختن نیاز مندیها و خواسته های منابع سرمایه گذار </a:t>
            </a:r>
            <a:endParaRPr lang="fa-IR" sz="4100" b="1" dirty="0" smtClean="0"/>
          </a:p>
          <a:p>
            <a:pPr algn="just" rtl="1">
              <a:buFont typeface="Wingdings" pitchFamily="2" charset="2"/>
              <a:buChar char="q"/>
            </a:pPr>
            <a:r>
              <a:rPr lang="ar-SA" sz="4100" b="1" dirty="0" smtClean="0"/>
              <a:t>تامین داده ها برای برنامه ها </a:t>
            </a:r>
            <a:endParaRPr lang="fa-IR" sz="4100" b="1" dirty="0" smtClean="0"/>
          </a:p>
          <a:p>
            <a:pPr algn="just" rtl="1">
              <a:buFont typeface="Wingdings" pitchFamily="2" charset="2"/>
              <a:buChar char="q"/>
            </a:pPr>
            <a:endParaRPr lang="fa-IR" sz="4100" b="1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548640" lvl="0" indent="-411480" rtl="1">
              <a:spcBef>
                <a:spcPct val="20000"/>
              </a:spcBef>
            </a:pPr>
            <a:r>
              <a:rPr lang="fa-IR" sz="5400" dirty="0" smtClean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  <a:cs typeface="Times New Roman"/>
              </a:rPr>
              <a:t/>
            </a:r>
            <a:br>
              <a:rPr lang="fa-IR" sz="5400" dirty="0" smtClean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  <a:cs typeface="Times New Roman"/>
              </a:rPr>
            </a:br>
            <a:r>
              <a:rPr lang="ar-SA" sz="5400" dirty="0" smtClean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  <a:cs typeface="Times New Roman"/>
              </a:rPr>
              <a:t>خلاصه </a:t>
            </a:r>
            <a:r>
              <a:rPr lang="ar-SA" sz="5400" dirty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  <a:cs typeface="Times New Roman"/>
              </a:rPr>
              <a:t>:</a:t>
            </a:r>
            <a:r>
              <a:rPr lang="en-US" sz="5400" b="0" dirty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</a:rPr>
              <a:t/>
            </a:r>
            <a:br>
              <a:rPr lang="en-US" sz="5400" b="0" dirty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</a:rPr>
            </a:br>
            <a:endParaRPr lang="en-US" sz="7200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066800"/>
            <a:ext cx="8229600" cy="33528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137160" lvl="0" rtl="1">
              <a:spcBef>
                <a:spcPct val="20000"/>
              </a:spcBef>
            </a:pPr>
            <a:r>
              <a:rPr lang="fa-IR" sz="4800" dirty="0" smtClean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  <a:cs typeface="Times New Roman"/>
              </a:rPr>
              <a:t/>
            </a:r>
            <a:br>
              <a:rPr lang="fa-IR" sz="4800" dirty="0" smtClean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  <a:cs typeface="Times New Roman"/>
              </a:rPr>
            </a:br>
            <a:r>
              <a:rPr lang="ar-SA" sz="4800" dirty="0" smtClean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  <a:cs typeface="Times New Roman"/>
              </a:rPr>
              <a:t>اگر </a:t>
            </a:r>
            <a:r>
              <a:rPr lang="ar-SA" sz="4800" dirty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  <a:cs typeface="Times New Roman"/>
              </a:rPr>
              <a:t>ارزشیابی به خوبی طراحی و اجرا شود ، یافته ها میتوانند برای برنامه و ذینفعان به شدت سودمند واقع شوند </a:t>
            </a:r>
            <a:r>
              <a:rPr lang="ar-SA" sz="2000" dirty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  <a:cs typeface="Times New Roman"/>
              </a:rPr>
              <a:t> </a:t>
            </a:r>
            <a:r>
              <a:rPr lang="en-US" sz="2000" b="0" dirty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</a:rPr>
              <a:t/>
            </a:r>
            <a:br>
              <a:rPr lang="en-US" sz="2000" b="0" dirty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</a:rPr>
            </a:br>
            <a:r>
              <a:rPr lang="ar-SA" sz="2000" dirty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  <a:cs typeface="Times New Roman"/>
              </a:rPr>
              <a:t> </a:t>
            </a:r>
            <a:r>
              <a:rPr lang="en-US" sz="2000" b="0" dirty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</a:rPr>
              <a:t/>
            </a:r>
            <a:br>
              <a:rPr lang="en-US" sz="2000" b="0" dirty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</a:rPr>
            </a:br>
            <a:r>
              <a:rPr lang="ar-SA" sz="2000" dirty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  <a:cs typeface="Times New Roman"/>
              </a:rPr>
              <a:t> </a:t>
            </a:r>
            <a:r>
              <a:rPr lang="en-US" sz="2000" b="0" dirty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</a:rPr>
              <a:t/>
            </a:r>
            <a:br>
              <a:rPr lang="en-US" sz="2000" b="0" dirty="0">
                <a:ln>
                  <a:noFill/>
                </a:ln>
                <a:solidFill>
                  <a:prstClr val="black"/>
                </a:solidFill>
                <a:effectLst/>
                <a:latin typeface="Book Antiqua"/>
                <a:ea typeface="+mn-ea"/>
              </a:rPr>
            </a:br>
            <a:endParaRPr lang="fa-IR" sz="6000" dirty="0"/>
          </a:p>
        </p:txBody>
      </p:sp>
    </p:spTree>
    <p:extLst>
      <p:ext uri="{BB962C8B-B14F-4D97-AF65-F5344CB8AC3E}">
        <p14:creationId xmlns="" xmlns:p14="http://schemas.microsoft.com/office/powerpoint/2010/main" val="580524714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48768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548640" lvl="0" indent="-411480" algn="r" rtl="1">
              <a:spcBef>
                <a:spcPct val="20000"/>
              </a:spcBef>
            </a:pPr>
            <a:r>
              <a:rPr lang="ar-SA" sz="3600" dirty="0">
                <a:ln>
                  <a:noFill/>
                </a:ln>
                <a:solidFill>
                  <a:prstClr val="black"/>
                </a:solidFill>
                <a:effectLst/>
              </a:rPr>
              <a:t>در پایان برای بیان اهمیت ارزشیابی</a:t>
            </a:r>
            <a:r>
              <a:rPr lang="en-US" sz="3600" b="0" dirty="0">
                <a:ln>
                  <a:noFill/>
                </a:ln>
                <a:solidFill>
                  <a:prstClr val="black"/>
                </a:solidFill>
                <a:effectLst/>
              </a:rPr>
              <a:t/>
            </a:r>
            <a:br>
              <a:rPr lang="en-US" sz="3600" b="0" dirty="0">
                <a:ln>
                  <a:noFill/>
                </a:ln>
                <a:solidFill>
                  <a:prstClr val="black"/>
                </a:solidFill>
                <a:effectLst/>
              </a:rPr>
            </a:br>
            <a:r>
              <a:rPr lang="ar-SA" sz="3600" dirty="0">
                <a:ln>
                  <a:noFill/>
                </a:ln>
                <a:solidFill>
                  <a:prstClr val="black"/>
                </a:solidFill>
                <a:effectLst/>
              </a:rPr>
              <a:t> جمله ای حکیمانه از سقراط:</a:t>
            </a:r>
            <a:r>
              <a:rPr lang="en-US" sz="3600" b="0" dirty="0">
                <a:ln>
                  <a:noFill/>
                </a:ln>
                <a:solidFill>
                  <a:prstClr val="black"/>
                </a:solidFill>
                <a:effectLst/>
              </a:rPr>
              <a:t/>
            </a:r>
            <a:br>
              <a:rPr lang="en-US" sz="3600" b="0" dirty="0">
                <a:ln>
                  <a:noFill/>
                </a:ln>
                <a:solidFill>
                  <a:prstClr val="black"/>
                </a:solidFill>
                <a:effectLst/>
              </a:rPr>
            </a:br>
            <a:r>
              <a:rPr lang="ar-SA" sz="3600" dirty="0">
                <a:ln>
                  <a:noFill/>
                </a:ln>
                <a:solidFill>
                  <a:prstClr val="black"/>
                </a:solidFill>
                <a:effectLst/>
              </a:rPr>
              <a:t> </a:t>
            </a:r>
            <a:r>
              <a:rPr lang="en-US" sz="3600" b="0" dirty="0">
                <a:ln>
                  <a:noFill/>
                </a:ln>
                <a:solidFill>
                  <a:prstClr val="black"/>
                </a:solidFill>
                <a:effectLst/>
              </a:rPr>
              <a:t/>
            </a:r>
            <a:br>
              <a:rPr lang="en-US" sz="3600" b="0" dirty="0">
                <a:ln>
                  <a:noFill/>
                </a:ln>
                <a:solidFill>
                  <a:prstClr val="black"/>
                </a:solidFill>
                <a:effectLst/>
              </a:rPr>
            </a:br>
            <a:r>
              <a:rPr lang="ar-SA" sz="3600" dirty="0">
                <a:ln>
                  <a:noFill/>
                </a:ln>
                <a:solidFill>
                  <a:prstClr val="black"/>
                </a:solidFill>
                <a:effectLst/>
              </a:rPr>
              <a:t>« حیات ارزیابی نشده ارزش زیستن ندارد ...</a:t>
            </a:r>
            <a:r>
              <a:rPr lang="en-US" sz="3600" b="0" dirty="0">
                <a:ln>
                  <a:noFill/>
                </a:ln>
                <a:solidFill>
                  <a:prstClr val="black"/>
                </a:solidFill>
                <a:effectLst/>
              </a:rPr>
              <a:t/>
            </a:r>
            <a:br>
              <a:rPr lang="en-US" sz="3600" b="0" dirty="0">
                <a:ln>
                  <a:noFill/>
                </a:ln>
                <a:solidFill>
                  <a:prstClr val="black"/>
                </a:solidFill>
                <a:effectLst/>
              </a:rPr>
            </a:br>
            <a:r>
              <a:rPr lang="ar-SA" sz="3600" dirty="0">
                <a:ln>
                  <a:noFill/>
                </a:ln>
                <a:solidFill>
                  <a:prstClr val="black"/>
                </a:solidFill>
                <a:effectLst/>
              </a:rPr>
              <a:t> با ارزشیابی ؛ خوب و بد و یا درست و غلط بودن </a:t>
            </a:r>
            <a:r>
              <a:rPr lang="en-US" sz="3600" b="0" dirty="0">
                <a:ln>
                  <a:noFill/>
                </a:ln>
                <a:solidFill>
                  <a:prstClr val="black"/>
                </a:solidFill>
                <a:effectLst/>
              </a:rPr>
              <a:t/>
            </a:r>
            <a:br>
              <a:rPr lang="en-US" sz="3600" b="0" dirty="0">
                <a:ln>
                  <a:noFill/>
                </a:ln>
                <a:solidFill>
                  <a:prstClr val="black"/>
                </a:solidFill>
                <a:effectLst/>
              </a:rPr>
            </a:br>
            <a:r>
              <a:rPr lang="ar-SA" sz="3600" dirty="0">
                <a:ln>
                  <a:noFill/>
                </a:ln>
                <a:solidFill>
                  <a:prstClr val="black"/>
                </a:solidFill>
                <a:effectLst/>
              </a:rPr>
              <a:t>کارهایمان را می فهمیم...»</a:t>
            </a:r>
            <a:r>
              <a:rPr lang="en-US" sz="3600" b="0" dirty="0">
                <a:ln>
                  <a:noFill/>
                </a:ln>
                <a:solidFill>
                  <a:prstClr val="black"/>
                </a:solidFill>
                <a:effectLst/>
              </a:rPr>
              <a:t/>
            </a:r>
            <a:br>
              <a:rPr lang="en-US" sz="3600" b="0" dirty="0">
                <a:ln>
                  <a:noFill/>
                </a:ln>
                <a:solidFill>
                  <a:prstClr val="black"/>
                </a:solidFill>
                <a:effectLst/>
              </a:rPr>
            </a:br>
            <a:endParaRPr lang="en-US" sz="3600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362200"/>
            <a:ext cx="8229600" cy="24384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r"/>
            <a:r>
              <a:rPr lang="fa-IR" dirty="0" smtClean="0">
                <a:cs typeface="+mj-cs"/>
              </a:rPr>
              <a:t>به امید موفقیت روز افزون </a:t>
            </a:r>
            <a:endParaRPr lang="en-US" dirty="0">
              <a:cs typeface="+mj-cs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663</TotalTime>
  <Words>1284</Words>
  <Application>Microsoft Office PowerPoint</Application>
  <PresentationFormat>On-screen Show (4:3)</PresentationFormat>
  <Paragraphs>178</Paragraphs>
  <Slides>28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0" baseType="lpstr">
      <vt:lpstr>Concourse</vt:lpstr>
      <vt:lpstr>Document</vt:lpstr>
      <vt:lpstr>Slide 1</vt:lpstr>
      <vt:lpstr>برنامه  پایش و ارزشیابی  مداخلات آموزش و ارتقاء سلامت    </vt:lpstr>
      <vt:lpstr>سوالات رایج در هر برنامه</vt:lpstr>
      <vt:lpstr> مقدمه :  </vt:lpstr>
      <vt:lpstr> تعريف ارزشيابي يا evaluation : </vt:lpstr>
      <vt:lpstr>در لغت نامه ارتقای سلامت ارزشیابی مقایسه موضوع مورد نظر با استاندارد قابل قبول </vt:lpstr>
      <vt:lpstr>ارزيابيAssessment             </vt:lpstr>
      <vt:lpstr>پايشMonitoring                     </vt:lpstr>
      <vt:lpstr>مقصود از ارزشیابی :</vt:lpstr>
      <vt:lpstr>Slide 10</vt:lpstr>
      <vt:lpstr>Slide 11</vt:lpstr>
      <vt:lpstr>هنگام تعیین ارزش برنامه ؛ طراحان میتوانند از چند نوع ارزشیابی استفاده کنند   نوع ارزشیابی بیانگر آن است که آیا نتایج برای بهبود و ارتقای برنامه قبل یا حین اجرا مورد نیاز است </vt:lpstr>
      <vt:lpstr>از نظر کلی  ارزشیابی را می توان به دو دسته تقسیم کرد</vt:lpstr>
      <vt:lpstr>ویژگیهای ارزشیابی رسمی و غیر رسمی</vt:lpstr>
      <vt:lpstr> انواع ارزشیابی:  </vt:lpstr>
      <vt:lpstr> ارزشیابی فرآیند : </vt:lpstr>
      <vt:lpstr>ارزشیابی اثر: </vt:lpstr>
      <vt:lpstr>ارزشیابی نتیجه:</vt:lpstr>
      <vt:lpstr> ارزشیابی های کیفی: </vt:lpstr>
      <vt:lpstr> نتایج ارزشیابی :  </vt:lpstr>
      <vt:lpstr> شایع ترین مشکلات و موانع ارزشیابی : </vt:lpstr>
      <vt:lpstr>Slide 22</vt:lpstr>
      <vt:lpstr>مراحل انتخاب یک طرح ارزشیابی</vt:lpstr>
      <vt:lpstr>چهار روش احتمالی ترکیب روش های کمی و کیفی</vt:lpstr>
      <vt:lpstr> خلاصه : </vt:lpstr>
      <vt:lpstr> اگر ارزشیابی به خوبی طراحی و اجرا شود ، یافته ها میتوانند برای برنامه و ذینفعان به شدت سودمند واقع شوند       </vt:lpstr>
      <vt:lpstr>در پایان برای بیان اهمیت ارزشیابی  جمله ای حکیمانه از سقراط:   « حیات ارزیابی نشده ارزش زیستن ندارد ...  با ارزشیابی ؛ خوب و بد و یا درست و غلط بودن  کارهایمان را می فهمیم...» </vt:lpstr>
      <vt:lpstr>به امید موفقیت روز افزون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برنامه  پایش و ارزشیابی  مداخلات آموزش و ارتقاء سلامت    </dc:title>
  <dc:creator>AMUZESH SALAMAT</dc:creator>
  <cp:lastModifiedBy>user1</cp:lastModifiedBy>
  <cp:revision>136</cp:revision>
  <dcterms:created xsi:type="dcterms:W3CDTF">2006-08-16T00:00:00Z</dcterms:created>
  <dcterms:modified xsi:type="dcterms:W3CDTF">2015-05-30T08:36:09Z</dcterms:modified>
</cp:coreProperties>
</file>