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7" r:id="rId3"/>
    <p:sldId id="272" r:id="rId4"/>
    <p:sldId id="273" r:id="rId5"/>
    <p:sldId id="258" r:id="rId6"/>
    <p:sldId id="259" r:id="rId7"/>
    <p:sldId id="260" r:id="rId8"/>
    <p:sldId id="261" r:id="rId9"/>
    <p:sldId id="264" r:id="rId10"/>
    <p:sldId id="262" r:id="rId11"/>
    <p:sldId id="263" r:id="rId12"/>
    <p:sldId id="265" r:id="rId13"/>
    <p:sldId id="267" r:id="rId14"/>
    <p:sldId id="268" r:id="rId15"/>
    <p:sldId id="269" r:id="rId16"/>
    <p:sldId id="266" r:id="rId17"/>
    <p:sldId id="270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5580" autoAdjust="0"/>
    <p:restoredTop sz="94660"/>
  </p:normalViewPr>
  <p:slideViewPr>
    <p:cSldViewPr snapToGrid="0">
      <p:cViewPr varScale="1">
        <p:scale>
          <a:sx n="61" d="100"/>
          <a:sy n="61" d="100"/>
        </p:scale>
        <p:origin x="96" y="1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026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561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456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6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29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89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036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47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481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17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6116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418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49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84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38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71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3656F-F7FA-4FCB-BB54-60945D933AC1}" type="datetimeFigureOut">
              <a:rPr lang="en-US" smtClean="0"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79E4A2-0554-43A7-8F6D-D26D50B9F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35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4850" y="2728245"/>
            <a:ext cx="8915399" cy="2262781"/>
          </a:xfrm>
        </p:spPr>
        <p:txBody>
          <a:bodyPr>
            <a:noAutofit/>
          </a:bodyPr>
          <a:lstStyle/>
          <a:p>
            <a:pPr algn="ctr"/>
            <a: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دوبعدی و</a:t>
            </a:r>
            <a:b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b="1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سه بعدی در متلب</a:t>
            </a:r>
            <a:endParaRPr lang="en-US" b="1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99289" y="418744"/>
            <a:ext cx="445235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1500" dirty="0" smtClean="0">
                <a:latin typeface="Urdu Typesetting" panose="03020402040406030203" pitchFamily="66" charset="-78"/>
                <a:cs typeface="B Nazanin" panose="00000400000000000000" pitchFamily="2" charset="-78"/>
              </a:rPr>
              <a:t>بنام خدا</a:t>
            </a:r>
            <a:endParaRPr lang="en-US" sz="11500" dirty="0">
              <a:latin typeface="Urdu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3759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دستور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plot</a:t>
            </a:r>
            <a:r>
              <a:rPr lang="fa-IR" dirty="0" smtClean="0">
                <a:cs typeface="B Nazanin" panose="00000400000000000000" pitchFamily="2" charset="-78"/>
              </a:rPr>
              <a:t> :</a:t>
            </a:r>
            <a:br>
              <a:rPr lang="fa-IR" dirty="0" smtClean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مثال:</a:t>
            </a:r>
            <a:endParaRPr lang="fa-IR" dirty="0" smtClean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x= </a:t>
            </a:r>
            <a:r>
              <a:rPr lang="en-US" sz="32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linspace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(0,2*pi , 30</a:t>
            </a:r>
            <a:r>
              <a:rPr lang="en-US" sz="3200" dirty="0" smtClean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);</a:t>
            </a:r>
          </a:p>
          <a:p>
            <a:pPr>
              <a:buNone/>
            </a:pPr>
            <a:r>
              <a:rPr lang="en-US" sz="3200" dirty="0" smtClean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y= sin(x);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plot(</a:t>
            </a:r>
            <a:r>
              <a:rPr lang="en-US" sz="32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x,y</a:t>
            </a:r>
            <a:r>
              <a:rPr lang="en-US" sz="32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32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 algn="r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4" descr="Mfasl9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32159" y="3569802"/>
            <a:ext cx="4968875" cy="31321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7887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ترسیم چند نمودار با یک دستور </a:t>
            </a:r>
            <a:r>
              <a:rPr lang="en-US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</a:t>
            </a: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/>
            </a:r>
            <a:b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افزودن راهنمای علائم برنمودارها با </a:t>
            </a:r>
            <a:r>
              <a:rPr lang="en-US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legend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805516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مثال: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X=</a:t>
            </a:r>
            <a:r>
              <a:rPr lang="en-US" sz="2800" dirty="0" err="1" smtClean="0">
                <a:cs typeface="B Nazanin" panose="00000400000000000000" pitchFamily="2" charset="-78"/>
              </a:rPr>
              <a:t>linspace</a:t>
            </a:r>
            <a:r>
              <a:rPr lang="en-US" sz="2800" dirty="0" smtClean="0">
                <a:cs typeface="B Nazanin" panose="00000400000000000000" pitchFamily="2" charset="-78"/>
              </a:rPr>
              <a:t>(0,2*pi,30);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Y=sin(x);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Z=</a:t>
            </a:r>
            <a:r>
              <a:rPr lang="en-US" sz="2800" dirty="0" err="1" smtClean="0">
                <a:cs typeface="B Nazanin" panose="00000400000000000000" pitchFamily="2" charset="-78"/>
              </a:rPr>
              <a:t>cos</a:t>
            </a:r>
            <a:r>
              <a:rPr lang="en-US" sz="2800" dirty="0" smtClean="0">
                <a:cs typeface="B Nazanin" panose="00000400000000000000" pitchFamily="2" charset="-78"/>
              </a:rPr>
              <a:t>(x);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Plot(</a:t>
            </a:r>
            <a:r>
              <a:rPr lang="en-US" sz="2800" dirty="0" err="1" smtClean="0">
                <a:cs typeface="B Nazanin" panose="00000400000000000000" pitchFamily="2" charset="-78"/>
              </a:rPr>
              <a:t>x,y,’r’,x,z,’b</a:t>
            </a:r>
            <a:r>
              <a:rPr lang="en-US" sz="2800" dirty="0" smtClean="0">
                <a:cs typeface="B Nazanin" panose="00000400000000000000" pitchFamily="2" charset="-78"/>
              </a:rPr>
              <a:t>’);</a:t>
            </a:r>
          </a:p>
          <a:p>
            <a:pPr algn="l"/>
            <a:r>
              <a:rPr lang="en-US" sz="2800" dirty="0" smtClean="0">
                <a:cs typeface="B Nazanin" panose="00000400000000000000" pitchFamily="2" charset="-78"/>
              </a:rPr>
              <a:t>Legend(‘sin(x)’,’</a:t>
            </a:r>
            <a:r>
              <a:rPr lang="en-US" sz="2800" dirty="0" err="1" smtClean="0">
                <a:cs typeface="B Nazanin" panose="00000400000000000000" pitchFamily="2" charset="-78"/>
              </a:rPr>
              <a:t>cos</a:t>
            </a:r>
            <a:r>
              <a:rPr lang="en-US" sz="2800" dirty="0" smtClean="0">
                <a:cs typeface="B Nazanin" panose="00000400000000000000" pitchFamily="2" charset="-78"/>
              </a:rPr>
              <a:t>(x)’)</a:t>
            </a:r>
          </a:p>
          <a:p>
            <a:pPr algn="l"/>
            <a:endParaRPr lang="en-US" sz="2800" dirty="0" smtClean="0">
              <a:cs typeface="B Nazanin" panose="00000400000000000000" pitchFamily="2" charset="-78"/>
            </a:endParaRPr>
          </a:p>
          <a:p>
            <a:pPr algn="l"/>
            <a:endParaRPr lang="en-US" sz="2800" dirty="0"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شکل نمودار :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95826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899" y="719191"/>
            <a:ext cx="8585770" cy="5607893"/>
          </a:xfrm>
        </p:spPr>
      </p:pic>
    </p:spTree>
    <p:extLst>
      <p:ext uri="{BB962C8B-B14F-4D97-AF65-F5344CB8AC3E}">
        <p14:creationId xmlns:p14="http://schemas.microsoft.com/office/powerpoint/2010/main" val="345551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دستور</a:t>
            </a:r>
            <a:r>
              <a:rPr lang="en-US" dirty="0" smtClean="0">
                <a:cs typeface="B Nazanin" panose="00000400000000000000" pitchFamily="2" charset="-78"/>
              </a:rPr>
              <a:t>subplot</a:t>
            </a:r>
            <a:r>
              <a:rPr lang="fa-IR" dirty="0" smtClean="0">
                <a:cs typeface="B Nazanin" panose="00000400000000000000" pitchFamily="2" charset="-78"/>
              </a:rPr>
              <a:t> :</a:t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081825"/>
            <a:ext cx="10482271" cy="4787269"/>
          </a:xfrm>
        </p:spPr>
        <p:txBody>
          <a:bodyPr>
            <a:normAutofit/>
          </a:bodyPr>
          <a:lstStyle/>
          <a:p>
            <a:pPr algn="r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دستوربرای ترسیم چند نمودار مجزا در یک پنجره شکل می باشد.</a:t>
            </a: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 کلی :</a:t>
            </a:r>
          </a:p>
          <a:p>
            <a:r>
              <a:rPr lang="en-US" sz="3600" dirty="0">
                <a:cs typeface="B Nazanin" panose="00000400000000000000" pitchFamily="2" charset="-78"/>
              </a:rPr>
              <a:t>subplot( m ,n , p)</a:t>
            </a:r>
            <a:endParaRPr lang="fa-IR" sz="3600" dirty="0">
              <a:cs typeface="B Nazanin" panose="00000400000000000000" pitchFamily="2" charset="-78"/>
            </a:endParaRPr>
          </a:p>
          <a:p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3600" dirty="0" smtClean="0">
                <a:cs typeface="B Nazanin" panose="00000400000000000000" pitchFamily="2" charset="-78"/>
              </a:rPr>
              <a:t>m: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تعداد بخش های افقی</a:t>
            </a:r>
            <a:endParaRPr lang="en-US" sz="3600" dirty="0" smtClean="0">
              <a:cs typeface="B Nazanin" panose="00000400000000000000" pitchFamily="2" charset="-78"/>
            </a:endParaRPr>
          </a:p>
          <a:p>
            <a:r>
              <a:rPr lang="en-US" sz="3600" dirty="0" smtClean="0">
                <a:cs typeface="B Nazanin" panose="00000400000000000000" pitchFamily="2" charset="-78"/>
              </a:rPr>
              <a:t>n: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تعداد بخش های عمودی</a:t>
            </a:r>
            <a:endParaRPr lang="en-US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r>
              <a:rPr lang="en-US" sz="3600" dirty="0" smtClean="0">
                <a:cs typeface="B Nazanin" panose="00000400000000000000" pitchFamily="2" charset="-78"/>
              </a:rPr>
              <a:t>p: 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شماره بخش جاری یا مکان ایجاد نمودار</a:t>
            </a: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637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رسم چند نمودار مجزا در يک پنجره شکل-ادامه</a:t>
            </a:r>
            <a:r>
              <a:rPr lang="fa-IR" dirty="0">
                <a:solidFill>
                  <a:srgbClr val="996600"/>
                </a:solidFill>
                <a:cs typeface="B Nazanin" panose="00000400000000000000" pitchFamily="2" charset="-78"/>
              </a:rPr>
              <a:t> </a:t>
            </a:r>
            <a:br>
              <a:rPr lang="fa-IR" dirty="0">
                <a:solidFill>
                  <a:srgbClr val="996600"/>
                </a:solidFill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131734"/>
          </a:xfrm>
        </p:spPr>
        <p:txBody>
          <a:bodyPr>
            <a:normAutofit fontScale="92500" lnSpcReduction="20000"/>
          </a:bodyPr>
          <a:lstStyle/>
          <a:p>
            <a:pPr marL="0" indent="0" algn="r" rtl="1">
              <a:buNone/>
            </a:pP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 x=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linspace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(0,2*pi,30);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subplot(2,2,1);plot(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x,sin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subplot(2,2,2);plot(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x,cos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subplot(2,2,3);plot(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x,tan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>
              <a:spcBef>
                <a:spcPct val="0"/>
              </a:spcBef>
              <a:buNone/>
            </a:pPr>
            <a:endParaRPr lang="fa-IR" sz="3600" dirty="0">
              <a:solidFill>
                <a:schemeClr val="tx1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fa-IR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subplot(2,2,4);plot(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x,sin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(x)+</a:t>
            </a:r>
            <a:r>
              <a:rPr lang="en-US" sz="3600" dirty="0" err="1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3600" dirty="0">
                <a:solidFill>
                  <a:schemeClr val="tx1"/>
                </a:solidFill>
                <a:latin typeface="+mj-lt"/>
                <a:cs typeface="B Nazanin" panose="00000400000000000000" pitchFamily="2" charset="-78"/>
              </a:rPr>
              <a:t>(x));</a:t>
            </a:r>
          </a:p>
          <a:p>
            <a:pPr marL="0" indent="0" rtl="1">
              <a:buNone/>
            </a:pP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381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رسم چند نمودار مجزا در يک پنجره </a:t>
            </a:r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شکل-ادامه</a:t>
            </a:r>
            <a:b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12" descr="Mfasl9_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2133599"/>
            <a:ext cx="8627703" cy="4291601"/>
          </a:xfrm>
          <a:noFill/>
        </p:spPr>
      </p:pic>
    </p:spTree>
    <p:extLst>
      <p:ext uri="{BB962C8B-B14F-4D97-AF65-F5344CB8AC3E}">
        <p14:creationId xmlns:p14="http://schemas.microsoft.com/office/powerpoint/2010/main" val="12904653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4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برچسب گذاري محورهاي افقي و عمودي و عنوان</a:t>
            </a:r>
            <a:r>
              <a:rPr lang="fa-IR" sz="4400" dirty="0">
                <a:cs typeface="B Nazanin" panose="00000400000000000000" pitchFamily="2" charset="-78"/>
              </a:rPr>
              <a:t/>
            </a:r>
            <a:br>
              <a:rPr lang="fa-IR" sz="4400" dirty="0">
                <a:cs typeface="B Nazanin" panose="00000400000000000000" pitchFamily="2" charset="-78"/>
              </a:rPr>
            </a:b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به منظور 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برچسب‌گذاري محورها و ايجاد عنوان براي نمودار مي‌توان از توابع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,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 ,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title</a:t>
            </a:r>
            <a:r>
              <a:rPr lang="fa-IR" sz="3600" dirty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استفاده کرد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.</a:t>
            </a: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  <a:endParaRPr lang="fa-IR" sz="36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 </a:t>
            </a:r>
            <a:r>
              <a:rPr lang="en-US" sz="36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  <a:endParaRPr lang="fa-IR" sz="36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title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 </a:t>
            </a:r>
            <a:r>
              <a:rPr lang="fa-IR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يک رشته متني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‘);</a:t>
            </a: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دستورات بعد از آخرین نمودار ترسیم شده یا بعداز هر دستور</a:t>
            </a:r>
            <a:r>
              <a:rPr lang="en-US" sz="3600" dirty="0" smtClean="0">
                <a:latin typeface="+mj-lt"/>
                <a:cs typeface="B Nazanin" panose="00000400000000000000" pitchFamily="2" charset="-78"/>
              </a:rPr>
              <a:t>plot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گردد.   </a:t>
            </a:r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endParaRPr lang="en-US" sz="1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70456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latin typeface="Aparajita" panose="020B0604020202020204" pitchFamily="34" charset="0"/>
                <a:cs typeface="B Nazanin" panose="00000400000000000000" pitchFamily="2" charset="-78"/>
              </a:rPr>
              <a:t>افزودن متن به </a:t>
            </a:r>
            <a:r>
              <a:rPr lang="fa-IR" dirty="0" smtClean="0">
                <a:latin typeface="Aparajita" panose="020B0604020202020204" pitchFamily="34" charset="0"/>
                <a:cs typeface="B Nazanin" panose="00000400000000000000" pitchFamily="2" charset="-78"/>
              </a:rPr>
              <a:t>نمودار </a:t>
            </a:r>
            <a:br>
              <a:rPr lang="fa-IR" dirty="0" smtClean="0">
                <a:latin typeface="Aparajita" panose="020B0604020202020204" pitchFamily="34" charset="0"/>
                <a:cs typeface="B Nazanin" panose="00000400000000000000" pitchFamily="2" charset="-78"/>
              </a:rPr>
            </a:br>
            <a:endParaRPr lang="fa-IR" dirty="0">
              <a:latin typeface="Aparajita" panose="020B0604020202020204" pitchFamily="34" charset="0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با استفاده از توابع 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text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و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36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gtext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میتوان متنی را به نمودار اضافه کرد:</a:t>
            </a: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54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text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</a:t>
            </a:r>
            <a:r>
              <a:rPr lang="en-US" sz="5400" dirty="0" err="1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x,y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,’</a:t>
            </a:r>
            <a:r>
              <a:rPr lang="fa-IR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رشته متنی</a:t>
            </a:r>
            <a:r>
              <a:rPr lang="en-US" sz="5400" dirty="0" smtClean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’)</a:t>
            </a:r>
            <a:endParaRPr lang="en-US" sz="5400" dirty="0">
              <a:solidFill>
                <a:srgbClr val="CC0000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 </a:t>
            </a:r>
            <a:r>
              <a:rPr lang="en-US" sz="5400" dirty="0" err="1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gtext</a:t>
            </a: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(‘</a:t>
            </a:r>
            <a:r>
              <a:rPr lang="fa-IR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رشته متني</a:t>
            </a: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’)</a:t>
            </a:r>
          </a:p>
          <a:p>
            <a:pPr rtl="1"/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887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7811" y="737863"/>
            <a:ext cx="10058400" cy="757651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رسم خطوط شبکه ای بر نمودار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7811" y="1814132"/>
            <a:ext cx="10058400" cy="4023360"/>
          </a:xfrm>
        </p:spPr>
        <p:txBody>
          <a:bodyPr>
            <a:noAutofit/>
          </a:bodyPr>
          <a:lstStyle/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به منظور ایجاد خطوط شبکه ای یا چهار خانه های نقطه چین بر نمودار از دستور 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grid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می توان استفاده کرد:</a:t>
            </a: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 </a:t>
            </a:r>
            <a:r>
              <a:rPr lang="en-US" sz="54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on</a:t>
            </a:r>
            <a:r>
              <a:rPr lang="fa-IR" sz="5400" dirty="0" smtClean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cs typeface="B Nazanin" panose="00000400000000000000" pitchFamily="2" charset="-78"/>
              </a:rPr>
              <a:t>	</a:t>
            </a:r>
            <a:r>
              <a:rPr lang="fa-IR" sz="2800" dirty="0" smtClean="0">
                <a:latin typeface="+mj-lt"/>
                <a:cs typeface="B Nazanin" panose="00000400000000000000" pitchFamily="2" charset="-78"/>
              </a:rPr>
              <a:t>حالت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شبکه‌اي را فعال مي‌کند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 off</a:t>
            </a:r>
            <a:r>
              <a:rPr lang="en-US" sz="5400" dirty="0">
                <a:latin typeface="+mj-lt"/>
                <a:cs typeface="B Nazanin" panose="00000400000000000000" pitchFamily="2" charset="-78"/>
              </a:rPr>
              <a:t>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حالت شبکه‌اي را غير فعال ميکند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54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&gt;&gt;</a:t>
            </a:r>
            <a:r>
              <a:rPr lang="en-US" sz="5400" dirty="0">
                <a:latin typeface="+mj-lt"/>
                <a:cs typeface="B Nazanin" panose="00000400000000000000" pitchFamily="2" charset="-78"/>
              </a:rPr>
              <a:t> </a:t>
            </a:r>
            <a:r>
              <a:rPr lang="en-US" sz="54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grid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	حالت شبکه‌اي را از فعال به غيرفعال و از غير فعال به فعال تغيير مي‌دهد</a:t>
            </a:r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/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289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777934"/>
            <a:ext cx="8911687" cy="768854"/>
          </a:xfrm>
        </p:spPr>
        <p:txBody>
          <a:bodyPr>
            <a:normAutofit/>
          </a:bodyPr>
          <a:lstStyle/>
          <a:p>
            <a:pPr algn="ctr" rtl="1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ثابت نگهداشتن نمودار، دستور</a:t>
            </a:r>
            <a:r>
              <a:rPr lang="en-US" dirty="0" smtClean="0">
                <a:solidFill>
                  <a:srgbClr val="FF0000"/>
                </a:solidFill>
                <a:cs typeface="B Nazanin" panose="00000400000000000000" pitchFamily="2" charset="-78"/>
              </a:rPr>
              <a:t>hold</a:t>
            </a:r>
            <a:endParaRPr lang="en-US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 rtl="1"/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بصورت پيش‌فرض متلب هر نمودار جديد را جايگزين نمودار قبلي ميکند، اگر بخواهيم بدون پاک شدن نمودار فعلي نمودار جديدي اضافه کنيم بايد از دستور </a:t>
            </a:r>
            <a:r>
              <a:rPr lang="en-US" sz="3600" dirty="0">
                <a:solidFill>
                  <a:srgbClr val="CC0000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hold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نماييم</a:t>
            </a: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:</a:t>
            </a:r>
            <a:endParaRPr lang="en-US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on</a:t>
            </a:r>
            <a:r>
              <a:rPr lang="en-US" sz="3600" dirty="0">
                <a:cs typeface="B Nazanin" panose="00000400000000000000" pitchFamily="2" charset="-78"/>
              </a:rPr>
              <a:t>	</a:t>
            </a:r>
            <a:r>
              <a:rPr lang="fa-IR" sz="3600" dirty="0">
                <a:cs typeface="B Nazanin" panose="00000400000000000000" pitchFamily="2" charset="-78"/>
              </a:rPr>
              <a:t>فعال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 </a:t>
            </a:r>
            <a:r>
              <a:rPr lang="en-US" sz="3600" dirty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off</a:t>
            </a:r>
            <a:r>
              <a:rPr lang="fa-IR" sz="3600" dirty="0">
                <a:cs typeface="B Nazanin" panose="00000400000000000000" pitchFamily="2" charset="-78"/>
              </a:rPr>
              <a:t>	غير فعال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>
              <a:buNone/>
            </a:pPr>
            <a:r>
              <a:rPr lang="en-US" sz="3600" dirty="0" smtClean="0">
                <a:solidFill>
                  <a:srgbClr val="CC0000"/>
                </a:solidFill>
                <a:cs typeface="B Nazanin" panose="00000400000000000000" pitchFamily="2" charset="-78"/>
              </a:rPr>
              <a:t>&gt;&gt; </a:t>
            </a:r>
            <a:r>
              <a:rPr lang="en-US" sz="3600" dirty="0" smtClean="0">
                <a:solidFill>
                  <a:srgbClr val="CC0000"/>
                </a:solidFill>
                <a:latin typeface="+mj-lt"/>
                <a:cs typeface="B Nazanin" panose="00000400000000000000" pitchFamily="2" charset="-78"/>
              </a:rPr>
              <a:t>hold</a:t>
            </a:r>
            <a:r>
              <a:rPr lang="fa-IR" sz="3600" dirty="0">
                <a:cs typeface="B Nazanin" panose="00000400000000000000" pitchFamily="2" charset="-78"/>
              </a:rPr>
              <a:t>		تغيير حالت</a:t>
            </a:r>
            <a:endParaRPr lang="en-US" sz="3600" dirty="0">
              <a:cs typeface="B Nazanin" panose="00000400000000000000" pitchFamily="2" charset="-78"/>
            </a:endParaRPr>
          </a:p>
          <a:p>
            <a:pPr algn="just" rtl="1"/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just" rtl="1"/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4250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5391" y="513230"/>
            <a:ext cx="10058400" cy="1146219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solidFill>
                  <a:schemeClr val="tx1"/>
                </a:solidFill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sz="5400" dirty="0">
              <a:solidFill>
                <a:schemeClr val="tx1"/>
              </a:solidFill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6383" y="1876222"/>
            <a:ext cx="10058400" cy="4864542"/>
          </a:xfrm>
        </p:spPr>
        <p:txBody>
          <a:bodyPr>
            <a:normAutofit/>
          </a:bodyPr>
          <a:lstStyle/>
          <a:p>
            <a:pPr marL="609600" indent="-609600" algn="r" rtl="1">
              <a:buNone/>
            </a:pPr>
            <a:r>
              <a:rPr lang="en-US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1-1</a:t>
            </a:r>
            <a:r>
              <a:rPr lang="fa-IR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خمهاي فضايي- تابع </a:t>
            </a:r>
            <a:r>
              <a:rPr lang="en-US" sz="4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plot3</a:t>
            </a:r>
            <a:endParaRPr lang="fa-IR" sz="48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609600" indent="-609600" algn="r">
              <a:buNone/>
            </a:pP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با استفاده از این تابع میتوان یک منحنی در فضای سه بعدی تولید کرد.</a:t>
            </a:r>
          </a:p>
          <a:p>
            <a:pPr marL="609600" indent="-609600" algn="r">
              <a:buNone/>
            </a:pPr>
            <a:r>
              <a:rPr lang="fa-IR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 : رسم یک فنر با شعاع برابر1 :</a:t>
            </a:r>
            <a:endParaRPr lang="en-US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609600" indent="-609600">
              <a:buNone/>
            </a:pPr>
            <a:r>
              <a:rPr lang="en-US" sz="2400" dirty="0">
                <a:cs typeface="B Nazanin" panose="00000400000000000000" pitchFamily="2" charset="-78"/>
              </a:rPr>
              <a:t>	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x=t</a:t>
            </a:r>
          </a:p>
          <a:p>
            <a:pPr marL="609600" indent="-609600">
              <a:buNone/>
            </a:pPr>
            <a:r>
              <a:rPr lang="en-US" sz="3600" dirty="0">
                <a:latin typeface="+mj-lt"/>
                <a:cs typeface="B Nazanin" panose="00000400000000000000" pitchFamily="2" charset="-78"/>
              </a:rPr>
              <a:t>	y= sin(t)		t </a:t>
            </a:r>
            <a:r>
              <a:rPr lang="en-US" sz="3600" dirty="0">
                <a:latin typeface="+mj-lt"/>
                <a:cs typeface="B Nazanin" panose="00000400000000000000" pitchFamily="2" charset="-78"/>
                <a:sym typeface="Symbol" panose="05050102010706020507" pitchFamily="18" charset="2"/>
              </a:rPr>
              <a:t> </a:t>
            </a:r>
            <a:r>
              <a:rPr lang="en-US" sz="3600" dirty="0" smtClean="0">
                <a:latin typeface="+mj-lt"/>
                <a:cs typeface="B Nazanin" panose="00000400000000000000" pitchFamily="2" charset="-78"/>
                <a:sym typeface="Symbol" panose="05050102010706020507" pitchFamily="18" charset="2"/>
              </a:rPr>
              <a:t>R</a:t>
            </a:r>
            <a:endParaRPr lang="en-US" sz="3600" dirty="0">
              <a:latin typeface="+mj-lt"/>
              <a:cs typeface="B Nazanin" panose="00000400000000000000" pitchFamily="2" charset="-78"/>
              <a:sym typeface="Symbol" panose="05050102010706020507" pitchFamily="18" charset="2"/>
            </a:endParaRPr>
          </a:p>
          <a:p>
            <a:pPr marL="609600" indent="-609600">
              <a:buNone/>
            </a:pPr>
            <a:r>
              <a:rPr lang="en-US" sz="3600" dirty="0">
                <a:latin typeface="+mj-lt"/>
                <a:cs typeface="B Nazanin" panose="00000400000000000000" pitchFamily="2" charset="-78"/>
              </a:rPr>
              <a:t>	z=</a:t>
            </a:r>
            <a:r>
              <a:rPr lang="en-US" sz="3600" dirty="0" err="1">
                <a:latin typeface="+mj-lt"/>
                <a:cs typeface="B Nazanin" panose="00000400000000000000" pitchFamily="2" charset="-78"/>
              </a:rPr>
              <a:t>cos</a:t>
            </a:r>
            <a:r>
              <a:rPr lang="en-US" sz="3600" dirty="0">
                <a:latin typeface="+mj-lt"/>
                <a:cs typeface="B Nazanin" panose="00000400000000000000" pitchFamily="2" charset="-78"/>
              </a:rPr>
              <a:t>(t)</a:t>
            </a: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endParaRPr lang="fa-IR" sz="2400" dirty="0" smtClean="0">
              <a:cs typeface="B Nazanin" panose="00000400000000000000" pitchFamily="2" charset="-78"/>
            </a:endParaRPr>
          </a:p>
          <a:p>
            <a:pPr algn="r"/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09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0724" y="59821"/>
            <a:ext cx="4042161" cy="846738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  نمودار سه بعدی  </a:t>
            </a:r>
            <a:endParaRPr lang="en-US" sz="40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2982" y="791510"/>
            <a:ext cx="10058400" cy="5151548"/>
          </a:xfrm>
        </p:spPr>
        <p:txBody>
          <a:bodyPr/>
          <a:lstStyle/>
          <a:p>
            <a:pPr marL="0" indent="0" algn="r" rtl="1">
              <a:buNone/>
            </a:pPr>
            <a:r>
              <a:rPr lang="en-US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1-1</a:t>
            </a:r>
            <a:r>
              <a:rPr lang="fa-IR" sz="36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خمهاي فضايي- تابع </a:t>
            </a:r>
            <a:r>
              <a:rPr lang="en-US" sz="36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plot3</a:t>
            </a:r>
            <a:endParaRPr lang="fa-IR" sz="36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36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2800" dirty="0"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&gt;&gt;t=0: pi/50:10*pi;</a:t>
            </a:r>
          </a:p>
          <a:p>
            <a:pPr>
              <a:buNone/>
            </a:pP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&gt;&gt;plot3(sin(t) , </a:t>
            </a:r>
            <a:r>
              <a:rPr lang="en-US" sz="24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(t) , t); </a:t>
            </a:r>
            <a:endParaRPr lang="fa-IR" sz="24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‘sin(x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)’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2400" dirty="0" smtClean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</a:t>
            </a:r>
            <a:r>
              <a:rPr lang="en-US" sz="2400" dirty="0" err="1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cos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(x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)’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  <a:endParaRPr lang="fa-IR" sz="2400" dirty="0" smtClean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zlabel</a:t>
            </a:r>
            <a:r>
              <a:rPr lang="en-US" sz="24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(</a:t>
            </a:r>
            <a:r>
              <a:rPr lang="en-US" sz="2400" dirty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‘x</a:t>
            </a:r>
            <a:r>
              <a:rPr lang="en-US" sz="2400" dirty="0" smtClean="0">
                <a:solidFill>
                  <a:srgbClr val="7030A0"/>
                </a:solidFill>
                <a:latin typeface="+mj-lt"/>
                <a:cs typeface="B Nazanin" panose="00000400000000000000" pitchFamily="2" charset="-78"/>
              </a:rPr>
              <a:t>’</a:t>
            </a:r>
            <a:r>
              <a:rPr lang="en-US" sz="24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</a:t>
            </a:r>
            <a:endParaRPr lang="fa-IR" sz="24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 marL="0" indent="0" algn="ctr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98758" y="1914137"/>
            <a:ext cx="6328543" cy="4093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48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20979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851" y="1107582"/>
            <a:ext cx="10058400" cy="4761511"/>
          </a:xfrm>
        </p:spPr>
        <p:txBody>
          <a:bodyPr>
            <a:normAutofit lnSpcReduction="10000"/>
          </a:bodyPr>
          <a:lstStyle/>
          <a:p>
            <a:endParaRPr lang="fa-IR" dirty="0" smtClean="0">
              <a:cs typeface="B Nazanin" panose="00000400000000000000" pitchFamily="2" charset="-78"/>
            </a:endParaRPr>
          </a:p>
          <a:p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برای شبکه بندی نمودارهای سه بعدی از تابع </a:t>
            </a:r>
            <a:r>
              <a:rPr lang="en-US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mesh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کنیم.</a:t>
            </a:r>
          </a:p>
          <a:p>
            <a:pPr algn="r" rtl="1"/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شکل کلی استفاده از این تابع :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                                                      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mesh(</a:t>
            </a:r>
            <a:r>
              <a:rPr lang="en-US" sz="2800" dirty="0" err="1" smtClean="0"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)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  <a:r>
              <a:rPr lang="fa-IR" sz="2800" dirty="0">
                <a:cs typeface="B Nazanin" panose="00000400000000000000" pitchFamily="2" charset="-78"/>
              </a:rPr>
              <a:t>: </a:t>
            </a:r>
            <a:r>
              <a:rPr lang="en-US" sz="2800" dirty="0">
                <a:cs typeface="B Nazanin" panose="00000400000000000000" pitchFamily="2" charset="-78"/>
              </a:rPr>
              <a:t> 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تابع </a:t>
            </a:r>
            <a:r>
              <a:rPr lang="en-US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peaks</a:t>
            </a:r>
            <a:r>
              <a:rPr lang="fa-IR" sz="28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يکي از توابع متلب است که يک مدل رياضي از پيش‌تعريف شده را ايجاد مي‌کند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:</a:t>
            </a:r>
          </a:p>
          <a:p>
            <a:pPr algn="r" rtl="1"/>
            <a:endParaRPr lang="fa-IR" sz="2800" dirty="0" smtClean="0"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2800" dirty="0" smtClean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 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[x ,</a:t>
            </a:r>
            <a:r>
              <a:rPr lang="en-US" sz="28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y,z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]= peaks(30);</a:t>
            </a:r>
            <a:endParaRPr lang="fa-IR" sz="2800" dirty="0">
              <a:solidFill>
                <a:srgbClr val="006600"/>
              </a:solidFill>
              <a:latin typeface="+mj-lt"/>
              <a:cs typeface="B Nazanin" panose="00000400000000000000" pitchFamily="2" charset="-78"/>
            </a:endParaRPr>
          </a:p>
          <a:p>
            <a:pPr>
              <a:spcBef>
                <a:spcPct val="0"/>
              </a:spcBef>
              <a:buNone/>
            </a:pP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&gt;&gt; mesh(</a:t>
            </a:r>
            <a:r>
              <a:rPr lang="en-US" sz="2800" dirty="0" err="1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2800" dirty="0">
                <a:solidFill>
                  <a:srgbClr val="006600"/>
                </a:solidFill>
                <a:latin typeface="+mj-lt"/>
                <a:cs typeface="B Nazanin" panose="00000400000000000000" pitchFamily="2" charset="-78"/>
              </a:rPr>
              <a:t>);</a:t>
            </a:r>
          </a:p>
          <a:p>
            <a:pPr rtl="1"/>
            <a:endParaRPr lang="fa-IR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endParaRPr lang="en-US" sz="2800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24690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7280" y="286603"/>
            <a:ext cx="10058400" cy="5597309"/>
          </a:xfrm>
          <a:noFill/>
        </p:spPr>
      </p:pic>
    </p:spTree>
    <p:extLst>
      <p:ext uri="{BB962C8B-B14F-4D97-AF65-F5344CB8AC3E}">
        <p14:creationId xmlns:p14="http://schemas.microsoft.com/office/powerpoint/2010/main" val="15649858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5125" y="0"/>
            <a:ext cx="2541519" cy="756585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684" y="834359"/>
            <a:ext cx="10058400" cy="5164428"/>
          </a:xfrm>
        </p:spPr>
        <p:txBody>
          <a:bodyPr>
            <a:normAutofit fontScale="92500" lnSpcReduction="20000"/>
          </a:bodyPr>
          <a:lstStyle/>
          <a:p>
            <a:pPr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1-2 نمودارهاي 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رويه: </a:t>
            </a: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surf</a:t>
            </a:r>
            <a:endParaRPr lang="fa-IR" sz="3200" dirty="0">
              <a:solidFill>
                <a:srgbClr val="996600"/>
              </a:solidFill>
              <a:latin typeface="+mj-lt"/>
              <a:cs typeface="B Nazanin" panose="00000400000000000000" pitchFamily="2" charset="-78"/>
            </a:endParaRPr>
          </a:p>
          <a:p>
            <a:pPr algn="r" rtl="1">
              <a:buNone/>
            </a:pP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تابع </a:t>
            </a:r>
            <a:r>
              <a:rPr lang="en-US" sz="3200" dirty="0">
                <a:latin typeface="+mj-lt"/>
                <a:cs typeface="B Nazanin" panose="00000400000000000000" pitchFamily="2" charset="-78"/>
              </a:rPr>
              <a:t>surf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دقيقا مانند تابع </a:t>
            </a:r>
            <a:r>
              <a:rPr lang="en-US" sz="3200" dirty="0">
                <a:latin typeface="+mj-lt"/>
                <a:cs typeface="B Nazanin" panose="00000400000000000000" pitchFamily="2" charset="-78"/>
              </a:rPr>
              <a:t>mesh</a:t>
            </a:r>
            <a:r>
              <a:rPr lang="fa-IR" sz="3200" dirty="0">
                <a:latin typeface="Arabic Typesetting" panose="03020402040406030203" pitchFamily="66" charset="-78"/>
                <a:cs typeface="B Nazanin" panose="00000400000000000000" pitchFamily="2" charset="-78"/>
              </a:rPr>
              <a:t> بکار برده مي‌شود</a:t>
            </a:r>
            <a:r>
              <a:rPr lang="fa-IR" sz="32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.</a:t>
            </a:r>
          </a:p>
          <a:p>
            <a:pPr algn="ctr" rtl="1">
              <a:buNone/>
            </a:pP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Surf(</a:t>
            </a:r>
            <a:r>
              <a:rPr lang="en-US" sz="3200" dirty="0" err="1" smtClean="0">
                <a:latin typeface="+mj-lt"/>
                <a:cs typeface="B Nazanin" panose="00000400000000000000" pitchFamily="2" charset="-78"/>
              </a:rPr>
              <a:t>x,y,z</a:t>
            </a:r>
            <a:r>
              <a:rPr lang="en-US" sz="3200" dirty="0" smtClean="0">
                <a:latin typeface="+mj-lt"/>
                <a:cs typeface="B Nazanin" panose="00000400000000000000" pitchFamily="2" charset="-78"/>
              </a:rPr>
              <a:t>)</a:t>
            </a:r>
            <a:endParaRPr lang="fa-IR" sz="3200" dirty="0">
              <a:latin typeface="+mj-lt"/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این تابع برای ترسیم سطوح با معادله 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z=f(</a:t>
            </a:r>
            <a:r>
              <a:rPr lang="en-US" sz="28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x,y</a:t>
            </a:r>
            <a:r>
              <a:rPr lang="en-US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)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بکار برده می شود.</a:t>
            </a:r>
            <a:endParaRPr lang="en-US" sz="2800" dirty="0" smtClean="0">
              <a:latin typeface="Arabic Typesetting" panose="03020402040406030203" pitchFamily="66" charset="-78"/>
              <a:cs typeface="B Nazanin" panose="00000400000000000000" pitchFamily="2" charset="-78"/>
            </a:endParaRP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در نمودار های سه بعدی برای اینکه مقادیر متناظر با رنگ ها درکنار شکل نمایش داده شود از</a:t>
            </a:r>
            <a:r>
              <a:rPr lang="en-US" sz="2800" dirty="0" err="1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colorbar</a:t>
            </a:r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 استفاده می کنیم</a:t>
            </a:r>
          </a:p>
          <a:p>
            <a:pPr algn="r" rtl="1"/>
            <a:r>
              <a:rPr lang="fa-IR" sz="2800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مثال:</a:t>
            </a:r>
          </a:p>
          <a:p>
            <a:pPr marL="0" indent="0" algn="r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Z=Y^2-X^2                                                                 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X=-10:1:10;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Y=-10:1:10;</a:t>
            </a:r>
          </a:p>
          <a:p>
            <a:pPr marL="0" indent="0" rtl="1">
              <a:buNone/>
            </a:pP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[X Y]=</a:t>
            </a:r>
            <a:r>
              <a:rPr lang="en-US" sz="2800" dirty="0" err="1" smtClean="0">
                <a:latin typeface="+mj-lt"/>
                <a:cs typeface="B Nazanin" panose="00000400000000000000" pitchFamily="2" charset="-78"/>
              </a:rPr>
              <a:t>meshgrid</a:t>
            </a:r>
            <a:r>
              <a:rPr lang="en-US" sz="2800" dirty="0" smtClean="0">
                <a:latin typeface="+mj-lt"/>
                <a:cs typeface="B Nazanin" panose="00000400000000000000" pitchFamily="2" charset="-78"/>
              </a:rPr>
              <a:t>(X,Y);</a:t>
            </a:r>
            <a:endParaRPr lang="en-US" sz="2800" dirty="0">
              <a:latin typeface="+mj-lt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444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0385" y="551524"/>
            <a:ext cx="2686798" cy="666434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latin typeface="Arabic Typesetting" panose="03020402040406030203" pitchFamily="66" charset="-78"/>
                <a:cs typeface="B Nazanin" panose="00000400000000000000" pitchFamily="2" charset="-78"/>
              </a:rPr>
              <a:t>نمودار سه بعدی</a:t>
            </a:r>
            <a:endParaRPr lang="en-US" dirty="0">
              <a:latin typeface="Arabic Typesetting" panose="03020402040406030203" pitchFamily="66" charset="-78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0684" y="1674977"/>
            <a:ext cx="9034284" cy="475814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 smtClean="0"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&gt;&gt;X=(-10:1:10);</a:t>
            </a:r>
            <a:endParaRPr lang="en-US" sz="2400" dirty="0">
              <a:latin typeface="+mj-lt"/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&gt;&gt;Y=(-10:1:10);</a:t>
            </a:r>
            <a:endParaRPr lang="en-US" sz="2400" dirty="0">
              <a:latin typeface="+mj-lt"/>
              <a:cs typeface="B Nazanin" panose="00000400000000000000" pitchFamily="2" charset="-78"/>
            </a:endParaRPr>
          </a:p>
          <a:p>
            <a:pPr marL="0" indent="0" rtl="1">
              <a:buNone/>
            </a:pP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&gt;&gt;[</a:t>
            </a:r>
            <a:r>
              <a:rPr lang="en-US" sz="2400" dirty="0">
                <a:latin typeface="+mj-lt"/>
                <a:cs typeface="B Nazanin" panose="00000400000000000000" pitchFamily="2" charset="-78"/>
              </a:rPr>
              <a:t>X Y]=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meshgrid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(X,Y);</a:t>
            </a:r>
            <a:endParaRPr lang="en-US" sz="2400" dirty="0">
              <a:cs typeface="B Nazanin" panose="00000400000000000000" pitchFamily="2" charset="-78"/>
            </a:endParaRP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&gt;&gt;Z=Y.^2-X.^2;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&gt;&gt;Surf(X,Y,Z);</a:t>
            </a:r>
            <a:endParaRPr lang="fa-IR" sz="2400" dirty="0" smtClean="0">
              <a:latin typeface="+mj-lt"/>
              <a:cs typeface="B Nazanin" panose="00000400000000000000" pitchFamily="2" charset="-78"/>
            </a:endParaRP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&gt;&gt;Color bar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Xlabel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(‘X’);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Ylabel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(‘Y’);</a:t>
            </a:r>
          </a:p>
          <a:p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&gt;&gt;</a:t>
            </a:r>
            <a:r>
              <a:rPr lang="en-US" sz="2400" dirty="0" err="1" smtClean="0">
                <a:latin typeface="+mj-lt"/>
                <a:cs typeface="B Nazanin" panose="00000400000000000000" pitchFamily="2" charset="-78"/>
              </a:rPr>
              <a:t>Zlabel</a:t>
            </a:r>
            <a:r>
              <a:rPr lang="en-US" sz="2400" dirty="0" smtClean="0">
                <a:latin typeface="+mj-lt"/>
                <a:cs typeface="B Nazanin" panose="00000400000000000000" pitchFamily="2" charset="-78"/>
              </a:rPr>
              <a:t>(‘Z’)</a:t>
            </a:r>
          </a:p>
          <a:p>
            <a:pPr algn="ctr"/>
            <a:endParaRPr lang="en-US" sz="2400" dirty="0">
              <a:latin typeface="+mj-lt"/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968" y="1742755"/>
            <a:ext cx="5334000" cy="462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9825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184856"/>
            <a:ext cx="10058400" cy="4684238"/>
          </a:xfrm>
        </p:spPr>
        <p:txBody>
          <a:bodyPr>
            <a:normAutofit fontScale="92500" lnSpcReduction="10000"/>
          </a:bodyPr>
          <a:lstStyle/>
          <a:p>
            <a:pPr marL="201168" lvl="1" indent="0" algn="r" rtl="1">
              <a:buNone/>
            </a:pPr>
            <a:endParaRPr lang="fa-IR" sz="40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201168" lvl="1" indent="0" algn="r" rtl="1">
              <a:buNone/>
            </a:pPr>
            <a:endParaRPr lang="fa-IR" sz="400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201168" lvl="1" indent="0" algn="r" rtl="1">
              <a:buNone/>
            </a:pPr>
            <a:endParaRPr lang="fa-IR" sz="40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marL="201168" lvl="1" indent="0" algn="ctr" rtl="1">
              <a:buNone/>
            </a:pPr>
            <a:r>
              <a:rPr lang="en-US" sz="96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END                                               </a:t>
            </a:r>
            <a:endParaRPr lang="fa-IR" sz="960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662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706</TotalTime>
  <Words>564</Words>
  <Application>Microsoft Office PowerPoint</Application>
  <PresentationFormat>Widescreen</PresentationFormat>
  <Paragraphs>118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Aparajita</vt:lpstr>
      <vt:lpstr>Arabic Typesetting</vt:lpstr>
      <vt:lpstr>Arial</vt:lpstr>
      <vt:lpstr>B Nazanin</vt:lpstr>
      <vt:lpstr>Century Gothic</vt:lpstr>
      <vt:lpstr>Symbol</vt:lpstr>
      <vt:lpstr>Urdu Typesetting</vt:lpstr>
      <vt:lpstr>Wingdings 3</vt:lpstr>
      <vt:lpstr>Wisp</vt:lpstr>
      <vt:lpstr>نمودار دوبعدی و سه بعدی در متلب</vt:lpstr>
      <vt:lpstr>دستور plot : </vt:lpstr>
      <vt:lpstr>ترسیم چند نمودار با یک دستور plot افزودن راهنمای علائم برنمودارها با legend</vt:lpstr>
      <vt:lpstr>PowerPoint Presentation</vt:lpstr>
      <vt:lpstr>دستورsubplot :  </vt:lpstr>
      <vt:lpstr>رسم چند نمودار مجزا در يک پنجره شکل-ادامه  </vt:lpstr>
      <vt:lpstr>رسم چند نمودار مجزا در يک پنجره شکل-ادامه </vt:lpstr>
      <vt:lpstr>برچسب گذاري محورهاي افقي و عمودي و عنوان </vt:lpstr>
      <vt:lpstr>افزودن متن به نمودار  </vt:lpstr>
      <vt:lpstr>رسم خطوط شبکه ای بر نمودار</vt:lpstr>
      <vt:lpstr>ثابت نگهداشتن نمودار، دستورhold</vt:lpstr>
      <vt:lpstr>نمودار سه بعدی</vt:lpstr>
      <vt:lpstr>   نمودار سه بعدی  </vt:lpstr>
      <vt:lpstr>نمودارسه بعدی</vt:lpstr>
      <vt:lpstr>PowerPoint Presentation</vt:lpstr>
      <vt:lpstr>نمودار سه بعدی</vt:lpstr>
      <vt:lpstr>نمودار سه بعدی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نمودار دوبعدی و نمودار سه بعدی</dc:title>
  <dc:creator>talidel</dc:creator>
  <cp:lastModifiedBy>amir&amp;saeed</cp:lastModifiedBy>
  <cp:revision>34</cp:revision>
  <dcterms:created xsi:type="dcterms:W3CDTF">2016-12-13T07:14:02Z</dcterms:created>
  <dcterms:modified xsi:type="dcterms:W3CDTF">2017-03-21T10:54:19Z</dcterms:modified>
</cp:coreProperties>
</file>