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9" r:id="rId2"/>
    <p:sldId id="256" r:id="rId3"/>
    <p:sldId id="273"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44" autoAdjust="0"/>
    <p:restoredTop sz="94660"/>
  </p:normalViewPr>
  <p:slideViewPr>
    <p:cSldViewPr snapToGrid="0">
      <p:cViewPr varScale="1">
        <p:scale>
          <a:sx n="73" d="100"/>
          <a:sy n="73" d="100"/>
        </p:scale>
        <p:origin x="66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4/24/2018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4/24/2018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4/24/2018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4/24/2018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4/24/2018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4/24/2018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4/24/2018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435069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304364" y="1045030"/>
            <a:ext cx="9968881" cy="5167512"/>
          </a:xfrm>
          <a:prstGeom prst="roundRect">
            <a:avLst/>
          </a:prstGeom>
          <a:ln w="76200">
            <a:solidFill>
              <a:srgbClr val="C00000"/>
            </a:solidFill>
          </a:ln>
          <a:effectLst>
            <a:glow rad="228600">
              <a:schemeClr val="accent3">
                <a:satMod val="175000"/>
                <a:alpha val="40000"/>
              </a:schemeClr>
            </a:glow>
          </a:effectLst>
        </p:spPr>
        <p:style>
          <a:lnRef idx="2">
            <a:schemeClr val="accent2"/>
          </a:lnRef>
          <a:fillRef idx="1">
            <a:schemeClr val="lt1"/>
          </a:fillRef>
          <a:effectRef idx="0">
            <a:schemeClr val="accent2"/>
          </a:effectRef>
          <a:fontRef idx="minor">
            <a:schemeClr val="dk1"/>
          </a:fontRef>
        </p:style>
        <p:txBody>
          <a:bodyPr rtlCol="0" anchor="ctr"/>
          <a:lstStyle/>
          <a:p>
            <a:pPr algn="ctr">
              <a:lnSpc>
                <a:spcPct val="200000"/>
              </a:lnSpc>
            </a:pPr>
            <a:r>
              <a:rPr lang="fa-IR" sz="6600" b="1" dirty="0" smtClean="0">
                <a:ln>
                  <a:solidFill>
                    <a:srgbClr val="FFFF00"/>
                  </a:solidFill>
                </a:ln>
                <a:solidFill>
                  <a:srgbClr val="C00000"/>
                </a:solidFill>
                <a:effectLst>
                  <a:glow rad="63500">
                    <a:schemeClr val="accent1">
                      <a:satMod val="175000"/>
                      <a:alpha val="40000"/>
                    </a:schemeClr>
                  </a:glow>
                </a:effectLst>
                <a:cs typeface="B Nazanin" panose="00000400000000000000" pitchFamily="2" charset="-78"/>
              </a:rPr>
              <a:t>آرایه ادبی سال سوم انسانی</a:t>
            </a:r>
          </a:p>
          <a:p>
            <a:pPr algn="ctr">
              <a:lnSpc>
                <a:spcPct val="200000"/>
              </a:lnSpc>
            </a:pPr>
            <a:r>
              <a:rPr lang="fa-IR" sz="4400" b="1" dirty="0" smtClean="0">
                <a:ln>
                  <a:solidFill>
                    <a:srgbClr val="FFFF00"/>
                  </a:solidFill>
                </a:ln>
                <a:solidFill>
                  <a:srgbClr val="C00000"/>
                </a:solidFill>
                <a:effectLst>
                  <a:glow rad="63500">
                    <a:schemeClr val="accent1">
                      <a:satMod val="175000"/>
                      <a:alpha val="40000"/>
                    </a:schemeClr>
                  </a:glow>
                </a:effectLst>
                <a:cs typeface="B Nazanin" panose="00000400000000000000" pitchFamily="2" charset="-78"/>
              </a:rPr>
              <a:t>جناس تام ، جناس </a:t>
            </a:r>
            <a:r>
              <a:rPr lang="fa-IR" sz="4400" b="1" dirty="0" smtClean="0">
                <a:ln>
                  <a:solidFill>
                    <a:srgbClr val="FFFF00"/>
                  </a:solidFill>
                </a:ln>
                <a:solidFill>
                  <a:srgbClr val="C00000"/>
                </a:solidFill>
                <a:effectLst>
                  <a:glow rad="63500">
                    <a:schemeClr val="accent1">
                      <a:satMod val="175000"/>
                      <a:alpha val="40000"/>
                    </a:schemeClr>
                  </a:glow>
                </a:effectLst>
                <a:cs typeface="B Nazanin" panose="00000400000000000000" pitchFamily="2" charset="-78"/>
              </a:rPr>
              <a:t>ناقص</a:t>
            </a:r>
            <a:endParaRPr lang="fa-IR" sz="4400" b="1" dirty="0" smtClean="0">
              <a:ln>
                <a:solidFill>
                  <a:srgbClr val="FFFF00"/>
                </a:solidFill>
              </a:ln>
              <a:solidFill>
                <a:srgbClr val="C00000"/>
              </a:solidFill>
              <a:effectLst>
                <a:glow rad="63500">
                  <a:schemeClr val="accent1">
                    <a:satMod val="175000"/>
                    <a:alpha val="40000"/>
                  </a:schemeClr>
                </a:glow>
              </a:effectLst>
              <a:cs typeface="B Nazanin" panose="00000400000000000000" pitchFamily="2" charset="-78"/>
            </a:endParaRPr>
          </a:p>
        </p:txBody>
      </p:sp>
    </p:spTree>
    <p:extLst>
      <p:ext uri="{BB962C8B-B14F-4D97-AF65-F5344CB8AC3E}">
        <p14:creationId xmlns:p14="http://schemas.microsoft.com/office/powerpoint/2010/main" val="10951960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497541" y="3173506"/>
            <a:ext cx="11147613" cy="1754326"/>
          </a:xfrm>
          <a:prstGeom prst="rect">
            <a:avLst/>
          </a:prstGeom>
        </p:spPr>
        <p:txBody>
          <a:bodyPr wrap="square">
            <a:spAutoFit/>
          </a:bodyPr>
          <a:lstStyle/>
          <a:p>
            <a:pPr algn="just" rtl="1">
              <a:lnSpc>
                <a:spcPct val="150000"/>
              </a:lnSpc>
            </a:pPr>
            <a:r>
              <a:rPr lang="fa-IR" sz="2400" b="1" u="sng"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جناس:</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u="sng" dirty="0">
                <a:latin typeface="Calibri" panose="020F0502020204030204" pitchFamily="34" charset="0"/>
                <a:ea typeface="Times New Roman" panose="02020603050405020304" pitchFamily="18" charset="0"/>
                <a:cs typeface="B Nazanin" panose="00000400000000000000" pitchFamily="2" charset="-78"/>
              </a:rPr>
              <a:t> 1) جناس تام: </a:t>
            </a:r>
            <a:r>
              <a:rPr lang="fa-IR" sz="2400" b="1" dirty="0">
                <a:latin typeface="Calibri" panose="020F0502020204030204" pitchFamily="34" charset="0"/>
                <a:ea typeface="Times New Roman" panose="02020603050405020304" pitchFamily="18" charset="0"/>
                <a:cs typeface="B Nazanin" panose="00000400000000000000" pitchFamily="2" charset="-78"/>
              </a:rPr>
              <a:t> آن است که کلمات جناس فقط از لحاظ معنی اختلاف دارند و در شکل و صورت ظاهری کاملاً برابرند (یک سانی دو واژه در تعداد و ترکیب واج ها).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
        <p:nvSpPr>
          <p:cNvPr id="3" name="Rectangle 2"/>
          <p:cNvSpPr/>
          <p:nvPr/>
        </p:nvSpPr>
        <p:spPr>
          <a:xfrm>
            <a:off x="228600" y="5179732"/>
            <a:ext cx="11241742" cy="600164"/>
          </a:xfrm>
          <a:prstGeom prst="rect">
            <a:avLst/>
          </a:prstGeom>
        </p:spPr>
        <p:txBody>
          <a:bodyPr wrap="square">
            <a:spAutoFit/>
          </a:bodyPr>
          <a:lstStyle/>
          <a:p>
            <a:pPr algn="just" rtl="1">
              <a:lnSpc>
                <a:spcPct val="150000"/>
              </a:lnSpc>
            </a:pPr>
            <a:r>
              <a:rPr lang="fa-IR" sz="2400" b="1" u="sng" dirty="0" smtClean="0">
                <a:latin typeface="Calibri" panose="020F0502020204030204" pitchFamily="34" charset="0"/>
                <a:ea typeface="Times New Roman" panose="02020603050405020304" pitchFamily="18" charset="0"/>
                <a:cs typeface="B Nazanin" panose="00000400000000000000" pitchFamily="2" charset="-78"/>
              </a:rPr>
              <a:t>2) </a:t>
            </a:r>
            <a:r>
              <a:rPr lang="fa-IR" sz="2400" b="1" u="sng" dirty="0">
                <a:latin typeface="Calibri" panose="020F0502020204030204" pitchFamily="34" charset="0"/>
                <a:ea typeface="Times New Roman" panose="02020603050405020304" pitchFamily="18" charset="0"/>
                <a:cs typeface="B Nazanin" panose="00000400000000000000" pitchFamily="2" charset="-78"/>
              </a:rPr>
              <a:t>جناس ناقص: </a:t>
            </a:r>
            <a:r>
              <a:rPr lang="fa-IR" sz="2400" b="1" dirty="0">
                <a:latin typeface="Calibri" panose="020F0502020204030204" pitchFamily="34" charset="0"/>
                <a:ea typeface="Times New Roman" panose="02020603050405020304" pitchFamily="18" charset="0"/>
                <a:cs typeface="B Nazanin" panose="00000400000000000000" pitchFamily="2" charset="-78"/>
              </a:rPr>
              <a:t> آن است که کلمات جناس علاوه بر معنی در یک صامت یا مصوّت هم متفاوت هستند.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14799020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2595282" y="3523129"/>
            <a:ext cx="14267329" cy="1200329"/>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انواع جناس ناقص : </a:t>
            </a:r>
            <a:endParaRPr lang="fa-IR" sz="2400" b="1" dirty="0" smtClean="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1- </a:t>
            </a:r>
            <a:r>
              <a:rPr lang="fa-IR" sz="2400" b="1" dirty="0">
                <a:latin typeface="Calibri" panose="020F0502020204030204" pitchFamily="34" charset="0"/>
                <a:ea typeface="Times New Roman" panose="02020603050405020304" pitchFamily="18" charset="0"/>
                <a:cs typeface="B Nazanin" panose="00000400000000000000" pitchFamily="2" charset="-78"/>
              </a:rPr>
              <a:t>حرکتی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2- </a:t>
            </a:r>
            <a:r>
              <a:rPr lang="fa-IR" sz="2400" b="1" dirty="0">
                <a:latin typeface="Calibri" panose="020F0502020204030204" pitchFamily="34" charset="0"/>
                <a:ea typeface="Times New Roman" panose="02020603050405020304" pitchFamily="18" charset="0"/>
                <a:cs typeface="B Nazanin" panose="00000400000000000000" pitchFamily="2" charset="-78"/>
              </a:rPr>
              <a:t>اختلاف در حروف (اول ، وسط یا آخر) 3-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افزایشی  (</a:t>
            </a:r>
            <a:r>
              <a:rPr lang="fa-IR" sz="2400" b="1" dirty="0">
                <a:latin typeface="Calibri" panose="020F0502020204030204" pitchFamily="34" charset="0"/>
                <a:ea typeface="Times New Roman" panose="02020603050405020304" pitchFamily="18" charset="0"/>
                <a:cs typeface="B Nazanin" panose="00000400000000000000" pitchFamily="2" charset="-78"/>
              </a:rPr>
              <a:t>اول، وسط یا آخر)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37263817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356347" y="3415553"/>
            <a:ext cx="11524129" cy="1708160"/>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جناس ناقص حرکتی</a:t>
            </a:r>
            <a:r>
              <a:rPr lang="fa-IR" sz="2400" b="1" dirty="0" smtClean="0">
                <a:solidFill>
                  <a:srgbClr val="FF0000"/>
                </a:solidFill>
                <a:latin typeface="Calibri" panose="020F0502020204030204" pitchFamily="34" charset="0"/>
                <a:ea typeface="Times New Roman" panose="02020603050405020304" pitchFamily="18" charset="0"/>
                <a:cs typeface="B Nazanin" panose="00000400000000000000" pitchFamily="2" charset="-78"/>
              </a:rPr>
              <a:t>:</a:t>
            </a:r>
          </a:p>
          <a:p>
            <a:pPr algn="just" rtl="1">
              <a:lnSpc>
                <a:spcPct val="150000"/>
              </a:lnSpc>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 </a:t>
            </a:r>
            <a:r>
              <a:rPr lang="fa-IR" sz="2400" b="1" dirty="0">
                <a:latin typeface="Calibri" panose="020F0502020204030204" pitchFamily="34" charset="0"/>
                <a:ea typeface="Times New Roman" panose="02020603050405020304" pitchFamily="18" charset="0"/>
                <a:cs typeface="B Nazanin" panose="00000400000000000000" pitchFamily="2" charset="-78"/>
              </a:rPr>
              <a:t>گفتیم اگر کلمات جناس در ظاهر کاملاً شبیه هم باشند جناس تام هستند در غیر اینصورت جناس ناقص هستند.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22355911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316006" y="3617258"/>
            <a:ext cx="11604811" cy="2308324"/>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انواع جناس ناقص</a:t>
            </a:r>
            <a:r>
              <a:rPr lang="fa-IR" sz="2400" b="1" dirty="0" smtClean="0">
                <a:solidFill>
                  <a:srgbClr val="FF0000"/>
                </a:solidFill>
                <a:latin typeface="Calibri" panose="020F0502020204030204" pitchFamily="34" charset="0"/>
                <a:ea typeface="Times New Roman" panose="02020603050405020304" pitchFamily="18" charset="0"/>
                <a:cs typeface="B Nazanin" panose="00000400000000000000" pitchFamily="2" charset="-78"/>
              </a:rPr>
              <a:t>:</a:t>
            </a:r>
          </a:p>
          <a:p>
            <a:pPr algn="just" rtl="1">
              <a:lnSpc>
                <a:spcPct val="150000"/>
              </a:lnSpc>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 </a:t>
            </a:r>
            <a:r>
              <a:rPr lang="fa-IR" sz="2400" b="1" dirty="0">
                <a:latin typeface="Calibri" panose="020F0502020204030204" pitchFamily="34" charset="0"/>
                <a:ea typeface="Times New Roman" panose="02020603050405020304" pitchFamily="18" charset="0"/>
                <a:cs typeface="B Nazanin" panose="00000400000000000000" pitchFamily="2" charset="-78"/>
              </a:rPr>
              <a:t>1- جناس ناقص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حرکتی</a:t>
            </a:r>
          </a:p>
          <a:p>
            <a:pPr algn="just" rtl="1">
              <a:lnSpc>
                <a:spcPct val="150000"/>
              </a:lnSpc>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 2- </a:t>
            </a:r>
            <a:r>
              <a:rPr lang="fa-IR" sz="2400" b="1" dirty="0">
                <a:latin typeface="Calibri" panose="020F0502020204030204" pitchFamily="34" charset="0"/>
                <a:ea typeface="Times New Roman" panose="02020603050405020304" pitchFamily="18" charset="0"/>
                <a:cs typeface="B Nazanin" panose="00000400000000000000" pitchFamily="2" charset="-78"/>
              </a:rPr>
              <a:t>جناس ناقص اختلافی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حروف</a:t>
            </a:r>
          </a:p>
          <a:p>
            <a:pPr algn="just" rtl="1">
              <a:lnSpc>
                <a:spcPct val="150000"/>
              </a:lnSpc>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 </a:t>
            </a:r>
            <a:r>
              <a:rPr lang="fa-IR" sz="2400" b="1" dirty="0">
                <a:latin typeface="Calibri" panose="020F0502020204030204" pitchFamily="34" charset="0"/>
                <a:ea typeface="Times New Roman" panose="02020603050405020304" pitchFamily="18" charset="0"/>
                <a:cs typeface="B Nazanin" panose="00000400000000000000" pitchFamily="2" charset="-78"/>
              </a:rPr>
              <a:t>3- جناس ناقص افزایشی.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8432848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61365" y="3550024"/>
            <a:ext cx="11430000" cy="1477328"/>
          </a:xfrm>
          <a:prstGeom prst="rect">
            <a:avLst/>
          </a:prstGeom>
        </p:spPr>
        <p:txBody>
          <a:bodyPr wrap="square">
            <a:spAutoFit/>
          </a:bodyPr>
          <a:lstStyle/>
          <a:p>
            <a:pPr algn="just" rtl="1">
              <a:lnSpc>
                <a:spcPct val="20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-جناس ناقص حرکتی: یک سانی دو یا چند واژه در صامت ها و اختلاف آنها در  مصوّت های کوتاه است.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200000"/>
              </a:lnSpc>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a:t>
            </a:r>
            <a:r>
              <a:rPr lang="fa-IR" sz="2400" b="1" dirty="0">
                <a:latin typeface="Calibri" panose="020F0502020204030204" pitchFamily="34" charset="0"/>
                <a:ea typeface="Times New Roman" panose="02020603050405020304" pitchFamily="18" charset="0"/>
                <a:cs typeface="B Nazanin" panose="00000400000000000000" pitchFamily="2" charset="-78"/>
              </a:rPr>
              <a:t>تکرار صامت ها ، موسیقی درونی مصراع ها را پدید می آورد.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2710881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228601" y="2921605"/>
            <a:ext cx="11672046" cy="2862322"/>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مثال: </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  شکر کند چرخ فلک از مَلِک و مُلک و مَلَک     کز کرم و بخشش او، روشن و بخشنده شدم</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توضیح: واژگان و مَلِک، مُلک و مَلَک در صامت ها مشترک اند فقط در مصوّت های کوتاه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اختلاف </a:t>
            </a:r>
            <a:r>
              <a:rPr lang="fa-IR" sz="2400" b="1" dirty="0">
                <a:latin typeface="Calibri" panose="020F0502020204030204" pitchFamily="34" charset="0"/>
                <a:ea typeface="Times New Roman" panose="02020603050405020304" pitchFamily="18" charset="0"/>
                <a:cs typeface="B Nazanin" panose="00000400000000000000" pitchFamily="2" charset="-78"/>
              </a:rPr>
              <a:t>دارند.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واژه های مُلک با واژگان «مَلَک» و «مَلِک» طبق تعریف کتاب جناس ندارد هر چند در متن کتاب درسی جناس ناقص فرض شده اند.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10991397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711823" y="3738282"/>
            <a:ext cx="8718176" cy="1754326"/>
          </a:xfrm>
          <a:prstGeom prst="rect">
            <a:avLst/>
          </a:prstGeom>
        </p:spPr>
        <p:txBody>
          <a:bodyPr wrap="square">
            <a:spAutoFit/>
          </a:bodyPr>
          <a:lstStyle/>
          <a:p>
            <a:pPr algn="r"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دو نکته: </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1)جناس ناقص در افزایش موسیقی لفظی بیت یا مصراع موثر است.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2) قدما این گونه جناس را «جناس ناقص» می نامیدند.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36388681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356347" y="3146612"/>
            <a:ext cx="11524129" cy="3416320"/>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جناس ناقص اختلافی: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جناس </a:t>
            </a:r>
            <a:r>
              <a:rPr lang="fa-IR" sz="2400" b="1" dirty="0">
                <a:latin typeface="Calibri" panose="020F0502020204030204" pitchFamily="34" charset="0"/>
                <a:ea typeface="Times New Roman" panose="02020603050405020304" pitchFamily="18" charset="0"/>
                <a:cs typeface="B Nazanin" panose="00000400000000000000" pitchFamily="2" charset="-78"/>
              </a:rPr>
              <a:t>ناقص اختلافی (حرفی): اختلاف دو کلمه در حرف اول، وسط یا آخر است کلماتی که علاوه بر معنی در یک صامت متفاوت اند</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a:t>
            </a:r>
          </a:p>
          <a:p>
            <a:pPr algn="just" rtl="1">
              <a:lnSpc>
                <a:spcPct val="150000"/>
              </a:lnSpc>
            </a:pPr>
            <a:r>
              <a:rPr lang="fa-IR" sz="2400" b="1" dirty="0" smtClean="0">
                <a:solidFill>
                  <a:srgbClr val="FF0000"/>
                </a:solidFill>
                <a:latin typeface="Calibri" panose="020F0502020204030204" pitchFamily="34" charset="0"/>
                <a:ea typeface="Times New Roman" panose="02020603050405020304" pitchFamily="18" charset="0"/>
                <a:cs typeface="B Nazanin" panose="00000400000000000000" pitchFamily="2" charset="-78"/>
              </a:rPr>
              <a:t> </a:t>
            </a: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مثال: </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 هر تیر که در</a:t>
            </a:r>
            <a:r>
              <a:rPr lang="fa-IR" sz="2400" b="1" u="sng" dirty="0">
                <a:latin typeface="Calibri" panose="020F0502020204030204" pitchFamily="34" charset="0"/>
                <a:ea typeface="Times New Roman" panose="02020603050405020304" pitchFamily="18" charset="0"/>
                <a:cs typeface="B Nazanin" panose="00000400000000000000" pitchFamily="2" charset="-78"/>
              </a:rPr>
              <a:t> کیش</a:t>
            </a:r>
            <a:r>
              <a:rPr lang="fa-IR" sz="2400" b="1" dirty="0">
                <a:latin typeface="Calibri" panose="020F0502020204030204" pitchFamily="34" charset="0"/>
                <a:ea typeface="Times New Roman" panose="02020603050405020304" pitchFamily="18" charset="0"/>
                <a:cs typeface="B Nazanin" panose="00000400000000000000" pitchFamily="2" charset="-78"/>
              </a:rPr>
              <a:t> است گر بر دل</a:t>
            </a:r>
            <a:r>
              <a:rPr lang="fa-IR" sz="2400" b="1" u="sng" dirty="0">
                <a:latin typeface="Calibri" panose="020F0502020204030204" pitchFamily="34" charset="0"/>
                <a:ea typeface="Times New Roman" panose="02020603050405020304" pitchFamily="18" charset="0"/>
                <a:cs typeface="B Nazanin" panose="00000400000000000000" pitchFamily="2" charset="-78"/>
              </a:rPr>
              <a:t> ریش</a:t>
            </a:r>
            <a:r>
              <a:rPr lang="fa-IR" sz="2400" b="1" dirty="0">
                <a:latin typeface="Calibri" panose="020F0502020204030204" pitchFamily="34" charset="0"/>
                <a:ea typeface="Times New Roman" panose="02020603050405020304" pitchFamily="18" charset="0"/>
                <a:cs typeface="B Nazanin" panose="00000400000000000000" pitchFamily="2" charset="-78"/>
              </a:rPr>
              <a:t> آید  	ما نیز یکی باشیم از جملة قربان ها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توضیح: واژگان «کیش» و «ریس» جناس ناقص اختلافی حروفی دارند چون صامت «ک» و «ر» در دو واژة مختلف است. در ابیات زیر نیز واژگانی که دارای جناس ناقص اختلافی حروفی هستند زیرشان خط کشیده شده است.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1343910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4812" y="2958354"/>
            <a:ext cx="11497235" cy="2862322"/>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چند نکته: </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1)جناس ناقص حروفی نیز در آفرینش موسیقی لفظی موثر است.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2) جناس میان دو واژه را جناس ناقص می­خوانیم که اختلاف آنها بیش از یک حرف نباشد.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برای </a:t>
            </a:r>
            <a:r>
              <a:rPr lang="fa-IR" sz="2400" b="1" dirty="0">
                <a:latin typeface="Calibri" panose="020F0502020204030204" pitchFamily="34" charset="0"/>
                <a:ea typeface="Times New Roman" panose="02020603050405020304" pitchFamily="18" charset="0"/>
                <a:cs typeface="B Nazanin" panose="00000400000000000000" pitchFamily="2" charset="-78"/>
              </a:rPr>
              <a:t>مثال «یار» و «یاران» جناس نیستند.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3) این گونه جناس را قدما مضارع ، لاحق، مطرّف می­نامیدند.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cxnSp>
        <p:nvCxnSpPr>
          <p:cNvPr id="3" name="Straight Connector 2"/>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83881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19399" y="2649069"/>
            <a:ext cx="8879541" cy="1754326"/>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نکته: </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marL="342900" marR="0" lvl="0" indent="-342900" algn="just" rtl="1">
              <a:lnSpc>
                <a:spcPct val="150000"/>
              </a:lnSpc>
              <a:spcBef>
                <a:spcPts val="0"/>
              </a:spcBef>
              <a:spcAft>
                <a:spcPts val="0"/>
              </a:spcAft>
              <a:buFont typeface="+mj-lt"/>
              <a:buAutoNum type="arabicPeriod"/>
            </a:pPr>
            <a:r>
              <a:rPr lang="fa-IR" sz="2400" b="1" dirty="0">
                <a:latin typeface="Calibri" panose="020F0502020204030204" pitchFamily="34" charset="0"/>
                <a:ea typeface="Times New Roman" panose="02020603050405020304" pitchFamily="18" charset="0"/>
                <a:cs typeface="B Nazanin" panose="00000400000000000000" pitchFamily="2" charset="-78"/>
              </a:rPr>
              <a:t>منظور از حرف همان صامت ها و مصوّت های بلند است.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marL="342900" marR="0" lvl="0" indent="-342900" algn="just" rtl="1">
              <a:lnSpc>
                <a:spcPct val="150000"/>
              </a:lnSpc>
              <a:spcBef>
                <a:spcPts val="0"/>
              </a:spcBef>
              <a:spcAft>
                <a:spcPts val="0"/>
              </a:spcAft>
              <a:buFont typeface="+mj-lt"/>
              <a:buAutoNum type="arabicPeriod"/>
            </a:pPr>
            <a:r>
              <a:rPr lang="fa-IR" sz="2400" b="1" dirty="0">
                <a:latin typeface="Calibri" panose="020F0502020204030204" pitchFamily="34" charset="0"/>
                <a:ea typeface="Times New Roman" panose="02020603050405020304" pitchFamily="18" charset="0"/>
                <a:cs typeface="B Nazanin" panose="00000400000000000000" pitchFamily="2" charset="-78"/>
              </a:rPr>
              <a:t>حرفی را که در اول و آخر نباشد وسط می­گوییم.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cxnSp>
        <p:nvCxnSpPr>
          <p:cNvPr id="3" name="Straight Connector 2"/>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1281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506" y="2931459"/>
            <a:ext cx="11685494" cy="2862322"/>
          </a:xfrm>
          <a:prstGeom prst="rect">
            <a:avLst/>
          </a:prstGeom>
        </p:spPr>
        <p:txBody>
          <a:bodyPr wrap="square">
            <a:spAutoFit/>
          </a:bodyPr>
          <a:lstStyle/>
          <a:p>
            <a:pPr algn="just" rtl="1">
              <a:lnSpc>
                <a:spcPct val="150000"/>
              </a:lnSpc>
            </a:pPr>
            <a:r>
              <a:rPr lang="fa-IR" sz="2400" b="1" u="sng"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جناس ناقص افزایشی: </a:t>
            </a:r>
            <a:endParaRPr lang="en-US"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endParaRPr>
          </a:p>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a:latin typeface="Calibri" panose="020F0502020204030204" pitchFamily="34" charset="0"/>
                <a:ea typeface="Calibri" panose="020F0502020204030204" pitchFamily="34" charset="0"/>
                <a:cs typeface="B Nazanin" panose="00000400000000000000" pitchFamily="2" charset="-78"/>
              </a:rPr>
              <a:t>جناس ناقص افزایشی، اختلاف دو واژه است در معنی و تعداد حروف که علاوه بر معنی در تعداد حروف نیز متفاوت اند یعنی یکی از کلمات جناس یک حرف در اول یا وسط یا آخر نسبت به دیگر کلمة جناس اضافه دارد. </a:t>
            </a:r>
            <a:endParaRPr lang="fa-IR" sz="2400" b="1" dirty="0" smtClean="0">
              <a:latin typeface="Calibri" panose="020F0502020204030204" pitchFamily="34" charset="0"/>
              <a:ea typeface="Calibri" panose="020F0502020204030204" pitchFamily="34" charset="0"/>
              <a:cs typeface="B Nazanin" panose="00000400000000000000" pitchFamily="2" charset="-78"/>
            </a:endParaRPr>
          </a:p>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مثال</a:t>
            </a:r>
            <a:r>
              <a:rPr lang="fa-IR" sz="2400" b="1" dirty="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400" b="1" dirty="0">
                <a:latin typeface="Calibri" panose="020F0502020204030204" pitchFamily="34" charset="0"/>
                <a:ea typeface="Calibri" panose="020F0502020204030204" pitchFamily="34" charset="0"/>
                <a:cs typeface="B Nazanin" panose="00000400000000000000" pitchFamily="2" charset="-78"/>
              </a:rPr>
              <a:t>برای جناس ناقص افزایشی در حرف اول.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cxnSp>
        <p:nvCxnSpPr>
          <p:cNvPr id="3" name="Straight Connector 2"/>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8833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259" y="2877670"/>
            <a:ext cx="11788588" cy="1754326"/>
          </a:xfrm>
          <a:prstGeom prst="rect">
            <a:avLst/>
          </a:prstGeom>
        </p:spPr>
        <p:txBody>
          <a:bodyPr wrap="square">
            <a:spAutoFit/>
          </a:bodyPr>
          <a:lstStyle/>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a:latin typeface="Calibri" panose="020F0502020204030204" pitchFamily="34" charset="0"/>
                <a:ea typeface="Calibri" panose="020F0502020204030204" pitchFamily="34" charset="0"/>
                <a:cs typeface="B Nazanin" panose="00000400000000000000" pitchFamily="2" charset="-78"/>
              </a:rPr>
              <a:t>دلا ز رنج  حسودان  مرنج و واثق باش 	</a:t>
            </a:r>
            <a:r>
              <a:rPr lang="fa-IR" sz="2400" b="1" dirty="0" smtClean="0">
                <a:latin typeface="Calibri" panose="020F0502020204030204" pitchFamily="34" charset="0"/>
                <a:ea typeface="Calibri" panose="020F0502020204030204" pitchFamily="34" charset="0"/>
                <a:cs typeface="B Nazanin" panose="00000400000000000000" pitchFamily="2" charset="-78"/>
              </a:rPr>
              <a:t>               </a:t>
            </a:r>
            <a:r>
              <a:rPr lang="fa-IR" sz="2400" b="1" dirty="0">
                <a:latin typeface="Calibri" panose="020F0502020204030204" pitchFamily="34" charset="0"/>
                <a:ea typeface="Calibri" panose="020F0502020204030204" pitchFamily="34" charset="0"/>
                <a:cs typeface="B Nazanin" panose="00000400000000000000" pitchFamily="2" charset="-78"/>
              </a:rPr>
              <a:t>که  بد  به  خاطر  امّیدوار  ما  نرسد</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توضیح: </a:t>
            </a:r>
            <a:r>
              <a:rPr lang="fa-IR" sz="2400" b="1" dirty="0">
                <a:latin typeface="Calibri" panose="020F0502020204030204" pitchFamily="34" charset="0"/>
                <a:ea typeface="Times New Roman" panose="02020603050405020304" pitchFamily="18" charset="0"/>
                <a:cs typeface="B Nazanin" panose="00000400000000000000" pitchFamily="2" charset="-78"/>
              </a:rPr>
              <a:t>واژة «مرنج» یک حرف صامت نسبت به «رنج» بیش تر دارد – جناس ناقص افزایشی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در </a:t>
            </a:r>
            <a:r>
              <a:rPr lang="fa-IR" sz="2400" b="1" dirty="0">
                <a:latin typeface="Calibri" panose="020F0502020204030204" pitchFamily="34" charset="0"/>
                <a:ea typeface="Times New Roman" panose="02020603050405020304" pitchFamily="18" charset="0"/>
                <a:cs typeface="B Nazanin" panose="00000400000000000000" pitchFamily="2" charset="-78"/>
              </a:rPr>
              <a:t>حرف اول .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a:latin typeface="Calibri" panose="020F0502020204030204" pitchFamily="34" charset="0"/>
                <a:ea typeface="Calibri" panose="020F0502020204030204" pitchFamily="34" charset="0"/>
                <a:cs typeface="B Nazanin" panose="00000400000000000000" pitchFamily="2" charset="-78"/>
              </a:rPr>
              <a:t>این نوع جناس را قدما « جناس «زاید یا منَیَّل» می گفتند.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cxnSp>
        <p:nvCxnSpPr>
          <p:cNvPr id="3" name="Straight Connector 2"/>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2045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835" y="2958353"/>
            <a:ext cx="11228293" cy="2862322"/>
          </a:xfrm>
          <a:prstGeom prst="rect">
            <a:avLst/>
          </a:prstGeom>
        </p:spPr>
        <p:txBody>
          <a:bodyPr wrap="square">
            <a:spAutoFit/>
          </a:bodyPr>
          <a:lstStyle/>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مثال: </a:t>
            </a:r>
            <a:r>
              <a:rPr lang="fa-IR" sz="2400" b="1" dirty="0">
                <a:latin typeface="Calibri" panose="020F0502020204030204" pitchFamily="34" charset="0"/>
                <a:ea typeface="Times New Roman" panose="02020603050405020304" pitchFamily="18" charset="0"/>
                <a:cs typeface="B Nazanin" panose="00000400000000000000" pitchFamily="2" charset="-78"/>
              </a:rPr>
              <a:t>برای جناس ناقص افزایش در حرف وسط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u="sng" dirty="0">
                <a:latin typeface="Calibri" panose="020F0502020204030204" pitchFamily="34" charset="0"/>
                <a:ea typeface="Times New Roman" panose="02020603050405020304" pitchFamily="18" charset="0"/>
                <a:cs typeface="B Nazanin" panose="00000400000000000000" pitchFamily="2" charset="-78"/>
              </a:rPr>
              <a:t>  دستم</a:t>
            </a:r>
            <a:r>
              <a:rPr lang="fa-IR" sz="2400" b="1" dirty="0">
                <a:latin typeface="Calibri" panose="020F0502020204030204" pitchFamily="34" charset="0"/>
                <a:ea typeface="Times New Roman" panose="02020603050405020304" pitchFamily="18" charset="0"/>
                <a:cs typeface="B Nazanin" panose="00000400000000000000" pitchFamily="2" charset="-78"/>
              </a:rPr>
              <a:t>  نداد قوت رفتن به پیش  </a:t>
            </a:r>
            <a:r>
              <a:rPr lang="fa-IR" sz="2400" b="1" u="sng" dirty="0">
                <a:latin typeface="Calibri" panose="020F0502020204030204" pitchFamily="34" charset="0"/>
                <a:ea typeface="Times New Roman" panose="02020603050405020304" pitchFamily="18" charset="0"/>
                <a:cs typeface="B Nazanin" panose="00000400000000000000" pitchFamily="2" charset="-78"/>
              </a:rPr>
              <a:t>دوست </a:t>
            </a:r>
            <a:r>
              <a:rPr lang="fa-IR" sz="2400" b="1" dirty="0">
                <a:latin typeface="Calibri" panose="020F0502020204030204" pitchFamily="34" charset="0"/>
                <a:ea typeface="Times New Roman" panose="02020603050405020304" pitchFamily="18" charset="0"/>
                <a:cs typeface="B Nazanin" panose="00000400000000000000" pitchFamily="2" charset="-78"/>
              </a:rPr>
              <a:t>		 چندی به پای رفتم و چندی به سر شدم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توضیح : واژة «دوست» در تقابل با واژة «دست» یک حرف در وسط پیش تر دارد – جناس 	ناقص افزایشی در حرف وسط .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 rtl="1">
              <a:lnSpc>
                <a:spcPct val="150000"/>
              </a:lnSpc>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توجه: </a:t>
            </a:r>
            <a:r>
              <a:rPr lang="fa-IR" sz="2400" b="1" dirty="0">
                <a:latin typeface="Calibri" panose="020F0502020204030204" pitchFamily="34" charset="0"/>
                <a:ea typeface="Times New Roman" panose="02020603050405020304" pitchFamily="18" charset="0"/>
                <a:cs typeface="B Nazanin" panose="00000400000000000000" pitchFamily="2" charset="-78"/>
              </a:rPr>
              <a:t>ضمیر پیوستة «م» در «دستم» یک واژة مستقل و در نقش مضاف الیه است لذا جزو اصل </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کلمه </a:t>
            </a:r>
            <a:r>
              <a:rPr lang="fa-IR" sz="2400" b="1" dirty="0">
                <a:latin typeface="Calibri" panose="020F0502020204030204" pitchFamily="34" charset="0"/>
                <a:ea typeface="Times New Roman" panose="02020603050405020304" pitchFamily="18" charset="0"/>
                <a:cs typeface="B Nazanin" panose="00000400000000000000" pitchFamily="2" charset="-78"/>
              </a:rPr>
              <a:t>نیست. </a:t>
            </a:r>
            <a:endParaRPr lang="en-US" sz="2400" b="1" dirty="0">
              <a:effectLst/>
              <a:latin typeface="Calibri" panose="020F0502020204030204" pitchFamily="34" charset="0"/>
              <a:ea typeface="Times New Roman" panose="02020603050405020304" pitchFamily="18" charset="0"/>
              <a:cs typeface="B Nazanin" panose="00000400000000000000" pitchFamily="2" charset="-78"/>
            </a:endParaRPr>
          </a:p>
        </p:txBody>
      </p:sp>
      <p:cxnSp>
        <p:nvCxnSpPr>
          <p:cNvPr id="3" name="Straight Connector 2"/>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7564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2623" y="3065930"/>
            <a:ext cx="10071847" cy="1708160"/>
          </a:xfrm>
          <a:prstGeom prst="rect">
            <a:avLst/>
          </a:prstGeom>
        </p:spPr>
        <p:txBody>
          <a:bodyPr wrap="square">
            <a:spAutoFit/>
          </a:bodyPr>
          <a:lstStyle/>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a:solidFill>
                  <a:srgbClr val="FF0000"/>
                </a:solidFill>
                <a:latin typeface="Calibri" panose="020F0502020204030204" pitchFamily="34" charset="0"/>
                <a:ea typeface="Calibri" panose="020F0502020204030204" pitchFamily="34" charset="0"/>
                <a:cs typeface="B Nazanin" panose="00000400000000000000" pitchFamily="2" charset="-78"/>
              </a:rPr>
              <a:t>جمع بندی کلی در مورد انواع جناس: جناس در تقسیم بندی اولیه به دو نوع تقسیم می­شود</a:t>
            </a:r>
            <a:r>
              <a:rPr lang="fa-IR" sz="24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a:t>
            </a:r>
          </a:p>
          <a:p>
            <a:pPr marR="0" lvl="0" algn="just" rtl="1">
              <a:lnSpc>
                <a:spcPct val="150000"/>
              </a:lnSpc>
              <a:spcBef>
                <a:spcPts val="0"/>
              </a:spcBef>
              <a:spcAft>
                <a:spcPts val="0"/>
              </a:spcAft>
            </a:pPr>
            <a:r>
              <a:rPr lang="fa-IR" sz="2400" b="1" dirty="0" smtClean="0">
                <a:latin typeface="Calibri" panose="020F0502020204030204" pitchFamily="34" charset="0"/>
                <a:ea typeface="Calibri" panose="020F0502020204030204" pitchFamily="34" charset="0"/>
                <a:cs typeface="B Nazanin" panose="00000400000000000000" pitchFamily="2" charset="-78"/>
              </a:rPr>
              <a:t>1- </a:t>
            </a:r>
            <a:r>
              <a:rPr lang="fa-IR" sz="2400" b="1" dirty="0">
                <a:latin typeface="Calibri" panose="020F0502020204030204" pitchFamily="34" charset="0"/>
                <a:ea typeface="Calibri" panose="020F0502020204030204" pitchFamily="34" charset="0"/>
                <a:cs typeface="B Nazanin" panose="00000400000000000000" pitchFamily="2" charset="-78"/>
              </a:rPr>
              <a:t>جناس تام </a:t>
            </a:r>
            <a:endParaRPr lang="fa-IR" sz="2400" b="1" dirty="0" smtClean="0">
              <a:latin typeface="Calibri" panose="020F0502020204030204" pitchFamily="34" charset="0"/>
              <a:ea typeface="Calibri" panose="020F0502020204030204" pitchFamily="34" charset="0"/>
              <a:cs typeface="B Nazanin" panose="00000400000000000000" pitchFamily="2" charset="-78"/>
            </a:endParaRPr>
          </a:p>
          <a:p>
            <a:pPr marR="0" lvl="0" algn="just" rtl="1">
              <a:lnSpc>
                <a:spcPct val="150000"/>
              </a:lnSpc>
              <a:spcBef>
                <a:spcPts val="0"/>
              </a:spcBef>
              <a:spcAft>
                <a:spcPts val="0"/>
              </a:spcAft>
            </a:pPr>
            <a:r>
              <a:rPr lang="fa-IR" sz="2400" b="1" dirty="0" smtClean="0">
                <a:latin typeface="Calibri" panose="020F0502020204030204" pitchFamily="34" charset="0"/>
                <a:ea typeface="Calibri" panose="020F0502020204030204" pitchFamily="34" charset="0"/>
                <a:cs typeface="B Nazanin" panose="00000400000000000000" pitchFamily="2" charset="-78"/>
              </a:rPr>
              <a:t>2- </a:t>
            </a:r>
            <a:r>
              <a:rPr lang="fa-IR" sz="2400" b="1" dirty="0">
                <a:latin typeface="Calibri" panose="020F0502020204030204" pitchFamily="34" charset="0"/>
                <a:ea typeface="Calibri" panose="020F0502020204030204" pitchFamily="34" charset="0"/>
                <a:cs typeface="B Nazanin" panose="00000400000000000000" pitchFamily="2" charset="-78"/>
              </a:rPr>
              <a:t>جناس </a:t>
            </a:r>
            <a:r>
              <a:rPr lang="fa-IR" sz="2400" b="1" dirty="0" smtClean="0">
                <a:latin typeface="Calibri" panose="020F0502020204030204" pitchFamily="34" charset="0"/>
                <a:ea typeface="Calibri" panose="020F0502020204030204" pitchFamily="34" charset="0"/>
                <a:cs typeface="B Nazanin" panose="00000400000000000000" pitchFamily="2" charset="-78"/>
              </a:rPr>
              <a:t>ناقص</a:t>
            </a:r>
            <a:endParaRPr lang="en-US" b="1" dirty="0">
              <a:effectLst/>
              <a:latin typeface="Calibri" panose="020F0502020204030204" pitchFamily="34" charset="0"/>
              <a:ea typeface="Calibri" panose="020F0502020204030204" pitchFamily="34" charset="0"/>
              <a:cs typeface="B Nazanin" panose="00000400000000000000" pitchFamily="2" charset="-78"/>
            </a:endParaRPr>
          </a:p>
        </p:txBody>
      </p:sp>
      <p:cxnSp>
        <p:nvCxnSpPr>
          <p:cNvPr id="3" name="Straight Connector 2"/>
          <p:cNvCxnSpPr/>
          <p:nvPr/>
        </p:nvCxnSpPr>
        <p:spPr>
          <a:xfrm flipH="1">
            <a:off x="1371600" y="2921605"/>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5293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8941" y="2514600"/>
            <a:ext cx="12304059" cy="2862322"/>
          </a:xfrm>
          <a:prstGeom prst="rect">
            <a:avLst/>
          </a:prstGeom>
        </p:spPr>
        <p:txBody>
          <a:bodyPr wrap="square">
            <a:spAutoFit/>
          </a:bodyPr>
          <a:lstStyle/>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a:solidFill>
                  <a:srgbClr val="FF0000"/>
                </a:solidFill>
                <a:latin typeface="Calibri" panose="020F0502020204030204" pitchFamily="34" charset="0"/>
                <a:ea typeface="Calibri" panose="020F0502020204030204" pitchFamily="34" charset="0"/>
                <a:cs typeface="B Nazanin" panose="00000400000000000000" pitchFamily="2" charset="-78"/>
              </a:rPr>
              <a:t>جناس در سه حالت می­تواند در کلام به کار رود: </a:t>
            </a:r>
            <a:endParaRPr lang="en-US" sz="24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marR="0" lvl="0" algn="just" rtl="1">
              <a:lnSpc>
                <a:spcPct val="150000"/>
              </a:lnSpc>
              <a:spcBef>
                <a:spcPts val="0"/>
              </a:spcBef>
              <a:spcAft>
                <a:spcPts val="0"/>
              </a:spcAft>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1-اختلاف </a:t>
            </a:r>
            <a:r>
              <a:rPr lang="fa-IR" sz="2400" b="1" dirty="0">
                <a:latin typeface="Calibri" panose="020F0502020204030204" pitchFamily="34" charset="0"/>
                <a:ea typeface="Times New Roman" panose="02020603050405020304" pitchFamily="18" charset="0"/>
                <a:cs typeface="B Nazanin" panose="00000400000000000000" pitchFamily="2" charset="-78"/>
              </a:rPr>
              <a:t>در مصوّت کوتاه (حرکتی</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 </a:t>
            </a:r>
          </a:p>
          <a:p>
            <a:pPr marR="0" lvl="0" algn="just" rtl="1">
              <a:lnSpc>
                <a:spcPct val="150000"/>
              </a:lnSpc>
              <a:spcBef>
                <a:spcPts val="0"/>
              </a:spcBef>
              <a:spcAft>
                <a:spcPts val="0"/>
              </a:spcAft>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 </a:t>
            </a:r>
            <a:r>
              <a:rPr lang="fa-IR" sz="2400" b="1" dirty="0">
                <a:latin typeface="Calibri" panose="020F0502020204030204" pitchFamily="34" charset="0"/>
                <a:ea typeface="Times New Roman" panose="02020603050405020304" pitchFamily="18" charset="0"/>
                <a:cs typeface="B Nazanin" panose="00000400000000000000" pitchFamily="2" charset="-78"/>
              </a:rPr>
              <a:t>2- اختلاف در نوع حروف ( اختلافی</a:t>
            </a:r>
            <a:r>
              <a:rPr lang="fa-IR" sz="2400" b="1" dirty="0" smtClean="0">
                <a:latin typeface="Calibri" panose="020F0502020204030204" pitchFamily="34" charset="0"/>
                <a:ea typeface="Times New Roman" panose="02020603050405020304" pitchFamily="18" charset="0"/>
                <a:cs typeface="B Nazanin" panose="00000400000000000000" pitchFamily="2" charset="-78"/>
              </a:rPr>
              <a:t>)</a:t>
            </a:r>
          </a:p>
          <a:p>
            <a:pPr marR="0" lvl="0" algn="just" rtl="1">
              <a:lnSpc>
                <a:spcPct val="150000"/>
              </a:lnSpc>
              <a:spcBef>
                <a:spcPts val="0"/>
              </a:spcBef>
              <a:spcAft>
                <a:spcPts val="0"/>
              </a:spcAft>
            </a:pPr>
            <a:r>
              <a:rPr lang="fa-IR" sz="2400" b="1" dirty="0" smtClean="0">
                <a:latin typeface="Calibri" panose="020F0502020204030204" pitchFamily="34" charset="0"/>
                <a:ea typeface="Times New Roman" panose="02020603050405020304" pitchFamily="18" charset="0"/>
                <a:cs typeface="B Nazanin" panose="00000400000000000000" pitchFamily="2" charset="-78"/>
              </a:rPr>
              <a:t> </a:t>
            </a:r>
            <a:r>
              <a:rPr lang="fa-IR" sz="2400" b="1" dirty="0">
                <a:latin typeface="Calibri" panose="020F0502020204030204" pitchFamily="34" charset="0"/>
                <a:ea typeface="Times New Roman" panose="02020603050405020304" pitchFamily="18" charset="0"/>
                <a:cs typeface="B Nazanin" panose="00000400000000000000" pitchFamily="2" charset="-78"/>
              </a:rPr>
              <a:t>3- اختلاف در تعداد حروف ( افزایشی).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marL="342900" marR="0" lvl="0" indent="-342900" algn="just" rtl="1">
              <a:lnSpc>
                <a:spcPct val="150000"/>
              </a:lnSpc>
              <a:spcBef>
                <a:spcPts val="0"/>
              </a:spcBef>
              <a:spcAft>
                <a:spcPts val="0"/>
              </a:spcAft>
              <a:buFont typeface="Times New Roman" panose="02020603050405020304" pitchFamily="18" charset="0"/>
              <a:buChar char="-"/>
            </a:pPr>
            <a:r>
              <a:rPr lang="fa-IR" sz="2400" b="1" dirty="0">
                <a:latin typeface="Calibri" panose="020F0502020204030204" pitchFamily="34" charset="0"/>
                <a:ea typeface="Calibri" panose="020F0502020204030204" pitchFamily="34" charset="0"/>
                <a:cs typeface="B Nazanin" panose="00000400000000000000" pitchFamily="2" charset="-78"/>
              </a:rPr>
              <a:t>ارزش جناس ناقص به موسیقی لفظی است که در کلام می­آفریند.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cxnSp>
        <p:nvCxnSpPr>
          <p:cNvPr id="3" name="Straight Connector 2"/>
          <p:cNvCxnSpPr/>
          <p:nvPr/>
        </p:nvCxnSpPr>
        <p:spPr>
          <a:xfrm flipH="1">
            <a:off x="1371600" y="2514600"/>
            <a:ext cx="9493624"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68796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317812" y="2218765"/>
            <a:ext cx="9332259" cy="3442447"/>
          </a:xfrm>
          <a:prstGeom prst="roundRect">
            <a:avLst/>
          </a:prstGeom>
          <a:ln w="76200">
            <a:solidFill>
              <a:srgbClr val="C00000"/>
            </a:solidFill>
          </a:ln>
          <a:effectLst>
            <a:glow rad="228600">
              <a:schemeClr val="accent3">
                <a:satMod val="175000"/>
                <a:alpha val="40000"/>
              </a:schemeClr>
            </a:glow>
          </a:effectLst>
        </p:spPr>
        <p:style>
          <a:lnRef idx="2">
            <a:schemeClr val="accent2"/>
          </a:lnRef>
          <a:fillRef idx="1">
            <a:schemeClr val="lt1"/>
          </a:fillRef>
          <a:effectRef idx="0">
            <a:schemeClr val="accent2"/>
          </a:effectRef>
          <a:fontRef idx="minor">
            <a:schemeClr val="dk1"/>
          </a:fontRef>
        </p:style>
        <p:txBody>
          <a:bodyPr rtlCol="0" anchor="ctr"/>
          <a:lstStyle/>
          <a:p>
            <a:pPr algn="ctr"/>
            <a:r>
              <a:rPr lang="fa-IR" sz="13800" b="1" dirty="0" smtClean="0">
                <a:ln>
                  <a:solidFill>
                    <a:srgbClr val="FFFF00"/>
                  </a:solidFill>
                </a:ln>
                <a:solidFill>
                  <a:srgbClr val="C00000"/>
                </a:solidFill>
                <a:effectLst>
                  <a:glow rad="63500">
                    <a:schemeClr val="accent1">
                      <a:satMod val="175000"/>
                      <a:alpha val="40000"/>
                    </a:schemeClr>
                  </a:glow>
                </a:effectLst>
                <a:cs typeface="B Nazanin" panose="00000400000000000000" pitchFamily="2" charset="-78"/>
              </a:rPr>
              <a:t>پایان</a:t>
            </a:r>
            <a:endParaRPr lang="en-US" sz="13800" b="1" dirty="0">
              <a:ln>
                <a:solidFill>
                  <a:srgbClr val="FFFF00"/>
                </a:solidFill>
              </a:ln>
              <a:solidFill>
                <a:srgbClr val="C00000"/>
              </a:solidFill>
              <a:effectLst>
                <a:glow rad="63500">
                  <a:schemeClr val="accent1">
                    <a:satMod val="175000"/>
                    <a:alpha val="40000"/>
                  </a:schemeClr>
                </a:glow>
              </a:effectLst>
              <a:cs typeface="B Nazanin" panose="00000400000000000000" pitchFamily="2" charset="-78"/>
            </a:endParaRPr>
          </a:p>
        </p:txBody>
      </p:sp>
    </p:spTree>
    <p:extLst>
      <p:ext uri="{BB962C8B-B14F-4D97-AF65-F5344CB8AC3E}">
        <p14:creationId xmlns:p14="http://schemas.microsoft.com/office/powerpoint/2010/main" val="37108745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721</TotalTime>
  <Words>574</Words>
  <Application>Microsoft Office PowerPoint</Application>
  <PresentationFormat>Widescreen</PresentationFormat>
  <Paragraphs>53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B Nazanin</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106</cp:revision>
  <dcterms:created xsi:type="dcterms:W3CDTF">2015-07-06T05:06:21Z</dcterms:created>
  <dcterms:modified xsi:type="dcterms:W3CDTF">2018-04-24T13:53:23Z</dcterms:modified>
</cp:coreProperties>
</file>