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87"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6F97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68"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8" name="Date Placeholder 27"/>
          <p:cNvSpPr>
            <a:spLocks noGrp="1"/>
          </p:cNvSpPr>
          <p:nvPr>
            <p:ph type="dt" sz="half" idx="10"/>
          </p:nvPr>
        </p:nvSpPr>
        <p:spPr/>
        <p:txBody>
          <a:bodyPr/>
          <a:lstStyle>
            <a:extLst/>
          </a:lstStyle>
          <a:p>
            <a:fld id="{5CE1DB36-FDFF-4E00-9565-F0BF3B5555AE}" type="datetimeFigureOut">
              <a:rPr lang="en-US" smtClean="0"/>
              <a:pPr/>
              <a:t>1/14/2017</a:t>
            </a:fld>
            <a:endParaRPr lang="en-US"/>
          </a:p>
        </p:txBody>
      </p:sp>
      <p:sp>
        <p:nvSpPr>
          <p:cNvPr id="17" name="Footer Placeholder 16"/>
          <p:cNvSpPr>
            <a:spLocks noGrp="1"/>
          </p:cNvSpPr>
          <p:nvPr>
            <p:ph type="ftr" sz="quarter" idx="11"/>
          </p:nvPr>
        </p:nvSpPr>
        <p:spPr/>
        <p:txBody>
          <a:bodyPr/>
          <a:lstStyle>
            <a:extLst/>
          </a:lstStyle>
          <a:p>
            <a:endParaRPr lang="en-US"/>
          </a:p>
        </p:txBody>
      </p:sp>
      <p:sp>
        <p:nvSpPr>
          <p:cNvPr id="29" name="Slide Number Placeholder 28"/>
          <p:cNvSpPr>
            <a:spLocks noGrp="1"/>
          </p:cNvSpPr>
          <p:nvPr>
            <p:ph type="sldNum" sz="quarter" idx="12"/>
          </p:nvPr>
        </p:nvSpPr>
        <p:spPr/>
        <p:txBody>
          <a:bodyPr/>
          <a:lstStyle>
            <a:extLst/>
          </a:lstStyle>
          <a:p>
            <a:fld id="{255197E0-A046-4C34-AD44-8EBE80F366D8}" type="slidenum">
              <a:rPr lang="en-US" smtClean="0"/>
              <a:pPr/>
              <a:t>‹#›</a:t>
            </a:fld>
            <a:endParaRPr lang="en-US"/>
          </a:p>
        </p:txBody>
      </p:sp>
      <p:sp>
        <p:nvSpPr>
          <p:cNvPr id="32" name="Rectangle 31"/>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9" name="Rectangle 38"/>
          <p:cNvSpPr/>
          <p:nvPr/>
        </p:nvSpPr>
        <p:spPr>
          <a:xfrm>
            <a:off x="309558" y="680477"/>
            <a:ext cx="45720"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0" name="Rectangle 39"/>
          <p:cNvSpPr/>
          <p:nvPr/>
        </p:nvSpPr>
        <p:spPr>
          <a:xfrm>
            <a:off x="269073"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1" name="Rectangle 40"/>
          <p:cNvSpPr/>
          <p:nvPr/>
        </p:nvSpPr>
        <p:spPr>
          <a:xfrm>
            <a:off x="25002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42" name="Rectangle 41"/>
          <p:cNvSpPr/>
          <p:nvPr/>
        </p:nvSpPr>
        <p:spPr>
          <a:xfrm>
            <a:off x="221768"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Title 7"/>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kumimoji="0" lang="en-US" smtClean="0"/>
              <a:t>Click to edit Master title style</a:t>
            </a:r>
            <a:endParaRPr kumimoji="0" lang="en-US"/>
          </a:p>
        </p:txBody>
      </p:sp>
      <p:sp>
        <p:nvSpPr>
          <p:cNvPr id="9" name="Subtitle 8"/>
          <p:cNvSpPr>
            <a:spLocks noGrp="1"/>
          </p:cNvSpPr>
          <p:nvPr>
            <p:ph type="subTitle" idx="1"/>
          </p:nvPr>
        </p:nvSpPr>
        <p:spPr>
          <a:xfrm>
            <a:off x="914400" y="2834640"/>
            <a:ext cx="7772400" cy="1508760"/>
          </a:xfrm>
        </p:spPr>
        <p:txBody>
          <a:bodyPr lIns="100584" tIns="45720"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56" name="Rectangle 55"/>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5" name="Rectangle 64"/>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6" name="Rectangle 65"/>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7" name="Rectangle 66"/>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transition spd="med">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5CE1DB36-FDFF-4E00-9565-F0BF3B5555AE}" type="datetimeFigureOut">
              <a:rPr lang="en-US" smtClean="0"/>
              <a:pPr/>
              <a:t>1/14/2017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255197E0-A046-4C34-AD44-8EBE80F366D8}" type="slidenum">
              <a:rPr lang="en-US" smtClean="0"/>
              <a:pPr/>
              <a:t>‹#›</a:t>
            </a:fld>
            <a:endParaRPr lang="en-US"/>
          </a:p>
        </p:txBody>
      </p:sp>
    </p:spTree>
  </p:cSld>
  <p:clrMapOvr>
    <a:masterClrMapping/>
  </p:clrMapOvr>
  <p:transition spd="med">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4" name="Freeform 13"/>
          <p:cNvSpPr>
            <a:spLocks/>
          </p:cNvSpPr>
          <p:nvPr/>
        </p:nvSpPr>
        <p:spPr bwMode="auto">
          <a:xfrm>
            <a:off x="4828952" y="1073888"/>
            <a:ext cx="4322136"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5" name="Freeform 14"/>
          <p:cNvSpPr>
            <a:spLocks/>
          </p:cNvSpPr>
          <p:nvPr/>
        </p:nvSpPr>
        <p:spPr bwMode="auto">
          <a:xfrm>
            <a:off x="373966" y="0"/>
            <a:ext cx="5514536" cy="6615332"/>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3" name="Freeform 12"/>
          <p:cNvSpPr>
            <a:spLocks/>
          </p:cNvSpPr>
          <p:nvPr/>
        </p:nvSpPr>
        <p:spPr bwMode="auto">
          <a:xfrm rot="5236414">
            <a:off x="4462128" y="1483600"/>
            <a:ext cx="4114800" cy="118872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6" name="Freeform 15"/>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7" name="Freeform 16"/>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8" name="Freeform 17"/>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9" name="Freeform 18"/>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0" name="Freeform 19"/>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1" name="Freeform 20"/>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2" name="Freeform 21"/>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3" name="Freeform 22"/>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4" name="Freeform 23"/>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5" name="Freeform 24"/>
          <p:cNvSpPr>
            <a:spLocks/>
          </p:cNvSpPr>
          <p:nvPr/>
        </p:nvSpPr>
        <p:spPr bwMode="auto">
          <a:xfrm>
            <a:off x="366824"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6" name="Freeform 25"/>
          <p:cNvSpPr>
            <a:spLocks/>
          </p:cNvSpPr>
          <p:nvPr/>
        </p:nvSpPr>
        <p:spPr bwMode="auto">
          <a:xfrm>
            <a:off x="366824"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7" name="Freeform 26"/>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3" name="Text Placeholder 2"/>
          <p:cNvSpPr>
            <a:spLocks noGrp="1"/>
          </p:cNvSpPr>
          <p:nvPr>
            <p:ph type="body" idx="1"/>
          </p:nvPr>
        </p:nvSpPr>
        <p:spPr>
          <a:xfrm>
            <a:off x="706902" y="1351672"/>
            <a:ext cx="5718048" cy="977486"/>
          </a:xfrm>
        </p:spPr>
        <p:txBody>
          <a:bodyPr lIns="82296" tIns="45720" bIns="0" anchor="t"/>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5CE1DB36-FDFF-4E00-9565-F0BF3B5555AE}" type="datetimeFigureOut">
              <a:rPr lang="en-US" smtClean="0"/>
              <a:pPr/>
              <a:t>1/14/2017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255197E0-A046-4C34-AD44-8EBE80F366D8}" type="slidenum">
              <a:rPr lang="en-US" smtClean="0"/>
              <a:pPr/>
              <a:t>‹#›</a:t>
            </a:fld>
            <a:endParaRPr lang="en-US"/>
          </a:p>
        </p:txBody>
      </p:sp>
      <p:sp>
        <p:nvSpPr>
          <p:cNvPr id="7" name="Rectangle 6"/>
          <p:cNvSpPr/>
          <p:nvPr/>
        </p:nvSpPr>
        <p:spPr>
          <a:xfrm>
            <a:off x="363160" y="402264"/>
            <a:ext cx="850392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706902" y="512064"/>
            <a:ext cx="8156448" cy="777240"/>
          </a:xfrm>
        </p:spPr>
        <p:txBody>
          <a:bodyPr tIns="64008"/>
          <a:lstStyle>
            <a:lvl1pPr algn="l">
              <a:buNone/>
              <a:defRPr sz="3800" b="0" cap="none" spc="-150" baseline="0"/>
            </a:lvl1pPr>
            <a:extLst/>
          </a:lstStyle>
          <a:p>
            <a:r>
              <a:rPr kumimoji="0" lang="en-US" smtClean="0"/>
              <a:t>Click to edit Master title style</a:t>
            </a:r>
            <a:endParaRPr kumimoji="0" lang="en-US"/>
          </a:p>
        </p:txBody>
      </p:sp>
      <p:sp>
        <p:nvSpPr>
          <p:cNvPr id="8" name="Rectangle 7"/>
          <p:cNvSpPr/>
          <p:nvPr/>
        </p:nvSpPr>
        <p:spPr>
          <a:xfrm flipH="1">
            <a:off x="371538"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Rectangle 8"/>
          <p:cNvSpPr/>
          <p:nvPr/>
        </p:nvSpPr>
        <p:spPr>
          <a:xfrm flipH="1">
            <a:off x="411109"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0" name="Rectangle 9"/>
          <p:cNvSpPr/>
          <p:nvPr/>
        </p:nvSpPr>
        <p:spPr>
          <a:xfrm flipH="1">
            <a:off x="44845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ectangle 10"/>
          <p:cNvSpPr/>
          <p:nvPr/>
        </p:nvSpPr>
        <p:spPr>
          <a:xfrm flipH="1">
            <a:off x="476702"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Rectangle 11"/>
          <p:cNvSpPr/>
          <p:nvPr/>
        </p:nvSpPr>
        <p:spPr>
          <a:xfrm>
            <a:off x="500478"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transition spd="med">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512064"/>
            <a:ext cx="8229600" cy="9144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5CE1DB36-FDFF-4E00-9565-F0BF3B5555AE}" type="datetimeFigureOut">
              <a:rPr lang="en-US" smtClean="0"/>
              <a:pPr/>
              <a:t>1/14/2017</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255197E0-A046-4C34-AD44-8EBE80F366D8}" type="slidenum">
              <a:rPr lang="en-US" smtClean="0"/>
              <a:pPr/>
              <a:t>‹#›</a:t>
            </a:fld>
            <a:endParaRPr lang="en-US"/>
          </a:p>
        </p:txBody>
      </p:sp>
    </p:spTree>
  </p:cSld>
  <p:clrMapOvr>
    <a:masterClrMapping/>
  </p:clrMapOvr>
  <p:transition spd="med">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5" name="Rectangle 24"/>
          <p:cNvSpPr/>
          <p:nvPr/>
        </p:nvSpPr>
        <p:spPr>
          <a:xfrm>
            <a:off x="0" y="402265"/>
            <a:ext cx="886708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504824" y="512064"/>
            <a:ext cx="7772400" cy="914400"/>
          </a:xfrm>
        </p:spPr>
        <p:txBody>
          <a:bodyPr anchor="t"/>
          <a:lstStyle>
            <a:lvl1pPr>
              <a:defRPr sz="400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5CE1DB36-FDFF-4E00-9565-F0BF3B5555AE}" type="datetimeFigureOut">
              <a:rPr lang="en-US" smtClean="0"/>
              <a:pPr/>
              <a:t>1/14/2017</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255197E0-A046-4C34-AD44-8EBE80F366D8}" type="slidenum">
              <a:rPr lang="en-US" smtClean="0"/>
              <a:pPr/>
              <a:t>‹#›</a:t>
            </a:fld>
            <a:endParaRPr lang="en-US"/>
          </a:p>
        </p:txBody>
      </p:sp>
      <p:sp>
        <p:nvSpPr>
          <p:cNvPr id="16" name="Rectangle 15"/>
          <p:cNvSpPr/>
          <p:nvPr/>
        </p:nvSpPr>
        <p:spPr>
          <a:xfrm>
            <a:off x="87790" y="680477"/>
            <a:ext cx="45720"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7" name="Rectangle 16"/>
          <p:cNvSpPr/>
          <p:nvPr/>
        </p:nvSpPr>
        <p:spPr>
          <a:xfrm>
            <a:off x="47305"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8" name="Rectangle 17"/>
          <p:cNvSpPr/>
          <p:nvPr/>
        </p:nvSpPr>
        <p:spPr>
          <a:xfrm>
            <a:off x="2825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9" name="Rectangle 18"/>
          <p:cNvSpPr/>
          <p:nvPr/>
        </p:nvSpPr>
        <p:spPr>
          <a:xfrm>
            <a:off x="0"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0" name="Rectangle 19"/>
          <p:cNvSpPr/>
          <p:nvPr/>
        </p:nvSpPr>
        <p:spPr>
          <a:xfrm flipH="1">
            <a:off x="149770"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1" name="Rectangle 20"/>
          <p:cNvSpPr/>
          <p:nvPr/>
        </p:nvSpPr>
        <p:spPr>
          <a:xfrm flipH="1">
            <a:off x="189341"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Rectangle 21"/>
          <p:cNvSpPr/>
          <p:nvPr/>
        </p:nvSpPr>
        <p:spPr>
          <a:xfrm flipH="1">
            <a:off x="22668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9" name="Rectangle 28"/>
          <p:cNvSpPr/>
          <p:nvPr/>
        </p:nvSpPr>
        <p:spPr>
          <a:xfrm flipH="1">
            <a:off x="254934"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30" name="Rectangle 29"/>
          <p:cNvSpPr/>
          <p:nvPr/>
        </p:nvSpPr>
        <p:spPr>
          <a:xfrm>
            <a:off x="278710"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transition spd="med">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14400" y="512064"/>
            <a:ext cx="7772400" cy="914400"/>
          </a:xfrm>
        </p:spPr>
        <p:txBody>
          <a:bodyPr/>
          <a:lstStyle>
            <a:lvl1pPr>
              <a:defRPr sz="4000" cap="none" baseline="0"/>
            </a:lvl1pPr>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5CE1DB36-FDFF-4E00-9565-F0BF3B5555AE}" type="datetimeFigureOut">
              <a:rPr lang="en-US" smtClean="0"/>
              <a:pPr/>
              <a:t>1/14/2017</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255197E0-A046-4C34-AD44-8EBE80F366D8}" type="slidenum">
              <a:rPr lang="en-US" smtClean="0"/>
              <a:pPr/>
              <a:t>‹#›</a:t>
            </a:fld>
            <a:endParaRPr lang="en-US"/>
          </a:p>
        </p:txBody>
      </p:sp>
    </p:spTree>
  </p:cSld>
  <p:clrMapOvr>
    <a:masterClrMapping/>
  </p:clrMapOvr>
  <p:transition spd="med">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5CE1DB36-FDFF-4E00-9565-F0BF3B5555AE}" type="datetimeFigureOut">
              <a:rPr lang="en-US" smtClean="0"/>
              <a:pPr/>
              <a:t>1/14/2017</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255197E0-A046-4C34-AD44-8EBE80F366D8}" type="slidenum">
              <a:rPr lang="en-US" smtClean="0"/>
              <a:pPr/>
              <a:t>‹#›</a:t>
            </a:fld>
            <a:endParaRPr lang="en-US"/>
          </a:p>
        </p:txBody>
      </p:sp>
    </p:spTree>
  </p:cSld>
  <p:clrMapOvr>
    <a:masterClrMapping/>
  </p:clrMapOvr>
  <p:transition spd="med">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273050"/>
            <a:ext cx="8229600" cy="1162050"/>
          </a:xfrm>
        </p:spPr>
        <p:txBody>
          <a:bodyPr anchor="ctr"/>
          <a:lstStyle>
            <a:lvl1pPr algn="l">
              <a:buNone/>
              <a:defRPr sz="3600" b="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5CE1DB36-FDFF-4E00-9565-F0BF3B5555AE}" type="datetimeFigureOut">
              <a:rPr lang="en-US" smtClean="0"/>
              <a:pPr/>
              <a:t>1/14/2017</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255197E0-A046-4C34-AD44-8EBE80F366D8}" type="slidenum">
              <a:rPr lang="en-US" smtClean="0"/>
              <a:pPr/>
              <a:t>‹#›</a:t>
            </a:fld>
            <a:endParaRPr lang="en-US"/>
          </a:p>
        </p:txBody>
      </p:sp>
    </p:spTree>
  </p:cSld>
  <p:clrMapOvr>
    <a:masterClrMapping/>
  </p:clrMapOvr>
  <p:transition spd="med">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368032" y="0"/>
            <a:ext cx="8778240" cy="1878037"/>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cxnSp>
        <p:nvCxnSpPr>
          <p:cNvPr id="9" name="Straight Connector 8"/>
          <p:cNvCxnSpPr/>
          <p:nvPr/>
        </p:nvCxnSpPr>
        <p:spPr>
          <a:xfrm flipV="1">
            <a:off x="363195" y="1885028"/>
            <a:ext cx="8782622"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10" name="Group 9"/>
          <p:cNvGrpSpPr/>
          <p:nvPr/>
        </p:nvGrpSpPr>
        <p:grpSpPr>
          <a:xfrm rot="5400000">
            <a:off x="8514581" y="1219200"/>
            <a:ext cx="132763" cy="128466"/>
            <a:chOff x="6668087" y="1297746"/>
            <a:chExt cx="161840" cy="156602"/>
          </a:xfrm>
        </p:grpSpPr>
        <p:cxnSp>
          <p:nvCxnSpPr>
            <p:cNvPr id="15" name="Straight Connector 14"/>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6" name="Straight Connector 15"/>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title"/>
          </p:nvPr>
        </p:nvSpPr>
        <p:spPr bwMode="grayWhite">
          <a:xfrm>
            <a:off x="914400" y="441251"/>
            <a:ext cx="6858000" cy="701749"/>
          </a:xfrm>
        </p:spPr>
        <p:txBody>
          <a:bodyPr anchor="b"/>
          <a:lstStyle>
            <a:lvl1pPr algn="l">
              <a:buNone/>
              <a:defRPr sz="2100" b="0"/>
            </a:lvl1pPr>
            <a:extLst/>
          </a:lstStyle>
          <a:p>
            <a:r>
              <a:rPr kumimoji="0" lang="en-US" smtClean="0"/>
              <a:t>Click to edit Master title style</a:t>
            </a:r>
            <a:endParaRPr kumimoji="0" lang="en-US"/>
          </a:p>
        </p:txBody>
      </p:sp>
      <p:sp>
        <p:nvSpPr>
          <p:cNvPr id="3" name="Picture Placeholder 2"/>
          <p:cNvSpPr>
            <a:spLocks noGrp="1"/>
          </p:cNvSpPr>
          <p:nvPr>
            <p:ph type="pic" idx="1"/>
          </p:nvPr>
        </p:nvSpPr>
        <p:spPr>
          <a:xfrm>
            <a:off x="368032" y="1893781"/>
            <a:ext cx="8778240" cy="4960144"/>
          </a:xfrm>
          <a:solidFill>
            <a:schemeClr val="bg2"/>
          </a:solidFill>
        </p:spPr>
        <p:txBody>
          <a:bodyPr/>
          <a:lstStyle>
            <a:lvl1pPr marL="0" indent="0">
              <a:buNone/>
              <a:defRPr sz="3200"/>
            </a:lvl1pPr>
            <a:extLst/>
          </a:lstStyle>
          <a:p>
            <a:r>
              <a:rPr kumimoji="0" lang="en-US" smtClean="0"/>
              <a:t>Click icon to add picture</a:t>
            </a:r>
            <a:endParaRPr kumimoji="0" lang="en-US"/>
          </a:p>
        </p:txBody>
      </p:sp>
      <p:sp>
        <p:nvSpPr>
          <p:cNvPr id="4" name="Text Placeholder 3"/>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grpSp>
        <p:nvGrpSpPr>
          <p:cNvPr id="14" name="Group 13"/>
          <p:cNvGrpSpPr/>
          <p:nvPr/>
        </p:nvGrpSpPr>
        <p:grpSpPr>
          <a:xfrm rot="5400000">
            <a:off x="8666981" y="1371600"/>
            <a:ext cx="132763" cy="128466"/>
            <a:chOff x="6668087" y="1297746"/>
            <a:chExt cx="161840" cy="156602"/>
          </a:xfrm>
        </p:grpSpPr>
        <p:cxnSp>
          <p:nvCxnSpPr>
            <p:cNvPr id="11" name="Straight Connector 10"/>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8" name="Group 17"/>
          <p:cNvGrpSpPr/>
          <p:nvPr/>
        </p:nvGrpSpPr>
        <p:grpSpPr>
          <a:xfrm rot="5400000">
            <a:off x="8320088" y="1474763"/>
            <a:ext cx="132763" cy="128466"/>
            <a:chOff x="6668087" y="1297746"/>
            <a:chExt cx="161840" cy="156602"/>
          </a:xfrm>
        </p:grpSpPr>
        <p:cxnSp>
          <p:nvCxnSpPr>
            <p:cNvPr id="19" name="Straight Connector 18"/>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5" name="Date Placeholder 4"/>
          <p:cNvSpPr>
            <a:spLocks noGrp="1"/>
          </p:cNvSpPr>
          <p:nvPr>
            <p:ph type="dt" sz="half" idx="10"/>
          </p:nvPr>
        </p:nvSpPr>
        <p:spPr>
          <a:xfrm>
            <a:off x="6477000" y="55499"/>
            <a:ext cx="2133600" cy="365125"/>
          </a:xfrm>
        </p:spPr>
        <p:txBody>
          <a:bodyPr/>
          <a:lstStyle>
            <a:extLst/>
          </a:lstStyle>
          <a:p>
            <a:fld id="{5CE1DB36-FDFF-4E00-9565-F0BF3B5555AE}" type="datetimeFigureOut">
              <a:rPr lang="en-US" smtClean="0"/>
              <a:pPr/>
              <a:t>1/14/2017</a:t>
            </a:fld>
            <a:endParaRPr lang="en-US"/>
          </a:p>
        </p:txBody>
      </p:sp>
      <p:sp>
        <p:nvSpPr>
          <p:cNvPr id="6" name="Footer Placeholder 5"/>
          <p:cNvSpPr>
            <a:spLocks noGrp="1"/>
          </p:cNvSpPr>
          <p:nvPr>
            <p:ph type="ftr" sz="quarter" idx="11"/>
          </p:nvPr>
        </p:nvSpPr>
        <p:spPr>
          <a:xfrm>
            <a:off x="914400" y="55499"/>
            <a:ext cx="5562600" cy="365125"/>
          </a:xfrm>
        </p:spPr>
        <p:txBody>
          <a:bodyPr/>
          <a:lstStyle>
            <a:extLst/>
          </a:lstStyle>
          <a:p>
            <a:endParaRPr lang="en-US"/>
          </a:p>
        </p:txBody>
      </p:sp>
      <p:sp>
        <p:nvSpPr>
          <p:cNvPr id="7" name="Slide Number Placeholder 6"/>
          <p:cNvSpPr>
            <a:spLocks noGrp="1"/>
          </p:cNvSpPr>
          <p:nvPr>
            <p:ph type="sldNum" sz="quarter" idx="12"/>
          </p:nvPr>
        </p:nvSpPr>
        <p:spPr>
          <a:xfrm>
            <a:off x="8610600" y="55499"/>
            <a:ext cx="457200" cy="365125"/>
          </a:xfrm>
        </p:spPr>
        <p:txBody>
          <a:bodyPr/>
          <a:lstStyle>
            <a:extLst/>
          </a:lstStyle>
          <a:p>
            <a:fld id="{255197E0-A046-4C34-AD44-8EBE80F366D8}" type="slidenum">
              <a:rPr lang="en-US" smtClean="0"/>
              <a:pPr/>
              <a:t>‹#›</a:t>
            </a:fld>
            <a:endParaRPr lang="en-US"/>
          </a:p>
        </p:txBody>
      </p:sp>
    </p:spTree>
  </p:cSld>
  <p:clrMapOvr>
    <a:masterClrMapping/>
  </p:clrMapOvr>
  <p:transition spd="med">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5CE1DB36-FDFF-4E00-9565-F0BF3B5555AE}" type="datetimeFigureOut">
              <a:rPr lang="en-US" smtClean="0"/>
              <a:pPr/>
              <a:t>1/14/2017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255197E0-A046-4C34-AD44-8EBE80F366D8}" type="slidenum">
              <a:rPr lang="en-US" smtClean="0"/>
              <a:pPr/>
              <a:t>‹#›</a:t>
            </a:fld>
            <a:endParaRPr lang="en-US"/>
          </a:p>
        </p:txBody>
      </p:sp>
    </p:spTree>
  </p:cSld>
  <p:clrMapOvr>
    <a:masterClrMapping/>
  </p:clrMapOvr>
  <p:transition spd="med">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981200" cy="5851525"/>
          </a:xfrm>
        </p:spPr>
        <p:txBody>
          <a:bodyPr vert="eaVert" anchor="ct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274639"/>
            <a:ext cx="58674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5CE1DB36-FDFF-4E00-9565-F0BF3B5555AE}" type="datetimeFigureOut">
              <a:rPr lang="en-US" smtClean="0"/>
              <a:pPr/>
              <a:t>1/14/2017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255197E0-A046-4C34-AD44-8EBE80F366D8}" type="slidenum">
              <a:rPr lang="en-US" smtClean="0"/>
              <a:pPr/>
              <a:t>‹#›</a:t>
            </a:fld>
            <a:endParaRPr lang="en-US"/>
          </a:p>
        </p:txBody>
      </p:sp>
    </p:spTree>
  </p:cSld>
  <p:clrMapOvr>
    <a:masterClrMapping/>
  </p:clrMapOvr>
  <p:transition spd="med">
    <p:comb/>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Rectangle 7"/>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Rectangle 8"/>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Rectangle 9"/>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ectangle 10"/>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Rectangle 11"/>
          <p:cNvSpPr/>
          <p:nvPr/>
        </p:nvSpPr>
        <p:spPr>
          <a:xfrm>
            <a:off x="309558" y="680477"/>
            <a:ext cx="45720"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5" name="Rectangle 14"/>
          <p:cNvSpPr/>
          <p:nvPr/>
        </p:nvSpPr>
        <p:spPr>
          <a:xfrm>
            <a:off x="269073" y="680477"/>
            <a:ext cx="27432"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6" name="Rectangle 15"/>
          <p:cNvSpPr/>
          <p:nvPr/>
        </p:nvSpPr>
        <p:spPr>
          <a:xfrm>
            <a:off x="250020"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7" name="Rectangle 16"/>
          <p:cNvSpPr/>
          <p:nvPr/>
        </p:nvSpPr>
        <p:spPr>
          <a:xfrm>
            <a:off x="221768"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Title Placeholder 21"/>
          <p:cNvSpPr>
            <a:spLocks noGrp="1"/>
          </p:cNvSpPr>
          <p:nvPr>
            <p:ph type="title"/>
          </p:nvPr>
        </p:nvSpPr>
        <p:spPr>
          <a:xfrm>
            <a:off x="914400" y="512064"/>
            <a:ext cx="7772400" cy="914400"/>
          </a:xfrm>
          <a:prstGeom prst="rect">
            <a:avLst/>
          </a:prstGeom>
        </p:spPr>
        <p:txBody>
          <a:bodyPr vert="horz" anchor="t">
            <a:noAutofit/>
          </a:bodyPr>
          <a:lstStyle>
            <a:extLst/>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783560"/>
            <a:ext cx="7772400" cy="4572000"/>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477000" y="6416675"/>
            <a:ext cx="2133600" cy="365125"/>
          </a:xfrm>
          <a:prstGeom prst="rect">
            <a:avLst/>
          </a:prstGeom>
        </p:spPr>
        <p:txBody>
          <a:bodyPr vert="horz" anchor="b"/>
          <a:lstStyle>
            <a:lvl1pPr algn="l" eaLnBrk="1" latinLnBrk="0" hangingPunct="1">
              <a:defRPr kumimoji="0" sz="1100">
                <a:solidFill>
                  <a:schemeClr val="tx2"/>
                </a:solidFill>
              </a:defRPr>
            </a:lvl1pPr>
            <a:extLst/>
          </a:lstStyle>
          <a:p>
            <a:fld id="{5CE1DB36-FDFF-4E00-9565-F0BF3B5555AE}" type="datetimeFigureOut">
              <a:rPr lang="en-US" smtClean="0"/>
              <a:pPr/>
              <a:t>1/14/2017</a:t>
            </a:fld>
            <a:endParaRPr lang="en-US"/>
          </a:p>
        </p:txBody>
      </p:sp>
      <p:sp>
        <p:nvSpPr>
          <p:cNvPr id="3" name="Footer Placeholder 2"/>
          <p:cNvSpPr>
            <a:spLocks noGrp="1"/>
          </p:cNvSpPr>
          <p:nvPr>
            <p:ph type="ftr" sz="quarter" idx="3"/>
          </p:nvPr>
        </p:nvSpPr>
        <p:spPr>
          <a:xfrm>
            <a:off x="914400" y="6416675"/>
            <a:ext cx="5562600" cy="365125"/>
          </a:xfrm>
          <a:prstGeom prst="rect">
            <a:avLst/>
          </a:prstGeom>
        </p:spPr>
        <p:txBody>
          <a:bodyPr vert="horz" anchor="b"/>
          <a:lstStyle>
            <a:lvl1pPr algn="r" eaLnBrk="1" latinLnBrk="0" hangingPunct="1">
              <a:defRPr kumimoji="0" sz="1100">
                <a:solidFill>
                  <a:schemeClr val="tx2"/>
                </a:solidFill>
              </a:defRPr>
            </a:lvl1pPr>
            <a:extLst/>
          </a:lstStyle>
          <a:p>
            <a:endParaRPr lang="en-US"/>
          </a:p>
        </p:txBody>
      </p:sp>
      <p:sp>
        <p:nvSpPr>
          <p:cNvPr id="23" name="Slide Number Placeholder 22"/>
          <p:cNvSpPr>
            <a:spLocks noGrp="1"/>
          </p:cNvSpPr>
          <p:nvPr>
            <p:ph type="sldNum" sz="quarter" idx="4"/>
          </p:nvPr>
        </p:nvSpPr>
        <p:spPr>
          <a:xfrm>
            <a:off x="8610600" y="6416675"/>
            <a:ext cx="457200" cy="365125"/>
          </a:xfrm>
          <a:prstGeom prst="rect">
            <a:avLst/>
          </a:prstGeom>
        </p:spPr>
        <p:txBody>
          <a:bodyPr vert="horz" anchor="b"/>
          <a:lstStyle>
            <a:lvl1pPr algn="l" eaLnBrk="1" latinLnBrk="0" hangingPunct="1">
              <a:defRPr kumimoji="0" sz="1200">
                <a:solidFill>
                  <a:schemeClr val="tx2"/>
                </a:solidFill>
              </a:defRPr>
            </a:lvl1pPr>
            <a:extLst/>
          </a:lstStyle>
          <a:p>
            <a:fld id="{255197E0-A046-4C34-AD44-8EBE80F366D8}"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p:comb/>
  </p:transition>
  <p:txStyles>
    <p:titleStyle>
      <a:lvl1pPr algn="l" rtl="0" eaLnBrk="1" latinLnBrk="0" hangingPunct="1">
        <a:spcBef>
          <a:spcPct val="0"/>
        </a:spcBef>
        <a:buNone/>
        <a:defRPr kumimoji="0" sz="4000" kern="1200" spc="-100" baseline="0">
          <a:solidFill>
            <a:schemeClr val="tx2">
              <a:satMod val="200000"/>
            </a:schemeClr>
          </a:solidFill>
          <a:latin typeface="+mj-lt"/>
          <a:ea typeface="+mj-ea"/>
          <a:cs typeface="+mj-cs"/>
        </a:defRPr>
      </a:lvl1pPr>
      <a:extLst/>
    </p:titleStyle>
    <p:bodyStyle>
      <a:lvl1pPr marL="411480" indent="-342900" algn="l" rtl="0" eaLnBrk="1" latinLnBrk="0" hangingPunct="1">
        <a:spcBef>
          <a:spcPts val="700"/>
        </a:spcBef>
        <a:buClr>
          <a:schemeClr val="tx2"/>
        </a:buClr>
        <a:buSzPct val="95000"/>
        <a:buFont typeface="Wingdings"/>
        <a:buChar char=""/>
        <a:defRPr kumimoji="0" sz="3000" kern="1200">
          <a:solidFill>
            <a:schemeClr val="tx1"/>
          </a:solidFill>
          <a:latin typeface="+mn-lt"/>
          <a:ea typeface="+mn-ea"/>
          <a:cs typeface="+mn-cs"/>
        </a:defRPr>
      </a:lvl1pPr>
      <a:lvl2pPr marL="740664" indent="-285750" algn="l" rtl="0" eaLnBrk="1" latinLnBrk="0" hangingPunct="1">
        <a:spcBef>
          <a:spcPct val="20000"/>
        </a:spcBef>
        <a:buClr>
          <a:schemeClr val="accent2"/>
        </a:buClr>
        <a:buSzPct val="90000"/>
        <a:buFont typeface="Wingdings"/>
        <a:buChar char=""/>
        <a:defRPr kumimoji="0" sz="2600" kern="1200">
          <a:solidFill>
            <a:schemeClr val="tx1"/>
          </a:solidFill>
          <a:latin typeface="+mn-lt"/>
          <a:ea typeface="+mn-ea"/>
          <a:cs typeface="+mn-cs"/>
        </a:defRPr>
      </a:lvl2pPr>
      <a:lvl3pPr marL="996696" indent="-228600" algn="l" rtl="0" eaLnBrk="1" latinLnBrk="0" hangingPunct="1">
        <a:spcBef>
          <a:spcPct val="20000"/>
        </a:spcBef>
        <a:buClr>
          <a:schemeClr val="accent2"/>
        </a:buClr>
        <a:buFont typeface="Wingdings 2"/>
        <a:buChar char=""/>
        <a:defRPr kumimoji="0" sz="2400" kern="1200">
          <a:solidFill>
            <a:schemeClr val="tx1"/>
          </a:solidFill>
          <a:latin typeface="+mn-lt"/>
          <a:ea typeface="+mn-ea"/>
          <a:cs typeface="+mn-cs"/>
        </a:defRPr>
      </a:lvl3pPr>
      <a:lvl4pPr marL="1261872" indent="-228600" algn="l" rtl="0" eaLnBrk="1" latinLnBrk="0" hangingPunct="1">
        <a:spcBef>
          <a:spcPct val="20000"/>
        </a:spcBef>
        <a:buClr>
          <a:schemeClr val="accent3"/>
        </a:buClr>
        <a:buFont typeface="Wingdings 3"/>
        <a:buChar char=""/>
        <a:defRPr kumimoji="0" sz="2200" kern="1200">
          <a:solidFill>
            <a:schemeClr val="tx1"/>
          </a:solidFill>
          <a:latin typeface="+mn-lt"/>
          <a:ea typeface="+mn-ea"/>
          <a:cs typeface="+mn-cs"/>
        </a:defRPr>
      </a:lvl4pPr>
      <a:lvl5pPr marL="1481328" indent="-210312" algn="l" rtl="0" eaLnBrk="1" latinLnBrk="0" hangingPunct="1">
        <a:spcBef>
          <a:spcPct val="20000"/>
        </a:spcBef>
        <a:buClr>
          <a:schemeClr val="accent3"/>
        </a:buClr>
        <a:buFont typeface="Wingdings 2"/>
        <a:buChar char=""/>
        <a:defRPr kumimoji="0"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14400" y="1447800"/>
            <a:ext cx="7772400" cy="899160"/>
          </a:xfrm>
        </p:spPr>
        <p:txBody>
          <a:bodyPr>
            <a:normAutofit/>
          </a:bodyPr>
          <a:lstStyle/>
          <a:p>
            <a:pPr algn="ctr" rtl="1"/>
            <a:r>
              <a:rPr lang="fa-IR" sz="4400" dirty="0" smtClean="0">
                <a:solidFill>
                  <a:srgbClr val="86F973"/>
                </a:solidFill>
                <a:cs typeface="B Titr" pitchFamily="2" charset="-78"/>
              </a:rPr>
              <a:t>اقتصاد كشاورزي</a:t>
            </a:r>
            <a:endParaRPr lang="en-US" sz="4400" dirty="0">
              <a:solidFill>
                <a:srgbClr val="86F973"/>
              </a:solidFill>
              <a:cs typeface="B Titr" pitchFamily="2" charset="-78"/>
            </a:endParaRPr>
          </a:p>
        </p:txBody>
      </p:sp>
      <p:sp>
        <p:nvSpPr>
          <p:cNvPr id="45059" name="Rectangle 3"/>
          <p:cNvSpPr>
            <a:spLocks noChangeArrowheads="1"/>
          </p:cNvSpPr>
          <p:nvPr/>
        </p:nvSpPr>
        <p:spPr bwMode="auto">
          <a:xfrm>
            <a:off x="3920060" y="206514"/>
            <a:ext cx="1718740" cy="707886"/>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a-IR" sz="4000" b="0"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به نام خدا</a:t>
            </a:r>
            <a:endParaRPr kumimoji="0" lang="en-US" sz="3600" b="0" i="0" u="none" strike="noStrike" cap="none" normalizeH="0" baseline="0" dirty="0" smtClean="0">
              <a:ln>
                <a:noFill/>
              </a:ln>
              <a:solidFill>
                <a:schemeClr val="tx1"/>
              </a:solidFill>
              <a:effectLst/>
              <a:latin typeface="Arial" pitchFamily="34" charset="0"/>
              <a:cs typeface="Arial" pitchFamily="34" charset="0"/>
            </a:endParaRPr>
          </a:p>
        </p:txBody>
      </p:sp>
      <p:sp>
        <p:nvSpPr>
          <p:cNvPr id="4" name="Title 3"/>
          <p:cNvSpPr>
            <a:spLocks noGrp="1"/>
          </p:cNvSpPr>
          <p:nvPr>
            <p:ph type="ctrTitle"/>
          </p:nvPr>
        </p:nvSpPr>
        <p:spPr/>
        <p:txBody>
          <a:bodyPr/>
          <a:lstStyle/>
          <a:p>
            <a:endParaRPr lang="en-US"/>
          </a:p>
        </p:txBody>
      </p:sp>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45059"/>
                                        </p:tgtEl>
                                        <p:attrNameLst>
                                          <p:attrName>style.visibility</p:attrName>
                                        </p:attrNameLst>
                                      </p:cBhvr>
                                      <p:to>
                                        <p:strVal val="visible"/>
                                      </p:to>
                                    </p:set>
                                    <p:anim calcmode="lin" valueType="num">
                                      <p:cBhvr>
                                        <p:cTn id="7" dur="1000" fill="hold"/>
                                        <p:tgtEl>
                                          <p:spTgt spid="45059"/>
                                        </p:tgtEl>
                                        <p:attrNameLst>
                                          <p:attrName>ppt_x</p:attrName>
                                        </p:attrNameLst>
                                      </p:cBhvr>
                                      <p:tavLst>
                                        <p:tav tm="0">
                                          <p:val>
                                            <p:strVal val="#ppt_x-.2"/>
                                          </p:val>
                                        </p:tav>
                                        <p:tav tm="100000">
                                          <p:val>
                                            <p:strVal val="#ppt_x"/>
                                          </p:val>
                                        </p:tav>
                                      </p:tavLst>
                                    </p:anim>
                                    <p:anim calcmode="lin" valueType="num">
                                      <p:cBhvr>
                                        <p:cTn id="8" dur="1000" fill="hold"/>
                                        <p:tgtEl>
                                          <p:spTgt spid="45059"/>
                                        </p:tgtEl>
                                        <p:attrNameLst>
                                          <p:attrName>ppt_y</p:attrName>
                                        </p:attrNameLst>
                                      </p:cBhvr>
                                      <p:tavLst>
                                        <p:tav tm="0">
                                          <p:val>
                                            <p:strVal val="#ppt_y"/>
                                          </p:val>
                                        </p:tav>
                                        <p:tav tm="100000">
                                          <p:val>
                                            <p:strVal val="#ppt_y"/>
                                          </p:val>
                                        </p:tav>
                                      </p:tavLst>
                                    </p:anim>
                                    <p:animEffect transition="in" filter="wipe(right)" prLst="gradientSize: 0.1">
                                      <p:cBhvr>
                                        <p:cTn id="9" dur="1000"/>
                                        <p:tgtEl>
                                          <p:spTgt spid="45059"/>
                                        </p:tgtEl>
                                      </p:cBhvr>
                                    </p:animEffect>
                                  </p:childTnLst>
                                </p:cTn>
                              </p:par>
                            </p:childTnLst>
                          </p:cTn>
                        </p:par>
                        <p:par>
                          <p:cTn id="10" fill="hold">
                            <p:stCondLst>
                              <p:cond delay="1000"/>
                            </p:stCondLst>
                            <p:childTnLst>
                              <p:par>
                                <p:cTn id="11" presetID="2" presetClass="entr" presetSubtype="4"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505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1600200"/>
            <a:ext cx="8153400" cy="5029200"/>
          </a:xfrm>
        </p:spPr>
        <p:txBody>
          <a:bodyPr>
            <a:noAutofit/>
          </a:bodyPr>
          <a:lstStyle/>
          <a:p>
            <a:pPr algn="r" rtl="1"/>
            <a:r>
              <a:rPr lang="fa-IR" sz="3200" dirty="0" smtClean="0">
                <a:cs typeface="B Zar" pitchFamily="2" charset="-78"/>
              </a:rPr>
              <a:t>به طور کلی نان فانتزی را می توان به 2 گروه نان سفید وتیره تقسیم کرد:نان سفید و تیره .</a:t>
            </a:r>
            <a:r>
              <a:rPr lang="en-US" sz="3200" dirty="0" smtClean="0">
                <a:cs typeface="B Zar" pitchFamily="2" charset="-78"/>
              </a:rPr>
              <a:t/>
            </a:r>
            <a:br>
              <a:rPr lang="en-US" sz="3200" dirty="0" smtClean="0">
                <a:cs typeface="B Zar" pitchFamily="2" charset="-78"/>
              </a:rPr>
            </a:br>
            <a:r>
              <a:rPr lang="fa-IR" sz="3200" dirty="0" smtClean="0">
                <a:cs typeface="B Zar" pitchFamily="2" charset="-78"/>
              </a:rPr>
              <a:t>نانهای سفید  شامل نان ساندویچی ,همبرگر,فرانسوی.</a:t>
            </a:r>
            <a:r>
              <a:rPr lang="en-US" sz="3200" dirty="0" smtClean="0">
                <a:cs typeface="B Zar" pitchFamily="2" charset="-78"/>
              </a:rPr>
              <a:t/>
            </a:r>
            <a:br>
              <a:rPr lang="en-US" sz="3200" dirty="0" smtClean="0">
                <a:cs typeface="B Zar" pitchFamily="2" charset="-78"/>
              </a:rPr>
            </a:br>
            <a:r>
              <a:rPr lang="fa-IR" sz="3200" dirty="0" smtClean="0">
                <a:cs typeface="B Zar" pitchFamily="2" charset="-78"/>
              </a:rPr>
              <a:t>نانهای تیره شامل نانهایی که با ارد چاودار و سبوس دار تهیه شده باشد.</a:t>
            </a:r>
            <a:r>
              <a:rPr lang="en-US" sz="3200" dirty="0" smtClean="0">
                <a:cs typeface="B Zar" pitchFamily="2" charset="-78"/>
              </a:rPr>
              <a:t/>
            </a:r>
            <a:br>
              <a:rPr lang="en-US" sz="3200" dirty="0" smtClean="0">
                <a:cs typeface="B Zar" pitchFamily="2" charset="-78"/>
              </a:rPr>
            </a:br>
            <a:r>
              <a:rPr lang="fa-IR" sz="3200" dirty="0" smtClean="0">
                <a:cs typeface="B Zar" pitchFamily="2" charset="-78"/>
              </a:rPr>
              <a:t>نانهایی که امروزه در بازار ایران رونق دارد شامل: </a:t>
            </a:r>
            <a:r>
              <a:rPr lang="en-US" sz="3200" dirty="0" smtClean="0">
                <a:cs typeface="B Zar" pitchFamily="2" charset="-78"/>
              </a:rPr>
              <a:t/>
            </a:r>
            <a:br>
              <a:rPr lang="en-US" sz="3200" dirty="0" smtClean="0">
                <a:cs typeface="B Zar" pitchFamily="2" charset="-78"/>
              </a:rPr>
            </a:br>
            <a:r>
              <a:rPr lang="fa-IR" sz="3200" dirty="0" smtClean="0">
                <a:solidFill>
                  <a:srgbClr val="86F973"/>
                </a:solidFill>
                <a:cs typeface="B Zar" pitchFamily="2" charset="-78"/>
              </a:rPr>
              <a:t>1-</a:t>
            </a:r>
            <a:r>
              <a:rPr lang="en-US" sz="3200" dirty="0" smtClean="0">
                <a:solidFill>
                  <a:srgbClr val="86F973"/>
                </a:solidFill>
                <a:cs typeface="B Zar" pitchFamily="2" charset="-78"/>
              </a:rPr>
              <a:t> </a:t>
            </a:r>
            <a:r>
              <a:rPr lang="fa-IR" sz="3200" dirty="0" smtClean="0">
                <a:cs typeface="B Zar" pitchFamily="2" charset="-78"/>
              </a:rPr>
              <a:t>نان دیابت                     </a:t>
            </a:r>
            <a:r>
              <a:rPr lang="fa-IR" sz="3200" dirty="0" smtClean="0">
                <a:solidFill>
                  <a:srgbClr val="86F973"/>
                </a:solidFill>
                <a:cs typeface="B Zar" pitchFamily="2" charset="-78"/>
              </a:rPr>
              <a:t>2-</a:t>
            </a:r>
            <a:r>
              <a:rPr lang="en-US" sz="3200" dirty="0" smtClean="0">
                <a:cs typeface="B Zar" pitchFamily="2" charset="-78"/>
              </a:rPr>
              <a:t> </a:t>
            </a:r>
            <a:r>
              <a:rPr lang="fa-IR" sz="3200" dirty="0" smtClean="0">
                <a:cs typeface="B Zar" pitchFamily="2" charset="-78"/>
              </a:rPr>
              <a:t>نان ترکیبی </a:t>
            </a:r>
            <a:r>
              <a:rPr lang="en-US" sz="3200" dirty="0" smtClean="0">
                <a:cs typeface="B Zar" pitchFamily="2" charset="-78"/>
              </a:rPr>
              <a:t/>
            </a:r>
            <a:br>
              <a:rPr lang="en-US" sz="3200" dirty="0" smtClean="0">
                <a:cs typeface="B Zar" pitchFamily="2" charset="-78"/>
              </a:rPr>
            </a:br>
            <a:r>
              <a:rPr lang="fa-IR" sz="3200" dirty="0" smtClean="0">
                <a:solidFill>
                  <a:srgbClr val="86F973"/>
                </a:solidFill>
                <a:cs typeface="B Zar" pitchFamily="2" charset="-78"/>
              </a:rPr>
              <a:t>3-</a:t>
            </a:r>
            <a:r>
              <a:rPr lang="en-US" sz="3200" dirty="0" smtClean="0">
                <a:cs typeface="B Zar" pitchFamily="2" charset="-78"/>
              </a:rPr>
              <a:t> </a:t>
            </a:r>
            <a:r>
              <a:rPr lang="fa-IR" sz="3200" dirty="0" smtClean="0">
                <a:cs typeface="B Zar" pitchFamily="2" charset="-78"/>
              </a:rPr>
              <a:t>نان چاودار                   </a:t>
            </a:r>
            <a:r>
              <a:rPr lang="fa-IR" sz="3200" dirty="0" smtClean="0">
                <a:solidFill>
                  <a:srgbClr val="86F973"/>
                </a:solidFill>
                <a:cs typeface="B Zar" pitchFamily="2" charset="-78"/>
              </a:rPr>
              <a:t>4-</a:t>
            </a:r>
            <a:r>
              <a:rPr lang="en-US" sz="3200" dirty="0" smtClean="0">
                <a:cs typeface="B Zar" pitchFamily="2" charset="-78"/>
              </a:rPr>
              <a:t> </a:t>
            </a:r>
            <a:r>
              <a:rPr lang="fa-IR" sz="3200" dirty="0" smtClean="0">
                <a:cs typeface="B Zar" pitchFamily="2" charset="-78"/>
              </a:rPr>
              <a:t>نان سوبیتال               </a:t>
            </a:r>
            <a:r>
              <a:rPr lang="en-US" sz="3200" dirty="0" smtClean="0">
                <a:cs typeface="B Zar" pitchFamily="2" charset="-78"/>
              </a:rPr>
              <a:t/>
            </a:r>
            <a:br>
              <a:rPr lang="en-US" sz="3200" dirty="0" smtClean="0">
                <a:cs typeface="B Zar" pitchFamily="2" charset="-78"/>
              </a:rPr>
            </a:br>
            <a:r>
              <a:rPr lang="fa-IR" sz="3200" dirty="0" smtClean="0">
                <a:solidFill>
                  <a:srgbClr val="86F973"/>
                </a:solidFill>
                <a:cs typeface="B Zar" pitchFamily="2" charset="-78"/>
              </a:rPr>
              <a:t>5-</a:t>
            </a:r>
            <a:r>
              <a:rPr lang="en-US" sz="3200" dirty="0" smtClean="0">
                <a:solidFill>
                  <a:srgbClr val="86F973"/>
                </a:solidFill>
                <a:cs typeface="B Zar" pitchFamily="2" charset="-78"/>
              </a:rPr>
              <a:t> </a:t>
            </a:r>
            <a:r>
              <a:rPr lang="fa-IR" sz="3200" dirty="0" smtClean="0">
                <a:cs typeface="B Zar" pitchFamily="2" charset="-78"/>
              </a:rPr>
              <a:t>نان سلیات</a:t>
            </a:r>
            <a:r>
              <a:rPr lang="en-US" sz="3200" dirty="0" smtClean="0">
                <a:cs typeface="B Zar" pitchFamily="2" charset="-78"/>
              </a:rPr>
              <a:t/>
            </a:r>
            <a:br>
              <a:rPr lang="en-US" sz="3200" dirty="0" smtClean="0">
                <a:cs typeface="B Zar" pitchFamily="2" charset="-78"/>
              </a:rPr>
            </a:br>
            <a:endParaRPr lang="en-US" sz="3200" dirty="0">
              <a:cs typeface="B Zar" pitchFamily="2" charset="-78"/>
            </a:endParaRPr>
          </a:p>
        </p:txBody>
      </p:sp>
      <p:sp>
        <p:nvSpPr>
          <p:cNvPr id="3" name="Subtitle 2"/>
          <p:cNvSpPr>
            <a:spLocks noGrp="1"/>
          </p:cNvSpPr>
          <p:nvPr>
            <p:ph type="subTitle" idx="1"/>
          </p:nvPr>
        </p:nvSpPr>
        <p:spPr>
          <a:xfrm>
            <a:off x="762000" y="533400"/>
            <a:ext cx="8077200" cy="762000"/>
          </a:xfrm>
        </p:spPr>
        <p:txBody>
          <a:bodyPr>
            <a:normAutofit fontScale="92500" lnSpcReduction="20000"/>
          </a:bodyPr>
          <a:lstStyle/>
          <a:p>
            <a:pPr algn="ctr" rtl="1"/>
            <a:r>
              <a:rPr lang="fa-IR" sz="5400" b="1" dirty="0" smtClean="0">
                <a:solidFill>
                  <a:srgbClr val="86F973"/>
                </a:solidFill>
                <a:cs typeface="B Titr" pitchFamily="2" charset="-78"/>
              </a:rPr>
              <a:t>مقدمه</a:t>
            </a:r>
            <a:endParaRPr lang="en-US" sz="5400" dirty="0" smtClean="0">
              <a:solidFill>
                <a:srgbClr val="86F973"/>
              </a:solidFill>
              <a:cs typeface="B Titr" pitchFamily="2" charset="-78"/>
            </a:endParaRPr>
          </a:p>
          <a:p>
            <a:pPr algn="r" rtl="1"/>
            <a:endParaRPr lang="en-US" dirty="0"/>
          </a:p>
        </p:txBody>
      </p:sp>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par>
                          <p:cTn id="10" fill="hold">
                            <p:stCondLst>
                              <p:cond delay="2800"/>
                            </p:stCondLst>
                            <p:childTnLst>
                              <p:par>
                                <p:cTn id="11" presetID="51"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155" decel="100000"/>
                                        <p:tgtEl>
                                          <p:spTgt spid="2"/>
                                        </p:tgtEl>
                                      </p:cBhvr>
                                    </p:animEffect>
                                    <p:animScale>
                                      <p:cBhvr>
                                        <p:cTn id="14" dur="1155" decel="100000"/>
                                        <p:tgtEl>
                                          <p:spTgt spid="2"/>
                                        </p:tgtEl>
                                      </p:cBhvr>
                                      <p:from x="10000" y="10000"/>
                                      <p:to x="200000" y="450000"/>
                                    </p:animScale>
                                    <p:animScale>
                                      <p:cBhvr>
                                        <p:cTn id="15" dur="1845" accel="100000" fill="hold">
                                          <p:stCondLst>
                                            <p:cond delay="1155"/>
                                          </p:stCondLst>
                                        </p:cTn>
                                        <p:tgtEl>
                                          <p:spTgt spid="2"/>
                                        </p:tgtEl>
                                      </p:cBhvr>
                                      <p:from x="200000" y="450000"/>
                                      <p:to x="100000" y="100000"/>
                                    </p:animScale>
                                    <p:set>
                                      <p:cBhvr>
                                        <p:cTn id="16" dur="1155" fill="hold"/>
                                        <p:tgtEl>
                                          <p:spTgt spid="2"/>
                                        </p:tgtEl>
                                        <p:attrNameLst>
                                          <p:attrName>ppt_x</p:attrName>
                                        </p:attrNameLst>
                                      </p:cBhvr>
                                      <p:to>
                                        <p:strVal val="(0.5)"/>
                                      </p:to>
                                    </p:set>
                                    <p:anim from="(0.5)" to="(#ppt_x)" calcmode="lin" valueType="num">
                                      <p:cBhvr>
                                        <p:cTn id="17" dur="1845" accel="100000" fill="hold">
                                          <p:stCondLst>
                                            <p:cond delay="1155"/>
                                          </p:stCondLst>
                                        </p:cTn>
                                        <p:tgtEl>
                                          <p:spTgt spid="2"/>
                                        </p:tgtEl>
                                        <p:attrNameLst>
                                          <p:attrName>ppt_x</p:attrName>
                                        </p:attrNameLst>
                                      </p:cBhvr>
                                    </p:anim>
                                    <p:set>
                                      <p:cBhvr>
                                        <p:cTn id="18" dur="1155" fill="hold"/>
                                        <p:tgtEl>
                                          <p:spTgt spid="2"/>
                                        </p:tgtEl>
                                        <p:attrNameLst>
                                          <p:attrName>ppt_y</p:attrName>
                                        </p:attrNameLst>
                                      </p:cBhvr>
                                      <p:to>
                                        <p:strVal val="(#ppt_y+0.4)"/>
                                      </p:to>
                                    </p:set>
                                    <p:anim from="(#ppt_y+0.4)" to="(#ppt_y)" calcmode="lin" valueType="num">
                                      <p:cBhvr>
                                        <p:cTn id="19" dur="1845" accel="100000" fill="hold">
                                          <p:stCondLst>
                                            <p:cond delay="1155"/>
                                          </p:stCondLst>
                                        </p:cTn>
                                        <p:tgtEl>
                                          <p:spTgt spid="2"/>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5800" y="5105400"/>
            <a:ext cx="8229600" cy="1600200"/>
          </a:xfrm>
        </p:spPr>
        <p:txBody>
          <a:bodyPr>
            <a:noAutofit/>
          </a:bodyPr>
          <a:lstStyle/>
          <a:p>
            <a:pPr algn="r" rtl="1"/>
            <a:r>
              <a:rPr lang="fa-IR" sz="2400" dirty="0" smtClean="0">
                <a:solidFill>
                  <a:srgbClr val="FFC000"/>
                </a:solidFill>
                <a:cs typeface="B Zar" pitchFamily="2" charset="-78"/>
              </a:rPr>
              <a:t>5-</a:t>
            </a:r>
            <a:r>
              <a:rPr lang="en-US" sz="2400" dirty="0" smtClean="0">
                <a:solidFill>
                  <a:srgbClr val="FFC000"/>
                </a:solidFill>
                <a:cs typeface="B Zar" pitchFamily="2" charset="-78"/>
              </a:rPr>
              <a:t> </a:t>
            </a:r>
            <a:r>
              <a:rPr lang="fa-IR" sz="2400" dirty="0" smtClean="0">
                <a:solidFill>
                  <a:schemeClr val="accent1">
                    <a:lumMod val="60000"/>
                    <a:lumOff val="40000"/>
                  </a:schemeClr>
                </a:solidFill>
                <a:cs typeface="B Zar" pitchFamily="2" charset="-78"/>
              </a:rPr>
              <a:t>نان سلیات:</a:t>
            </a:r>
            <a:endParaRPr lang="en-US" sz="2400" dirty="0" smtClean="0">
              <a:solidFill>
                <a:schemeClr val="accent1">
                  <a:lumMod val="60000"/>
                  <a:lumOff val="40000"/>
                </a:schemeClr>
              </a:solidFill>
              <a:cs typeface="B Zar" pitchFamily="2" charset="-78"/>
            </a:endParaRPr>
          </a:p>
          <a:p>
            <a:pPr algn="ctr" rtl="1"/>
            <a:r>
              <a:rPr lang="en-US" sz="2400" dirty="0" smtClean="0">
                <a:solidFill>
                  <a:schemeClr val="accent1">
                    <a:lumMod val="60000"/>
                    <a:lumOff val="40000"/>
                  </a:schemeClr>
                </a:solidFill>
                <a:cs typeface="B Zar" pitchFamily="2" charset="-78"/>
              </a:rPr>
              <a:t> </a:t>
            </a:r>
            <a:r>
              <a:rPr lang="fa-IR" sz="2400" dirty="0" smtClean="0">
                <a:cs typeface="B Zar" pitchFamily="2" charset="-78"/>
              </a:rPr>
              <a:t>از جمله نانهای رژیمی است که خوردن آن به افرادی که به گلوتن حساسیت دارند توصیه می شود.این نان فاقد آرد گندم است وبا ارد برنج تهیه میشود.از لحاظ بعضی املاح پائین  است به همین دلیل به ان فیبرکس اضافه میکنند. </a:t>
            </a:r>
            <a:endParaRPr lang="en-US" sz="2400" dirty="0">
              <a:cs typeface="B Zar" pitchFamily="2" charset="-78"/>
            </a:endParaRPr>
          </a:p>
        </p:txBody>
      </p:sp>
      <p:sp>
        <p:nvSpPr>
          <p:cNvPr id="4" name="Rectangle 3"/>
          <p:cNvSpPr/>
          <p:nvPr/>
        </p:nvSpPr>
        <p:spPr>
          <a:xfrm>
            <a:off x="838200" y="152400"/>
            <a:ext cx="7924800" cy="1200329"/>
          </a:xfrm>
          <a:prstGeom prst="rect">
            <a:avLst/>
          </a:prstGeom>
        </p:spPr>
        <p:txBody>
          <a:bodyPr wrap="square">
            <a:spAutoFit/>
          </a:bodyPr>
          <a:lstStyle/>
          <a:p>
            <a:pPr algn="r" rtl="1"/>
            <a:r>
              <a:rPr lang="fa-IR" sz="2400" dirty="0" smtClean="0">
                <a:solidFill>
                  <a:srgbClr val="FFC000"/>
                </a:solidFill>
                <a:cs typeface="B Zar" pitchFamily="2" charset="-78"/>
              </a:rPr>
              <a:t>1-</a:t>
            </a:r>
            <a:r>
              <a:rPr lang="en-US" sz="2400" dirty="0" smtClean="0">
                <a:solidFill>
                  <a:srgbClr val="FFC000"/>
                </a:solidFill>
                <a:cs typeface="B Zar" pitchFamily="2" charset="-78"/>
              </a:rPr>
              <a:t> </a:t>
            </a:r>
            <a:r>
              <a:rPr lang="fa-IR" sz="2400" dirty="0" smtClean="0">
                <a:solidFill>
                  <a:schemeClr val="accent1">
                    <a:lumMod val="60000"/>
                    <a:lumOff val="40000"/>
                  </a:schemeClr>
                </a:solidFill>
                <a:cs typeface="B Zar" pitchFamily="2" charset="-78"/>
              </a:rPr>
              <a:t>نان دیابت:</a:t>
            </a:r>
            <a:r>
              <a:rPr lang="en-US" sz="2400" dirty="0" smtClean="0">
                <a:solidFill>
                  <a:schemeClr val="accent1">
                    <a:lumMod val="60000"/>
                    <a:lumOff val="40000"/>
                  </a:schemeClr>
                </a:solidFill>
                <a:cs typeface="B Zar" pitchFamily="2" charset="-78"/>
              </a:rPr>
              <a:t> </a:t>
            </a:r>
          </a:p>
          <a:p>
            <a:pPr algn="ctr" rtl="1"/>
            <a:r>
              <a:rPr lang="fa-IR" sz="2400" dirty="0" smtClean="0">
                <a:cs typeface="B Zar" pitchFamily="2" charset="-78"/>
              </a:rPr>
              <a:t>این نان مخصوص افراد دیابتی است ودرآن از آرد چاودار,جو,زیره,سبوس مالت و پوسته سویا استفاده میکنند.</a:t>
            </a:r>
            <a:endParaRPr lang="en-US" sz="2400" dirty="0" smtClean="0">
              <a:cs typeface="B Zar" pitchFamily="2" charset="-78"/>
            </a:endParaRPr>
          </a:p>
        </p:txBody>
      </p:sp>
      <p:sp>
        <p:nvSpPr>
          <p:cNvPr id="5" name="Rectangle 4"/>
          <p:cNvSpPr/>
          <p:nvPr/>
        </p:nvSpPr>
        <p:spPr>
          <a:xfrm>
            <a:off x="685800" y="1219200"/>
            <a:ext cx="8077200" cy="1200329"/>
          </a:xfrm>
          <a:prstGeom prst="rect">
            <a:avLst/>
          </a:prstGeom>
        </p:spPr>
        <p:txBody>
          <a:bodyPr wrap="square">
            <a:spAutoFit/>
          </a:bodyPr>
          <a:lstStyle/>
          <a:p>
            <a:pPr algn="r" rtl="1"/>
            <a:r>
              <a:rPr lang="fa-IR" sz="2400" dirty="0" smtClean="0">
                <a:solidFill>
                  <a:srgbClr val="FFC000"/>
                </a:solidFill>
                <a:cs typeface="B Zar" pitchFamily="2" charset="-78"/>
              </a:rPr>
              <a:t>2-</a:t>
            </a:r>
            <a:r>
              <a:rPr lang="en-US" sz="2400" dirty="0" smtClean="0">
                <a:solidFill>
                  <a:srgbClr val="FFC000"/>
                </a:solidFill>
                <a:cs typeface="B Zar" pitchFamily="2" charset="-78"/>
              </a:rPr>
              <a:t> </a:t>
            </a:r>
            <a:r>
              <a:rPr lang="fa-IR" sz="2400" dirty="0" smtClean="0">
                <a:solidFill>
                  <a:schemeClr val="accent1">
                    <a:lumMod val="60000"/>
                    <a:lumOff val="40000"/>
                  </a:schemeClr>
                </a:solidFill>
                <a:cs typeface="B Zar" pitchFamily="2" charset="-78"/>
              </a:rPr>
              <a:t>نان ترکیبی:</a:t>
            </a:r>
            <a:endParaRPr lang="en-US" sz="2400" dirty="0" smtClean="0">
              <a:solidFill>
                <a:schemeClr val="accent1">
                  <a:lumMod val="60000"/>
                  <a:lumOff val="40000"/>
                </a:schemeClr>
              </a:solidFill>
              <a:cs typeface="B Zar" pitchFamily="2" charset="-78"/>
            </a:endParaRPr>
          </a:p>
          <a:p>
            <a:pPr algn="ctr" rtl="1"/>
            <a:r>
              <a:rPr lang="en-US" sz="2400" dirty="0" smtClean="0">
                <a:solidFill>
                  <a:schemeClr val="accent1">
                    <a:lumMod val="60000"/>
                    <a:lumOff val="40000"/>
                  </a:schemeClr>
                </a:solidFill>
                <a:cs typeface="B Zar" pitchFamily="2" charset="-78"/>
              </a:rPr>
              <a:t> </a:t>
            </a:r>
            <a:r>
              <a:rPr lang="fa-IR" sz="2400" dirty="0" smtClean="0">
                <a:cs typeface="B Zar" pitchFamily="2" charset="-78"/>
              </a:rPr>
              <a:t>نانهایی هستند که در آنها از مواد مختلف خوراکی استفاده میکنند مثلا نان سیر وزیتون,نان گردو,نان سیب و کشمش,نان بلغور گندم وجو.</a:t>
            </a:r>
            <a:endParaRPr lang="en-US" sz="2400" dirty="0" smtClean="0">
              <a:cs typeface="B Zar" pitchFamily="2" charset="-78"/>
            </a:endParaRPr>
          </a:p>
        </p:txBody>
      </p:sp>
      <p:sp>
        <p:nvSpPr>
          <p:cNvPr id="6" name="Rectangle 5"/>
          <p:cNvSpPr/>
          <p:nvPr/>
        </p:nvSpPr>
        <p:spPr>
          <a:xfrm>
            <a:off x="457200" y="2362200"/>
            <a:ext cx="8382000" cy="1569660"/>
          </a:xfrm>
          <a:prstGeom prst="rect">
            <a:avLst/>
          </a:prstGeom>
        </p:spPr>
        <p:txBody>
          <a:bodyPr wrap="square">
            <a:spAutoFit/>
          </a:bodyPr>
          <a:lstStyle/>
          <a:p>
            <a:pPr algn="r" rtl="1"/>
            <a:r>
              <a:rPr lang="fa-IR" sz="2400" dirty="0" smtClean="0">
                <a:solidFill>
                  <a:srgbClr val="FFC000"/>
                </a:solidFill>
                <a:cs typeface="B Zar" pitchFamily="2" charset="-78"/>
              </a:rPr>
              <a:t>3-</a:t>
            </a:r>
            <a:r>
              <a:rPr lang="en-US" sz="2400" dirty="0" smtClean="0">
                <a:solidFill>
                  <a:srgbClr val="FFC000"/>
                </a:solidFill>
                <a:cs typeface="B Zar" pitchFamily="2" charset="-78"/>
              </a:rPr>
              <a:t> </a:t>
            </a:r>
            <a:r>
              <a:rPr lang="fa-IR" sz="2400" dirty="0" smtClean="0">
                <a:solidFill>
                  <a:schemeClr val="accent1">
                    <a:lumMod val="60000"/>
                    <a:lumOff val="40000"/>
                  </a:schemeClr>
                </a:solidFill>
                <a:cs typeface="B Zar" pitchFamily="2" charset="-78"/>
              </a:rPr>
              <a:t>نان چاودار:</a:t>
            </a:r>
            <a:endParaRPr lang="en-US" sz="2400" dirty="0" smtClean="0">
              <a:solidFill>
                <a:schemeClr val="accent1">
                  <a:lumMod val="60000"/>
                  <a:lumOff val="40000"/>
                </a:schemeClr>
              </a:solidFill>
              <a:cs typeface="B Zar" pitchFamily="2" charset="-78"/>
            </a:endParaRPr>
          </a:p>
          <a:p>
            <a:pPr algn="ctr" rtl="1"/>
            <a:r>
              <a:rPr lang="en-US" sz="2400" dirty="0" smtClean="0">
                <a:solidFill>
                  <a:schemeClr val="accent1">
                    <a:lumMod val="60000"/>
                    <a:lumOff val="40000"/>
                  </a:schemeClr>
                </a:solidFill>
                <a:cs typeface="B Zar" pitchFamily="2" charset="-78"/>
              </a:rPr>
              <a:t> </a:t>
            </a:r>
            <a:r>
              <a:rPr lang="fa-IR" sz="2400" dirty="0" smtClean="0">
                <a:cs typeface="B Zar" pitchFamily="2" charset="-78"/>
              </a:rPr>
              <a:t>این نان از نوعی غله به نام چاودار(گندم سیاه)تهیه شده است.باعث کاهش کلسترول وخطر بیماریهای قلبی وعروقی شده و دارای ویتامین گروه ب و ای است. این باعث ایجاد حس سیری در شخص شده و برای رژیم لاغری مناسب است.</a:t>
            </a:r>
            <a:endParaRPr lang="en-US" sz="2400" dirty="0" smtClean="0">
              <a:cs typeface="B Zar" pitchFamily="2" charset="-78"/>
            </a:endParaRPr>
          </a:p>
        </p:txBody>
      </p:sp>
      <p:sp>
        <p:nvSpPr>
          <p:cNvPr id="7" name="Rectangle 6"/>
          <p:cNvSpPr/>
          <p:nvPr/>
        </p:nvSpPr>
        <p:spPr>
          <a:xfrm>
            <a:off x="762000" y="3962400"/>
            <a:ext cx="8153400" cy="1200329"/>
          </a:xfrm>
          <a:prstGeom prst="rect">
            <a:avLst/>
          </a:prstGeom>
        </p:spPr>
        <p:txBody>
          <a:bodyPr wrap="square">
            <a:spAutoFit/>
          </a:bodyPr>
          <a:lstStyle/>
          <a:p>
            <a:pPr algn="r" rtl="1"/>
            <a:r>
              <a:rPr lang="fa-IR" sz="2400" dirty="0" smtClean="0">
                <a:solidFill>
                  <a:srgbClr val="FFC000"/>
                </a:solidFill>
                <a:cs typeface="B Zar" pitchFamily="2" charset="-78"/>
              </a:rPr>
              <a:t>4-</a:t>
            </a:r>
            <a:r>
              <a:rPr lang="en-US" sz="2400" dirty="0" smtClean="0">
                <a:solidFill>
                  <a:srgbClr val="FFC000"/>
                </a:solidFill>
                <a:cs typeface="B Zar" pitchFamily="2" charset="-78"/>
              </a:rPr>
              <a:t> </a:t>
            </a:r>
            <a:r>
              <a:rPr lang="fa-IR" sz="2400" dirty="0" smtClean="0">
                <a:solidFill>
                  <a:schemeClr val="accent1">
                    <a:lumMod val="60000"/>
                    <a:lumOff val="40000"/>
                  </a:schemeClr>
                </a:solidFill>
                <a:cs typeface="B Zar" pitchFamily="2" charset="-78"/>
              </a:rPr>
              <a:t>نان سوبیتال:</a:t>
            </a:r>
            <a:endParaRPr lang="en-US" sz="2400" dirty="0" smtClean="0">
              <a:solidFill>
                <a:schemeClr val="accent1">
                  <a:lumMod val="60000"/>
                  <a:lumOff val="40000"/>
                </a:schemeClr>
              </a:solidFill>
              <a:cs typeface="B Zar" pitchFamily="2" charset="-78"/>
            </a:endParaRPr>
          </a:p>
          <a:p>
            <a:pPr algn="ctr" rtl="1"/>
            <a:r>
              <a:rPr lang="en-US" sz="2400" dirty="0" smtClean="0">
                <a:solidFill>
                  <a:schemeClr val="accent1">
                    <a:lumMod val="60000"/>
                    <a:lumOff val="40000"/>
                  </a:schemeClr>
                </a:solidFill>
                <a:cs typeface="B Zar" pitchFamily="2" charset="-78"/>
              </a:rPr>
              <a:t> </a:t>
            </a:r>
            <a:r>
              <a:rPr lang="fa-IR" sz="2400" dirty="0" smtClean="0">
                <a:cs typeface="B Zar" pitchFamily="2" charset="-78"/>
              </a:rPr>
              <a:t>این نان سیاه رنگ است.با انواع دانههای روغنی مانند کنجد,افتابگردانو بذرک تهیه میشود.این نان دارای مقداری امگا 3 است.</a:t>
            </a:r>
            <a:endParaRPr lang="en-US" sz="2400" dirty="0" smtClean="0">
              <a:cs typeface="B Zar" pitchFamily="2" charset="-78"/>
            </a:endParaRPr>
          </a:p>
        </p:txBody>
      </p:sp>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from="(-#ppt_w/2)" to="(#ppt_x)" calcmode="lin" valueType="num">
                                      <p:cBhvr>
                                        <p:cTn id="7" dur="1200" fill="hold">
                                          <p:stCondLst>
                                            <p:cond delay="0"/>
                                          </p:stCondLst>
                                        </p:cTn>
                                        <p:tgtEl>
                                          <p:spTgt spid="4"/>
                                        </p:tgtEl>
                                        <p:attrNameLst>
                                          <p:attrName>ppt_x</p:attrName>
                                        </p:attrNameLst>
                                      </p:cBhvr>
                                    </p:anim>
                                    <p:anim from="0" to="-1.0" calcmode="lin" valueType="num">
                                      <p:cBhvr>
                                        <p:cTn id="8" dur="400" decel="50000" autoRev="1" fill="hold">
                                          <p:stCondLst>
                                            <p:cond delay="1200"/>
                                          </p:stCondLst>
                                        </p:cTn>
                                        <p:tgtEl>
                                          <p:spTgt spid="4"/>
                                        </p:tgtEl>
                                        <p:attrNameLst>
                                          <p:attrName>xshear</p:attrName>
                                        </p:attrNameLst>
                                      </p:cBhvr>
                                    </p:anim>
                                    <p:animScale>
                                      <p:cBhvr>
                                        <p:cTn id="9" dur="400" decel="100000" autoRev="1" fill="hold">
                                          <p:stCondLst>
                                            <p:cond delay="1200"/>
                                          </p:stCondLst>
                                        </p:cTn>
                                        <p:tgtEl>
                                          <p:spTgt spid="4"/>
                                        </p:tgtEl>
                                      </p:cBhvr>
                                      <p:from x="100000" y="100000"/>
                                      <p:to x="80000" y="100000"/>
                                    </p:animScale>
                                    <p:anim by="(#ppt_h/3+#ppt_w*0.1)" calcmode="lin" valueType="num">
                                      <p:cBhvr additive="sum">
                                        <p:cTn id="10" dur="400" decel="100000" autoRev="1" fill="hold">
                                          <p:stCondLst>
                                            <p:cond delay="1200"/>
                                          </p:stCondLst>
                                        </p:cTn>
                                        <p:tgtEl>
                                          <p:spTgt spid="4"/>
                                        </p:tgtEl>
                                        <p:attrNameLst>
                                          <p:attrName>ppt_x</p:attrName>
                                        </p:attrNameLst>
                                      </p:cBhvr>
                                    </p:anim>
                                  </p:childTnLst>
                                </p:cTn>
                              </p:par>
                            </p:childTnLst>
                          </p:cTn>
                        </p:par>
                        <p:par>
                          <p:cTn id="11" fill="hold">
                            <p:stCondLst>
                              <p:cond delay="2000"/>
                            </p:stCondLst>
                            <p:childTnLst>
                              <p:par>
                                <p:cTn id="12" presetID="2" presetClass="entr" presetSubtype="12"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0-#ppt_w/2"/>
                                          </p:val>
                                        </p:tav>
                                        <p:tav tm="100000">
                                          <p:val>
                                            <p:strVal val="#ppt_x"/>
                                          </p:val>
                                        </p:tav>
                                      </p:tavLst>
                                    </p:anim>
                                    <p:anim calcmode="lin" valueType="num">
                                      <p:cBhvr additive="base">
                                        <p:cTn id="15" dur="2000" fill="hold"/>
                                        <p:tgtEl>
                                          <p:spTgt spid="5"/>
                                        </p:tgtEl>
                                        <p:attrNameLst>
                                          <p:attrName>ppt_y</p:attrName>
                                        </p:attrNameLst>
                                      </p:cBhvr>
                                      <p:tavLst>
                                        <p:tav tm="0">
                                          <p:val>
                                            <p:strVal val="1+#ppt_h/2"/>
                                          </p:val>
                                        </p:tav>
                                        <p:tav tm="100000">
                                          <p:val>
                                            <p:strVal val="#ppt_y"/>
                                          </p:val>
                                        </p:tav>
                                      </p:tavLst>
                                    </p:anim>
                                  </p:childTnLst>
                                </p:cTn>
                              </p:par>
                            </p:childTnLst>
                          </p:cTn>
                        </p:par>
                        <p:par>
                          <p:cTn id="16" fill="hold">
                            <p:stCondLst>
                              <p:cond delay="4000"/>
                            </p:stCondLst>
                            <p:childTnLst>
                              <p:par>
                                <p:cTn id="17" presetID="25"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000" decel="50000" fill="hold">
                                          <p:stCondLst>
                                            <p:cond delay="0"/>
                                          </p:stCondLst>
                                        </p:cTn>
                                        <p:tgtEl>
                                          <p:spTgt spid="6"/>
                                        </p:tgtEl>
                                        <p:attrNameLst>
                                          <p:attrName>style.rotation</p:attrName>
                                        </p:attrNameLst>
                                      </p:cBhvr>
                                      <p:tavLst>
                                        <p:tav tm="0">
                                          <p:val>
                                            <p:fltVal val="-90"/>
                                          </p:val>
                                        </p:tav>
                                        <p:tav tm="100000">
                                          <p:val>
                                            <p:fltVal val="0"/>
                                          </p:val>
                                        </p:tav>
                                      </p:tavLst>
                                    </p:anim>
                                    <p:anim calcmode="lin" valueType="num">
                                      <p:cBhvr>
                                        <p:cTn id="20" dur="1000" decel="50000" fill="hold">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21" dur="1000" accel="50000" fill="hold">
                                          <p:stCondLst>
                                            <p:cond delay="1000"/>
                                          </p:stCondLst>
                                        </p:cTn>
                                        <p:tgtEl>
                                          <p:spTgt spid="6"/>
                                        </p:tgtEl>
                                        <p:attrNameLst>
                                          <p:attrName>ppt_w</p:attrName>
                                        </p:attrNameLst>
                                      </p:cBhvr>
                                      <p:tavLst>
                                        <p:tav tm="0">
                                          <p:val>
                                            <p:strVal val="#ppt_w*.05"/>
                                          </p:val>
                                        </p:tav>
                                        <p:tav tm="100000">
                                          <p:val>
                                            <p:strVal val="#ppt_w"/>
                                          </p:val>
                                        </p:tav>
                                      </p:tavLst>
                                    </p:anim>
                                    <p:anim calcmode="lin" valueType="num">
                                      <p:cBhvr>
                                        <p:cTn id="22" dur="2000" fill="hold"/>
                                        <p:tgtEl>
                                          <p:spTgt spid="6"/>
                                        </p:tgtEl>
                                        <p:attrNameLst>
                                          <p:attrName>ppt_h</p:attrName>
                                        </p:attrNameLst>
                                      </p:cBhvr>
                                      <p:tavLst>
                                        <p:tav tm="0">
                                          <p:val>
                                            <p:strVal val="#ppt_h"/>
                                          </p:val>
                                        </p:tav>
                                        <p:tav tm="100000">
                                          <p:val>
                                            <p:strVal val="#ppt_h"/>
                                          </p:val>
                                        </p:tav>
                                      </p:tavLst>
                                    </p:anim>
                                    <p:anim calcmode="lin" valueType="num">
                                      <p:cBhvr>
                                        <p:cTn id="23" dur="1000" decel="50000" fill="hold">
                                          <p:stCondLst>
                                            <p:cond delay="0"/>
                                          </p:stCondLst>
                                        </p:cTn>
                                        <p:tgtEl>
                                          <p:spTgt spid="6"/>
                                        </p:tgtEl>
                                        <p:attrNameLst>
                                          <p:attrName>ppt_x</p:attrName>
                                        </p:attrNameLst>
                                      </p:cBhvr>
                                      <p:tavLst>
                                        <p:tav tm="0">
                                          <p:val>
                                            <p:strVal val="#ppt_x+.4"/>
                                          </p:val>
                                        </p:tav>
                                        <p:tav tm="100000">
                                          <p:val>
                                            <p:strVal val="#ppt_x"/>
                                          </p:val>
                                        </p:tav>
                                      </p:tavLst>
                                    </p:anim>
                                    <p:anim calcmode="lin" valueType="num">
                                      <p:cBhvr>
                                        <p:cTn id="24" dur="1000" decel="50000" fill="hold">
                                          <p:stCondLst>
                                            <p:cond delay="0"/>
                                          </p:stCondLst>
                                        </p:cTn>
                                        <p:tgtEl>
                                          <p:spTgt spid="6"/>
                                        </p:tgtEl>
                                        <p:attrNameLst>
                                          <p:attrName>ppt_y</p:attrName>
                                        </p:attrNameLst>
                                      </p:cBhvr>
                                      <p:tavLst>
                                        <p:tav tm="0">
                                          <p:val>
                                            <p:strVal val="#ppt_y-.2"/>
                                          </p:val>
                                        </p:tav>
                                        <p:tav tm="100000">
                                          <p:val>
                                            <p:strVal val="#ppt_y+.1"/>
                                          </p:val>
                                        </p:tav>
                                      </p:tavLst>
                                    </p:anim>
                                    <p:anim calcmode="lin" valueType="num">
                                      <p:cBhvr>
                                        <p:cTn id="25" dur="1000" accel="50000" fill="hold">
                                          <p:stCondLst>
                                            <p:cond delay="1000"/>
                                          </p:stCondLst>
                                        </p:cTn>
                                        <p:tgtEl>
                                          <p:spTgt spid="6"/>
                                        </p:tgtEl>
                                        <p:attrNameLst>
                                          <p:attrName>ppt_y</p:attrName>
                                        </p:attrNameLst>
                                      </p:cBhvr>
                                      <p:tavLst>
                                        <p:tav tm="0">
                                          <p:val>
                                            <p:strVal val="#ppt_y+.1"/>
                                          </p:val>
                                        </p:tav>
                                        <p:tav tm="100000">
                                          <p:val>
                                            <p:strVal val="#ppt_y"/>
                                          </p:val>
                                        </p:tav>
                                      </p:tavLst>
                                    </p:anim>
                                    <p:animEffect transition="in" filter="fade">
                                      <p:cBhvr>
                                        <p:cTn id="26" dur="2000" decel="50000">
                                          <p:stCondLst>
                                            <p:cond delay="0"/>
                                          </p:stCondLst>
                                        </p:cTn>
                                        <p:tgtEl>
                                          <p:spTgt spid="6"/>
                                        </p:tgtEl>
                                      </p:cBhvr>
                                    </p:animEffect>
                                  </p:childTnLst>
                                </p:cTn>
                              </p:par>
                            </p:childTnLst>
                          </p:cTn>
                        </p:par>
                        <p:par>
                          <p:cTn id="27" fill="hold">
                            <p:stCondLst>
                              <p:cond delay="6000"/>
                            </p:stCondLst>
                            <p:childTnLst>
                              <p:par>
                                <p:cTn id="28" presetID="34" presetClass="entr" presetSubtype="0"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 from="(-#ppt_w/2)" to="(#ppt_x)" calcmode="lin" valueType="num">
                                      <p:cBhvr>
                                        <p:cTn id="30" dur="1200" fill="hold">
                                          <p:stCondLst>
                                            <p:cond delay="0"/>
                                          </p:stCondLst>
                                        </p:cTn>
                                        <p:tgtEl>
                                          <p:spTgt spid="7"/>
                                        </p:tgtEl>
                                        <p:attrNameLst>
                                          <p:attrName>ppt_x</p:attrName>
                                        </p:attrNameLst>
                                      </p:cBhvr>
                                    </p:anim>
                                    <p:anim from="0" to="-1.0" calcmode="lin" valueType="num">
                                      <p:cBhvr>
                                        <p:cTn id="31" dur="400" decel="50000" autoRev="1" fill="hold">
                                          <p:stCondLst>
                                            <p:cond delay="1200"/>
                                          </p:stCondLst>
                                        </p:cTn>
                                        <p:tgtEl>
                                          <p:spTgt spid="7"/>
                                        </p:tgtEl>
                                        <p:attrNameLst>
                                          <p:attrName>xshear</p:attrName>
                                        </p:attrNameLst>
                                      </p:cBhvr>
                                    </p:anim>
                                    <p:animScale>
                                      <p:cBhvr>
                                        <p:cTn id="32" dur="400" decel="100000" autoRev="1" fill="hold">
                                          <p:stCondLst>
                                            <p:cond delay="1200"/>
                                          </p:stCondLst>
                                        </p:cTn>
                                        <p:tgtEl>
                                          <p:spTgt spid="7"/>
                                        </p:tgtEl>
                                      </p:cBhvr>
                                      <p:from x="100000" y="100000"/>
                                      <p:to x="80000" y="100000"/>
                                    </p:animScale>
                                    <p:anim by="(#ppt_h/3+#ppt_w*0.1)" calcmode="lin" valueType="num">
                                      <p:cBhvr additive="sum">
                                        <p:cTn id="33" dur="400" decel="100000" autoRev="1" fill="hold">
                                          <p:stCondLst>
                                            <p:cond delay="1200"/>
                                          </p:stCondLst>
                                        </p:cTn>
                                        <p:tgtEl>
                                          <p:spTgt spid="7"/>
                                        </p:tgtEl>
                                        <p:attrNameLst>
                                          <p:attrName>ppt_x</p:attrName>
                                        </p:attrNameLst>
                                      </p:cBhvr>
                                    </p:anim>
                                  </p:childTnLst>
                                </p:cTn>
                              </p:par>
                            </p:childTnLst>
                          </p:cTn>
                        </p:par>
                        <p:par>
                          <p:cTn id="34" fill="hold">
                            <p:stCondLst>
                              <p:cond delay="8000"/>
                            </p:stCondLst>
                            <p:childTnLst>
                              <p:par>
                                <p:cTn id="35" presetID="15" presetClass="entr" presetSubtype="0" fill="hold" grpId="0" nodeType="afterEffect">
                                  <p:stCondLst>
                                    <p:cond delay="0"/>
                                  </p:stCondLst>
                                  <p:childTnLst>
                                    <p:set>
                                      <p:cBhvr>
                                        <p:cTn id="36" dur="1" fill="hold">
                                          <p:stCondLst>
                                            <p:cond delay="0"/>
                                          </p:stCondLst>
                                        </p:cTn>
                                        <p:tgtEl>
                                          <p:spTgt spid="3">
                                            <p:txEl>
                                              <p:pRg st="0" end="0"/>
                                            </p:txEl>
                                          </p:spTgt>
                                        </p:tgtEl>
                                        <p:attrNameLst>
                                          <p:attrName>style.visibility</p:attrName>
                                        </p:attrNameLst>
                                      </p:cBhvr>
                                      <p:to>
                                        <p:strVal val="visible"/>
                                      </p:to>
                                    </p:set>
                                    <p:anim calcmode="lin" valueType="num">
                                      <p:cBhvr>
                                        <p:cTn id="37" dur="2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38" dur="2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39" dur="2000" fill="hold"/>
                                        <p:tgtEl>
                                          <p:spTgt spid="3">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40" dur="2000" fill="hold"/>
                                        <p:tgtEl>
                                          <p:spTgt spid="3">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par>
                          <p:cTn id="41" fill="hold">
                            <p:stCondLst>
                              <p:cond delay="10000"/>
                            </p:stCondLst>
                            <p:childTnLst>
                              <p:par>
                                <p:cTn id="42" presetID="15" presetClass="entr" presetSubtype="0" fill="hold" grpId="0" nodeType="afterEffect">
                                  <p:stCondLst>
                                    <p:cond delay="0"/>
                                  </p:stCondLst>
                                  <p:childTnLst>
                                    <p:set>
                                      <p:cBhvr>
                                        <p:cTn id="43" dur="1" fill="hold">
                                          <p:stCondLst>
                                            <p:cond delay="0"/>
                                          </p:stCondLst>
                                        </p:cTn>
                                        <p:tgtEl>
                                          <p:spTgt spid="3">
                                            <p:txEl>
                                              <p:pRg st="1" end="1"/>
                                            </p:txEl>
                                          </p:spTgt>
                                        </p:tgtEl>
                                        <p:attrNameLst>
                                          <p:attrName>style.visibility</p:attrName>
                                        </p:attrNameLst>
                                      </p:cBhvr>
                                      <p:to>
                                        <p:strVal val="visible"/>
                                      </p:to>
                                    </p:set>
                                    <p:anim calcmode="lin" valueType="num">
                                      <p:cBhvr>
                                        <p:cTn id="44" dur="2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45" dur="2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46" dur="2000" fill="hold"/>
                                        <p:tgtEl>
                                          <p:spTgt spid="3">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47" dur="2000" fill="hold"/>
                                        <p:tgtEl>
                                          <p:spTgt spid="3">
                                            <p:txEl>
                                              <p:pRg st="1" end="1"/>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524000"/>
            <a:ext cx="7772400" cy="4794504"/>
          </a:xfrm>
        </p:spPr>
        <p:txBody>
          <a:bodyPr/>
          <a:lstStyle/>
          <a:p>
            <a:pPr algn="ctr" rtl="1"/>
            <a:r>
              <a:rPr lang="fa-IR" sz="2800" dirty="0" smtClean="0">
                <a:cs typeface="B Zar" pitchFamily="2" charset="-78"/>
              </a:rPr>
              <a:t>واژه نانوایی در واقع عبارت است از عملیات حرارت دادن فرآورده های خمیری در یک فر ، ولی چون مراحل متعددی قبل از حرارت دادن در فر وجود دارد ، واژه نانوایی به تمام علم و تکنولوژی قبل از مرحله حرارت دادن و همچنین بعد از آن اطلاق می شود .</a:t>
            </a:r>
            <a:r>
              <a:rPr lang="en-US" sz="2800" dirty="0" smtClean="0">
                <a:cs typeface="B Zar" pitchFamily="2" charset="-78"/>
              </a:rPr>
              <a:t/>
            </a:r>
            <a:br>
              <a:rPr lang="en-US" sz="2800" dirty="0" smtClean="0">
                <a:cs typeface="B Zar" pitchFamily="2" charset="-78"/>
              </a:rPr>
            </a:br>
            <a:r>
              <a:rPr lang="fa-IR" sz="2800" dirty="0" smtClean="0">
                <a:cs typeface="B Zar" pitchFamily="2" charset="-78"/>
              </a:rPr>
              <a:t>باتوجه به این که انواع زیادی از فرآورده های نانوای وجود دارند ، درجه بندی آن بر حسب فرمولاسیون آماده سازی و ویژگی های محصول امکان پذیر نمی باشد . از این رو محصولات را بر اساس روش ور آوردن تقسیم بندی می کنند . چنین تقسیم می کنند . چنین تقسیم بندی را می توان به شرح ذیل انجام داد . </a:t>
            </a:r>
            <a:endParaRPr lang="en-US" sz="2800" dirty="0">
              <a:cs typeface="B Zar" pitchFamily="2" charset="-78"/>
            </a:endParaRPr>
          </a:p>
        </p:txBody>
      </p:sp>
      <p:sp>
        <p:nvSpPr>
          <p:cNvPr id="3" name="Subtitle 2"/>
          <p:cNvSpPr>
            <a:spLocks noGrp="1"/>
          </p:cNvSpPr>
          <p:nvPr>
            <p:ph type="subTitle" idx="1"/>
          </p:nvPr>
        </p:nvSpPr>
        <p:spPr>
          <a:xfrm>
            <a:off x="914400" y="381000"/>
            <a:ext cx="7772400" cy="914400"/>
          </a:xfrm>
        </p:spPr>
        <p:txBody>
          <a:bodyPr/>
          <a:lstStyle/>
          <a:p>
            <a:pPr algn="ctr" rtl="1"/>
            <a:r>
              <a:rPr lang="fa-IR" sz="2800" dirty="0" smtClean="0">
                <a:solidFill>
                  <a:srgbClr val="86F973"/>
                </a:solidFill>
                <a:cs typeface="B Titr" pitchFamily="2" charset="-78"/>
              </a:rPr>
              <a:t>9 – </a:t>
            </a:r>
            <a:r>
              <a:rPr lang="fa-IR" sz="2800" dirty="0" smtClean="0">
                <a:solidFill>
                  <a:srgbClr val="FFC000"/>
                </a:solidFill>
                <a:cs typeface="B Titr" pitchFamily="2" charset="-78"/>
              </a:rPr>
              <a:t>مشخصات محصول ، فرآیند و روش تولید محصول :</a:t>
            </a:r>
            <a:endParaRPr lang="en-US" sz="2800" dirty="0" smtClean="0">
              <a:solidFill>
                <a:srgbClr val="FFC000"/>
              </a:solidFill>
              <a:cs typeface="B Titr" pitchFamily="2" charset="-78"/>
            </a:endParaRPr>
          </a:p>
          <a:p>
            <a:pPr algn="ctr" rtl="1"/>
            <a:endParaRPr lang="en-US" dirty="0"/>
          </a:p>
        </p:txBody>
      </p:sp>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par>
                          <p:cTn id="21" fill="hold">
                            <p:stCondLst>
                              <p:cond delay="2000"/>
                            </p:stCondLst>
                            <p:childTnLst>
                              <p:par>
                                <p:cTn id="22" presetID="29" presetClass="entr" presetSubtype="0" fill="hold" grpId="0" nodeType="after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p:cTn id="24" dur="2000" fill="hold"/>
                                        <p:tgtEl>
                                          <p:spTgt spid="2"/>
                                        </p:tgtEl>
                                        <p:attrNameLst>
                                          <p:attrName>ppt_x</p:attrName>
                                        </p:attrNameLst>
                                      </p:cBhvr>
                                      <p:tavLst>
                                        <p:tav tm="0">
                                          <p:val>
                                            <p:strVal val="#ppt_x-.2"/>
                                          </p:val>
                                        </p:tav>
                                        <p:tav tm="100000">
                                          <p:val>
                                            <p:strVal val="#ppt_x"/>
                                          </p:val>
                                        </p:tav>
                                      </p:tavLst>
                                    </p:anim>
                                    <p:anim calcmode="lin" valueType="num">
                                      <p:cBhvr>
                                        <p:cTn id="25" dur="2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2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3733800"/>
            <a:ext cx="7772400" cy="2584704"/>
          </a:xfrm>
        </p:spPr>
        <p:txBody>
          <a:bodyPr/>
          <a:lstStyle/>
          <a:p>
            <a:pPr algn="r" rtl="1"/>
            <a:r>
              <a:rPr lang="fa-IR" sz="2800" dirty="0" smtClean="0">
                <a:solidFill>
                  <a:srgbClr val="FFC000"/>
                </a:solidFill>
                <a:cs typeface="B Zar" pitchFamily="2" charset="-78"/>
              </a:rPr>
              <a:t>-</a:t>
            </a:r>
            <a:r>
              <a:rPr lang="fa-IR" sz="2800" dirty="0" smtClean="0">
                <a:cs typeface="B Zar" pitchFamily="2" charset="-78"/>
              </a:rPr>
              <a:t> کالاهای ور آمده با هوا ، شامل آنژل و کیکهای اسفنجی و نان های فانتزی .</a:t>
            </a:r>
            <a:r>
              <a:rPr lang="en-US" sz="2800" dirty="0" smtClean="0">
                <a:cs typeface="B Zar" pitchFamily="2" charset="-78"/>
              </a:rPr>
              <a:t/>
            </a:r>
            <a:br>
              <a:rPr lang="en-US" sz="2800" dirty="0" smtClean="0">
                <a:cs typeface="B Zar" pitchFamily="2" charset="-78"/>
              </a:rPr>
            </a:br>
            <a:r>
              <a:rPr lang="fa-IR" sz="2800" dirty="0" smtClean="0">
                <a:solidFill>
                  <a:srgbClr val="FFC000"/>
                </a:solidFill>
                <a:cs typeface="B Zar" pitchFamily="2" charset="-78"/>
              </a:rPr>
              <a:t>-</a:t>
            </a:r>
            <a:r>
              <a:rPr lang="fa-IR" sz="2800" dirty="0" smtClean="0">
                <a:cs typeface="B Zar" pitchFamily="2" charset="-78"/>
              </a:rPr>
              <a:t> کالاهای نیمه ورد آمده ، شامل خمیر پای و بعضی از کراکرهای که در اثر بخار متصاعد شده و گازهای در طی پخت کمی حالت ور آمدن به وجود می آورند . در این جا کالای ور آمده با هوا مانند نان فانتزی مورد برسی قرار می گیرد .</a:t>
            </a:r>
            <a:endParaRPr lang="en-US" sz="2800" dirty="0">
              <a:cs typeface="B Zar" pitchFamily="2" charset="-78"/>
            </a:endParaRPr>
          </a:p>
        </p:txBody>
      </p:sp>
      <p:sp>
        <p:nvSpPr>
          <p:cNvPr id="3" name="Subtitle 2"/>
          <p:cNvSpPr>
            <a:spLocks noGrp="1"/>
          </p:cNvSpPr>
          <p:nvPr>
            <p:ph type="subTitle" idx="1"/>
          </p:nvPr>
        </p:nvSpPr>
        <p:spPr>
          <a:xfrm>
            <a:off x="914400" y="381000"/>
            <a:ext cx="7772400" cy="3276600"/>
          </a:xfrm>
        </p:spPr>
        <p:txBody>
          <a:bodyPr>
            <a:normAutofit/>
          </a:bodyPr>
          <a:lstStyle/>
          <a:p>
            <a:pPr algn="r" rtl="1"/>
            <a:r>
              <a:rPr lang="fa-IR" sz="3200" dirty="0" smtClean="0">
                <a:solidFill>
                  <a:srgbClr val="FFC000"/>
                </a:solidFill>
                <a:cs typeface="B Zar" pitchFamily="2" charset="-78"/>
              </a:rPr>
              <a:t>-</a:t>
            </a:r>
            <a:r>
              <a:rPr lang="fa-IR" sz="3200" dirty="0" smtClean="0">
                <a:cs typeface="B Zar" pitchFamily="2" charset="-78"/>
              </a:rPr>
              <a:t> کالای ور آمده با مخمره شامل نان و خمیر های شرین بوده به وسیله گاز کربنیک عمل می نماید . </a:t>
            </a:r>
            <a:endParaRPr lang="en-US" sz="3200" dirty="0" smtClean="0">
              <a:cs typeface="B Zar" pitchFamily="2" charset="-78"/>
            </a:endParaRPr>
          </a:p>
          <a:p>
            <a:pPr algn="r" rtl="1"/>
            <a:r>
              <a:rPr lang="fa-IR" sz="3200" dirty="0" smtClean="0">
                <a:solidFill>
                  <a:srgbClr val="FFC000"/>
                </a:solidFill>
                <a:cs typeface="B Zar" pitchFamily="2" charset="-78"/>
              </a:rPr>
              <a:t>-</a:t>
            </a:r>
            <a:r>
              <a:rPr lang="fa-IR" sz="3200" dirty="0" smtClean="0">
                <a:cs typeface="B Zar" pitchFamily="2" charset="-78"/>
              </a:rPr>
              <a:t> کالای ور آمده با مواد شیمیایی ، شامل کیک های لایه ای دونات و بیسکوییت ، ور آمده این فرآورده ها به کمک گاز کربنیک حاصل از پودر های نانوایی و عمل شیمیایی انجام می گیرد .</a:t>
            </a:r>
            <a:endParaRPr lang="en-US" sz="3200" dirty="0" smtClean="0">
              <a:cs typeface="B Zar" pitchFamily="2" charset="-78"/>
            </a:endParaRPr>
          </a:p>
        </p:txBody>
      </p:sp>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8" dur="2000" fill="hold"/>
                                        <p:tgtEl>
                                          <p:spTgt spid="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2000"/>
                                        <p:tgtEl>
                                          <p:spTgt spid="3">
                                            <p:txEl>
                                              <p:pRg st="0" end="0"/>
                                            </p:txEl>
                                          </p:spTgt>
                                        </p:tgtEl>
                                      </p:cBhvr>
                                    </p:animEffect>
                                  </p:childTnLst>
                                </p:cTn>
                              </p:par>
                            </p:childTnLst>
                          </p:cTn>
                        </p:par>
                        <p:par>
                          <p:cTn id="10" fill="hold">
                            <p:stCondLst>
                              <p:cond delay="2000"/>
                            </p:stCondLst>
                            <p:childTnLst>
                              <p:par>
                                <p:cTn id="11" presetID="29" presetClass="entr" presetSubtype="0" fill="hold" grpId="0" nodeType="after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2000" fill="hold"/>
                                        <p:tgtEl>
                                          <p:spTgt spid="3">
                                            <p:txEl>
                                              <p:pRg st="1" end="1"/>
                                            </p:txEl>
                                          </p:spTgt>
                                        </p:tgtEl>
                                        <p:attrNameLst>
                                          <p:attrName>ppt_x</p:attrName>
                                        </p:attrNameLst>
                                      </p:cBhvr>
                                      <p:tavLst>
                                        <p:tav tm="0">
                                          <p:val>
                                            <p:strVal val="#ppt_x-.2"/>
                                          </p:val>
                                        </p:tav>
                                        <p:tav tm="100000">
                                          <p:val>
                                            <p:strVal val="#ppt_x"/>
                                          </p:val>
                                        </p:tav>
                                      </p:tavLst>
                                    </p:anim>
                                    <p:anim calcmode="lin" valueType="num">
                                      <p:cBhvr>
                                        <p:cTn id="14" dur="2000" fill="hold"/>
                                        <p:tgtEl>
                                          <p:spTgt spid="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5" dur="2000"/>
                                        <p:tgtEl>
                                          <p:spTgt spid="3">
                                            <p:txEl>
                                              <p:pRg st="1" end="1"/>
                                            </p:txEl>
                                          </p:spTgt>
                                        </p:tgtEl>
                                      </p:cBhvr>
                                    </p:animEffect>
                                  </p:childTnLst>
                                </p:cTn>
                              </p:par>
                            </p:childTnLst>
                          </p:cTn>
                        </p:par>
                        <p:par>
                          <p:cTn id="16" fill="hold">
                            <p:stCondLst>
                              <p:cond delay="4000"/>
                            </p:stCondLst>
                            <p:childTnLst>
                              <p:par>
                                <p:cTn id="17" presetID="29" presetClass="entr" presetSubtype="0"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2000" fill="hold"/>
                                        <p:tgtEl>
                                          <p:spTgt spid="2"/>
                                        </p:tgtEl>
                                        <p:attrNameLst>
                                          <p:attrName>ppt_x</p:attrName>
                                        </p:attrNameLst>
                                      </p:cBhvr>
                                      <p:tavLst>
                                        <p:tav tm="0">
                                          <p:val>
                                            <p:strVal val="#ppt_x-.2"/>
                                          </p:val>
                                        </p:tav>
                                        <p:tav tm="100000">
                                          <p:val>
                                            <p:strVal val="#ppt_x"/>
                                          </p:val>
                                        </p:tav>
                                      </p:tavLst>
                                    </p:anim>
                                    <p:anim calcmode="lin" valueType="num">
                                      <p:cBhvr>
                                        <p:cTn id="20" dur="2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2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706902" y="1351672"/>
            <a:ext cx="7903698" cy="4896728"/>
          </a:xfrm>
        </p:spPr>
        <p:txBody>
          <a:bodyPr>
            <a:noAutofit/>
          </a:bodyPr>
          <a:lstStyle/>
          <a:p>
            <a:pPr algn="ctr" rtl="1"/>
            <a:r>
              <a:rPr lang="fa-IR" sz="3600" dirty="0" smtClean="0">
                <a:solidFill>
                  <a:srgbClr val="FFC000"/>
                </a:solidFill>
                <a:cs typeface="B Zar" pitchFamily="2" charset="-78"/>
              </a:rPr>
              <a:t>-</a:t>
            </a:r>
            <a:r>
              <a:rPr lang="fa-IR" sz="3600" dirty="0" smtClean="0">
                <a:cs typeface="B Zar" pitchFamily="2" charset="-78"/>
              </a:rPr>
              <a:t> به سه روش سنتی ، نیمه اتوماتیک ، و اتوماتیک می توان انواع نان فانتزی را تولید نمود که این طرح با استفاده از نیروی ماهر و دستگاههای نسبتا مدرن برای تهیه خمیر و پخت نان از روش نیمه اتوماتیک استفاده می گردد .</a:t>
            </a:r>
            <a:endParaRPr lang="en-US" sz="3600" dirty="0" smtClean="0">
              <a:cs typeface="B Zar" pitchFamily="2" charset="-78"/>
            </a:endParaRPr>
          </a:p>
          <a:p>
            <a:pPr algn="ctr" rtl="1"/>
            <a:r>
              <a:rPr lang="fa-IR" sz="3600" dirty="0" smtClean="0">
                <a:solidFill>
                  <a:srgbClr val="FFC000"/>
                </a:solidFill>
                <a:cs typeface="B Zar" pitchFamily="2" charset="-78"/>
              </a:rPr>
              <a:t>-</a:t>
            </a:r>
            <a:r>
              <a:rPr lang="fa-IR" sz="3600" dirty="0" smtClean="0">
                <a:cs typeface="B Zar" pitchFamily="2" charset="-78"/>
              </a:rPr>
              <a:t> ابتدا مواد اولیه الک و سپس مخلوط می گردند . سپس وارد دستگاه رول کن خمیر می شود که بعد عمل پخت انجام می شود . بعد از عمل پخت انجام می شود . بعد از عمل پخت کنترل می گیرد . بعد از آن محصول بسته بندی و سپس وارد انبار می شود .</a:t>
            </a:r>
            <a:endParaRPr lang="en-US" sz="3600" dirty="0">
              <a:cs typeface="B Zar" pitchFamily="2" charset="-78"/>
            </a:endParaRPr>
          </a:p>
        </p:txBody>
      </p:sp>
      <p:sp>
        <p:nvSpPr>
          <p:cNvPr id="3" name="Title 2"/>
          <p:cNvSpPr>
            <a:spLocks noGrp="1"/>
          </p:cNvSpPr>
          <p:nvPr>
            <p:ph type="title"/>
          </p:nvPr>
        </p:nvSpPr>
        <p:spPr/>
        <p:txBody>
          <a:bodyPr/>
          <a:lstStyle/>
          <a:p>
            <a:pPr algn="ctr" rtl="1"/>
            <a:r>
              <a:rPr lang="fa-IR" sz="4000" dirty="0" smtClean="0">
                <a:solidFill>
                  <a:srgbClr val="86F973"/>
                </a:solidFill>
                <a:cs typeface="B Titr" pitchFamily="2" charset="-78"/>
              </a:rPr>
              <a:t>- روش تولید :</a:t>
            </a:r>
            <a:endParaRPr lang="en-US" sz="4000" dirty="0">
              <a:solidFill>
                <a:srgbClr val="86F973"/>
              </a:solidFill>
              <a:cs typeface="B Titr" pitchFamily="2" charset="-78"/>
            </a:endParaRPr>
          </a:p>
        </p:txBody>
      </p:sp>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0-#ppt_w/2"/>
                                          </p:val>
                                        </p:tav>
                                        <p:tav tm="100000">
                                          <p:val>
                                            <p:strVal val="#ppt_x"/>
                                          </p:val>
                                        </p:tav>
                                      </p:tavLst>
                                    </p:anim>
                                    <p:anim calcmode="lin" valueType="num">
                                      <p:cBhvr additive="base">
                                        <p:cTn id="8" dur="2000" fill="hold"/>
                                        <p:tgtEl>
                                          <p:spTgt spid="3"/>
                                        </p:tgtEl>
                                        <p:attrNameLst>
                                          <p:attrName>ppt_y</p:attrName>
                                        </p:attrNameLst>
                                      </p:cBhvr>
                                      <p:tavLst>
                                        <p:tav tm="0">
                                          <p:val>
                                            <p:strVal val="0-#ppt_h/2"/>
                                          </p:val>
                                        </p:tav>
                                        <p:tav tm="100000">
                                          <p:val>
                                            <p:strVal val="#ppt_y"/>
                                          </p:val>
                                        </p:tav>
                                      </p:tavLst>
                                    </p:anim>
                                  </p:childTnLst>
                                </p:cTn>
                              </p:par>
                            </p:childTnLst>
                          </p:cTn>
                        </p:par>
                        <p:par>
                          <p:cTn id="9" fill="hold">
                            <p:stCondLst>
                              <p:cond delay="2000"/>
                            </p:stCondLst>
                            <p:childTnLst>
                              <p:par>
                                <p:cTn id="10" presetID="37" presetClass="entr" presetSubtype="0" fill="hold" grpId="0" nodeType="after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2000"/>
                                        <p:tgtEl>
                                          <p:spTgt spid="2">
                                            <p:txEl>
                                              <p:pRg st="0" end="0"/>
                                            </p:txEl>
                                          </p:spTgt>
                                        </p:tgtEl>
                                      </p:cBhvr>
                                    </p:animEffect>
                                    <p:anim calcmode="lin" valueType="num">
                                      <p:cBhvr>
                                        <p:cTn id="13" dur="2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14" dur="1800" decel="100000" fill="hold"/>
                                        <p:tgtEl>
                                          <p:spTgt spid="2">
                                            <p:txEl>
                                              <p:pRg st="0" end="0"/>
                                            </p:txEl>
                                          </p:spTgt>
                                        </p:tgtEl>
                                        <p:attrNameLst>
                                          <p:attrName>ppt_y</p:attrName>
                                        </p:attrNameLst>
                                      </p:cBhvr>
                                      <p:tavLst>
                                        <p:tav tm="0">
                                          <p:val>
                                            <p:strVal val="#ppt_y+1"/>
                                          </p:val>
                                        </p:tav>
                                        <p:tav tm="100000">
                                          <p:val>
                                            <p:strVal val="#ppt_y-.03"/>
                                          </p:val>
                                        </p:tav>
                                      </p:tavLst>
                                    </p:anim>
                                    <p:anim calcmode="lin" valueType="num">
                                      <p:cBhvr>
                                        <p:cTn id="15" dur="200" accel="100000" fill="hold">
                                          <p:stCondLst>
                                            <p:cond delay="1800"/>
                                          </p:stCondLst>
                                        </p:cTn>
                                        <p:tgtEl>
                                          <p:spTgt spid="2">
                                            <p:txEl>
                                              <p:pRg st="0" end="0"/>
                                            </p:txEl>
                                          </p:spTgt>
                                        </p:tgtEl>
                                        <p:attrNameLst>
                                          <p:attrName>ppt_y</p:attrName>
                                        </p:attrNameLst>
                                      </p:cBhvr>
                                      <p:tavLst>
                                        <p:tav tm="0">
                                          <p:val>
                                            <p:strVal val="#ppt_y-.03"/>
                                          </p:val>
                                        </p:tav>
                                        <p:tav tm="100000">
                                          <p:val>
                                            <p:strVal val="#ppt_y"/>
                                          </p:val>
                                        </p:tav>
                                      </p:tavLst>
                                    </p:anim>
                                  </p:childTnLst>
                                </p:cTn>
                              </p:par>
                            </p:childTnLst>
                          </p:cTn>
                        </p:par>
                        <p:par>
                          <p:cTn id="16" fill="hold">
                            <p:stCondLst>
                              <p:cond delay="4000"/>
                            </p:stCondLst>
                            <p:childTnLst>
                              <p:par>
                                <p:cTn id="17" presetID="37" presetClass="entr" presetSubtype="0" fill="hold" grpId="0" nodeType="after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Effect transition="in" filter="fade">
                                      <p:cBhvr>
                                        <p:cTn id="19" dur="2000"/>
                                        <p:tgtEl>
                                          <p:spTgt spid="2">
                                            <p:txEl>
                                              <p:pRg st="1" end="1"/>
                                            </p:txEl>
                                          </p:spTgt>
                                        </p:tgtEl>
                                      </p:cBhvr>
                                    </p:animEffect>
                                    <p:anim calcmode="lin" valueType="num">
                                      <p:cBhvr>
                                        <p:cTn id="20" dur="2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21" dur="1800" decel="100000" fill="hold"/>
                                        <p:tgtEl>
                                          <p:spTgt spid="2">
                                            <p:txEl>
                                              <p:pRg st="1" end="1"/>
                                            </p:txEl>
                                          </p:spTgt>
                                        </p:tgtEl>
                                        <p:attrNameLst>
                                          <p:attrName>ppt_y</p:attrName>
                                        </p:attrNameLst>
                                      </p:cBhvr>
                                      <p:tavLst>
                                        <p:tav tm="0">
                                          <p:val>
                                            <p:strVal val="#ppt_y+1"/>
                                          </p:val>
                                        </p:tav>
                                        <p:tav tm="100000">
                                          <p:val>
                                            <p:strVal val="#ppt_y-.03"/>
                                          </p:val>
                                        </p:tav>
                                      </p:tavLst>
                                    </p:anim>
                                    <p:anim calcmode="lin" valueType="num">
                                      <p:cBhvr>
                                        <p:cTn id="22" dur="200" accel="100000" fill="hold">
                                          <p:stCondLst>
                                            <p:cond delay="1800"/>
                                          </p:stCondLst>
                                        </p:cTn>
                                        <p:tgtEl>
                                          <p:spTgt spid="2">
                                            <p:txEl>
                                              <p:pRg st="1" end="1"/>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457200" y="609600"/>
          <a:ext cx="8382000" cy="5598942"/>
        </p:xfrm>
        <a:graphic>
          <a:graphicData uri="http://schemas.openxmlformats.org/drawingml/2006/table">
            <a:tbl>
              <a:tblPr rtl="1"/>
              <a:tblGrid>
                <a:gridCol w="4191000"/>
                <a:gridCol w="4191000"/>
              </a:tblGrid>
              <a:tr h="1860451">
                <a:tc>
                  <a:txBody>
                    <a:bodyPr/>
                    <a:lstStyle/>
                    <a:p>
                      <a:pPr marL="0" marR="0" algn="r" rtl="1">
                        <a:spcBef>
                          <a:spcPts val="0"/>
                        </a:spcBef>
                        <a:spcAft>
                          <a:spcPts val="0"/>
                        </a:spcAft>
                      </a:pPr>
                      <a:r>
                        <a:rPr lang="fa-IR" sz="2400" dirty="0">
                          <a:solidFill>
                            <a:schemeClr val="tx1"/>
                          </a:solidFill>
                          <a:latin typeface="Times New Roman"/>
                          <a:ea typeface="Times New Roman"/>
                          <a:cs typeface="B Zar"/>
                        </a:rPr>
                        <a:t>مشخصات طرح :</a:t>
                      </a:r>
                      <a:endParaRPr lang="en-US" sz="2400" dirty="0">
                        <a:solidFill>
                          <a:schemeClr val="tx1"/>
                        </a:solidFill>
                        <a:latin typeface="Times New Roman"/>
                        <a:ea typeface="Times New Roman"/>
                        <a:cs typeface="Arial"/>
                      </a:endParaRPr>
                    </a:p>
                    <a:p>
                      <a:pPr marL="0" marR="0" algn="r" rtl="1">
                        <a:spcBef>
                          <a:spcPts val="0"/>
                        </a:spcBef>
                        <a:spcAft>
                          <a:spcPts val="0"/>
                        </a:spcAft>
                      </a:pPr>
                      <a:r>
                        <a:rPr lang="fa-IR" sz="2400" dirty="0">
                          <a:solidFill>
                            <a:schemeClr val="tx1"/>
                          </a:solidFill>
                          <a:latin typeface="Times New Roman"/>
                          <a:ea typeface="Times New Roman"/>
                          <a:cs typeface="B Zar"/>
                        </a:rPr>
                        <a:t>نام مجری طرح :</a:t>
                      </a:r>
                      <a:endParaRPr lang="en-US" sz="2400" dirty="0">
                        <a:solidFill>
                          <a:schemeClr val="tx1"/>
                        </a:solidFill>
                        <a:latin typeface="Times New Roman"/>
                        <a:ea typeface="Times New Roman"/>
                        <a:cs typeface="Arial"/>
                      </a:endParaRPr>
                    </a:p>
                    <a:p>
                      <a:pPr marL="0" marR="0" algn="r" rtl="1">
                        <a:spcBef>
                          <a:spcPts val="0"/>
                        </a:spcBef>
                        <a:spcAft>
                          <a:spcPts val="0"/>
                        </a:spcAft>
                      </a:pPr>
                      <a:r>
                        <a:rPr lang="fa-IR" sz="2400" dirty="0">
                          <a:solidFill>
                            <a:schemeClr val="tx1"/>
                          </a:solidFill>
                          <a:latin typeface="Times New Roman"/>
                          <a:ea typeface="Times New Roman"/>
                          <a:cs typeface="B Zar"/>
                        </a:rPr>
                        <a:t>نوع محصول تولیدی : نان صنعتی ( فانتزی )</a:t>
                      </a:r>
                      <a:endParaRPr lang="en-US" sz="2400" dirty="0">
                        <a:solidFill>
                          <a:schemeClr val="tx1"/>
                        </a:solidFill>
                        <a:latin typeface="Times New Roman"/>
                        <a:ea typeface="Times New Roman"/>
                        <a:cs typeface="Arial"/>
                      </a:endParaRPr>
                    </a:p>
                    <a:p>
                      <a:pPr marL="0" marR="0" algn="r" rtl="1">
                        <a:spcBef>
                          <a:spcPts val="0"/>
                        </a:spcBef>
                        <a:spcAft>
                          <a:spcPts val="0"/>
                        </a:spcAft>
                      </a:pPr>
                      <a:r>
                        <a:rPr lang="fa-IR" sz="2400" dirty="0">
                          <a:solidFill>
                            <a:schemeClr val="tx1"/>
                          </a:solidFill>
                          <a:latin typeface="Times New Roman"/>
                          <a:ea typeface="Times New Roman"/>
                          <a:cs typeface="B Zar"/>
                        </a:rPr>
                        <a:t>ظرفیت اسمی :         5000 تن در سال </a:t>
                      </a:r>
                      <a:endParaRPr lang="en-US" sz="2400" dirty="0">
                        <a:solidFill>
                          <a:schemeClr val="tx1"/>
                        </a:solidFill>
                        <a:latin typeface="Times New Roman"/>
                        <a:ea typeface="Times New Roman"/>
                        <a:cs typeface="Arial"/>
                      </a:endParaRPr>
                    </a:p>
                    <a:p>
                      <a:pPr marL="0" marR="0" algn="r" rtl="1">
                        <a:spcBef>
                          <a:spcPts val="0"/>
                        </a:spcBef>
                        <a:spcAft>
                          <a:spcPts val="0"/>
                        </a:spcAft>
                      </a:pPr>
                      <a:r>
                        <a:rPr lang="fa-IR" sz="2400" dirty="0">
                          <a:solidFill>
                            <a:schemeClr val="tx1"/>
                          </a:solidFill>
                          <a:latin typeface="Times New Roman"/>
                          <a:ea typeface="Times New Roman"/>
                          <a:cs typeface="B Zar"/>
                        </a:rPr>
                        <a:t>ظرفیت عملی :        5000 تن در سال</a:t>
                      </a:r>
                      <a:endParaRPr lang="en-US" sz="2400" dirty="0">
                        <a:solidFill>
                          <a:schemeClr val="tx1"/>
                        </a:solidFill>
                        <a:latin typeface="Times New Roman"/>
                        <a:ea typeface="Times New Roman"/>
                        <a:cs typeface="Arial"/>
                      </a:endParaRPr>
                    </a:p>
                    <a:p>
                      <a:pPr marL="0" marR="0" algn="r" rtl="1">
                        <a:spcBef>
                          <a:spcPts val="0"/>
                        </a:spcBef>
                        <a:spcAft>
                          <a:spcPts val="0"/>
                        </a:spcAft>
                      </a:pPr>
                      <a:r>
                        <a:rPr lang="fa-IR" sz="2400" dirty="0">
                          <a:solidFill>
                            <a:schemeClr val="tx1"/>
                          </a:solidFill>
                          <a:latin typeface="Times New Roman"/>
                          <a:ea typeface="Times New Roman"/>
                          <a:cs typeface="B Zar"/>
                        </a:rPr>
                        <a:t>نوع طرح :               ایجاد </a:t>
                      </a:r>
                      <a:endParaRPr lang="en-US" sz="2400" dirty="0">
                        <a:solidFill>
                          <a:schemeClr val="tx1"/>
                        </a:solidFill>
                        <a:latin typeface="Times New Roman"/>
                        <a:ea typeface="Times New Roman"/>
                        <a:cs typeface="Arial"/>
                      </a:endParaRPr>
                    </a:p>
                  </a:txBody>
                  <a:tcPr marL="63944" marR="639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400" dirty="0">
                          <a:solidFill>
                            <a:schemeClr val="tx1"/>
                          </a:solidFill>
                          <a:latin typeface="Times New Roman"/>
                          <a:ea typeface="Times New Roman"/>
                          <a:cs typeface="B Zar"/>
                        </a:rPr>
                        <a:t>زمین و ساختمان :</a:t>
                      </a:r>
                      <a:endParaRPr lang="en-US" sz="2400" dirty="0">
                        <a:solidFill>
                          <a:schemeClr val="tx1"/>
                        </a:solidFill>
                        <a:latin typeface="Times New Roman"/>
                        <a:ea typeface="Times New Roman"/>
                        <a:cs typeface="Arial"/>
                      </a:endParaRPr>
                    </a:p>
                    <a:p>
                      <a:pPr marL="0" marR="0" algn="r" rtl="1">
                        <a:spcBef>
                          <a:spcPts val="0"/>
                        </a:spcBef>
                        <a:spcAft>
                          <a:spcPts val="0"/>
                        </a:spcAft>
                      </a:pPr>
                      <a:r>
                        <a:rPr lang="fa-IR" sz="2400" dirty="0">
                          <a:solidFill>
                            <a:schemeClr val="tx1"/>
                          </a:solidFill>
                          <a:latin typeface="Times New Roman"/>
                          <a:ea typeface="Times New Roman"/>
                          <a:cs typeface="B Zar"/>
                        </a:rPr>
                        <a:t>مساحت زمین :                                2000 متر مربع </a:t>
                      </a:r>
                      <a:endParaRPr lang="en-US" sz="2400" dirty="0">
                        <a:solidFill>
                          <a:schemeClr val="tx1"/>
                        </a:solidFill>
                        <a:latin typeface="Times New Roman"/>
                        <a:ea typeface="Times New Roman"/>
                        <a:cs typeface="Arial"/>
                      </a:endParaRPr>
                    </a:p>
                    <a:p>
                      <a:pPr marL="0" marR="0" algn="r" rtl="1">
                        <a:spcBef>
                          <a:spcPts val="0"/>
                        </a:spcBef>
                        <a:spcAft>
                          <a:spcPts val="0"/>
                        </a:spcAft>
                      </a:pPr>
                      <a:r>
                        <a:rPr lang="fa-IR" sz="2400" dirty="0">
                          <a:solidFill>
                            <a:schemeClr val="tx1"/>
                          </a:solidFill>
                          <a:latin typeface="Times New Roman"/>
                          <a:ea typeface="Times New Roman"/>
                          <a:cs typeface="B Zar"/>
                        </a:rPr>
                        <a:t>مساحت کل ساختمان :                    700 متر مربع</a:t>
                      </a:r>
                      <a:endParaRPr lang="en-US" sz="2400" dirty="0">
                        <a:solidFill>
                          <a:schemeClr val="tx1"/>
                        </a:solidFill>
                        <a:latin typeface="Times New Roman"/>
                        <a:ea typeface="Times New Roman"/>
                        <a:cs typeface="Arial"/>
                      </a:endParaRPr>
                    </a:p>
                  </a:txBody>
                  <a:tcPr marL="63944" marR="639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r>
              <a:tr h="1456007">
                <a:tc>
                  <a:txBody>
                    <a:bodyPr/>
                    <a:lstStyle/>
                    <a:p>
                      <a:pPr marL="0" marR="0" algn="r" rtl="1">
                        <a:spcBef>
                          <a:spcPts val="0"/>
                        </a:spcBef>
                        <a:spcAft>
                          <a:spcPts val="0"/>
                        </a:spcAft>
                      </a:pPr>
                      <a:r>
                        <a:rPr lang="fa-IR" sz="2400" dirty="0">
                          <a:solidFill>
                            <a:schemeClr val="tx1"/>
                          </a:solidFill>
                          <a:latin typeface="Times New Roman"/>
                          <a:ea typeface="Times New Roman"/>
                          <a:cs typeface="B Zar"/>
                        </a:rPr>
                        <a:t>شاخصهای عملیاتی : </a:t>
                      </a:r>
                      <a:endParaRPr lang="en-US" sz="2400" dirty="0">
                        <a:solidFill>
                          <a:schemeClr val="tx1"/>
                        </a:solidFill>
                        <a:latin typeface="Times New Roman"/>
                        <a:ea typeface="Times New Roman"/>
                        <a:cs typeface="Arial"/>
                      </a:endParaRPr>
                    </a:p>
                    <a:p>
                      <a:pPr marL="0" marR="0" algn="r" rtl="1">
                        <a:spcBef>
                          <a:spcPts val="0"/>
                        </a:spcBef>
                        <a:spcAft>
                          <a:spcPts val="0"/>
                        </a:spcAft>
                      </a:pPr>
                      <a:r>
                        <a:rPr lang="fa-IR" sz="2400" dirty="0">
                          <a:solidFill>
                            <a:schemeClr val="tx1"/>
                          </a:solidFill>
                          <a:latin typeface="Times New Roman"/>
                          <a:ea typeface="Times New Roman"/>
                          <a:cs typeface="B Zar"/>
                        </a:rPr>
                        <a:t>تعداد روز کاری :                          250 روز </a:t>
                      </a:r>
                      <a:endParaRPr lang="en-US" sz="2400" dirty="0">
                        <a:solidFill>
                          <a:schemeClr val="tx1"/>
                        </a:solidFill>
                        <a:latin typeface="Times New Roman"/>
                        <a:ea typeface="Times New Roman"/>
                        <a:cs typeface="Arial"/>
                      </a:endParaRPr>
                    </a:p>
                    <a:p>
                      <a:pPr marL="0" marR="0" algn="r" rtl="1">
                        <a:spcBef>
                          <a:spcPts val="0"/>
                        </a:spcBef>
                        <a:spcAft>
                          <a:spcPts val="0"/>
                        </a:spcAft>
                      </a:pPr>
                      <a:r>
                        <a:rPr lang="fa-IR" sz="2400" dirty="0">
                          <a:solidFill>
                            <a:schemeClr val="tx1"/>
                          </a:solidFill>
                          <a:latin typeface="Times New Roman"/>
                          <a:ea typeface="Times New Roman"/>
                          <a:cs typeface="B Zar"/>
                        </a:rPr>
                        <a:t>تعداد نوبت کاری در روز :             3  نوبت </a:t>
                      </a:r>
                      <a:endParaRPr lang="en-US" sz="2400" dirty="0">
                        <a:solidFill>
                          <a:schemeClr val="tx1"/>
                        </a:solidFill>
                        <a:latin typeface="Times New Roman"/>
                        <a:ea typeface="Times New Roman"/>
                        <a:cs typeface="Arial"/>
                      </a:endParaRPr>
                    </a:p>
                    <a:p>
                      <a:pPr marL="0" marR="0" algn="r" rtl="1">
                        <a:spcBef>
                          <a:spcPts val="0"/>
                        </a:spcBef>
                        <a:spcAft>
                          <a:spcPts val="0"/>
                        </a:spcAft>
                      </a:pPr>
                      <a:r>
                        <a:rPr lang="fa-IR" sz="2400" dirty="0">
                          <a:solidFill>
                            <a:schemeClr val="tx1"/>
                          </a:solidFill>
                          <a:latin typeface="Times New Roman"/>
                          <a:ea typeface="Times New Roman"/>
                          <a:cs typeface="B Zar"/>
                        </a:rPr>
                        <a:t>زمان نوبت کاری :                          8 ساعت </a:t>
                      </a:r>
                      <a:endParaRPr lang="en-US" sz="2400" dirty="0">
                        <a:solidFill>
                          <a:schemeClr val="tx1"/>
                        </a:solidFill>
                        <a:latin typeface="Times New Roman"/>
                        <a:ea typeface="Times New Roman"/>
                        <a:cs typeface="Arial"/>
                      </a:endParaRPr>
                    </a:p>
                  </a:txBody>
                  <a:tcPr marL="63944" marR="639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400" dirty="0">
                          <a:solidFill>
                            <a:schemeClr val="tx1"/>
                          </a:solidFill>
                          <a:latin typeface="Times New Roman"/>
                          <a:ea typeface="Times New Roman"/>
                          <a:cs typeface="B Zar"/>
                        </a:rPr>
                        <a:t>تعداد کارکنان :</a:t>
                      </a:r>
                      <a:endParaRPr lang="en-US" sz="2400" dirty="0">
                        <a:solidFill>
                          <a:schemeClr val="tx1"/>
                        </a:solidFill>
                        <a:latin typeface="Times New Roman"/>
                        <a:ea typeface="Times New Roman"/>
                        <a:cs typeface="Arial"/>
                      </a:endParaRPr>
                    </a:p>
                    <a:p>
                      <a:pPr marL="0" marR="0" algn="r" rtl="1">
                        <a:spcBef>
                          <a:spcPts val="0"/>
                        </a:spcBef>
                        <a:spcAft>
                          <a:spcPts val="0"/>
                        </a:spcAft>
                      </a:pPr>
                      <a:r>
                        <a:rPr lang="fa-IR" sz="2400" dirty="0">
                          <a:solidFill>
                            <a:schemeClr val="tx1"/>
                          </a:solidFill>
                          <a:latin typeface="Times New Roman"/>
                          <a:ea typeface="Times New Roman"/>
                          <a:cs typeface="B Zar"/>
                        </a:rPr>
                        <a:t>تولیدی :                   10 نفر </a:t>
                      </a:r>
                      <a:endParaRPr lang="en-US" sz="2400" dirty="0">
                        <a:solidFill>
                          <a:schemeClr val="tx1"/>
                        </a:solidFill>
                        <a:latin typeface="Times New Roman"/>
                        <a:ea typeface="Times New Roman"/>
                        <a:cs typeface="Arial"/>
                      </a:endParaRPr>
                    </a:p>
                    <a:p>
                      <a:pPr marL="0" marR="0" algn="r" rtl="1">
                        <a:spcBef>
                          <a:spcPts val="0"/>
                        </a:spcBef>
                        <a:spcAft>
                          <a:spcPts val="0"/>
                        </a:spcAft>
                      </a:pPr>
                      <a:r>
                        <a:rPr lang="fa-IR" sz="2400" dirty="0">
                          <a:solidFill>
                            <a:schemeClr val="tx1"/>
                          </a:solidFill>
                          <a:latin typeface="Times New Roman"/>
                          <a:ea typeface="Times New Roman"/>
                          <a:cs typeface="B Zar"/>
                        </a:rPr>
                        <a:t>غیر تولیدی :              5  نفر </a:t>
                      </a:r>
                      <a:endParaRPr lang="en-US" sz="2400" dirty="0">
                        <a:solidFill>
                          <a:schemeClr val="tx1"/>
                        </a:solidFill>
                        <a:latin typeface="Times New Roman"/>
                        <a:ea typeface="Times New Roman"/>
                        <a:cs typeface="Arial"/>
                      </a:endParaRPr>
                    </a:p>
                  </a:txBody>
                  <a:tcPr marL="63944" marR="639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r>
              <a:tr h="1941342">
                <a:tc>
                  <a:txBody>
                    <a:bodyPr/>
                    <a:lstStyle/>
                    <a:p>
                      <a:pPr marL="0" marR="0" algn="r" rtl="1">
                        <a:spcBef>
                          <a:spcPts val="0"/>
                        </a:spcBef>
                        <a:spcAft>
                          <a:spcPts val="0"/>
                        </a:spcAft>
                      </a:pPr>
                      <a:r>
                        <a:rPr lang="fa-IR" sz="2400" dirty="0">
                          <a:solidFill>
                            <a:schemeClr val="tx1"/>
                          </a:solidFill>
                          <a:latin typeface="Times New Roman"/>
                          <a:ea typeface="Times New Roman"/>
                          <a:cs typeface="B Zar"/>
                        </a:rPr>
                        <a:t>مواد اولیه و محل تامین :</a:t>
                      </a:r>
                      <a:endParaRPr lang="en-US" sz="2400" dirty="0">
                        <a:solidFill>
                          <a:schemeClr val="tx1"/>
                        </a:solidFill>
                        <a:latin typeface="Times New Roman"/>
                        <a:ea typeface="Times New Roman"/>
                        <a:cs typeface="Arial"/>
                      </a:endParaRPr>
                    </a:p>
                    <a:p>
                      <a:pPr marL="0" marR="0" algn="r" rtl="1">
                        <a:spcBef>
                          <a:spcPts val="0"/>
                        </a:spcBef>
                        <a:spcAft>
                          <a:spcPts val="0"/>
                        </a:spcAft>
                      </a:pPr>
                      <a:r>
                        <a:rPr lang="fa-IR" sz="2400" dirty="0">
                          <a:solidFill>
                            <a:schemeClr val="tx1"/>
                          </a:solidFill>
                          <a:latin typeface="Times New Roman"/>
                          <a:ea typeface="Times New Roman"/>
                          <a:cs typeface="B Zar"/>
                        </a:rPr>
                        <a:t>داخلی :                     ******</a:t>
                      </a:r>
                      <a:endParaRPr lang="en-US" sz="2400" dirty="0">
                        <a:solidFill>
                          <a:schemeClr val="tx1"/>
                        </a:solidFill>
                        <a:latin typeface="Times New Roman"/>
                        <a:ea typeface="Times New Roman"/>
                        <a:cs typeface="Arial"/>
                      </a:endParaRPr>
                    </a:p>
                    <a:p>
                      <a:pPr marL="0" marR="0" algn="r" rtl="1">
                        <a:spcBef>
                          <a:spcPts val="0"/>
                        </a:spcBef>
                        <a:spcAft>
                          <a:spcPts val="0"/>
                        </a:spcAft>
                      </a:pPr>
                      <a:r>
                        <a:rPr lang="fa-IR" sz="2400" dirty="0">
                          <a:solidFill>
                            <a:schemeClr val="tx1"/>
                          </a:solidFill>
                          <a:latin typeface="Times New Roman"/>
                          <a:ea typeface="Times New Roman"/>
                          <a:cs typeface="B Zar"/>
                        </a:rPr>
                        <a:t>خارجی :                  =</a:t>
                      </a:r>
                      <a:endParaRPr lang="en-US" sz="2400" dirty="0">
                        <a:solidFill>
                          <a:schemeClr val="tx1"/>
                        </a:solidFill>
                        <a:latin typeface="Times New Roman"/>
                        <a:ea typeface="Times New Roman"/>
                        <a:cs typeface="Arial"/>
                      </a:endParaRPr>
                    </a:p>
                  </a:txBody>
                  <a:tcPr marL="63944" marR="639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400" dirty="0">
                          <a:solidFill>
                            <a:schemeClr val="tx1"/>
                          </a:solidFill>
                          <a:latin typeface="Times New Roman"/>
                          <a:ea typeface="Times New Roman"/>
                          <a:cs typeface="B Zar"/>
                        </a:rPr>
                        <a:t>تاسیسات عمومی :</a:t>
                      </a:r>
                      <a:endParaRPr lang="en-US" sz="2400" dirty="0">
                        <a:solidFill>
                          <a:schemeClr val="tx1"/>
                        </a:solidFill>
                        <a:latin typeface="Times New Roman"/>
                        <a:ea typeface="Times New Roman"/>
                        <a:cs typeface="Arial"/>
                      </a:endParaRPr>
                    </a:p>
                    <a:p>
                      <a:pPr marL="0" marR="0" algn="r" rtl="1">
                        <a:spcBef>
                          <a:spcPts val="0"/>
                        </a:spcBef>
                        <a:spcAft>
                          <a:spcPts val="0"/>
                        </a:spcAft>
                      </a:pPr>
                      <a:r>
                        <a:rPr lang="fa-IR" sz="2400" dirty="0">
                          <a:solidFill>
                            <a:schemeClr val="tx1"/>
                          </a:solidFill>
                          <a:latin typeface="Times New Roman"/>
                          <a:ea typeface="Times New Roman"/>
                          <a:cs typeface="B Zar"/>
                        </a:rPr>
                        <a:t>برق :                100 کیلو وات </a:t>
                      </a:r>
                      <a:endParaRPr lang="en-US" sz="2400" dirty="0">
                        <a:solidFill>
                          <a:schemeClr val="tx1"/>
                        </a:solidFill>
                        <a:latin typeface="Times New Roman"/>
                        <a:ea typeface="Times New Roman"/>
                        <a:cs typeface="Arial"/>
                      </a:endParaRPr>
                    </a:p>
                    <a:p>
                      <a:pPr marL="0" marR="0" algn="r" rtl="1">
                        <a:spcBef>
                          <a:spcPts val="0"/>
                        </a:spcBef>
                        <a:spcAft>
                          <a:spcPts val="0"/>
                        </a:spcAft>
                      </a:pPr>
                      <a:r>
                        <a:rPr lang="fa-IR" sz="2400" dirty="0">
                          <a:solidFill>
                            <a:schemeClr val="tx1"/>
                          </a:solidFill>
                          <a:latin typeface="Times New Roman"/>
                          <a:ea typeface="Times New Roman"/>
                          <a:cs typeface="B Zar"/>
                        </a:rPr>
                        <a:t>آب :                   4/3  اینچ </a:t>
                      </a:r>
                      <a:endParaRPr lang="en-US" sz="2400" dirty="0">
                        <a:solidFill>
                          <a:schemeClr val="tx1"/>
                        </a:solidFill>
                        <a:latin typeface="Times New Roman"/>
                        <a:ea typeface="Times New Roman"/>
                        <a:cs typeface="Arial"/>
                      </a:endParaRPr>
                    </a:p>
                    <a:p>
                      <a:pPr marL="0" marR="0" algn="r" rtl="1">
                        <a:spcBef>
                          <a:spcPts val="0"/>
                        </a:spcBef>
                        <a:spcAft>
                          <a:spcPts val="0"/>
                        </a:spcAft>
                      </a:pPr>
                      <a:r>
                        <a:rPr lang="fa-IR" sz="2400" dirty="0">
                          <a:solidFill>
                            <a:schemeClr val="tx1"/>
                          </a:solidFill>
                          <a:latin typeface="Times New Roman"/>
                          <a:ea typeface="Times New Roman"/>
                          <a:cs typeface="B Zar"/>
                        </a:rPr>
                        <a:t>سوخت :                 گاز طبیعی </a:t>
                      </a:r>
                      <a:endParaRPr lang="en-US" sz="2400" dirty="0">
                        <a:solidFill>
                          <a:schemeClr val="tx1"/>
                        </a:solidFill>
                        <a:latin typeface="Times New Roman"/>
                        <a:ea typeface="Times New Roman"/>
                        <a:cs typeface="Arial"/>
                      </a:endParaRPr>
                    </a:p>
                  </a:txBody>
                  <a:tcPr marL="63944" marR="639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600" decel="100000"/>
                                        <p:tgtEl>
                                          <p:spTgt spid="2"/>
                                        </p:tgtEl>
                                      </p:cBhvr>
                                    </p:animEffect>
                                    <p:anim calcmode="lin" valueType="num">
                                      <p:cBhvr>
                                        <p:cTn id="8" dur="1600" decel="100000" fill="hold"/>
                                        <p:tgtEl>
                                          <p:spTgt spid="2"/>
                                        </p:tgtEl>
                                        <p:attrNameLst>
                                          <p:attrName>style.rotation</p:attrName>
                                        </p:attrNameLst>
                                      </p:cBhvr>
                                      <p:tavLst>
                                        <p:tav tm="0">
                                          <p:val>
                                            <p:fltVal val="-90"/>
                                          </p:val>
                                        </p:tav>
                                        <p:tav tm="100000">
                                          <p:val>
                                            <p:fltVal val="0"/>
                                          </p:val>
                                        </p:tav>
                                      </p:tavLst>
                                    </p:anim>
                                    <p:anim calcmode="lin" valueType="num">
                                      <p:cBhvr>
                                        <p:cTn id="9" dur="1600" decel="100000" fill="hold"/>
                                        <p:tgtEl>
                                          <p:spTgt spid="2"/>
                                        </p:tgtEl>
                                        <p:attrNameLst>
                                          <p:attrName>ppt_x</p:attrName>
                                        </p:attrNameLst>
                                      </p:cBhvr>
                                      <p:tavLst>
                                        <p:tav tm="0">
                                          <p:val>
                                            <p:strVal val="#ppt_x+0.4"/>
                                          </p:val>
                                        </p:tav>
                                        <p:tav tm="100000">
                                          <p:val>
                                            <p:strVal val="#ppt_x-0.05"/>
                                          </p:val>
                                        </p:tav>
                                      </p:tavLst>
                                    </p:anim>
                                    <p:anim calcmode="lin" valueType="num">
                                      <p:cBhvr>
                                        <p:cTn id="10" dur="1600" decel="100000" fill="hold"/>
                                        <p:tgtEl>
                                          <p:spTgt spid="2"/>
                                        </p:tgtEl>
                                        <p:attrNameLst>
                                          <p:attrName>ppt_y</p:attrName>
                                        </p:attrNameLst>
                                      </p:cBhvr>
                                      <p:tavLst>
                                        <p:tav tm="0">
                                          <p:val>
                                            <p:strVal val="#ppt_y-0.4"/>
                                          </p:val>
                                        </p:tav>
                                        <p:tav tm="100000">
                                          <p:val>
                                            <p:strVal val="#ppt_y+0.1"/>
                                          </p:val>
                                        </p:tav>
                                      </p:tavLst>
                                    </p:anim>
                                    <p:anim calcmode="lin" valueType="num">
                                      <p:cBhvr>
                                        <p:cTn id="11" dur="400" accel="100000" fill="hold">
                                          <p:stCondLst>
                                            <p:cond delay="1600"/>
                                          </p:stCondLst>
                                        </p:cTn>
                                        <p:tgtEl>
                                          <p:spTgt spid="2"/>
                                        </p:tgtEl>
                                        <p:attrNameLst>
                                          <p:attrName>ppt_x</p:attrName>
                                        </p:attrNameLst>
                                      </p:cBhvr>
                                      <p:tavLst>
                                        <p:tav tm="0">
                                          <p:val>
                                            <p:strVal val="#ppt_x-0.05"/>
                                          </p:val>
                                        </p:tav>
                                        <p:tav tm="100000">
                                          <p:val>
                                            <p:strVal val="#ppt_x"/>
                                          </p:val>
                                        </p:tav>
                                      </p:tavLst>
                                    </p:anim>
                                    <p:anim calcmode="lin" valueType="num">
                                      <p:cBhvr>
                                        <p:cTn id="12" dur="400" accel="100000" fill="hold">
                                          <p:stCondLst>
                                            <p:cond delay="16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ChangeArrowheads="1"/>
          </p:cNvSpPr>
          <p:nvPr/>
        </p:nvSpPr>
        <p:spPr bwMode="auto">
          <a:xfrm>
            <a:off x="2819400" y="609600"/>
            <a:ext cx="3048000"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b="0" i="0" u="none" strike="noStrike" cap="none" normalizeH="0" baseline="0" dirty="0" smtClean="0">
                <a:ln>
                  <a:noFill/>
                </a:ln>
                <a:solidFill>
                  <a:srgbClr val="86F973"/>
                </a:solidFill>
                <a:effectLst/>
                <a:latin typeface="Arial" pitchFamily="34" charset="0"/>
                <a:ea typeface="Times New Roman" pitchFamily="18" charset="0"/>
                <a:cs typeface="B Titr" pitchFamily="2" charset="-78"/>
              </a:rPr>
              <a:t>1-</a:t>
            </a:r>
            <a:r>
              <a:rPr kumimoji="0" lang="fa-IR" b="0" i="0" u="none" strike="noStrike" cap="none" normalizeH="0" baseline="0" dirty="0" smtClean="0">
                <a:ln>
                  <a:noFill/>
                </a:ln>
                <a:solidFill>
                  <a:srgbClr val="FFC000"/>
                </a:solidFill>
                <a:effectLst/>
                <a:latin typeface="Arial" pitchFamily="34" charset="0"/>
                <a:ea typeface="Times New Roman" pitchFamily="18" charset="0"/>
                <a:cs typeface="B Titr" pitchFamily="2" charset="-78"/>
              </a:rPr>
              <a:t> مشخصات مجری طرح :</a:t>
            </a:r>
            <a:endParaRPr kumimoji="0" lang="fa-IR" b="0" i="0" u="none" strike="noStrike" cap="none" normalizeH="0" baseline="0" dirty="0" smtClean="0">
              <a:ln>
                <a:noFill/>
              </a:ln>
              <a:solidFill>
                <a:srgbClr val="FFC000"/>
              </a:solidFill>
              <a:effectLst/>
              <a:latin typeface="Arial" pitchFamily="34" charset="0"/>
              <a:cs typeface="B Titr" pitchFamily="2" charset="-78"/>
            </a:endParaRPr>
          </a:p>
        </p:txBody>
      </p:sp>
      <p:graphicFrame>
        <p:nvGraphicFramePr>
          <p:cNvPr id="6" name="Table 5"/>
          <p:cNvGraphicFramePr>
            <a:graphicFrameLocks noGrp="1"/>
          </p:cNvGraphicFramePr>
          <p:nvPr/>
        </p:nvGraphicFramePr>
        <p:xfrm>
          <a:off x="457200" y="1295400"/>
          <a:ext cx="8153400" cy="1542118"/>
        </p:xfrm>
        <a:graphic>
          <a:graphicData uri="http://schemas.openxmlformats.org/drawingml/2006/table">
            <a:tbl>
              <a:tblPr rtl="1"/>
              <a:tblGrid>
                <a:gridCol w="5359578"/>
                <a:gridCol w="2793822"/>
              </a:tblGrid>
              <a:tr h="771059">
                <a:tc>
                  <a:txBody>
                    <a:bodyPr/>
                    <a:lstStyle/>
                    <a:p>
                      <a:pPr marL="0" marR="0" algn="ctr" rtl="1">
                        <a:spcBef>
                          <a:spcPts val="0"/>
                        </a:spcBef>
                        <a:spcAft>
                          <a:spcPts val="0"/>
                        </a:spcAft>
                      </a:pPr>
                      <a:r>
                        <a:rPr lang="fa-IR" sz="3200" dirty="0">
                          <a:solidFill>
                            <a:schemeClr val="tx1"/>
                          </a:solidFill>
                          <a:latin typeface="Times New Roman"/>
                          <a:ea typeface="Times New Roman"/>
                          <a:cs typeface="B Zar"/>
                        </a:rPr>
                        <a:t>نام شرکت</a:t>
                      </a:r>
                      <a:endParaRPr lang="en-US" sz="3200" dirty="0">
                        <a:solidFill>
                          <a:schemeClr val="tx1"/>
                        </a:solidFill>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3200" dirty="0">
                          <a:solidFill>
                            <a:schemeClr val="tx1"/>
                          </a:solidFill>
                          <a:latin typeface="Times New Roman"/>
                          <a:ea typeface="Times New Roman"/>
                          <a:cs typeface="B Zar"/>
                        </a:rPr>
                        <a:t>شماره ثبت</a:t>
                      </a:r>
                      <a:endParaRPr lang="en-US" sz="3200" dirty="0">
                        <a:solidFill>
                          <a:schemeClr val="tx1"/>
                        </a:solidFill>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r>
              <a:tr h="771059">
                <a:tc>
                  <a:txBody>
                    <a:bodyPr/>
                    <a:lstStyle/>
                    <a:p>
                      <a:pPr marL="0" marR="0" algn="ctr" rtl="1">
                        <a:spcBef>
                          <a:spcPts val="0"/>
                        </a:spcBef>
                        <a:spcAft>
                          <a:spcPts val="0"/>
                        </a:spcAft>
                      </a:pPr>
                      <a:endParaRPr lang="fa-IR" sz="3200" dirty="0">
                        <a:solidFill>
                          <a:schemeClr val="tx1"/>
                        </a:solidFill>
                        <a:latin typeface="Times New Roman"/>
                        <a:ea typeface="Times New Roman"/>
                        <a:cs typeface="B Zar"/>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endParaRPr lang="fa-IR" sz="3200" dirty="0">
                        <a:solidFill>
                          <a:schemeClr val="tx1"/>
                        </a:solidFill>
                        <a:latin typeface="Times New Roman"/>
                        <a:ea typeface="Times New Roman"/>
                        <a:cs typeface="B Zar"/>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r>
            </a:tbl>
          </a:graphicData>
        </a:graphic>
      </p:graphicFrame>
      <p:sp>
        <p:nvSpPr>
          <p:cNvPr id="19459" name="Rectangle 3"/>
          <p:cNvSpPr>
            <a:spLocks noChangeArrowheads="1"/>
          </p:cNvSpPr>
          <p:nvPr/>
        </p:nvSpPr>
        <p:spPr bwMode="auto">
          <a:xfrm>
            <a:off x="3200400" y="3124200"/>
            <a:ext cx="24384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sz="2400" b="0" i="0" u="none" strike="noStrike" cap="none" normalizeH="0" baseline="0" dirty="0" smtClean="0">
                <a:ln>
                  <a:noFill/>
                </a:ln>
                <a:solidFill>
                  <a:srgbClr val="86F973"/>
                </a:solidFill>
                <a:effectLst/>
                <a:latin typeface="Arial" pitchFamily="34" charset="0"/>
                <a:ea typeface="Times New Roman" pitchFamily="18" charset="0"/>
                <a:cs typeface="B Titr" pitchFamily="2" charset="-78"/>
              </a:rPr>
              <a:t>2-</a:t>
            </a:r>
            <a:r>
              <a:rPr kumimoji="0" lang="fa-IR" sz="2400" b="0" i="0" u="none" strike="noStrike" cap="none" normalizeH="0" baseline="0" dirty="0" smtClean="0">
                <a:ln>
                  <a:noFill/>
                </a:ln>
                <a:solidFill>
                  <a:srgbClr val="FFC000"/>
                </a:solidFill>
                <a:effectLst/>
                <a:latin typeface="Arial" pitchFamily="34" charset="0"/>
                <a:ea typeface="Times New Roman" pitchFamily="18" charset="0"/>
                <a:cs typeface="B Titr" pitchFamily="2" charset="-78"/>
              </a:rPr>
              <a:t> مشخصات طرح :</a:t>
            </a:r>
            <a:endParaRPr kumimoji="0" lang="fa-IR" sz="2400" b="0" i="0" u="none" strike="noStrike" cap="none" normalizeH="0" baseline="0" dirty="0" smtClean="0">
              <a:ln>
                <a:noFill/>
              </a:ln>
              <a:solidFill>
                <a:srgbClr val="FFC000"/>
              </a:solidFill>
              <a:effectLst/>
              <a:latin typeface="Arial" pitchFamily="34" charset="0"/>
              <a:cs typeface="B Titr" pitchFamily="2" charset="-78"/>
            </a:endParaRPr>
          </a:p>
        </p:txBody>
      </p:sp>
      <p:graphicFrame>
        <p:nvGraphicFramePr>
          <p:cNvPr id="8" name="Table 7"/>
          <p:cNvGraphicFramePr>
            <a:graphicFrameLocks noGrp="1"/>
          </p:cNvGraphicFramePr>
          <p:nvPr/>
        </p:nvGraphicFramePr>
        <p:xfrm>
          <a:off x="381003" y="3657600"/>
          <a:ext cx="8458197" cy="2880360"/>
        </p:xfrm>
        <a:graphic>
          <a:graphicData uri="http://schemas.openxmlformats.org/drawingml/2006/table">
            <a:tbl>
              <a:tblPr rtl="1"/>
              <a:tblGrid>
                <a:gridCol w="2154803"/>
                <a:gridCol w="2171232"/>
                <a:gridCol w="2066081"/>
                <a:gridCol w="2066081"/>
              </a:tblGrid>
              <a:tr h="1358660">
                <a:tc>
                  <a:txBody>
                    <a:bodyPr/>
                    <a:lstStyle/>
                    <a:p>
                      <a:pPr marL="0" marR="0" algn="ctr" rtl="1">
                        <a:spcBef>
                          <a:spcPts val="0"/>
                        </a:spcBef>
                        <a:spcAft>
                          <a:spcPts val="0"/>
                        </a:spcAft>
                      </a:pPr>
                      <a:r>
                        <a:rPr lang="fa-IR" sz="2800" dirty="0">
                          <a:latin typeface="Times New Roman"/>
                          <a:ea typeface="Times New Roman"/>
                          <a:cs typeface="B Zar"/>
                        </a:rPr>
                        <a:t>عنوان طرح</a:t>
                      </a:r>
                      <a:endParaRPr lang="en-US" sz="2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800" dirty="0">
                          <a:latin typeface="Times New Roman"/>
                          <a:ea typeface="Times New Roman"/>
                          <a:cs typeface="B Zar"/>
                        </a:rPr>
                        <a:t>آدرس محل اجرای طرح </a:t>
                      </a:r>
                      <a:endParaRPr lang="en-US" sz="2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800" dirty="0">
                          <a:latin typeface="Times New Roman"/>
                          <a:ea typeface="Times New Roman"/>
                          <a:cs typeface="B Zar"/>
                        </a:rPr>
                        <a:t>مواد استفاده از </a:t>
                      </a:r>
                      <a:endParaRPr lang="en-US" sz="2800" dirty="0">
                        <a:latin typeface="Times New Roman"/>
                        <a:ea typeface="Times New Roman"/>
                        <a:cs typeface="Arial"/>
                      </a:endParaRPr>
                    </a:p>
                    <a:p>
                      <a:pPr marL="0" marR="0" algn="ctr" rtl="1">
                        <a:spcBef>
                          <a:spcPts val="0"/>
                        </a:spcBef>
                        <a:spcAft>
                          <a:spcPts val="0"/>
                        </a:spcAft>
                      </a:pPr>
                      <a:r>
                        <a:rPr lang="fa-IR" sz="2800" dirty="0">
                          <a:latin typeface="Times New Roman"/>
                          <a:ea typeface="Times New Roman"/>
                          <a:cs typeface="B Zar"/>
                        </a:rPr>
                        <a:t>تهسیلات بانکی </a:t>
                      </a:r>
                      <a:endParaRPr lang="en-US" sz="2800" dirty="0">
                        <a:latin typeface="Times New Roman"/>
                        <a:ea typeface="Times New Roman"/>
                        <a:cs typeface="Arial"/>
                      </a:endParaRPr>
                    </a:p>
                  </a:txBody>
                  <a:tcPr marL="63944" marR="6394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800" dirty="0">
                          <a:latin typeface="Times New Roman"/>
                          <a:ea typeface="Times New Roman"/>
                          <a:cs typeface="B Zar"/>
                        </a:rPr>
                        <a:t>وضعیت طرح </a:t>
                      </a:r>
                      <a:endParaRPr lang="en-US" sz="2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r>
              <a:tr h="1521700">
                <a:tc>
                  <a:txBody>
                    <a:bodyPr/>
                    <a:lstStyle/>
                    <a:p>
                      <a:pPr marL="0" marR="0" algn="ctr" rtl="1">
                        <a:spcBef>
                          <a:spcPts val="0"/>
                        </a:spcBef>
                        <a:spcAft>
                          <a:spcPts val="0"/>
                        </a:spcAft>
                      </a:pPr>
                      <a:r>
                        <a:rPr lang="fa-IR" sz="2800" dirty="0">
                          <a:latin typeface="Times New Roman"/>
                          <a:ea typeface="Times New Roman"/>
                          <a:cs typeface="B Zar"/>
                        </a:rPr>
                        <a:t>تولید و بسته بندی نان صنعتی </a:t>
                      </a:r>
                      <a:endParaRPr lang="en-US" sz="2800" dirty="0">
                        <a:latin typeface="Times New Roman"/>
                        <a:ea typeface="Times New Roman"/>
                        <a:cs typeface="Arial"/>
                      </a:endParaRPr>
                    </a:p>
                    <a:p>
                      <a:pPr marL="0" marR="0" algn="ctr" rtl="1">
                        <a:spcBef>
                          <a:spcPts val="0"/>
                        </a:spcBef>
                        <a:spcAft>
                          <a:spcPts val="0"/>
                        </a:spcAft>
                      </a:pPr>
                      <a:r>
                        <a:rPr lang="fa-IR" sz="2800" dirty="0">
                          <a:latin typeface="Times New Roman"/>
                          <a:ea typeface="Times New Roman"/>
                          <a:cs typeface="B Zar"/>
                        </a:rPr>
                        <a:t>( فانتزی )</a:t>
                      </a:r>
                      <a:endParaRPr lang="en-US" sz="2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endParaRPr lang="fa-IR" sz="2800" dirty="0">
                        <a:latin typeface="Times New Roman"/>
                        <a:ea typeface="Times New Roman"/>
                        <a:cs typeface="B Zar"/>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800" dirty="0">
                          <a:latin typeface="Times New Roman"/>
                          <a:ea typeface="Times New Roman"/>
                          <a:cs typeface="B Zar"/>
                        </a:rPr>
                        <a:t>سرمایه ثابت و در گردش </a:t>
                      </a:r>
                      <a:endParaRPr lang="en-US" sz="2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800" dirty="0">
                          <a:latin typeface="Times New Roman"/>
                          <a:ea typeface="Times New Roman"/>
                          <a:cs typeface="B Zar"/>
                        </a:rPr>
                        <a:t>مطالعات اولیه </a:t>
                      </a:r>
                      <a:endParaRPr lang="en-US" sz="2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19458"/>
                                        </p:tgtEl>
                                        <p:attrNameLst>
                                          <p:attrName>style.visibility</p:attrName>
                                        </p:attrNameLst>
                                      </p:cBhvr>
                                      <p:to>
                                        <p:strVal val="visible"/>
                                      </p:to>
                                    </p:set>
                                    <p:animEffect transition="in" filter="fade">
                                      <p:cBhvr>
                                        <p:cTn id="7" dur="1600" decel="100000"/>
                                        <p:tgtEl>
                                          <p:spTgt spid="19458"/>
                                        </p:tgtEl>
                                      </p:cBhvr>
                                    </p:animEffect>
                                    <p:anim calcmode="lin" valueType="num">
                                      <p:cBhvr>
                                        <p:cTn id="8" dur="1600" decel="100000" fill="hold"/>
                                        <p:tgtEl>
                                          <p:spTgt spid="19458"/>
                                        </p:tgtEl>
                                        <p:attrNameLst>
                                          <p:attrName>style.rotation</p:attrName>
                                        </p:attrNameLst>
                                      </p:cBhvr>
                                      <p:tavLst>
                                        <p:tav tm="0">
                                          <p:val>
                                            <p:fltVal val="-90"/>
                                          </p:val>
                                        </p:tav>
                                        <p:tav tm="100000">
                                          <p:val>
                                            <p:fltVal val="0"/>
                                          </p:val>
                                        </p:tav>
                                      </p:tavLst>
                                    </p:anim>
                                    <p:anim calcmode="lin" valueType="num">
                                      <p:cBhvr>
                                        <p:cTn id="9" dur="1600" decel="100000" fill="hold"/>
                                        <p:tgtEl>
                                          <p:spTgt spid="19458"/>
                                        </p:tgtEl>
                                        <p:attrNameLst>
                                          <p:attrName>ppt_x</p:attrName>
                                        </p:attrNameLst>
                                      </p:cBhvr>
                                      <p:tavLst>
                                        <p:tav tm="0">
                                          <p:val>
                                            <p:strVal val="#ppt_x+0.4"/>
                                          </p:val>
                                        </p:tav>
                                        <p:tav tm="100000">
                                          <p:val>
                                            <p:strVal val="#ppt_x-0.05"/>
                                          </p:val>
                                        </p:tav>
                                      </p:tavLst>
                                    </p:anim>
                                    <p:anim calcmode="lin" valueType="num">
                                      <p:cBhvr>
                                        <p:cTn id="10" dur="1600" decel="100000" fill="hold"/>
                                        <p:tgtEl>
                                          <p:spTgt spid="19458"/>
                                        </p:tgtEl>
                                        <p:attrNameLst>
                                          <p:attrName>ppt_y</p:attrName>
                                        </p:attrNameLst>
                                      </p:cBhvr>
                                      <p:tavLst>
                                        <p:tav tm="0">
                                          <p:val>
                                            <p:strVal val="#ppt_y-0.4"/>
                                          </p:val>
                                        </p:tav>
                                        <p:tav tm="100000">
                                          <p:val>
                                            <p:strVal val="#ppt_y+0.1"/>
                                          </p:val>
                                        </p:tav>
                                      </p:tavLst>
                                    </p:anim>
                                    <p:anim calcmode="lin" valueType="num">
                                      <p:cBhvr>
                                        <p:cTn id="11" dur="400" accel="100000" fill="hold">
                                          <p:stCondLst>
                                            <p:cond delay="1600"/>
                                          </p:stCondLst>
                                        </p:cTn>
                                        <p:tgtEl>
                                          <p:spTgt spid="19458"/>
                                        </p:tgtEl>
                                        <p:attrNameLst>
                                          <p:attrName>ppt_x</p:attrName>
                                        </p:attrNameLst>
                                      </p:cBhvr>
                                      <p:tavLst>
                                        <p:tav tm="0">
                                          <p:val>
                                            <p:strVal val="#ppt_x-0.05"/>
                                          </p:val>
                                        </p:tav>
                                        <p:tav tm="100000">
                                          <p:val>
                                            <p:strVal val="#ppt_x"/>
                                          </p:val>
                                        </p:tav>
                                      </p:tavLst>
                                    </p:anim>
                                    <p:anim calcmode="lin" valueType="num">
                                      <p:cBhvr>
                                        <p:cTn id="12" dur="400" accel="100000" fill="hold">
                                          <p:stCondLst>
                                            <p:cond delay="1600"/>
                                          </p:stCondLst>
                                        </p:cTn>
                                        <p:tgtEl>
                                          <p:spTgt spid="19458"/>
                                        </p:tgtEl>
                                        <p:attrNameLst>
                                          <p:attrName>ppt_y</p:attrName>
                                        </p:attrNameLst>
                                      </p:cBhvr>
                                      <p:tavLst>
                                        <p:tav tm="0">
                                          <p:val>
                                            <p:strVal val="#ppt_y+0.1"/>
                                          </p:val>
                                        </p:tav>
                                        <p:tav tm="100000">
                                          <p:val>
                                            <p:strVal val="#ppt_y"/>
                                          </p:val>
                                        </p:tav>
                                      </p:tavLst>
                                    </p:anim>
                                  </p:childTnLst>
                                </p:cTn>
                              </p:par>
                            </p:childTnLst>
                          </p:cTn>
                        </p:par>
                        <p:par>
                          <p:cTn id="13" fill="hold">
                            <p:stCondLst>
                              <p:cond delay="2000"/>
                            </p:stCondLst>
                            <p:childTnLst>
                              <p:par>
                                <p:cTn id="14" presetID="29" presetClass="entr" presetSubtype="0"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ppt_x</p:attrName>
                                        </p:attrNameLst>
                                      </p:cBhvr>
                                      <p:tavLst>
                                        <p:tav tm="0">
                                          <p:val>
                                            <p:strVal val="#ppt_x-.2"/>
                                          </p:val>
                                        </p:tav>
                                        <p:tav tm="100000">
                                          <p:val>
                                            <p:strVal val="#ppt_x"/>
                                          </p:val>
                                        </p:tav>
                                      </p:tavLst>
                                    </p:anim>
                                    <p:anim calcmode="lin" valueType="num">
                                      <p:cBhvr>
                                        <p:cTn id="17"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8" dur="2000"/>
                                        <p:tgtEl>
                                          <p:spTgt spid="6"/>
                                        </p:tgtEl>
                                      </p:cBhvr>
                                    </p:animEffect>
                                  </p:childTnLst>
                                </p:cTn>
                              </p:par>
                            </p:childTnLst>
                          </p:cTn>
                        </p:par>
                        <p:par>
                          <p:cTn id="19" fill="hold">
                            <p:stCondLst>
                              <p:cond delay="4000"/>
                            </p:stCondLst>
                            <p:childTnLst>
                              <p:par>
                                <p:cTn id="20" presetID="26" presetClass="entr" presetSubtype="0" fill="hold" grpId="0" nodeType="afterEffect">
                                  <p:stCondLst>
                                    <p:cond delay="0"/>
                                  </p:stCondLst>
                                  <p:childTnLst>
                                    <p:set>
                                      <p:cBhvr>
                                        <p:cTn id="21" dur="1" fill="hold">
                                          <p:stCondLst>
                                            <p:cond delay="0"/>
                                          </p:stCondLst>
                                        </p:cTn>
                                        <p:tgtEl>
                                          <p:spTgt spid="19459"/>
                                        </p:tgtEl>
                                        <p:attrNameLst>
                                          <p:attrName>style.visibility</p:attrName>
                                        </p:attrNameLst>
                                      </p:cBhvr>
                                      <p:to>
                                        <p:strVal val="visible"/>
                                      </p:to>
                                    </p:set>
                                    <p:animEffect transition="in" filter="wipe(down)">
                                      <p:cBhvr>
                                        <p:cTn id="22" dur="580">
                                          <p:stCondLst>
                                            <p:cond delay="0"/>
                                          </p:stCondLst>
                                        </p:cTn>
                                        <p:tgtEl>
                                          <p:spTgt spid="19459"/>
                                        </p:tgtEl>
                                      </p:cBhvr>
                                    </p:animEffect>
                                    <p:anim calcmode="lin" valueType="num">
                                      <p:cBhvr>
                                        <p:cTn id="23" dur="1822" tmFilter="0,0; 0.14,0.36; 0.43,0.73; 0.71,0.91; 1.0,1.0">
                                          <p:stCondLst>
                                            <p:cond delay="0"/>
                                          </p:stCondLst>
                                        </p:cTn>
                                        <p:tgtEl>
                                          <p:spTgt spid="19459"/>
                                        </p:tgtEl>
                                        <p:attrNameLst>
                                          <p:attrName>ppt_x</p:attrName>
                                        </p:attrNameLst>
                                      </p:cBhvr>
                                      <p:tavLst>
                                        <p:tav tm="0">
                                          <p:val>
                                            <p:strVal val="#ppt_x-0.25"/>
                                          </p:val>
                                        </p:tav>
                                        <p:tav tm="100000">
                                          <p:val>
                                            <p:strVal val="#ppt_x"/>
                                          </p:val>
                                        </p:tav>
                                      </p:tavLst>
                                    </p:anim>
                                    <p:anim calcmode="lin" valueType="num">
                                      <p:cBhvr>
                                        <p:cTn id="24" dur="664" tmFilter="0.0,0.0; 0.25,0.07; 0.50,0.2; 0.75,0.467; 1.0,1.0">
                                          <p:stCondLst>
                                            <p:cond delay="0"/>
                                          </p:stCondLst>
                                        </p:cTn>
                                        <p:tgtEl>
                                          <p:spTgt spid="19459"/>
                                        </p:tgtEl>
                                        <p:attrNameLst>
                                          <p:attrName>ppt_y</p:attrName>
                                        </p:attrNameLst>
                                      </p:cBhvr>
                                      <p:tavLst>
                                        <p:tav tm="0" fmla="#ppt_y-sin(pi*$)/3">
                                          <p:val>
                                            <p:fltVal val="0.5"/>
                                          </p:val>
                                        </p:tav>
                                        <p:tav tm="100000">
                                          <p:val>
                                            <p:fltVal val="1"/>
                                          </p:val>
                                        </p:tav>
                                      </p:tavLst>
                                    </p:anim>
                                    <p:anim calcmode="lin" valueType="num">
                                      <p:cBhvr>
                                        <p:cTn id="25" dur="664" tmFilter="0, 0; 0.125,0.2665; 0.25,0.4; 0.375,0.465; 0.5,0.5;  0.625,0.535; 0.75,0.6; 0.875,0.7335; 1,1">
                                          <p:stCondLst>
                                            <p:cond delay="664"/>
                                          </p:stCondLst>
                                        </p:cTn>
                                        <p:tgtEl>
                                          <p:spTgt spid="19459"/>
                                        </p:tgtEl>
                                        <p:attrNameLst>
                                          <p:attrName>ppt_y</p:attrName>
                                        </p:attrNameLst>
                                      </p:cBhvr>
                                      <p:tavLst>
                                        <p:tav tm="0" fmla="#ppt_y-sin(pi*$)/9">
                                          <p:val>
                                            <p:fltVal val="0"/>
                                          </p:val>
                                        </p:tav>
                                        <p:tav tm="100000">
                                          <p:val>
                                            <p:fltVal val="1"/>
                                          </p:val>
                                        </p:tav>
                                      </p:tavLst>
                                    </p:anim>
                                    <p:anim calcmode="lin" valueType="num">
                                      <p:cBhvr>
                                        <p:cTn id="26" dur="332" tmFilter="0, 0; 0.125,0.2665; 0.25,0.4; 0.375,0.465; 0.5,0.5;  0.625,0.535; 0.75,0.6; 0.875,0.7335; 1,1">
                                          <p:stCondLst>
                                            <p:cond delay="1324"/>
                                          </p:stCondLst>
                                        </p:cTn>
                                        <p:tgtEl>
                                          <p:spTgt spid="19459"/>
                                        </p:tgtEl>
                                        <p:attrNameLst>
                                          <p:attrName>ppt_y</p:attrName>
                                        </p:attrNameLst>
                                      </p:cBhvr>
                                      <p:tavLst>
                                        <p:tav tm="0" fmla="#ppt_y-sin(pi*$)/27">
                                          <p:val>
                                            <p:fltVal val="0"/>
                                          </p:val>
                                        </p:tav>
                                        <p:tav tm="100000">
                                          <p:val>
                                            <p:fltVal val="1"/>
                                          </p:val>
                                        </p:tav>
                                      </p:tavLst>
                                    </p:anim>
                                    <p:anim calcmode="lin" valueType="num">
                                      <p:cBhvr>
                                        <p:cTn id="27" dur="164" tmFilter="0, 0; 0.125,0.2665; 0.25,0.4; 0.375,0.465; 0.5,0.5;  0.625,0.535; 0.75,0.6; 0.875,0.7335; 1,1">
                                          <p:stCondLst>
                                            <p:cond delay="1656"/>
                                          </p:stCondLst>
                                        </p:cTn>
                                        <p:tgtEl>
                                          <p:spTgt spid="19459"/>
                                        </p:tgtEl>
                                        <p:attrNameLst>
                                          <p:attrName>ppt_y</p:attrName>
                                        </p:attrNameLst>
                                      </p:cBhvr>
                                      <p:tavLst>
                                        <p:tav tm="0" fmla="#ppt_y-sin(pi*$)/81">
                                          <p:val>
                                            <p:fltVal val="0"/>
                                          </p:val>
                                        </p:tav>
                                        <p:tav tm="100000">
                                          <p:val>
                                            <p:fltVal val="1"/>
                                          </p:val>
                                        </p:tav>
                                      </p:tavLst>
                                    </p:anim>
                                    <p:animScale>
                                      <p:cBhvr>
                                        <p:cTn id="28" dur="26">
                                          <p:stCondLst>
                                            <p:cond delay="650"/>
                                          </p:stCondLst>
                                        </p:cTn>
                                        <p:tgtEl>
                                          <p:spTgt spid="19459"/>
                                        </p:tgtEl>
                                      </p:cBhvr>
                                      <p:to x="100000" y="60000"/>
                                    </p:animScale>
                                    <p:animScale>
                                      <p:cBhvr>
                                        <p:cTn id="29" dur="166" decel="50000">
                                          <p:stCondLst>
                                            <p:cond delay="676"/>
                                          </p:stCondLst>
                                        </p:cTn>
                                        <p:tgtEl>
                                          <p:spTgt spid="19459"/>
                                        </p:tgtEl>
                                      </p:cBhvr>
                                      <p:to x="100000" y="100000"/>
                                    </p:animScale>
                                    <p:animScale>
                                      <p:cBhvr>
                                        <p:cTn id="30" dur="26">
                                          <p:stCondLst>
                                            <p:cond delay="1312"/>
                                          </p:stCondLst>
                                        </p:cTn>
                                        <p:tgtEl>
                                          <p:spTgt spid="19459"/>
                                        </p:tgtEl>
                                      </p:cBhvr>
                                      <p:to x="100000" y="80000"/>
                                    </p:animScale>
                                    <p:animScale>
                                      <p:cBhvr>
                                        <p:cTn id="31" dur="166" decel="50000">
                                          <p:stCondLst>
                                            <p:cond delay="1338"/>
                                          </p:stCondLst>
                                        </p:cTn>
                                        <p:tgtEl>
                                          <p:spTgt spid="19459"/>
                                        </p:tgtEl>
                                      </p:cBhvr>
                                      <p:to x="100000" y="100000"/>
                                    </p:animScale>
                                    <p:animScale>
                                      <p:cBhvr>
                                        <p:cTn id="32" dur="26">
                                          <p:stCondLst>
                                            <p:cond delay="1642"/>
                                          </p:stCondLst>
                                        </p:cTn>
                                        <p:tgtEl>
                                          <p:spTgt spid="19459"/>
                                        </p:tgtEl>
                                      </p:cBhvr>
                                      <p:to x="100000" y="90000"/>
                                    </p:animScale>
                                    <p:animScale>
                                      <p:cBhvr>
                                        <p:cTn id="33" dur="166" decel="50000">
                                          <p:stCondLst>
                                            <p:cond delay="1668"/>
                                          </p:stCondLst>
                                        </p:cTn>
                                        <p:tgtEl>
                                          <p:spTgt spid="19459"/>
                                        </p:tgtEl>
                                      </p:cBhvr>
                                      <p:to x="100000" y="100000"/>
                                    </p:animScale>
                                    <p:animScale>
                                      <p:cBhvr>
                                        <p:cTn id="34" dur="26">
                                          <p:stCondLst>
                                            <p:cond delay="1808"/>
                                          </p:stCondLst>
                                        </p:cTn>
                                        <p:tgtEl>
                                          <p:spTgt spid="19459"/>
                                        </p:tgtEl>
                                      </p:cBhvr>
                                      <p:to x="100000" y="95000"/>
                                    </p:animScale>
                                    <p:animScale>
                                      <p:cBhvr>
                                        <p:cTn id="35" dur="166" decel="50000">
                                          <p:stCondLst>
                                            <p:cond delay="1834"/>
                                          </p:stCondLst>
                                        </p:cTn>
                                        <p:tgtEl>
                                          <p:spTgt spid="19459"/>
                                        </p:tgtEl>
                                      </p:cBhvr>
                                      <p:to x="100000" y="100000"/>
                                    </p:animScale>
                                  </p:childTnLst>
                                </p:cTn>
                              </p:par>
                            </p:childTnLst>
                          </p:cTn>
                        </p:par>
                        <p:par>
                          <p:cTn id="36" fill="hold">
                            <p:stCondLst>
                              <p:cond delay="6000"/>
                            </p:stCondLst>
                            <p:childTnLst>
                              <p:par>
                                <p:cTn id="37" presetID="35" presetClass="entr" presetSubtype="0"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2000"/>
                                        <p:tgtEl>
                                          <p:spTgt spid="8"/>
                                        </p:tgtEl>
                                      </p:cBhvr>
                                    </p:animEffect>
                                    <p:anim calcmode="lin" valueType="num">
                                      <p:cBhvr>
                                        <p:cTn id="40" dur="2000" fill="hold"/>
                                        <p:tgtEl>
                                          <p:spTgt spid="8"/>
                                        </p:tgtEl>
                                        <p:attrNameLst>
                                          <p:attrName>style.rotation</p:attrName>
                                        </p:attrNameLst>
                                      </p:cBhvr>
                                      <p:tavLst>
                                        <p:tav tm="0">
                                          <p:val>
                                            <p:fltVal val="720"/>
                                          </p:val>
                                        </p:tav>
                                        <p:tav tm="100000">
                                          <p:val>
                                            <p:fltVal val="0"/>
                                          </p:val>
                                        </p:tav>
                                      </p:tavLst>
                                    </p:anim>
                                    <p:anim calcmode="lin" valueType="num">
                                      <p:cBhvr>
                                        <p:cTn id="41" dur="2000" fill="hold"/>
                                        <p:tgtEl>
                                          <p:spTgt spid="8"/>
                                        </p:tgtEl>
                                        <p:attrNameLst>
                                          <p:attrName>ppt_h</p:attrName>
                                        </p:attrNameLst>
                                      </p:cBhvr>
                                      <p:tavLst>
                                        <p:tav tm="0">
                                          <p:val>
                                            <p:fltVal val="0"/>
                                          </p:val>
                                        </p:tav>
                                        <p:tav tm="100000">
                                          <p:val>
                                            <p:strVal val="#ppt_h"/>
                                          </p:val>
                                        </p:tav>
                                      </p:tavLst>
                                    </p:anim>
                                    <p:anim calcmode="lin" valueType="num">
                                      <p:cBhvr>
                                        <p:cTn id="42" dur="2000" fill="hold"/>
                                        <p:tgtEl>
                                          <p:spTgt spid="8"/>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P spid="1945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14400" y="609600"/>
            <a:ext cx="7772400" cy="685800"/>
          </a:xfrm>
        </p:spPr>
        <p:txBody>
          <a:bodyPr>
            <a:normAutofit/>
          </a:bodyPr>
          <a:lstStyle/>
          <a:p>
            <a:pPr algn="ctr" rtl="1"/>
            <a:r>
              <a:rPr lang="fa-IR" sz="3200" dirty="0" smtClean="0">
                <a:solidFill>
                  <a:srgbClr val="86F973"/>
                </a:solidFill>
                <a:cs typeface="B Titr" pitchFamily="2" charset="-78"/>
              </a:rPr>
              <a:t>3-</a:t>
            </a:r>
            <a:r>
              <a:rPr lang="fa-IR" sz="3200" dirty="0" smtClean="0">
                <a:solidFill>
                  <a:srgbClr val="FFC000"/>
                </a:solidFill>
                <a:cs typeface="B Titr" pitchFamily="2" charset="-78"/>
              </a:rPr>
              <a:t> خلاصه بر آورد مالی طرح : ( به میلیون ریال )</a:t>
            </a:r>
            <a:endParaRPr lang="en-US" sz="3200" dirty="0" smtClean="0">
              <a:solidFill>
                <a:srgbClr val="FFC000"/>
              </a:solidFill>
              <a:cs typeface="B Titr" pitchFamily="2" charset="-78"/>
            </a:endParaRPr>
          </a:p>
        </p:txBody>
      </p:sp>
      <p:graphicFrame>
        <p:nvGraphicFramePr>
          <p:cNvPr id="4" name="Table 3"/>
          <p:cNvGraphicFramePr>
            <a:graphicFrameLocks noGrp="1"/>
          </p:cNvGraphicFramePr>
          <p:nvPr/>
        </p:nvGraphicFramePr>
        <p:xfrm>
          <a:off x="838198" y="1676400"/>
          <a:ext cx="7543802" cy="4724400"/>
        </p:xfrm>
        <a:graphic>
          <a:graphicData uri="http://schemas.openxmlformats.org/drawingml/2006/table">
            <a:tbl>
              <a:tblPr rtl="1"/>
              <a:tblGrid>
                <a:gridCol w="1077686"/>
                <a:gridCol w="1077686"/>
                <a:gridCol w="1077686"/>
                <a:gridCol w="1077686"/>
                <a:gridCol w="1077686"/>
                <a:gridCol w="1077686"/>
                <a:gridCol w="1077686"/>
              </a:tblGrid>
              <a:tr h="1574800">
                <a:tc>
                  <a:txBody>
                    <a:bodyPr/>
                    <a:lstStyle/>
                    <a:p>
                      <a:pPr marL="0" marR="0" algn="ctr" rtl="1">
                        <a:spcBef>
                          <a:spcPts val="0"/>
                        </a:spcBef>
                        <a:spcAft>
                          <a:spcPts val="0"/>
                        </a:spcAft>
                      </a:pPr>
                      <a:r>
                        <a:rPr lang="fa-IR" sz="2400" dirty="0">
                          <a:latin typeface="Times New Roman"/>
                          <a:ea typeface="Times New Roman"/>
                          <a:cs typeface="B Zar"/>
                        </a:rPr>
                        <a:t>سرمایه ثابت طرح </a:t>
                      </a:r>
                      <a:endParaRPr lang="en-US" sz="2400" dirty="0">
                        <a:latin typeface="Times New Roman"/>
                        <a:ea typeface="Times New Roman"/>
                        <a:cs typeface="Arial"/>
                      </a:endParaRPr>
                    </a:p>
                  </a:txBody>
                  <a:tcPr marL="63938" marR="63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dirty="0">
                          <a:latin typeface="Times New Roman"/>
                          <a:ea typeface="Times New Roman"/>
                          <a:cs typeface="B Zar"/>
                        </a:rPr>
                        <a:t>سرمایه در گردش طرح </a:t>
                      </a:r>
                      <a:endParaRPr lang="en-US" sz="2400" dirty="0">
                        <a:latin typeface="Times New Roman"/>
                        <a:ea typeface="Times New Roman"/>
                        <a:cs typeface="Arial"/>
                      </a:endParaRPr>
                    </a:p>
                  </a:txBody>
                  <a:tcPr marL="63938" marR="63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dirty="0">
                          <a:latin typeface="Times New Roman"/>
                          <a:ea typeface="Times New Roman"/>
                          <a:cs typeface="B Zar"/>
                        </a:rPr>
                        <a:t>میزان تهسیلات مورد نیاز </a:t>
                      </a:r>
                      <a:endParaRPr lang="en-US" sz="2400" dirty="0">
                        <a:latin typeface="Times New Roman"/>
                        <a:ea typeface="Times New Roman"/>
                        <a:cs typeface="Arial"/>
                      </a:endParaRPr>
                    </a:p>
                  </a:txBody>
                  <a:tcPr marL="63938" marR="63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dirty="0">
                          <a:latin typeface="Times New Roman"/>
                          <a:ea typeface="Times New Roman"/>
                          <a:cs typeface="B Zar"/>
                        </a:rPr>
                        <a:t>هزینه کل سرمایه گذاری </a:t>
                      </a:r>
                      <a:endParaRPr lang="en-US" sz="2400" dirty="0">
                        <a:latin typeface="Times New Roman"/>
                        <a:ea typeface="Times New Roman"/>
                        <a:cs typeface="Arial"/>
                      </a:endParaRPr>
                    </a:p>
                  </a:txBody>
                  <a:tcPr marL="63938" marR="63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هزینه تولید سالیانه </a:t>
                      </a:r>
                      <a:endParaRPr lang="en-US" sz="2400">
                        <a:latin typeface="Times New Roman"/>
                        <a:ea typeface="Times New Roman"/>
                        <a:cs typeface="Arial"/>
                      </a:endParaRPr>
                    </a:p>
                  </a:txBody>
                  <a:tcPr marL="63938" marR="63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سود ویژه سالیانه </a:t>
                      </a:r>
                      <a:endParaRPr lang="en-US" sz="2400">
                        <a:latin typeface="Times New Roman"/>
                        <a:ea typeface="Times New Roman"/>
                        <a:cs typeface="Arial"/>
                      </a:endParaRPr>
                    </a:p>
                  </a:txBody>
                  <a:tcPr marL="63938" marR="63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کل فروش سالیانه</a:t>
                      </a:r>
                      <a:endParaRPr lang="en-US" sz="2400">
                        <a:latin typeface="Times New Roman"/>
                        <a:ea typeface="Times New Roman"/>
                        <a:cs typeface="Arial"/>
                      </a:endParaRPr>
                    </a:p>
                  </a:txBody>
                  <a:tcPr marL="63938" marR="63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r>
              <a:tr h="1574800">
                <a:tc rowSpan="2">
                  <a:txBody>
                    <a:bodyPr/>
                    <a:lstStyle/>
                    <a:p>
                      <a:pPr marL="0" marR="0" algn="ctr" rtl="1">
                        <a:spcBef>
                          <a:spcPts val="0"/>
                        </a:spcBef>
                        <a:spcAft>
                          <a:spcPts val="0"/>
                        </a:spcAft>
                      </a:pPr>
                      <a:r>
                        <a:rPr lang="fa-IR" sz="2400">
                          <a:latin typeface="Times New Roman"/>
                          <a:ea typeface="Times New Roman"/>
                          <a:cs typeface="B Zar"/>
                        </a:rPr>
                        <a:t>2000</a:t>
                      </a:r>
                      <a:endParaRPr lang="en-US" sz="2400">
                        <a:latin typeface="Times New Roman"/>
                        <a:ea typeface="Times New Roman"/>
                        <a:cs typeface="Arial"/>
                      </a:endParaRPr>
                    </a:p>
                  </a:txBody>
                  <a:tcPr marL="63938" marR="63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rowSpan="2">
                  <a:txBody>
                    <a:bodyPr/>
                    <a:lstStyle/>
                    <a:p>
                      <a:pPr marL="0" marR="0" algn="ctr" rtl="1">
                        <a:spcBef>
                          <a:spcPts val="0"/>
                        </a:spcBef>
                        <a:spcAft>
                          <a:spcPts val="0"/>
                        </a:spcAft>
                      </a:pPr>
                      <a:r>
                        <a:rPr lang="fa-IR" sz="2400" dirty="0">
                          <a:latin typeface="Times New Roman"/>
                          <a:ea typeface="Times New Roman"/>
                          <a:cs typeface="B Zar"/>
                        </a:rPr>
                        <a:t>400</a:t>
                      </a:r>
                      <a:endParaRPr lang="en-US" sz="2400" dirty="0">
                        <a:latin typeface="Times New Roman"/>
                        <a:ea typeface="Times New Roman"/>
                        <a:cs typeface="Arial"/>
                      </a:endParaRPr>
                    </a:p>
                  </a:txBody>
                  <a:tcPr marL="63938" marR="63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dirty="0">
                          <a:latin typeface="Times New Roman"/>
                          <a:ea typeface="Times New Roman"/>
                          <a:cs typeface="B Zar"/>
                        </a:rPr>
                        <a:t>سرمایه ثابت </a:t>
                      </a:r>
                      <a:endParaRPr lang="en-US" sz="2400" dirty="0">
                        <a:latin typeface="Times New Roman"/>
                        <a:ea typeface="Times New Roman"/>
                        <a:cs typeface="Arial"/>
                      </a:endParaRPr>
                    </a:p>
                    <a:p>
                      <a:pPr marL="0" marR="0" algn="ctr" rtl="1">
                        <a:spcBef>
                          <a:spcPts val="0"/>
                        </a:spcBef>
                        <a:spcAft>
                          <a:spcPts val="0"/>
                        </a:spcAft>
                      </a:pPr>
                      <a:r>
                        <a:rPr lang="fa-IR" sz="2400" dirty="0">
                          <a:latin typeface="Times New Roman"/>
                          <a:ea typeface="Times New Roman"/>
                          <a:cs typeface="B Zar"/>
                        </a:rPr>
                        <a:t>1400</a:t>
                      </a:r>
                      <a:endParaRPr lang="en-US" sz="2400" dirty="0">
                        <a:latin typeface="Times New Roman"/>
                        <a:ea typeface="Times New Roman"/>
                        <a:cs typeface="Arial"/>
                      </a:endParaRPr>
                    </a:p>
                  </a:txBody>
                  <a:tcPr marL="63938" marR="63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rowSpan="2">
                  <a:txBody>
                    <a:bodyPr/>
                    <a:lstStyle/>
                    <a:p>
                      <a:pPr marL="0" marR="0" algn="ctr" rtl="1">
                        <a:spcBef>
                          <a:spcPts val="0"/>
                        </a:spcBef>
                        <a:spcAft>
                          <a:spcPts val="0"/>
                        </a:spcAft>
                      </a:pPr>
                      <a:r>
                        <a:rPr lang="fa-IR" sz="2400" dirty="0">
                          <a:latin typeface="Times New Roman"/>
                          <a:ea typeface="Times New Roman"/>
                          <a:cs typeface="B Zar"/>
                        </a:rPr>
                        <a:t>2400</a:t>
                      </a:r>
                      <a:endParaRPr lang="en-US" sz="2400" dirty="0">
                        <a:latin typeface="Times New Roman"/>
                        <a:ea typeface="Times New Roman"/>
                        <a:cs typeface="Arial"/>
                      </a:endParaRPr>
                    </a:p>
                  </a:txBody>
                  <a:tcPr marL="63938" marR="63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rowSpan="2">
                  <a:txBody>
                    <a:bodyPr/>
                    <a:lstStyle/>
                    <a:p>
                      <a:pPr marL="0" marR="0" algn="ctr" rtl="1">
                        <a:spcBef>
                          <a:spcPts val="0"/>
                        </a:spcBef>
                        <a:spcAft>
                          <a:spcPts val="0"/>
                        </a:spcAft>
                      </a:pPr>
                      <a:r>
                        <a:rPr lang="fa-IR" sz="2400" dirty="0">
                          <a:latin typeface="Times New Roman"/>
                          <a:ea typeface="Times New Roman"/>
                          <a:cs typeface="B Zar"/>
                        </a:rPr>
                        <a:t>1921.1</a:t>
                      </a:r>
                      <a:endParaRPr lang="en-US" sz="2400" dirty="0">
                        <a:latin typeface="Times New Roman"/>
                        <a:ea typeface="Times New Roman"/>
                        <a:cs typeface="Arial"/>
                      </a:endParaRPr>
                    </a:p>
                  </a:txBody>
                  <a:tcPr marL="63938" marR="63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rowSpan="2">
                  <a:txBody>
                    <a:bodyPr/>
                    <a:lstStyle/>
                    <a:p>
                      <a:pPr marL="0" marR="0" algn="ctr" rtl="1">
                        <a:spcBef>
                          <a:spcPts val="0"/>
                        </a:spcBef>
                        <a:spcAft>
                          <a:spcPts val="0"/>
                        </a:spcAft>
                      </a:pPr>
                      <a:r>
                        <a:rPr lang="fa-IR" sz="2400">
                          <a:latin typeface="Times New Roman"/>
                          <a:ea typeface="Times New Roman"/>
                          <a:cs typeface="B Zar"/>
                        </a:rPr>
                        <a:t>550</a:t>
                      </a:r>
                      <a:endParaRPr lang="en-US" sz="2400">
                        <a:latin typeface="Times New Roman"/>
                        <a:ea typeface="Times New Roman"/>
                        <a:cs typeface="Arial"/>
                      </a:endParaRPr>
                    </a:p>
                  </a:txBody>
                  <a:tcPr marL="63938" marR="63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rowSpan="2">
                  <a:txBody>
                    <a:bodyPr/>
                    <a:lstStyle/>
                    <a:p>
                      <a:pPr marL="0" marR="0" algn="ctr" rtl="1">
                        <a:spcBef>
                          <a:spcPts val="0"/>
                        </a:spcBef>
                        <a:spcAft>
                          <a:spcPts val="0"/>
                        </a:spcAft>
                      </a:pPr>
                      <a:r>
                        <a:rPr lang="fa-IR" sz="2400">
                          <a:latin typeface="Times New Roman"/>
                          <a:ea typeface="Times New Roman"/>
                          <a:cs typeface="B Zar"/>
                        </a:rPr>
                        <a:t>2500</a:t>
                      </a:r>
                      <a:endParaRPr lang="en-US" sz="2400">
                        <a:latin typeface="Times New Roman"/>
                        <a:ea typeface="Times New Roman"/>
                        <a:cs typeface="Arial"/>
                      </a:endParaRPr>
                    </a:p>
                  </a:txBody>
                  <a:tcPr marL="63938" marR="63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r>
              <a:tr h="1574800">
                <a:tc vMerge="1">
                  <a:txBody>
                    <a:bodyPr/>
                    <a:lstStyle/>
                    <a:p>
                      <a:endParaRPr lang="en-US"/>
                    </a:p>
                  </a:txBody>
                  <a:tcPr/>
                </a:tc>
                <a:tc vMerge="1">
                  <a:txBody>
                    <a:bodyPr/>
                    <a:lstStyle/>
                    <a:p>
                      <a:endParaRPr lang="en-US"/>
                    </a:p>
                  </a:txBody>
                  <a:tcPr/>
                </a:tc>
                <a:tc>
                  <a:txBody>
                    <a:bodyPr/>
                    <a:lstStyle/>
                    <a:p>
                      <a:pPr marL="0" marR="0" algn="ctr" rtl="1">
                        <a:spcBef>
                          <a:spcPts val="0"/>
                        </a:spcBef>
                        <a:spcAft>
                          <a:spcPts val="0"/>
                        </a:spcAft>
                      </a:pPr>
                      <a:r>
                        <a:rPr lang="fa-IR" sz="2400" dirty="0">
                          <a:latin typeface="Times New Roman"/>
                          <a:ea typeface="Times New Roman"/>
                          <a:cs typeface="B Zar"/>
                        </a:rPr>
                        <a:t>سرمایه در گردش 400</a:t>
                      </a:r>
                      <a:endParaRPr lang="en-US" sz="2400" dirty="0">
                        <a:latin typeface="Times New Roman"/>
                        <a:ea typeface="Times New Roman"/>
                        <a:cs typeface="Arial"/>
                      </a:endParaRPr>
                    </a:p>
                  </a:txBody>
                  <a:tcPr marL="63938" marR="639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0-#ppt_h/2"/>
                                          </p:val>
                                        </p:tav>
                                        <p:tav tm="100000">
                                          <p:val>
                                            <p:strVal val="#ppt_y"/>
                                          </p:val>
                                        </p:tav>
                                      </p:tavLst>
                                    </p:anim>
                                  </p:childTnLst>
                                </p:cTn>
                              </p:par>
                            </p:childTnLst>
                          </p:cTn>
                        </p:par>
                        <p:par>
                          <p:cTn id="9" fill="hold">
                            <p:stCondLst>
                              <p:cond delay="2000"/>
                            </p:stCondLst>
                            <p:childTnLst>
                              <p:par>
                                <p:cTn id="10" presetID="4" presetClass="entr" presetSubtype="16"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ox(in)">
                                      <p:cBhvr>
                                        <p:cTn id="1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90600" y="2667000"/>
            <a:ext cx="7772400" cy="838200"/>
          </a:xfrm>
        </p:spPr>
        <p:txBody>
          <a:bodyPr/>
          <a:lstStyle/>
          <a:p>
            <a:pPr algn="ctr"/>
            <a:r>
              <a:rPr lang="fa-IR" sz="2400" dirty="0" smtClean="0">
                <a:solidFill>
                  <a:srgbClr val="86F973"/>
                </a:solidFill>
                <a:cs typeface="B Titr" pitchFamily="2" charset="-78"/>
              </a:rPr>
              <a:t>2-4 </a:t>
            </a:r>
            <a:r>
              <a:rPr lang="fa-IR" sz="2400" dirty="0" smtClean="0">
                <a:solidFill>
                  <a:srgbClr val="FFC000"/>
                </a:solidFill>
                <a:cs typeface="B Titr" pitchFamily="2" charset="-78"/>
              </a:rPr>
              <a:t>هزینه محوطه سازی ، تسطیح و دیوارکشی </a:t>
            </a:r>
            <a:r>
              <a:rPr lang="fa-IR" sz="2400" dirty="0" smtClean="0">
                <a:solidFill>
                  <a:srgbClr val="86F973"/>
                </a:solidFill>
                <a:cs typeface="B Titr" pitchFamily="2" charset="-78"/>
              </a:rPr>
              <a:t>:</a:t>
            </a:r>
            <a:endParaRPr lang="en-US" sz="2400" dirty="0">
              <a:solidFill>
                <a:srgbClr val="86F973"/>
              </a:solidFill>
              <a:cs typeface="B Titr" pitchFamily="2" charset="-78"/>
            </a:endParaRPr>
          </a:p>
        </p:txBody>
      </p:sp>
      <p:sp>
        <p:nvSpPr>
          <p:cNvPr id="3" name="Subtitle 2"/>
          <p:cNvSpPr>
            <a:spLocks noGrp="1"/>
          </p:cNvSpPr>
          <p:nvPr>
            <p:ph type="subTitle" idx="1"/>
          </p:nvPr>
        </p:nvSpPr>
        <p:spPr>
          <a:xfrm>
            <a:off x="914400" y="228600"/>
            <a:ext cx="7772400" cy="1051560"/>
          </a:xfrm>
        </p:spPr>
        <p:txBody>
          <a:bodyPr>
            <a:noAutofit/>
          </a:bodyPr>
          <a:lstStyle/>
          <a:p>
            <a:pPr algn="ctr" rtl="1"/>
            <a:r>
              <a:rPr lang="fa-IR" sz="3200" dirty="0" smtClean="0">
                <a:solidFill>
                  <a:srgbClr val="FFC000"/>
                </a:solidFill>
                <a:cs typeface="B Titr" pitchFamily="2" charset="-78"/>
              </a:rPr>
              <a:t>برآورد سرمایه ثابت طرح :</a:t>
            </a:r>
            <a:endParaRPr lang="en-US" sz="3200" dirty="0" smtClean="0">
              <a:solidFill>
                <a:srgbClr val="FFC000"/>
              </a:solidFill>
              <a:cs typeface="B Titr" pitchFamily="2" charset="-78"/>
            </a:endParaRPr>
          </a:p>
          <a:p>
            <a:pPr algn="ctr" rtl="1"/>
            <a:r>
              <a:rPr lang="fa-IR" sz="3200" dirty="0" smtClean="0">
                <a:solidFill>
                  <a:srgbClr val="86F973"/>
                </a:solidFill>
                <a:cs typeface="B Titr" pitchFamily="2" charset="-78"/>
              </a:rPr>
              <a:t>1-4</a:t>
            </a:r>
            <a:r>
              <a:rPr lang="fa-IR" sz="3200" dirty="0" smtClean="0">
                <a:solidFill>
                  <a:srgbClr val="FFC000"/>
                </a:solidFill>
                <a:cs typeface="B Titr" pitchFamily="2" charset="-78"/>
              </a:rPr>
              <a:t> هزینه زمین :</a:t>
            </a:r>
            <a:endParaRPr lang="en-US" sz="3200" dirty="0" smtClean="0">
              <a:solidFill>
                <a:srgbClr val="FFC000"/>
              </a:solidFill>
              <a:cs typeface="B Titr" pitchFamily="2" charset="-78"/>
            </a:endParaRPr>
          </a:p>
        </p:txBody>
      </p:sp>
      <p:graphicFrame>
        <p:nvGraphicFramePr>
          <p:cNvPr id="4" name="Table 3"/>
          <p:cNvGraphicFramePr>
            <a:graphicFrameLocks noGrp="1"/>
          </p:cNvGraphicFramePr>
          <p:nvPr/>
        </p:nvGraphicFramePr>
        <p:xfrm>
          <a:off x="533400" y="1219200"/>
          <a:ext cx="8229600" cy="1219202"/>
        </p:xfrm>
        <a:graphic>
          <a:graphicData uri="http://schemas.openxmlformats.org/drawingml/2006/table">
            <a:tbl>
              <a:tblPr rtl="1"/>
              <a:tblGrid>
                <a:gridCol w="2057400"/>
                <a:gridCol w="2057400"/>
                <a:gridCol w="2057400"/>
                <a:gridCol w="2057400"/>
              </a:tblGrid>
              <a:tr h="609601">
                <a:tc>
                  <a:txBody>
                    <a:bodyPr/>
                    <a:lstStyle/>
                    <a:p>
                      <a:pPr marL="0" marR="0" algn="ctr" rtl="1">
                        <a:spcBef>
                          <a:spcPts val="0"/>
                        </a:spcBef>
                        <a:spcAft>
                          <a:spcPts val="0"/>
                        </a:spcAft>
                      </a:pPr>
                      <a:r>
                        <a:rPr lang="fa-IR" sz="2000" dirty="0">
                          <a:latin typeface="Times New Roman"/>
                          <a:ea typeface="Times New Roman"/>
                          <a:cs typeface="B Zar"/>
                        </a:rPr>
                        <a:t>مساحت زمین ( متر مربع ) </a:t>
                      </a:r>
                      <a:endParaRPr lang="en-US" sz="20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73000"/>
                      </a:schemeClr>
                    </a:solidFill>
                  </a:tcPr>
                </a:tc>
                <a:tc>
                  <a:txBody>
                    <a:bodyPr/>
                    <a:lstStyle/>
                    <a:p>
                      <a:pPr marL="0" marR="0" algn="ctr" rtl="1">
                        <a:spcBef>
                          <a:spcPts val="0"/>
                        </a:spcBef>
                        <a:spcAft>
                          <a:spcPts val="0"/>
                        </a:spcAft>
                      </a:pPr>
                      <a:r>
                        <a:rPr lang="fa-IR" sz="2000" dirty="0">
                          <a:latin typeface="Times New Roman"/>
                          <a:ea typeface="Times New Roman"/>
                          <a:cs typeface="B Zar"/>
                        </a:rPr>
                        <a:t>قیمت واحد ( هزلر ریال )</a:t>
                      </a:r>
                      <a:endParaRPr lang="en-US" sz="20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73000"/>
                      </a:schemeClr>
                    </a:solidFill>
                  </a:tcPr>
                </a:tc>
                <a:tc>
                  <a:txBody>
                    <a:bodyPr/>
                    <a:lstStyle/>
                    <a:p>
                      <a:pPr marL="0" marR="0" algn="ctr" rtl="1">
                        <a:spcBef>
                          <a:spcPts val="0"/>
                        </a:spcBef>
                        <a:spcAft>
                          <a:spcPts val="0"/>
                        </a:spcAft>
                      </a:pPr>
                      <a:r>
                        <a:rPr lang="fa-IR" sz="2000">
                          <a:latin typeface="Times New Roman"/>
                          <a:ea typeface="Times New Roman"/>
                          <a:cs typeface="B Zar"/>
                        </a:rPr>
                        <a:t>قیمت کل ( میلیون ریال )</a:t>
                      </a:r>
                      <a:endParaRPr lang="en-US" sz="20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73000"/>
                      </a:schemeClr>
                    </a:solidFill>
                  </a:tcPr>
                </a:tc>
                <a:tc>
                  <a:txBody>
                    <a:bodyPr/>
                    <a:lstStyle/>
                    <a:p>
                      <a:pPr marL="0" marR="0" algn="ctr" rtl="1">
                        <a:spcBef>
                          <a:spcPts val="0"/>
                        </a:spcBef>
                        <a:spcAft>
                          <a:spcPts val="0"/>
                        </a:spcAft>
                      </a:pPr>
                      <a:r>
                        <a:rPr lang="fa-IR" sz="2000">
                          <a:latin typeface="Times New Roman"/>
                          <a:ea typeface="Times New Roman"/>
                          <a:cs typeface="B Zar"/>
                        </a:rPr>
                        <a:t>توضیحات </a:t>
                      </a:r>
                      <a:endParaRPr lang="en-US" sz="20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73000"/>
                      </a:schemeClr>
                    </a:solidFill>
                  </a:tcPr>
                </a:tc>
              </a:tr>
              <a:tr h="609601">
                <a:tc>
                  <a:txBody>
                    <a:bodyPr/>
                    <a:lstStyle/>
                    <a:p>
                      <a:pPr marL="0" marR="0" algn="ctr" rtl="1">
                        <a:spcBef>
                          <a:spcPts val="0"/>
                        </a:spcBef>
                        <a:spcAft>
                          <a:spcPts val="0"/>
                        </a:spcAft>
                      </a:pPr>
                      <a:r>
                        <a:rPr lang="fa-IR" sz="2000" dirty="0">
                          <a:latin typeface="Times New Roman"/>
                          <a:ea typeface="Times New Roman"/>
                          <a:cs typeface="B Zar"/>
                        </a:rPr>
                        <a:t>2000</a:t>
                      </a:r>
                      <a:endParaRPr lang="en-US" sz="20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73000"/>
                      </a:schemeClr>
                    </a:solidFill>
                  </a:tcPr>
                </a:tc>
                <a:tc>
                  <a:txBody>
                    <a:bodyPr/>
                    <a:lstStyle/>
                    <a:p>
                      <a:pPr marL="0" marR="0" algn="ctr" rtl="1">
                        <a:spcBef>
                          <a:spcPts val="0"/>
                        </a:spcBef>
                        <a:spcAft>
                          <a:spcPts val="0"/>
                        </a:spcAft>
                      </a:pPr>
                      <a:r>
                        <a:rPr lang="fa-IR" sz="2000" dirty="0">
                          <a:latin typeface="Times New Roman"/>
                          <a:ea typeface="Times New Roman"/>
                          <a:cs typeface="B Zar"/>
                        </a:rPr>
                        <a:t>50</a:t>
                      </a:r>
                      <a:endParaRPr lang="en-US" sz="20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73000"/>
                      </a:schemeClr>
                    </a:solidFill>
                  </a:tcPr>
                </a:tc>
                <a:tc>
                  <a:txBody>
                    <a:bodyPr/>
                    <a:lstStyle/>
                    <a:p>
                      <a:pPr marL="0" marR="0" algn="ctr" rtl="1">
                        <a:spcBef>
                          <a:spcPts val="0"/>
                        </a:spcBef>
                        <a:spcAft>
                          <a:spcPts val="0"/>
                        </a:spcAft>
                      </a:pPr>
                      <a:r>
                        <a:rPr lang="fa-IR" sz="2000" dirty="0">
                          <a:latin typeface="Times New Roman"/>
                          <a:ea typeface="Times New Roman"/>
                          <a:cs typeface="B Zar"/>
                        </a:rPr>
                        <a:t>100</a:t>
                      </a:r>
                      <a:endParaRPr lang="en-US" sz="20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73000"/>
                      </a:schemeClr>
                    </a:solidFill>
                  </a:tcPr>
                </a:tc>
                <a:tc>
                  <a:txBody>
                    <a:bodyPr/>
                    <a:lstStyle/>
                    <a:p>
                      <a:pPr marL="0" marR="0" algn="ctr" rtl="1">
                        <a:spcBef>
                          <a:spcPts val="0"/>
                        </a:spcBef>
                        <a:spcAft>
                          <a:spcPts val="0"/>
                        </a:spcAft>
                      </a:pPr>
                      <a:endParaRPr lang="fa-IR" sz="2000" dirty="0">
                        <a:latin typeface="Times New Roman"/>
                        <a:ea typeface="Times New Roman"/>
                        <a:cs typeface="B Zar"/>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73000"/>
                      </a:schemeClr>
                    </a:solidFill>
                  </a:tcPr>
                </a:tc>
              </a:tr>
            </a:tbl>
          </a:graphicData>
        </a:graphic>
      </p:graphicFrame>
      <p:graphicFrame>
        <p:nvGraphicFramePr>
          <p:cNvPr id="5" name="Table 4"/>
          <p:cNvGraphicFramePr>
            <a:graphicFrameLocks noGrp="1"/>
          </p:cNvGraphicFramePr>
          <p:nvPr/>
        </p:nvGraphicFramePr>
        <p:xfrm>
          <a:off x="685800" y="3428998"/>
          <a:ext cx="8229600" cy="3197717"/>
        </p:xfrm>
        <a:graphic>
          <a:graphicData uri="http://schemas.openxmlformats.org/drawingml/2006/table">
            <a:tbl>
              <a:tblPr rtl="1"/>
              <a:tblGrid>
                <a:gridCol w="530942"/>
                <a:gridCol w="3477571"/>
                <a:gridCol w="1461535"/>
                <a:gridCol w="1357973"/>
                <a:gridCol w="1401579"/>
              </a:tblGrid>
              <a:tr h="1368917">
                <a:tc>
                  <a:txBody>
                    <a:bodyPr/>
                    <a:lstStyle/>
                    <a:p>
                      <a:pPr marL="71755" marR="71755" algn="ctr" rtl="1">
                        <a:spcBef>
                          <a:spcPts val="0"/>
                        </a:spcBef>
                        <a:spcAft>
                          <a:spcPts val="0"/>
                        </a:spcAft>
                      </a:pPr>
                      <a:r>
                        <a:rPr lang="fa-IR" sz="2400" dirty="0">
                          <a:latin typeface="Times New Roman"/>
                          <a:ea typeface="Times New Roman"/>
                          <a:cs typeface="B Zar"/>
                        </a:rPr>
                        <a:t>ردیف </a:t>
                      </a:r>
                      <a:endParaRPr lang="en-US" sz="2400" dirty="0">
                        <a:latin typeface="Times New Roman"/>
                        <a:ea typeface="Times New Roman"/>
                        <a:cs typeface="Arial"/>
                      </a:endParaRPr>
                    </a:p>
                  </a:txBody>
                  <a:tcPr marL="62257" marR="62257"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c>
                  <a:txBody>
                    <a:bodyPr/>
                    <a:lstStyle/>
                    <a:p>
                      <a:pPr marL="0" marR="0" algn="ctr" rtl="1">
                        <a:spcBef>
                          <a:spcPts val="0"/>
                        </a:spcBef>
                        <a:spcAft>
                          <a:spcPts val="0"/>
                        </a:spcAft>
                      </a:pPr>
                      <a:r>
                        <a:rPr lang="fa-IR" sz="2400" dirty="0">
                          <a:latin typeface="Times New Roman"/>
                          <a:ea typeface="Times New Roman"/>
                          <a:cs typeface="B Zar"/>
                        </a:rPr>
                        <a:t>شرح فعالیت </a:t>
                      </a:r>
                      <a:endParaRPr lang="en-US" sz="2400" dirty="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c>
                  <a:txBody>
                    <a:bodyPr/>
                    <a:lstStyle/>
                    <a:p>
                      <a:pPr marL="0" marR="0" algn="ctr" rtl="1">
                        <a:spcBef>
                          <a:spcPts val="0"/>
                        </a:spcBef>
                        <a:spcAft>
                          <a:spcPts val="0"/>
                        </a:spcAft>
                      </a:pPr>
                      <a:r>
                        <a:rPr lang="fa-IR" sz="2400" dirty="0">
                          <a:latin typeface="Times New Roman"/>
                          <a:ea typeface="Times New Roman"/>
                          <a:cs typeface="B Zar"/>
                        </a:rPr>
                        <a:t>مقدار </a:t>
                      </a:r>
                      <a:r>
                        <a:rPr lang="fa-IR" sz="2400" dirty="0" smtClean="0">
                          <a:latin typeface="Times New Roman"/>
                          <a:ea typeface="Times New Roman"/>
                          <a:cs typeface="B Zar"/>
                        </a:rPr>
                        <a:t>کار</a:t>
                      </a:r>
                      <a:endParaRPr lang="en-US" sz="2400" dirty="0" smtClean="0">
                        <a:latin typeface="Times New Roman"/>
                        <a:ea typeface="Times New Roman"/>
                        <a:cs typeface="B Zar"/>
                      </a:endParaRPr>
                    </a:p>
                    <a:p>
                      <a:pPr marL="0" marR="0" algn="ctr" rtl="1">
                        <a:spcBef>
                          <a:spcPts val="0"/>
                        </a:spcBef>
                        <a:spcAft>
                          <a:spcPts val="0"/>
                        </a:spcAft>
                      </a:pPr>
                      <a:r>
                        <a:rPr lang="fa-IR" sz="2400" dirty="0" smtClean="0">
                          <a:latin typeface="Times New Roman"/>
                          <a:ea typeface="Times New Roman"/>
                          <a:cs typeface="B Zar"/>
                        </a:rPr>
                        <a:t> </a:t>
                      </a:r>
                      <a:r>
                        <a:rPr lang="fa-IR" sz="2400" dirty="0">
                          <a:latin typeface="Times New Roman"/>
                          <a:ea typeface="Times New Roman"/>
                          <a:cs typeface="B Zar"/>
                        </a:rPr>
                        <a:t>( متر مربع )</a:t>
                      </a:r>
                      <a:endParaRPr lang="en-US" sz="2400" dirty="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c>
                  <a:txBody>
                    <a:bodyPr/>
                    <a:lstStyle/>
                    <a:p>
                      <a:pPr marL="0" marR="0" algn="ctr" rtl="1">
                        <a:spcBef>
                          <a:spcPts val="0"/>
                        </a:spcBef>
                        <a:spcAft>
                          <a:spcPts val="0"/>
                        </a:spcAft>
                      </a:pPr>
                      <a:r>
                        <a:rPr lang="fa-IR" sz="2400" dirty="0">
                          <a:latin typeface="Times New Roman"/>
                          <a:ea typeface="Times New Roman"/>
                          <a:cs typeface="B Zar"/>
                        </a:rPr>
                        <a:t>قیمت واحد </a:t>
                      </a:r>
                      <a:endParaRPr lang="en-US" sz="2400" dirty="0" smtClean="0">
                        <a:latin typeface="Times New Roman"/>
                        <a:ea typeface="Times New Roman"/>
                        <a:cs typeface="B Zar"/>
                      </a:endParaRPr>
                    </a:p>
                    <a:p>
                      <a:pPr marL="0" marR="0" algn="ctr" rtl="1">
                        <a:spcBef>
                          <a:spcPts val="0"/>
                        </a:spcBef>
                        <a:spcAft>
                          <a:spcPts val="0"/>
                        </a:spcAft>
                      </a:pPr>
                      <a:r>
                        <a:rPr lang="fa-IR" sz="2400" dirty="0" smtClean="0">
                          <a:latin typeface="Times New Roman"/>
                          <a:ea typeface="Times New Roman"/>
                          <a:cs typeface="B Zar"/>
                        </a:rPr>
                        <a:t>( </a:t>
                      </a:r>
                      <a:r>
                        <a:rPr lang="fa-IR" sz="2400" dirty="0">
                          <a:latin typeface="Times New Roman"/>
                          <a:ea typeface="Times New Roman"/>
                          <a:cs typeface="B Zar"/>
                        </a:rPr>
                        <a:t>ریال )</a:t>
                      </a:r>
                      <a:endParaRPr lang="en-US" sz="2400" dirty="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c>
                  <a:txBody>
                    <a:bodyPr/>
                    <a:lstStyle/>
                    <a:p>
                      <a:pPr marL="0" marR="0" algn="ctr" rtl="1">
                        <a:spcBef>
                          <a:spcPts val="0"/>
                        </a:spcBef>
                        <a:spcAft>
                          <a:spcPts val="0"/>
                        </a:spcAft>
                      </a:pPr>
                      <a:r>
                        <a:rPr lang="fa-IR" sz="2400">
                          <a:latin typeface="Times New Roman"/>
                          <a:ea typeface="Times New Roman"/>
                          <a:cs typeface="B Zar"/>
                        </a:rPr>
                        <a:t>قیمت کل (میلیون ریال )</a:t>
                      </a:r>
                      <a:endParaRPr lang="en-US" sz="240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r>
              <a:tr h="351057">
                <a:tc>
                  <a:txBody>
                    <a:bodyPr/>
                    <a:lstStyle/>
                    <a:p>
                      <a:pPr marL="0" marR="0" algn="ctr" rtl="1">
                        <a:spcBef>
                          <a:spcPts val="0"/>
                        </a:spcBef>
                        <a:spcAft>
                          <a:spcPts val="0"/>
                        </a:spcAft>
                      </a:pPr>
                      <a:r>
                        <a:rPr lang="fa-IR" sz="2400">
                          <a:latin typeface="Times New Roman"/>
                          <a:ea typeface="Times New Roman"/>
                          <a:cs typeface="B Zar"/>
                        </a:rPr>
                        <a:t>1</a:t>
                      </a:r>
                      <a:endParaRPr lang="en-US" sz="240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c>
                  <a:txBody>
                    <a:bodyPr/>
                    <a:lstStyle/>
                    <a:p>
                      <a:pPr marL="0" marR="0" algn="r" rtl="1">
                        <a:spcBef>
                          <a:spcPts val="0"/>
                        </a:spcBef>
                        <a:spcAft>
                          <a:spcPts val="0"/>
                        </a:spcAft>
                      </a:pPr>
                      <a:r>
                        <a:rPr lang="fa-IR" sz="2400" dirty="0">
                          <a:latin typeface="Times New Roman"/>
                          <a:ea typeface="Times New Roman"/>
                          <a:cs typeface="B Zar"/>
                        </a:rPr>
                        <a:t>خاکبرداری و تسطیح </a:t>
                      </a:r>
                      <a:endParaRPr lang="en-US" sz="2400" dirty="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c>
                  <a:txBody>
                    <a:bodyPr/>
                    <a:lstStyle/>
                    <a:p>
                      <a:pPr marL="0" marR="0" algn="ctr" rtl="1">
                        <a:spcBef>
                          <a:spcPts val="0"/>
                        </a:spcBef>
                        <a:spcAft>
                          <a:spcPts val="0"/>
                        </a:spcAft>
                      </a:pPr>
                      <a:r>
                        <a:rPr lang="fa-IR" sz="2400">
                          <a:latin typeface="Times New Roman"/>
                          <a:ea typeface="Times New Roman"/>
                          <a:cs typeface="B Zar"/>
                        </a:rPr>
                        <a:t>2000</a:t>
                      </a:r>
                      <a:endParaRPr lang="en-US" sz="240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c>
                  <a:txBody>
                    <a:bodyPr/>
                    <a:lstStyle/>
                    <a:p>
                      <a:pPr marL="0" marR="0" algn="ctr" rtl="1">
                        <a:spcBef>
                          <a:spcPts val="0"/>
                        </a:spcBef>
                        <a:spcAft>
                          <a:spcPts val="0"/>
                        </a:spcAft>
                      </a:pPr>
                      <a:r>
                        <a:rPr lang="fa-IR" sz="2400">
                          <a:latin typeface="Times New Roman"/>
                          <a:ea typeface="Times New Roman"/>
                          <a:cs typeface="B Zar"/>
                        </a:rPr>
                        <a:t>5000</a:t>
                      </a:r>
                      <a:endParaRPr lang="en-US" sz="240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c>
                  <a:txBody>
                    <a:bodyPr/>
                    <a:lstStyle/>
                    <a:p>
                      <a:pPr marL="0" marR="0" algn="ctr" rtl="1">
                        <a:spcBef>
                          <a:spcPts val="0"/>
                        </a:spcBef>
                        <a:spcAft>
                          <a:spcPts val="0"/>
                        </a:spcAft>
                      </a:pPr>
                      <a:r>
                        <a:rPr lang="fa-IR" sz="2400">
                          <a:latin typeface="Times New Roman"/>
                          <a:ea typeface="Times New Roman"/>
                          <a:cs typeface="B Zar"/>
                        </a:rPr>
                        <a:t>10</a:t>
                      </a:r>
                      <a:endParaRPr lang="en-US" sz="240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r>
              <a:tr h="351057">
                <a:tc>
                  <a:txBody>
                    <a:bodyPr/>
                    <a:lstStyle/>
                    <a:p>
                      <a:pPr marL="0" marR="0" algn="ctr" rtl="1">
                        <a:spcBef>
                          <a:spcPts val="0"/>
                        </a:spcBef>
                        <a:spcAft>
                          <a:spcPts val="0"/>
                        </a:spcAft>
                      </a:pPr>
                      <a:r>
                        <a:rPr lang="fa-IR" sz="2400">
                          <a:latin typeface="Times New Roman"/>
                          <a:ea typeface="Times New Roman"/>
                          <a:cs typeface="B Zar"/>
                        </a:rPr>
                        <a:t>2</a:t>
                      </a:r>
                      <a:endParaRPr lang="en-US" sz="240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c>
                  <a:txBody>
                    <a:bodyPr/>
                    <a:lstStyle/>
                    <a:p>
                      <a:pPr marL="0" marR="0" algn="r" rtl="1">
                        <a:spcBef>
                          <a:spcPts val="0"/>
                        </a:spcBef>
                        <a:spcAft>
                          <a:spcPts val="0"/>
                        </a:spcAft>
                      </a:pPr>
                      <a:r>
                        <a:rPr lang="fa-IR" sz="2400">
                          <a:latin typeface="Times New Roman"/>
                          <a:ea typeface="Times New Roman"/>
                          <a:cs typeface="B Zar"/>
                        </a:rPr>
                        <a:t>حصار کشی دور به ارتفاع 2 متر </a:t>
                      </a:r>
                      <a:endParaRPr lang="en-US" sz="240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c>
                  <a:txBody>
                    <a:bodyPr/>
                    <a:lstStyle/>
                    <a:p>
                      <a:pPr marL="0" marR="0" algn="ctr" rtl="1">
                        <a:spcBef>
                          <a:spcPts val="0"/>
                        </a:spcBef>
                        <a:spcAft>
                          <a:spcPts val="0"/>
                        </a:spcAft>
                      </a:pPr>
                      <a:r>
                        <a:rPr lang="fa-IR" sz="2400">
                          <a:latin typeface="Times New Roman"/>
                          <a:ea typeface="Times New Roman"/>
                          <a:cs typeface="B Zar"/>
                        </a:rPr>
                        <a:t>220</a:t>
                      </a:r>
                      <a:endParaRPr lang="en-US" sz="240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c>
                  <a:txBody>
                    <a:bodyPr/>
                    <a:lstStyle/>
                    <a:p>
                      <a:pPr marL="0" marR="0" algn="ctr" rtl="1">
                        <a:spcBef>
                          <a:spcPts val="0"/>
                        </a:spcBef>
                        <a:spcAft>
                          <a:spcPts val="0"/>
                        </a:spcAft>
                      </a:pPr>
                      <a:r>
                        <a:rPr lang="fa-IR" sz="2400">
                          <a:latin typeface="Times New Roman"/>
                          <a:ea typeface="Times New Roman"/>
                          <a:cs typeface="B Zar"/>
                        </a:rPr>
                        <a:t>800000</a:t>
                      </a:r>
                      <a:endParaRPr lang="en-US" sz="240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c>
                  <a:txBody>
                    <a:bodyPr/>
                    <a:lstStyle/>
                    <a:p>
                      <a:pPr marL="0" marR="0" algn="ctr" rtl="1">
                        <a:spcBef>
                          <a:spcPts val="0"/>
                        </a:spcBef>
                        <a:spcAft>
                          <a:spcPts val="0"/>
                        </a:spcAft>
                      </a:pPr>
                      <a:r>
                        <a:rPr lang="fa-IR" sz="2400">
                          <a:latin typeface="Times New Roman"/>
                          <a:ea typeface="Times New Roman"/>
                          <a:cs typeface="B Zar"/>
                        </a:rPr>
                        <a:t>176</a:t>
                      </a:r>
                      <a:endParaRPr lang="en-US" sz="240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r>
              <a:tr h="351057">
                <a:tc>
                  <a:txBody>
                    <a:bodyPr/>
                    <a:lstStyle/>
                    <a:p>
                      <a:pPr marL="0" marR="0" algn="ctr" rtl="1">
                        <a:spcBef>
                          <a:spcPts val="0"/>
                        </a:spcBef>
                        <a:spcAft>
                          <a:spcPts val="0"/>
                        </a:spcAft>
                      </a:pPr>
                      <a:r>
                        <a:rPr lang="fa-IR" sz="2400">
                          <a:latin typeface="Times New Roman"/>
                          <a:ea typeface="Times New Roman"/>
                          <a:cs typeface="B Zar"/>
                        </a:rPr>
                        <a:t>3</a:t>
                      </a:r>
                      <a:endParaRPr lang="en-US" sz="240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c>
                  <a:txBody>
                    <a:bodyPr/>
                    <a:lstStyle/>
                    <a:p>
                      <a:pPr marL="0" marR="0" algn="r" rtl="1">
                        <a:spcBef>
                          <a:spcPts val="0"/>
                        </a:spcBef>
                        <a:spcAft>
                          <a:spcPts val="0"/>
                        </a:spcAft>
                      </a:pPr>
                      <a:r>
                        <a:rPr lang="fa-IR" sz="2400">
                          <a:latin typeface="Times New Roman"/>
                          <a:ea typeface="Times New Roman"/>
                          <a:cs typeface="B Zar"/>
                        </a:rPr>
                        <a:t>ایجاد فضای سبز ، روشنایی و غیر </a:t>
                      </a:r>
                      <a:endParaRPr lang="en-US" sz="240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c>
                  <a:txBody>
                    <a:bodyPr/>
                    <a:lstStyle/>
                    <a:p>
                      <a:pPr marL="0" marR="0" algn="ctr" rtl="1">
                        <a:spcBef>
                          <a:spcPts val="0"/>
                        </a:spcBef>
                        <a:spcAft>
                          <a:spcPts val="0"/>
                        </a:spcAft>
                      </a:pPr>
                      <a:r>
                        <a:rPr lang="fa-IR" sz="2400">
                          <a:latin typeface="Times New Roman"/>
                          <a:ea typeface="Times New Roman"/>
                          <a:cs typeface="B Zar"/>
                        </a:rPr>
                        <a:t>400</a:t>
                      </a:r>
                      <a:endParaRPr lang="en-US" sz="240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c>
                  <a:txBody>
                    <a:bodyPr/>
                    <a:lstStyle/>
                    <a:p>
                      <a:pPr marL="0" marR="0" algn="ctr" rtl="1">
                        <a:spcBef>
                          <a:spcPts val="0"/>
                        </a:spcBef>
                        <a:spcAft>
                          <a:spcPts val="0"/>
                        </a:spcAft>
                      </a:pPr>
                      <a:r>
                        <a:rPr lang="fa-IR" sz="2400">
                          <a:latin typeface="Times New Roman"/>
                          <a:ea typeface="Times New Roman"/>
                          <a:cs typeface="B Zar"/>
                        </a:rPr>
                        <a:t>45000</a:t>
                      </a:r>
                      <a:endParaRPr lang="en-US" sz="240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c>
                  <a:txBody>
                    <a:bodyPr/>
                    <a:lstStyle/>
                    <a:p>
                      <a:pPr marL="0" marR="0" algn="ctr" rtl="1">
                        <a:spcBef>
                          <a:spcPts val="0"/>
                        </a:spcBef>
                        <a:spcAft>
                          <a:spcPts val="0"/>
                        </a:spcAft>
                      </a:pPr>
                      <a:r>
                        <a:rPr lang="fa-IR" sz="2400">
                          <a:latin typeface="Times New Roman"/>
                          <a:ea typeface="Times New Roman"/>
                          <a:cs typeface="B Zar"/>
                        </a:rPr>
                        <a:t>18</a:t>
                      </a:r>
                      <a:endParaRPr lang="en-US" sz="240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r>
              <a:tr h="351057">
                <a:tc>
                  <a:txBody>
                    <a:bodyPr/>
                    <a:lstStyle/>
                    <a:p>
                      <a:pPr marL="0" marR="0" algn="ctr" rtl="1">
                        <a:spcBef>
                          <a:spcPts val="0"/>
                        </a:spcBef>
                        <a:spcAft>
                          <a:spcPts val="0"/>
                        </a:spcAft>
                      </a:pPr>
                      <a:r>
                        <a:rPr lang="fa-IR" sz="2400">
                          <a:latin typeface="Times New Roman"/>
                          <a:ea typeface="Times New Roman"/>
                          <a:cs typeface="B Zar"/>
                        </a:rPr>
                        <a:t>4</a:t>
                      </a:r>
                      <a:endParaRPr lang="en-US" sz="240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c>
                  <a:txBody>
                    <a:bodyPr/>
                    <a:lstStyle/>
                    <a:p>
                      <a:pPr marL="0" marR="0" algn="r" rtl="1">
                        <a:spcBef>
                          <a:spcPts val="0"/>
                        </a:spcBef>
                        <a:spcAft>
                          <a:spcPts val="0"/>
                        </a:spcAft>
                      </a:pPr>
                      <a:r>
                        <a:rPr lang="fa-IR" sz="2400">
                          <a:latin typeface="Times New Roman"/>
                          <a:ea typeface="Times New Roman"/>
                          <a:cs typeface="B Zar"/>
                        </a:rPr>
                        <a:t>جدول کشی و حیاط سازی </a:t>
                      </a:r>
                      <a:endParaRPr lang="en-US" sz="240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c>
                  <a:txBody>
                    <a:bodyPr/>
                    <a:lstStyle/>
                    <a:p>
                      <a:pPr marL="0" marR="0" algn="ctr" rtl="1">
                        <a:spcBef>
                          <a:spcPts val="0"/>
                        </a:spcBef>
                        <a:spcAft>
                          <a:spcPts val="0"/>
                        </a:spcAft>
                      </a:pPr>
                      <a:r>
                        <a:rPr lang="fa-IR" sz="2400">
                          <a:latin typeface="Times New Roman"/>
                          <a:ea typeface="Times New Roman"/>
                          <a:cs typeface="B Zar"/>
                        </a:rPr>
                        <a:t>400</a:t>
                      </a:r>
                      <a:endParaRPr lang="en-US" sz="240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c>
                  <a:txBody>
                    <a:bodyPr/>
                    <a:lstStyle/>
                    <a:p>
                      <a:pPr marL="0" marR="0" algn="ctr" rtl="1">
                        <a:spcBef>
                          <a:spcPts val="0"/>
                        </a:spcBef>
                        <a:spcAft>
                          <a:spcPts val="0"/>
                        </a:spcAft>
                      </a:pPr>
                      <a:r>
                        <a:rPr lang="fa-IR" sz="2400">
                          <a:latin typeface="Times New Roman"/>
                          <a:ea typeface="Times New Roman"/>
                          <a:cs typeface="B Zar"/>
                        </a:rPr>
                        <a:t>200000</a:t>
                      </a:r>
                      <a:endParaRPr lang="en-US" sz="240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c>
                  <a:txBody>
                    <a:bodyPr/>
                    <a:lstStyle/>
                    <a:p>
                      <a:pPr marL="0" marR="0" algn="ctr" rtl="1">
                        <a:spcBef>
                          <a:spcPts val="0"/>
                        </a:spcBef>
                        <a:spcAft>
                          <a:spcPts val="0"/>
                        </a:spcAft>
                      </a:pPr>
                      <a:r>
                        <a:rPr lang="fa-IR" sz="2400">
                          <a:latin typeface="Times New Roman"/>
                          <a:ea typeface="Times New Roman"/>
                          <a:cs typeface="B Zar"/>
                        </a:rPr>
                        <a:t>80</a:t>
                      </a:r>
                      <a:endParaRPr lang="en-US" sz="240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r>
              <a:tr h="351057">
                <a:tc gridSpan="4">
                  <a:txBody>
                    <a:bodyPr/>
                    <a:lstStyle/>
                    <a:p>
                      <a:pPr marL="0" marR="0" algn="ctr" rtl="1">
                        <a:spcBef>
                          <a:spcPts val="0"/>
                        </a:spcBef>
                        <a:spcAft>
                          <a:spcPts val="0"/>
                        </a:spcAft>
                      </a:pPr>
                      <a:r>
                        <a:rPr lang="fa-IR" sz="2400">
                          <a:latin typeface="Times New Roman"/>
                          <a:ea typeface="Times New Roman"/>
                          <a:cs typeface="B Zar"/>
                        </a:rPr>
                        <a:t>جمع کل </a:t>
                      </a:r>
                      <a:endParaRPr lang="en-US" sz="240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algn="ctr" rtl="1">
                        <a:spcBef>
                          <a:spcPts val="0"/>
                        </a:spcBef>
                        <a:spcAft>
                          <a:spcPts val="0"/>
                        </a:spcAft>
                      </a:pPr>
                      <a:r>
                        <a:rPr lang="fa-IR" sz="2400" dirty="0">
                          <a:latin typeface="Times New Roman"/>
                          <a:ea typeface="Times New Roman"/>
                          <a:cs typeface="B Zar"/>
                        </a:rPr>
                        <a:t>284</a:t>
                      </a:r>
                      <a:endParaRPr lang="en-US" sz="2400" dirty="0">
                        <a:latin typeface="Times New Roman"/>
                        <a:ea typeface="Times New Roman"/>
                        <a:cs typeface="Arial"/>
                      </a:endParaRPr>
                    </a:p>
                  </a:txBody>
                  <a:tcPr marL="62257" marR="622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75000"/>
                        <a:alpha val="80000"/>
                      </a:schemeClr>
                    </a:solidFill>
                  </a:tcPr>
                </a:tc>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2000"/>
                                        <p:tgtEl>
                                          <p:spTgt spid="3">
                                            <p:txEl>
                                              <p:pRg st="1" end="1"/>
                                            </p:txEl>
                                          </p:spTgt>
                                        </p:tgtEl>
                                      </p:cBhvr>
                                    </p:animEffect>
                                  </p:childTnLst>
                                </p:cTn>
                              </p:par>
                            </p:childTnLst>
                          </p:cTn>
                        </p:par>
                        <p:par>
                          <p:cTn id="13" fill="hold">
                            <p:stCondLst>
                              <p:cond delay="2000"/>
                            </p:stCondLst>
                            <p:childTnLst>
                              <p:par>
                                <p:cTn id="14" presetID="20" presetClass="entr" presetSubtype="0"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edge">
                                      <p:cBhvr>
                                        <p:cTn id="16" dur="2000"/>
                                        <p:tgtEl>
                                          <p:spTgt spid="4"/>
                                        </p:tgtEl>
                                      </p:cBhvr>
                                    </p:animEffect>
                                  </p:childTnLst>
                                </p:cTn>
                              </p:par>
                            </p:childTnLst>
                          </p:cTn>
                        </p:par>
                        <p:par>
                          <p:cTn id="17" fill="hold">
                            <p:stCondLst>
                              <p:cond delay="4000"/>
                            </p:stCondLst>
                            <p:childTnLst>
                              <p:par>
                                <p:cTn id="18" presetID="53" presetClass="entr" presetSubtype="0" fill="hold" grpId="0" nodeType="after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2000" fill="hold"/>
                                        <p:tgtEl>
                                          <p:spTgt spid="2"/>
                                        </p:tgtEl>
                                        <p:attrNameLst>
                                          <p:attrName>ppt_w</p:attrName>
                                        </p:attrNameLst>
                                      </p:cBhvr>
                                      <p:tavLst>
                                        <p:tav tm="0">
                                          <p:val>
                                            <p:fltVal val="0"/>
                                          </p:val>
                                        </p:tav>
                                        <p:tav tm="100000">
                                          <p:val>
                                            <p:strVal val="#ppt_w"/>
                                          </p:val>
                                        </p:tav>
                                      </p:tavLst>
                                    </p:anim>
                                    <p:anim calcmode="lin" valueType="num">
                                      <p:cBhvr>
                                        <p:cTn id="21" dur="2000" fill="hold"/>
                                        <p:tgtEl>
                                          <p:spTgt spid="2"/>
                                        </p:tgtEl>
                                        <p:attrNameLst>
                                          <p:attrName>ppt_h</p:attrName>
                                        </p:attrNameLst>
                                      </p:cBhvr>
                                      <p:tavLst>
                                        <p:tav tm="0">
                                          <p:val>
                                            <p:fltVal val="0"/>
                                          </p:val>
                                        </p:tav>
                                        <p:tav tm="100000">
                                          <p:val>
                                            <p:strVal val="#ppt_h"/>
                                          </p:val>
                                        </p:tav>
                                      </p:tavLst>
                                    </p:anim>
                                    <p:animEffect transition="in" filter="fade">
                                      <p:cBhvr>
                                        <p:cTn id="22" dur="2000"/>
                                        <p:tgtEl>
                                          <p:spTgt spid="2"/>
                                        </p:tgtEl>
                                      </p:cBhvr>
                                    </p:animEffect>
                                  </p:childTnLst>
                                </p:cTn>
                              </p:par>
                            </p:childTnLst>
                          </p:cTn>
                        </p:par>
                        <p:par>
                          <p:cTn id="23" fill="hold">
                            <p:stCondLst>
                              <p:cond delay="6000"/>
                            </p:stCondLst>
                            <p:childTnLst>
                              <p:par>
                                <p:cTn id="24" presetID="2" presetClass="entr" presetSubtype="4" fill="hold" nodeType="after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2000" fill="hold"/>
                                        <p:tgtEl>
                                          <p:spTgt spid="5"/>
                                        </p:tgtEl>
                                        <p:attrNameLst>
                                          <p:attrName>ppt_x</p:attrName>
                                        </p:attrNameLst>
                                      </p:cBhvr>
                                      <p:tavLst>
                                        <p:tav tm="0">
                                          <p:val>
                                            <p:strVal val="#ppt_x"/>
                                          </p:val>
                                        </p:tav>
                                        <p:tav tm="100000">
                                          <p:val>
                                            <p:strVal val="#ppt_x"/>
                                          </p:val>
                                        </p:tav>
                                      </p:tavLst>
                                    </p:anim>
                                    <p:anim calcmode="lin" valueType="num">
                                      <p:cBhvr additive="base">
                                        <p:cTn id="27" dur="2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14400" y="685800"/>
            <a:ext cx="7772400" cy="533400"/>
          </a:xfrm>
        </p:spPr>
        <p:txBody>
          <a:bodyPr>
            <a:normAutofit lnSpcReduction="10000"/>
          </a:bodyPr>
          <a:lstStyle/>
          <a:p>
            <a:pPr algn="ctr" rtl="1"/>
            <a:r>
              <a:rPr lang="fa-IR" sz="3200" dirty="0" smtClean="0">
                <a:solidFill>
                  <a:srgbClr val="86F973"/>
                </a:solidFill>
                <a:cs typeface="B Titr" pitchFamily="2" charset="-78"/>
              </a:rPr>
              <a:t>3-4</a:t>
            </a:r>
            <a:r>
              <a:rPr lang="fa-IR" sz="3200" dirty="0" smtClean="0">
                <a:solidFill>
                  <a:srgbClr val="FFC000"/>
                </a:solidFill>
                <a:cs typeface="B Titr" pitchFamily="2" charset="-78"/>
              </a:rPr>
              <a:t> هزینه ساختمان سازی :</a:t>
            </a:r>
            <a:endParaRPr lang="en-US" sz="3200" dirty="0" smtClean="0">
              <a:solidFill>
                <a:srgbClr val="FFC000"/>
              </a:solidFill>
              <a:cs typeface="B Titr" pitchFamily="2" charset="-78"/>
            </a:endParaRPr>
          </a:p>
          <a:p>
            <a:pPr algn="l" rtl="1"/>
            <a:endParaRPr lang="en-US" dirty="0"/>
          </a:p>
        </p:txBody>
      </p:sp>
      <p:graphicFrame>
        <p:nvGraphicFramePr>
          <p:cNvPr id="4" name="Table 3"/>
          <p:cNvGraphicFramePr>
            <a:graphicFrameLocks noGrp="1"/>
          </p:cNvGraphicFramePr>
          <p:nvPr/>
        </p:nvGraphicFramePr>
        <p:xfrm>
          <a:off x="533399" y="1143000"/>
          <a:ext cx="8305801" cy="5592690"/>
        </p:xfrm>
        <a:graphic>
          <a:graphicData uri="http://schemas.openxmlformats.org/drawingml/2006/table">
            <a:tbl>
              <a:tblPr rtl="1"/>
              <a:tblGrid>
                <a:gridCol w="853824"/>
                <a:gridCol w="1408693"/>
                <a:gridCol w="1007214"/>
                <a:gridCol w="1007214"/>
                <a:gridCol w="1007214"/>
                <a:gridCol w="1007214"/>
                <a:gridCol w="1007214"/>
                <a:gridCol w="1007214"/>
              </a:tblGrid>
              <a:tr h="774036">
                <a:tc rowSpan="2">
                  <a:txBody>
                    <a:bodyPr/>
                    <a:lstStyle/>
                    <a:p>
                      <a:pPr marL="71755" marR="71755" algn="ctr" rtl="1">
                        <a:spcBef>
                          <a:spcPts val="0"/>
                        </a:spcBef>
                        <a:spcAft>
                          <a:spcPts val="0"/>
                        </a:spcAft>
                      </a:pPr>
                      <a:r>
                        <a:rPr lang="fa-IR" sz="2400" dirty="0">
                          <a:latin typeface="Times New Roman"/>
                          <a:ea typeface="Times New Roman"/>
                          <a:cs typeface="B Zar"/>
                        </a:rPr>
                        <a:t>ردیف</a:t>
                      </a:r>
                      <a:endParaRPr lang="en-US" sz="2400" dirty="0">
                        <a:latin typeface="Times New Roman"/>
                        <a:ea typeface="Times New Roman"/>
                        <a:cs typeface="Arial"/>
                      </a:endParaRPr>
                    </a:p>
                  </a:txBody>
                  <a:tcPr marL="62034" marR="62034"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rowSpan="2">
                  <a:txBody>
                    <a:bodyPr/>
                    <a:lstStyle/>
                    <a:p>
                      <a:pPr marL="0" marR="0" algn="ctr" rtl="1">
                        <a:spcBef>
                          <a:spcPts val="0"/>
                        </a:spcBef>
                        <a:spcAft>
                          <a:spcPts val="0"/>
                        </a:spcAft>
                      </a:pPr>
                      <a:r>
                        <a:rPr lang="fa-IR" sz="2400">
                          <a:latin typeface="Times New Roman"/>
                          <a:ea typeface="Times New Roman"/>
                          <a:cs typeface="B Zar"/>
                        </a:rPr>
                        <a:t>شرح فعالیت </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gridSpan="2">
                  <a:txBody>
                    <a:bodyPr/>
                    <a:lstStyle/>
                    <a:p>
                      <a:pPr marL="0" marR="0" algn="ctr" rtl="1">
                        <a:spcBef>
                          <a:spcPts val="0"/>
                        </a:spcBef>
                        <a:spcAft>
                          <a:spcPts val="0"/>
                        </a:spcAft>
                      </a:pPr>
                      <a:r>
                        <a:rPr lang="fa-IR" sz="2400" dirty="0">
                          <a:latin typeface="Times New Roman"/>
                          <a:ea typeface="Times New Roman"/>
                          <a:cs typeface="B Zar"/>
                        </a:rPr>
                        <a:t>سطح زیر بنا </a:t>
                      </a:r>
                      <a:endParaRPr lang="en-US" sz="2400" dirty="0">
                        <a:latin typeface="Times New Roman"/>
                        <a:ea typeface="Times New Roman"/>
                        <a:cs typeface="Arial"/>
                      </a:endParaRPr>
                    </a:p>
                    <a:p>
                      <a:pPr marL="0" marR="0" algn="ctr" rtl="1">
                        <a:spcBef>
                          <a:spcPts val="0"/>
                        </a:spcBef>
                        <a:spcAft>
                          <a:spcPts val="0"/>
                        </a:spcAft>
                      </a:pPr>
                      <a:r>
                        <a:rPr lang="fa-IR" sz="2400" dirty="0">
                          <a:latin typeface="Times New Roman"/>
                          <a:ea typeface="Times New Roman"/>
                          <a:cs typeface="B Zar"/>
                        </a:rPr>
                        <a:t>( متر مربع )</a:t>
                      </a:r>
                      <a:endParaRPr lang="en-US" sz="2400" dirty="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hMerge="1">
                  <a:txBody>
                    <a:bodyPr/>
                    <a:lstStyle/>
                    <a:p>
                      <a:endParaRPr lang="en-US"/>
                    </a:p>
                  </a:txBody>
                  <a:tcPr/>
                </a:tc>
                <a:tc rowSpan="2">
                  <a:txBody>
                    <a:bodyPr/>
                    <a:lstStyle/>
                    <a:p>
                      <a:pPr marL="0" marR="0" algn="ctr" rtl="1">
                        <a:spcBef>
                          <a:spcPts val="0"/>
                        </a:spcBef>
                        <a:spcAft>
                          <a:spcPts val="0"/>
                        </a:spcAft>
                      </a:pPr>
                      <a:r>
                        <a:rPr lang="fa-IR" sz="2400">
                          <a:latin typeface="Times New Roman"/>
                          <a:ea typeface="Times New Roman"/>
                          <a:cs typeface="B Zar"/>
                        </a:rPr>
                        <a:t>نوع ساختمان </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rowSpan="2">
                  <a:txBody>
                    <a:bodyPr/>
                    <a:lstStyle/>
                    <a:p>
                      <a:pPr marL="0" marR="0" algn="ctr" rtl="1">
                        <a:spcBef>
                          <a:spcPts val="0"/>
                        </a:spcBef>
                        <a:spcAft>
                          <a:spcPts val="0"/>
                        </a:spcAft>
                      </a:pPr>
                      <a:r>
                        <a:rPr lang="fa-IR" sz="2400">
                          <a:latin typeface="Times New Roman"/>
                          <a:ea typeface="Times New Roman"/>
                          <a:cs typeface="B Zar"/>
                        </a:rPr>
                        <a:t>قیمت واحد </a:t>
                      </a:r>
                      <a:endParaRPr lang="en-US" sz="2400">
                        <a:latin typeface="Times New Roman"/>
                        <a:ea typeface="Times New Roman"/>
                        <a:cs typeface="Arial"/>
                      </a:endParaRPr>
                    </a:p>
                    <a:p>
                      <a:pPr marL="0" marR="0" algn="ctr" rtl="1">
                        <a:spcBef>
                          <a:spcPts val="0"/>
                        </a:spcBef>
                        <a:spcAft>
                          <a:spcPts val="0"/>
                        </a:spcAft>
                      </a:pPr>
                      <a:r>
                        <a:rPr lang="fa-IR" sz="2400">
                          <a:latin typeface="Times New Roman"/>
                          <a:ea typeface="Times New Roman"/>
                          <a:cs typeface="B Zar"/>
                        </a:rPr>
                        <a:t>( ریال )</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gridSpan="2">
                  <a:txBody>
                    <a:bodyPr/>
                    <a:lstStyle/>
                    <a:p>
                      <a:pPr marL="0" marR="0" algn="ctr" rtl="1">
                        <a:spcBef>
                          <a:spcPts val="0"/>
                        </a:spcBef>
                        <a:spcAft>
                          <a:spcPts val="0"/>
                        </a:spcAft>
                      </a:pPr>
                      <a:r>
                        <a:rPr lang="fa-IR" sz="2400">
                          <a:latin typeface="Times New Roman"/>
                          <a:ea typeface="Times New Roman"/>
                          <a:cs typeface="B Zar"/>
                        </a:rPr>
                        <a:t>قیمت کل ( میلیون ریال )</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hMerge="1">
                  <a:txBody>
                    <a:bodyPr/>
                    <a:lstStyle/>
                    <a:p>
                      <a:endParaRPr lang="en-US"/>
                    </a:p>
                  </a:txBody>
                  <a:tcPr/>
                </a:tc>
              </a:tr>
              <a:tr h="695022">
                <a:tc vMerge="1">
                  <a:txBody>
                    <a:bodyPr/>
                    <a:lstStyle/>
                    <a:p>
                      <a:endParaRPr lang="en-US"/>
                    </a:p>
                  </a:txBody>
                  <a:tcPr/>
                </a:tc>
                <a:tc vMerge="1">
                  <a:txBody>
                    <a:bodyPr/>
                    <a:lstStyle/>
                    <a:p>
                      <a:endParaRPr lang="en-US"/>
                    </a:p>
                  </a:txBody>
                  <a:tcPr/>
                </a:tc>
                <a:tc>
                  <a:txBody>
                    <a:bodyPr/>
                    <a:lstStyle/>
                    <a:p>
                      <a:pPr marL="0" marR="0" algn="ctr" rtl="1">
                        <a:spcBef>
                          <a:spcPts val="0"/>
                        </a:spcBef>
                        <a:spcAft>
                          <a:spcPts val="0"/>
                        </a:spcAft>
                      </a:pPr>
                      <a:r>
                        <a:rPr lang="fa-IR" sz="2400">
                          <a:latin typeface="Times New Roman"/>
                          <a:ea typeface="Times New Roman"/>
                          <a:cs typeface="B Zar"/>
                        </a:rPr>
                        <a:t>انجام شده </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مورد نیاز </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vMerge="1">
                  <a:txBody>
                    <a:bodyPr/>
                    <a:lstStyle/>
                    <a:p>
                      <a:endParaRPr lang="en-US"/>
                    </a:p>
                  </a:txBody>
                  <a:tcPr/>
                </a:tc>
                <a:tc vMerge="1">
                  <a:txBody>
                    <a:bodyPr/>
                    <a:lstStyle/>
                    <a:p>
                      <a:endParaRPr lang="en-US"/>
                    </a:p>
                  </a:txBody>
                  <a:tcPr/>
                </a:tc>
                <a:tc>
                  <a:txBody>
                    <a:bodyPr/>
                    <a:lstStyle/>
                    <a:p>
                      <a:pPr marL="0" marR="0" algn="ctr" rtl="1">
                        <a:spcBef>
                          <a:spcPts val="0"/>
                        </a:spcBef>
                        <a:spcAft>
                          <a:spcPts val="0"/>
                        </a:spcAft>
                      </a:pPr>
                      <a:r>
                        <a:rPr lang="fa-IR" sz="2400">
                          <a:latin typeface="Times New Roman"/>
                          <a:ea typeface="Times New Roman"/>
                          <a:cs typeface="B Zar"/>
                        </a:rPr>
                        <a:t>انجام شده </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مورد نیاز </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r>
              <a:tr h="695022">
                <a:tc>
                  <a:txBody>
                    <a:bodyPr/>
                    <a:lstStyle/>
                    <a:p>
                      <a:pPr marL="0" marR="0" algn="ctr" rtl="1">
                        <a:spcBef>
                          <a:spcPts val="0"/>
                        </a:spcBef>
                        <a:spcAft>
                          <a:spcPts val="0"/>
                        </a:spcAft>
                      </a:pPr>
                      <a:r>
                        <a:rPr lang="fa-IR" sz="2400">
                          <a:latin typeface="Times New Roman"/>
                          <a:ea typeface="Times New Roman"/>
                          <a:cs typeface="B Zar"/>
                        </a:rPr>
                        <a:t>1</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r" rtl="1">
                        <a:spcBef>
                          <a:spcPts val="0"/>
                        </a:spcBef>
                        <a:spcAft>
                          <a:spcPts val="0"/>
                        </a:spcAft>
                      </a:pPr>
                      <a:r>
                        <a:rPr lang="fa-IR" sz="2400">
                          <a:latin typeface="Times New Roman"/>
                          <a:ea typeface="Times New Roman"/>
                          <a:cs typeface="B Zar"/>
                        </a:rPr>
                        <a:t>ساختمان تولید</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400</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سوله بهداشتی </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1200000</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480</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r>
              <a:tr h="695022">
                <a:tc>
                  <a:txBody>
                    <a:bodyPr/>
                    <a:lstStyle/>
                    <a:p>
                      <a:pPr marL="0" marR="0" algn="ctr" rtl="1">
                        <a:spcBef>
                          <a:spcPts val="0"/>
                        </a:spcBef>
                        <a:spcAft>
                          <a:spcPts val="0"/>
                        </a:spcAft>
                      </a:pPr>
                      <a:r>
                        <a:rPr lang="fa-IR" sz="2400">
                          <a:latin typeface="Times New Roman"/>
                          <a:ea typeface="Times New Roman"/>
                          <a:cs typeface="B Zar"/>
                        </a:rPr>
                        <a:t>2</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r" rtl="1">
                        <a:spcBef>
                          <a:spcPts val="0"/>
                        </a:spcBef>
                        <a:spcAft>
                          <a:spcPts val="0"/>
                        </a:spcAft>
                      </a:pPr>
                      <a:r>
                        <a:rPr lang="fa-IR" sz="2400">
                          <a:latin typeface="Times New Roman"/>
                          <a:ea typeface="Times New Roman"/>
                          <a:cs typeface="B Zar"/>
                        </a:rPr>
                        <a:t>ساختمان اداری</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dirty="0">
                          <a:latin typeface="Times New Roman"/>
                          <a:ea typeface="Times New Roman"/>
                          <a:cs typeface="B Zar"/>
                        </a:rPr>
                        <a:t>100</a:t>
                      </a:r>
                      <a:endParaRPr lang="en-US" sz="2400" dirty="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آجرو سیمان </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dirty="0">
                          <a:latin typeface="Times New Roman"/>
                          <a:ea typeface="Times New Roman"/>
                          <a:cs typeface="B Zar"/>
                        </a:rPr>
                        <a:t>1000000</a:t>
                      </a:r>
                      <a:endParaRPr lang="en-US" sz="2400" dirty="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100</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r>
              <a:tr h="695022">
                <a:tc>
                  <a:txBody>
                    <a:bodyPr/>
                    <a:lstStyle/>
                    <a:p>
                      <a:pPr marL="0" marR="0" algn="ctr" rtl="1">
                        <a:spcBef>
                          <a:spcPts val="0"/>
                        </a:spcBef>
                        <a:spcAft>
                          <a:spcPts val="0"/>
                        </a:spcAft>
                      </a:pPr>
                      <a:r>
                        <a:rPr lang="fa-IR" sz="2400">
                          <a:latin typeface="Times New Roman"/>
                          <a:ea typeface="Times New Roman"/>
                          <a:cs typeface="B Zar"/>
                        </a:rPr>
                        <a:t>3</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r" rtl="1">
                        <a:spcBef>
                          <a:spcPts val="0"/>
                        </a:spcBef>
                        <a:spcAft>
                          <a:spcPts val="0"/>
                        </a:spcAft>
                      </a:pPr>
                      <a:r>
                        <a:rPr lang="fa-IR" sz="2400">
                          <a:latin typeface="Times New Roman"/>
                          <a:ea typeface="Times New Roman"/>
                          <a:cs typeface="B Zar"/>
                        </a:rPr>
                        <a:t>ساختمان نگهبانی </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20</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1000000</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20</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r>
              <a:tr h="387018">
                <a:tc>
                  <a:txBody>
                    <a:bodyPr/>
                    <a:lstStyle/>
                    <a:p>
                      <a:pPr marL="0" marR="0" algn="ctr" rtl="1">
                        <a:spcBef>
                          <a:spcPts val="0"/>
                        </a:spcBef>
                        <a:spcAft>
                          <a:spcPts val="0"/>
                        </a:spcAft>
                      </a:pPr>
                      <a:r>
                        <a:rPr lang="fa-IR" sz="2400">
                          <a:latin typeface="Times New Roman"/>
                          <a:ea typeface="Times New Roman"/>
                          <a:cs typeface="B Zar"/>
                        </a:rPr>
                        <a:t>4</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r" rtl="1">
                        <a:spcBef>
                          <a:spcPts val="0"/>
                        </a:spcBef>
                        <a:spcAft>
                          <a:spcPts val="0"/>
                        </a:spcAft>
                      </a:pPr>
                      <a:r>
                        <a:rPr lang="fa-IR" sz="2400">
                          <a:latin typeface="Times New Roman"/>
                          <a:ea typeface="Times New Roman"/>
                          <a:cs typeface="B Zar"/>
                        </a:rPr>
                        <a:t>آزمایشگاه </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30</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1200000</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36</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r>
              <a:tr h="695022">
                <a:tc>
                  <a:txBody>
                    <a:bodyPr/>
                    <a:lstStyle/>
                    <a:p>
                      <a:pPr marL="0" marR="0" algn="ctr" rtl="1">
                        <a:spcBef>
                          <a:spcPts val="0"/>
                        </a:spcBef>
                        <a:spcAft>
                          <a:spcPts val="0"/>
                        </a:spcAft>
                      </a:pPr>
                      <a:r>
                        <a:rPr lang="fa-IR" sz="2400">
                          <a:latin typeface="Times New Roman"/>
                          <a:ea typeface="Times New Roman"/>
                          <a:cs typeface="B Zar"/>
                        </a:rPr>
                        <a:t>5</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r" rtl="1">
                        <a:spcBef>
                          <a:spcPts val="0"/>
                        </a:spcBef>
                        <a:spcAft>
                          <a:spcPts val="0"/>
                        </a:spcAft>
                      </a:pPr>
                      <a:r>
                        <a:rPr lang="fa-IR" sz="2400" dirty="0">
                          <a:latin typeface="Times New Roman"/>
                          <a:ea typeface="Times New Roman"/>
                          <a:cs typeface="B Zar"/>
                        </a:rPr>
                        <a:t>انبار </a:t>
                      </a:r>
                      <a:endParaRPr lang="en-US" sz="2400" dirty="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150</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سوله بهداشتی </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1200000</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180</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r>
              <a:tr h="387018">
                <a:tc gridSpan="2">
                  <a:txBody>
                    <a:bodyPr/>
                    <a:lstStyle/>
                    <a:p>
                      <a:pPr marL="0" marR="0" algn="ctr" rtl="1">
                        <a:spcBef>
                          <a:spcPts val="0"/>
                        </a:spcBef>
                        <a:spcAft>
                          <a:spcPts val="0"/>
                        </a:spcAft>
                      </a:pPr>
                      <a:r>
                        <a:rPr lang="fa-IR" sz="2400">
                          <a:latin typeface="Times New Roman"/>
                          <a:ea typeface="Times New Roman"/>
                          <a:cs typeface="B Zar"/>
                        </a:rPr>
                        <a:t>جمع کل زیر بنا</a:t>
                      </a:r>
                      <a:endParaRPr lang="en-US" sz="240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hMerge="1">
                  <a:txBody>
                    <a:bodyPr/>
                    <a:lstStyle/>
                    <a:p>
                      <a:endParaRPr lang="en-US"/>
                    </a:p>
                  </a:txBody>
                  <a:tcPr/>
                </a:tc>
                <a:tc gridSpan="6">
                  <a:txBody>
                    <a:bodyPr/>
                    <a:lstStyle/>
                    <a:p>
                      <a:pPr marL="0" marR="0" algn="ctr" rtl="1">
                        <a:spcBef>
                          <a:spcPts val="0"/>
                        </a:spcBef>
                        <a:spcAft>
                          <a:spcPts val="0"/>
                        </a:spcAft>
                      </a:pPr>
                      <a:r>
                        <a:rPr lang="fa-IR" sz="2400" dirty="0">
                          <a:latin typeface="Times New Roman"/>
                          <a:ea typeface="Times New Roman"/>
                          <a:cs typeface="B Zar"/>
                        </a:rPr>
                        <a:t>700 متر مربع </a:t>
                      </a:r>
                      <a:endParaRPr lang="en-US" sz="2400" dirty="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87018">
                <a:tc gridSpan="6">
                  <a:txBody>
                    <a:bodyPr/>
                    <a:lstStyle/>
                    <a:p>
                      <a:pPr marL="0" marR="0" algn="ctr" rtl="1">
                        <a:spcBef>
                          <a:spcPts val="0"/>
                        </a:spcBef>
                        <a:spcAft>
                          <a:spcPts val="0"/>
                        </a:spcAft>
                      </a:pPr>
                      <a:r>
                        <a:rPr lang="fa-IR" sz="2400" dirty="0">
                          <a:latin typeface="Times New Roman"/>
                          <a:ea typeface="Times New Roman"/>
                          <a:cs typeface="B Zar"/>
                        </a:rPr>
                        <a:t>جمع کل هزینه </a:t>
                      </a:r>
                      <a:endParaRPr lang="en-US" sz="2400" dirty="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gridSpan="2">
                  <a:txBody>
                    <a:bodyPr/>
                    <a:lstStyle/>
                    <a:p>
                      <a:pPr marL="0" marR="0" algn="ctr" rtl="1">
                        <a:spcBef>
                          <a:spcPts val="0"/>
                        </a:spcBef>
                        <a:spcAft>
                          <a:spcPts val="0"/>
                        </a:spcAft>
                      </a:pPr>
                      <a:r>
                        <a:rPr lang="fa-IR" sz="2400" dirty="0">
                          <a:latin typeface="Times New Roman"/>
                          <a:ea typeface="Times New Roman"/>
                          <a:cs typeface="B Zar"/>
                        </a:rPr>
                        <a:t>816</a:t>
                      </a:r>
                      <a:endParaRPr lang="en-US" sz="2400" dirty="0">
                        <a:latin typeface="Times New Roman"/>
                        <a:ea typeface="Times New Roman"/>
                        <a:cs typeface="Arial"/>
                      </a:endParaRPr>
                    </a:p>
                  </a:txBody>
                  <a:tcPr marL="62034" marR="620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xy" algn="tl"/>
                    </a:blipFill>
                  </a:tcPr>
                </a:tc>
                <a:tc hMerge="1">
                  <a:txBody>
                    <a:bodyPr/>
                    <a:lstStyle/>
                    <a:p>
                      <a:endParaRPr lang="en-US"/>
                    </a:p>
                  </a:txBody>
                  <a:tcPr/>
                </a:tc>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ppt_x</p:attrName>
                                        </p:attrNameLst>
                                      </p:cBhvr>
                                      <p:tavLst>
                                        <p:tav tm="0">
                                          <p:val>
                                            <p:strVal val="#ppt_x-.1"/>
                                          </p:val>
                                        </p:tav>
                                        <p:tav tm="100000">
                                          <p:val>
                                            <p:strVal val="#ppt_x"/>
                                          </p:val>
                                        </p:tav>
                                      </p:tavLst>
                                    </p:anim>
                                    <p:anim calcmode="lin" valueType="num">
                                      <p:cBhvr>
                                        <p:cTn id="9" dur="2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par>
                          <p:cTn id="10" fill="hold">
                            <p:stCondLst>
                              <p:cond delay="5800"/>
                            </p:stCondLst>
                            <p:childTnLst>
                              <p:par>
                                <p:cTn id="11" presetID="25"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14" dur="10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15" dur="1000" accel="50000" fill="hold">
                                          <p:stCondLst>
                                            <p:cond delay="1000"/>
                                          </p:stCondLst>
                                        </p:cTn>
                                        <p:tgtEl>
                                          <p:spTgt spid="4"/>
                                        </p:tgtEl>
                                        <p:attrNameLst>
                                          <p:attrName>ppt_w</p:attrName>
                                        </p:attrNameLst>
                                      </p:cBhvr>
                                      <p:tavLst>
                                        <p:tav tm="0">
                                          <p:val>
                                            <p:strVal val="#ppt_w*.05"/>
                                          </p:val>
                                        </p:tav>
                                        <p:tav tm="100000">
                                          <p:val>
                                            <p:strVal val="#ppt_w"/>
                                          </p:val>
                                        </p:tav>
                                      </p:tavLst>
                                    </p:anim>
                                    <p:anim calcmode="lin" valueType="num">
                                      <p:cBhvr>
                                        <p:cTn id="16" dur="2000" fill="hold"/>
                                        <p:tgtEl>
                                          <p:spTgt spid="4"/>
                                        </p:tgtEl>
                                        <p:attrNameLst>
                                          <p:attrName>ppt_h</p:attrName>
                                        </p:attrNameLst>
                                      </p:cBhvr>
                                      <p:tavLst>
                                        <p:tav tm="0">
                                          <p:val>
                                            <p:strVal val="#ppt_h"/>
                                          </p:val>
                                        </p:tav>
                                        <p:tav tm="100000">
                                          <p:val>
                                            <p:strVal val="#ppt_h"/>
                                          </p:val>
                                        </p:tav>
                                      </p:tavLst>
                                    </p:anim>
                                    <p:anim calcmode="lin" valueType="num">
                                      <p:cBhvr>
                                        <p:cTn id="17" dur="10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8" dur="10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9" dur="1000" accel="50000" fill="hold">
                                          <p:stCondLst>
                                            <p:cond delay="1000"/>
                                          </p:stCondLst>
                                        </p:cTn>
                                        <p:tgtEl>
                                          <p:spTgt spid="4"/>
                                        </p:tgtEl>
                                        <p:attrNameLst>
                                          <p:attrName>ppt_y</p:attrName>
                                        </p:attrNameLst>
                                      </p:cBhvr>
                                      <p:tavLst>
                                        <p:tav tm="0">
                                          <p:val>
                                            <p:strVal val="#ppt_y+.1"/>
                                          </p:val>
                                        </p:tav>
                                        <p:tav tm="100000">
                                          <p:val>
                                            <p:strVal val="#ppt_y"/>
                                          </p:val>
                                        </p:tav>
                                      </p:tavLst>
                                    </p:anim>
                                    <p:animEffect transition="in" filter="fade">
                                      <p:cBhvr>
                                        <p:cTn id="20" dur="2000" decel="50000">
                                          <p:stCondLst>
                                            <p:cond delay="0"/>
                                          </p:stCondLst>
                                        </p:cTn>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14400" y="457200"/>
            <a:ext cx="7772400" cy="990600"/>
          </a:xfrm>
        </p:spPr>
        <p:txBody>
          <a:bodyPr>
            <a:normAutofit lnSpcReduction="10000"/>
          </a:bodyPr>
          <a:lstStyle/>
          <a:p>
            <a:pPr algn="ctr" rtl="1"/>
            <a:r>
              <a:rPr lang="fa-IR" sz="3200" dirty="0" smtClean="0">
                <a:solidFill>
                  <a:srgbClr val="86F973"/>
                </a:solidFill>
                <a:cs typeface="B Titr" pitchFamily="2" charset="-78"/>
              </a:rPr>
              <a:t>4-4</a:t>
            </a:r>
            <a:r>
              <a:rPr lang="fa-IR" sz="3200" dirty="0" smtClean="0">
                <a:solidFill>
                  <a:srgbClr val="FFC000"/>
                </a:solidFill>
                <a:cs typeface="B Titr" pitchFamily="2" charset="-78"/>
              </a:rPr>
              <a:t> هزینه ماشین آلات ، تجهیزات و ابزار تولیدی :</a:t>
            </a:r>
            <a:endParaRPr lang="en-US" sz="3200" dirty="0" smtClean="0">
              <a:solidFill>
                <a:srgbClr val="FFC000"/>
              </a:solidFill>
              <a:cs typeface="B Titr" pitchFamily="2" charset="-78"/>
            </a:endParaRPr>
          </a:p>
          <a:p>
            <a:pPr algn="ctr" rtl="1"/>
            <a:r>
              <a:rPr lang="fa-IR" sz="3200" dirty="0" smtClean="0">
                <a:solidFill>
                  <a:srgbClr val="FFC000"/>
                </a:solidFill>
                <a:cs typeface="B Titr" pitchFamily="2" charset="-78"/>
              </a:rPr>
              <a:t> </a:t>
            </a:r>
            <a:r>
              <a:rPr lang="fa-IR" sz="3200" dirty="0" smtClean="0">
                <a:solidFill>
                  <a:srgbClr val="86F973"/>
                </a:solidFill>
                <a:cs typeface="B Titr" pitchFamily="2" charset="-78"/>
              </a:rPr>
              <a:t>(</a:t>
            </a:r>
            <a:r>
              <a:rPr lang="fa-IR" sz="3200" dirty="0" smtClean="0">
                <a:solidFill>
                  <a:srgbClr val="FFC000"/>
                </a:solidFill>
                <a:cs typeface="B Titr" pitchFamily="2" charset="-78"/>
              </a:rPr>
              <a:t> به انضمام هزینه نصب و راه اندازی </a:t>
            </a:r>
            <a:r>
              <a:rPr lang="fa-IR" sz="3200" dirty="0" smtClean="0">
                <a:solidFill>
                  <a:srgbClr val="86F973"/>
                </a:solidFill>
                <a:cs typeface="B Titr" pitchFamily="2" charset="-78"/>
              </a:rPr>
              <a:t>)</a:t>
            </a:r>
            <a:endParaRPr lang="en-US" sz="3200" dirty="0" smtClean="0">
              <a:solidFill>
                <a:srgbClr val="86F973"/>
              </a:solidFill>
              <a:cs typeface="B Titr" pitchFamily="2" charset="-78"/>
            </a:endParaRPr>
          </a:p>
          <a:p>
            <a:endParaRPr lang="en-US" dirty="0"/>
          </a:p>
        </p:txBody>
      </p:sp>
      <p:graphicFrame>
        <p:nvGraphicFramePr>
          <p:cNvPr id="4" name="Table 3"/>
          <p:cNvGraphicFramePr>
            <a:graphicFrameLocks noGrp="1"/>
          </p:cNvGraphicFramePr>
          <p:nvPr/>
        </p:nvGraphicFramePr>
        <p:xfrm>
          <a:off x="457199" y="1447797"/>
          <a:ext cx="8458201" cy="5213821"/>
        </p:xfrm>
        <a:graphic>
          <a:graphicData uri="http://schemas.openxmlformats.org/drawingml/2006/table">
            <a:tbl>
              <a:tblPr rtl="1"/>
              <a:tblGrid>
                <a:gridCol w="384464"/>
                <a:gridCol w="1730086"/>
                <a:gridCol w="1670939"/>
                <a:gridCol w="739354"/>
                <a:gridCol w="761533"/>
                <a:gridCol w="1057275"/>
                <a:gridCol w="1057275"/>
                <a:gridCol w="1057275"/>
              </a:tblGrid>
              <a:tr h="1157423">
                <a:tc>
                  <a:txBody>
                    <a:bodyPr/>
                    <a:lstStyle/>
                    <a:p>
                      <a:pPr marL="71755" marR="71755" algn="ctr" rtl="1">
                        <a:spcBef>
                          <a:spcPts val="0"/>
                        </a:spcBef>
                        <a:spcAft>
                          <a:spcPts val="0"/>
                        </a:spcAft>
                      </a:pPr>
                      <a:r>
                        <a:rPr lang="fa-IR" sz="1800" dirty="0">
                          <a:latin typeface="Times New Roman"/>
                          <a:ea typeface="Times New Roman"/>
                          <a:cs typeface="B Zar"/>
                        </a:rPr>
                        <a:t>ردیف </a:t>
                      </a:r>
                      <a:endParaRPr lang="en-US" sz="1800" dirty="0">
                        <a:latin typeface="Times New Roman"/>
                        <a:ea typeface="Times New Roman"/>
                        <a:cs typeface="Arial"/>
                      </a:endParaRPr>
                    </a:p>
                  </a:txBody>
                  <a:tcPr marL="63944" marR="63944"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dirty="0">
                          <a:latin typeface="Times New Roman"/>
                          <a:ea typeface="Times New Roman"/>
                          <a:cs typeface="B Zar"/>
                        </a:rPr>
                        <a:t>نام ماشین آلات و تجهیزات </a:t>
                      </a:r>
                      <a:endParaRPr lang="en-US" sz="1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dirty="0">
                          <a:latin typeface="Times New Roman"/>
                          <a:ea typeface="Times New Roman"/>
                          <a:cs typeface="B Zar"/>
                        </a:rPr>
                        <a:t>مشخصات فنی </a:t>
                      </a:r>
                      <a:endParaRPr lang="en-US" sz="1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gridSpan="2">
                  <a:txBody>
                    <a:bodyPr/>
                    <a:lstStyle/>
                    <a:p>
                      <a:pPr marL="0" marR="0" algn="ctr" rtl="1">
                        <a:spcBef>
                          <a:spcPts val="0"/>
                        </a:spcBef>
                        <a:spcAft>
                          <a:spcPts val="0"/>
                        </a:spcAft>
                      </a:pPr>
                      <a:r>
                        <a:rPr lang="fa-IR" sz="1800">
                          <a:latin typeface="Times New Roman"/>
                          <a:ea typeface="Times New Roman"/>
                          <a:cs typeface="B Zar"/>
                        </a:rPr>
                        <a:t>تعداد </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hMerge="1">
                  <a:txBody>
                    <a:bodyPr/>
                    <a:lstStyle/>
                    <a:p>
                      <a:endParaRPr lang="en-US"/>
                    </a:p>
                  </a:txBody>
                  <a:tcPr/>
                </a:tc>
                <a:tc>
                  <a:txBody>
                    <a:bodyPr/>
                    <a:lstStyle/>
                    <a:p>
                      <a:pPr marL="0" marR="0" algn="ctr" rtl="1">
                        <a:spcBef>
                          <a:spcPts val="0"/>
                        </a:spcBef>
                        <a:spcAft>
                          <a:spcPts val="0"/>
                        </a:spcAft>
                      </a:pPr>
                      <a:r>
                        <a:rPr lang="fa-IR" sz="1800">
                          <a:latin typeface="Times New Roman"/>
                          <a:ea typeface="Times New Roman"/>
                          <a:cs typeface="B Zar"/>
                        </a:rPr>
                        <a:t>قیمت واحد </a:t>
                      </a:r>
                      <a:endParaRPr lang="en-US" sz="1800">
                        <a:latin typeface="Times New Roman"/>
                        <a:ea typeface="Times New Roman"/>
                        <a:cs typeface="Arial"/>
                      </a:endParaRPr>
                    </a:p>
                    <a:p>
                      <a:pPr marL="0" marR="0" algn="ctr" rtl="1">
                        <a:spcBef>
                          <a:spcPts val="0"/>
                        </a:spcBef>
                        <a:spcAft>
                          <a:spcPts val="0"/>
                        </a:spcAft>
                      </a:pPr>
                      <a:r>
                        <a:rPr lang="fa-IR" sz="1800">
                          <a:latin typeface="Times New Roman"/>
                          <a:ea typeface="Times New Roman"/>
                          <a:cs typeface="B Zar"/>
                        </a:rPr>
                        <a:t>( میلیون ریال )</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gridSpan="2">
                  <a:txBody>
                    <a:bodyPr/>
                    <a:lstStyle/>
                    <a:p>
                      <a:pPr marL="0" marR="0" algn="ctr" rtl="1">
                        <a:spcBef>
                          <a:spcPts val="0"/>
                        </a:spcBef>
                        <a:spcAft>
                          <a:spcPts val="0"/>
                        </a:spcAft>
                      </a:pPr>
                      <a:r>
                        <a:rPr lang="fa-IR" sz="1800">
                          <a:latin typeface="Times New Roman"/>
                          <a:ea typeface="Times New Roman"/>
                          <a:cs typeface="B Zar"/>
                        </a:rPr>
                        <a:t>قیمت کل ( میلیون ریال )</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hMerge="1">
                  <a:txBody>
                    <a:bodyPr/>
                    <a:lstStyle/>
                    <a:p>
                      <a:endParaRPr lang="en-US"/>
                    </a:p>
                  </a:txBody>
                  <a:tcPr/>
                </a:tc>
              </a:tr>
              <a:tr h="293949">
                <a:tc>
                  <a:txBody>
                    <a:bodyPr/>
                    <a:lstStyle/>
                    <a:p>
                      <a:pPr marL="0" marR="0" algn="ctr" rtl="1">
                        <a:spcBef>
                          <a:spcPts val="0"/>
                        </a:spcBef>
                        <a:spcAft>
                          <a:spcPts val="0"/>
                        </a:spcAft>
                      </a:pPr>
                      <a:r>
                        <a:rPr lang="fa-IR" sz="1800">
                          <a:latin typeface="Times New Roman"/>
                          <a:ea typeface="Times New Roman"/>
                          <a:cs typeface="B Zar"/>
                        </a:rPr>
                        <a:t>1</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ماشین پخت نان ( فر )</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2</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100</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200</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r>
              <a:tr h="293949">
                <a:tc>
                  <a:txBody>
                    <a:bodyPr/>
                    <a:lstStyle/>
                    <a:p>
                      <a:pPr marL="0" marR="0" algn="ctr" rtl="1">
                        <a:spcBef>
                          <a:spcPts val="0"/>
                        </a:spcBef>
                        <a:spcAft>
                          <a:spcPts val="0"/>
                        </a:spcAft>
                      </a:pPr>
                      <a:r>
                        <a:rPr lang="fa-IR" sz="1800">
                          <a:latin typeface="Times New Roman"/>
                          <a:ea typeface="Times New Roman"/>
                          <a:cs typeface="B Zar"/>
                        </a:rPr>
                        <a:t>2</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میکسر </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2</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5</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10</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r>
              <a:tr h="293949">
                <a:tc>
                  <a:txBody>
                    <a:bodyPr/>
                    <a:lstStyle/>
                    <a:p>
                      <a:pPr marL="0" marR="0" algn="ctr" rtl="1">
                        <a:spcBef>
                          <a:spcPts val="0"/>
                        </a:spcBef>
                        <a:spcAft>
                          <a:spcPts val="0"/>
                        </a:spcAft>
                      </a:pPr>
                      <a:r>
                        <a:rPr lang="fa-IR" sz="1800">
                          <a:latin typeface="Times New Roman"/>
                          <a:ea typeface="Times New Roman"/>
                          <a:cs typeface="B Zar"/>
                        </a:rPr>
                        <a:t>3</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خمیر گیر</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3</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dirty="0">
                          <a:latin typeface="Times New Roman"/>
                          <a:ea typeface="Times New Roman"/>
                          <a:cs typeface="B Zar"/>
                        </a:rPr>
                        <a:t>10</a:t>
                      </a:r>
                      <a:endParaRPr lang="en-US" sz="1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30</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r>
              <a:tr h="293949">
                <a:tc>
                  <a:txBody>
                    <a:bodyPr/>
                    <a:lstStyle/>
                    <a:p>
                      <a:pPr marL="0" marR="0" algn="ctr" rtl="1">
                        <a:spcBef>
                          <a:spcPts val="0"/>
                        </a:spcBef>
                        <a:spcAft>
                          <a:spcPts val="0"/>
                        </a:spcAft>
                      </a:pPr>
                      <a:r>
                        <a:rPr lang="fa-IR" sz="1800">
                          <a:latin typeface="Times New Roman"/>
                          <a:ea typeface="Times New Roman"/>
                          <a:cs typeface="B Zar"/>
                        </a:rPr>
                        <a:t>4</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تونل گرمخانه </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dirty="0">
                          <a:latin typeface="Times New Roman"/>
                          <a:ea typeface="Times New Roman"/>
                          <a:cs typeface="B Zar"/>
                        </a:rPr>
                        <a:t>2</a:t>
                      </a:r>
                      <a:endParaRPr lang="en-US" sz="1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10</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20</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r>
              <a:tr h="293949">
                <a:tc>
                  <a:txBody>
                    <a:bodyPr/>
                    <a:lstStyle/>
                    <a:p>
                      <a:pPr marL="0" marR="0" algn="ctr" rtl="1">
                        <a:spcBef>
                          <a:spcPts val="0"/>
                        </a:spcBef>
                        <a:spcAft>
                          <a:spcPts val="0"/>
                        </a:spcAft>
                      </a:pPr>
                      <a:r>
                        <a:rPr lang="fa-IR" sz="1800" dirty="0">
                          <a:latin typeface="Times New Roman"/>
                          <a:ea typeface="Times New Roman"/>
                          <a:cs typeface="B Zar"/>
                        </a:rPr>
                        <a:t>5</a:t>
                      </a:r>
                      <a:endParaRPr lang="en-US" sz="1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چاپ گیر و قالب گیر </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3</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dirty="0">
                          <a:latin typeface="Times New Roman"/>
                          <a:ea typeface="Times New Roman"/>
                          <a:cs typeface="B Zar"/>
                        </a:rPr>
                        <a:t>-</a:t>
                      </a:r>
                      <a:endParaRPr lang="en-US" sz="1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5</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15</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r>
              <a:tr h="293949">
                <a:tc>
                  <a:txBody>
                    <a:bodyPr/>
                    <a:lstStyle/>
                    <a:p>
                      <a:pPr marL="0" marR="0" algn="ctr" rtl="1">
                        <a:spcBef>
                          <a:spcPts val="0"/>
                        </a:spcBef>
                        <a:spcAft>
                          <a:spcPts val="0"/>
                        </a:spcAft>
                      </a:pPr>
                      <a:r>
                        <a:rPr lang="fa-IR" sz="1800">
                          <a:latin typeface="Times New Roman"/>
                          <a:ea typeface="Times New Roman"/>
                          <a:cs typeface="B Zar"/>
                        </a:rPr>
                        <a:t>6</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دستگاه برش نان</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2</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3</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6</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r>
              <a:tr h="293949">
                <a:tc>
                  <a:txBody>
                    <a:bodyPr/>
                    <a:lstStyle/>
                    <a:p>
                      <a:pPr marL="0" marR="0" algn="ctr" rtl="1">
                        <a:spcBef>
                          <a:spcPts val="0"/>
                        </a:spcBef>
                        <a:spcAft>
                          <a:spcPts val="0"/>
                        </a:spcAft>
                      </a:pPr>
                      <a:r>
                        <a:rPr lang="fa-IR" sz="1800">
                          <a:latin typeface="Times New Roman"/>
                          <a:ea typeface="Times New Roman"/>
                          <a:cs typeface="B Zar"/>
                        </a:rPr>
                        <a:t>7</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بسته بندی </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2</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10</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20</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r>
              <a:tr h="293949">
                <a:tc>
                  <a:txBody>
                    <a:bodyPr/>
                    <a:lstStyle/>
                    <a:p>
                      <a:pPr marL="0" marR="0" algn="ctr" rtl="1">
                        <a:spcBef>
                          <a:spcPts val="0"/>
                        </a:spcBef>
                        <a:spcAft>
                          <a:spcPts val="0"/>
                        </a:spcAft>
                      </a:pPr>
                      <a:r>
                        <a:rPr lang="fa-IR" sz="1800">
                          <a:latin typeface="Times New Roman"/>
                          <a:ea typeface="Times New Roman"/>
                          <a:cs typeface="B Zar"/>
                        </a:rPr>
                        <a:t>8</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میز کار استیل </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2</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10</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20</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r>
              <a:tr h="790743">
                <a:tc>
                  <a:txBody>
                    <a:bodyPr/>
                    <a:lstStyle/>
                    <a:p>
                      <a:pPr marL="0" marR="0" algn="ctr" rtl="1">
                        <a:spcBef>
                          <a:spcPts val="0"/>
                        </a:spcBef>
                        <a:spcAft>
                          <a:spcPts val="0"/>
                        </a:spcAft>
                      </a:pPr>
                      <a:r>
                        <a:rPr lang="fa-IR" sz="1800">
                          <a:latin typeface="Times New Roman"/>
                          <a:ea typeface="Times New Roman"/>
                          <a:cs typeface="B Zar"/>
                        </a:rPr>
                        <a:t>9</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ماشین آلات و تجهیزات تمیرگاه و آزمایشگاه </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50</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r>
              <a:tr h="587897">
                <a:tc>
                  <a:txBody>
                    <a:bodyPr/>
                    <a:lstStyle/>
                    <a:p>
                      <a:pPr marL="0" marR="0" algn="ctr" rtl="1">
                        <a:spcBef>
                          <a:spcPts val="0"/>
                        </a:spcBef>
                        <a:spcAft>
                          <a:spcPts val="0"/>
                        </a:spcAft>
                      </a:pPr>
                      <a:r>
                        <a:rPr lang="fa-IR" sz="1800">
                          <a:latin typeface="Times New Roman"/>
                          <a:ea typeface="Times New Roman"/>
                          <a:cs typeface="B Zar"/>
                        </a:rPr>
                        <a:t>10</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پیش بینی نشده </a:t>
                      </a:r>
                      <a:endParaRPr lang="en-US" sz="1800">
                        <a:latin typeface="Times New Roman"/>
                        <a:ea typeface="Times New Roman"/>
                        <a:cs typeface="Arial"/>
                      </a:endParaRPr>
                    </a:p>
                    <a:p>
                      <a:pPr marL="0" marR="0" algn="ctr" rtl="1">
                        <a:spcBef>
                          <a:spcPts val="0"/>
                        </a:spcBef>
                        <a:spcAft>
                          <a:spcPts val="0"/>
                        </a:spcAft>
                      </a:pPr>
                      <a:r>
                        <a:rPr lang="fa-IR" sz="1800">
                          <a:latin typeface="Times New Roman"/>
                          <a:ea typeface="Times New Roman"/>
                          <a:cs typeface="B Zar"/>
                        </a:rPr>
                        <a:t>(5% موارد فوق)</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19</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a:txBody>
                    <a:bodyPr/>
                    <a:lstStyle/>
                    <a:p>
                      <a:pPr marL="0" marR="0" algn="ctr" rtl="1">
                        <a:spcBef>
                          <a:spcPts val="0"/>
                        </a:spcBef>
                        <a:spcAft>
                          <a:spcPts val="0"/>
                        </a:spcAft>
                      </a:pPr>
                      <a:r>
                        <a:rPr lang="fa-IR" sz="1800">
                          <a:latin typeface="Times New Roman"/>
                          <a:ea typeface="Times New Roman"/>
                          <a:cs typeface="B Zar"/>
                        </a:rPr>
                        <a:t>-</a:t>
                      </a:r>
                      <a:endParaRPr lang="en-US" sz="1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r>
              <a:tr h="293949">
                <a:tc gridSpan="6">
                  <a:txBody>
                    <a:bodyPr/>
                    <a:lstStyle/>
                    <a:p>
                      <a:pPr marL="0" marR="0" algn="ctr" rtl="1">
                        <a:spcBef>
                          <a:spcPts val="0"/>
                        </a:spcBef>
                        <a:spcAft>
                          <a:spcPts val="0"/>
                        </a:spcAft>
                      </a:pPr>
                      <a:r>
                        <a:rPr lang="fa-IR" sz="1800" dirty="0">
                          <a:latin typeface="Times New Roman"/>
                          <a:ea typeface="Times New Roman"/>
                          <a:cs typeface="B Zar"/>
                        </a:rPr>
                        <a:t>جمع کل </a:t>
                      </a:r>
                      <a:endParaRPr lang="en-US" sz="1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gridSpan="2">
                  <a:txBody>
                    <a:bodyPr/>
                    <a:lstStyle/>
                    <a:p>
                      <a:pPr marL="0" marR="0" algn="ctr" rtl="1">
                        <a:spcBef>
                          <a:spcPts val="0"/>
                        </a:spcBef>
                        <a:spcAft>
                          <a:spcPts val="0"/>
                        </a:spcAft>
                      </a:pPr>
                      <a:r>
                        <a:rPr lang="fa-IR" sz="1800" dirty="0">
                          <a:latin typeface="Times New Roman"/>
                          <a:ea typeface="Times New Roman"/>
                          <a:cs typeface="B Zar"/>
                        </a:rPr>
                        <a:t>390</a:t>
                      </a:r>
                      <a:endParaRPr lang="en-US" sz="1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61000"/>
                      </a:srgbClr>
                    </a:solidFill>
                  </a:tcPr>
                </a:tc>
                <a:tc hMerge="1">
                  <a:txBody>
                    <a:bodyPr/>
                    <a:lstStyle/>
                    <a:p>
                      <a:endParaRPr lang="en-US"/>
                    </a:p>
                  </a:txBody>
                  <a:tcPr/>
                </a:tc>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decel="50000" fill="hold">
                                          <p:stCondLst>
                                            <p:cond delay="0"/>
                                          </p:stCondLst>
                                        </p:cTn>
                                        <p:tgtEl>
                                          <p:spTgt spid="3">
                                            <p:txEl>
                                              <p:pRg st="0" end="0"/>
                                            </p:txEl>
                                          </p:spTgt>
                                        </p:tgtEl>
                                        <p:attrNameLst>
                                          <p:attrName>style.rotation</p:attrName>
                                        </p:attrNameLst>
                                      </p:cBhvr>
                                      <p:tavLst>
                                        <p:tav tm="0">
                                          <p:val>
                                            <p:fltVal val="-90"/>
                                          </p:val>
                                        </p:tav>
                                        <p:tav tm="100000">
                                          <p:val>
                                            <p:fltVal val="0"/>
                                          </p:val>
                                        </p:tav>
                                      </p:tavLst>
                                    </p:anim>
                                    <p:anim calcmode="lin" valueType="num">
                                      <p:cBhvr>
                                        <p:cTn id="8" dur="1000" decel="50000" fill="hold">
                                          <p:stCondLst>
                                            <p:cond delay="0"/>
                                          </p:stCondLst>
                                        </p:cTn>
                                        <p:tgtEl>
                                          <p:spTgt spid="3">
                                            <p:txEl>
                                              <p:pRg st="0" end="0"/>
                                            </p:txEl>
                                          </p:spTgt>
                                        </p:tgtEl>
                                        <p:attrNameLst>
                                          <p:attrName>ppt_w</p:attrName>
                                        </p:attrNameLst>
                                      </p:cBhvr>
                                      <p:tavLst>
                                        <p:tav tm="0">
                                          <p:val>
                                            <p:strVal val="#ppt_w"/>
                                          </p:val>
                                        </p:tav>
                                        <p:tav tm="100000">
                                          <p:val>
                                            <p:strVal val="#ppt_w*.05"/>
                                          </p:val>
                                        </p:tav>
                                      </p:tavLst>
                                    </p:anim>
                                    <p:anim calcmode="lin" valueType="num">
                                      <p:cBhvr>
                                        <p:cTn id="9" dur="1000" accel="50000" fill="hold">
                                          <p:stCondLst>
                                            <p:cond delay="1000"/>
                                          </p:stCondLst>
                                        </p:cTn>
                                        <p:tgtEl>
                                          <p:spTgt spid="3">
                                            <p:txEl>
                                              <p:pRg st="0" end="0"/>
                                            </p:txEl>
                                          </p:spTgt>
                                        </p:tgtEl>
                                        <p:attrNameLst>
                                          <p:attrName>ppt_w</p:attrName>
                                        </p:attrNameLst>
                                      </p:cBhvr>
                                      <p:tavLst>
                                        <p:tav tm="0">
                                          <p:val>
                                            <p:strVal val="#ppt_w*.05"/>
                                          </p:val>
                                        </p:tav>
                                        <p:tav tm="100000">
                                          <p:val>
                                            <p:strVal val="#ppt_w"/>
                                          </p:val>
                                        </p:tav>
                                      </p:tavLst>
                                    </p:anim>
                                    <p:anim calcmode="lin" valueType="num">
                                      <p:cBhvr>
                                        <p:cTn id="10" dur="20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11" dur="1000" decel="50000" fill="hold">
                                          <p:stCondLst>
                                            <p:cond delay="0"/>
                                          </p:stCondLst>
                                        </p:cTn>
                                        <p:tgtEl>
                                          <p:spTgt spid="3">
                                            <p:txEl>
                                              <p:pRg st="0" end="0"/>
                                            </p:txEl>
                                          </p:spTgt>
                                        </p:tgtEl>
                                        <p:attrNameLst>
                                          <p:attrName>ppt_x</p:attrName>
                                        </p:attrNameLst>
                                      </p:cBhvr>
                                      <p:tavLst>
                                        <p:tav tm="0">
                                          <p:val>
                                            <p:strVal val="#ppt_x+.4"/>
                                          </p:val>
                                        </p:tav>
                                        <p:tav tm="100000">
                                          <p:val>
                                            <p:strVal val="#ppt_x"/>
                                          </p:val>
                                        </p:tav>
                                      </p:tavLst>
                                    </p:anim>
                                    <p:anim calcmode="lin" valueType="num">
                                      <p:cBhvr>
                                        <p:cTn id="12" dur="1000" decel="50000" fill="hold">
                                          <p:stCondLst>
                                            <p:cond delay="0"/>
                                          </p:stCondLst>
                                        </p:cTn>
                                        <p:tgtEl>
                                          <p:spTgt spid="3">
                                            <p:txEl>
                                              <p:pRg st="0" end="0"/>
                                            </p:txEl>
                                          </p:spTgt>
                                        </p:tgtEl>
                                        <p:attrNameLst>
                                          <p:attrName>ppt_y</p:attrName>
                                        </p:attrNameLst>
                                      </p:cBhvr>
                                      <p:tavLst>
                                        <p:tav tm="0">
                                          <p:val>
                                            <p:strVal val="#ppt_y-.2"/>
                                          </p:val>
                                        </p:tav>
                                        <p:tav tm="100000">
                                          <p:val>
                                            <p:strVal val="#ppt_y+.1"/>
                                          </p:val>
                                        </p:tav>
                                      </p:tavLst>
                                    </p:anim>
                                    <p:anim calcmode="lin" valueType="num">
                                      <p:cBhvr>
                                        <p:cTn id="13" dur="1000" accel="50000" fill="hold">
                                          <p:stCondLst>
                                            <p:cond delay="1000"/>
                                          </p:stCondLst>
                                        </p:cTn>
                                        <p:tgtEl>
                                          <p:spTgt spid="3">
                                            <p:txEl>
                                              <p:pRg st="0" end="0"/>
                                            </p:txEl>
                                          </p:spTgt>
                                        </p:tgtEl>
                                        <p:attrNameLst>
                                          <p:attrName>ppt_y</p:attrName>
                                        </p:attrNameLst>
                                      </p:cBhvr>
                                      <p:tavLst>
                                        <p:tav tm="0">
                                          <p:val>
                                            <p:strVal val="#ppt_y+.1"/>
                                          </p:val>
                                        </p:tav>
                                        <p:tav tm="100000">
                                          <p:val>
                                            <p:strVal val="#ppt_y"/>
                                          </p:val>
                                        </p:tav>
                                      </p:tavLst>
                                    </p:anim>
                                    <p:animEffect transition="in" filter="fade">
                                      <p:cBhvr>
                                        <p:cTn id="14" dur="2000" decel="50000">
                                          <p:stCondLst>
                                            <p:cond delay="0"/>
                                          </p:stCondLst>
                                        </p:cTn>
                                        <p:tgtEl>
                                          <p:spTgt spid="3">
                                            <p:txEl>
                                              <p:pRg st="0" end="0"/>
                                            </p:txEl>
                                          </p:spTgt>
                                        </p:tgtEl>
                                      </p:cBhvr>
                                    </p:animEffect>
                                  </p:childTnLst>
                                </p:cTn>
                              </p:par>
                            </p:childTnLst>
                          </p:cTn>
                        </p:par>
                        <p:par>
                          <p:cTn id="15" fill="hold">
                            <p:stCondLst>
                              <p:cond delay="2000"/>
                            </p:stCondLst>
                            <p:childTnLst>
                              <p:par>
                                <p:cTn id="16" presetID="25" presetClass="entr" presetSubtype="0" fill="hold" grpId="0" nodeType="after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p:cTn id="18" dur="1000" decel="50000" fill="hold">
                                          <p:stCondLst>
                                            <p:cond delay="0"/>
                                          </p:stCondLst>
                                        </p:cTn>
                                        <p:tgtEl>
                                          <p:spTgt spid="3">
                                            <p:txEl>
                                              <p:pRg st="1" end="1"/>
                                            </p:txEl>
                                          </p:spTgt>
                                        </p:tgtEl>
                                        <p:attrNameLst>
                                          <p:attrName>style.rotation</p:attrName>
                                        </p:attrNameLst>
                                      </p:cBhvr>
                                      <p:tavLst>
                                        <p:tav tm="0">
                                          <p:val>
                                            <p:fltVal val="-90"/>
                                          </p:val>
                                        </p:tav>
                                        <p:tav tm="100000">
                                          <p:val>
                                            <p:fltVal val="0"/>
                                          </p:val>
                                        </p:tav>
                                      </p:tavLst>
                                    </p:anim>
                                    <p:anim calcmode="lin" valueType="num">
                                      <p:cBhvr>
                                        <p:cTn id="19" dur="1000" decel="50000" fill="hold">
                                          <p:stCondLst>
                                            <p:cond delay="0"/>
                                          </p:stCondLst>
                                        </p:cTn>
                                        <p:tgtEl>
                                          <p:spTgt spid="3">
                                            <p:txEl>
                                              <p:pRg st="1" end="1"/>
                                            </p:txEl>
                                          </p:spTgt>
                                        </p:tgtEl>
                                        <p:attrNameLst>
                                          <p:attrName>ppt_w</p:attrName>
                                        </p:attrNameLst>
                                      </p:cBhvr>
                                      <p:tavLst>
                                        <p:tav tm="0">
                                          <p:val>
                                            <p:strVal val="#ppt_w"/>
                                          </p:val>
                                        </p:tav>
                                        <p:tav tm="100000">
                                          <p:val>
                                            <p:strVal val="#ppt_w*.05"/>
                                          </p:val>
                                        </p:tav>
                                      </p:tavLst>
                                    </p:anim>
                                    <p:anim calcmode="lin" valueType="num">
                                      <p:cBhvr>
                                        <p:cTn id="20" dur="1000" accel="50000" fill="hold">
                                          <p:stCondLst>
                                            <p:cond delay="1000"/>
                                          </p:stCondLst>
                                        </p:cTn>
                                        <p:tgtEl>
                                          <p:spTgt spid="3">
                                            <p:txEl>
                                              <p:pRg st="1" end="1"/>
                                            </p:txEl>
                                          </p:spTgt>
                                        </p:tgtEl>
                                        <p:attrNameLst>
                                          <p:attrName>ppt_w</p:attrName>
                                        </p:attrNameLst>
                                      </p:cBhvr>
                                      <p:tavLst>
                                        <p:tav tm="0">
                                          <p:val>
                                            <p:strVal val="#ppt_w*.05"/>
                                          </p:val>
                                        </p:tav>
                                        <p:tav tm="100000">
                                          <p:val>
                                            <p:strVal val="#ppt_w"/>
                                          </p:val>
                                        </p:tav>
                                      </p:tavLst>
                                    </p:anim>
                                    <p:anim calcmode="lin" valueType="num">
                                      <p:cBhvr>
                                        <p:cTn id="21" dur="2000" fill="hold"/>
                                        <p:tgtEl>
                                          <p:spTgt spid="3">
                                            <p:txEl>
                                              <p:pRg st="1" end="1"/>
                                            </p:txEl>
                                          </p:spTgt>
                                        </p:tgtEl>
                                        <p:attrNameLst>
                                          <p:attrName>ppt_h</p:attrName>
                                        </p:attrNameLst>
                                      </p:cBhvr>
                                      <p:tavLst>
                                        <p:tav tm="0">
                                          <p:val>
                                            <p:strVal val="#ppt_h"/>
                                          </p:val>
                                        </p:tav>
                                        <p:tav tm="100000">
                                          <p:val>
                                            <p:strVal val="#ppt_h"/>
                                          </p:val>
                                        </p:tav>
                                      </p:tavLst>
                                    </p:anim>
                                    <p:anim calcmode="lin" valueType="num">
                                      <p:cBhvr>
                                        <p:cTn id="22" dur="1000" decel="50000" fill="hold">
                                          <p:stCondLst>
                                            <p:cond delay="0"/>
                                          </p:stCondLst>
                                        </p:cTn>
                                        <p:tgtEl>
                                          <p:spTgt spid="3">
                                            <p:txEl>
                                              <p:pRg st="1" end="1"/>
                                            </p:txEl>
                                          </p:spTgt>
                                        </p:tgtEl>
                                        <p:attrNameLst>
                                          <p:attrName>ppt_x</p:attrName>
                                        </p:attrNameLst>
                                      </p:cBhvr>
                                      <p:tavLst>
                                        <p:tav tm="0">
                                          <p:val>
                                            <p:strVal val="#ppt_x+.4"/>
                                          </p:val>
                                        </p:tav>
                                        <p:tav tm="100000">
                                          <p:val>
                                            <p:strVal val="#ppt_x"/>
                                          </p:val>
                                        </p:tav>
                                      </p:tavLst>
                                    </p:anim>
                                    <p:anim calcmode="lin" valueType="num">
                                      <p:cBhvr>
                                        <p:cTn id="23" dur="1000" decel="50000" fill="hold">
                                          <p:stCondLst>
                                            <p:cond delay="0"/>
                                          </p:stCondLst>
                                        </p:cTn>
                                        <p:tgtEl>
                                          <p:spTgt spid="3">
                                            <p:txEl>
                                              <p:pRg st="1" end="1"/>
                                            </p:txEl>
                                          </p:spTgt>
                                        </p:tgtEl>
                                        <p:attrNameLst>
                                          <p:attrName>ppt_y</p:attrName>
                                        </p:attrNameLst>
                                      </p:cBhvr>
                                      <p:tavLst>
                                        <p:tav tm="0">
                                          <p:val>
                                            <p:strVal val="#ppt_y-.2"/>
                                          </p:val>
                                        </p:tav>
                                        <p:tav tm="100000">
                                          <p:val>
                                            <p:strVal val="#ppt_y+.1"/>
                                          </p:val>
                                        </p:tav>
                                      </p:tavLst>
                                    </p:anim>
                                    <p:anim calcmode="lin" valueType="num">
                                      <p:cBhvr>
                                        <p:cTn id="24" dur="1000" accel="50000" fill="hold">
                                          <p:stCondLst>
                                            <p:cond delay="1000"/>
                                          </p:stCondLst>
                                        </p:cTn>
                                        <p:tgtEl>
                                          <p:spTgt spid="3">
                                            <p:txEl>
                                              <p:pRg st="1" end="1"/>
                                            </p:txEl>
                                          </p:spTgt>
                                        </p:tgtEl>
                                        <p:attrNameLst>
                                          <p:attrName>ppt_y</p:attrName>
                                        </p:attrNameLst>
                                      </p:cBhvr>
                                      <p:tavLst>
                                        <p:tav tm="0">
                                          <p:val>
                                            <p:strVal val="#ppt_y+.1"/>
                                          </p:val>
                                        </p:tav>
                                        <p:tav tm="100000">
                                          <p:val>
                                            <p:strVal val="#ppt_y"/>
                                          </p:val>
                                        </p:tav>
                                      </p:tavLst>
                                    </p:anim>
                                    <p:animEffect transition="in" filter="fade">
                                      <p:cBhvr>
                                        <p:cTn id="25" dur="2000" decel="50000">
                                          <p:stCondLst>
                                            <p:cond delay="0"/>
                                          </p:stCondLst>
                                        </p:cTn>
                                        <p:tgtEl>
                                          <p:spTgt spid="3">
                                            <p:txEl>
                                              <p:pRg st="1" end="1"/>
                                            </p:txEl>
                                          </p:spTgt>
                                        </p:tgtEl>
                                      </p:cBhvr>
                                    </p:animEffect>
                                  </p:childTnLst>
                                </p:cTn>
                              </p:par>
                            </p:childTnLst>
                          </p:cTn>
                        </p:par>
                        <p:par>
                          <p:cTn id="26" fill="hold">
                            <p:stCondLst>
                              <p:cond delay="4000"/>
                            </p:stCondLst>
                            <p:childTnLst>
                              <p:par>
                                <p:cTn id="27" presetID="31" presetClass="entr" presetSubtype="0" fill="hold" nodeType="afterEffect">
                                  <p:stCondLst>
                                    <p:cond delay="0"/>
                                  </p:stCondLst>
                                  <p:iterate type="lt">
                                    <p:tmPct val="5000"/>
                                  </p:iterate>
                                  <p:childTnLst>
                                    <p:set>
                                      <p:cBhvr>
                                        <p:cTn id="28" dur="1" fill="hold">
                                          <p:stCondLst>
                                            <p:cond delay="0"/>
                                          </p:stCondLst>
                                        </p:cTn>
                                        <p:tgtEl>
                                          <p:spTgt spid="4"/>
                                        </p:tgtEl>
                                        <p:attrNameLst>
                                          <p:attrName>style.visibility</p:attrName>
                                        </p:attrNameLst>
                                      </p:cBhvr>
                                      <p:to>
                                        <p:strVal val="visible"/>
                                      </p:to>
                                    </p:set>
                                    <p:anim calcmode="lin" valueType="num">
                                      <p:cBhvr>
                                        <p:cTn id="29" dur="2000" fill="hold"/>
                                        <p:tgtEl>
                                          <p:spTgt spid="4"/>
                                        </p:tgtEl>
                                        <p:attrNameLst>
                                          <p:attrName>ppt_w</p:attrName>
                                        </p:attrNameLst>
                                      </p:cBhvr>
                                      <p:tavLst>
                                        <p:tav tm="0">
                                          <p:val>
                                            <p:fltVal val="0"/>
                                          </p:val>
                                        </p:tav>
                                        <p:tav tm="100000">
                                          <p:val>
                                            <p:strVal val="#ppt_w"/>
                                          </p:val>
                                        </p:tav>
                                      </p:tavLst>
                                    </p:anim>
                                    <p:anim calcmode="lin" valueType="num">
                                      <p:cBhvr>
                                        <p:cTn id="30" dur="2000" fill="hold"/>
                                        <p:tgtEl>
                                          <p:spTgt spid="4"/>
                                        </p:tgtEl>
                                        <p:attrNameLst>
                                          <p:attrName>ppt_h</p:attrName>
                                        </p:attrNameLst>
                                      </p:cBhvr>
                                      <p:tavLst>
                                        <p:tav tm="0">
                                          <p:val>
                                            <p:fltVal val="0"/>
                                          </p:val>
                                        </p:tav>
                                        <p:tav tm="100000">
                                          <p:val>
                                            <p:strVal val="#ppt_h"/>
                                          </p:val>
                                        </p:tav>
                                      </p:tavLst>
                                    </p:anim>
                                    <p:anim calcmode="lin" valueType="num">
                                      <p:cBhvr>
                                        <p:cTn id="31" dur="2000" fill="hold"/>
                                        <p:tgtEl>
                                          <p:spTgt spid="4"/>
                                        </p:tgtEl>
                                        <p:attrNameLst>
                                          <p:attrName>style.rotation</p:attrName>
                                        </p:attrNameLst>
                                      </p:cBhvr>
                                      <p:tavLst>
                                        <p:tav tm="0">
                                          <p:val>
                                            <p:fltVal val="90"/>
                                          </p:val>
                                        </p:tav>
                                        <p:tav tm="100000">
                                          <p:val>
                                            <p:fltVal val="0"/>
                                          </p:val>
                                        </p:tav>
                                      </p:tavLst>
                                    </p:anim>
                                    <p:animEffect transition="in" filter="fade">
                                      <p:cBhvr>
                                        <p:cTn id="3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14400" y="533400"/>
            <a:ext cx="7772400" cy="899160"/>
          </a:xfrm>
        </p:spPr>
        <p:txBody>
          <a:bodyPr/>
          <a:lstStyle/>
          <a:p>
            <a:pPr algn="ctr"/>
            <a:r>
              <a:rPr lang="fa-IR" sz="4400" dirty="0" smtClean="0">
                <a:solidFill>
                  <a:srgbClr val="86F973"/>
                </a:solidFill>
                <a:cs typeface="B Titr" pitchFamily="2" charset="-78"/>
              </a:rPr>
              <a:t>5-4</a:t>
            </a:r>
            <a:r>
              <a:rPr lang="fa-IR" sz="4400" dirty="0" smtClean="0">
                <a:solidFill>
                  <a:srgbClr val="FFC000"/>
                </a:solidFill>
                <a:cs typeface="B Titr" pitchFamily="2" charset="-78"/>
              </a:rPr>
              <a:t> هزینه تاسیسات :</a:t>
            </a:r>
            <a:endParaRPr lang="en-US" sz="4400" dirty="0" smtClean="0">
              <a:solidFill>
                <a:srgbClr val="FFC000"/>
              </a:solidFill>
              <a:cs typeface="B Titr" pitchFamily="2" charset="-78"/>
            </a:endParaRPr>
          </a:p>
          <a:p>
            <a:pPr algn="r"/>
            <a:endParaRPr lang="en-US" dirty="0"/>
          </a:p>
        </p:txBody>
      </p:sp>
      <p:graphicFrame>
        <p:nvGraphicFramePr>
          <p:cNvPr id="4" name="Table 3"/>
          <p:cNvGraphicFramePr>
            <a:graphicFrameLocks noGrp="1"/>
          </p:cNvGraphicFramePr>
          <p:nvPr/>
        </p:nvGraphicFramePr>
        <p:xfrm>
          <a:off x="457200" y="1523998"/>
          <a:ext cx="8534400" cy="4953004"/>
        </p:xfrm>
        <a:graphic>
          <a:graphicData uri="http://schemas.openxmlformats.org/drawingml/2006/table">
            <a:tbl>
              <a:tblPr rtl="1"/>
              <a:tblGrid>
                <a:gridCol w="518446"/>
                <a:gridCol w="5164507"/>
                <a:gridCol w="2851447"/>
              </a:tblGrid>
              <a:tr h="1622734">
                <a:tc>
                  <a:txBody>
                    <a:bodyPr/>
                    <a:lstStyle/>
                    <a:p>
                      <a:pPr marL="71755" marR="71755" algn="ctr" rtl="1">
                        <a:spcBef>
                          <a:spcPts val="0"/>
                        </a:spcBef>
                        <a:spcAft>
                          <a:spcPts val="0"/>
                        </a:spcAft>
                      </a:pPr>
                      <a:r>
                        <a:rPr lang="fa-IR" sz="3200" dirty="0">
                          <a:latin typeface="Times New Roman"/>
                          <a:ea typeface="Times New Roman"/>
                          <a:cs typeface="B Zar"/>
                        </a:rPr>
                        <a:t>ردیف</a:t>
                      </a:r>
                      <a:endParaRPr lang="en-US" sz="3200" dirty="0">
                        <a:latin typeface="Times New Roman"/>
                        <a:ea typeface="Times New Roman"/>
                        <a:cs typeface="Arial"/>
                      </a:endParaRPr>
                    </a:p>
                  </a:txBody>
                  <a:tcPr marL="64093" marR="64093"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0000"/>
                      </a:blip>
                      <a:srcRect/>
                      <a:tile tx="0" ty="0" sx="100000" sy="100000" flip="none" algn="tl"/>
                    </a:blipFill>
                  </a:tcPr>
                </a:tc>
                <a:tc>
                  <a:txBody>
                    <a:bodyPr/>
                    <a:lstStyle/>
                    <a:p>
                      <a:pPr marL="0" marR="0" algn="ctr" rtl="1">
                        <a:spcBef>
                          <a:spcPts val="0"/>
                        </a:spcBef>
                        <a:spcAft>
                          <a:spcPts val="0"/>
                        </a:spcAft>
                      </a:pPr>
                      <a:r>
                        <a:rPr lang="fa-IR" sz="3200" dirty="0">
                          <a:latin typeface="Times New Roman"/>
                          <a:ea typeface="Times New Roman"/>
                          <a:cs typeface="B Zar"/>
                        </a:rPr>
                        <a:t>عنوان</a:t>
                      </a:r>
                      <a:endParaRPr lang="en-US" sz="3200" dirty="0">
                        <a:latin typeface="Times New Roman"/>
                        <a:ea typeface="Times New Roman"/>
                        <a:cs typeface="Arial"/>
                      </a:endParaRPr>
                    </a:p>
                  </a:txBody>
                  <a:tcPr marL="64093" marR="64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0000"/>
                      </a:blip>
                      <a:srcRect/>
                      <a:tile tx="0" ty="0" sx="100000" sy="100000" flip="none" algn="tl"/>
                    </a:blipFill>
                  </a:tcPr>
                </a:tc>
                <a:tc>
                  <a:txBody>
                    <a:bodyPr/>
                    <a:lstStyle/>
                    <a:p>
                      <a:pPr marL="0" marR="0" algn="ctr" rtl="1">
                        <a:spcBef>
                          <a:spcPts val="0"/>
                        </a:spcBef>
                        <a:spcAft>
                          <a:spcPts val="0"/>
                        </a:spcAft>
                      </a:pPr>
                      <a:r>
                        <a:rPr lang="fa-IR" sz="3200">
                          <a:latin typeface="Times New Roman"/>
                          <a:ea typeface="Times New Roman"/>
                          <a:cs typeface="B Zar"/>
                        </a:rPr>
                        <a:t>هزینه ( میلیون ریال )</a:t>
                      </a:r>
                      <a:endParaRPr lang="en-US" sz="3200">
                        <a:latin typeface="Times New Roman"/>
                        <a:ea typeface="Times New Roman"/>
                        <a:cs typeface="Arial"/>
                      </a:endParaRPr>
                    </a:p>
                  </a:txBody>
                  <a:tcPr marL="64093" marR="64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0000"/>
                      </a:blip>
                      <a:srcRect/>
                      <a:tile tx="0" ty="0" sx="100000" sy="100000" flip="none" algn="tl"/>
                    </a:blipFill>
                  </a:tcPr>
                </a:tc>
              </a:tr>
              <a:tr h="555045">
                <a:tc>
                  <a:txBody>
                    <a:bodyPr/>
                    <a:lstStyle/>
                    <a:p>
                      <a:pPr marL="0" marR="0" algn="ctr" rtl="1">
                        <a:spcBef>
                          <a:spcPts val="0"/>
                        </a:spcBef>
                        <a:spcAft>
                          <a:spcPts val="0"/>
                        </a:spcAft>
                      </a:pPr>
                      <a:r>
                        <a:rPr lang="fa-IR" sz="3200">
                          <a:latin typeface="Times New Roman"/>
                          <a:ea typeface="Times New Roman"/>
                          <a:cs typeface="B Zar"/>
                        </a:rPr>
                        <a:t>1</a:t>
                      </a:r>
                      <a:endParaRPr lang="en-US" sz="3200">
                        <a:latin typeface="Times New Roman"/>
                        <a:ea typeface="Times New Roman"/>
                        <a:cs typeface="Arial"/>
                      </a:endParaRPr>
                    </a:p>
                  </a:txBody>
                  <a:tcPr marL="64093" marR="64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0000"/>
                      </a:blip>
                      <a:srcRect/>
                      <a:tile tx="0" ty="0" sx="100000" sy="100000" flip="none" algn="tl"/>
                    </a:blipFill>
                  </a:tcPr>
                </a:tc>
                <a:tc>
                  <a:txBody>
                    <a:bodyPr/>
                    <a:lstStyle/>
                    <a:p>
                      <a:pPr marL="0" marR="0" algn="r" rtl="1">
                        <a:spcBef>
                          <a:spcPts val="0"/>
                        </a:spcBef>
                        <a:spcAft>
                          <a:spcPts val="0"/>
                        </a:spcAft>
                      </a:pPr>
                      <a:r>
                        <a:rPr lang="fa-IR" sz="3200" dirty="0">
                          <a:latin typeface="Times New Roman"/>
                          <a:ea typeface="Times New Roman"/>
                          <a:cs typeface="B Zar"/>
                        </a:rPr>
                        <a:t>انشعاب برق ، ترانس و احداث شبکه </a:t>
                      </a:r>
                      <a:endParaRPr lang="en-US" sz="3200" dirty="0">
                        <a:latin typeface="Times New Roman"/>
                        <a:ea typeface="Times New Roman"/>
                        <a:cs typeface="Arial"/>
                      </a:endParaRPr>
                    </a:p>
                  </a:txBody>
                  <a:tcPr marL="64093" marR="640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0000"/>
                      </a:blip>
                      <a:srcRect/>
                      <a:tile tx="0" ty="0" sx="100000" sy="100000" flip="none" algn="tl"/>
                    </a:blipFill>
                  </a:tcPr>
                </a:tc>
                <a:tc>
                  <a:txBody>
                    <a:bodyPr/>
                    <a:lstStyle/>
                    <a:p>
                      <a:pPr marL="0" marR="0" algn="ctr" rtl="1">
                        <a:spcBef>
                          <a:spcPts val="0"/>
                        </a:spcBef>
                        <a:spcAft>
                          <a:spcPts val="0"/>
                        </a:spcAft>
                      </a:pPr>
                      <a:r>
                        <a:rPr lang="fa-IR" sz="3200">
                          <a:latin typeface="Times New Roman"/>
                          <a:ea typeface="Times New Roman"/>
                          <a:cs typeface="B Zar"/>
                        </a:rPr>
                        <a:t>50</a:t>
                      </a:r>
                      <a:endParaRPr lang="en-US" sz="3200">
                        <a:latin typeface="Times New Roman"/>
                        <a:ea typeface="Times New Roman"/>
                        <a:cs typeface="Arial"/>
                      </a:endParaRPr>
                    </a:p>
                  </a:txBody>
                  <a:tcPr marL="64093" marR="64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0000"/>
                      </a:blip>
                      <a:srcRect/>
                      <a:tile tx="0" ty="0" sx="100000" sy="100000" flip="none" algn="tl"/>
                    </a:blipFill>
                  </a:tcPr>
                </a:tc>
              </a:tr>
              <a:tr h="555045">
                <a:tc>
                  <a:txBody>
                    <a:bodyPr/>
                    <a:lstStyle/>
                    <a:p>
                      <a:pPr marL="0" marR="0" algn="ctr" rtl="1">
                        <a:spcBef>
                          <a:spcPts val="0"/>
                        </a:spcBef>
                        <a:spcAft>
                          <a:spcPts val="0"/>
                        </a:spcAft>
                      </a:pPr>
                      <a:r>
                        <a:rPr lang="fa-IR" sz="3200">
                          <a:latin typeface="Times New Roman"/>
                          <a:ea typeface="Times New Roman"/>
                          <a:cs typeface="B Zar"/>
                        </a:rPr>
                        <a:t>2</a:t>
                      </a:r>
                      <a:endParaRPr lang="en-US" sz="3200">
                        <a:latin typeface="Times New Roman"/>
                        <a:ea typeface="Times New Roman"/>
                        <a:cs typeface="Arial"/>
                      </a:endParaRPr>
                    </a:p>
                  </a:txBody>
                  <a:tcPr marL="64093" marR="64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0000"/>
                      </a:blip>
                      <a:srcRect/>
                      <a:tile tx="0" ty="0" sx="100000" sy="100000" flip="none" algn="tl"/>
                    </a:blipFill>
                  </a:tcPr>
                </a:tc>
                <a:tc>
                  <a:txBody>
                    <a:bodyPr/>
                    <a:lstStyle/>
                    <a:p>
                      <a:pPr marL="0" marR="0" algn="r" rtl="1">
                        <a:spcBef>
                          <a:spcPts val="0"/>
                        </a:spcBef>
                        <a:spcAft>
                          <a:spcPts val="0"/>
                        </a:spcAft>
                      </a:pPr>
                      <a:r>
                        <a:rPr lang="fa-IR" sz="3200" dirty="0">
                          <a:latin typeface="Times New Roman"/>
                          <a:ea typeface="Times New Roman"/>
                          <a:cs typeface="B Zar"/>
                        </a:rPr>
                        <a:t>انشعاب آب و لوله کشی مربوطه </a:t>
                      </a:r>
                      <a:endParaRPr lang="en-US" sz="3200" dirty="0">
                        <a:latin typeface="Times New Roman"/>
                        <a:ea typeface="Times New Roman"/>
                        <a:cs typeface="Arial"/>
                      </a:endParaRPr>
                    </a:p>
                  </a:txBody>
                  <a:tcPr marL="64093" marR="640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0000"/>
                      </a:blip>
                      <a:srcRect/>
                      <a:tile tx="0" ty="0" sx="100000" sy="100000" flip="none" algn="tl"/>
                    </a:blipFill>
                  </a:tcPr>
                </a:tc>
                <a:tc>
                  <a:txBody>
                    <a:bodyPr/>
                    <a:lstStyle/>
                    <a:p>
                      <a:pPr marL="0" marR="0" algn="ctr" rtl="1">
                        <a:spcBef>
                          <a:spcPts val="0"/>
                        </a:spcBef>
                        <a:spcAft>
                          <a:spcPts val="0"/>
                        </a:spcAft>
                      </a:pPr>
                      <a:r>
                        <a:rPr lang="fa-IR" sz="3200">
                          <a:latin typeface="Times New Roman"/>
                          <a:ea typeface="Times New Roman"/>
                          <a:cs typeface="B Zar"/>
                        </a:rPr>
                        <a:t>35</a:t>
                      </a:r>
                      <a:endParaRPr lang="en-US" sz="3200">
                        <a:latin typeface="Times New Roman"/>
                        <a:ea typeface="Times New Roman"/>
                        <a:cs typeface="Arial"/>
                      </a:endParaRPr>
                    </a:p>
                  </a:txBody>
                  <a:tcPr marL="64093" marR="64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0000"/>
                      </a:blip>
                      <a:srcRect/>
                      <a:tile tx="0" ty="0" sx="100000" sy="100000" flip="none" algn="tl"/>
                    </a:blipFill>
                  </a:tcPr>
                </a:tc>
              </a:tr>
              <a:tr h="555045">
                <a:tc>
                  <a:txBody>
                    <a:bodyPr/>
                    <a:lstStyle/>
                    <a:p>
                      <a:pPr marL="0" marR="0" algn="ctr" rtl="1">
                        <a:spcBef>
                          <a:spcPts val="0"/>
                        </a:spcBef>
                        <a:spcAft>
                          <a:spcPts val="0"/>
                        </a:spcAft>
                      </a:pPr>
                      <a:r>
                        <a:rPr lang="fa-IR" sz="3200">
                          <a:latin typeface="Times New Roman"/>
                          <a:ea typeface="Times New Roman"/>
                          <a:cs typeface="B Zar"/>
                        </a:rPr>
                        <a:t>3</a:t>
                      </a:r>
                      <a:endParaRPr lang="en-US" sz="3200">
                        <a:latin typeface="Times New Roman"/>
                        <a:ea typeface="Times New Roman"/>
                        <a:cs typeface="Arial"/>
                      </a:endParaRPr>
                    </a:p>
                  </a:txBody>
                  <a:tcPr marL="64093" marR="64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0000"/>
                      </a:blip>
                      <a:srcRect/>
                      <a:tile tx="0" ty="0" sx="100000" sy="100000" flip="none" algn="tl"/>
                    </a:blipFill>
                  </a:tcPr>
                </a:tc>
                <a:tc>
                  <a:txBody>
                    <a:bodyPr/>
                    <a:lstStyle/>
                    <a:p>
                      <a:pPr marL="0" marR="0" algn="r" rtl="1">
                        <a:spcBef>
                          <a:spcPts val="0"/>
                        </a:spcBef>
                        <a:spcAft>
                          <a:spcPts val="0"/>
                        </a:spcAft>
                      </a:pPr>
                      <a:r>
                        <a:rPr lang="fa-IR" sz="3200">
                          <a:latin typeface="Times New Roman"/>
                          <a:ea typeface="Times New Roman"/>
                          <a:cs typeface="B Zar"/>
                        </a:rPr>
                        <a:t>سیستم گرمایش و سرمایش </a:t>
                      </a:r>
                      <a:endParaRPr lang="en-US" sz="3200">
                        <a:latin typeface="Times New Roman"/>
                        <a:ea typeface="Times New Roman"/>
                        <a:cs typeface="Arial"/>
                      </a:endParaRPr>
                    </a:p>
                  </a:txBody>
                  <a:tcPr marL="64093" marR="640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0000"/>
                      </a:blip>
                      <a:srcRect/>
                      <a:tile tx="0" ty="0" sx="100000" sy="100000" flip="none" algn="tl"/>
                    </a:blipFill>
                  </a:tcPr>
                </a:tc>
                <a:tc>
                  <a:txBody>
                    <a:bodyPr/>
                    <a:lstStyle/>
                    <a:p>
                      <a:pPr marL="0" marR="0" algn="ctr" rtl="1">
                        <a:spcBef>
                          <a:spcPts val="0"/>
                        </a:spcBef>
                        <a:spcAft>
                          <a:spcPts val="0"/>
                        </a:spcAft>
                      </a:pPr>
                      <a:r>
                        <a:rPr lang="fa-IR" sz="3200">
                          <a:latin typeface="Times New Roman"/>
                          <a:ea typeface="Times New Roman"/>
                          <a:cs typeface="B Zar"/>
                        </a:rPr>
                        <a:t>7</a:t>
                      </a:r>
                      <a:endParaRPr lang="en-US" sz="3200">
                        <a:latin typeface="Times New Roman"/>
                        <a:ea typeface="Times New Roman"/>
                        <a:cs typeface="Arial"/>
                      </a:endParaRPr>
                    </a:p>
                  </a:txBody>
                  <a:tcPr marL="64093" marR="64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0000"/>
                      </a:blip>
                      <a:srcRect/>
                      <a:tile tx="0" ty="0" sx="100000" sy="100000" flip="none" algn="tl"/>
                    </a:blipFill>
                  </a:tcPr>
                </a:tc>
              </a:tr>
              <a:tr h="555045">
                <a:tc>
                  <a:txBody>
                    <a:bodyPr/>
                    <a:lstStyle/>
                    <a:p>
                      <a:pPr marL="0" marR="0" algn="ctr" rtl="1">
                        <a:spcBef>
                          <a:spcPts val="0"/>
                        </a:spcBef>
                        <a:spcAft>
                          <a:spcPts val="0"/>
                        </a:spcAft>
                      </a:pPr>
                      <a:r>
                        <a:rPr lang="fa-IR" sz="3200">
                          <a:latin typeface="Times New Roman"/>
                          <a:ea typeface="Times New Roman"/>
                          <a:cs typeface="B Zar"/>
                        </a:rPr>
                        <a:t>4</a:t>
                      </a:r>
                      <a:endParaRPr lang="en-US" sz="3200">
                        <a:latin typeface="Times New Roman"/>
                        <a:ea typeface="Times New Roman"/>
                        <a:cs typeface="Arial"/>
                      </a:endParaRPr>
                    </a:p>
                  </a:txBody>
                  <a:tcPr marL="64093" marR="64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0000"/>
                      </a:blip>
                      <a:srcRect/>
                      <a:tile tx="0" ty="0" sx="100000" sy="100000" flip="none" algn="tl"/>
                    </a:blipFill>
                  </a:tcPr>
                </a:tc>
                <a:tc>
                  <a:txBody>
                    <a:bodyPr/>
                    <a:lstStyle/>
                    <a:p>
                      <a:pPr marL="0" marR="0" algn="r" rtl="1">
                        <a:spcBef>
                          <a:spcPts val="0"/>
                        </a:spcBef>
                        <a:spcAft>
                          <a:spcPts val="0"/>
                        </a:spcAft>
                      </a:pPr>
                      <a:r>
                        <a:rPr lang="fa-IR" sz="3200">
                          <a:latin typeface="Times New Roman"/>
                          <a:ea typeface="Times New Roman"/>
                          <a:cs typeface="B Zar"/>
                        </a:rPr>
                        <a:t>اطفا ، حریق و کمکهای اولیه </a:t>
                      </a:r>
                      <a:endParaRPr lang="en-US" sz="3200">
                        <a:latin typeface="Times New Roman"/>
                        <a:ea typeface="Times New Roman"/>
                        <a:cs typeface="Arial"/>
                      </a:endParaRPr>
                    </a:p>
                  </a:txBody>
                  <a:tcPr marL="64093" marR="640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0000"/>
                      </a:blip>
                      <a:srcRect/>
                      <a:tile tx="0" ty="0" sx="100000" sy="100000" flip="none" algn="tl"/>
                    </a:blipFill>
                  </a:tcPr>
                </a:tc>
                <a:tc>
                  <a:txBody>
                    <a:bodyPr/>
                    <a:lstStyle/>
                    <a:p>
                      <a:pPr marL="0" marR="0" algn="ctr" rtl="1">
                        <a:spcBef>
                          <a:spcPts val="0"/>
                        </a:spcBef>
                        <a:spcAft>
                          <a:spcPts val="0"/>
                        </a:spcAft>
                      </a:pPr>
                      <a:r>
                        <a:rPr lang="fa-IR" sz="3200">
                          <a:latin typeface="Times New Roman"/>
                          <a:ea typeface="Times New Roman"/>
                          <a:cs typeface="B Zar"/>
                        </a:rPr>
                        <a:t>10</a:t>
                      </a:r>
                      <a:endParaRPr lang="en-US" sz="3200">
                        <a:latin typeface="Times New Roman"/>
                        <a:ea typeface="Times New Roman"/>
                        <a:cs typeface="Arial"/>
                      </a:endParaRPr>
                    </a:p>
                  </a:txBody>
                  <a:tcPr marL="64093" marR="64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0000"/>
                      </a:blip>
                      <a:srcRect/>
                      <a:tile tx="0" ty="0" sx="100000" sy="100000" flip="none" algn="tl"/>
                    </a:blipFill>
                  </a:tcPr>
                </a:tc>
              </a:tr>
              <a:tr h="555045">
                <a:tc>
                  <a:txBody>
                    <a:bodyPr/>
                    <a:lstStyle/>
                    <a:p>
                      <a:pPr marL="0" marR="0" algn="ctr" rtl="1">
                        <a:spcBef>
                          <a:spcPts val="0"/>
                        </a:spcBef>
                        <a:spcAft>
                          <a:spcPts val="0"/>
                        </a:spcAft>
                      </a:pPr>
                      <a:r>
                        <a:rPr lang="fa-IR" sz="3200">
                          <a:latin typeface="Times New Roman"/>
                          <a:ea typeface="Times New Roman"/>
                          <a:cs typeface="B Zar"/>
                        </a:rPr>
                        <a:t>5</a:t>
                      </a:r>
                      <a:endParaRPr lang="en-US" sz="3200">
                        <a:latin typeface="Times New Roman"/>
                        <a:ea typeface="Times New Roman"/>
                        <a:cs typeface="Arial"/>
                      </a:endParaRPr>
                    </a:p>
                  </a:txBody>
                  <a:tcPr marL="64093" marR="64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0000"/>
                      </a:blip>
                      <a:srcRect/>
                      <a:tile tx="0" ty="0" sx="100000" sy="100000" flip="none" algn="tl"/>
                    </a:blipFill>
                  </a:tcPr>
                </a:tc>
                <a:tc>
                  <a:txBody>
                    <a:bodyPr/>
                    <a:lstStyle/>
                    <a:p>
                      <a:pPr marL="0" marR="0" algn="r" rtl="1">
                        <a:spcBef>
                          <a:spcPts val="0"/>
                        </a:spcBef>
                        <a:spcAft>
                          <a:spcPts val="0"/>
                        </a:spcAft>
                      </a:pPr>
                      <a:r>
                        <a:rPr lang="fa-IR" sz="3200">
                          <a:latin typeface="Times New Roman"/>
                          <a:ea typeface="Times New Roman"/>
                          <a:cs typeface="B Zar"/>
                        </a:rPr>
                        <a:t>انشعاب گاز و لوله کشی </a:t>
                      </a:r>
                      <a:endParaRPr lang="en-US" sz="3200">
                        <a:latin typeface="Times New Roman"/>
                        <a:ea typeface="Times New Roman"/>
                        <a:cs typeface="Arial"/>
                      </a:endParaRPr>
                    </a:p>
                  </a:txBody>
                  <a:tcPr marL="64093" marR="6409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0000"/>
                      </a:blip>
                      <a:srcRect/>
                      <a:tile tx="0" ty="0" sx="100000" sy="100000" flip="none" algn="tl"/>
                    </a:blipFill>
                  </a:tcPr>
                </a:tc>
                <a:tc>
                  <a:txBody>
                    <a:bodyPr/>
                    <a:lstStyle/>
                    <a:p>
                      <a:pPr marL="0" marR="0" algn="ctr" rtl="1">
                        <a:spcBef>
                          <a:spcPts val="0"/>
                        </a:spcBef>
                        <a:spcAft>
                          <a:spcPts val="0"/>
                        </a:spcAft>
                      </a:pPr>
                      <a:r>
                        <a:rPr lang="fa-IR" sz="3200">
                          <a:latin typeface="Times New Roman"/>
                          <a:ea typeface="Times New Roman"/>
                          <a:cs typeface="B Zar"/>
                        </a:rPr>
                        <a:t>25</a:t>
                      </a:r>
                      <a:endParaRPr lang="en-US" sz="3200">
                        <a:latin typeface="Times New Roman"/>
                        <a:ea typeface="Times New Roman"/>
                        <a:cs typeface="Arial"/>
                      </a:endParaRPr>
                    </a:p>
                  </a:txBody>
                  <a:tcPr marL="64093" marR="64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0000"/>
                      </a:blip>
                      <a:srcRect/>
                      <a:tile tx="0" ty="0" sx="100000" sy="100000" flip="none" algn="tl"/>
                    </a:blipFill>
                  </a:tcPr>
                </a:tc>
              </a:tr>
              <a:tr h="555045">
                <a:tc gridSpan="2">
                  <a:txBody>
                    <a:bodyPr/>
                    <a:lstStyle/>
                    <a:p>
                      <a:pPr marL="0" marR="0" algn="ctr" rtl="1">
                        <a:spcBef>
                          <a:spcPts val="0"/>
                        </a:spcBef>
                        <a:spcAft>
                          <a:spcPts val="0"/>
                        </a:spcAft>
                      </a:pPr>
                      <a:r>
                        <a:rPr lang="fa-IR" sz="3200">
                          <a:latin typeface="Times New Roman"/>
                          <a:ea typeface="Times New Roman"/>
                          <a:cs typeface="B Zar"/>
                        </a:rPr>
                        <a:t>جمع کل</a:t>
                      </a:r>
                      <a:endParaRPr lang="en-US" sz="3200">
                        <a:latin typeface="Times New Roman"/>
                        <a:ea typeface="Times New Roman"/>
                        <a:cs typeface="Arial"/>
                      </a:endParaRPr>
                    </a:p>
                  </a:txBody>
                  <a:tcPr marL="64093" marR="64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0000"/>
                      </a:blip>
                      <a:srcRect/>
                      <a:tile tx="0" ty="0" sx="100000" sy="100000" flip="none" algn="tl"/>
                    </a:blipFill>
                  </a:tcPr>
                </a:tc>
                <a:tc hMerge="1">
                  <a:txBody>
                    <a:bodyPr/>
                    <a:lstStyle/>
                    <a:p>
                      <a:endParaRPr lang="en-US"/>
                    </a:p>
                  </a:txBody>
                  <a:tcPr/>
                </a:tc>
                <a:tc>
                  <a:txBody>
                    <a:bodyPr/>
                    <a:lstStyle/>
                    <a:p>
                      <a:pPr marL="0" marR="0" algn="ctr" rtl="1">
                        <a:spcBef>
                          <a:spcPts val="0"/>
                        </a:spcBef>
                        <a:spcAft>
                          <a:spcPts val="0"/>
                        </a:spcAft>
                      </a:pPr>
                      <a:r>
                        <a:rPr lang="fa-IR" sz="3200" dirty="0">
                          <a:latin typeface="Times New Roman"/>
                          <a:ea typeface="Times New Roman"/>
                          <a:cs typeface="B Zar"/>
                        </a:rPr>
                        <a:t>127</a:t>
                      </a:r>
                      <a:endParaRPr lang="en-US" sz="3200" dirty="0">
                        <a:latin typeface="Times New Roman"/>
                        <a:ea typeface="Times New Roman"/>
                        <a:cs typeface="Arial"/>
                      </a:endParaRPr>
                    </a:p>
                  </a:txBody>
                  <a:tcPr marL="64093" marR="6409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0000"/>
                      </a:blip>
                      <a:srcRect/>
                      <a:tile tx="0" ty="0" sx="100000" sy="100000" flip="none" algn="tl"/>
                    </a:blipFill>
                  </a:tcPr>
                </a:tc>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6" presetClass="entr" presetSubtype="16"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in)">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14400" y="685800"/>
            <a:ext cx="7772400" cy="838200"/>
          </a:xfrm>
        </p:spPr>
        <p:txBody>
          <a:bodyPr/>
          <a:lstStyle/>
          <a:p>
            <a:pPr algn="ctr" rtl="1"/>
            <a:r>
              <a:rPr lang="fa-IR" sz="3200" dirty="0" smtClean="0">
                <a:solidFill>
                  <a:srgbClr val="86F973"/>
                </a:solidFill>
                <a:cs typeface="B Titr" pitchFamily="2" charset="-78"/>
              </a:rPr>
              <a:t>6-4</a:t>
            </a:r>
            <a:r>
              <a:rPr lang="fa-IR" sz="3200" dirty="0" smtClean="0">
                <a:cs typeface="B Titr" pitchFamily="2" charset="-78"/>
              </a:rPr>
              <a:t> </a:t>
            </a:r>
            <a:r>
              <a:rPr lang="fa-IR" sz="3200" dirty="0" smtClean="0">
                <a:solidFill>
                  <a:srgbClr val="FFC000"/>
                </a:solidFill>
                <a:cs typeface="B Titr" pitchFamily="2" charset="-78"/>
              </a:rPr>
              <a:t>هزینه اثاثیه و لوازم اداری :</a:t>
            </a:r>
            <a:endParaRPr lang="en-US" sz="3200" dirty="0" smtClean="0">
              <a:solidFill>
                <a:srgbClr val="FFC000"/>
              </a:solidFill>
              <a:cs typeface="B Titr" pitchFamily="2" charset="-78"/>
            </a:endParaRPr>
          </a:p>
          <a:p>
            <a:pPr algn="ctr"/>
            <a:endParaRPr lang="en-US" dirty="0"/>
          </a:p>
        </p:txBody>
      </p:sp>
      <p:graphicFrame>
        <p:nvGraphicFramePr>
          <p:cNvPr id="4" name="Table 3"/>
          <p:cNvGraphicFramePr>
            <a:graphicFrameLocks noGrp="1"/>
          </p:cNvGraphicFramePr>
          <p:nvPr/>
        </p:nvGraphicFramePr>
        <p:xfrm>
          <a:off x="533400" y="1295400"/>
          <a:ext cx="8382001" cy="5419615"/>
        </p:xfrm>
        <a:graphic>
          <a:graphicData uri="http://schemas.openxmlformats.org/drawingml/2006/table">
            <a:tbl>
              <a:tblPr rtl="1"/>
              <a:tblGrid>
                <a:gridCol w="570493"/>
                <a:gridCol w="3256419"/>
                <a:gridCol w="777785"/>
                <a:gridCol w="593525"/>
                <a:gridCol w="1316387"/>
                <a:gridCol w="1075433"/>
                <a:gridCol w="791959"/>
              </a:tblGrid>
              <a:tr h="732857">
                <a:tc rowSpan="2">
                  <a:txBody>
                    <a:bodyPr/>
                    <a:lstStyle/>
                    <a:p>
                      <a:pPr marL="71755" marR="71755" algn="ctr" rtl="1">
                        <a:spcBef>
                          <a:spcPts val="0"/>
                        </a:spcBef>
                        <a:spcAft>
                          <a:spcPts val="0"/>
                        </a:spcAft>
                      </a:pPr>
                      <a:r>
                        <a:rPr lang="fa-IR" sz="2000" dirty="0">
                          <a:latin typeface="Times New Roman"/>
                          <a:ea typeface="Times New Roman"/>
                          <a:cs typeface="B Zar"/>
                        </a:rPr>
                        <a:t>ردیف</a:t>
                      </a:r>
                      <a:endParaRPr lang="en-US" sz="2000" dirty="0">
                        <a:latin typeface="Times New Roman"/>
                        <a:ea typeface="Times New Roman"/>
                        <a:cs typeface="Arial"/>
                      </a:endParaRPr>
                    </a:p>
                  </a:txBody>
                  <a:tcPr marL="68580" marR="68580"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rowSpan="2">
                  <a:txBody>
                    <a:bodyPr/>
                    <a:lstStyle/>
                    <a:p>
                      <a:pPr marL="0" marR="0" algn="ctr" rtl="1">
                        <a:spcBef>
                          <a:spcPts val="0"/>
                        </a:spcBef>
                        <a:spcAft>
                          <a:spcPts val="0"/>
                        </a:spcAft>
                      </a:pPr>
                      <a:r>
                        <a:rPr lang="fa-IR" sz="2000" dirty="0">
                          <a:latin typeface="Times New Roman"/>
                          <a:ea typeface="Times New Roman"/>
                          <a:cs typeface="B Zar"/>
                        </a:rPr>
                        <a:t>شرح</a:t>
                      </a:r>
                      <a:endParaRPr lang="en-US" sz="20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gridSpan="2">
                  <a:txBody>
                    <a:bodyPr/>
                    <a:lstStyle/>
                    <a:p>
                      <a:pPr marL="0" marR="0" algn="ctr" rtl="1">
                        <a:spcBef>
                          <a:spcPts val="0"/>
                        </a:spcBef>
                        <a:spcAft>
                          <a:spcPts val="0"/>
                        </a:spcAft>
                      </a:pPr>
                      <a:r>
                        <a:rPr lang="fa-IR" sz="2000">
                          <a:latin typeface="Times New Roman"/>
                          <a:ea typeface="Times New Roman"/>
                          <a:cs typeface="B Zar"/>
                        </a:rPr>
                        <a:t>تعداد</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hMerge="1">
                  <a:txBody>
                    <a:bodyPr/>
                    <a:lstStyle/>
                    <a:p>
                      <a:endParaRPr lang="en-US"/>
                    </a:p>
                  </a:txBody>
                  <a:tcPr/>
                </a:tc>
                <a:tc rowSpan="2">
                  <a:txBody>
                    <a:bodyPr/>
                    <a:lstStyle/>
                    <a:p>
                      <a:pPr marL="0" marR="0" algn="ctr" rtl="1">
                        <a:spcBef>
                          <a:spcPts val="0"/>
                        </a:spcBef>
                        <a:spcAft>
                          <a:spcPts val="0"/>
                        </a:spcAft>
                      </a:pPr>
                      <a:r>
                        <a:rPr lang="fa-IR" sz="2000" dirty="0">
                          <a:latin typeface="Times New Roman"/>
                          <a:ea typeface="Times New Roman"/>
                          <a:cs typeface="B Zar"/>
                        </a:rPr>
                        <a:t>قیمت </a:t>
                      </a:r>
                      <a:r>
                        <a:rPr lang="fa-IR" sz="2000" dirty="0" smtClean="0">
                          <a:latin typeface="Times New Roman"/>
                          <a:ea typeface="Times New Roman"/>
                          <a:cs typeface="B Zar"/>
                        </a:rPr>
                        <a:t>واحد</a:t>
                      </a:r>
                      <a:endParaRPr lang="en-US" sz="2000" dirty="0" smtClean="0">
                        <a:latin typeface="Times New Roman"/>
                        <a:ea typeface="Times New Roman"/>
                        <a:cs typeface="B Zar"/>
                      </a:endParaRPr>
                    </a:p>
                    <a:p>
                      <a:pPr marL="0" marR="0" algn="ctr" rtl="1">
                        <a:spcBef>
                          <a:spcPts val="0"/>
                        </a:spcBef>
                        <a:spcAft>
                          <a:spcPts val="0"/>
                        </a:spcAft>
                      </a:pPr>
                      <a:r>
                        <a:rPr lang="fa-IR" sz="2000" dirty="0" smtClean="0">
                          <a:latin typeface="Times New Roman"/>
                          <a:ea typeface="Times New Roman"/>
                          <a:cs typeface="B Zar"/>
                        </a:rPr>
                        <a:t> </a:t>
                      </a:r>
                      <a:r>
                        <a:rPr lang="fa-IR" sz="2000" dirty="0">
                          <a:latin typeface="Times New Roman"/>
                          <a:ea typeface="Times New Roman"/>
                          <a:cs typeface="B Zar"/>
                        </a:rPr>
                        <a:t>( ریال )</a:t>
                      </a:r>
                      <a:endParaRPr lang="en-US" sz="20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rowSpan="2" gridSpan="2">
                  <a:txBody>
                    <a:bodyPr/>
                    <a:lstStyle/>
                    <a:p>
                      <a:pPr marL="0" marR="0" algn="ctr" rtl="1">
                        <a:spcBef>
                          <a:spcPts val="0"/>
                        </a:spcBef>
                        <a:spcAft>
                          <a:spcPts val="0"/>
                        </a:spcAft>
                      </a:pPr>
                      <a:r>
                        <a:rPr lang="fa-IR" sz="2000" dirty="0">
                          <a:latin typeface="Times New Roman"/>
                          <a:ea typeface="Times New Roman"/>
                          <a:cs typeface="B Zar"/>
                        </a:rPr>
                        <a:t>قیمت کل </a:t>
                      </a:r>
                      <a:endParaRPr lang="en-US" sz="2000" dirty="0" smtClean="0">
                        <a:latin typeface="Times New Roman"/>
                        <a:ea typeface="Times New Roman"/>
                        <a:cs typeface="B Zar"/>
                      </a:endParaRPr>
                    </a:p>
                    <a:p>
                      <a:pPr marL="0" marR="0" algn="ctr" rtl="1">
                        <a:spcBef>
                          <a:spcPts val="0"/>
                        </a:spcBef>
                        <a:spcAft>
                          <a:spcPts val="0"/>
                        </a:spcAft>
                      </a:pPr>
                      <a:r>
                        <a:rPr lang="fa-IR" sz="2000" dirty="0" smtClean="0">
                          <a:latin typeface="Times New Roman"/>
                          <a:ea typeface="Times New Roman"/>
                          <a:cs typeface="B Zar"/>
                        </a:rPr>
                        <a:t>( </a:t>
                      </a:r>
                      <a:r>
                        <a:rPr lang="fa-IR" sz="2000" dirty="0">
                          <a:latin typeface="Times New Roman"/>
                          <a:ea typeface="Times New Roman"/>
                          <a:cs typeface="B Zar"/>
                        </a:rPr>
                        <a:t>میلیون ریال )</a:t>
                      </a:r>
                      <a:endParaRPr lang="en-US" sz="20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rowSpan="2" hMerge="1">
                  <a:txBody>
                    <a:bodyPr/>
                    <a:lstStyle/>
                    <a:p>
                      <a:endParaRPr lang="en-US"/>
                    </a:p>
                  </a:txBody>
                  <a:tcPr/>
                </a:tc>
              </a:tr>
              <a:tr h="732857">
                <a:tc vMerge="1">
                  <a:txBody>
                    <a:bodyPr/>
                    <a:lstStyle/>
                    <a:p>
                      <a:endParaRPr lang="en-US"/>
                    </a:p>
                  </a:txBody>
                  <a:tcPr/>
                </a:tc>
                <a:tc vMerge="1">
                  <a:txBody>
                    <a:bodyPr/>
                    <a:lstStyle/>
                    <a:p>
                      <a:endParaRPr lang="en-US"/>
                    </a:p>
                  </a:txBody>
                  <a:tcPr/>
                </a:tc>
                <a:tc gridSpan="2">
                  <a:txBody>
                    <a:bodyPr/>
                    <a:lstStyle/>
                    <a:p>
                      <a:pPr marL="0" marR="0" algn="ctr" rtl="1">
                        <a:spcBef>
                          <a:spcPts val="0"/>
                        </a:spcBef>
                        <a:spcAft>
                          <a:spcPts val="0"/>
                        </a:spcAft>
                      </a:pPr>
                      <a:r>
                        <a:rPr lang="fa-IR" sz="2000">
                          <a:latin typeface="Times New Roman"/>
                          <a:ea typeface="Times New Roman"/>
                          <a:cs typeface="B Zar"/>
                        </a:rPr>
                        <a:t>مورد نیاز</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hMerge="1">
                  <a:txBody>
                    <a:bodyPr/>
                    <a:lstStyle/>
                    <a:p>
                      <a:endParaRPr lang="en-US"/>
                    </a:p>
                  </a:txBody>
                  <a:tcPr/>
                </a:tc>
                <a:tc vMerge="1">
                  <a:txBody>
                    <a:bodyPr/>
                    <a:lstStyle/>
                    <a:p>
                      <a:endParaRPr lang="en-US"/>
                    </a:p>
                  </a:txBody>
                  <a:tcPr/>
                </a:tc>
                <a:tc gridSpan="2" vMerge="1">
                  <a:txBody>
                    <a:bodyPr/>
                    <a:lstStyle/>
                    <a:p>
                      <a:endParaRPr lang="en-US"/>
                    </a:p>
                  </a:txBody>
                  <a:tcPr/>
                </a:tc>
                <a:tc hMerge="1" vMerge="1">
                  <a:txBody>
                    <a:bodyPr/>
                    <a:lstStyle/>
                    <a:p>
                      <a:endParaRPr lang="en-US"/>
                    </a:p>
                  </a:txBody>
                  <a:tcPr/>
                </a:tc>
              </a:tr>
              <a:tr h="371589">
                <a:tc>
                  <a:txBody>
                    <a:bodyPr/>
                    <a:lstStyle/>
                    <a:p>
                      <a:pPr marL="0" marR="0" algn="ctr" rtl="1">
                        <a:spcBef>
                          <a:spcPts val="0"/>
                        </a:spcBef>
                        <a:spcAft>
                          <a:spcPts val="0"/>
                        </a:spcAft>
                      </a:pPr>
                      <a:r>
                        <a:rPr lang="fa-IR" sz="2000">
                          <a:latin typeface="Times New Roman"/>
                          <a:ea typeface="Times New Roman"/>
                          <a:cs typeface="B Zar"/>
                        </a:rPr>
                        <a:t>1</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r" rtl="1">
                        <a:spcBef>
                          <a:spcPts val="0"/>
                        </a:spcBef>
                        <a:spcAft>
                          <a:spcPts val="0"/>
                        </a:spcAft>
                      </a:pPr>
                      <a:r>
                        <a:rPr lang="fa-IR" sz="2000">
                          <a:latin typeface="Times New Roman"/>
                          <a:ea typeface="Times New Roman"/>
                          <a:cs typeface="B Zar"/>
                        </a:rPr>
                        <a:t>گوشی تلفن </a:t>
                      </a:r>
                      <a:endParaRPr lang="en-US" sz="2000">
                        <a:latin typeface="Times New Roman"/>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4 عدد</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200000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8/0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r>
              <a:tr h="371589">
                <a:tc>
                  <a:txBody>
                    <a:bodyPr/>
                    <a:lstStyle/>
                    <a:p>
                      <a:pPr marL="0" marR="0" algn="ctr" rtl="1">
                        <a:spcBef>
                          <a:spcPts val="0"/>
                        </a:spcBef>
                        <a:spcAft>
                          <a:spcPts val="0"/>
                        </a:spcAft>
                      </a:pPr>
                      <a:r>
                        <a:rPr lang="fa-IR" sz="2000">
                          <a:latin typeface="Times New Roman"/>
                          <a:ea typeface="Times New Roman"/>
                          <a:cs typeface="B Zar"/>
                        </a:rPr>
                        <a:t>2</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r" rtl="1">
                        <a:spcBef>
                          <a:spcPts val="0"/>
                        </a:spcBef>
                        <a:spcAft>
                          <a:spcPts val="0"/>
                        </a:spcAft>
                      </a:pPr>
                      <a:r>
                        <a:rPr lang="fa-IR" sz="2000">
                          <a:latin typeface="Times New Roman"/>
                          <a:ea typeface="Times New Roman"/>
                          <a:cs typeface="B Zar"/>
                        </a:rPr>
                        <a:t>میز </a:t>
                      </a:r>
                      <a:endParaRPr lang="en-US" sz="2000">
                        <a:latin typeface="Times New Roman"/>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4 عدد</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300000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2/1</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r>
              <a:tr h="371589">
                <a:tc>
                  <a:txBody>
                    <a:bodyPr/>
                    <a:lstStyle/>
                    <a:p>
                      <a:pPr marL="0" marR="0" algn="ctr" rtl="1">
                        <a:spcBef>
                          <a:spcPts val="0"/>
                        </a:spcBef>
                        <a:spcAft>
                          <a:spcPts val="0"/>
                        </a:spcAft>
                      </a:pPr>
                      <a:r>
                        <a:rPr lang="fa-IR" sz="2000">
                          <a:latin typeface="Times New Roman"/>
                          <a:ea typeface="Times New Roman"/>
                          <a:cs typeface="B Zar"/>
                        </a:rPr>
                        <a:t>3</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r" rtl="1">
                        <a:spcBef>
                          <a:spcPts val="0"/>
                        </a:spcBef>
                        <a:spcAft>
                          <a:spcPts val="0"/>
                        </a:spcAft>
                      </a:pPr>
                      <a:r>
                        <a:rPr lang="fa-IR" sz="2000" dirty="0">
                          <a:latin typeface="Times New Roman"/>
                          <a:ea typeface="Times New Roman"/>
                          <a:cs typeface="B Zar"/>
                        </a:rPr>
                        <a:t>صندلی </a:t>
                      </a:r>
                      <a:endParaRPr lang="en-US" sz="2000" dirty="0">
                        <a:latin typeface="Times New Roman"/>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12 عدد</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150000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8/1</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r>
              <a:tr h="371589">
                <a:tc>
                  <a:txBody>
                    <a:bodyPr/>
                    <a:lstStyle/>
                    <a:p>
                      <a:pPr marL="0" marR="0" algn="ctr" rtl="1">
                        <a:spcBef>
                          <a:spcPts val="0"/>
                        </a:spcBef>
                        <a:spcAft>
                          <a:spcPts val="0"/>
                        </a:spcAft>
                      </a:pPr>
                      <a:r>
                        <a:rPr lang="fa-IR" sz="2000">
                          <a:latin typeface="Times New Roman"/>
                          <a:ea typeface="Times New Roman"/>
                          <a:cs typeface="B Zar"/>
                        </a:rPr>
                        <a:t>4</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r" rtl="1">
                        <a:spcBef>
                          <a:spcPts val="0"/>
                        </a:spcBef>
                        <a:spcAft>
                          <a:spcPts val="0"/>
                        </a:spcAft>
                      </a:pPr>
                      <a:r>
                        <a:rPr lang="fa-IR" sz="2000">
                          <a:latin typeface="Times New Roman"/>
                          <a:ea typeface="Times New Roman"/>
                          <a:cs typeface="B Zar"/>
                        </a:rPr>
                        <a:t>ماشین حساب </a:t>
                      </a:r>
                      <a:endParaRPr lang="en-US" sz="2000">
                        <a:latin typeface="Times New Roman"/>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4 عدد</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100000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4/0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r>
              <a:tr h="371589">
                <a:tc>
                  <a:txBody>
                    <a:bodyPr/>
                    <a:lstStyle/>
                    <a:p>
                      <a:pPr marL="0" marR="0" algn="ctr" rtl="1">
                        <a:spcBef>
                          <a:spcPts val="0"/>
                        </a:spcBef>
                        <a:spcAft>
                          <a:spcPts val="0"/>
                        </a:spcAft>
                      </a:pPr>
                      <a:r>
                        <a:rPr lang="fa-IR" sz="2000">
                          <a:latin typeface="Times New Roman"/>
                          <a:ea typeface="Times New Roman"/>
                          <a:cs typeface="B Zar"/>
                        </a:rPr>
                        <a:t>5</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r" rtl="1">
                        <a:spcBef>
                          <a:spcPts val="0"/>
                        </a:spcBef>
                        <a:spcAft>
                          <a:spcPts val="0"/>
                        </a:spcAft>
                      </a:pPr>
                      <a:r>
                        <a:rPr lang="fa-IR" sz="2000" dirty="0">
                          <a:latin typeface="Times New Roman"/>
                          <a:ea typeface="Times New Roman"/>
                          <a:cs typeface="B Zar"/>
                        </a:rPr>
                        <a:t>دستگاه فاکس </a:t>
                      </a:r>
                      <a:endParaRPr lang="en-US" sz="2000" dirty="0">
                        <a:latin typeface="Times New Roman"/>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1 عدد</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1000000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1</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r>
              <a:tr h="371589">
                <a:tc>
                  <a:txBody>
                    <a:bodyPr/>
                    <a:lstStyle/>
                    <a:p>
                      <a:pPr marL="0" marR="0" algn="ctr" rtl="1">
                        <a:spcBef>
                          <a:spcPts val="0"/>
                        </a:spcBef>
                        <a:spcAft>
                          <a:spcPts val="0"/>
                        </a:spcAft>
                      </a:pPr>
                      <a:r>
                        <a:rPr lang="fa-IR" sz="2000">
                          <a:latin typeface="Times New Roman"/>
                          <a:ea typeface="Times New Roman"/>
                          <a:cs typeface="B Zar"/>
                        </a:rPr>
                        <a:t>6</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r" rtl="1">
                        <a:spcBef>
                          <a:spcPts val="0"/>
                        </a:spcBef>
                        <a:spcAft>
                          <a:spcPts val="0"/>
                        </a:spcAft>
                      </a:pPr>
                      <a:r>
                        <a:rPr lang="fa-IR" sz="2000">
                          <a:latin typeface="Times New Roman"/>
                          <a:ea typeface="Times New Roman"/>
                          <a:cs typeface="B Zar"/>
                        </a:rPr>
                        <a:t>لوازم بهداشتی سروسها</a:t>
                      </a:r>
                      <a:endParaRPr lang="en-US" sz="2000">
                        <a:latin typeface="Times New Roman"/>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2 سری</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1000000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2</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r>
              <a:tr h="371589">
                <a:tc>
                  <a:txBody>
                    <a:bodyPr/>
                    <a:lstStyle/>
                    <a:p>
                      <a:pPr marL="0" marR="0" algn="ctr" rtl="1">
                        <a:spcBef>
                          <a:spcPts val="0"/>
                        </a:spcBef>
                        <a:spcAft>
                          <a:spcPts val="0"/>
                        </a:spcAft>
                      </a:pPr>
                      <a:r>
                        <a:rPr lang="fa-IR" sz="2000">
                          <a:latin typeface="Times New Roman"/>
                          <a:ea typeface="Times New Roman"/>
                          <a:cs typeface="B Zar"/>
                        </a:rPr>
                        <a:t>7</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r" rtl="1">
                        <a:spcBef>
                          <a:spcPts val="0"/>
                        </a:spcBef>
                        <a:spcAft>
                          <a:spcPts val="0"/>
                        </a:spcAft>
                      </a:pPr>
                      <a:r>
                        <a:rPr lang="fa-IR" sz="2000" dirty="0">
                          <a:latin typeface="Times New Roman"/>
                          <a:ea typeface="Times New Roman"/>
                          <a:cs typeface="B Zar"/>
                        </a:rPr>
                        <a:t>وسایل انفور ماتیک ( رایانه با چاپگر و میز کار )</a:t>
                      </a:r>
                      <a:endParaRPr lang="en-US" sz="2000" dirty="0">
                        <a:latin typeface="Times New Roman"/>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2 سری</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12000000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24</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r>
              <a:tr h="371589">
                <a:tc>
                  <a:txBody>
                    <a:bodyPr/>
                    <a:lstStyle/>
                    <a:p>
                      <a:pPr marL="0" marR="0" algn="ctr" rtl="1">
                        <a:spcBef>
                          <a:spcPts val="0"/>
                        </a:spcBef>
                        <a:spcAft>
                          <a:spcPts val="0"/>
                        </a:spcAft>
                      </a:pPr>
                      <a:r>
                        <a:rPr lang="fa-IR" sz="2000">
                          <a:latin typeface="Times New Roman"/>
                          <a:ea typeface="Times New Roman"/>
                          <a:cs typeface="B Zar"/>
                        </a:rPr>
                        <a:t>8</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r" rtl="1">
                        <a:spcBef>
                          <a:spcPts val="0"/>
                        </a:spcBef>
                        <a:spcAft>
                          <a:spcPts val="0"/>
                        </a:spcAft>
                      </a:pPr>
                      <a:r>
                        <a:rPr lang="fa-IR" sz="2000">
                          <a:latin typeface="Times New Roman"/>
                          <a:ea typeface="Times New Roman"/>
                          <a:cs typeface="B Zar"/>
                        </a:rPr>
                        <a:t>دستگاه کپی </a:t>
                      </a:r>
                      <a:endParaRPr lang="en-US" sz="2000">
                        <a:latin typeface="Times New Roman"/>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1</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12000000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12</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r>
              <a:tr h="371589">
                <a:tc>
                  <a:txBody>
                    <a:bodyPr/>
                    <a:lstStyle/>
                    <a:p>
                      <a:pPr marL="0" marR="0" algn="ctr" rtl="1">
                        <a:spcBef>
                          <a:spcPts val="0"/>
                        </a:spcBef>
                        <a:spcAft>
                          <a:spcPts val="0"/>
                        </a:spcAft>
                      </a:pPr>
                      <a:r>
                        <a:rPr lang="fa-IR" sz="2000">
                          <a:latin typeface="Times New Roman"/>
                          <a:ea typeface="Times New Roman"/>
                          <a:cs typeface="B Zar"/>
                        </a:rPr>
                        <a:t>9</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r" rtl="1">
                        <a:spcBef>
                          <a:spcPts val="0"/>
                        </a:spcBef>
                        <a:spcAft>
                          <a:spcPts val="0"/>
                        </a:spcAft>
                      </a:pPr>
                      <a:r>
                        <a:rPr lang="fa-IR" sz="2000">
                          <a:latin typeface="Times New Roman"/>
                          <a:ea typeface="Times New Roman"/>
                          <a:cs typeface="B Zar"/>
                        </a:rPr>
                        <a:t>سایر ( لوازم التحریر و .... )</a:t>
                      </a:r>
                      <a:endParaRPr lang="en-US" sz="2000">
                        <a:latin typeface="Times New Roman"/>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3 سری</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500000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5/1</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r>
              <a:tr h="371589">
                <a:tc gridSpan="5">
                  <a:txBody>
                    <a:bodyPr/>
                    <a:lstStyle/>
                    <a:p>
                      <a:pPr marL="0" marR="0" algn="ctr" rtl="1">
                        <a:spcBef>
                          <a:spcPts val="0"/>
                        </a:spcBef>
                        <a:spcAft>
                          <a:spcPts val="0"/>
                        </a:spcAft>
                      </a:pPr>
                      <a:r>
                        <a:rPr lang="fa-IR" sz="2000" dirty="0">
                          <a:latin typeface="Times New Roman"/>
                          <a:ea typeface="Times New Roman"/>
                          <a:cs typeface="B Zar"/>
                        </a:rPr>
                        <a:t>جمع کل </a:t>
                      </a:r>
                      <a:endParaRPr lang="en-US" sz="20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gridSpan="2">
                  <a:txBody>
                    <a:bodyPr/>
                    <a:lstStyle/>
                    <a:p>
                      <a:pPr marL="0" marR="0" algn="ctr" rtl="1">
                        <a:spcBef>
                          <a:spcPts val="0"/>
                        </a:spcBef>
                        <a:spcAft>
                          <a:spcPts val="0"/>
                        </a:spcAft>
                      </a:pPr>
                      <a:r>
                        <a:rPr lang="fa-IR" sz="2000" dirty="0">
                          <a:latin typeface="Times New Roman"/>
                          <a:ea typeface="Times New Roman"/>
                          <a:cs typeface="B Zar"/>
                        </a:rPr>
                        <a:t>3/45</a:t>
                      </a:r>
                      <a:endParaRPr lang="en-US" sz="20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2000"/>
                      </a:blip>
                      <a:srcRect/>
                      <a:tile tx="0" ty="0" sx="100000" sy="100000" flip="none" algn="tl"/>
                    </a:blipFill>
                  </a:tcPr>
                </a:tc>
                <a:tc hMerge="1">
                  <a:txBody>
                    <a:bodyPr/>
                    <a:lstStyle/>
                    <a:p>
                      <a:endParaRPr lang="en-US"/>
                    </a:p>
                  </a:txBody>
                  <a:tcPr/>
                </a:tc>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par>
                          <p:cTn id="10" fill="hold">
                            <p:stCondLst>
                              <p:cond delay="7000"/>
                            </p:stCondLst>
                            <p:childTnLst>
                              <p:par>
                                <p:cTn id="11" presetID="5" presetClass="entr" presetSubtype="1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heckerboard(across)">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14400" y="533400"/>
            <a:ext cx="7772400" cy="838200"/>
          </a:xfrm>
        </p:spPr>
        <p:txBody>
          <a:bodyPr/>
          <a:lstStyle/>
          <a:p>
            <a:pPr algn="ctr" rtl="1"/>
            <a:r>
              <a:rPr lang="fa-IR" sz="3200" dirty="0" smtClean="0">
                <a:solidFill>
                  <a:srgbClr val="86F973"/>
                </a:solidFill>
                <a:cs typeface="B Titr" pitchFamily="2" charset="-78"/>
              </a:rPr>
              <a:t>7-4</a:t>
            </a:r>
            <a:r>
              <a:rPr lang="fa-IR" sz="3200" dirty="0" smtClean="0">
                <a:solidFill>
                  <a:srgbClr val="FFC000"/>
                </a:solidFill>
                <a:cs typeface="B Titr" pitchFamily="2" charset="-78"/>
              </a:rPr>
              <a:t> وسائل حمل و نقل داخل و خارج کارخانه :</a:t>
            </a:r>
            <a:endParaRPr lang="en-US" sz="3200" dirty="0" smtClean="0">
              <a:solidFill>
                <a:srgbClr val="FFC000"/>
              </a:solidFill>
              <a:cs typeface="B Titr" pitchFamily="2" charset="-78"/>
            </a:endParaRPr>
          </a:p>
          <a:p>
            <a:endParaRPr lang="en-US" dirty="0"/>
          </a:p>
        </p:txBody>
      </p:sp>
      <p:graphicFrame>
        <p:nvGraphicFramePr>
          <p:cNvPr id="4" name="Table 3"/>
          <p:cNvGraphicFramePr>
            <a:graphicFrameLocks noGrp="1"/>
          </p:cNvGraphicFramePr>
          <p:nvPr/>
        </p:nvGraphicFramePr>
        <p:xfrm>
          <a:off x="533401" y="1524000"/>
          <a:ext cx="8381999" cy="4724402"/>
        </p:xfrm>
        <a:graphic>
          <a:graphicData uri="http://schemas.openxmlformats.org/drawingml/2006/table">
            <a:tbl>
              <a:tblPr rtl="1"/>
              <a:tblGrid>
                <a:gridCol w="460354"/>
                <a:gridCol w="2184915"/>
                <a:gridCol w="956122"/>
                <a:gridCol w="2390304"/>
                <a:gridCol w="1115475"/>
                <a:gridCol w="1274829"/>
              </a:tblGrid>
              <a:tr h="1341730">
                <a:tc rowSpan="2">
                  <a:txBody>
                    <a:bodyPr/>
                    <a:lstStyle/>
                    <a:p>
                      <a:pPr marL="71755" marR="71755" algn="ctr" rtl="1">
                        <a:spcBef>
                          <a:spcPts val="0"/>
                        </a:spcBef>
                        <a:spcAft>
                          <a:spcPts val="0"/>
                        </a:spcAft>
                      </a:pPr>
                      <a:r>
                        <a:rPr lang="fa-IR" sz="2800" dirty="0">
                          <a:latin typeface="Times New Roman"/>
                          <a:ea typeface="Times New Roman"/>
                          <a:cs typeface="B Zar"/>
                        </a:rPr>
                        <a:t>ردیف</a:t>
                      </a:r>
                      <a:endParaRPr lang="en-US" sz="2800" dirty="0">
                        <a:latin typeface="Times New Roman"/>
                        <a:ea typeface="Times New Roman"/>
                        <a:cs typeface="Arial"/>
                      </a:endParaRPr>
                    </a:p>
                  </a:txBody>
                  <a:tcPr marL="68580" marR="68580"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6000"/>
                      </a:blip>
                      <a:srcRect/>
                      <a:tile tx="0" ty="0" sx="100000" sy="100000" flip="none" algn="tl"/>
                    </a:blipFill>
                  </a:tcPr>
                </a:tc>
                <a:tc rowSpan="2">
                  <a:txBody>
                    <a:bodyPr/>
                    <a:lstStyle/>
                    <a:p>
                      <a:pPr marL="0" marR="0" algn="ctr" rtl="1">
                        <a:spcBef>
                          <a:spcPts val="0"/>
                        </a:spcBef>
                        <a:spcAft>
                          <a:spcPts val="0"/>
                        </a:spcAft>
                      </a:pPr>
                      <a:r>
                        <a:rPr lang="fa-IR" sz="2800">
                          <a:latin typeface="Times New Roman"/>
                          <a:ea typeface="Times New Roman"/>
                          <a:cs typeface="B Zar"/>
                        </a:rPr>
                        <a:t>شرح وسائل</a:t>
                      </a:r>
                      <a:endParaRPr lang="en-US" sz="28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6000"/>
                      </a:blip>
                      <a:srcRect/>
                      <a:tile tx="0" ty="0" sx="100000" sy="100000" flip="none" algn="tl"/>
                    </a:blipFill>
                  </a:tcPr>
                </a:tc>
                <a:tc rowSpan="2">
                  <a:txBody>
                    <a:bodyPr/>
                    <a:lstStyle/>
                    <a:p>
                      <a:pPr marL="0" marR="0" algn="ctr" rtl="1">
                        <a:spcBef>
                          <a:spcPts val="0"/>
                        </a:spcBef>
                        <a:spcAft>
                          <a:spcPts val="0"/>
                        </a:spcAft>
                      </a:pPr>
                      <a:r>
                        <a:rPr lang="fa-IR" sz="2800" dirty="0">
                          <a:latin typeface="Times New Roman"/>
                          <a:ea typeface="Times New Roman"/>
                          <a:cs typeface="B Zar"/>
                        </a:rPr>
                        <a:t>تعداد</a:t>
                      </a:r>
                      <a:endParaRPr lang="en-US" sz="28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6000"/>
                      </a:blip>
                      <a:srcRect/>
                      <a:tile tx="0" ty="0" sx="100000" sy="100000" flip="none" algn="tl"/>
                    </a:blipFill>
                  </a:tcPr>
                </a:tc>
                <a:tc rowSpan="2">
                  <a:txBody>
                    <a:bodyPr/>
                    <a:lstStyle/>
                    <a:p>
                      <a:pPr marL="0" marR="0" algn="ctr" rtl="1">
                        <a:spcBef>
                          <a:spcPts val="0"/>
                        </a:spcBef>
                        <a:spcAft>
                          <a:spcPts val="0"/>
                        </a:spcAft>
                      </a:pPr>
                      <a:r>
                        <a:rPr lang="fa-IR" sz="2800" dirty="0">
                          <a:latin typeface="Times New Roman"/>
                          <a:ea typeface="Times New Roman"/>
                          <a:cs typeface="B Zar"/>
                        </a:rPr>
                        <a:t>قیمت واحد ( ریال )</a:t>
                      </a:r>
                      <a:endParaRPr lang="en-US" sz="28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6000"/>
                      </a:blip>
                      <a:srcRect/>
                      <a:tile tx="0" ty="0" sx="100000" sy="100000" flip="none" algn="tl"/>
                    </a:blipFill>
                  </a:tcPr>
                </a:tc>
                <a:tc gridSpan="2">
                  <a:txBody>
                    <a:bodyPr/>
                    <a:lstStyle/>
                    <a:p>
                      <a:pPr marL="0" marR="0" algn="ctr" rtl="1">
                        <a:spcBef>
                          <a:spcPts val="0"/>
                        </a:spcBef>
                        <a:spcAft>
                          <a:spcPts val="0"/>
                        </a:spcAft>
                      </a:pPr>
                      <a:r>
                        <a:rPr lang="fa-IR" sz="2800">
                          <a:latin typeface="Times New Roman"/>
                          <a:ea typeface="Times New Roman"/>
                          <a:cs typeface="B Zar"/>
                        </a:rPr>
                        <a:t>قیمت کل (میلیون ریال )</a:t>
                      </a:r>
                      <a:endParaRPr lang="en-US" sz="28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6000"/>
                      </a:blip>
                      <a:srcRect/>
                      <a:tile tx="0" ty="0" sx="100000" sy="100000" flip="none" algn="tl"/>
                    </a:blipFill>
                  </a:tcPr>
                </a:tc>
                <a:tc hMerge="1">
                  <a:txBody>
                    <a:bodyPr/>
                    <a:lstStyle/>
                    <a:p>
                      <a:endParaRPr lang="en-US"/>
                    </a:p>
                  </a:txBody>
                  <a:tcPr/>
                </a:tc>
              </a:tr>
              <a:tr h="1341730">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gridSpan="2">
                  <a:txBody>
                    <a:bodyPr/>
                    <a:lstStyle/>
                    <a:p>
                      <a:pPr marL="0" marR="0" algn="ctr" rtl="1">
                        <a:spcBef>
                          <a:spcPts val="0"/>
                        </a:spcBef>
                        <a:spcAft>
                          <a:spcPts val="0"/>
                        </a:spcAft>
                      </a:pPr>
                      <a:r>
                        <a:rPr lang="fa-IR" sz="2800">
                          <a:latin typeface="Times New Roman"/>
                          <a:ea typeface="Times New Roman"/>
                          <a:cs typeface="B Zar"/>
                        </a:rPr>
                        <a:t>مورد نیاز </a:t>
                      </a:r>
                      <a:endParaRPr lang="en-US" sz="28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6000"/>
                      </a:blip>
                      <a:srcRect/>
                      <a:tile tx="0" ty="0" sx="100000" sy="100000" flip="none" algn="tl"/>
                    </a:blipFill>
                  </a:tcPr>
                </a:tc>
                <a:tc hMerge="1">
                  <a:txBody>
                    <a:bodyPr/>
                    <a:lstStyle/>
                    <a:p>
                      <a:endParaRPr lang="en-US"/>
                    </a:p>
                  </a:txBody>
                  <a:tcPr/>
                </a:tc>
              </a:tr>
              <a:tr h="680314">
                <a:tc>
                  <a:txBody>
                    <a:bodyPr/>
                    <a:lstStyle/>
                    <a:p>
                      <a:pPr marL="0" marR="0" algn="ctr" rtl="1">
                        <a:spcBef>
                          <a:spcPts val="0"/>
                        </a:spcBef>
                        <a:spcAft>
                          <a:spcPts val="0"/>
                        </a:spcAft>
                      </a:pPr>
                      <a:r>
                        <a:rPr lang="fa-IR" sz="2800">
                          <a:latin typeface="Times New Roman"/>
                          <a:ea typeface="Times New Roman"/>
                          <a:cs typeface="B Zar"/>
                        </a:rPr>
                        <a:t>1</a:t>
                      </a:r>
                      <a:endParaRPr lang="en-US" sz="28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6000"/>
                      </a:blip>
                      <a:srcRect/>
                      <a:tile tx="0" ty="0" sx="100000" sy="100000" flip="none" algn="tl"/>
                    </a:blipFill>
                  </a:tcPr>
                </a:tc>
                <a:tc>
                  <a:txBody>
                    <a:bodyPr/>
                    <a:lstStyle/>
                    <a:p>
                      <a:pPr marL="0" marR="0" algn="r" rtl="1">
                        <a:spcBef>
                          <a:spcPts val="0"/>
                        </a:spcBef>
                        <a:spcAft>
                          <a:spcPts val="0"/>
                        </a:spcAft>
                      </a:pPr>
                      <a:r>
                        <a:rPr lang="fa-IR" sz="2800">
                          <a:latin typeface="Times New Roman"/>
                          <a:ea typeface="Times New Roman"/>
                          <a:cs typeface="B Zar"/>
                        </a:rPr>
                        <a:t>جک دستی </a:t>
                      </a:r>
                      <a:endParaRPr lang="en-US" sz="28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6000"/>
                      </a:blip>
                      <a:srcRect/>
                      <a:tile tx="0" ty="0" sx="100000" sy="100000" flip="none" algn="tl"/>
                    </a:blipFill>
                  </a:tcPr>
                </a:tc>
                <a:tc>
                  <a:txBody>
                    <a:bodyPr/>
                    <a:lstStyle/>
                    <a:p>
                      <a:pPr marL="0" marR="0" algn="ctr" rtl="1">
                        <a:spcBef>
                          <a:spcPts val="0"/>
                        </a:spcBef>
                        <a:spcAft>
                          <a:spcPts val="0"/>
                        </a:spcAft>
                      </a:pPr>
                      <a:r>
                        <a:rPr lang="fa-IR" sz="2800">
                          <a:latin typeface="Times New Roman"/>
                          <a:ea typeface="Times New Roman"/>
                          <a:cs typeface="B Zar"/>
                        </a:rPr>
                        <a:t>2</a:t>
                      </a:r>
                      <a:endParaRPr lang="en-US" sz="28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6000"/>
                      </a:blip>
                      <a:srcRect/>
                      <a:tile tx="0" ty="0" sx="100000" sy="100000" flip="none" algn="tl"/>
                    </a:blipFill>
                  </a:tcPr>
                </a:tc>
                <a:tc>
                  <a:txBody>
                    <a:bodyPr/>
                    <a:lstStyle/>
                    <a:p>
                      <a:pPr marL="0" marR="0" algn="ctr" rtl="1">
                        <a:spcBef>
                          <a:spcPts val="0"/>
                        </a:spcBef>
                        <a:spcAft>
                          <a:spcPts val="0"/>
                        </a:spcAft>
                      </a:pPr>
                      <a:r>
                        <a:rPr lang="fa-IR" sz="2800">
                          <a:latin typeface="Times New Roman"/>
                          <a:ea typeface="Times New Roman"/>
                          <a:cs typeface="B Zar"/>
                        </a:rPr>
                        <a:t>6000000</a:t>
                      </a:r>
                      <a:endParaRPr lang="en-US" sz="28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6000"/>
                      </a:blip>
                      <a:srcRect/>
                      <a:tile tx="0" ty="0" sx="100000" sy="100000" flip="none" algn="tl"/>
                    </a:blipFill>
                  </a:tcPr>
                </a:tc>
                <a:tc>
                  <a:txBody>
                    <a:bodyPr/>
                    <a:lstStyle/>
                    <a:p>
                      <a:pPr marL="0" marR="0" algn="ctr" rtl="1">
                        <a:spcBef>
                          <a:spcPts val="0"/>
                        </a:spcBef>
                        <a:spcAft>
                          <a:spcPts val="0"/>
                        </a:spcAft>
                      </a:pPr>
                      <a:r>
                        <a:rPr lang="fa-IR" sz="2800">
                          <a:latin typeface="Times New Roman"/>
                          <a:ea typeface="Times New Roman"/>
                          <a:cs typeface="B Zar"/>
                        </a:rPr>
                        <a:t>12</a:t>
                      </a:r>
                      <a:endParaRPr lang="en-US" sz="28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6000"/>
                      </a:blip>
                      <a:srcRect/>
                      <a:tile tx="0" ty="0" sx="100000" sy="100000" flip="none" algn="tl"/>
                    </a:blipFill>
                  </a:tcPr>
                </a:tc>
                <a:tc>
                  <a:txBody>
                    <a:bodyPr/>
                    <a:lstStyle/>
                    <a:p>
                      <a:pPr marL="0" marR="0" algn="ctr" rtl="1">
                        <a:spcBef>
                          <a:spcPts val="0"/>
                        </a:spcBef>
                        <a:spcAft>
                          <a:spcPts val="0"/>
                        </a:spcAft>
                      </a:pPr>
                      <a:r>
                        <a:rPr lang="fa-IR" sz="2800">
                          <a:latin typeface="Times New Roman"/>
                          <a:ea typeface="Times New Roman"/>
                          <a:cs typeface="B Zar"/>
                        </a:rPr>
                        <a:t>-</a:t>
                      </a:r>
                      <a:endParaRPr lang="en-US" sz="28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6000"/>
                      </a:blip>
                      <a:srcRect/>
                      <a:tile tx="0" ty="0" sx="100000" sy="100000" flip="none" algn="tl"/>
                    </a:blipFill>
                  </a:tcPr>
                </a:tc>
              </a:tr>
              <a:tr h="680314">
                <a:tc>
                  <a:txBody>
                    <a:bodyPr/>
                    <a:lstStyle/>
                    <a:p>
                      <a:pPr marL="0" marR="0" algn="ctr" rtl="1">
                        <a:spcBef>
                          <a:spcPts val="0"/>
                        </a:spcBef>
                        <a:spcAft>
                          <a:spcPts val="0"/>
                        </a:spcAft>
                      </a:pPr>
                      <a:r>
                        <a:rPr lang="fa-IR" sz="2800">
                          <a:latin typeface="Times New Roman"/>
                          <a:ea typeface="Times New Roman"/>
                          <a:cs typeface="B Zar"/>
                        </a:rPr>
                        <a:t>2</a:t>
                      </a:r>
                      <a:endParaRPr lang="en-US" sz="28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6000"/>
                      </a:blip>
                      <a:srcRect/>
                      <a:tile tx="0" ty="0" sx="100000" sy="100000" flip="none" algn="tl"/>
                    </a:blipFill>
                  </a:tcPr>
                </a:tc>
                <a:tc>
                  <a:txBody>
                    <a:bodyPr/>
                    <a:lstStyle/>
                    <a:p>
                      <a:pPr marL="0" marR="0" algn="r" rtl="1">
                        <a:spcBef>
                          <a:spcPts val="0"/>
                        </a:spcBef>
                        <a:spcAft>
                          <a:spcPts val="0"/>
                        </a:spcAft>
                      </a:pPr>
                      <a:r>
                        <a:rPr lang="fa-IR" sz="2800">
                          <a:latin typeface="Times New Roman"/>
                          <a:ea typeface="Times New Roman"/>
                          <a:cs typeface="B Zar"/>
                        </a:rPr>
                        <a:t>نیسان وانت </a:t>
                      </a:r>
                      <a:endParaRPr lang="en-US" sz="28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6000"/>
                      </a:blip>
                      <a:srcRect/>
                      <a:tile tx="0" ty="0" sx="100000" sy="100000" flip="none" algn="tl"/>
                    </a:blipFill>
                  </a:tcPr>
                </a:tc>
                <a:tc>
                  <a:txBody>
                    <a:bodyPr/>
                    <a:lstStyle/>
                    <a:p>
                      <a:pPr marL="0" marR="0" algn="ctr" rtl="1">
                        <a:spcBef>
                          <a:spcPts val="0"/>
                        </a:spcBef>
                        <a:spcAft>
                          <a:spcPts val="0"/>
                        </a:spcAft>
                      </a:pPr>
                      <a:r>
                        <a:rPr lang="fa-IR" sz="2800">
                          <a:latin typeface="Times New Roman"/>
                          <a:ea typeface="Times New Roman"/>
                          <a:cs typeface="B Zar"/>
                        </a:rPr>
                        <a:t>1</a:t>
                      </a:r>
                      <a:endParaRPr lang="en-US" sz="28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6000"/>
                      </a:blip>
                      <a:srcRect/>
                      <a:tile tx="0" ty="0" sx="100000" sy="100000" flip="none" algn="tl"/>
                    </a:blipFill>
                  </a:tcPr>
                </a:tc>
                <a:tc>
                  <a:txBody>
                    <a:bodyPr/>
                    <a:lstStyle/>
                    <a:p>
                      <a:pPr marL="0" marR="0" algn="ctr" rtl="1">
                        <a:spcBef>
                          <a:spcPts val="0"/>
                        </a:spcBef>
                        <a:spcAft>
                          <a:spcPts val="0"/>
                        </a:spcAft>
                      </a:pPr>
                      <a:r>
                        <a:rPr lang="fa-IR" sz="2800">
                          <a:latin typeface="Times New Roman"/>
                          <a:ea typeface="Times New Roman"/>
                          <a:cs typeface="B Zar"/>
                        </a:rPr>
                        <a:t>80000000</a:t>
                      </a:r>
                      <a:endParaRPr lang="en-US" sz="28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6000"/>
                      </a:blip>
                      <a:srcRect/>
                      <a:tile tx="0" ty="0" sx="100000" sy="100000" flip="none" algn="tl"/>
                    </a:blipFill>
                  </a:tcPr>
                </a:tc>
                <a:tc>
                  <a:txBody>
                    <a:bodyPr/>
                    <a:lstStyle/>
                    <a:p>
                      <a:pPr marL="0" marR="0" algn="ctr" rtl="1">
                        <a:spcBef>
                          <a:spcPts val="0"/>
                        </a:spcBef>
                        <a:spcAft>
                          <a:spcPts val="0"/>
                        </a:spcAft>
                      </a:pPr>
                      <a:r>
                        <a:rPr lang="fa-IR" sz="2800">
                          <a:latin typeface="Times New Roman"/>
                          <a:ea typeface="Times New Roman"/>
                          <a:cs typeface="B Zar"/>
                        </a:rPr>
                        <a:t>80</a:t>
                      </a:r>
                      <a:endParaRPr lang="en-US" sz="28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6000"/>
                      </a:blip>
                      <a:srcRect/>
                      <a:tile tx="0" ty="0" sx="100000" sy="100000" flip="none" algn="tl"/>
                    </a:blipFill>
                  </a:tcPr>
                </a:tc>
                <a:tc>
                  <a:txBody>
                    <a:bodyPr/>
                    <a:lstStyle/>
                    <a:p>
                      <a:pPr marL="0" marR="0" algn="ctr" rtl="1">
                        <a:spcBef>
                          <a:spcPts val="0"/>
                        </a:spcBef>
                        <a:spcAft>
                          <a:spcPts val="0"/>
                        </a:spcAft>
                      </a:pPr>
                      <a:r>
                        <a:rPr lang="fa-IR" sz="2800">
                          <a:latin typeface="Times New Roman"/>
                          <a:ea typeface="Times New Roman"/>
                          <a:cs typeface="B Zar"/>
                        </a:rPr>
                        <a:t>-</a:t>
                      </a:r>
                      <a:endParaRPr lang="en-US" sz="28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6000"/>
                      </a:blip>
                      <a:srcRect/>
                      <a:tile tx="0" ty="0" sx="100000" sy="100000" flip="none" algn="tl"/>
                    </a:blipFill>
                  </a:tcPr>
                </a:tc>
              </a:tr>
              <a:tr h="680314">
                <a:tc gridSpan="4">
                  <a:txBody>
                    <a:bodyPr/>
                    <a:lstStyle/>
                    <a:p>
                      <a:pPr marL="0" marR="0" algn="ctr" rtl="1">
                        <a:spcBef>
                          <a:spcPts val="0"/>
                        </a:spcBef>
                        <a:spcAft>
                          <a:spcPts val="0"/>
                        </a:spcAft>
                      </a:pPr>
                      <a:r>
                        <a:rPr lang="fa-IR" sz="2800" dirty="0">
                          <a:latin typeface="Times New Roman"/>
                          <a:ea typeface="Times New Roman"/>
                          <a:cs typeface="B Zar"/>
                        </a:rPr>
                        <a:t>جمع کل </a:t>
                      </a:r>
                      <a:endParaRPr lang="en-US" sz="28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6000"/>
                      </a:blip>
                      <a:srcRect/>
                      <a:tile tx="0" ty="0" sx="100000" sy="100000" flip="none" algn="tl"/>
                    </a:blipFill>
                  </a:tcPr>
                </a:tc>
                <a:tc hMerge="1">
                  <a:txBody>
                    <a:bodyPr/>
                    <a:lstStyle/>
                    <a:p>
                      <a:endParaRPr lang="en-US"/>
                    </a:p>
                  </a:txBody>
                  <a:tcPr/>
                </a:tc>
                <a:tc hMerge="1">
                  <a:txBody>
                    <a:bodyPr/>
                    <a:lstStyle/>
                    <a:p>
                      <a:endParaRPr lang="en-US"/>
                    </a:p>
                  </a:txBody>
                  <a:tcPr/>
                </a:tc>
                <a:tc hMerge="1">
                  <a:txBody>
                    <a:bodyPr/>
                    <a:lstStyle/>
                    <a:p>
                      <a:endParaRPr lang="en-US"/>
                    </a:p>
                  </a:txBody>
                  <a:tcPr/>
                </a:tc>
                <a:tc gridSpan="2">
                  <a:txBody>
                    <a:bodyPr/>
                    <a:lstStyle/>
                    <a:p>
                      <a:pPr marL="0" marR="0" algn="ctr" rtl="1">
                        <a:spcBef>
                          <a:spcPts val="0"/>
                        </a:spcBef>
                        <a:spcAft>
                          <a:spcPts val="0"/>
                        </a:spcAft>
                      </a:pPr>
                      <a:r>
                        <a:rPr lang="fa-IR" sz="2800" dirty="0">
                          <a:latin typeface="Times New Roman"/>
                          <a:ea typeface="Times New Roman"/>
                          <a:cs typeface="B Zar"/>
                        </a:rPr>
                        <a:t>92</a:t>
                      </a:r>
                      <a:endParaRPr lang="en-US" sz="28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6000"/>
                      </a:blip>
                      <a:srcRect/>
                      <a:tile tx="0" ty="0" sx="100000" sy="100000" flip="none" algn="tl"/>
                    </a:blipFill>
                  </a:tcPr>
                </a:tc>
                <a:tc hMerge="1">
                  <a:txBody>
                    <a:bodyPr/>
                    <a:lstStyle/>
                    <a:p>
                      <a:endParaRPr lang="en-US"/>
                    </a:p>
                  </a:txBody>
                  <a:tcPr/>
                </a:tc>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edg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14400" y="457200"/>
            <a:ext cx="7772400" cy="822960"/>
          </a:xfrm>
        </p:spPr>
        <p:txBody>
          <a:bodyPr/>
          <a:lstStyle/>
          <a:p>
            <a:pPr algn="ctr" rtl="1"/>
            <a:r>
              <a:rPr lang="fa-IR" sz="3200" dirty="0" smtClean="0">
                <a:solidFill>
                  <a:srgbClr val="86F973"/>
                </a:solidFill>
                <a:cs typeface="B Titr" pitchFamily="2" charset="-78"/>
              </a:rPr>
              <a:t>8-4 </a:t>
            </a:r>
            <a:r>
              <a:rPr lang="fa-IR" sz="3200" dirty="0" smtClean="0">
                <a:solidFill>
                  <a:srgbClr val="FFC000"/>
                </a:solidFill>
                <a:cs typeface="B Titr" pitchFamily="2" charset="-78"/>
              </a:rPr>
              <a:t>هزینه های قبل از بهره برداری طرح :</a:t>
            </a:r>
            <a:endParaRPr lang="en-US" sz="3200" dirty="0" smtClean="0">
              <a:solidFill>
                <a:srgbClr val="FFC000"/>
              </a:solidFill>
              <a:cs typeface="B Titr" pitchFamily="2" charset="-78"/>
            </a:endParaRPr>
          </a:p>
          <a:p>
            <a:pPr algn="r" rtl="1"/>
            <a:endParaRPr lang="en-US" dirty="0"/>
          </a:p>
        </p:txBody>
      </p:sp>
      <p:graphicFrame>
        <p:nvGraphicFramePr>
          <p:cNvPr id="4" name="Table 3"/>
          <p:cNvGraphicFramePr>
            <a:graphicFrameLocks noGrp="1"/>
          </p:cNvGraphicFramePr>
          <p:nvPr/>
        </p:nvGraphicFramePr>
        <p:xfrm>
          <a:off x="533399" y="1295401"/>
          <a:ext cx="8229601" cy="5338022"/>
        </p:xfrm>
        <a:graphic>
          <a:graphicData uri="http://schemas.openxmlformats.org/drawingml/2006/table">
            <a:tbl>
              <a:tblPr rtl="1"/>
              <a:tblGrid>
                <a:gridCol w="559766"/>
                <a:gridCol w="4853622"/>
                <a:gridCol w="1564563"/>
                <a:gridCol w="1251650"/>
              </a:tblGrid>
              <a:tr h="1707162">
                <a:tc>
                  <a:txBody>
                    <a:bodyPr/>
                    <a:lstStyle/>
                    <a:p>
                      <a:pPr marL="71755" marR="71755" algn="ctr" rtl="1">
                        <a:spcBef>
                          <a:spcPts val="0"/>
                        </a:spcBef>
                        <a:spcAft>
                          <a:spcPts val="0"/>
                        </a:spcAft>
                      </a:pPr>
                      <a:r>
                        <a:rPr lang="fa-IR" sz="2400" dirty="0">
                          <a:latin typeface="Times New Roman"/>
                          <a:ea typeface="Times New Roman"/>
                          <a:cs typeface="B Zar"/>
                        </a:rPr>
                        <a:t>ردیف</a:t>
                      </a:r>
                      <a:endParaRPr lang="en-US" sz="2400" dirty="0">
                        <a:latin typeface="Times New Roman"/>
                        <a:ea typeface="Times New Roman"/>
                        <a:cs typeface="Arial"/>
                      </a:endParaRPr>
                    </a:p>
                  </a:txBody>
                  <a:tcPr marL="68580" marR="68580"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a:txBody>
                    <a:bodyPr/>
                    <a:lstStyle/>
                    <a:p>
                      <a:pPr marL="0" marR="0" algn="ctr" rtl="1">
                        <a:spcBef>
                          <a:spcPts val="0"/>
                        </a:spcBef>
                        <a:spcAft>
                          <a:spcPts val="0"/>
                        </a:spcAft>
                      </a:pPr>
                      <a:r>
                        <a:rPr lang="fa-IR" sz="2400" dirty="0">
                          <a:latin typeface="Times New Roman"/>
                          <a:ea typeface="Times New Roman"/>
                          <a:cs typeface="B Zar"/>
                        </a:rPr>
                        <a:t>شرح</a:t>
                      </a:r>
                      <a:endParaRPr lang="en-US" sz="24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gridSpan="2">
                  <a:txBody>
                    <a:bodyPr/>
                    <a:lstStyle/>
                    <a:p>
                      <a:pPr marL="0" marR="0" algn="ctr" rtl="1">
                        <a:spcBef>
                          <a:spcPts val="0"/>
                        </a:spcBef>
                        <a:spcAft>
                          <a:spcPts val="0"/>
                        </a:spcAft>
                      </a:pPr>
                      <a:r>
                        <a:rPr lang="fa-IR" sz="2400">
                          <a:latin typeface="Times New Roman"/>
                          <a:ea typeface="Times New Roman"/>
                          <a:cs typeface="B Zar"/>
                        </a:rPr>
                        <a:t>برآورد کل هزینه ( میلیون ریال )</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hMerge="1">
                  <a:txBody>
                    <a:bodyPr/>
                    <a:lstStyle/>
                    <a:p>
                      <a:endParaRPr lang="en-US"/>
                    </a:p>
                  </a:txBody>
                  <a:tcPr/>
                </a:tc>
              </a:tr>
              <a:tr h="691407">
                <a:tc>
                  <a:txBody>
                    <a:bodyPr/>
                    <a:lstStyle/>
                    <a:p>
                      <a:pPr marL="0" marR="0" algn="ctr" rtl="1">
                        <a:spcBef>
                          <a:spcPts val="0"/>
                        </a:spcBef>
                        <a:spcAft>
                          <a:spcPts val="0"/>
                        </a:spcAft>
                      </a:pPr>
                      <a:r>
                        <a:rPr lang="fa-IR" sz="2400">
                          <a:latin typeface="Times New Roman"/>
                          <a:ea typeface="Times New Roman"/>
                          <a:cs typeface="B Zar"/>
                        </a:rPr>
                        <a:t>1</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هزینه تهیه طرح ، اخذ مجوزهای قانونی ، حق ثبت و قرار دادهای بانکی </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30</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r>
              <a:tr h="433564">
                <a:tc>
                  <a:txBody>
                    <a:bodyPr/>
                    <a:lstStyle/>
                    <a:p>
                      <a:pPr marL="0" marR="0" algn="ctr" rtl="1">
                        <a:spcBef>
                          <a:spcPts val="0"/>
                        </a:spcBef>
                        <a:spcAft>
                          <a:spcPts val="0"/>
                        </a:spcAft>
                      </a:pPr>
                      <a:r>
                        <a:rPr lang="fa-IR" sz="2400">
                          <a:latin typeface="Times New Roman"/>
                          <a:ea typeface="Times New Roman"/>
                          <a:cs typeface="B Zar"/>
                        </a:rPr>
                        <a:t>2</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a:txBody>
                    <a:bodyPr/>
                    <a:lstStyle/>
                    <a:p>
                      <a:pPr marL="0" marR="0" algn="r" rtl="1">
                        <a:spcBef>
                          <a:spcPts val="0"/>
                        </a:spcBef>
                        <a:spcAft>
                          <a:spcPts val="0"/>
                        </a:spcAft>
                      </a:pPr>
                      <a:r>
                        <a:rPr lang="fa-IR" sz="2400" dirty="0">
                          <a:latin typeface="Times New Roman"/>
                          <a:ea typeface="Times New Roman"/>
                          <a:cs typeface="B Zar"/>
                        </a:rPr>
                        <a:t>هزینه مشاوره و مطالعات </a:t>
                      </a:r>
                      <a:endParaRPr lang="en-US" sz="24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10</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r>
              <a:tr h="433564">
                <a:tc>
                  <a:txBody>
                    <a:bodyPr/>
                    <a:lstStyle/>
                    <a:p>
                      <a:pPr marL="0" marR="0" algn="ctr" rtl="1">
                        <a:spcBef>
                          <a:spcPts val="0"/>
                        </a:spcBef>
                        <a:spcAft>
                          <a:spcPts val="0"/>
                        </a:spcAft>
                      </a:pPr>
                      <a:r>
                        <a:rPr lang="fa-IR" sz="2400">
                          <a:latin typeface="Times New Roman"/>
                          <a:ea typeface="Times New Roman"/>
                          <a:cs typeface="B Zar"/>
                        </a:rPr>
                        <a:t>3</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a:txBody>
                    <a:bodyPr/>
                    <a:lstStyle/>
                    <a:p>
                      <a:pPr marL="0" marR="0" algn="r" rtl="1">
                        <a:spcBef>
                          <a:spcPts val="0"/>
                        </a:spcBef>
                        <a:spcAft>
                          <a:spcPts val="0"/>
                        </a:spcAft>
                      </a:pPr>
                      <a:r>
                        <a:rPr lang="fa-IR" sz="2400" dirty="0">
                          <a:latin typeface="Times New Roman"/>
                          <a:ea typeface="Times New Roman"/>
                          <a:cs typeface="B Zar"/>
                        </a:rPr>
                        <a:t>هزینه را اندازی و تولید آزمایشی ( 15 روز کاری )</a:t>
                      </a:r>
                      <a:endParaRPr lang="en-US" sz="24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50</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r>
              <a:tr h="433564">
                <a:tc>
                  <a:txBody>
                    <a:bodyPr/>
                    <a:lstStyle/>
                    <a:p>
                      <a:pPr marL="0" marR="0" algn="ctr" rtl="1">
                        <a:spcBef>
                          <a:spcPts val="0"/>
                        </a:spcBef>
                        <a:spcAft>
                          <a:spcPts val="0"/>
                        </a:spcAft>
                      </a:pPr>
                      <a:r>
                        <a:rPr lang="fa-IR" sz="2400">
                          <a:latin typeface="Times New Roman"/>
                          <a:ea typeface="Times New Roman"/>
                          <a:cs typeface="B Zar"/>
                        </a:rPr>
                        <a:t>4</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هزینه آموزش و پرسنل </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10</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r>
              <a:tr h="433564">
                <a:tc>
                  <a:txBody>
                    <a:bodyPr/>
                    <a:lstStyle/>
                    <a:p>
                      <a:pPr marL="0" marR="0" algn="ctr" rtl="1">
                        <a:spcBef>
                          <a:spcPts val="0"/>
                        </a:spcBef>
                        <a:spcAft>
                          <a:spcPts val="0"/>
                        </a:spcAft>
                      </a:pPr>
                      <a:r>
                        <a:rPr lang="fa-IR" sz="2400">
                          <a:latin typeface="Times New Roman"/>
                          <a:ea typeface="Times New Roman"/>
                          <a:cs typeface="B Zar"/>
                        </a:rPr>
                        <a:t>5</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جمع </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100</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r>
              <a:tr h="691407">
                <a:tc>
                  <a:txBody>
                    <a:bodyPr/>
                    <a:lstStyle/>
                    <a:p>
                      <a:pPr marL="0" marR="0" algn="ctr" rtl="1">
                        <a:spcBef>
                          <a:spcPts val="0"/>
                        </a:spcBef>
                        <a:spcAft>
                          <a:spcPts val="0"/>
                        </a:spcAft>
                      </a:pPr>
                      <a:r>
                        <a:rPr lang="fa-IR" sz="2400">
                          <a:latin typeface="Times New Roman"/>
                          <a:ea typeface="Times New Roman"/>
                          <a:cs typeface="B Zar"/>
                        </a:rPr>
                        <a:t>6</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کسر می شود در آمد حاصل از فروش محصولات دوره آزمایشی </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50</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r>
              <a:tr h="433564">
                <a:tc gridSpan="2">
                  <a:txBody>
                    <a:bodyPr/>
                    <a:lstStyle/>
                    <a:p>
                      <a:pPr marL="0" marR="0" algn="ctr" rtl="1">
                        <a:spcBef>
                          <a:spcPts val="0"/>
                        </a:spcBef>
                        <a:spcAft>
                          <a:spcPts val="0"/>
                        </a:spcAft>
                      </a:pPr>
                      <a:r>
                        <a:rPr lang="fa-IR" sz="2400">
                          <a:latin typeface="Times New Roman"/>
                          <a:ea typeface="Times New Roman"/>
                          <a:cs typeface="B Zar"/>
                        </a:rPr>
                        <a:t>خالص هزینه های قبل از بهره برداری </a:t>
                      </a:r>
                      <a:endParaRPr lang="en-US" sz="24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hMerge="1">
                  <a:txBody>
                    <a:bodyPr/>
                    <a:lstStyle/>
                    <a:p>
                      <a:endParaRPr lang="en-US"/>
                    </a:p>
                  </a:txBody>
                  <a:tcPr/>
                </a:tc>
                <a:tc gridSpan="2">
                  <a:txBody>
                    <a:bodyPr/>
                    <a:lstStyle/>
                    <a:p>
                      <a:pPr marL="0" marR="0" algn="ctr" rtl="1">
                        <a:spcBef>
                          <a:spcPts val="0"/>
                        </a:spcBef>
                        <a:spcAft>
                          <a:spcPts val="0"/>
                        </a:spcAft>
                      </a:pPr>
                      <a:r>
                        <a:rPr lang="fa-IR" sz="2400" dirty="0">
                          <a:latin typeface="Times New Roman"/>
                          <a:ea typeface="Times New Roman"/>
                          <a:cs typeface="B Zar"/>
                        </a:rPr>
                        <a:t>50</a:t>
                      </a:r>
                      <a:endParaRPr lang="en-US" sz="24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srcRect/>
                      <a:tile tx="0" ty="0" sx="100000" sy="100000" flip="none" algn="tl"/>
                    </a:blipFill>
                  </a:tcPr>
                </a:tc>
                <a:tc hMerge="1">
                  <a:txBody>
                    <a:bodyPr/>
                    <a:lstStyle/>
                    <a:p>
                      <a:endParaRPr lang="en-US"/>
                    </a:p>
                  </a:txBody>
                  <a:tcPr/>
                </a:tc>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decel="50000" fill="hold">
                                          <p:stCondLst>
                                            <p:cond delay="0"/>
                                          </p:stCondLst>
                                        </p:cTn>
                                        <p:tgtEl>
                                          <p:spTgt spid="3">
                                            <p:txEl>
                                              <p:pRg st="0" end="0"/>
                                            </p:txEl>
                                          </p:spTgt>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3">
                                            <p:txEl>
                                              <p:pRg st="0" end="0"/>
                                            </p:txEl>
                                          </p:spTgt>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3">
                                            <p:txEl>
                                              <p:pRg st="0" end="0"/>
                                            </p:txEl>
                                          </p:spTgt>
                                        </p:tgtEl>
                                        <p:attrNameLst>
                                          <p:attrName>ppt_w</p:attrName>
                                        </p:attrNameLst>
                                      </p:cBhvr>
                                      <p:tavLst>
                                        <p:tav tm="0">
                                          <p:val>
                                            <p:strVal val="#ppt_w*.05"/>
                                          </p:val>
                                        </p:tav>
                                        <p:tav tm="100000">
                                          <p:val>
                                            <p:strVal val="#ppt_w"/>
                                          </p:val>
                                        </p:tav>
                                      </p:tavLst>
                                    </p:anim>
                                    <p:anim calcmode="lin" valueType="num">
                                      <p:cBhvr>
                                        <p:cTn id="10" dur="10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3">
                                            <p:txEl>
                                              <p:pRg st="0" end="0"/>
                                            </p:txEl>
                                          </p:spTgt>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3">
                                            <p:txEl>
                                              <p:pRg st="0" end="0"/>
                                            </p:txEl>
                                          </p:spTgt>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3">
                                            <p:txEl>
                                              <p:pRg st="0" end="0"/>
                                            </p:txEl>
                                          </p:spTgt>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3">
                                            <p:txEl>
                                              <p:pRg st="0" end="0"/>
                                            </p:txEl>
                                          </p:spTgt>
                                        </p:tgtEl>
                                      </p:cBhvr>
                                    </p:animEffect>
                                  </p:childTnLst>
                                </p:cTn>
                              </p:par>
                            </p:childTnLst>
                          </p:cTn>
                        </p:par>
                        <p:par>
                          <p:cTn id="15" fill="hold">
                            <p:stCondLst>
                              <p:cond delay="1000"/>
                            </p:stCondLst>
                            <p:childTnLst>
                              <p:par>
                                <p:cTn id="16" presetID="50" presetClass="entr" presetSubtype="0" decel="100000"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1000" fill="hold"/>
                                        <p:tgtEl>
                                          <p:spTgt spid="4"/>
                                        </p:tgtEl>
                                        <p:attrNameLst>
                                          <p:attrName>ppt_w</p:attrName>
                                        </p:attrNameLst>
                                      </p:cBhvr>
                                      <p:tavLst>
                                        <p:tav tm="0">
                                          <p:val>
                                            <p:strVal val="#ppt_w+.3"/>
                                          </p:val>
                                        </p:tav>
                                        <p:tav tm="100000">
                                          <p:val>
                                            <p:strVal val="#ppt_w"/>
                                          </p:val>
                                        </p:tav>
                                      </p:tavLst>
                                    </p:anim>
                                    <p:anim calcmode="lin" valueType="num">
                                      <p:cBhvr>
                                        <p:cTn id="19" dur="1000" fill="hold"/>
                                        <p:tgtEl>
                                          <p:spTgt spid="4"/>
                                        </p:tgtEl>
                                        <p:attrNameLst>
                                          <p:attrName>ppt_h</p:attrName>
                                        </p:attrNameLst>
                                      </p:cBhvr>
                                      <p:tavLst>
                                        <p:tav tm="0">
                                          <p:val>
                                            <p:strVal val="#ppt_h"/>
                                          </p:val>
                                        </p:tav>
                                        <p:tav tm="100000">
                                          <p:val>
                                            <p:strVal val="#ppt_h"/>
                                          </p:val>
                                        </p:tav>
                                      </p:tavLst>
                                    </p:anim>
                                    <p:animEffect transition="in" filter="fade">
                                      <p:cBhvr>
                                        <p:cTn id="2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838200" y="1828800"/>
            <a:ext cx="7772400" cy="594360"/>
          </a:xfrm>
        </p:spPr>
        <p:txBody>
          <a:bodyPr>
            <a:normAutofit lnSpcReduction="10000"/>
          </a:bodyPr>
          <a:lstStyle/>
          <a:p>
            <a:pPr algn="ctr" rtl="1"/>
            <a:r>
              <a:rPr lang="fa-IR" sz="3600" dirty="0" smtClean="0">
                <a:solidFill>
                  <a:srgbClr val="86F973"/>
                </a:solidFill>
                <a:cs typeface="B Titr" pitchFamily="2" charset="-78"/>
              </a:rPr>
              <a:t>9-4 </a:t>
            </a:r>
            <a:r>
              <a:rPr lang="fa-IR" sz="3600" dirty="0" smtClean="0">
                <a:solidFill>
                  <a:srgbClr val="FFC000"/>
                </a:solidFill>
                <a:cs typeface="B Titr" pitchFamily="2" charset="-78"/>
              </a:rPr>
              <a:t>هزینه های پیش بینی نشده طرح :</a:t>
            </a:r>
            <a:endParaRPr lang="en-US" sz="3600" dirty="0" smtClean="0">
              <a:solidFill>
                <a:srgbClr val="FFC000"/>
              </a:solidFill>
              <a:cs typeface="B Titr" pitchFamily="2" charset="-78"/>
            </a:endParaRPr>
          </a:p>
          <a:p>
            <a:pPr algn="ctr" rtl="1"/>
            <a:endParaRPr lang="en-US" dirty="0"/>
          </a:p>
        </p:txBody>
      </p:sp>
      <p:graphicFrame>
        <p:nvGraphicFramePr>
          <p:cNvPr id="4" name="Table 3"/>
          <p:cNvGraphicFramePr>
            <a:graphicFrameLocks noGrp="1"/>
          </p:cNvGraphicFramePr>
          <p:nvPr/>
        </p:nvGraphicFramePr>
        <p:xfrm>
          <a:off x="533400" y="3200400"/>
          <a:ext cx="8153400" cy="1584961"/>
        </p:xfrm>
        <a:graphic>
          <a:graphicData uri="http://schemas.openxmlformats.org/drawingml/2006/table">
            <a:tbl>
              <a:tblPr rtl="1"/>
              <a:tblGrid>
                <a:gridCol w="4076700"/>
                <a:gridCol w="4076700"/>
              </a:tblGrid>
              <a:tr h="609601">
                <a:tc>
                  <a:txBody>
                    <a:bodyPr/>
                    <a:lstStyle/>
                    <a:p>
                      <a:pPr marL="0" marR="0" algn="ctr" rtl="1">
                        <a:spcBef>
                          <a:spcPts val="0"/>
                        </a:spcBef>
                        <a:spcAft>
                          <a:spcPts val="0"/>
                        </a:spcAft>
                      </a:pPr>
                      <a:r>
                        <a:rPr lang="fa-IR" sz="3200" dirty="0">
                          <a:latin typeface="Times New Roman"/>
                          <a:ea typeface="Times New Roman"/>
                          <a:cs typeface="B Zar"/>
                        </a:rPr>
                        <a:t>معادل 5 درصد از هزینه های طرح </a:t>
                      </a:r>
                      <a:endParaRPr lang="en-US" sz="32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3200">
                          <a:latin typeface="Times New Roman"/>
                          <a:ea typeface="Times New Roman"/>
                          <a:cs typeface="B Zar"/>
                        </a:rPr>
                        <a:t>95</a:t>
                      </a:r>
                      <a:endParaRPr lang="en-US" sz="32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r>
              <a:tr h="609601">
                <a:tc>
                  <a:txBody>
                    <a:bodyPr/>
                    <a:lstStyle/>
                    <a:p>
                      <a:pPr marL="0" marR="0" algn="ctr" rtl="1">
                        <a:spcBef>
                          <a:spcPts val="0"/>
                        </a:spcBef>
                        <a:spcAft>
                          <a:spcPts val="0"/>
                        </a:spcAft>
                      </a:pPr>
                      <a:r>
                        <a:rPr lang="fa-IR" sz="3200" dirty="0">
                          <a:latin typeface="Times New Roman"/>
                          <a:ea typeface="Times New Roman"/>
                          <a:cs typeface="B Zar"/>
                        </a:rPr>
                        <a:t>جمع کل </a:t>
                      </a:r>
                      <a:endParaRPr lang="en-US" sz="32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3200" dirty="0">
                          <a:latin typeface="Times New Roman"/>
                          <a:ea typeface="Times New Roman"/>
                          <a:cs typeface="B Zar"/>
                        </a:rPr>
                        <a:t>95</a:t>
                      </a:r>
                      <a:endParaRPr lang="en-US" sz="32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2000"/>
                                        <p:tgtEl>
                                          <p:spTgt spid="3">
                                            <p:txEl>
                                              <p:pRg st="0" end="0"/>
                                            </p:txEl>
                                          </p:spTgt>
                                        </p:tgtEl>
                                      </p:cBhvr>
                                    </p:animEffect>
                                  </p:childTnLst>
                                </p:cTn>
                              </p:par>
                            </p:childTnLst>
                          </p:cTn>
                        </p:par>
                        <p:par>
                          <p:cTn id="10" fill="hold">
                            <p:stCondLst>
                              <p:cond delay="2000"/>
                            </p:stCondLst>
                            <p:childTnLst>
                              <p:par>
                                <p:cTn id="11" presetID="12" presetClass="entr" presetSubtype="4"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slide(fromBottom)">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838200" y="457200"/>
            <a:ext cx="7772400" cy="670560"/>
          </a:xfrm>
        </p:spPr>
        <p:txBody>
          <a:bodyPr/>
          <a:lstStyle/>
          <a:p>
            <a:pPr algn="ctr" rtl="1"/>
            <a:r>
              <a:rPr lang="fa-IR" sz="3200" dirty="0" smtClean="0">
                <a:solidFill>
                  <a:srgbClr val="86F973"/>
                </a:solidFill>
                <a:cs typeface="B Titr" pitchFamily="2" charset="-78"/>
              </a:rPr>
              <a:t>10-4 </a:t>
            </a:r>
            <a:r>
              <a:rPr lang="fa-IR" sz="3200" dirty="0" smtClean="0">
                <a:solidFill>
                  <a:srgbClr val="FFC000"/>
                </a:solidFill>
                <a:cs typeface="B Titr" pitchFamily="2" charset="-78"/>
              </a:rPr>
              <a:t>برآورد هزینه های ثابت طرح :</a:t>
            </a:r>
            <a:endParaRPr lang="en-US" sz="3200" dirty="0" smtClean="0">
              <a:solidFill>
                <a:srgbClr val="FFC000"/>
              </a:solidFill>
              <a:cs typeface="B Titr" pitchFamily="2" charset="-78"/>
            </a:endParaRPr>
          </a:p>
          <a:p>
            <a:endParaRPr lang="en-US" dirty="0"/>
          </a:p>
        </p:txBody>
      </p:sp>
      <p:graphicFrame>
        <p:nvGraphicFramePr>
          <p:cNvPr id="4" name="Table 3"/>
          <p:cNvGraphicFramePr>
            <a:graphicFrameLocks noGrp="1"/>
          </p:cNvGraphicFramePr>
          <p:nvPr/>
        </p:nvGraphicFramePr>
        <p:xfrm>
          <a:off x="685801" y="1219200"/>
          <a:ext cx="8001000" cy="5410198"/>
        </p:xfrm>
        <a:graphic>
          <a:graphicData uri="http://schemas.openxmlformats.org/drawingml/2006/table">
            <a:tbl>
              <a:tblPr rtl="1"/>
              <a:tblGrid>
                <a:gridCol w="534062"/>
                <a:gridCol w="4630762"/>
                <a:gridCol w="1492724"/>
                <a:gridCol w="1343452"/>
              </a:tblGrid>
              <a:tr h="762454">
                <a:tc rowSpan="2">
                  <a:txBody>
                    <a:bodyPr/>
                    <a:lstStyle/>
                    <a:p>
                      <a:pPr marL="71755" marR="71755" algn="ctr" rtl="1">
                        <a:spcBef>
                          <a:spcPts val="0"/>
                        </a:spcBef>
                        <a:spcAft>
                          <a:spcPts val="0"/>
                        </a:spcAft>
                      </a:pPr>
                      <a:r>
                        <a:rPr lang="fa-IR" sz="2400" dirty="0">
                          <a:latin typeface="Times New Roman"/>
                          <a:ea typeface="Times New Roman"/>
                          <a:cs typeface="B Zar"/>
                        </a:rPr>
                        <a:t>ردیف</a:t>
                      </a:r>
                      <a:endParaRPr lang="en-US" sz="2400" dirty="0">
                        <a:latin typeface="Times New Roman"/>
                        <a:ea typeface="Times New Roman"/>
                        <a:cs typeface="Arial"/>
                      </a:endParaRPr>
                    </a:p>
                  </a:txBody>
                  <a:tcPr marL="68239" marR="68239"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rowSpan="2">
                  <a:txBody>
                    <a:bodyPr/>
                    <a:lstStyle/>
                    <a:p>
                      <a:pPr marL="0" marR="0" algn="ctr" rtl="1">
                        <a:spcBef>
                          <a:spcPts val="0"/>
                        </a:spcBef>
                        <a:spcAft>
                          <a:spcPts val="0"/>
                        </a:spcAft>
                      </a:pPr>
                      <a:r>
                        <a:rPr lang="fa-IR" sz="2400" dirty="0">
                          <a:latin typeface="Times New Roman"/>
                          <a:ea typeface="Times New Roman"/>
                          <a:cs typeface="B Zar"/>
                        </a:rPr>
                        <a:t>شرح هزینه های سرمایه گذاری</a:t>
                      </a:r>
                      <a:endParaRPr lang="en-US" sz="2400" dirty="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gridSpan="2">
                  <a:txBody>
                    <a:bodyPr/>
                    <a:lstStyle/>
                    <a:p>
                      <a:pPr marL="0" marR="0" algn="ctr" rtl="1">
                        <a:spcBef>
                          <a:spcPts val="0"/>
                        </a:spcBef>
                        <a:spcAft>
                          <a:spcPts val="0"/>
                        </a:spcAft>
                      </a:pPr>
                      <a:r>
                        <a:rPr lang="fa-IR" sz="2400" dirty="0">
                          <a:latin typeface="Times New Roman"/>
                          <a:ea typeface="Times New Roman"/>
                          <a:cs typeface="B Zar"/>
                        </a:rPr>
                        <a:t>برآورد کل هزینه </a:t>
                      </a:r>
                      <a:endParaRPr lang="en-US" sz="2400" dirty="0" smtClean="0">
                        <a:latin typeface="Times New Roman"/>
                        <a:ea typeface="Times New Roman"/>
                        <a:cs typeface="B Zar"/>
                      </a:endParaRPr>
                    </a:p>
                    <a:p>
                      <a:pPr marL="0" marR="0" algn="ctr" rtl="1">
                        <a:spcBef>
                          <a:spcPts val="0"/>
                        </a:spcBef>
                        <a:spcAft>
                          <a:spcPts val="0"/>
                        </a:spcAft>
                      </a:pPr>
                      <a:r>
                        <a:rPr lang="fa-IR" sz="2400" dirty="0" smtClean="0">
                          <a:latin typeface="Times New Roman"/>
                          <a:ea typeface="Times New Roman"/>
                          <a:cs typeface="B Zar"/>
                        </a:rPr>
                        <a:t>( </a:t>
                      </a:r>
                      <a:r>
                        <a:rPr lang="fa-IR" sz="2400" dirty="0">
                          <a:latin typeface="Times New Roman"/>
                          <a:ea typeface="Times New Roman"/>
                          <a:cs typeface="B Zar"/>
                        </a:rPr>
                        <a:t>میلیون ریال )</a:t>
                      </a:r>
                      <a:endParaRPr lang="en-US" sz="2400" dirty="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hMerge="1">
                  <a:txBody>
                    <a:bodyPr/>
                    <a:lstStyle/>
                    <a:p>
                      <a:endParaRPr lang="en-US"/>
                    </a:p>
                  </a:txBody>
                  <a:tcPr/>
                </a:tc>
              </a:tr>
              <a:tr h="762454">
                <a:tc vMerge="1">
                  <a:txBody>
                    <a:bodyPr/>
                    <a:lstStyle/>
                    <a:p>
                      <a:endParaRPr lang="en-US"/>
                    </a:p>
                  </a:txBody>
                  <a:tcPr/>
                </a:tc>
                <a:tc vMerge="1">
                  <a:txBody>
                    <a:bodyPr/>
                    <a:lstStyle/>
                    <a:p>
                      <a:endParaRPr lang="en-US"/>
                    </a:p>
                  </a:txBody>
                  <a:tcPr/>
                </a:tc>
                <a:tc gridSpan="2">
                  <a:txBody>
                    <a:bodyPr/>
                    <a:lstStyle/>
                    <a:p>
                      <a:pPr marL="0" marR="0" algn="ctr" rtl="1">
                        <a:spcBef>
                          <a:spcPts val="0"/>
                        </a:spcBef>
                        <a:spcAft>
                          <a:spcPts val="0"/>
                        </a:spcAft>
                      </a:pPr>
                      <a:r>
                        <a:rPr lang="fa-IR" sz="2400">
                          <a:latin typeface="Times New Roman"/>
                          <a:ea typeface="Times New Roman"/>
                          <a:cs typeface="B Zar"/>
                        </a:rPr>
                        <a:t>مورد نیاز </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hMerge="1">
                  <a:txBody>
                    <a:bodyPr/>
                    <a:lstStyle/>
                    <a:p>
                      <a:endParaRPr lang="en-US"/>
                    </a:p>
                  </a:txBody>
                  <a:tcPr/>
                </a:tc>
              </a:tr>
              <a:tr h="388529">
                <a:tc>
                  <a:txBody>
                    <a:bodyPr/>
                    <a:lstStyle/>
                    <a:p>
                      <a:pPr marL="0" marR="0" algn="ctr" rtl="1">
                        <a:spcBef>
                          <a:spcPts val="0"/>
                        </a:spcBef>
                        <a:spcAft>
                          <a:spcPts val="0"/>
                        </a:spcAft>
                      </a:pPr>
                      <a:r>
                        <a:rPr lang="fa-IR" sz="2400">
                          <a:latin typeface="Times New Roman"/>
                          <a:ea typeface="Times New Roman"/>
                          <a:cs typeface="B Zar"/>
                        </a:rPr>
                        <a:t>1</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هزینه زمین </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100</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r>
              <a:tr h="388529">
                <a:tc>
                  <a:txBody>
                    <a:bodyPr/>
                    <a:lstStyle/>
                    <a:p>
                      <a:pPr marL="0" marR="0" algn="ctr" rtl="1">
                        <a:spcBef>
                          <a:spcPts val="0"/>
                        </a:spcBef>
                        <a:spcAft>
                          <a:spcPts val="0"/>
                        </a:spcAft>
                      </a:pPr>
                      <a:r>
                        <a:rPr lang="fa-IR" sz="2400">
                          <a:latin typeface="Times New Roman"/>
                          <a:ea typeface="Times New Roman"/>
                          <a:cs typeface="B Zar"/>
                        </a:rPr>
                        <a:t>2</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r" rtl="1">
                        <a:spcBef>
                          <a:spcPts val="0"/>
                        </a:spcBef>
                        <a:spcAft>
                          <a:spcPts val="0"/>
                        </a:spcAft>
                      </a:pPr>
                      <a:r>
                        <a:rPr lang="fa-IR" sz="2400" dirty="0">
                          <a:latin typeface="Times New Roman"/>
                          <a:ea typeface="Times New Roman"/>
                          <a:cs typeface="B Zar"/>
                        </a:rPr>
                        <a:t>هزینه محوطه سازی </a:t>
                      </a:r>
                      <a:endParaRPr lang="en-US" sz="2400" dirty="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284</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r>
              <a:tr h="388529">
                <a:tc>
                  <a:txBody>
                    <a:bodyPr/>
                    <a:lstStyle/>
                    <a:p>
                      <a:pPr marL="0" marR="0" algn="ctr" rtl="1">
                        <a:spcBef>
                          <a:spcPts val="0"/>
                        </a:spcBef>
                        <a:spcAft>
                          <a:spcPts val="0"/>
                        </a:spcAft>
                      </a:pPr>
                      <a:r>
                        <a:rPr lang="fa-IR" sz="2400">
                          <a:latin typeface="Times New Roman"/>
                          <a:ea typeface="Times New Roman"/>
                          <a:cs typeface="B Zar"/>
                        </a:rPr>
                        <a:t>3</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هزینه ساختمان سازی </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816</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r>
              <a:tr h="388529">
                <a:tc>
                  <a:txBody>
                    <a:bodyPr/>
                    <a:lstStyle/>
                    <a:p>
                      <a:pPr marL="0" marR="0" algn="ctr" rtl="1">
                        <a:spcBef>
                          <a:spcPts val="0"/>
                        </a:spcBef>
                        <a:spcAft>
                          <a:spcPts val="0"/>
                        </a:spcAft>
                      </a:pPr>
                      <a:r>
                        <a:rPr lang="fa-IR" sz="2400">
                          <a:latin typeface="Times New Roman"/>
                          <a:ea typeface="Times New Roman"/>
                          <a:cs typeface="B Zar"/>
                        </a:rPr>
                        <a:t>4</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هزینه ماشین آلات و تجهیزات </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390</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r>
              <a:tr h="388529">
                <a:tc>
                  <a:txBody>
                    <a:bodyPr/>
                    <a:lstStyle/>
                    <a:p>
                      <a:pPr marL="0" marR="0" algn="ctr" rtl="1">
                        <a:spcBef>
                          <a:spcPts val="0"/>
                        </a:spcBef>
                        <a:spcAft>
                          <a:spcPts val="0"/>
                        </a:spcAft>
                      </a:pPr>
                      <a:r>
                        <a:rPr lang="fa-IR" sz="2400">
                          <a:latin typeface="Times New Roman"/>
                          <a:ea typeface="Times New Roman"/>
                          <a:cs typeface="B Zar"/>
                        </a:rPr>
                        <a:t>5</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هزینه تاسیسات </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127</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r>
              <a:tr h="388529">
                <a:tc>
                  <a:txBody>
                    <a:bodyPr/>
                    <a:lstStyle/>
                    <a:p>
                      <a:pPr marL="0" marR="0" algn="ctr" rtl="1">
                        <a:spcBef>
                          <a:spcPts val="0"/>
                        </a:spcBef>
                        <a:spcAft>
                          <a:spcPts val="0"/>
                        </a:spcAft>
                      </a:pPr>
                      <a:r>
                        <a:rPr lang="fa-IR" sz="2400">
                          <a:latin typeface="Times New Roman"/>
                          <a:ea typeface="Times New Roman"/>
                          <a:cs typeface="B Zar"/>
                        </a:rPr>
                        <a:t>6</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هزینه اثاثیه و لوازم اداری </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3/45</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r>
              <a:tr h="388529">
                <a:tc>
                  <a:txBody>
                    <a:bodyPr/>
                    <a:lstStyle/>
                    <a:p>
                      <a:pPr marL="0" marR="0" algn="ctr" rtl="1">
                        <a:spcBef>
                          <a:spcPts val="0"/>
                        </a:spcBef>
                        <a:spcAft>
                          <a:spcPts val="0"/>
                        </a:spcAft>
                      </a:pPr>
                      <a:r>
                        <a:rPr lang="fa-IR" sz="2400">
                          <a:latin typeface="Times New Roman"/>
                          <a:ea typeface="Times New Roman"/>
                          <a:cs typeface="B Zar"/>
                        </a:rPr>
                        <a:t>7</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هزینه وسایل حمل و نقل </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92</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r>
              <a:tr h="388529">
                <a:tc>
                  <a:txBody>
                    <a:bodyPr/>
                    <a:lstStyle/>
                    <a:p>
                      <a:pPr marL="0" marR="0" algn="ctr" rtl="1">
                        <a:spcBef>
                          <a:spcPts val="0"/>
                        </a:spcBef>
                        <a:spcAft>
                          <a:spcPts val="0"/>
                        </a:spcAft>
                      </a:pPr>
                      <a:r>
                        <a:rPr lang="fa-IR" sz="2400">
                          <a:latin typeface="Times New Roman"/>
                          <a:ea typeface="Times New Roman"/>
                          <a:cs typeface="B Zar"/>
                        </a:rPr>
                        <a:t>8</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هزینه های قبل از بهره برداری طرح </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50</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r>
              <a:tr h="388529">
                <a:tc>
                  <a:txBody>
                    <a:bodyPr/>
                    <a:lstStyle/>
                    <a:p>
                      <a:pPr marL="0" marR="0" algn="ctr" rtl="1">
                        <a:spcBef>
                          <a:spcPts val="0"/>
                        </a:spcBef>
                        <a:spcAft>
                          <a:spcPts val="0"/>
                        </a:spcAft>
                      </a:pPr>
                      <a:r>
                        <a:rPr lang="fa-IR" sz="2400">
                          <a:latin typeface="Times New Roman"/>
                          <a:ea typeface="Times New Roman"/>
                          <a:cs typeface="B Zar"/>
                        </a:rPr>
                        <a:t>9</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هزینه های پیش بینی نشده طرح </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7/95</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r>
              <a:tr h="388529">
                <a:tc gridSpan="2">
                  <a:txBody>
                    <a:bodyPr/>
                    <a:lstStyle/>
                    <a:p>
                      <a:pPr marL="0" marR="0" algn="ctr" rtl="1">
                        <a:spcBef>
                          <a:spcPts val="0"/>
                        </a:spcBef>
                        <a:spcAft>
                          <a:spcPts val="0"/>
                        </a:spcAft>
                      </a:pPr>
                      <a:endParaRPr lang="fa-IR" sz="2400">
                        <a:latin typeface="Times New Roman"/>
                        <a:ea typeface="Times New Roman"/>
                        <a:cs typeface="B Zar"/>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hMerge="1">
                  <a:txBody>
                    <a:bodyPr/>
                    <a:lstStyle/>
                    <a:p>
                      <a:endParaRPr lang="en-US"/>
                    </a:p>
                  </a:txBody>
                  <a:tcPr/>
                </a:tc>
                <a:tc gridSpan="2">
                  <a:txBody>
                    <a:bodyPr/>
                    <a:lstStyle/>
                    <a:p>
                      <a:pPr marL="0" marR="0" algn="ctr" rtl="1">
                        <a:spcBef>
                          <a:spcPts val="0"/>
                        </a:spcBef>
                        <a:spcAft>
                          <a:spcPts val="0"/>
                        </a:spcAft>
                      </a:pPr>
                      <a:r>
                        <a:rPr lang="fa-IR" sz="2400" dirty="0">
                          <a:latin typeface="Times New Roman"/>
                          <a:ea typeface="Times New Roman"/>
                          <a:cs typeface="B Zar"/>
                        </a:rPr>
                        <a:t>2000</a:t>
                      </a:r>
                      <a:endParaRPr lang="en-US" sz="2400" dirty="0">
                        <a:latin typeface="Times New Roman"/>
                        <a:ea typeface="Times New Roman"/>
                        <a:cs typeface="Arial"/>
                      </a:endParaRPr>
                    </a:p>
                  </a:txBody>
                  <a:tcPr marL="68239" marR="6823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4000"/>
                      </a:blip>
                      <a:srcRect/>
                      <a:tile tx="0" ty="0" sx="100000" sy="100000" flip="none" algn="tl"/>
                    </a:blipFill>
                  </a:tcPr>
                </a:tc>
                <a:tc hMerge="1">
                  <a:txBody>
                    <a:bodyPr/>
                    <a:lstStyle/>
                    <a:p>
                      <a:endParaRPr lang="en-US"/>
                    </a:p>
                  </a:txBody>
                  <a:tcPr/>
                </a:tc>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fill="hold"/>
                                        <p:tgtEl>
                                          <p:spTgt spid="3">
                                            <p:txEl>
                                              <p:pRg st="0" end="0"/>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8" dur="2000" fill="hold"/>
                                        <p:tgtEl>
                                          <p:spTgt spid="3">
                                            <p:txEl>
                                              <p:pRg st="0" end="0"/>
                                            </p:txEl>
                                          </p:spTgt>
                                        </p:tgtEl>
                                        <p:attrNameLst>
                                          <p:attrName>ppt_w</p:attrName>
                                        </p:attrNameLst>
                                      </p:cBhvr>
                                      <p:tavLst>
                                        <p:tav tm="0">
                                          <p:val>
                                            <p:strVal val="#ppt_w+.3"/>
                                          </p:val>
                                        </p:tav>
                                        <p:tav tm="50000">
                                          <p:val>
                                            <p:strVal val="#ppt_w+.3"/>
                                          </p:val>
                                        </p:tav>
                                        <p:tav tm="100000">
                                          <p:val>
                                            <p:strVal val="#ppt_w"/>
                                          </p:val>
                                        </p:tav>
                                      </p:tavLst>
                                    </p:anim>
                                    <p:anim calcmode="lin" valueType="num">
                                      <p:cBhvr>
                                        <p:cTn id="9" dur="2000" fill="hold"/>
                                        <p:tgtEl>
                                          <p:spTgt spid="3">
                                            <p:txEl>
                                              <p:pRg st="0" end="0"/>
                                            </p:txEl>
                                          </p:spTgt>
                                        </p:tgtEl>
                                        <p:attrNameLst>
                                          <p:attrName>ppt_x</p:attrName>
                                        </p:attrNameLst>
                                      </p:cBhvr>
                                      <p:tavLst>
                                        <p:tav tm="0">
                                          <p:val>
                                            <p:strVal val="#ppt_x-.3"/>
                                          </p:val>
                                        </p:tav>
                                        <p:tav tm="50000">
                                          <p:val>
                                            <p:strVal val="#ppt_x"/>
                                          </p:val>
                                        </p:tav>
                                        <p:tav tm="100000">
                                          <p:val>
                                            <p:strVal val="#ppt_x"/>
                                          </p:val>
                                        </p:tav>
                                      </p:tavLst>
                                    </p:anim>
                                    <p:anim calcmode="lin" valueType="num">
                                      <p:cBhvr>
                                        <p:cTn id="10" dur="2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par>
                          <p:cTn id="11" fill="hold">
                            <p:stCondLst>
                              <p:cond delay="2000"/>
                            </p:stCondLst>
                            <p:childTnLst>
                              <p:par>
                                <p:cTn id="12" presetID="15" presetClass="entr" presetSubtype="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ppt_w</p:attrName>
                                        </p:attrNameLst>
                                      </p:cBhvr>
                                      <p:tavLst>
                                        <p:tav tm="0">
                                          <p:val>
                                            <p:fltVal val="0"/>
                                          </p:val>
                                        </p:tav>
                                        <p:tav tm="100000">
                                          <p:val>
                                            <p:strVal val="#ppt_w"/>
                                          </p:val>
                                        </p:tav>
                                      </p:tavLst>
                                    </p:anim>
                                    <p:anim calcmode="lin" valueType="num">
                                      <p:cBhvr>
                                        <p:cTn id="15" dur="2000" fill="hold"/>
                                        <p:tgtEl>
                                          <p:spTgt spid="4"/>
                                        </p:tgtEl>
                                        <p:attrNameLst>
                                          <p:attrName>ppt_h</p:attrName>
                                        </p:attrNameLst>
                                      </p:cBhvr>
                                      <p:tavLst>
                                        <p:tav tm="0">
                                          <p:val>
                                            <p:fltVal val="0"/>
                                          </p:val>
                                        </p:tav>
                                        <p:tav tm="100000">
                                          <p:val>
                                            <p:strVal val="#ppt_h"/>
                                          </p:val>
                                        </p:tav>
                                      </p:tavLst>
                                    </p:anim>
                                    <p:anim calcmode="lin" valueType="num">
                                      <p:cBhvr>
                                        <p:cTn id="16" dur="2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7" dur="2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14400" y="609600"/>
            <a:ext cx="7772400" cy="594360"/>
          </a:xfrm>
        </p:spPr>
        <p:txBody>
          <a:bodyPr>
            <a:normAutofit/>
          </a:bodyPr>
          <a:lstStyle/>
          <a:p>
            <a:pPr algn="ctr" rtl="1"/>
            <a:r>
              <a:rPr lang="fa-IR" sz="3200" dirty="0" smtClean="0">
                <a:solidFill>
                  <a:srgbClr val="86F973"/>
                </a:solidFill>
                <a:cs typeface="B Titr" pitchFamily="2" charset="-78"/>
              </a:rPr>
              <a:t>5 – </a:t>
            </a:r>
            <a:r>
              <a:rPr lang="fa-IR" sz="3200" dirty="0" smtClean="0">
                <a:solidFill>
                  <a:srgbClr val="FFC000"/>
                </a:solidFill>
                <a:cs typeface="B Titr" pitchFamily="2" charset="-78"/>
              </a:rPr>
              <a:t>بر آورد هزینه نگهداری و تعمیرات طرح :</a:t>
            </a:r>
            <a:endParaRPr lang="en-US" sz="3200" dirty="0" smtClean="0">
              <a:solidFill>
                <a:srgbClr val="FFC000"/>
              </a:solidFill>
              <a:cs typeface="B Titr" pitchFamily="2" charset="-78"/>
            </a:endParaRPr>
          </a:p>
          <a:p>
            <a:endParaRPr lang="en-US" sz="3200" dirty="0"/>
          </a:p>
        </p:txBody>
      </p:sp>
      <p:graphicFrame>
        <p:nvGraphicFramePr>
          <p:cNvPr id="4" name="Table 3"/>
          <p:cNvGraphicFramePr>
            <a:graphicFrameLocks noGrp="1"/>
          </p:cNvGraphicFramePr>
          <p:nvPr/>
        </p:nvGraphicFramePr>
        <p:xfrm>
          <a:off x="533400" y="990600"/>
          <a:ext cx="8229599" cy="5783236"/>
        </p:xfrm>
        <a:graphic>
          <a:graphicData uri="http://schemas.openxmlformats.org/drawingml/2006/table">
            <a:tbl>
              <a:tblPr rtl="1"/>
              <a:tblGrid>
                <a:gridCol w="544189"/>
                <a:gridCol w="1980715"/>
                <a:gridCol w="1216821"/>
                <a:gridCol w="1064719"/>
                <a:gridCol w="1064719"/>
                <a:gridCol w="1064719"/>
                <a:gridCol w="1293717"/>
              </a:tblGrid>
              <a:tr h="993200">
                <a:tc rowSpan="2">
                  <a:txBody>
                    <a:bodyPr/>
                    <a:lstStyle/>
                    <a:p>
                      <a:pPr marL="71755" marR="71755" algn="ctr" rtl="1">
                        <a:spcBef>
                          <a:spcPts val="0"/>
                        </a:spcBef>
                        <a:spcAft>
                          <a:spcPts val="0"/>
                        </a:spcAft>
                      </a:pPr>
                      <a:r>
                        <a:rPr lang="fa-IR" sz="2400" dirty="0">
                          <a:latin typeface="Times New Roman"/>
                          <a:ea typeface="Times New Roman"/>
                          <a:cs typeface="B Zar"/>
                        </a:rPr>
                        <a:t>ردیف</a:t>
                      </a:r>
                      <a:endParaRPr lang="en-US" sz="2400" dirty="0">
                        <a:latin typeface="Times New Roman"/>
                        <a:ea typeface="Times New Roman"/>
                        <a:cs typeface="Arial"/>
                      </a:endParaRPr>
                    </a:p>
                  </a:txBody>
                  <a:tcPr marL="67601" marR="67601"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rowSpan="2">
                  <a:txBody>
                    <a:bodyPr/>
                    <a:lstStyle/>
                    <a:p>
                      <a:pPr marL="0" marR="0" algn="ctr" rtl="1">
                        <a:spcBef>
                          <a:spcPts val="0"/>
                        </a:spcBef>
                        <a:spcAft>
                          <a:spcPts val="0"/>
                        </a:spcAft>
                      </a:pPr>
                      <a:r>
                        <a:rPr lang="fa-IR" sz="2400" dirty="0">
                          <a:latin typeface="Times New Roman"/>
                          <a:ea typeface="Times New Roman"/>
                          <a:cs typeface="B Zar"/>
                        </a:rPr>
                        <a:t>شرح </a:t>
                      </a:r>
                      <a:endParaRPr lang="en-US" sz="2400" dirty="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gridSpan="2">
                  <a:txBody>
                    <a:bodyPr/>
                    <a:lstStyle/>
                    <a:p>
                      <a:pPr marL="0" marR="0" algn="ctr" rtl="1">
                        <a:spcBef>
                          <a:spcPts val="0"/>
                        </a:spcBef>
                        <a:spcAft>
                          <a:spcPts val="0"/>
                        </a:spcAft>
                      </a:pPr>
                      <a:r>
                        <a:rPr lang="fa-IR" sz="2400">
                          <a:latin typeface="Times New Roman"/>
                          <a:ea typeface="Times New Roman"/>
                          <a:cs typeface="B Zar"/>
                        </a:rPr>
                        <a:t>ارزش دارایی ( میلیون ریال )</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hMerge="1">
                  <a:txBody>
                    <a:bodyPr/>
                    <a:lstStyle/>
                    <a:p>
                      <a:endParaRPr lang="en-US"/>
                    </a:p>
                  </a:txBody>
                  <a:tcPr/>
                </a:tc>
                <a:tc rowSpan="2">
                  <a:txBody>
                    <a:bodyPr/>
                    <a:lstStyle/>
                    <a:p>
                      <a:pPr marL="0" marR="0" algn="ctr" rtl="1">
                        <a:spcBef>
                          <a:spcPts val="0"/>
                        </a:spcBef>
                        <a:spcAft>
                          <a:spcPts val="0"/>
                        </a:spcAft>
                      </a:pPr>
                      <a:r>
                        <a:rPr lang="fa-IR" sz="2400">
                          <a:latin typeface="Times New Roman"/>
                          <a:ea typeface="Times New Roman"/>
                          <a:cs typeface="B Zar"/>
                        </a:rPr>
                        <a:t>درصد </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gridSpan="2">
                  <a:txBody>
                    <a:bodyPr/>
                    <a:lstStyle/>
                    <a:p>
                      <a:pPr marL="0" marR="0" algn="ctr" rtl="1">
                        <a:spcBef>
                          <a:spcPts val="0"/>
                        </a:spcBef>
                        <a:spcAft>
                          <a:spcPts val="0"/>
                        </a:spcAft>
                      </a:pPr>
                      <a:r>
                        <a:rPr lang="fa-IR" sz="2400">
                          <a:latin typeface="Times New Roman"/>
                          <a:ea typeface="Times New Roman"/>
                          <a:cs typeface="B Zar"/>
                        </a:rPr>
                        <a:t>هزینه نت سالیانه ( میلیون ریال )</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hMerge="1">
                  <a:txBody>
                    <a:bodyPr/>
                    <a:lstStyle/>
                    <a:p>
                      <a:endParaRPr lang="en-US"/>
                    </a:p>
                  </a:txBody>
                  <a:tcPr/>
                </a:tc>
              </a:tr>
              <a:tr h="993200">
                <a:tc vMerge="1">
                  <a:txBody>
                    <a:bodyPr/>
                    <a:lstStyle/>
                    <a:p>
                      <a:endParaRPr lang="en-US"/>
                    </a:p>
                  </a:txBody>
                  <a:tcPr/>
                </a:tc>
                <a:tc vMerge="1">
                  <a:txBody>
                    <a:bodyPr/>
                    <a:lstStyle/>
                    <a:p>
                      <a:endParaRPr lang="en-US"/>
                    </a:p>
                  </a:txBody>
                  <a:tcPr/>
                </a:tc>
                <a:tc gridSpan="2">
                  <a:txBody>
                    <a:bodyPr/>
                    <a:lstStyle/>
                    <a:p>
                      <a:pPr marL="0" marR="0" algn="ctr" rtl="1">
                        <a:spcBef>
                          <a:spcPts val="0"/>
                        </a:spcBef>
                        <a:spcAft>
                          <a:spcPts val="0"/>
                        </a:spcAft>
                      </a:pPr>
                      <a:r>
                        <a:rPr lang="fa-IR" sz="2400" dirty="0">
                          <a:latin typeface="Times New Roman"/>
                          <a:ea typeface="Times New Roman"/>
                          <a:cs typeface="B Zar"/>
                        </a:rPr>
                        <a:t>مورد نیاز </a:t>
                      </a:r>
                      <a:endParaRPr lang="en-US" sz="2400" dirty="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hMerge="1">
                  <a:txBody>
                    <a:bodyPr/>
                    <a:lstStyle/>
                    <a:p>
                      <a:endParaRPr lang="en-US"/>
                    </a:p>
                  </a:txBody>
                  <a:tcPr/>
                </a:tc>
                <a:tc vMerge="1">
                  <a:txBody>
                    <a:bodyPr/>
                    <a:lstStyle/>
                    <a:p>
                      <a:endParaRPr lang="en-US"/>
                    </a:p>
                  </a:txBody>
                  <a:tcPr/>
                </a:tc>
                <a:tc gridSpan="2">
                  <a:txBody>
                    <a:bodyPr/>
                    <a:lstStyle/>
                    <a:p>
                      <a:pPr marL="0" marR="0" algn="ctr" rtl="1">
                        <a:spcBef>
                          <a:spcPts val="0"/>
                        </a:spcBef>
                        <a:spcAft>
                          <a:spcPts val="0"/>
                        </a:spcAft>
                      </a:pPr>
                      <a:r>
                        <a:rPr lang="fa-IR" sz="2400">
                          <a:latin typeface="Times New Roman"/>
                          <a:ea typeface="Times New Roman"/>
                          <a:cs typeface="B Zar"/>
                        </a:rPr>
                        <a:t>مورد نیاز </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hMerge="1">
                  <a:txBody>
                    <a:bodyPr/>
                    <a:lstStyle/>
                    <a:p>
                      <a:endParaRPr lang="en-US"/>
                    </a:p>
                  </a:txBody>
                  <a:tcPr/>
                </a:tc>
              </a:tr>
              <a:tr h="510886">
                <a:tc>
                  <a:txBody>
                    <a:bodyPr/>
                    <a:lstStyle/>
                    <a:p>
                      <a:pPr marL="0" marR="0" algn="ctr" rtl="1">
                        <a:spcBef>
                          <a:spcPts val="0"/>
                        </a:spcBef>
                        <a:spcAft>
                          <a:spcPts val="0"/>
                        </a:spcAft>
                      </a:pPr>
                      <a:r>
                        <a:rPr lang="fa-IR" sz="2400">
                          <a:latin typeface="Times New Roman"/>
                          <a:ea typeface="Times New Roman"/>
                          <a:cs typeface="B Zar"/>
                        </a:rPr>
                        <a:t>1</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محوطه سازی</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284</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2</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6</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r>
              <a:tr h="510886">
                <a:tc>
                  <a:txBody>
                    <a:bodyPr/>
                    <a:lstStyle/>
                    <a:p>
                      <a:pPr marL="0" marR="0" algn="ctr" rtl="1">
                        <a:spcBef>
                          <a:spcPts val="0"/>
                        </a:spcBef>
                        <a:spcAft>
                          <a:spcPts val="0"/>
                        </a:spcAft>
                      </a:pPr>
                      <a:r>
                        <a:rPr lang="fa-IR" sz="2400">
                          <a:latin typeface="Times New Roman"/>
                          <a:ea typeface="Times New Roman"/>
                          <a:cs typeface="B Zar"/>
                        </a:rPr>
                        <a:t>2</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ساختمان سازی </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816</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2</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16</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r>
              <a:tr h="510886">
                <a:tc>
                  <a:txBody>
                    <a:bodyPr/>
                    <a:lstStyle/>
                    <a:p>
                      <a:pPr marL="0" marR="0" algn="ctr" rtl="1">
                        <a:spcBef>
                          <a:spcPts val="0"/>
                        </a:spcBef>
                        <a:spcAft>
                          <a:spcPts val="0"/>
                        </a:spcAft>
                      </a:pPr>
                      <a:r>
                        <a:rPr lang="fa-IR" sz="2400">
                          <a:latin typeface="Times New Roman"/>
                          <a:ea typeface="Times New Roman"/>
                          <a:cs typeface="B Zar"/>
                        </a:rPr>
                        <a:t>3</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r" rtl="1">
                        <a:spcBef>
                          <a:spcPts val="0"/>
                        </a:spcBef>
                        <a:spcAft>
                          <a:spcPts val="0"/>
                        </a:spcAft>
                      </a:pPr>
                      <a:r>
                        <a:rPr lang="fa-IR" sz="2400" dirty="0">
                          <a:latin typeface="Times New Roman"/>
                          <a:ea typeface="Times New Roman"/>
                          <a:cs typeface="B Zar"/>
                        </a:rPr>
                        <a:t>ماشین آلات و تجهیزات </a:t>
                      </a:r>
                      <a:endParaRPr lang="en-US" sz="2400" dirty="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390</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5</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20</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r>
              <a:tr h="510886">
                <a:tc>
                  <a:txBody>
                    <a:bodyPr/>
                    <a:lstStyle/>
                    <a:p>
                      <a:pPr marL="0" marR="0" algn="ctr" rtl="1">
                        <a:spcBef>
                          <a:spcPts val="0"/>
                        </a:spcBef>
                        <a:spcAft>
                          <a:spcPts val="0"/>
                        </a:spcAft>
                      </a:pPr>
                      <a:r>
                        <a:rPr lang="fa-IR" sz="2400">
                          <a:latin typeface="Times New Roman"/>
                          <a:ea typeface="Times New Roman"/>
                          <a:cs typeface="B Zar"/>
                        </a:rPr>
                        <a:t>4</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تاسیسات </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127</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10</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12</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r>
              <a:tr h="510886">
                <a:tc>
                  <a:txBody>
                    <a:bodyPr/>
                    <a:lstStyle/>
                    <a:p>
                      <a:pPr marL="0" marR="0" algn="ctr" rtl="1">
                        <a:spcBef>
                          <a:spcPts val="0"/>
                        </a:spcBef>
                        <a:spcAft>
                          <a:spcPts val="0"/>
                        </a:spcAft>
                      </a:pPr>
                      <a:r>
                        <a:rPr lang="fa-IR" sz="2400">
                          <a:latin typeface="Times New Roman"/>
                          <a:ea typeface="Times New Roman"/>
                          <a:cs typeface="B Zar"/>
                        </a:rPr>
                        <a:t>5</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وسائل حمل و نقل </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92</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10</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9</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r>
              <a:tr h="510886">
                <a:tc>
                  <a:txBody>
                    <a:bodyPr/>
                    <a:lstStyle/>
                    <a:p>
                      <a:pPr marL="0" marR="0" algn="ctr" rtl="1">
                        <a:spcBef>
                          <a:spcPts val="0"/>
                        </a:spcBef>
                        <a:spcAft>
                          <a:spcPts val="0"/>
                        </a:spcAft>
                      </a:pPr>
                      <a:r>
                        <a:rPr lang="fa-IR" sz="2400">
                          <a:latin typeface="Times New Roman"/>
                          <a:ea typeface="Times New Roman"/>
                          <a:cs typeface="B Zar"/>
                        </a:rPr>
                        <a:t>6</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اثاثیه و لوازم اداری </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3/45</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10</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5</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r>
              <a:tr h="510886">
                <a:tc gridSpan="5">
                  <a:txBody>
                    <a:bodyPr/>
                    <a:lstStyle/>
                    <a:p>
                      <a:pPr marL="0" marR="0" algn="ctr" rtl="1">
                        <a:spcBef>
                          <a:spcPts val="0"/>
                        </a:spcBef>
                        <a:spcAft>
                          <a:spcPts val="0"/>
                        </a:spcAft>
                      </a:pPr>
                      <a:r>
                        <a:rPr lang="fa-IR" sz="2400" dirty="0">
                          <a:latin typeface="Times New Roman"/>
                          <a:ea typeface="Times New Roman"/>
                          <a:cs typeface="B Zar"/>
                        </a:rPr>
                        <a:t>جمع کل </a:t>
                      </a:r>
                      <a:endParaRPr lang="en-US" sz="2400" dirty="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gridSpan="2">
                  <a:txBody>
                    <a:bodyPr/>
                    <a:lstStyle/>
                    <a:p>
                      <a:pPr marL="0" marR="0" algn="ctr" rtl="1">
                        <a:spcBef>
                          <a:spcPts val="0"/>
                        </a:spcBef>
                        <a:spcAft>
                          <a:spcPts val="0"/>
                        </a:spcAft>
                      </a:pPr>
                      <a:r>
                        <a:rPr lang="fa-IR" sz="2400" dirty="0">
                          <a:latin typeface="Times New Roman"/>
                          <a:ea typeface="Times New Roman"/>
                          <a:cs typeface="B Zar"/>
                        </a:rPr>
                        <a:t>68</a:t>
                      </a:r>
                      <a:endParaRPr lang="en-US" sz="2400" dirty="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hMerge="1">
                  <a:txBody>
                    <a:bodyPr/>
                    <a:lstStyle/>
                    <a:p>
                      <a:endParaRPr lang="en-US"/>
                    </a:p>
                  </a:txBody>
                  <a:tcPr/>
                </a:tc>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decel="50000" fill="hold">
                                          <p:stCondLst>
                                            <p:cond delay="0"/>
                                          </p:stCondLst>
                                        </p:cTn>
                                        <p:tgtEl>
                                          <p:spTgt spid="3">
                                            <p:txEl>
                                              <p:pRg st="0" end="0"/>
                                            </p:txEl>
                                          </p:spTgt>
                                        </p:tgtEl>
                                        <p:attrNameLst>
                                          <p:attrName>style.rotation</p:attrName>
                                        </p:attrNameLst>
                                      </p:cBhvr>
                                      <p:tavLst>
                                        <p:tav tm="0">
                                          <p:val>
                                            <p:fltVal val="-90"/>
                                          </p:val>
                                        </p:tav>
                                        <p:tav tm="100000">
                                          <p:val>
                                            <p:fltVal val="0"/>
                                          </p:val>
                                        </p:tav>
                                      </p:tavLst>
                                    </p:anim>
                                    <p:anim calcmode="lin" valueType="num">
                                      <p:cBhvr>
                                        <p:cTn id="8" dur="1000" decel="50000" fill="hold">
                                          <p:stCondLst>
                                            <p:cond delay="0"/>
                                          </p:stCondLst>
                                        </p:cTn>
                                        <p:tgtEl>
                                          <p:spTgt spid="3">
                                            <p:txEl>
                                              <p:pRg st="0" end="0"/>
                                            </p:txEl>
                                          </p:spTgt>
                                        </p:tgtEl>
                                        <p:attrNameLst>
                                          <p:attrName>ppt_w</p:attrName>
                                        </p:attrNameLst>
                                      </p:cBhvr>
                                      <p:tavLst>
                                        <p:tav tm="0">
                                          <p:val>
                                            <p:strVal val="#ppt_w"/>
                                          </p:val>
                                        </p:tav>
                                        <p:tav tm="100000">
                                          <p:val>
                                            <p:strVal val="#ppt_w*.05"/>
                                          </p:val>
                                        </p:tav>
                                      </p:tavLst>
                                    </p:anim>
                                    <p:anim calcmode="lin" valueType="num">
                                      <p:cBhvr>
                                        <p:cTn id="9" dur="1000" accel="50000" fill="hold">
                                          <p:stCondLst>
                                            <p:cond delay="1000"/>
                                          </p:stCondLst>
                                        </p:cTn>
                                        <p:tgtEl>
                                          <p:spTgt spid="3">
                                            <p:txEl>
                                              <p:pRg st="0" end="0"/>
                                            </p:txEl>
                                          </p:spTgt>
                                        </p:tgtEl>
                                        <p:attrNameLst>
                                          <p:attrName>ppt_w</p:attrName>
                                        </p:attrNameLst>
                                      </p:cBhvr>
                                      <p:tavLst>
                                        <p:tav tm="0">
                                          <p:val>
                                            <p:strVal val="#ppt_w*.05"/>
                                          </p:val>
                                        </p:tav>
                                        <p:tav tm="100000">
                                          <p:val>
                                            <p:strVal val="#ppt_w"/>
                                          </p:val>
                                        </p:tav>
                                      </p:tavLst>
                                    </p:anim>
                                    <p:anim calcmode="lin" valueType="num">
                                      <p:cBhvr>
                                        <p:cTn id="10" dur="20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11" dur="1000" decel="50000" fill="hold">
                                          <p:stCondLst>
                                            <p:cond delay="0"/>
                                          </p:stCondLst>
                                        </p:cTn>
                                        <p:tgtEl>
                                          <p:spTgt spid="3">
                                            <p:txEl>
                                              <p:pRg st="0" end="0"/>
                                            </p:txEl>
                                          </p:spTgt>
                                        </p:tgtEl>
                                        <p:attrNameLst>
                                          <p:attrName>ppt_x</p:attrName>
                                        </p:attrNameLst>
                                      </p:cBhvr>
                                      <p:tavLst>
                                        <p:tav tm="0">
                                          <p:val>
                                            <p:strVal val="#ppt_x+.4"/>
                                          </p:val>
                                        </p:tav>
                                        <p:tav tm="100000">
                                          <p:val>
                                            <p:strVal val="#ppt_x"/>
                                          </p:val>
                                        </p:tav>
                                      </p:tavLst>
                                    </p:anim>
                                    <p:anim calcmode="lin" valueType="num">
                                      <p:cBhvr>
                                        <p:cTn id="12" dur="1000" decel="50000" fill="hold">
                                          <p:stCondLst>
                                            <p:cond delay="0"/>
                                          </p:stCondLst>
                                        </p:cTn>
                                        <p:tgtEl>
                                          <p:spTgt spid="3">
                                            <p:txEl>
                                              <p:pRg st="0" end="0"/>
                                            </p:txEl>
                                          </p:spTgt>
                                        </p:tgtEl>
                                        <p:attrNameLst>
                                          <p:attrName>ppt_y</p:attrName>
                                        </p:attrNameLst>
                                      </p:cBhvr>
                                      <p:tavLst>
                                        <p:tav tm="0">
                                          <p:val>
                                            <p:strVal val="#ppt_y-.2"/>
                                          </p:val>
                                        </p:tav>
                                        <p:tav tm="100000">
                                          <p:val>
                                            <p:strVal val="#ppt_y+.1"/>
                                          </p:val>
                                        </p:tav>
                                      </p:tavLst>
                                    </p:anim>
                                    <p:anim calcmode="lin" valueType="num">
                                      <p:cBhvr>
                                        <p:cTn id="13" dur="1000" accel="50000" fill="hold">
                                          <p:stCondLst>
                                            <p:cond delay="1000"/>
                                          </p:stCondLst>
                                        </p:cTn>
                                        <p:tgtEl>
                                          <p:spTgt spid="3">
                                            <p:txEl>
                                              <p:pRg st="0" end="0"/>
                                            </p:txEl>
                                          </p:spTgt>
                                        </p:tgtEl>
                                        <p:attrNameLst>
                                          <p:attrName>ppt_y</p:attrName>
                                        </p:attrNameLst>
                                      </p:cBhvr>
                                      <p:tavLst>
                                        <p:tav tm="0">
                                          <p:val>
                                            <p:strVal val="#ppt_y+.1"/>
                                          </p:val>
                                        </p:tav>
                                        <p:tav tm="100000">
                                          <p:val>
                                            <p:strVal val="#ppt_y"/>
                                          </p:val>
                                        </p:tav>
                                      </p:tavLst>
                                    </p:anim>
                                    <p:animEffect transition="in" filter="fade">
                                      <p:cBhvr>
                                        <p:cTn id="14" dur="2000" decel="50000">
                                          <p:stCondLst>
                                            <p:cond delay="0"/>
                                          </p:stCondLst>
                                        </p:cTn>
                                        <p:tgtEl>
                                          <p:spTgt spid="3">
                                            <p:txEl>
                                              <p:pRg st="0" end="0"/>
                                            </p:txEl>
                                          </p:spTgt>
                                        </p:tgtEl>
                                      </p:cBhvr>
                                    </p:animEffect>
                                  </p:childTnLst>
                                </p:cTn>
                              </p:par>
                            </p:childTnLst>
                          </p:cTn>
                        </p:par>
                        <p:par>
                          <p:cTn id="15" fill="hold">
                            <p:stCondLst>
                              <p:cond delay="2000"/>
                            </p:stCondLst>
                            <p:childTnLst>
                              <p:par>
                                <p:cTn id="16" presetID="34" presetClass="entr" presetSubtype="0"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 from="(-#ppt_w/2)" to="(#ppt_x)" calcmode="lin" valueType="num">
                                      <p:cBhvr>
                                        <p:cTn id="18" dur="1200" fill="hold">
                                          <p:stCondLst>
                                            <p:cond delay="0"/>
                                          </p:stCondLst>
                                        </p:cTn>
                                        <p:tgtEl>
                                          <p:spTgt spid="4"/>
                                        </p:tgtEl>
                                        <p:attrNameLst>
                                          <p:attrName>ppt_x</p:attrName>
                                        </p:attrNameLst>
                                      </p:cBhvr>
                                    </p:anim>
                                    <p:anim from="0" to="-1.0" calcmode="lin" valueType="num">
                                      <p:cBhvr>
                                        <p:cTn id="19" dur="400" decel="50000" autoRev="1" fill="hold">
                                          <p:stCondLst>
                                            <p:cond delay="1200"/>
                                          </p:stCondLst>
                                        </p:cTn>
                                        <p:tgtEl>
                                          <p:spTgt spid="4"/>
                                        </p:tgtEl>
                                        <p:attrNameLst>
                                          <p:attrName>xshear</p:attrName>
                                        </p:attrNameLst>
                                      </p:cBhvr>
                                    </p:anim>
                                    <p:animScale>
                                      <p:cBhvr>
                                        <p:cTn id="20" dur="400" decel="100000" autoRev="1" fill="hold">
                                          <p:stCondLst>
                                            <p:cond delay="1200"/>
                                          </p:stCondLst>
                                        </p:cTn>
                                        <p:tgtEl>
                                          <p:spTgt spid="4"/>
                                        </p:tgtEl>
                                      </p:cBhvr>
                                      <p:from x="100000" y="100000"/>
                                      <p:to x="80000" y="100000"/>
                                    </p:animScale>
                                    <p:anim by="(#ppt_h/3+#ppt_w*0.1)" calcmode="lin" valueType="num">
                                      <p:cBhvr additive="sum">
                                        <p:cTn id="21" dur="400" decel="100000" autoRev="1" fill="hold">
                                          <p:stCondLst>
                                            <p:cond delay="1200"/>
                                          </p:stCondLst>
                                        </p:cTn>
                                        <p:tgtEl>
                                          <p:spTgt spid="4"/>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14400" y="533400"/>
            <a:ext cx="7772400" cy="670560"/>
          </a:xfrm>
        </p:spPr>
        <p:txBody>
          <a:bodyPr>
            <a:normAutofit lnSpcReduction="10000"/>
          </a:bodyPr>
          <a:lstStyle/>
          <a:p>
            <a:pPr algn="ctr" rtl="1"/>
            <a:r>
              <a:rPr lang="fa-IR" sz="4000" dirty="0" smtClean="0">
                <a:solidFill>
                  <a:srgbClr val="86F973"/>
                </a:solidFill>
                <a:cs typeface="B Titr" pitchFamily="2" charset="-78"/>
              </a:rPr>
              <a:t>6 – </a:t>
            </a:r>
            <a:r>
              <a:rPr lang="fa-IR" sz="4000" dirty="0" smtClean="0">
                <a:solidFill>
                  <a:srgbClr val="FFC000"/>
                </a:solidFill>
                <a:cs typeface="B Titr" pitchFamily="2" charset="-78"/>
              </a:rPr>
              <a:t>برآورد هزینه استهلاک طرح :</a:t>
            </a:r>
            <a:endParaRPr lang="en-US" sz="4000" dirty="0" smtClean="0">
              <a:solidFill>
                <a:srgbClr val="FFC000"/>
              </a:solidFill>
              <a:cs typeface="B Titr" pitchFamily="2" charset="-78"/>
            </a:endParaRPr>
          </a:p>
          <a:p>
            <a:endParaRPr lang="en-US" dirty="0">
              <a:solidFill>
                <a:srgbClr val="FFC000"/>
              </a:solidFill>
              <a:cs typeface="B Titr" pitchFamily="2" charset="-78"/>
            </a:endParaRPr>
          </a:p>
        </p:txBody>
      </p:sp>
      <p:graphicFrame>
        <p:nvGraphicFramePr>
          <p:cNvPr id="4" name="Table 3"/>
          <p:cNvGraphicFramePr>
            <a:graphicFrameLocks noGrp="1"/>
          </p:cNvGraphicFramePr>
          <p:nvPr/>
        </p:nvGraphicFramePr>
        <p:xfrm>
          <a:off x="457198" y="1044926"/>
          <a:ext cx="8458201" cy="5660674"/>
        </p:xfrm>
        <a:graphic>
          <a:graphicData uri="http://schemas.openxmlformats.org/drawingml/2006/table">
            <a:tbl>
              <a:tblPr rtl="1"/>
              <a:tblGrid>
                <a:gridCol w="559306"/>
                <a:gridCol w="2035734"/>
                <a:gridCol w="1250622"/>
                <a:gridCol w="1094295"/>
                <a:gridCol w="1094295"/>
                <a:gridCol w="1094295"/>
                <a:gridCol w="1329654"/>
              </a:tblGrid>
              <a:tr h="897194">
                <a:tc rowSpan="2">
                  <a:txBody>
                    <a:bodyPr/>
                    <a:lstStyle/>
                    <a:p>
                      <a:pPr marL="71755" marR="71755" algn="ctr" rtl="1">
                        <a:spcBef>
                          <a:spcPts val="0"/>
                        </a:spcBef>
                        <a:spcAft>
                          <a:spcPts val="0"/>
                        </a:spcAft>
                      </a:pPr>
                      <a:r>
                        <a:rPr lang="fa-IR" sz="2400" dirty="0">
                          <a:latin typeface="Times New Roman"/>
                          <a:ea typeface="Times New Roman"/>
                          <a:cs typeface="B Zar"/>
                        </a:rPr>
                        <a:t>ردیف</a:t>
                      </a:r>
                      <a:endParaRPr lang="en-US" sz="2400" dirty="0">
                        <a:latin typeface="Times New Roman"/>
                        <a:ea typeface="Times New Roman"/>
                        <a:cs typeface="Arial"/>
                      </a:endParaRPr>
                    </a:p>
                  </a:txBody>
                  <a:tcPr marL="67601" marR="67601"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rowSpan="2">
                  <a:txBody>
                    <a:bodyPr/>
                    <a:lstStyle/>
                    <a:p>
                      <a:pPr marL="0" marR="0" algn="ctr" rtl="1">
                        <a:spcBef>
                          <a:spcPts val="0"/>
                        </a:spcBef>
                        <a:spcAft>
                          <a:spcPts val="0"/>
                        </a:spcAft>
                      </a:pPr>
                      <a:r>
                        <a:rPr lang="fa-IR" sz="2400" dirty="0">
                          <a:latin typeface="Times New Roman"/>
                          <a:ea typeface="Times New Roman"/>
                          <a:cs typeface="B Zar"/>
                        </a:rPr>
                        <a:t>شرح </a:t>
                      </a:r>
                      <a:endParaRPr lang="en-US" sz="2400" dirty="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gridSpan="2">
                  <a:txBody>
                    <a:bodyPr/>
                    <a:lstStyle/>
                    <a:p>
                      <a:pPr marL="0" marR="0" algn="ctr" rtl="1">
                        <a:spcBef>
                          <a:spcPts val="0"/>
                        </a:spcBef>
                        <a:spcAft>
                          <a:spcPts val="0"/>
                        </a:spcAft>
                      </a:pPr>
                      <a:r>
                        <a:rPr lang="fa-IR" sz="2400">
                          <a:latin typeface="Times New Roman"/>
                          <a:ea typeface="Times New Roman"/>
                          <a:cs typeface="B Zar"/>
                        </a:rPr>
                        <a:t>ارزش دارایی ( میلیون ریال )</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hMerge="1">
                  <a:txBody>
                    <a:bodyPr/>
                    <a:lstStyle/>
                    <a:p>
                      <a:endParaRPr lang="en-US"/>
                    </a:p>
                  </a:txBody>
                  <a:tcPr/>
                </a:tc>
                <a:tc rowSpan="2">
                  <a:txBody>
                    <a:bodyPr/>
                    <a:lstStyle/>
                    <a:p>
                      <a:pPr marL="0" marR="0" algn="ctr" rtl="1">
                        <a:spcBef>
                          <a:spcPts val="0"/>
                        </a:spcBef>
                        <a:spcAft>
                          <a:spcPts val="0"/>
                        </a:spcAft>
                      </a:pPr>
                      <a:r>
                        <a:rPr lang="fa-IR" sz="2400">
                          <a:latin typeface="Times New Roman"/>
                          <a:ea typeface="Times New Roman"/>
                          <a:cs typeface="B Zar"/>
                        </a:rPr>
                        <a:t>درصد </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gridSpan="2">
                  <a:txBody>
                    <a:bodyPr/>
                    <a:lstStyle/>
                    <a:p>
                      <a:pPr marL="0" marR="0" algn="ctr" rtl="1">
                        <a:spcBef>
                          <a:spcPts val="0"/>
                        </a:spcBef>
                        <a:spcAft>
                          <a:spcPts val="0"/>
                        </a:spcAft>
                      </a:pPr>
                      <a:r>
                        <a:rPr lang="fa-IR" sz="2400">
                          <a:latin typeface="Times New Roman"/>
                          <a:ea typeface="Times New Roman"/>
                          <a:cs typeface="B Zar"/>
                        </a:rPr>
                        <a:t>هزینه نت سالیانه ( میلیون ریال )</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hMerge="1">
                  <a:txBody>
                    <a:bodyPr/>
                    <a:lstStyle/>
                    <a:p>
                      <a:endParaRPr lang="en-US"/>
                    </a:p>
                  </a:txBody>
                  <a:tcPr/>
                </a:tc>
              </a:tr>
              <a:tr h="897194">
                <a:tc vMerge="1">
                  <a:txBody>
                    <a:bodyPr/>
                    <a:lstStyle/>
                    <a:p>
                      <a:endParaRPr lang="en-US"/>
                    </a:p>
                  </a:txBody>
                  <a:tcPr/>
                </a:tc>
                <a:tc vMerge="1">
                  <a:txBody>
                    <a:bodyPr/>
                    <a:lstStyle/>
                    <a:p>
                      <a:endParaRPr lang="en-US"/>
                    </a:p>
                  </a:txBody>
                  <a:tcPr/>
                </a:tc>
                <a:tc gridSpan="2">
                  <a:txBody>
                    <a:bodyPr/>
                    <a:lstStyle/>
                    <a:p>
                      <a:pPr marL="0" marR="0" algn="ctr" rtl="1">
                        <a:spcBef>
                          <a:spcPts val="0"/>
                        </a:spcBef>
                        <a:spcAft>
                          <a:spcPts val="0"/>
                        </a:spcAft>
                      </a:pPr>
                      <a:r>
                        <a:rPr lang="fa-IR" sz="2400" dirty="0">
                          <a:latin typeface="Times New Roman"/>
                          <a:ea typeface="Times New Roman"/>
                          <a:cs typeface="B Zar"/>
                        </a:rPr>
                        <a:t>مورد نیاز </a:t>
                      </a:r>
                      <a:endParaRPr lang="en-US" sz="2400" dirty="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hMerge="1">
                  <a:txBody>
                    <a:bodyPr/>
                    <a:lstStyle/>
                    <a:p>
                      <a:endParaRPr lang="en-US"/>
                    </a:p>
                  </a:txBody>
                  <a:tcPr/>
                </a:tc>
                <a:tc vMerge="1">
                  <a:txBody>
                    <a:bodyPr/>
                    <a:lstStyle/>
                    <a:p>
                      <a:endParaRPr lang="en-US"/>
                    </a:p>
                  </a:txBody>
                  <a:tcPr/>
                </a:tc>
                <a:tc gridSpan="2">
                  <a:txBody>
                    <a:bodyPr/>
                    <a:lstStyle/>
                    <a:p>
                      <a:pPr marL="0" marR="0" algn="ctr" rtl="1">
                        <a:spcBef>
                          <a:spcPts val="0"/>
                        </a:spcBef>
                        <a:spcAft>
                          <a:spcPts val="0"/>
                        </a:spcAft>
                      </a:pPr>
                      <a:r>
                        <a:rPr lang="fa-IR" sz="2400">
                          <a:latin typeface="Times New Roman"/>
                          <a:ea typeface="Times New Roman"/>
                          <a:cs typeface="B Zar"/>
                        </a:rPr>
                        <a:t>مورد نیاز </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hMerge="1">
                  <a:txBody>
                    <a:bodyPr/>
                    <a:lstStyle/>
                    <a:p>
                      <a:endParaRPr lang="en-US"/>
                    </a:p>
                  </a:txBody>
                  <a:tcPr/>
                </a:tc>
              </a:tr>
              <a:tr h="461501">
                <a:tc>
                  <a:txBody>
                    <a:bodyPr/>
                    <a:lstStyle/>
                    <a:p>
                      <a:pPr marL="0" marR="0" algn="ctr" rtl="1">
                        <a:spcBef>
                          <a:spcPts val="0"/>
                        </a:spcBef>
                        <a:spcAft>
                          <a:spcPts val="0"/>
                        </a:spcAft>
                      </a:pPr>
                      <a:r>
                        <a:rPr lang="fa-IR" sz="2400">
                          <a:latin typeface="Times New Roman"/>
                          <a:ea typeface="Times New Roman"/>
                          <a:cs typeface="B Zar"/>
                        </a:rPr>
                        <a:t>1</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محوطه سازی</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284</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dirty="0">
                          <a:latin typeface="Times New Roman"/>
                          <a:ea typeface="Times New Roman"/>
                          <a:cs typeface="B Zar"/>
                        </a:rPr>
                        <a:t>-</a:t>
                      </a:r>
                      <a:endParaRPr lang="en-US" sz="2400" dirty="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5</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dirty="0">
                          <a:latin typeface="Times New Roman"/>
                          <a:ea typeface="Times New Roman"/>
                          <a:cs typeface="B Zar"/>
                        </a:rPr>
                        <a:t>6</a:t>
                      </a:r>
                      <a:endParaRPr lang="en-US" sz="2400" dirty="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r>
              <a:tr h="461501">
                <a:tc>
                  <a:txBody>
                    <a:bodyPr/>
                    <a:lstStyle/>
                    <a:p>
                      <a:pPr marL="0" marR="0" algn="ctr" rtl="1">
                        <a:spcBef>
                          <a:spcPts val="0"/>
                        </a:spcBef>
                        <a:spcAft>
                          <a:spcPts val="0"/>
                        </a:spcAft>
                      </a:pPr>
                      <a:r>
                        <a:rPr lang="fa-IR" sz="2400">
                          <a:latin typeface="Times New Roman"/>
                          <a:ea typeface="Times New Roman"/>
                          <a:cs typeface="B Zar"/>
                        </a:rPr>
                        <a:t>2</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ساختمان سازی </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816</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5</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16</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dirty="0">
                          <a:latin typeface="Times New Roman"/>
                          <a:ea typeface="Times New Roman"/>
                          <a:cs typeface="B Zar"/>
                        </a:rPr>
                        <a:t>-</a:t>
                      </a:r>
                      <a:endParaRPr lang="en-US" sz="2400" dirty="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r>
              <a:tr h="461501">
                <a:tc>
                  <a:txBody>
                    <a:bodyPr/>
                    <a:lstStyle/>
                    <a:p>
                      <a:pPr marL="0" marR="0" algn="ctr" rtl="1">
                        <a:spcBef>
                          <a:spcPts val="0"/>
                        </a:spcBef>
                        <a:spcAft>
                          <a:spcPts val="0"/>
                        </a:spcAft>
                      </a:pPr>
                      <a:r>
                        <a:rPr lang="fa-IR" sz="2400">
                          <a:latin typeface="Times New Roman"/>
                          <a:ea typeface="Times New Roman"/>
                          <a:cs typeface="B Zar"/>
                        </a:rPr>
                        <a:t>3</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ماشین آلات و تجهیزات </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390</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dirty="0">
                          <a:latin typeface="Times New Roman"/>
                          <a:ea typeface="Times New Roman"/>
                          <a:cs typeface="B Zar"/>
                        </a:rPr>
                        <a:t>-</a:t>
                      </a:r>
                      <a:endParaRPr lang="en-US" sz="2400" dirty="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10</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20</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r>
              <a:tr h="461501">
                <a:tc>
                  <a:txBody>
                    <a:bodyPr/>
                    <a:lstStyle/>
                    <a:p>
                      <a:pPr marL="0" marR="0" algn="ctr" rtl="1">
                        <a:spcBef>
                          <a:spcPts val="0"/>
                        </a:spcBef>
                        <a:spcAft>
                          <a:spcPts val="0"/>
                        </a:spcAft>
                      </a:pPr>
                      <a:r>
                        <a:rPr lang="fa-IR" sz="2400">
                          <a:latin typeface="Times New Roman"/>
                          <a:ea typeface="Times New Roman"/>
                          <a:cs typeface="B Zar"/>
                        </a:rPr>
                        <a:t>4</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تاسیسات </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127</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dirty="0">
                          <a:latin typeface="Times New Roman"/>
                          <a:ea typeface="Times New Roman"/>
                          <a:cs typeface="B Zar"/>
                        </a:rPr>
                        <a:t>-</a:t>
                      </a:r>
                      <a:endParaRPr lang="en-US" sz="2400" dirty="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10</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12</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r>
              <a:tr h="461501">
                <a:tc>
                  <a:txBody>
                    <a:bodyPr/>
                    <a:lstStyle/>
                    <a:p>
                      <a:pPr marL="0" marR="0" algn="ctr" rtl="1">
                        <a:spcBef>
                          <a:spcPts val="0"/>
                        </a:spcBef>
                        <a:spcAft>
                          <a:spcPts val="0"/>
                        </a:spcAft>
                      </a:pPr>
                      <a:r>
                        <a:rPr lang="fa-IR" sz="2400">
                          <a:latin typeface="Times New Roman"/>
                          <a:ea typeface="Times New Roman"/>
                          <a:cs typeface="B Zar"/>
                        </a:rPr>
                        <a:t>5</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وسائل حمل و نقل </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92</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10</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9</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r>
              <a:tr h="461501">
                <a:tc>
                  <a:txBody>
                    <a:bodyPr/>
                    <a:lstStyle/>
                    <a:p>
                      <a:pPr marL="0" marR="0" algn="ctr" rtl="1">
                        <a:spcBef>
                          <a:spcPts val="0"/>
                        </a:spcBef>
                        <a:spcAft>
                          <a:spcPts val="0"/>
                        </a:spcAft>
                      </a:pPr>
                      <a:r>
                        <a:rPr lang="fa-IR" sz="2400">
                          <a:latin typeface="Times New Roman"/>
                          <a:ea typeface="Times New Roman"/>
                          <a:cs typeface="B Zar"/>
                        </a:rPr>
                        <a:t>6</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اثاثیه و لوازم اداری </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3/45</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20</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5</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r>
              <a:tr h="461501">
                <a:tc>
                  <a:txBody>
                    <a:bodyPr/>
                    <a:lstStyle/>
                    <a:p>
                      <a:pPr marL="0" marR="0" algn="ctr" rtl="1">
                        <a:spcBef>
                          <a:spcPts val="0"/>
                        </a:spcBef>
                        <a:spcAft>
                          <a:spcPts val="0"/>
                        </a:spcAft>
                      </a:pPr>
                      <a:r>
                        <a:rPr lang="fa-IR" sz="2400">
                          <a:latin typeface="Times New Roman"/>
                          <a:ea typeface="Times New Roman"/>
                          <a:cs typeface="B Zar"/>
                        </a:rPr>
                        <a:t>7</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پیش بینی نشده </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95</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10</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5/9</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r>
              <a:tr h="267684">
                <a:tc gridSpan="5">
                  <a:txBody>
                    <a:bodyPr/>
                    <a:lstStyle/>
                    <a:p>
                      <a:pPr marL="0" marR="0" algn="ctr" rtl="1">
                        <a:spcBef>
                          <a:spcPts val="0"/>
                        </a:spcBef>
                        <a:spcAft>
                          <a:spcPts val="0"/>
                        </a:spcAft>
                      </a:pPr>
                      <a:r>
                        <a:rPr lang="fa-IR" sz="2400">
                          <a:latin typeface="Times New Roman"/>
                          <a:ea typeface="Times New Roman"/>
                          <a:cs typeface="B Zar"/>
                        </a:rPr>
                        <a:t>جمع کل </a:t>
                      </a:r>
                      <a:endParaRPr lang="en-US" sz="240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gridSpan="2">
                  <a:txBody>
                    <a:bodyPr/>
                    <a:lstStyle/>
                    <a:p>
                      <a:pPr marL="0" marR="0" algn="ctr" rtl="1">
                        <a:spcBef>
                          <a:spcPts val="0"/>
                        </a:spcBef>
                        <a:spcAft>
                          <a:spcPts val="0"/>
                        </a:spcAft>
                      </a:pPr>
                      <a:r>
                        <a:rPr lang="fa-IR" sz="2400" dirty="0">
                          <a:latin typeface="Times New Roman"/>
                          <a:ea typeface="Times New Roman"/>
                          <a:cs typeface="B Zar"/>
                        </a:rPr>
                        <a:t>7/133</a:t>
                      </a:r>
                      <a:endParaRPr lang="en-US" sz="2400" dirty="0">
                        <a:latin typeface="Times New Roman"/>
                        <a:ea typeface="Times New Roman"/>
                        <a:cs typeface="Arial"/>
                      </a:endParaRPr>
                    </a:p>
                  </a:txBody>
                  <a:tcPr marL="67601" marR="676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2000"/>
                      </a:blip>
                      <a:srcRect/>
                      <a:tile tx="0" ty="0" sx="100000" sy="100000" flip="none" algn="tl"/>
                    </a:blipFill>
                  </a:tcPr>
                </a:tc>
                <a:tc hMerge="1">
                  <a:txBody>
                    <a:bodyPr/>
                    <a:lstStyle/>
                    <a:p>
                      <a:endParaRPr lang="en-US"/>
                    </a:p>
                  </a:txBody>
                  <a:tcPr/>
                </a:tc>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26" presetClass="entr" presetSubtype="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80">
                                          <p:stCondLst>
                                            <p:cond delay="0"/>
                                          </p:stCondLst>
                                        </p:cTn>
                                        <p:tgtEl>
                                          <p:spTgt spid="4"/>
                                        </p:tgtEl>
                                      </p:cBhvr>
                                    </p:animEffect>
                                    <p:anim calcmode="lin" valueType="num">
                                      <p:cBhvr>
                                        <p:cTn id="13"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8" dur="26">
                                          <p:stCondLst>
                                            <p:cond delay="650"/>
                                          </p:stCondLst>
                                        </p:cTn>
                                        <p:tgtEl>
                                          <p:spTgt spid="4"/>
                                        </p:tgtEl>
                                      </p:cBhvr>
                                      <p:to x="100000" y="60000"/>
                                    </p:animScale>
                                    <p:animScale>
                                      <p:cBhvr>
                                        <p:cTn id="19" dur="166" decel="50000">
                                          <p:stCondLst>
                                            <p:cond delay="676"/>
                                          </p:stCondLst>
                                        </p:cTn>
                                        <p:tgtEl>
                                          <p:spTgt spid="4"/>
                                        </p:tgtEl>
                                      </p:cBhvr>
                                      <p:to x="100000" y="100000"/>
                                    </p:animScale>
                                    <p:animScale>
                                      <p:cBhvr>
                                        <p:cTn id="20" dur="26">
                                          <p:stCondLst>
                                            <p:cond delay="1312"/>
                                          </p:stCondLst>
                                        </p:cTn>
                                        <p:tgtEl>
                                          <p:spTgt spid="4"/>
                                        </p:tgtEl>
                                      </p:cBhvr>
                                      <p:to x="100000" y="80000"/>
                                    </p:animScale>
                                    <p:animScale>
                                      <p:cBhvr>
                                        <p:cTn id="21" dur="166" decel="50000">
                                          <p:stCondLst>
                                            <p:cond delay="1338"/>
                                          </p:stCondLst>
                                        </p:cTn>
                                        <p:tgtEl>
                                          <p:spTgt spid="4"/>
                                        </p:tgtEl>
                                      </p:cBhvr>
                                      <p:to x="100000" y="100000"/>
                                    </p:animScale>
                                    <p:animScale>
                                      <p:cBhvr>
                                        <p:cTn id="22" dur="26">
                                          <p:stCondLst>
                                            <p:cond delay="1642"/>
                                          </p:stCondLst>
                                        </p:cTn>
                                        <p:tgtEl>
                                          <p:spTgt spid="4"/>
                                        </p:tgtEl>
                                      </p:cBhvr>
                                      <p:to x="100000" y="90000"/>
                                    </p:animScale>
                                    <p:animScale>
                                      <p:cBhvr>
                                        <p:cTn id="23" dur="166" decel="50000">
                                          <p:stCondLst>
                                            <p:cond delay="1668"/>
                                          </p:stCondLst>
                                        </p:cTn>
                                        <p:tgtEl>
                                          <p:spTgt spid="4"/>
                                        </p:tgtEl>
                                      </p:cBhvr>
                                      <p:to x="100000" y="100000"/>
                                    </p:animScale>
                                    <p:animScale>
                                      <p:cBhvr>
                                        <p:cTn id="24" dur="26">
                                          <p:stCondLst>
                                            <p:cond delay="1808"/>
                                          </p:stCondLst>
                                        </p:cTn>
                                        <p:tgtEl>
                                          <p:spTgt spid="4"/>
                                        </p:tgtEl>
                                      </p:cBhvr>
                                      <p:to x="100000" y="95000"/>
                                    </p:animScale>
                                    <p:animScale>
                                      <p:cBhvr>
                                        <p:cTn id="25"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14400" y="304800"/>
            <a:ext cx="7772400" cy="899160"/>
          </a:xfrm>
        </p:spPr>
        <p:txBody>
          <a:bodyPr>
            <a:normAutofit fontScale="55000" lnSpcReduction="20000"/>
          </a:bodyPr>
          <a:lstStyle/>
          <a:p>
            <a:pPr algn="ctr" rtl="1"/>
            <a:r>
              <a:rPr lang="fa-IR" sz="5100" dirty="0" smtClean="0">
                <a:solidFill>
                  <a:srgbClr val="86F973"/>
                </a:solidFill>
                <a:cs typeface="B Titr" pitchFamily="2" charset="-78"/>
              </a:rPr>
              <a:t>7 – </a:t>
            </a:r>
            <a:r>
              <a:rPr lang="fa-IR" sz="5100" dirty="0" smtClean="0">
                <a:solidFill>
                  <a:srgbClr val="FFC000"/>
                </a:solidFill>
                <a:cs typeface="B Titr" pitchFamily="2" charset="-78"/>
              </a:rPr>
              <a:t>بر آورد سرمایه در گردش طرح :</a:t>
            </a:r>
            <a:endParaRPr lang="en-US" sz="5100" dirty="0" smtClean="0">
              <a:solidFill>
                <a:srgbClr val="FFC000"/>
              </a:solidFill>
              <a:cs typeface="B Titr" pitchFamily="2" charset="-78"/>
            </a:endParaRPr>
          </a:p>
          <a:p>
            <a:pPr algn="ctr" rtl="1"/>
            <a:endParaRPr lang="en-US" sz="3400" dirty="0" smtClean="0">
              <a:solidFill>
                <a:srgbClr val="FFC000"/>
              </a:solidFill>
              <a:cs typeface="B Titr" pitchFamily="2" charset="-78"/>
            </a:endParaRPr>
          </a:p>
          <a:p>
            <a:pPr algn="ctr" rtl="1"/>
            <a:r>
              <a:rPr lang="fa-IR" sz="2800" dirty="0" smtClean="0">
                <a:solidFill>
                  <a:srgbClr val="86F973"/>
                </a:solidFill>
                <a:cs typeface="B Titr" pitchFamily="2" charset="-78"/>
              </a:rPr>
              <a:t>1-7</a:t>
            </a:r>
            <a:r>
              <a:rPr lang="fa-IR" sz="2800" dirty="0" smtClean="0">
                <a:solidFill>
                  <a:srgbClr val="FFC000"/>
                </a:solidFill>
                <a:cs typeface="B Titr" pitchFamily="2" charset="-78"/>
              </a:rPr>
              <a:t> هزینه حقوق و دستمزه پرسنل :</a:t>
            </a:r>
            <a:endParaRPr lang="en-US" sz="2800" dirty="0" smtClean="0">
              <a:solidFill>
                <a:srgbClr val="FFC000"/>
              </a:solidFill>
              <a:cs typeface="B Titr" pitchFamily="2" charset="-78"/>
            </a:endParaRPr>
          </a:p>
          <a:p>
            <a:endParaRPr lang="en-US" dirty="0">
              <a:solidFill>
                <a:srgbClr val="FFC000"/>
              </a:solidFill>
              <a:cs typeface="B Titr" pitchFamily="2" charset="-78"/>
            </a:endParaRPr>
          </a:p>
        </p:txBody>
      </p:sp>
      <p:graphicFrame>
        <p:nvGraphicFramePr>
          <p:cNvPr id="4" name="Table 3"/>
          <p:cNvGraphicFramePr>
            <a:graphicFrameLocks noGrp="1"/>
          </p:cNvGraphicFramePr>
          <p:nvPr/>
        </p:nvGraphicFramePr>
        <p:xfrm>
          <a:off x="533400" y="1143000"/>
          <a:ext cx="8305800" cy="5486401"/>
        </p:xfrm>
        <a:graphic>
          <a:graphicData uri="http://schemas.openxmlformats.org/drawingml/2006/table">
            <a:tbl>
              <a:tblPr rtl="1"/>
              <a:tblGrid>
                <a:gridCol w="544255"/>
                <a:gridCol w="2133073"/>
                <a:gridCol w="1169640"/>
                <a:gridCol w="1872777"/>
                <a:gridCol w="2586055"/>
              </a:tblGrid>
              <a:tr h="1642636">
                <a:tc>
                  <a:txBody>
                    <a:bodyPr/>
                    <a:lstStyle/>
                    <a:p>
                      <a:pPr marL="71755" marR="71755" algn="ctr" rtl="1">
                        <a:spcBef>
                          <a:spcPts val="0"/>
                        </a:spcBef>
                        <a:spcAft>
                          <a:spcPts val="0"/>
                        </a:spcAft>
                      </a:pPr>
                      <a:r>
                        <a:rPr lang="fa-IR" sz="2000" dirty="0">
                          <a:latin typeface="Times New Roman"/>
                          <a:ea typeface="Times New Roman"/>
                          <a:cs typeface="B Zar"/>
                        </a:rPr>
                        <a:t>ردیف</a:t>
                      </a:r>
                      <a:endParaRPr lang="en-US" sz="2000" dirty="0">
                        <a:latin typeface="Times New Roman"/>
                        <a:ea typeface="Times New Roman"/>
                        <a:cs typeface="Arial"/>
                      </a:endParaRPr>
                    </a:p>
                  </a:txBody>
                  <a:tcPr marL="66989" marR="66989"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dirty="0">
                          <a:latin typeface="Times New Roman"/>
                          <a:ea typeface="Times New Roman"/>
                          <a:cs typeface="B Zar"/>
                        </a:rPr>
                        <a:t>سمت نیروی انسانی</a:t>
                      </a:r>
                      <a:endParaRPr lang="en-US" sz="2000" dirty="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تعداد مورد نیاز</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dirty="0">
                          <a:latin typeface="Times New Roman"/>
                          <a:ea typeface="Times New Roman"/>
                          <a:cs typeface="B Zar"/>
                        </a:rPr>
                        <a:t>حقوق ماهیانه</a:t>
                      </a:r>
                      <a:endParaRPr lang="en-US" sz="2000" dirty="0">
                        <a:latin typeface="Times New Roman"/>
                        <a:ea typeface="Times New Roman"/>
                        <a:cs typeface="Arial"/>
                      </a:endParaRPr>
                    </a:p>
                    <a:p>
                      <a:pPr marL="0" marR="0" algn="ctr" rtl="1">
                        <a:spcBef>
                          <a:spcPts val="0"/>
                        </a:spcBef>
                        <a:spcAft>
                          <a:spcPts val="0"/>
                        </a:spcAft>
                      </a:pPr>
                      <a:r>
                        <a:rPr lang="fa-IR" sz="2000" dirty="0">
                          <a:latin typeface="Times New Roman"/>
                          <a:ea typeface="Times New Roman"/>
                          <a:cs typeface="B Zar"/>
                        </a:rPr>
                        <a:t> ( هزار ریال )</a:t>
                      </a:r>
                      <a:endParaRPr lang="en-US" sz="2000" dirty="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حقوق و مزایای سالیانه ( 14 ماه ) </a:t>
                      </a:r>
                      <a:endParaRPr lang="en-US" sz="2000">
                        <a:latin typeface="Times New Roman"/>
                        <a:ea typeface="Times New Roman"/>
                        <a:cs typeface="Arial"/>
                      </a:endParaRPr>
                    </a:p>
                    <a:p>
                      <a:pPr marL="0" marR="0" algn="ctr" rtl="1">
                        <a:spcBef>
                          <a:spcPts val="0"/>
                        </a:spcBef>
                        <a:spcAft>
                          <a:spcPts val="0"/>
                        </a:spcAft>
                      </a:pPr>
                      <a:r>
                        <a:rPr lang="fa-IR" sz="2000">
                          <a:latin typeface="Times New Roman"/>
                          <a:ea typeface="Times New Roman"/>
                          <a:cs typeface="B Zar"/>
                        </a:rPr>
                        <a:t>( میلیون ریال )</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r>
              <a:tr h="427085">
                <a:tc>
                  <a:txBody>
                    <a:bodyPr/>
                    <a:lstStyle/>
                    <a:p>
                      <a:pPr marL="0" marR="0" algn="ctr" rtl="1">
                        <a:spcBef>
                          <a:spcPts val="0"/>
                        </a:spcBef>
                        <a:spcAft>
                          <a:spcPts val="0"/>
                        </a:spcAft>
                      </a:pPr>
                      <a:r>
                        <a:rPr lang="fa-IR" sz="2000">
                          <a:latin typeface="Times New Roman"/>
                          <a:ea typeface="Times New Roman"/>
                          <a:cs typeface="B Zar"/>
                        </a:rPr>
                        <a:t>1</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r" rtl="1">
                        <a:spcBef>
                          <a:spcPts val="0"/>
                        </a:spcBef>
                        <a:spcAft>
                          <a:spcPts val="0"/>
                        </a:spcAft>
                      </a:pPr>
                      <a:r>
                        <a:rPr lang="fa-IR" sz="2000">
                          <a:latin typeface="Times New Roman"/>
                          <a:ea typeface="Times New Roman"/>
                          <a:cs typeface="B Zar"/>
                        </a:rPr>
                        <a:t>مدیر کارخانه </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1 نفر </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6000</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84</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r>
              <a:tr h="427085">
                <a:tc>
                  <a:txBody>
                    <a:bodyPr/>
                    <a:lstStyle/>
                    <a:p>
                      <a:pPr marL="0" marR="0" algn="ctr" rtl="1">
                        <a:spcBef>
                          <a:spcPts val="0"/>
                        </a:spcBef>
                        <a:spcAft>
                          <a:spcPts val="0"/>
                        </a:spcAft>
                      </a:pPr>
                      <a:r>
                        <a:rPr lang="fa-IR" sz="2000">
                          <a:latin typeface="Times New Roman"/>
                          <a:ea typeface="Times New Roman"/>
                          <a:cs typeface="B Zar"/>
                        </a:rPr>
                        <a:t>2</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r" rtl="1">
                        <a:spcBef>
                          <a:spcPts val="0"/>
                        </a:spcBef>
                        <a:spcAft>
                          <a:spcPts val="0"/>
                        </a:spcAft>
                      </a:pPr>
                      <a:r>
                        <a:rPr lang="fa-IR" sz="2000">
                          <a:latin typeface="Times New Roman"/>
                          <a:ea typeface="Times New Roman"/>
                          <a:cs typeface="B Zar"/>
                        </a:rPr>
                        <a:t>مسول فنی و مدیر تولید </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1 نفر </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4000</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56</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r>
              <a:tr h="427085">
                <a:tc>
                  <a:txBody>
                    <a:bodyPr/>
                    <a:lstStyle/>
                    <a:p>
                      <a:pPr marL="0" marR="0" algn="ctr" rtl="1">
                        <a:spcBef>
                          <a:spcPts val="0"/>
                        </a:spcBef>
                        <a:spcAft>
                          <a:spcPts val="0"/>
                        </a:spcAft>
                      </a:pPr>
                      <a:r>
                        <a:rPr lang="fa-IR" sz="2000">
                          <a:latin typeface="Times New Roman"/>
                          <a:ea typeface="Times New Roman"/>
                          <a:cs typeface="B Zar"/>
                        </a:rPr>
                        <a:t>3</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r" rtl="1">
                        <a:spcBef>
                          <a:spcPts val="0"/>
                        </a:spcBef>
                        <a:spcAft>
                          <a:spcPts val="0"/>
                        </a:spcAft>
                      </a:pPr>
                      <a:r>
                        <a:rPr lang="fa-IR" sz="2000">
                          <a:latin typeface="Times New Roman"/>
                          <a:ea typeface="Times New Roman"/>
                          <a:cs typeface="B Zar"/>
                        </a:rPr>
                        <a:t>مدیر فروش و تدارکات </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1 نفر </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2000</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28</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r>
              <a:tr h="427085">
                <a:tc>
                  <a:txBody>
                    <a:bodyPr/>
                    <a:lstStyle/>
                    <a:p>
                      <a:pPr marL="0" marR="0" algn="ctr" rtl="1">
                        <a:spcBef>
                          <a:spcPts val="0"/>
                        </a:spcBef>
                        <a:spcAft>
                          <a:spcPts val="0"/>
                        </a:spcAft>
                      </a:pPr>
                      <a:r>
                        <a:rPr lang="fa-IR" sz="2000">
                          <a:latin typeface="Times New Roman"/>
                          <a:ea typeface="Times New Roman"/>
                          <a:cs typeface="B Zar"/>
                        </a:rPr>
                        <a:t>4</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r" rtl="1">
                        <a:spcBef>
                          <a:spcPts val="0"/>
                        </a:spcBef>
                        <a:spcAft>
                          <a:spcPts val="0"/>
                        </a:spcAft>
                      </a:pPr>
                      <a:r>
                        <a:rPr lang="fa-IR" sz="2000">
                          <a:latin typeface="Times New Roman"/>
                          <a:ea typeface="Times New Roman"/>
                          <a:cs typeface="B Zar"/>
                        </a:rPr>
                        <a:t>کارگر ساده تولید </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7 نفر </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1800</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4/176</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r>
              <a:tr h="427085">
                <a:tc>
                  <a:txBody>
                    <a:bodyPr/>
                    <a:lstStyle/>
                    <a:p>
                      <a:pPr marL="0" marR="0" algn="ctr" rtl="1">
                        <a:spcBef>
                          <a:spcPts val="0"/>
                        </a:spcBef>
                        <a:spcAft>
                          <a:spcPts val="0"/>
                        </a:spcAft>
                      </a:pPr>
                      <a:r>
                        <a:rPr lang="fa-IR" sz="2000">
                          <a:latin typeface="Times New Roman"/>
                          <a:ea typeface="Times New Roman"/>
                          <a:cs typeface="B Zar"/>
                        </a:rPr>
                        <a:t>5</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r" rtl="1">
                        <a:spcBef>
                          <a:spcPts val="0"/>
                        </a:spcBef>
                        <a:spcAft>
                          <a:spcPts val="0"/>
                        </a:spcAft>
                      </a:pPr>
                      <a:r>
                        <a:rPr lang="fa-IR" sz="2000">
                          <a:latin typeface="Times New Roman"/>
                          <a:ea typeface="Times New Roman"/>
                          <a:cs typeface="B Zar"/>
                        </a:rPr>
                        <a:t>کارگر ماهر تولید </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2 نفر </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1900</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2/53</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r>
              <a:tr h="427085">
                <a:tc>
                  <a:txBody>
                    <a:bodyPr/>
                    <a:lstStyle/>
                    <a:p>
                      <a:pPr marL="0" marR="0" algn="ctr" rtl="1">
                        <a:spcBef>
                          <a:spcPts val="0"/>
                        </a:spcBef>
                        <a:spcAft>
                          <a:spcPts val="0"/>
                        </a:spcAft>
                      </a:pPr>
                      <a:r>
                        <a:rPr lang="fa-IR" sz="2000">
                          <a:latin typeface="Times New Roman"/>
                          <a:ea typeface="Times New Roman"/>
                          <a:cs typeface="B Zar"/>
                        </a:rPr>
                        <a:t>6</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r" rtl="1">
                        <a:spcBef>
                          <a:spcPts val="0"/>
                        </a:spcBef>
                        <a:spcAft>
                          <a:spcPts val="0"/>
                        </a:spcAft>
                      </a:pPr>
                      <a:r>
                        <a:rPr lang="fa-IR" sz="2000">
                          <a:latin typeface="Times New Roman"/>
                          <a:ea typeface="Times New Roman"/>
                          <a:cs typeface="B Zar"/>
                        </a:rPr>
                        <a:t>اداری و خدمات </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3 نفر</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1900</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8/79</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r>
              <a:tr h="427085">
                <a:tc gridSpan="2">
                  <a:txBody>
                    <a:bodyPr/>
                    <a:lstStyle/>
                    <a:p>
                      <a:pPr marL="0" marR="0" algn="ctr" rtl="1">
                        <a:spcBef>
                          <a:spcPts val="0"/>
                        </a:spcBef>
                        <a:spcAft>
                          <a:spcPts val="0"/>
                        </a:spcAft>
                      </a:pPr>
                      <a:r>
                        <a:rPr lang="fa-IR" sz="2000">
                          <a:latin typeface="Times New Roman"/>
                          <a:ea typeface="Times New Roman"/>
                          <a:cs typeface="B Zar"/>
                        </a:rPr>
                        <a:t>جمع کل</a:t>
                      </a:r>
                      <a:endParaRPr lang="en-US" sz="2000">
                        <a:latin typeface="Times New Roman"/>
                        <a:ea typeface="Times New Roman"/>
                        <a:cs typeface="Arial"/>
                      </a:endParaRPr>
                    </a:p>
                  </a:txBody>
                  <a:tcPr marL="66989" marR="669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hMerge="1">
                  <a:txBody>
                    <a:bodyPr/>
                    <a:lstStyle/>
                    <a:p>
                      <a:endParaRPr lang="en-US"/>
                    </a:p>
                  </a:txBody>
                  <a:tcPr/>
                </a:tc>
                <a:tc>
                  <a:txBody>
                    <a:bodyPr/>
                    <a:lstStyle/>
                    <a:p>
                      <a:pPr marL="0" marR="0" algn="ctr" rtl="1">
                        <a:spcBef>
                          <a:spcPts val="0"/>
                        </a:spcBef>
                        <a:spcAft>
                          <a:spcPts val="0"/>
                        </a:spcAft>
                      </a:pPr>
                      <a:r>
                        <a:rPr lang="fa-IR" sz="2000">
                          <a:latin typeface="Times New Roman"/>
                          <a:ea typeface="Times New Roman"/>
                          <a:cs typeface="B Zar"/>
                        </a:rPr>
                        <a:t>15 نفر </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endParaRPr lang="fa-IR" sz="2000">
                        <a:latin typeface="Times New Roman"/>
                        <a:ea typeface="Times New Roman"/>
                        <a:cs typeface="B Zar"/>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a:txBody>
                    <a:bodyPr/>
                    <a:lstStyle/>
                    <a:p>
                      <a:pPr marL="0" marR="0" algn="ctr" rtl="1">
                        <a:spcBef>
                          <a:spcPts val="0"/>
                        </a:spcBef>
                        <a:spcAft>
                          <a:spcPts val="0"/>
                        </a:spcAft>
                      </a:pPr>
                      <a:r>
                        <a:rPr lang="fa-IR" sz="2000">
                          <a:latin typeface="Times New Roman"/>
                          <a:ea typeface="Times New Roman"/>
                          <a:cs typeface="B Zar"/>
                        </a:rPr>
                        <a:t>4/477</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r>
              <a:tr h="427085">
                <a:tc gridSpan="4">
                  <a:txBody>
                    <a:bodyPr/>
                    <a:lstStyle/>
                    <a:p>
                      <a:pPr marL="0" marR="0" algn="ctr" rtl="1">
                        <a:spcBef>
                          <a:spcPts val="0"/>
                        </a:spcBef>
                        <a:spcAft>
                          <a:spcPts val="0"/>
                        </a:spcAft>
                      </a:pPr>
                      <a:r>
                        <a:rPr lang="fa-IR" sz="2000">
                          <a:latin typeface="Times New Roman"/>
                          <a:ea typeface="Times New Roman"/>
                          <a:cs typeface="B Zar"/>
                        </a:rPr>
                        <a:t>23 در صد حق بیمه کارفرما</a:t>
                      </a:r>
                      <a:endParaRPr lang="en-US" sz="2000">
                        <a:latin typeface="Times New Roman"/>
                        <a:ea typeface="Times New Roman"/>
                        <a:cs typeface="Arial"/>
                      </a:endParaRPr>
                    </a:p>
                  </a:txBody>
                  <a:tcPr marL="66989" marR="669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algn="ctr" rtl="1">
                        <a:spcBef>
                          <a:spcPts val="0"/>
                        </a:spcBef>
                        <a:spcAft>
                          <a:spcPts val="0"/>
                        </a:spcAft>
                      </a:pPr>
                      <a:r>
                        <a:rPr lang="fa-IR" sz="2000">
                          <a:latin typeface="Times New Roman"/>
                          <a:ea typeface="Times New Roman"/>
                          <a:cs typeface="B Zar"/>
                        </a:rPr>
                        <a:t>6/109</a:t>
                      </a:r>
                      <a:endParaRPr lang="en-US" sz="200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r>
              <a:tr h="427085">
                <a:tc gridSpan="4">
                  <a:txBody>
                    <a:bodyPr/>
                    <a:lstStyle/>
                    <a:p>
                      <a:pPr marL="0" marR="0" algn="ctr" rtl="1">
                        <a:spcBef>
                          <a:spcPts val="0"/>
                        </a:spcBef>
                        <a:spcAft>
                          <a:spcPts val="0"/>
                        </a:spcAft>
                      </a:pPr>
                      <a:r>
                        <a:rPr lang="fa-IR" sz="2000" dirty="0">
                          <a:latin typeface="Times New Roman"/>
                          <a:ea typeface="Times New Roman"/>
                          <a:cs typeface="B Zar"/>
                        </a:rPr>
                        <a:t>جمع کل </a:t>
                      </a:r>
                      <a:endParaRPr lang="en-US" sz="2000" dirty="0">
                        <a:latin typeface="Times New Roman"/>
                        <a:ea typeface="Times New Roman"/>
                        <a:cs typeface="Arial"/>
                      </a:endParaRPr>
                    </a:p>
                  </a:txBody>
                  <a:tcPr marL="66989" marR="669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algn="ctr" rtl="1">
                        <a:spcBef>
                          <a:spcPts val="0"/>
                        </a:spcBef>
                        <a:spcAft>
                          <a:spcPts val="0"/>
                        </a:spcAft>
                      </a:pPr>
                      <a:r>
                        <a:rPr lang="fa-IR" sz="2000" dirty="0">
                          <a:latin typeface="Times New Roman"/>
                          <a:ea typeface="Times New Roman"/>
                          <a:cs typeface="B Zar"/>
                        </a:rPr>
                        <a:t>587</a:t>
                      </a:r>
                      <a:endParaRPr lang="en-US" sz="2000" dirty="0">
                        <a:latin typeface="Times New Roman"/>
                        <a:ea typeface="Times New Roman"/>
                        <a:cs typeface="Arial"/>
                      </a:endParaRPr>
                    </a:p>
                  </a:txBody>
                  <a:tcPr marL="66989" marR="66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1000"/>
                      </a:blip>
                      <a:srcRect/>
                      <a:tile tx="0" ty="0" sx="100000" sy="100000" flip="none" algn="tl"/>
                    </a:blipFill>
                  </a:tcPr>
                </a:tc>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par>
                          <p:cTn id="11" fill="hold">
                            <p:stCondLst>
                              <p:cond delay="3300"/>
                            </p:stCondLst>
                            <p:childTnLst>
                              <p:par>
                                <p:cTn id="12" presetID="56" presetClass="entr" presetSubtype="0" fill="hold" grpId="0" nodeType="afterEffect">
                                  <p:stCondLst>
                                    <p:cond delay="0"/>
                                  </p:stCondLst>
                                  <p:iterate type="lt">
                                    <p:tmPct val="10000"/>
                                  </p:iterate>
                                  <p:childTnLst>
                                    <p:set>
                                      <p:cBhvr>
                                        <p:cTn id="13" dur="1" fill="hold">
                                          <p:stCondLst>
                                            <p:cond delay="0"/>
                                          </p:stCondLst>
                                        </p:cTn>
                                        <p:tgtEl>
                                          <p:spTgt spid="3">
                                            <p:txEl>
                                              <p:pRg st="2" end="2"/>
                                            </p:txEl>
                                          </p:spTgt>
                                        </p:tgtEl>
                                        <p:attrNameLst>
                                          <p:attrName>style.visibility</p:attrName>
                                        </p:attrNameLst>
                                      </p:cBhvr>
                                      <p:to>
                                        <p:strVal val="visible"/>
                                      </p:to>
                                    </p:set>
                                    <p:anim by="(-#ppt_w*2)" calcmode="lin" valueType="num">
                                      <p:cBhvr rctx="PPT">
                                        <p:cTn id="14" dur="500" autoRev="1" fill="hold">
                                          <p:stCondLst>
                                            <p:cond delay="0"/>
                                          </p:stCondLst>
                                        </p:cTn>
                                        <p:tgtEl>
                                          <p:spTgt spid="3">
                                            <p:txEl>
                                              <p:pRg st="2" end="2"/>
                                            </p:txEl>
                                          </p:spTgt>
                                        </p:tgtEl>
                                        <p:attrNameLst>
                                          <p:attrName>ppt_w</p:attrName>
                                        </p:attrNameLst>
                                      </p:cBhvr>
                                    </p:anim>
                                    <p:anim by="(#ppt_w*0.50)" calcmode="lin" valueType="num">
                                      <p:cBhvr>
                                        <p:cTn id="15" dur="500" decel="50000" autoRev="1" fill="hold">
                                          <p:stCondLst>
                                            <p:cond delay="0"/>
                                          </p:stCondLst>
                                        </p:cTn>
                                        <p:tgtEl>
                                          <p:spTgt spid="3">
                                            <p:txEl>
                                              <p:pRg st="2" end="2"/>
                                            </p:txEl>
                                          </p:spTgt>
                                        </p:tgtEl>
                                        <p:attrNameLst>
                                          <p:attrName>ppt_x</p:attrName>
                                        </p:attrNameLst>
                                      </p:cBhvr>
                                    </p:anim>
                                    <p:anim from="(-#ppt_h/2)" to="(#ppt_y)" calcmode="lin" valueType="num">
                                      <p:cBhvr>
                                        <p:cTn id="16" dur="1000" fill="hold">
                                          <p:stCondLst>
                                            <p:cond delay="0"/>
                                          </p:stCondLst>
                                        </p:cTn>
                                        <p:tgtEl>
                                          <p:spTgt spid="3">
                                            <p:txEl>
                                              <p:pRg st="2" end="2"/>
                                            </p:txEl>
                                          </p:spTgt>
                                        </p:tgtEl>
                                        <p:attrNameLst>
                                          <p:attrName>ppt_y</p:attrName>
                                        </p:attrNameLst>
                                      </p:cBhvr>
                                    </p:anim>
                                    <p:animRot by="21600000">
                                      <p:cBhvr>
                                        <p:cTn id="17" dur="1000" fill="hold">
                                          <p:stCondLst>
                                            <p:cond delay="0"/>
                                          </p:stCondLst>
                                        </p:cTn>
                                        <p:tgtEl>
                                          <p:spTgt spid="3">
                                            <p:txEl>
                                              <p:pRg st="2" end="2"/>
                                            </p:txEl>
                                          </p:spTgt>
                                        </p:tgtEl>
                                        <p:attrNameLst>
                                          <p:attrName>r</p:attrName>
                                        </p:attrNameLst>
                                      </p:cBhvr>
                                    </p:animRot>
                                  </p:childTnLst>
                                </p:cTn>
                              </p:par>
                            </p:childTnLst>
                          </p:cTn>
                        </p:par>
                        <p:par>
                          <p:cTn id="18" fill="hold">
                            <p:stCondLst>
                              <p:cond delay="6700"/>
                            </p:stCondLst>
                            <p:childTnLst>
                              <p:par>
                                <p:cTn id="19" presetID="37" presetClass="entr" presetSubtype="0"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2000"/>
                                        <p:tgtEl>
                                          <p:spTgt spid="4"/>
                                        </p:tgtEl>
                                      </p:cBhvr>
                                    </p:animEffect>
                                    <p:anim calcmode="lin" valueType="num">
                                      <p:cBhvr>
                                        <p:cTn id="22" dur="2000" fill="hold"/>
                                        <p:tgtEl>
                                          <p:spTgt spid="4"/>
                                        </p:tgtEl>
                                        <p:attrNameLst>
                                          <p:attrName>ppt_x</p:attrName>
                                        </p:attrNameLst>
                                      </p:cBhvr>
                                      <p:tavLst>
                                        <p:tav tm="0">
                                          <p:val>
                                            <p:strVal val="#ppt_x"/>
                                          </p:val>
                                        </p:tav>
                                        <p:tav tm="100000">
                                          <p:val>
                                            <p:strVal val="#ppt_x"/>
                                          </p:val>
                                        </p:tav>
                                      </p:tavLst>
                                    </p:anim>
                                    <p:anim calcmode="lin" valueType="num">
                                      <p:cBhvr>
                                        <p:cTn id="23" dur="1800" decel="100000" fill="hold"/>
                                        <p:tgtEl>
                                          <p:spTgt spid="4"/>
                                        </p:tgtEl>
                                        <p:attrNameLst>
                                          <p:attrName>ppt_y</p:attrName>
                                        </p:attrNameLst>
                                      </p:cBhvr>
                                      <p:tavLst>
                                        <p:tav tm="0">
                                          <p:val>
                                            <p:strVal val="#ppt_y+1"/>
                                          </p:val>
                                        </p:tav>
                                        <p:tav tm="100000">
                                          <p:val>
                                            <p:strVal val="#ppt_y-.03"/>
                                          </p:val>
                                        </p:tav>
                                      </p:tavLst>
                                    </p:anim>
                                    <p:anim calcmode="lin" valueType="num">
                                      <p:cBhvr>
                                        <p:cTn id="24" dur="200" accel="100000" fill="hold">
                                          <p:stCondLst>
                                            <p:cond delay="1800"/>
                                          </p:stCondLst>
                                        </p:cTn>
                                        <p:tgtEl>
                                          <p:spTgt spid="4"/>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90600" y="609600"/>
            <a:ext cx="7772400" cy="594360"/>
          </a:xfrm>
        </p:spPr>
        <p:txBody>
          <a:bodyPr>
            <a:normAutofit fontScale="92500" lnSpcReduction="20000"/>
          </a:bodyPr>
          <a:lstStyle/>
          <a:p>
            <a:pPr algn="ctr" rtl="1"/>
            <a:r>
              <a:rPr lang="fa-IR" sz="4300" dirty="0" smtClean="0">
                <a:solidFill>
                  <a:srgbClr val="86F973"/>
                </a:solidFill>
                <a:cs typeface="B Titr" pitchFamily="2" charset="-78"/>
              </a:rPr>
              <a:t>2-7</a:t>
            </a:r>
            <a:r>
              <a:rPr lang="fa-IR" sz="4300" dirty="0" smtClean="0">
                <a:solidFill>
                  <a:srgbClr val="FFC000"/>
                </a:solidFill>
                <a:cs typeface="B Titr" pitchFamily="2" charset="-78"/>
              </a:rPr>
              <a:t> هزینه مواد اولیه :</a:t>
            </a:r>
            <a:endParaRPr lang="en-US" sz="4300" dirty="0" smtClean="0">
              <a:solidFill>
                <a:srgbClr val="FFC000"/>
              </a:solidFill>
              <a:cs typeface="B Titr" pitchFamily="2" charset="-78"/>
            </a:endParaRPr>
          </a:p>
          <a:p>
            <a:endParaRPr lang="en-US" dirty="0"/>
          </a:p>
        </p:txBody>
      </p:sp>
      <p:graphicFrame>
        <p:nvGraphicFramePr>
          <p:cNvPr id="4" name="Table 3"/>
          <p:cNvGraphicFramePr>
            <a:graphicFrameLocks noGrp="1"/>
          </p:cNvGraphicFramePr>
          <p:nvPr/>
        </p:nvGraphicFramePr>
        <p:xfrm>
          <a:off x="457202" y="1066798"/>
          <a:ext cx="8381999" cy="5562603"/>
        </p:xfrm>
        <a:graphic>
          <a:graphicData uri="http://schemas.openxmlformats.org/drawingml/2006/table">
            <a:tbl>
              <a:tblPr rtl="1"/>
              <a:tblGrid>
                <a:gridCol w="541044"/>
                <a:gridCol w="2271718"/>
                <a:gridCol w="611616"/>
                <a:gridCol w="1441667"/>
                <a:gridCol w="1766798"/>
                <a:gridCol w="1749156"/>
              </a:tblGrid>
              <a:tr h="1647945">
                <a:tc>
                  <a:txBody>
                    <a:bodyPr/>
                    <a:lstStyle/>
                    <a:p>
                      <a:pPr marL="71755" marR="71755" algn="ctr" rtl="1">
                        <a:spcBef>
                          <a:spcPts val="0"/>
                        </a:spcBef>
                        <a:spcAft>
                          <a:spcPts val="0"/>
                        </a:spcAft>
                      </a:pPr>
                      <a:r>
                        <a:rPr lang="fa-IR" sz="2400" dirty="0">
                          <a:latin typeface="Times New Roman"/>
                          <a:ea typeface="Times New Roman"/>
                          <a:cs typeface="B Zar"/>
                        </a:rPr>
                        <a:t>ردیف</a:t>
                      </a:r>
                      <a:endParaRPr lang="en-US" sz="2400" dirty="0">
                        <a:latin typeface="Times New Roman"/>
                        <a:ea typeface="Times New Roman"/>
                        <a:cs typeface="Arial"/>
                      </a:endParaRPr>
                    </a:p>
                  </a:txBody>
                  <a:tcPr marL="65989" marR="65989"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نوع مواد اولیه</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dirty="0">
                          <a:latin typeface="Times New Roman"/>
                          <a:ea typeface="Times New Roman"/>
                          <a:cs typeface="B Zar"/>
                        </a:rPr>
                        <a:t>واحد</a:t>
                      </a:r>
                      <a:endParaRPr lang="en-US" sz="2400" dirty="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dirty="0">
                          <a:latin typeface="Times New Roman"/>
                          <a:ea typeface="Times New Roman"/>
                          <a:cs typeface="B Zar"/>
                        </a:rPr>
                        <a:t>مقدار مصرف سالیانه</a:t>
                      </a:r>
                      <a:endParaRPr lang="en-US" sz="2400" dirty="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dirty="0">
                          <a:latin typeface="Times New Roman"/>
                          <a:ea typeface="Times New Roman"/>
                          <a:cs typeface="B Zar"/>
                        </a:rPr>
                        <a:t>قیمت واحد ( هزار ریال )</a:t>
                      </a:r>
                      <a:endParaRPr lang="en-US" sz="2400" dirty="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هزینه کل ( میلیون ریال )</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r>
              <a:tr h="434962">
                <a:tc>
                  <a:txBody>
                    <a:bodyPr/>
                    <a:lstStyle/>
                    <a:p>
                      <a:pPr marL="0" marR="0" algn="ctr" rtl="1">
                        <a:spcBef>
                          <a:spcPts val="0"/>
                        </a:spcBef>
                        <a:spcAft>
                          <a:spcPts val="0"/>
                        </a:spcAft>
                      </a:pPr>
                      <a:r>
                        <a:rPr lang="fa-IR" sz="2400">
                          <a:latin typeface="Times New Roman"/>
                          <a:ea typeface="Times New Roman"/>
                          <a:cs typeface="B Zar"/>
                        </a:rPr>
                        <a:t>1</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آرد سفید </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تن </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470</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1100</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517</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r>
              <a:tr h="434962">
                <a:tc>
                  <a:txBody>
                    <a:bodyPr/>
                    <a:lstStyle/>
                    <a:p>
                      <a:pPr marL="0" marR="0" algn="ctr" rtl="1">
                        <a:spcBef>
                          <a:spcPts val="0"/>
                        </a:spcBef>
                        <a:spcAft>
                          <a:spcPts val="0"/>
                        </a:spcAft>
                      </a:pPr>
                      <a:r>
                        <a:rPr lang="fa-IR" sz="2400">
                          <a:latin typeface="Times New Roman"/>
                          <a:ea typeface="Times New Roman"/>
                          <a:cs typeface="B Zar"/>
                        </a:rPr>
                        <a:t>2</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روغن </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تن</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6</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700</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42</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r>
              <a:tr h="434962">
                <a:tc>
                  <a:txBody>
                    <a:bodyPr/>
                    <a:lstStyle/>
                    <a:p>
                      <a:pPr marL="0" marR="0" algn="ctr" rtl="1">
                        <a:spcBef>
                          <a:spcPts val="0"/>
                        </a:spcBef>
                        <a:spcAft>
                          <a:spcPts val="0"/>
                        </a:spcAft>
                      </a:pPr>
                      <a:r>
                        <a:rPr lang="fa-IR" sz="2400" dirty="0">
                          <a:latin typeface="Times New Roman"/>
                          <a:ea typeface="Times New Roman"/>
                          <a:cs typeface="B Zar"/>
                        </a:rPr>
                        <a:t>3</a:t>
                      </a:r>
                      <a:endParaRPr lang="en-US" sz="2400" dirty="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شکر </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تن</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15</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3000</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45</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r>
              <a:tr h="434962">
                <a:tc>
                  <a:txBody>
                    <a:bodyPr/>
                    <a:lstStyle/>
                    <a:p>
                      <a:pPr marL="0" marR="0" algn="ctr" rtl="1">
                        <a:spcBef>
                          <a:spcPts val="0"/>
                        </a:spcBef>
                        <a:spcAft>
                          <a:spcPts val="0"/>
                        </a:spcAft>
                      </a:pPr>
                      <a:r>
                        <a:rPr lang="fa-IR" sz="2400">
                          <a:latin typeface="Times New Roman"/>
                          <a:ea typeface="Times New Roman"/>
                          <a:cs typeface="B Zar"/>
                        </a:rPr>
                        <a:t>4</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خمیر مایه </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تن</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dirty="0">
                          <a:latin typeface="Times New Roman"/>
                          <a:ea typeface="Times New Roman"/>
                          <a:cs typeface="B Zar"/>
                        </a:rPr>
                        <a:t>1</a:t>
                      </a:r>
                      <a:endParaRPr lang="en-US" sz="2400" dirty="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650</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65/0</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r>
              <a:tr h="434962">
                <a:tc>
                  <a:txBody>
                    <a:bodyPr/>
                    <a:lstStyle/>
                    <a:p>
                      <a:pPr marL="0" marR="0" algn="ctr" rtl="1">
                        <a:spcBef>
                          <a:spcPts val="0"/>
                        </a:spcBef>
                        <a:spcAft>
                          <a:spcPts val="0"/>
                        </a:spcAft>
                      </a:pPr>
                      <a:r>
                        <a:rPr lang="fa-IR" sz="2400">
                          <a:latin typeface="Times New Roman"/>
                          <a:ea typeface="Times New Roman"/>
                          <a:cs typeface="B Zar"/>
                        </a:rPr>
                        <a:t>5</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نمک </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تن</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3</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600</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8/1</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r>
              <a:tr h="434962">
                <a:tc>
                  <a:txBody>
                    <a:bodyPr/>
                    <a:lstStyle/>
                    <a:p>
                      <a:pPr marL="0" marR="0" algn="ctr" rtl="1">
                        <a:spcBef>
                          <a:spcPts val="0"/>
                        </a:spcBef>
                        <a:spcAft>
                          <a:spcPts val="0"/>
                        </a:spcAft>
                      </a:pPr>
                      <a:r>
                        <a:rPr lang="fa-IR" sz="2400">
                          <a:latin typeface="Times New Roman"/>
                          <a:ea typeface="Times New Roman"/>
                          <a:cs typeface="B Zar"/>
                        </a:rPr>
                        <a:t>6</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شیر</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تن</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5/1</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3000000</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5/4</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r>
              <a:tr h="434962">
                <a:tc>
                  <a:txBody>
                    <a:bodyPr/>
                    <a:lstStyle/>
                    <a:p>
                      <a:pPr marL="0" marR="0" algn="ctr" rtl="1">
                        <a:spcBef>
                          <a:spcPts val="0"/>
                        </a:spcBef>
                        <a:spcAft>
                          <a:spcPts val="0"/>
                        </a:spcAft>
                      </a:pPr>
                      <a:r>
                        <a:rPr lang="fa-IR" sz="2400">
                          <a:latin typeface="Times New Roman"/>
                          <a:ea typeface="Times New Roman"/>
                          <a:cs typeface="B Zar"/>
                        </a:rPr>
                        <a:t>7</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تخم مرغ </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تن</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20</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10000000</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200</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r>
              <a:tr h="434962">
                <a:tc>
                  <a:txBody>
                    <a:bodyPr/>
                    <a:lstStyle/>
                    <a:p>
                      <a:pPr marL="0" marR="0" algn="ctr" rtl="1">
                        <a:spcBef>
                          <a:spcPts val="0"/>
                        </a:spcBef>
                        <a:spcAft>
                          <a:spcPts val="0"/>
                        </a:spcAft>
                      </a:pPr>
                      <a:r>
                        <a:rPr lang="fa-IR" sz="2400">
                          <a:latin typeface="Times New Roman"/>
                          <a:ea typeface="Times New Roman"/>
                          <a:cs typeface="B Zar"/>
                        </a:rPr>
                        <a:t>8</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r" rtl="1">
                        <a:spcBef>
                          <a:spcPts val="0"/>
                        </a:spcBef>
                        <a:spcAft>
                          <a:spcPts val="0"/>
                        </a:spcAft>
                      </a:pPr>
                      <a:r>
                        <a:rPr lang="fa-IR" sz="2400">
                          <a:latin typeface="Times New Roman"/>
                          <a:ea typeface="Times New Roman"/>
                          <a:cs typeface="B Zar"/>
                        </a:rPr>
                        <a:t>مواد بسته بندی </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تن</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2</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6500</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400">
                          <a:latin typeface="Times New Roman"/>
                          <a:ea typeface="Times New Roman"/>
                          <a:cs typeface="B Zar"/>
                        </a:rPr>
                        <a:t>13</a:t>
                      </a:r>
                      <a:endParaRPr lang="en-US" sz="240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r>
              <a:tr h="434962">
                <a:tc gridSpan="5">
                  <a:txBody>
                    <a:bodyPr/>
                    <a:lstStyle/>
                    <a:p>
                      <a:pPr marL="0" marR="0" algn="ctr" rtl="1">
                        <a:spcBef>
                          <a:spcPts val="0"/>
                        </a:spcBef>
                        <a:spcAft>
                          <a:spcPts val="0"/>
                        </a:spcAft>
                      </a:pPr>
                      <a:r>
                        <a:rPr lang="fa-IR" sz="2400" dirty="0">
                          <a:latin typeface="Times New Roman"/>
                          <a:ea typeface="Times New Roman"/>
                          <a:cs typeface="B Zar"/>
                        </a:rPr>
                        <a:t>جمع کل </a:t>
                      </a:r>
                      <a:endParaRPr lang="en-US" sz="2400" dirty="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algn="ctr" rtl="1">
                        <a:spcBef>
                          <a:spcPts val="0"/>
                        </a:spcBef>
                        <a:spcAft>
                          <a:spcPts val="0"/>
                        </a:spcAft>
                      </a:pPr>
                      <a:r>
                        <a:rPr lang="fa-IR" sz="2400" dirty="0">
                          <a:latin typeface="Times New Roman"/>
                          <a:ea typeface="Times New Roman"/>
                          <a:cs typeface="B Zar"/>
                        </a:rPr>
                        <a:t>824</a:t>
                      </a:r>
                      <a:endParaRPr lang="en-US" sz="2400" dirty="0">
                        <a:latin typeface="Times New Roman"/>
                        <a:ea typeface="Times New Roman"/>
                        <a:cs typeface="Arial"/>
                      </a:endParaRPr>
                    </a:p>
                  </a:txBody>
                  <a:tcPr marL="65989" marR="659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iterate type="lt">
                                    <p:tmPct val="5000"/>
                                  </p:iterate>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2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2000"/>
                                        <p:tgtEl>
                                          <p:spTgt spid="3">
                                            <p:txEl>
                                              <p:pRg st="0" end="0"/>
                                            </p:txEl>
                                          </p:spTgt>
                                        </p:tgtEl>
                                      </p:cBhvr>
                                    </p:animEffect>
                                  </p:childTnLst>
                                </p:cTn>
                              </p:par>
                            </p:childTnLst>
                          </p:cTn>
                        </p:par>
                        <p:par>
                          <p:cTn id="11" fill="hold">
                            <p:stCondLst>
                              <p:cond delay="3700"/>
                            </p:stCondLst>
                            <p:childTnLst>
                              <p:par>
                                <p:cTn id="12" presetID="17" presetClass="entr" presetSubtype="1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ppt_w</p:attrName>
                                        </p:attrNameLst>
                                      </p:cBhvr>
                                      <p:tavLst>
                                        <p:tav tm="0">
                                          <p:val>
                                            <p:fltVal val="0"/>
                                          </p:val>
                                        </p:tav>
                                        <p:tav tm="100000">
                                          <p:val>
                                            <p:strVal val="#ppt_w"/>
                                          </p:val>
                                        </p:tav>
                                      </p:tavLst>
                                    </p:anim>
                                    <p:anim calcmode="lin" valueType="num">
                                      <p:cBhvr>
                                        <p:cTn id="15"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14400" y="457200"/>
            <a:ext cx="7772400" cy="594360"/>
          </a:xfrm>
        </p:spPr>
        <p:txBody>
          <a:bodyPr/>
          <a:lstStyle/>
          <a:p>
            <a:pPr algn="ctr" rtl="1"/>
            <a:r>
              <a:rPr lang="fa-IR" sz="3200" dirty="0" smtClean="0">
                <a:solidFill>
                  <a:srgbClr val="86F973"/>
                </a:solidFill>
                <a:cs typeface="B Titr" pitchFamily="2" charset="-78"/>
              </a:rPr>
              <a:t>3-7</a:t>
            </a:r>
            <a:r>
              <a:rPr lang="fa-IR" sz="3200" dirty="0" smtClean="0">
                <a:solidFill>
                  <a:srgbClr val="FFC000"/>
                </a:solidFill>
                <a:cs typeface="B Titr" pitchFamily="2" charset="-78"/>
              </a:rPr>
              <a:t> هزینه سوخت و انزژی : </a:t>
            </a:r>
            <a:endParaRPr lang="en-US" sz="3200" dirty="0" smtClean="0">
              <a:solidFill>
                <a:srgbClr val="FFC000"/>
              </a:solidFill>
              <a:cs typeface="B Titr" pitchFamily="2" charset="-78"/>
            </a:endParaRPr>
          </a:p>
          <a:p>
            <a:endParaRPr lang="en-US" dirty="0"/>
          </a:p>
        </p:txBody>
      </p:sp>
      <p:graphicFrame>
        <p:nvGraphicFramePr>
          <p:cNvPr id="4" name="Table 3"/>
          <p:cNvGraphicFramePr>
            <a:graphicFrameLocks noGrp="1"/>
          </p:cNvGraphicFramePr>
          <p:nvPr/>
        </p:nvGraphicFramePr>
        <p:xfrm>
          <a:off x="457200" y="1066801"/>
          <a:ext cx="8458200" cy="5734361"/>
        </p:xfrm>
        <a:graphic>
          <a:graphicData uri="http://schemas.openxmlformats.org/drawingml/2006/table">
            <a:tbl>
              <a:tblPr rtl="1"/>
              <a:tblGrid>
                <a:gridCol w="541513"/>
                <a:gridCol w="2273683"/>
                <a:gridCol w="1314262"/>
                <a:gridCol w="1442914"/>
                <a:gridCol w="1442914"/>
                <a:gridCol w="1442914"/>
              </a:tblGrid>
              <a:tr h="2204051">
                <a:tc>
                  <a:txBody>
                    <a:bodyPr/>
                    <a:lstStyle/>
                    <a:p>
                      <a:pPr marL="71755" marR="71755" algn="ctr" rtl="1">
                        <a:spcBef>
                          <a:spcPts val="0"/>
                        </a:spcBef>
                        <a:spcAft>
                          <a:spcPts val="0"/>
                        </a:spcAft>
                      </a:pPr>
                      <a:r>
                        <a:rPr lang="fa-IR" sz="2400" dirty="0">
                          <a:latin typeface="Times New Roman"/>
                          <a:ea typeface="Times New Roman"/>
                          <a:cs typeface="B Zar"/>
                        </a:rPr>
                        <a:t>ردیف</a:t>
                      </a:r>
                      <a:endParaRPr lang="en-US" sz="2400" dirty="0">
                        <a:latin typeface="Times New Roman"/>
                        <a:ea typeface="Times New Roman"/>
                        <a:cs typeface="Arial"/>
                      </a:endParaRPr>
                    </a:p>
                  </a:txBody>
                  <a:tcPr marL="65451" marR="65451"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شرح</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dirty="0">
                          <a:latin typeface="Times New Roman"/>
                          <a:ea typeface="Times New Roman"/>
                          <a:cs typeface="B Zar"/>
                        </a:rPr>
                        <a:t>واحد</a:t>
                      </a:r>
                      <a:endParaRPr lang="en-US" sz="2400" dirty="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dirty="0">
                          <a:latin typeface="Times New Roman"/>
                          <a:ea typeface="Times New Roman"/>
                          <a:cs typeface="B Zar"/>
                        </a:rPr>
                        <a:t>مصرف سالیانه</a:t>
                      </a:r>
                      <a:endParaRPr lang="en-US" sz="2400" dirty="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هزینه واحد ( ریال )</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هزینه کل ( میلیون ریال)</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r>
              <a:tr h="559758">
                <a:tc>
                  <a:txBody>
                    <a:bodyPr/>
                    <a:lstStyle/>
                    <a:p>
                      <a:pPr marL="0" marR="0" algn="ctr" rtl="1">
                        <a:spcBef>
                          <a:spcPts val="0"/>
                        </a:spcBef>
                        <a:spcAft>
                          <a:spcPts val="0"/>
                        </a:spcAft>
                      </a:pPr>
                      <a:r>
                        <a:rPr lang="fa-IR" sz="2400">
                          <a:latin typeface="Times New Roman"/>
                          <a:ea typeface="Times New Roman"/>
                          <a:cs typeface="B Zar"/>
                        </a:rPr>
                        <a:t>1</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r" rtl="1">
                        <a:spcBef>
                          <a:spcPts val="0"/>
                        </a:spcBef>
                        <a:spcAft>
                          <a:spcPts val="0"/>
                        </a:spcAft>
                      </a:pPr>
                      <a:r>
                        <a:rPr lang="fa-IR" sz="2400">
                          <a:latin typeface="Times New Roman"/>
                          <a:ea typeface="Times New Roman"/>
                          <a:cs typeface="B Zar"/>
                        </a:rPr>
                        <a:t>آب مصرفی </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متر مکعب </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4000</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1150</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6/4</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r>
              <a:tr h="559758">
                <a:tc>
                  <a:txBody>
                    <a:bodyPr/>
                    <a:lstStyle/>
                    <a:p>
                      <a:pPr marL="0" marR="0" algn="ctr" rtl="1">
                        <a:spcBef>
                          <a:spcPts val="0"/>
                        </a:spcBef>
                        <a:spcAft>
                          <a:spcPts val="0"/>
                        </a:spcAft>
                      </a:pPr>
                      <a:r>
                        <a:rPr lang="fa-IR" sz="2400">
                          <a:latin typeface="Times New Roman"/>
                          <a:ea typeface="Times New Roman"/>
                          <a:cs typeface="B Zar"/>
                        </a:rPr>
                        <a:t>2</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r" rtl="1">
                        <a:spcBef>
                          <a:spcPts val="0"/>
                        </a:spcBef>
                        <a:spcAft>
                          <a:spcPts val="0"/>
                        </a:spcAft>
                      </a:pPr>
                      <a:r>
                        <a:rPr lang="fa-IR" sz="2400">
                          <a:latin typeface="Times New Roman"/>
                          <a:ea typeface="Times New Roman"/>
                          <a:cs typeface="B Zar"/>
                        </a:rPr>
                        <a:t>برق مصرفی </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کیلو وات ساعت </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120000</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250</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30</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r>
              <a:tr h="559758">
                <a:tc>
                  <a:txBody>
                    <a:bodyPr/>
                    <a:lstStyle/>
                    <a:p>
                      <a:pPr marL="0" marR="0" algn="ctr" rtl="1">
                        <a:spcBef>
                          <a:spcPts val="0"/>
                        </a:spcBef>
                        <a:spcAft>
                          <a:spcPts val="0"/>
                        </a:spcAft>
                      </a:pPr>
                      <a:r>
                        <a:rPr lang="fa-IR" sz="2400">
                          <a:latin typeface="Times New Roman"/>
                          <a:ea typeface="Times New Roman"/>
                          <a:cs typeface="B Zar"/>
                        </a:rPr>
                        <a:t>3</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r" rtl="1">
                        <a:spcBef>
                          <a:spcPts val="0"/>
                        </a:spcBef>
                        <a:spcAft>
                          <a:spcPts val="0"/>
                        </a:spcAft>
                      </a:pPr>
                      <a:r>
                        <a:rPr lang="fa-IR" sz="2400">
                          <a:latin typeface="Times New Roman"/>
                          <a:ea typeface="Times New Roman"/>
                          <a:cs typeface="B Zar"/>
                        </a:rPr>
                        <a:t>گاز </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متر مکعب </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10000</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100</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1</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r>
              <a:tr h="559758">
                <a:tc>
                  <a:txBody>
                    <a:bodyPr/>
                    <a:lstStyle/>
                    <a:p>
                      <a:pPr marL="0" marR="0" algn="ctr" rtl="1">
                        <a:spcBef>
                          <a:spcPts val="0"/>
                        </a:spcBef>
                        <a:spcAft>
                          <a:spcPts val="0"/>
                        </a:spcAft>
                      </a:pPr>
                      <a:r>
                        <a:rPr lang="fa-IR" sz="2400">
                          <a:latin typeface="Times New Roman"/>
                          <a:ea typeface="Times New Roman"/>
                          <a:cs typeface="B Zar"/>
                        </a:rPr>
                        <a:t>4</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r" rtl="1">
                        <a:spcBef>
                          <a:spcPts val="0"/>
                        </a:spcBef>
                        <a:spcAft>
                          <a:spcPts val="0"/>
                        </a:spcAft>
                      </a:pPr>
                      <a:r>
                        <a:rPr lang="fa-IR" sz="2400">
                          <a:latin typeface="Times New Roman"/>
                          <a:ea typeface="Times New Roman"/>
                          <a:cs typeface="B Zar"/>
                        </a:rPr>
                        <a:t>بنزین </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لیتر</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3500</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1000</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5/3</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r>
              <a:tr h="559758">
                <a:tc>
                  <a:txBody>
                    <a:bodyPr/>
                    <a:lstStyle/>
                    <a:p>
                      <a:pPr marL="0" marR="0" algn="ctr" rtl="1">
                        <a:spcBef>
                          <a:spcPts val="0"/>
                        </a:spcBef>
                        <a:spcAft>
                          <a:spcPts val="0"/>
                        </a:spcAft>
                      </a:pPr>
                      <a:r>
                        <a:rPr lang="fa-IR" sz="2400">
                          <a:latin typeface="Times New Roman"/>
                          <a:ea typeface="Times New Roman"/>
                          <a:cs typeface="B Zar"/>
                        </a:rPr>
                        <a:t>5</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r" rtl="1">
                        <a:spcBef>
                          <a:spcPts val="0"/>
                        </a:spcBef>
                        <a:spcAft>
                          <a:spcPts val="0"/>
                        </a:spcAft>
                      </a:pPr>
                      <a:r>
                        <a:rPr lang="fa-IR" sz="2400">
                          <a:latin typeface="Times New Roman"/>
                          <a:ea typeface="Times New Roman"/>
                          <a:cs typeface="B Zar"/>
                        </a:rPr>
                        <a:t>تلفن </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پالس</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47</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400">
                          <a:latin typeface="Times New Roman"/>
                          <a:ea typeface="Times New Roman"/>
                          <a:cs typeface="B Zar"/>
                        </a:rPr>
                        <a:t>10</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r>
              <a:tr h="559758">
                <a:tc gridSpan="5">
                  <a:txBody>
                    <a:bodyPr/>
                    <a:lstStyle/>
                    <a:p>
                      <a:pPr marL="0" marR="0" algn="ctr" rtl="1">
                        <a:spcBef>
                          <a:spcPts val="0"/>
                        </a:spcBef>
                        <a:spcAft>
                          <a:spcPts val="0"/>
                        </a:spcAft>
                      </a:pPr>
                      <a:r>
                        <a:rPr lang="fa-IR" sz="2400">
                          <a:latin typeface="Times New Roman"/>
                          <a:ea typeface="Times New Roman"/>
                          <a:cs typeface="B Zar"/>
                        </a:rPr>
                        <a:t>جمع کل </a:t>
                      </a:r>
                      <a:endParaRPr lang="en-US" sz="240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algn="ctr" rtl="1">
                        <a:spcBef>
                          <a:spcPts val="0"/>
                        </a:spcBef>
                        <a:spcAft>
                          <a:spcPts val="0"/>
                        </a:spcAft>
                      </a:pPr>
                      <a:r>
                        <a:rPr lang="fa-IR" sz="2400" dirty="0">
                          <a:latin typeface="Times New Roman"/>
                          <a:ea typeface="Times New Roman"/>
                          <a:cs typeface="B Zar"/>
                        </a:rPr>
                        <a:t>1/49</a:t>
                      </a:r>
                      <a:endParaRPr lang="en-US" sz="2400" dirty="0">
                        <a:latin typeface="Times New Roman"/>
                        <a:ea typeface="Times New Roman"/>
                        <a:cs typeface="Arial"/>
                      </a:endParaRPr>
                    </a:p>
                  </a:txBody>
                  <a:tcPr marL="65451" marR="65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3">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2000"/>
                            </p:stCondLst>
                            <p:childTnLst>
                              <p:par>
                                <p:cTn id="10" presetID="53" presetClass="entr" presetSubtype="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2000" fill="hold"/>
                                        <p:tgtEl>
                                          <p:spTgt spid="4"/>
                                        </p:tgtEl>
                                        <p:attrNameLst>
                                          <p:attrName>ppt_w</p:attrName>
                                        </p:attrNameLst>
                                      </p:cBhvr>
                                      <p:tavLst>
                                        <p:tav tm="0">
                                          <p:val>
                                            <p:fltVal val="0"/>
                                          </p:val>
                                        </p:tav>
                                        <p:tav tm="100000">
                                          <p:val>
                                            <p:strVal val="#ppt_w"/>
                                          </p:val>
                                        </p:tav>
                                      </p:tavLst>
                                    </p:anim>
                                    <p:anim calcmode="lin" valueType="num">
                                      <p:cBhvr>
                                        <p:cTn id="13" dur="2000" fill="hold"/>
                                        <p:tgtEl>
                                          <p:spTgt spid="4"/>
                                        </p:tgtEl>
                                        <p:attrNameLst>
                                          <p:attrName>ppt_h</p:attrName>
                                        </p:attrNameLst>
                                      </p:cBhvr>
                                      <p:tavLst>
                                        <p:tav tm="0">
                                          <p:val>
                                            <p:fltVal val="0"/>
                                          </p:val>
                                        </p:tav>
                                        <p:tav tm="100000">
                                          <p:val>
                                            <p:strVal val="#ppt_h"/>
                                          </p:val>
                                        </p:tav>
                                      </p:tavLst>
                                    </p:anim>
                                    <p:animEffect transition="in" filter="fade">
                                      <p:cBhvr>
                                        <p:cTn id="1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838200" y="533400"/>
            <a:ext cx="7772400" cy="594360"/>
          </a:xfrm>
        </p:spPr>
        <p:txBody>
          <a:bodyPr>
            <a:normAutofit lnSpcReduction="10000"/>
          </a:bodyPr>
          <a:lstStyle/>
          <a:p>
            <a:pPr algn="ctr" rtl="1"/>
            <a:r>
              <a:rPr lang="fa-IR" sz="3600" dirty="0" smtClean="0">
                <a:solidFill>
                  <a:srgbClr val="86F973"/>
                </a:solidFill>
                <a:cs typeface="B Titr" pitchFamily="2" charset="-78"/>
              </a:rPr>
              <a:t>4-7</a:t>
            </a:r>
            <a:r>
              <a:rPr lang="fa-IR" sz="3600" dirty="0" smtClean="0">
                <a:solidFill>
                  <a:srgbClr val="FFC000"/>
                </a:solidFill>
                <a:cs typeface="B Titr" pitchFamily="2" charset="-78"/>
              </a:rPr>
              <a:t>  برآورد سرمایه در گردش طرح :</a:t>
            </a:r>
            <a:endParaRPr lang="en-US" sz="3600" dirty="0" smtClean="0">
              <a:solidFill>
                <a:srgbClr val="FFC000"/>
              </a:solidFill>
              <a:cs typeface="B Titr" pitchFamily="2" charset="-78"/>
            </a:endParaRPr>
          </a:p>
          <a:p>
            <a:endParaRPr lang="en-US" dirty="0"/>
          </a:p>
        </p:txBody>
      </p:sp>
      <p:graphicFrame>
        <p:nvGraphicFramePr>
          <p:cNvPr id="4" name="Table 3"/>
          <p:cNvGraphicFramePr>
            <a:graphicFrameLocks noGrp="1"/>
          </p:cNvGraphicFramePr>
          <p:nvPr/>
        </p:nvGraphicFramePr>
        <p:xfrm>
          <a:off x="381000" y="1143003"/>
          <a:ext cx="8458200" cy="5520709"/>
        </p:xfrm>
        <a:graphic>
          <a:graphicData uri="http://schemas.openxmlformats.org/drawingml/2006/table">
            <a:tbl>
              <a:tblPr rtl="1"/>
              <a:tblGrid>
                <a:gridCol w="561439"/>
                <a:gridCol w="2828118"/>
                <a:gridCol w="2824631"/>
                <a:gridCol w="2244012"/>
              </a:tblGrid>
              <a:tr h="2302929">
                <a:tc>
                  <a:txBody>
                    <a:bodyPr/>
                    <a:lstStyle/>
                    <a:p>
                      <a:pPr marL="71755" marR="71755" algn="ctr" rtl="1">
                        <a:spcBef>
                          <a:spcPts val="0"/>
                        </a:spcBef>
                        <a:spcAft>
                          <a:spcPts val="0"/>
                        </a:spcAft>
                      </a:pPr>
                      <a:r>
                        <a:rPr lang="fa-IR" sz="2800" dirty="0">
                          <a:latin typeface="Times New Roman"/>
                          <a:ea typeface="Times New Roman"/>
                          <a:cs typeface="B Zar"/>
                        </a:rPr>
                        <a:t>ردیف</a:t>
                      </a:r>
                      <a:endParaRPr lang="en-US" sz="2800" dirty="0">
                        <a:latin typeface="Times New Roman"/>
                        <a:ea typeface="Times New Roman"/>
                        <a:cs typeface="Arial"/>
                      </a:endParaRPr>
                    </a:p>
                  </a:txBody>
                  <a:tcPr marL="67859" marR="67859"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tc>
                  <a:txBody>
                    <a:bodyPr/>
                    <a:lstStyle/>
                    <a:p>
                      <a:pPr marL="0" marR="0" algn="ctr" rtl="1">
                        <a:spcBef>
                          <a:spcPts val="0"/>
                        </a:spcBef>
                        <a:spcAft>
                          <a:spcPts val="0"/>
                        </a:spcAft>
                      </a:pPr>
                      <a:r>
                        <a:rPr lang="fa-IR" sz="2800" dirty="0">
                          <a:latin typeface="Times New Roman"/>
                          <a:ea typeface="Times New Roman"/>
                          <a:cs typeface="B Zar"/>
                        </a:rPr>
                        <a:t>عنوان </a:t>
                      </a:r>
                      <a:endParaRPr lang="en-US" sz="2800" dirty="0">
                        <a:latin typeface="Times New Roman"/>
                        <a:ea typeface="Times New Roman"/>
                        <a:cs typeface="Arial"/>
                      </a:endParaRPr>
                    </a:p>
                  </a:txBody>
                  <a:tcPr marL="67859" marR="678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tc>
                  <a:txBody>
                    <a:bodyPr/>
                    <a:lstStyle/>
                    <a:p>
                      <a:pPr marL="0" marR="0" algn="ctr" rtl="1">
                        <a:spcBef>
                          <a:spcPts val="0"/>
                        </a:spcBef>
                        <a:spcAft>
                          <a:spcPts val="0"/>
                        </a:spcAft>
                      </a:pPr>
                      <a:r>
                        <a:rPr lang="fa-IR" sz="2800" dirty="0">
                          <a:latin typeface="Times New Roman"/>
                          <a:ea typeface="Times New Roman"/>
                          <a:cs typeface="B Zar"/>
                        </a:rPr>
                        <a:t>مدت </a:t>
                      </a:r>
                      <a:endParaRPr lang="en-US" sz="2800" dirty="0">
                        <a:latin typeface="Times New Roman"/>
                        <a:ea typeface="Times New Roman"/>
                        <a:cs typeface="Arial"/>
                      </a:endParaRPr>
                    </a:p>
                  </a:txBody>
                  <a:tcPr marL="67859" marR="678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tc>
                  <a:txBody>
                    <a:bodyPr/>
                    <a:lstStyle/>
                    <a:p>
                      <a:pPr marL="0" marR="0" algn="ctr" rtl="1">
                        <a:spcBef>
                          <a:spcPts val="0"/>
                        </a:spcBef>
                        <a:spcAft>
                          <a:spcPts val="0"/>
                        </a:spcAft>
                      </a:pPr>
                      <a:r>
                        <a:rPr lang="fa-IR" sz="2800" dirty="0">
                          <a:latin typeface="Times New Roman"/>
                          <a:ea typeface="Times New Roman"/>
                          <a:cs typeface="B Zar"/>
                        </a:rPr>
                        <a:t>هزینه </a:t>
                      </a:r>
                      <a:endParaRPr lang="en-US" sz="2800" dirty="0" smtClean="0">
                        <a:latin typeface="Times New Roman"/>
                        <a:ea typeface="Times New Roman"/>
                        <a:cs typeface="B Zar"/>
                      </a:endParaRPr>
                    </a:p>
                    <a:p>
                      <a:pPr marL="0" marR="0" algn="ctr" rtl="1">
                        <a:spcBef>
                          <a:spcPts val="0"/>
                        </a:spcBef>
                        <a:spcAft>
                          <a:spcPts val="0"/>
                        </a:spcAft>
                      </a:pPr>
                      <a:r>
                        <a:rPr lang="fa-IR" sz="2800" dirty="0" smtClean="0">
                          <a:latin typeface="Times New Roman"/>
                          <a:ea typeface="Times New Roman"/>
                          <a:cs typeface="B Zar"/>
                        </a:rPr>
                        <a:t>( </a:t>
                      </a:r>
                      <a:r>
                        <a:rPr lang="fa-IR" sz="2800" dirty="0">
                          <a:latin typeface="Times New Roman"/>
                          <a:ea typeface="Times New Roman"/>
                          <a:cs typeface="B Zar"/>
                        </a:rPr>
                        <a:t>میلیون ریال )</a:t>
                      </a:r>
                      <a:endParaRPr lang="en-US" sz="2800" dirty="0">
                        <a:latin typeface="Times New Roman"/>
                        <a:ea typeface="Times New Roman"/>
                        <a:cs typeface="Arial"/>
                      </a:endParaRPr>
                    </a:p>
                  </a:txBody>
                  <a:tcPr marL="67859" marR="678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tr>
              <a:tr h="591085">
                <a:tc>
                  <a:txBody>
                    <a:bodyPr/>
                    <a:lstStyle/>
                    <a:p>
                      <a:pPr marL="0" marR="0" algn="ctr" rtl="1">
                        <a:spcBef>
                          <a:spcPts val="0"/>
                        </a:spcBef>
                        <a:spcAft>
                          <a:spcPts val="0"/>
                        </a:spcAft>
                      </a:pPr>
                      <a:r>
                        <a:rPr lang="fa-IR" sz="2800">
                          <a:latin typeface="Times New Roman"/>
                          <a:ea typeface="Times New Roman"/>
                          <a:cs typeface="B Zar"/>
                        </a:rPr>
                        <a:t>1</a:t>
                      </a:r>
                      <a:endParaRPr lang="en-US" sz="2800">
                        <a:latin typeface="Times New Roman"/>
                        <a:ea typeface="Times New Roman"/>
                        <a:cs typeface="Arial"/>
                      </a:endParaRPr>
                    </a:p>
                  </a:txBody>
                  <a:tcPr marL="67859" marR="678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tc>
                  <a:txBody>
                    <a:bodyPr/>
                    <a:lstStyle/>
                    <a:p>
                      <a:pPr marL="0" marR="0" algn="r" rtl="1">
                        <a:spcBef>
                          <a:spcPts val="0"/>
                        </a:spcBef>
                        <a:spcAft>
                          <a:spcPts val="0"/>
                        </a:spcAft>
                      </a:pPr>
                      <a:r>
                        <a:rPr lang="fa-IR" sz="2800">
                          <a:latin typeface="Times New Roman"/>
                          <a:ea typeface="Times New Roman"/>
                          <a:cs typeface="B Zar"/>
                        </a:rPr>
                        <a:t>موارد اولیه و بسته بندی </a:t>
                      </a:r>
                      <a:endParaRPr lang="en-US" sz="2800">
                        <a:latin typeface="Times New Roman"/>
                        <a:ea typeface="Times New Roman"/>
                        <a:cs typeface="Arial"/>
                      </a:endParaRPr>
                    </a:p>
                  </a:txBody>
                  <a:tcPr marL="67859" marR="678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tc>
                  <a:txBody>
                    <a:bodyPr/>
                    <a:lstStyle/>
                    <a:p>
                      <a:pPr marL="0" marR="0" algn="ctr" rtl="1">
                        <a:spcBef>
                          <a:spcPts val="0"/>
                        </a:spcBef>
                        <a:spcAft>
                          <a:spcPts val="0"/>
                        </a:spcAft>
                      </a:pPr>
                      <a:r>
                        <a:rPr lang="fa-IR" sz="2800">
                          <a:latin typeface="Times New Roman"/>
                          <a:ea typeface="Times New Roman"/>
                          <a:cs typeface="B Zar"/>
                        </a:rPr>
                        <a:t>2 ماه </a:t>
                      </a:r>
                      <a:endParaRPr lang="en-US" sz="2800">
                        <a:latin typeface="Times New Roman"/>
                        <a:ea typeface="Times New Roman"/>
                        <a:cs typeface="Arial"/>
                      </a:endParaRPr>
                    </a:p>
                  </a:txBody>
                  <a:tcPr marL="67859" marR="678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tc>
                  <a:txBody>
                    <a:bodyPr/>
                    <a:lstStyle/>
                    <a:p>
                      <a:pPr marL="0" marR="0" algn="ctr" rtl="1">
                        <a:spcBef>
                          <a:spcPts val="0"/>
                        </a:spcBef>
                        <a:spcAft>
                          <a:spcPts val="0"/>
                        </a:spcAft>
                      </a:pPr>
                      <a:r>
                        <a:rPr lang="fa-IR" sz="2800">
                          <a:latin typeface="Times New Roman"/>
                          <a:ea typeface="Times New Roman"/>
                          <a:cs typeface="B Zar"/>
                        </a:rPr>
                        <a:t>200</a:t>
                      </a:r>
                      <a:endParaRPr lang="en-US" sz="2800">
                        <a:latin typeface="Times New Roman"/>
                        <a:ea typeface="Times New Roman"/>
                        <a:cs typeface="Arial"/>
                      </a:endParaRPr>
                    </a:p>
                  </a:txBody>
                  <a:tcPr marL="67859" marR="678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tr>
              <a:tr h="591085">
                <a:tc>
                  <a:txBody>
                    <a:bodyPr/>
                    <a:lstStyle/>
                    <a:p>
                      <a:pPr marL="0" marR="0" algn="ctr" rtl="1">
                        <a:spcBef>
                          <a:spcPts val="0"/>
                        </a:spcBef>
                        <a:spcAft>
                          <a:spcPts val="0"/>
                        </a:spcAft>
                      </a:pPr>
                      <a:r>
                        <a:rPr lang="fa-IR" sz="2800">
                          <a:latin typeface="Times New Roman"/>
                          <a:ea typeface="Times New Roman"/>
                          <a:cs typeface="B Zar"/>
                        </a:rPr>
                        <a:t>2</a:t>
                      </a:r>
                      <a:endParaRPr lang="en-US" sz="2800">
                        <a:latin typeface="Times New Roman"/>
                        <a:ea typeface="Times New Roman"/>
                        <a:cs typeface="Arial"/>
                      </a:endParaRPr>
                    </a:p>
                  </a:txBody>
                  <a:tcPr marL="67859" marR="678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tc>
                  <a:txBody>
                    <a:bodyPr/>
                    <a:lstStyle/>
                    <a:p>
                      <a:pPr marL="0" marR="0" algn="r" rtl="1">
                        <a:spcBef>
                          <a:spcPts val="0"/>
                        </a:spcBef>
                        <a:spcAft>
                          <a:spcPts val="0"/>
                        </a:spcAft>
                      </a:pPr>
                      <a:r>
                        <a:rPr lang="fa-IR" sz="2800">
                          <a:latin typeface="Times New Roman"/>
                          <a:ea typeface="Times New Roman"/>
                          <a:cs typeface="B Zar"/>
                        </a:rPr>
                        <a:t>حقوق و دستمزد </a:t>
                      </a:r>
                      <a:endParaRPr lang="en-US" sz="2800">
                        <a:latin typeface="Times New Roman"/>
                        <a:ea typeface="Times New Roman"/>
                        <a:cs typeface="Arial"/>
                      </a:endParaRPr>
                    </a:p>
                  </a:txBody>
                  <a:tcPr marL="67859" marR="678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tc>
                  <a:txBody>
                    <a:bodyPr/>
                    <a:lstStyle/>
                    <a:p>
                      <a:pPr marL="0" marR="0" algn="ctr" rtl="1">
                        <a:spcBef>
                          <a:spcPts val="0"/>
                        </a:spcBef>
                        <a:spcAft>
                          <a:spcPts val="0"/>
                        </a:spcAft>
                      </a:pPr>
                      <a:r>
                        <a:rPr lang="fa-IR" sz="2800" dirty="0">
                          <a:latin typeface="Times New Roman"/>
                          <a:ea typeface="Times New Roman"/>
                          <a:cs typeface="B Zar"/>
                        </a:rPr>
                        <a:t>2 ماه </a:t>
                      </a:r>
                      <a:endParaRPr lang="en-US" sz="2800" dirty="0">
                        <a:latin typeface="Times New Roman"/>
                        <a:ea typeface="Times New Roman"/>
                        <a:cs typeface="Arial"/>
                      </a:endParaRPr>
                    </a:p>
                  </a:txBody>
                  <a:tcPr marL="67859" marR="678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tc>
                  <a:txBody>
                    <a:bodyPr/>
                    <a:lstStyle/>
                    <a:p>
                      <a:pPr marL="0" marR="0" algn="ctr" rtl="1">
                        <a:spcBef>
                          <a:spcPts val="0"/>
                        </a:spcBef>
                        <a:spcAft>
                          <a:spcPts val="0"/>
                        </a:spcAft>
                      </a:pPr>
                      <a:r>
                        <a:rPr lang="fa-IR" sz="2800">
                          <a:latin typeface="Times New Roman"/>
                          <a:ea typeface="Times New Roman"/>
                          <a:cs typeface="B Zar"/>
                        </a:rPr>
                        <a:t>95</a:t>
                      </a:r>
                      <a:endParaRPr lang="en-US" sz="2800">
                        <a:latin typeface="Times New Roman"/>
                        <a:ea typeface="Times New Roman"/>
                        <a:cs typeface="Arial"/>
                      </a:endParaRPr>
                    </a:p>
                  </a:txBody>
                  <a:tcPr marL="67859" marR="678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tr>
              <a:tr h="819129">
                <a:tc>
                  <a:txBody>
                    <a:bodyPr/>
                    <a:lstStyle/>
                    <a:p>
                      <a:pPr marL="0" marR="0" algn="ctr" rtl="1">
                        <a:spcBef>
                          <a:spcPts val="0"/>
                        </a:spcBef>
                        <a:spcAft>
                          <a:spcPts val="0"/>
                        </a:spcAft>
                      </a:pPr>
                      <a:r>
                        <a:rPr lang="fa-IR" sz="2800">
                          <a:latin typeface="Times New Roman"/>
                          <a:ea typeface="Times New Roman"/>
                          <a:cs typeface="B Zar"/>
                        </a:rPr>
                        <a:t>3</a:t>
                      </a:r>
                      <a:endParaRPr lang="en-US" sz="2800">
                        <a:latin typeface="Times New Roman"/>
                        <a:ea typeface="Times New Roman"/>
                        <a:cs typeface="Arial"/>
                      </a:endParaRPr>
                    </a:p>
                  </a:txBody>
                  <a:tcPr marL="67859" marR="678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tc>
                  <a:txBody>
                    <a:bodyPr/>
                    <a:lstStyle/>
                    <a:p>
                      <a:pPr marL="0" marR="0" algn="r" rtl="1">
                        <a:spcBef>
                          <a:spcPts val="0"/>
                        </a:spcBef>
                        <a:spcAft>
                          <a:spcPts val="0"/>
                        </a:spcAft>
                      </a:pPr>
                      <a:r>
                        <a:rPr lang="fa-IR" sz="2800">
                          <a:latin typeface="Times New Roman"/>
                          <a:ea typeface="Times New Roman"/>
                          <a:cs typeface="B Zar"/>
                        </a:rPr>
                        <a:t>تنخواه گردان</a:t>
                      </a:r>
                      <a:endParaRPr lang="en-US" sz="2800">
                        <a:latin typeface="Times New Roman"/>
                        <a:ea typeface="Times New Roman"/>
                        <a:cs typeface="Arial"/>
                      </a:endParaRPr>
                    </a:p>
                  </a:txBody>
                  <a:tcPr marL="67859" marR="678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tc>
                  <a:txBody>
                    <a:bodyPr/>
                    <a:lstStyle/>
                    <a:p>
                      <a:pPr marL="0" marR="0" algn="ctr" rtl="1">
                        <a:spcBef>
                          <a:spcPts val="0"/>
                        </a:spcBef>
                        <a:spcAft>
                          <a:spcPts val="0"/>
                        </a:spcAft>
                      </a:pPr>
                      <a:r>
                        <a:rPr lang="fa-IR" sz="2800" dirty="0">
                          <a:latin typeface="Times New Roman"/>
                          <a:ea typeface="Times New Roman"/>
                          <a:cs typeface="B Zar"/>
                        </a:rPr>
                        <a:t>15 روز هزینه سوخت ، انرژی و تعمیرات </a:t>
                      </a:r>
                      <a:endParaRPr lang="en-US" sz="2800" dirty="0">
                        <a:latin typeface="Times New Roman"/>
                        <a:ea typeface="Times New Roman"/>
                        <a:cs typeface="Arial"/>
                      </a:endParaRPr>
                    </a:p>
                  </a:txBody>
                  <a:tcPr marL="67859" marR="678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tc>
                  <a:txBody>
                    <a:bodyPr/>
                    <a:lstStyle/>
                    <a:p>
                      <a:pPr marL="0" marR="0" algn="ctr" rtl="1">
                        <a:spcBef>
                          <a:spcPts val="0"/>
                        </a:spcBef>
                        <a:spcAft>
                          <a:spcPts val="0"/>
                        </a:spcAft>
                      </a:pPr>
                      <a:r>
                        <a:rPr lang="fa-IR" sz="2800">
                          <a:latin typeface="Times New Roman"/>
                          <a:ea typeface="Times New Roman"/>
                          <a:cs typeface="B Zar"/>
                        </a:rPr>
                        <a:t>5</a:t>
                      </a:r>
                      <a:endParaRPr lang="en-US" sz="2800">
                        <a:latin typeface="Times New Roman"/>
                        <a:ea typeface="Times New Roman"/>
                        <a:cs typeface="Arial"/>
                      </a:endParaRPr>
                    </a:p>
                  </a:txBody>
                  <a:tcPr marL="67859" marR="678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tr>
              <a:tr h="591085">
                <a:tc>
                  <a:txBody>
                    <a:bodyPr/>
                    <a:lstStyle/>
                    <a:p>
                      <a:pPr marL="0" marR="0" algn="ctr" rtl="1">
                        <a:spcBef>
                          <a:spcPts val="0"/>
                        </a:spcBef>
                        <a:spcAft>
                          <a:spcPts val="0"/>
                        </a:spcAft>
                      </a:pPr>
                      <a:r>
                        <a:rPr lang="fa-IR" sz="2800">
                          <a:latin typeface="Times New Roman"/>
                          <a:ea typeface="Times New Roman"/>
                          <a:cs typeface="B Zar"/>
                        </a:rPr>
                        <a:t>4</a:t>
                      </a:r>
                      <a:endParaRPr lang="en-US" sz="2800">
                        <a:latin typeface="Times New Roman"/>
                        <a:ea typeface="Times New Roman"/>
                        <a:cs typeface="Arial"/>
                      </a:endParaRPr>
                    </a:p>
                  </a:txBody>
                  <a:tcPr marL="67859" marR="678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tc>
                  <a:txBody>
                    <a:bodyPr/>
                    <a:lstStyle/>
                    <a:p>
                      <a:pPr marL="0" marR="0" algn="r" rtl="1">
                        <a:spcBef>
                          <a:spcPts val="0"/>
                        </a:spcBef>
                        <a:spcAft>
                          <a:spcPts val="0"/>
                        </a:spcAft>
                      </a:pPr>
                      <a:r>
                        <a:rPr lang="fa-IR" sz="2800" dirty="0">
                          <a:latin typeface="Times New Roman"/>
                          <a:ea typeface="Times New Roman"/>
                          <a:cs typeface="B Zar"/>
                        </a:rPr>
                        <a:t>مطالبات ( فروش نسیه )</a:t>
                      </a:r>
                      <a:endParaRPr lang="en-US" sz="2800" dirty="0">
                        <a:latin typeface="Times New Roman"/>
                        <a:ea typeface="Times New Roman"/>
                        <a:cs typeface="Arial"/>
                      </a:endParaRPr>
                    </a:p>
                  </a:txBody>
                  <a:tcPr marL="67859" marR="678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tc>
                  <a:txBody>
                    <a:bodyPr/>
                    <a:lstStyle/>
                    <a:p>
                      <a:pPr marL="0" marR="0" algn="ctr" rtl="1">
                        <a:spcBef>
                          <a:spcPts val="0"/>
                        </a:spcBef>
                        <a:spcAft>
                          <a:spcPts val="0"/>
                        </a:spcAft>
                      </a:pPr>
                      <a:r>
                        <a:rPr lang="fa-IR" sz="2800">
                          <a:latin typeface="Times New Roman"/>
                          <a:ea typeface="Times New Roman"/>
                          <a:cs typeface="B Zar"/>
                        </a:rPr>
                        <a:t>15 روز تولید </a:t>
                      </a:r>
                      <a:endParaRPr lang="en-US" sz="2800">
                        <a:latin typeface="Times New Roman"/>
                        <a:ea typeface="Times New Roman"/>
                        <a:cs typeface="Arial"/>
                      </a:endParaRPr>
                    </a:p>
                  </a:txBody>
                  <a:tcPr marL="67859" marR="678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tc>
                  <a:txBody>
                    <a:bodyPr/>
                    <a:lstStyle/>
                    <a:p>
                      <a:pPr marL="0" marR="0" algn="ctr" rtl="1">
                        <a:spcBef>
                          <a:spcPts val="0"/>
                        </a:spcBef>
                        <a:spcAft>
                          <a:spcPts val="0"/>
                        </a:spcAft>
                      </a:pPr>
                      <a:r>
                        <a:rPr lang="fa-IR" sz="2800">
                          <a:latin typeface="Times New Roman"/>
                          <a:ea typeface="Times New Roman"/>
                          <a:cs typeface="B Zar"/>
                        </a:rPr>
                        <a:t>100</a:t>
                      </a:r>
                      <a:endParaRPr lang="en-US" sz="2800">
                        <a:latin typeface="Times New Roman"/>
                        <a:ea typeface="Times New Roman"/>
                        <a:cs typeface="Arial"/>
                      </a:endParaRPr>
                    </a:p>
                  </a:txBody>
                  <a:tcPr marL="67859" marR="678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tr>
              <a:tr h="591085">
                <a:tc gridSpan="3">
                  <a:txBody>
                    <a:bodyPr/>
                    <a:lstStyle/>
                    <a:p>
                      <a:pPr marL="0" marR="0" algn="ctr" rtl="1">
                        <a:spcBef>
                          <a:spcPts val="0"/>
                        </a:spcBef>
                        <a:spcAft>
                          <a:spcPts val="0"/>
                        </a:spcAft>
                      </a:pPr>
                      <a:r>
                        <a:rPr lang="fa-IR" sz="2800">
                          <a:latin typeface="Times New Roman"/>
                          <a:ea typeface="Times New Roman"/>
                          <a:cs typeface="B Zar"/>
                        </a:rPr>
                        <a:t>جمع کل </a:t>
                      </a:r>
                      <a:endParaRPr lang="en-US" sz="2800">
                        <a:latin typeface="Times New Roman"/>
                        <a:ea typeface="Times New Roman"/>
                        <a:cs typeface="Arial"/>
                      </a:endParaRPr>
                    </a:p>
                  </a:txBody>
                  <a:tcPr marL="67859" marR="678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tc hMerge="1">
                  <a:txBody>
                    <a:bodyPr/>
                    <a:lstStyle/>
                    <a:p>
                      <a:endParaRPr lang="en-US"/>
                    </a:p>
                  </a:txBody>
                  <a:tcPr/>
                </a:tc>
                <a:tc hMerge="1">
                  <a:txBody>
                    <a:bodyPr/>
                    <a:lstStyle/>
                    <a:p>
                      <a:endParaRPr lang="en-US"/>
                    </a:p>
                  </a:txBody>
                  <a:tcPr/>
                </a:tc>
                <a:tc>
                  <a:txBody>
                    <a:bodyPr/>
                    <a:lstStyle/>
                    <a:p>
                      <a:pPr marL="0" marR="0" algn="ctr" rtl="1">
                        <a:spcBef>
                          <a:spcPts val="0"/>
                        </a:spcBef>
                        <a:spcAft>
                          <a:spcPts val="0"/>
                        </a:spcAft>
                      </a:pPr>
                      <a:r>
                        <a:rPr lang="fa-IR" sz="2800" dirty="0">
                          <a:latin typeface="Times New Roman"/>
                          <a:ea typeface="Times New Roman"/>
                          <a:cs typeface="B Zar"/>
                        </a:rPr>
                        <a:t>400</a:t>
                      </a:r>
                      <a:endParaRPr lang="en-US" sz="2800" dirty="0">
                        <a:latin typeface="Times New Roman"/>
                        <a:ea typeface="Times New Roman"/>
                        <a:cs typeface="Arial"/>
                      </a:endParaRPr>
                    </a:p>
                  </a:txBody>
                  <a:tcPr marL="67859" marR="6785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68000"/>
                      </a:blip>
                      <a:srcRect/>
                      <a:tile tx="0" ty="0" sx="100000" sy="100000" flip="none" algn="tl"/>
                    </a:blipFill>
                  </a:tcPr>
                </a:tc>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fill="hold"/>
                                        <p:tgtEl>
                                          <p:spTgt spid="3">
                                            <p:txEl>
                                              <p:pRg st="0" end="0"/>
                                            </p:txEl>
                                          </p:spTgt>
                                        </p:tgtEl>
                                        <p:attrNameLst>
                                          <p:attrName>ppt_w</p:attrName>
                                        </p:attrNameLst>
                                      </p:cBhvr>
                                      <p:tavLst>
                                        <p:tav tm="0">
                                          <p:val>
                                            <p:strVal val="#ppt_w+.3"/>
                                          </p:val>
                                        </p:tav>
                                        <p:tav tm="100000">
                                          <p:val>
                                            <p:strVal val="#ppt_w"/>
                                          </p:val>
                                        </p:tav>
                                      </p:tavLst>
                                    </p:anim>
                                    <p:anim calcmode="lin" valueType="num">
                                      <p:cBhvr>
                                        <p:cTn id="8" dur="2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2000"/>
                                        <p:tgtEl>
                                          <p:spTgt spid="3">
                                            <p:txEl>
                                              <p:pRg st="0" end="0"/>
                                            </p:txEl>
                                          </p:spTgt>
                                        </p:tgtEl>
                                      </p:cBhvr>
                                    </p:animEffect>
                                  </p:childTnLst>
                                </p:cTn>
                              </p:par>
                            </p:childTnLst>
                          </p:cTn>
                        </p:par>
                        <p:par>
                          <p:cTn id="10" fill="hold">
                            <p:stCondLst>
                              <p:cond delay="2000"/>
                            </p:stCondLst>
                            <p:childTnLst>
                              <p:par>
                                <p:cTn id="11" presetID="21" presetClass="entr" presetSubtype="4"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4)">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90600" y="381000"/>
            <a:ext cx="7772400" cy="838200"/>
          </a:xfrm>
        </p:spPr>
        <p:txBody>
          <a:bodyPr/>
          <a:lstStyle/>
          <a:p>
            <a:pPr algn="ctr" rtl="1"/>
            <a:r>
              <a:rPr lang="fa-IR" sz="3600" dirty="0" smtClean="0">
                <a:solidFill>
                  <a:srgbClr val="86F973"/>
                </a:solidFill>
                <a:cs typeface="B Titr" pitchFamily="2" charset="-78"/>
              </a:rPr>
              <a:t>8 – </a:t>
            </a:r>
            <a:r>
              <a:rPr lang="fa-IR" sz="3600" dirty="0" smtClean="0">
                <a:solidFill>
                  <a:srgbClr val="FFC000"/>
                </a:solidFill>
                <a:cs typeface="B Titr" pitchFamily="2" charset="-78"/>
              </a:rPr>
              <a:t>برآورد هزینه های پیش بینی نشده تولید :</a:t>
            </a:r>
            <a:endParaRPr lang="en-US" sz="3600" dirty="0" smtClean="0">
              <a:solidFill>
                <a:srgbClr val="FFC000"/>
              </a:solidFill>
              <a:cs typeface="B Titr" pitchFamily="2" charset="-78"/>
            </a:endParaRPr>
          </a:p>
          <a:p>
            <a:endParaRPr lang="en-US" dirty="0"/>
          </a:p>
        </p:txBody>
      </p:sp>
      <p:graphicFrame>
        <p:nvGraphicFramePr>
          <p:cNvPr id="4" name="Table 3"/>
          <p:cNvGraphicFramePr>
            <a:graphicFrameLocks noGrp="1"/>
          </p:cNvGraphicFramePr>
          <p:nvPr/>
        </p:nvGraphicFramePr>
        <p:xfrm>
          <a:off x="609600" y="1447800"/>
          <a:ext cx="8077200" cy="1562100"/>
        </p:xfrm>
        <a:graphic>
          <a:graphicData uri="http://schemas.openxmlformats.org/drawingml/2006/table">
            <a:tbl>
              <a:tblPr rtl="1"/>
              <a:tblGrid>
                <a:gridCol w="4101154"/>
                <a:gridCol w="3976046"/>
              </a:tblGrid>
              <a:tr h="323850">
                <a:tc>
                  <a:txBody>
                    <a:bodyPr/>
                    <a:lstStyle/>
                    <a:p>
                      <a:pPr marL="0" marR="0" algn="ctr" rtl="1">
                        <a:spcBef>
                          <a:spcPts val="0"/>
                        </a:spcBef>
                        <a:spcAft>
                          <a:spcPts val="0"/>
                        </a:spcAft>
                      </a:pPr>
                      <a:r>
                        <a:rPr lang="fa-IR" sz="2000" dirty="0">
                          <a:latin typeface="Times New Roman"/>
                          <a:ea typeface="Times New Roman"/>
                          <a:cs typeface="B Zar"/>
                        </a:rPr>
                        <a:t>شرح</a:t>
                      </a:r>
                      <a:endParaRPr lang="en-US" sz="20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000">
                          <a:latin typeface="Times New Roman"/>
                          <a:ea typeface="Times New Roman"/>
                          <a:cs typeface="B Zar"/>
                        </a:rPr>
                        <a:t>برآورد کل هزینه ( میلیون ریال )</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r>
              <a:tr h="647700">
                <a:tc>
                  <a:txBody>
                    <a:bodyPr/>
                    <a:lstStyle/>
                    <a:p>
                      <a:pPr marL="0" marR="0" algn="ctr" rtl="1">
                        <a:spcBef>
                          <a:spcPts val="0"/>
                        </a:spcBef>
                        <a:spcAft>
                          <a:spcPts val="0"/>
                        </a:spcAft>
                      </a:pPr>
                      <a:r>
                        <a:rPr lang="fa-IR" sz="2000" dirty="0">
                          <a:latin typeface="Times New Roman"/>
                          <a:ea typeface="Times New Roman"/>
                          <a:cs typeface="B Zar"/>
                        </a:rPr>
                        <a:t>معادل 5 درصد از هزینه های انرژی ، حقوق و دستمزد ،</a:t>
                      </a:r>
                      <a:endParaRPr lang="en-US" sz="2000" dirty="0">
                        <a:latin typeface="Times New Roman"/>
                        <a:ea typeface="Times New Roman"/>
                        <a:cs typeface="Arial"/>
                      </a:endParaRPr>
                    </a:p>
                    <a:p>
                      <a:pPr marL="0" marR="0" algn="ctr" rtl="1">
                        <a:spcBef>
                          <a:spcPts val="0"/>
                        </a:spcBef>
                        <a:spcAft>
                          <a:spcPts val="0"/>
                        </a:spcAft>
                      </a:pPr>
                      <a:r>
                        <a:rPr lang="fa-IR" sz="2000" dirty="0">
                          <a:latin typeface="Times New Roman"/>
                          <a:ea typeface="Times New Roman"/>
                          <a:cs typeface="B Zar"/>
                        </a:rPr>
                        <a:t> مواد اولیه و نگهداری و تعمیرات </a:t>
                      </a:r>
                      <a:endParaRPr lang="en-US" sz="20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000" dirty="0">
                          <a:latin typeface="Times New Roman"/>
                          <a:ea typeface="Times New Roman"/>
                          <a:cs typeface="B Zar"/>
                        </a:rPr>
                        <a:t>77</a:t>
                      </a:r>
                      <a:endParaRPr lang="en-US" sz="20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r>
              <a:tr h="323850">
                <a:tc>
                  <a:txBody>
                    <a:bodyPr/>
                    <a:lstStyle/>
                    <a:p>
                      <a:pPr marL="0" marR="0" algn="ctr" rtl="1">
                        <a:spcBef>
                          <a:spcPts val="0"/>
                        </a:spcBef>
                        <a:spcAft>
                          <a:spcPts val="0"/>
                        </a:spcAft>
                      </a:pPr>
                      <a:r>
                        <a:rPr lang="fa-IR" sz="2000">
                          <a:latin typeface="Times New Roman"/>
                          <a:ea typeface="Times New Roman"/>
                          <a:cs typeface="B Zar"/>
                        </a:rPr>
                        <a:t>جمع کل </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000" dirty="0">
                          <a:latin typeface="Times New Roman"/>
                          <a:ea typeface="Times New Roman"/>
                          <a:cs typeface="B Zar"/>
                        </a:rPr>
                        <a:t>77</a:t>
                      </a:r>
                      <a:endParaRPr lang="en-US" sz="20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r>
            </a:tbl>
          </a:graphicData>
        </a:graphic>
      </p:graphicFrame>
      <p:sp>
        <p:nvSpPr>
          <p:cNvPr id="36865" name="Rectangle 1"/>
          <p:cNvSpPr>
            <a:spLocks noChangeArrowheads="1"/>
          </p:cNvSpPr>
          <p:nvPr/>
        </p:nvSpPr>
        <p:spPr bwMode="auto">
          <a:xfrm>
            <a:off x="1676400" y="3119735"/>
            <a:ext cx="58674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sz="2400" b="0" i="0" u="none" strike="noStrike" cap="none" normalizeH="0" baseline="0" dirty="0" smtClean="0">
                <a:ln>
                  <a:noFill/>
                </a:ln>
                <a:solidFill>
                  <a:srgbClr val="86F973"/>
                </a:solidFill>
                <a:effectLst/>
                <a:latin typeface="Arial" pitchFamily="34" charset="0"/>
                <a:ea typeface="Times New Roman" pitchFamily="18" charset="0"/>
                <a:cs typeface="B Titr" pitchFamily="2" charset="-78"/>
              </a:rPr>
              <a:t>10 – </a:t>
            </a:r>
            <a:r>
              <a:rPr kumimoji="0" lang="fa-IR" sz="2400" b="0" i="0" u="none" strike="noStrike" cap="none" normalizeH="0" baseline="0" dirty="0" smtClean="0">
                <a:ln>
                  <a:noFill/>
                </a:ln>
                <a:solidFill>
                  <a:srgbClr val="FFC000"/>
                </a:solidFill>
                <a:effectLst/>
                <a:latin typeface="Arial" pitchFamily="34" charset="0"/>
                <a:ea typeface="Times New Roman" pitchFamily="18" charset="0"/>
                <a:cs typeface="B Titr" pitchFamily="2" charset="-78"/>
              </a:rPr>
              <a:t>برآورد هزینه های سرمایه گذاری کل طرح :</a:t>
            </a:r>
            <a:endParaRPr kumimoji="0" lang="fa-IR" sz="2400" b="0" i="0" u="none" strike="noStrike" cap="none" normalizeH="0" baseline="0" dirty="0" smtClean="0">
              <a:ln>
                <a:noFill/>
              </a:ln>
              <a:solidFill>
                <a:srgbClr val="FFC000"/>
              </a:solidFill>
              <a:effectLst/>
              <a:latin typeface="Arial" pitchFamily="34" charset="0"/>
              <a:cs typeface="B Titr" pitchFamily="2" charset="-78"/>
            </a:endParaRPr>
          </a:p>
        </p:txBody>
      </p:sp>
      <p:graphicFrame>
        <p:nvGraphicFramePr>
          <p:cNvPr id="6" name="Table 5"/>
          <p:cNvGraphicFramePr>
            <a:graphicFrameLocks noGrp="1"/>
          </p:cNvGraphicFramePr>
          <p:nvPr/>
        </p:nvGraphicFramePr>
        <p:xfrm>
          <a:off x="457199" y="3657600"/>
          <a:ext cx="8305801" cy="3025140"/>
        </p:xfrm>
        <a:graphic>
          <a:graphicData uri="http://schemas.openxmlformats.org/drawingml/2006/table">
            <a:tbl>
              <a:tblPr rtl="1"/>
              <a:tblGrid>
                <a:gridCol w="3862488"/>
                <a:gridCol w="2468507"/>
                <a:gridCol w="1974806"/>
              </a:tblGrid>
              <a:tr h="723900">
                <a:tc>
                  <a:txBody>
                    <a:bodyPr/>
                    <a:lstStyle/>
                    <a:p>
                      <a:pPr marL="0" marR="0" algn="ctr" rtl="1">
                        <a:spcBef>
                          <a:spcPts val="0"/>
                        </a:spcBef>
                        <a:spcAft>
                          <a:spcPts val="0"/>
                        </a:spcAft>
                      </a:pPr>
                      <a:r>
                        <a:rPr lang="fa-IR" sz="2800" dirty="0">
                          <a:latin typeface="Times New Roman"/>
                          <a:ea typeface="Times New Roman"/>
                          <a:cs typeface="B Zar"/>
                        </a:rPr>
                        <a:t>شرح</a:t>
                      </a:r>
                      <a:endParaRPr lang="en-US" sz="2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gridSpan="2">
                  <a:txBody>
                    <a:bodyPr/>
                    <a:lstStyle/>
                    <a:p>
                      <a:pPr marL="0" marR="0" algn="ctr" rtl="1">
                        <a:spcBef>
                          <a:spcPts val="0"/>
                        </a:spcBef>
                        <a:spcAft>
                          <a:spcPts val="0"/>
                        </a:spcAft>
                      </a:pPr>
                      <a:r>
                        <a:rPr lang="fa-IR" sz="2800">
                          <a:latin typeface="Times New Roman"/>
                          <a:ea typeface="Times New Roman"/>
                          <a:cs typeface="B Zar"/>
                        </a:rPr>
                        <a:t>مبلغ ( میلیون ریال )</a:t>
                      </a:r>
                      <a:endParaRPr lang="en-US" sz="2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hMerge="1">
                  <a:txBody>
                    <a:bodyPr/>
                    <a:lstStyle/>
                    <a:p>
                      <a:endParaRPr lang="en-US"/>
                    </a:p>
                  </a:txBody>
                  <a:tcPr/>
                </a:tc>
              </a:tr>
              <a:tr h="723900">
                <a:tc>
                  <a:txBody>
                    <a:bodyPr/>
                    <a:lstStyle/>
                    <a:p>
                      <a:pPr marL="0" marR="0" algn="r" rtl="1">
                        <a:spcBef>
                          <a:spcPts val="0"/>
                        </a:spcBef>
                        <a:spcAft>
                          <a:spcPts val="0"/>
                        </a:spcAft>
                      </a:pPr>
                      <a:r>
                        <a:rPr lang="fa-IR" sz="2800" dirty="0">
                          <a:latin typeface="Times New Roman"/>
                          <a:ea typeface="Times New Roman"/>
                          <a:cs typeface="B Zar"/>
                        </a:rPr>
                        <a:t>جمع هزینه های ثابت طرح </a:t>
                      </a:r>
                      <a:endParaRPr lang="en-US" sz="2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800">
                          <a:latin typeface="Times New Roman"/>
                          <a:ea typeface="Times New Roman"/>
                          <a:cs typeface="B Zar"/>
                        </a:rPr>
                        <a:t>2000</a:t>
                      </a:r>
                      <a:endParaRPr lang="en-US" sz="2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800">
                          <a:latin typeface="Times New Roman"/>
                          <a:ea typeface="Times New Roman"/>
                          <a:cs typeface="B Zar"/>
                        </a:rPr>
                        <a:t>-</a:t>
                      </a:r>
                      <a:endParaRPr lang="en-US" sz="2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r>
              <a:tr h="723900">
                <a:tc>
                  <a:txBody>
                    <a:bodyPr/>
                    <a:lstStyle/>
                    <a:p>
                      <a:pPr marL="0" marR="0" algn="r" rtl="1">
                        <a:spcBef>
                          <a:spcPts val="0"/>
                        </a:spcBef>
                        <a:spcAft>
                          <a:spcPts val="0"/>
                        </a:spcAft>
                      </a:pPr>
                      <a:r>
                        <a:rPr lang="fa-IR" sz="2800" dirty="0">
                          <a:latin typeface="Times New Roman"/>
                          <a:ea typeface="Times New Roman"/>
                          <a:cs typeface="B Zar"/>
                        </a:rPr>
                        <a:t>سرمایه در گردش طرح </a:t>
                      </a:r>
                      <a:endParaRPr lang="en-US" sz="2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800" dirty="0">
                          <a:latin typeface="Times New Roman"/>
                          <a:ea typeface="Times New Roman"/>
                          <a:cs typeface="B Zar"/>
                        </a:rPr>
                        <a:t>400</a:t>
                      </a:r>
                      <a:endParaRPr lang="en-US" sz="2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a:txBody>
                    <a:bodyPr/>
                    <a:lstStyle/>
                    <a:p>
                      <a:pPr marL="0" marR="0" algn="ctr" rtl="1">
                        <a:spcBef>
                          <a:spcPts val="0"/>
                        </a:spcBef>
                        <a:spcAft>
                          <a:spcPts val="0"/>
                        </a:spcAft>
                      </a:pPr>
                      <a:r>
                        <a:rPr lang="fa-IR" sz="2800">
                          <a:latin typeface="Times New Roman"/>
                          <a:ea typeface="Times New Roman"/>
                          <a:cs typeface="B Zar"/>
                        </a:rPr>
                        <a:t>-</a:t>
                      </a:r>
                      <a:endParaRPr lang="en-US" sz="2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r>
              <a:tr h="723900">
                <a:tc>
                  <a:txBody>
                    <a:bodyPr/>
                    <a:lstStyle/>
                    <a:p>
                      <a:pPr marL="0" marR="0" algn="r" rtl="1">
                        <a:spcBef>
                          <a:spcPts val="0"/>
                        </a:spcBef>
                        <a:spcAft>
                          <a:spcPts val="0"/>
                        </a:spcAft>
                      </a:pPr>
                      <a:r>
                        <a:rPr lang="fa-IR" sz="2800" dirty="0">
                          <a:latin typeface="Times New Roman"/>
                          <a:ea typeface="Times New Roman"/>
                          <a:cs typeface="B Zar"/>
                        </a:rPr>
                        <a:t>جمع هزینه های سرمایه گذاری طرح </a:t>
                      </a:r>
                      <a:endParaRPr lang="en-US" sz="2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gridSpan="2">
                  <a:txBody>
                    <a:bodyPr/>
                    <a:lstStyle/>
                    <a:p>
                      <a:pPr marL="0" marR="0" algn="ctr" rtl="1">
                        <a:spcBef>
                          <a:spcPts val="0"/>
                        </a:spcBef>
                        <a:spcAft>
                          <a:spcPts val="0"/>
                        </a:spcAft>
                      </a:pPr>
                      <a:r>
                        <a:rPr lang="fa-IR" sz="2800" dirty="0">
                          <a:latin typeface="Times New Roman"/>
                          <a:ea typeface="Times New Roman"/>
                          <a:cs typeface="B Zar"/>
                        </a:rPr>
                        <a:t>2400</a:t>
                      </a:r>
                      <a:endParaRPr lang="en-US" sz="2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2000"/>
                      </a:srgbClr>
                    </a:solidFill>
                  </a:tcPr>
                </a:tc>
                <a:tc hMerge="1">
                  <a:txBody>
                    <a:bodyPr/>
                    <a:lstStyle/>
                    <a:p>
                      <a:endParaRPr lang="en-US"/>
                    </a:p>
                  </a:txBody>
                  <a:tcPr/>
                </a:tc>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8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0" dur="200" accel="100000" fill="hold">
                                          <p:stCondLst>
                                            <p:cond delay="1800"/>
                                          </p:stCondLst>
                                        </p:cTn>
                                        <p:tgtEl>
                                          <p:spTgt spid="3">
                                            <p:txEl>
                                              <p:pRg st="0" end="0"/>
                                            </p:txEl>
                                          </p:spTgt>
                                        </p:tgtEl>
                                        <p:attrNameLst>
                                          <p:attrName>ppt_y</p:attrName>
                                        </p:attrNameLst>
                                      </p:cBhvr>
                                      <p:tavLst>
                                        <p:tav tm="0">
                                          <p:val>
                                            <p:strVal val="#ppt_y-.03"/>
                                          </p:val>
                                        </p:tav>
                                        <p:tav tm="100000">
                                          <p:val>
                                            <p:strVal val="#ppt_y"/>
                                          </p:val>
                                        </p:tav>
                                      </p:tavLst>
                                    </p:anim>
                                  </p:childTnLst>
                                </p:cTn>
                              </p:par>
                            </p:childTnLst>
                          </p:cTn>
                        </p:par>
                        <p:par>
                          <p:cTn id="11" fill="hold">
                            <p:stCondLst>
                              <p:cond delay="2000"/>
                            </p:stCondLst>
                            <p:childTnLst>
                              <p:par>
                                <p:cTn id="12" presetID="37" presetClass="entr" presetSubtype="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900" decel="100000" fill="hold"/>
                                        <p:tgtEl>
                                          <p:spTgt spid="4"/>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4"/>
                                        </p:tgtEl>
                                        <p:attrNameLst>
                                          <p:attrName>ppt_y</p:attrName>
                                        </p:attrNameLst>
                                      </p:cBhvr>
                                      <p:tavLst>
                                        <p:tav tm="0">
                                          <p:val>
                                            <p:strVal val="#ppt_y-.03"/>
                                          </p:val>
                                        </p:tav>
                                        <p:tav tm="100000">
                                          <p:val>
                                            <p:strVal val="#ppt_y"/>
                                          </p:val>
                                        </p:tav>
                                      </p:tavLst>
                                    </p:anim>
                                  </p:childTnLst>
                                </p:cTn>
                              </p:par>
                            </p:childTnLst>
                          </p:cTn>
                        </p:par>
                        <p:par>
                          <p:cTn id="18" fill="hold">
                            <p:stCondLst>
                              <p:cond delay="3000"/>
                            </p:stCondLst>
                            <p:childTnLst>
                              <p:par>
                                <p:cTn id="19" presetID="42" presetClass="entr" presetSubtype="0" fill="hold" grpId="0" nodeType="afterEffect">
                                  <p:stCondLst>
                                    <p:cond delay="0"/>
                                  </p:stCondLst>
                                  <p:childTnLst>
                                    <p:set>
                                      <p:cBhvr>
                                        <p:cTn id="20" dur="1" fill="hold">
                                          <p:stCondLst>
                                            <p:cond delay="0"/>
                                          </p:stCondLst>
                                        </p:cTn>
                                        <p:tgtEl>
                                          <p:spTgt spid="36865"/>
                                        </p:tgtEl>
                                        <p:attrNameLst>
                                          <p:attrName>style.visibility</p:attrName>
                                        </p:attrNameLst>
                                      </p:cBhvr>
                                      <p:to>
                                        <p:strVal val="visible"/>
                                      </p:to>
                                    </p:set>
                                    <p:animEffect transition="in" filter="fade">
                                      <p:cBhvr>
                                        <p:cTn id="21" dur="2000"/>
                                        <p:tgtEl>
                                          <p:spTgt spid="36865"/>
                                        </p:tgtEl>
                                      </p:cBhvr>
                                    </p:animEffect>
                                    <p:anim calcmode="lin" valueType="num">
                                      <p:cBhvr>
                                        <p:cTn id="22" dur="2000" fill="hold"/>
                                        <p:tgtEl>
                                          <p:spTgt spid="36865"/>
                                        </p:tgtEl>
                                        <p:attrNameLst>
                                          <p:attrName>ppt_x</p:attrName>
                                        </p:attrNameLst>
                                      </p:cBhvr>
                                      <p:tavLst>
                                        <p:tav tm="0">
                                          <p:val>
                                            <p:strVal val="#ppt_x"/>
                                          </p:val>
                                        </p:tav>
                                        <p:tav tm="100000">
                                          <p:val>
                                            <p:strVal val="#ppt_x"/>
                                          </p:val>
                                        </p:tav>
                                      </p:tavLst>
                                    </p:anim>
                                    <p:anim calcmode="lin" valueType="num">
                                      <p:cBhvr>
                                        <p:cTn id="23" dur="2000" fill="hold"/>
                                        <p:tgtEl>
                                          <p:spTgt spid="36865"/>
                                        </p:tgtEl>
                                        <p:attrNameLst>
                                          <p:attrName>ppt_y</p:attrName>
                                        </p:attrNameLst>
                                      </p:cBhvr>
                                      <p:tavLst>
                                        <p:tav tm="0">
                                          <p:val>
                                            <p:strVal val="#ppt_y+.1"/>
                                          </p:val>
                                        </p:tav>
                                        <p:tav tm="100000">
                                          <p:val>
                                            <p:strVal val="#ppt_y"/>
                                          </p:val>
                                        </p:tav>
                                      </p:tavLst>
                                    </p:anim>
                                  </p:childTnLst>
                                </p:cTn>
                              </p:par>
                            </p:childTnLst>
                          </p:cTn>
                        </p:par>
                        <p:par>
                          <p:cTn id="24" fill="hold">
                            <p:stCondLst>
                              <p:cond delay="5000"/>
                            </p:stCondLst>
                            <p:childTnLst>
                              <p:par>
                                <p:cTn id="25" presetID="21" presetClass="entr" presetSubtype="4"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heel(4)">
                                      <p:cBhvr>
                                        <p:cTn id="2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3686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14400" y="381000"/>
            <a:ext cx="7772400" cy="822960"/>
          </a:xfrm>
        </p:spPr>
        <p:txBody>
          <a:bodyPr/>
          <a:lstStyle/>
          <a:p>
            <a:pPr algn="ctr" rtl="1"/>
            <a:r>
              <a:rPr lang="fa-IR" sz="4000" dirty="0" smtClean="0">
                <a:solidFill>
                  <a:srgbClr val="86F973"/>
                </a:solidFill>
                <a:cs typeface="B Titr" pitchFamily="2" charset="-78"/>
              </a:rPr>
              <a:t>11 – </a:t>
            </a:r>
            <a:r>
              <a:rPr lang="fa-IR" sz="4000" dirty="0" smtClean="0">
                <a:solidFill>
                  <a:srgbClr val="FFC000"/>
                </a:solidFill>
                <a:cs typeface="B Titr" pitchFamily="2" charset="-78"/>
              </a:rPr>
              <a:t>نحوه سرمایه گذاری :</a:t>
            </a:r>
            <a:endParaRPr lang="en-US" sz="4000" dirty="0" smtClean="0">
              <a:solidFill>
                <a:srgbClr val="FFC000"/>
              </a:solidFill>
              <a:cs typeface="B Titr" pitchFamily="2" charset="-78"/>
            </a:endParaRPr>
          </a:p>
          <a:p>
            <a:endParaRPr lang="en-US" dirty="0"/>
          </a:p>
        </p:txBody>
      </p:sp>
      <p:graphicFrame>
        <p:nvGraphicFramePr>
          <p:cNvPr id="4" name="Table 3"/>
          <p:cNvGraphicFramePr>
            <a:graphicFrameLocks noGrp="1"/>
          </p:cNvGraphicFramePr>
          <p:nvPr/>
        </p:nvGraphicFramePr>
        <p:xfrm>
          <a:off x="457204" y="1066800"/>
          <a:ext cx="8458196" cy="5730240"/>
        </p:xfrm>
        <a:graphic>
          <a:graphicData uri="http://schemas.openxmlformats.org/drawingml/2006/table">
            <a:tbl>
              <a:tblPr rtl="1"/>
              <a:tblGrid>
                <a:gridCol w="1567641"/>
                <a:gridCol w="1378111"/>
                <a:gridCol w="1378111"/>
                <a:gridCol w="1378111"/>
                <a:gridCol w="1378111"/>
                <a:gridCol w="1378111"/>
              </a:tblGrid>
              <a:tr h="1112520">
                <a:tc rowSpan="2">
                  <a:txBody>
                    <a:bodyPr/>
                    <a:lstStyle/>
                    <a:p>
                      <a:pPr marL="0" marR="0" algn="ctr" rtl="1">
                        <a:spcBef>
                          <a:spcPts val="0"/>
                        </a:spcBef>
                        <a:spcAft>
                          <a:spcPts val="0"/>
                        </a:spcAft>
                      </a:pPr>
                      <a:r>
                        <a:rPr lang="fa-IR" sz="2800" b="1" dirty="0">
                          <a:latin typeface="Times New Roman"/>
                          <a:ea typeface="Times New Roman"/>
                          <a:cs typeface="B Zar"/>
                        </a:rPr>
                        <a:t>شرح</a:t>
                      </a:r>
                      <a:endParaRPr lang="en-US" sz="2800" b="1" dirty="0">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gridSpan="2">
                  <a:txBody>
                    <a:bodyPr/>
                    <a:lstStyle/>
                    <a:p>
                      <a:pPr marL="0" marR="0" algn="ctr" rtl="1">
                        <a:spcBef>
                          <a:spcPts val="0"/>
                        </a:spcBef>
                        <a:spcAft>
                          <a:spcPts val="0"/>
                        </a:spcAft>
                      </a:pPr>
                      <a:r>
                        <a:rPr lang="fa-IR" sz="2800" b="1" dirty="0">
                          <a:latin typeface="Times New Roman"/>
                          <a:ea typeface="Times New Roman"/>
                          <a:cs typeface="B Zar"/>
                        </a:rPr>
                        <a:t>سهمیه متقاضی</a:t>
                      </a:r>
                      <a:endParaRPr lang="en-US" sz="2800" b="1" dirty="0">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hMerge="1">
                  <a:txBody>
                    <a:bodyPr/>
                    <a:lstStyle/>
                    <a:p>
                      <a:endParaRPr lang="en-US"/>
                    </a:p>
                  </a:txBody>
                  <a:tcPr/>
                </a:tc>
                <a:tc gridSpan="2">
                  <a:txBody>
                    <a:bodyPr/>
                    <a:lstStyle/>
                    <a:p>
                      <a:pPr marL="0" marR="0" algn="ctr" rtl="1">
                        <a:spcBef>
                          <a:spcPts val="0"/>
                        </a:spcBef>
                        <a:spcAft>
                          <a:spcPts val="0"/>
                        </a:spcAft>
                      </a:pPr>
                      <a:r>
                        <a:rPr lang="fa-IR" sz="2800" b="1">
                          <a:latin typeface="Times New Roman"/>
                          <a:ea typeface="Times New Roman"/>
                          <a:cs typeface="B Zar"/>
                        </a:rPr>
                        <a:t>تسهیلات بانکی</a:t>
                      </a:r>
                      <a:endParaRPr lang="en-US" sz="2800" b="1">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hMerge="1">
                  <a:txBody>
                    <a:bodyPr/>
                    <a:lstStyle/>
                    <a:p>
                      <a:endParaRPr lang="en-US"/>
                    </a:p>
                  </a:txBody>
                  <a:tcPr/>
                </a:tc>
                <a:tc rowSpan="2">
                  <a:txBody>
                    <a:bodyPr/>
                    <a:lstStyle/>
                    <a:p>
                      <a:pPr marL="0" marR="0" algn="ctr" rtl="1">
                        <a:spcBef>
                          <a:spcPts val="0"/>
                        </a:spcBef>
                        <a:spcAft>
                          <a:spcPts val="0"/>
                        </a:spcAft>
                      </a:pPr>
                      <a:r>
                        <a:rPr lang="fa-IR" sz="2800" b="1">
                          <a:latin typeface="Times New Roman"/>
                          <a:ea typeface="Times New Roman"/>
                          <a:cs typeface="B Zar"/>
                        </a:rPr>
                        <a:t>جمع</a:t>
                      </a:r>
                      <a:endParaRPr lang="en-US" sz="2800" b="1">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r>
              <a:tr h="1112520">
                <a:tc vMerge="1">
                  <a:txBody>
                    <a:bodyPr/>
                    <a:lstStyle/>
                    <a:p>
                      <a:endParaRPr lang="en-US"/>
                    </a:p>
                  </a:txBody>
                  <a:tcPr/>
                </a:tc>
                <a:tc>
                  <a:txBody>
                    <a:bodyPr/>
                    <a:lstStyle/>
                    <a:p>
                      <a:pPr marL="0" marR="0" algn="ctr" rtl="1">
                        <a:spcBef>
                          <a:spcPts val="0"/>
                        </a:spcBef>
                        <a:spcAft>
                          <a:spcPts val="0"/>
                        </a:spcAft>
                      </a:pPr>
                      <a:r>
                        <a:rPr lang="fa-IR" sz="2800" b="1" dirty="0">
                          <a:latin typeface="Times New Roman"/>
                          <a:ea typeface="Times New Roman"/>
                          <a:cs typeface="B Zar"/>
                        </a:rPr>
                        <a:t>مبلغ </a:t>
                      </a:r>
                      <a:endParaRPr lang="en-US" sz="2800" b="1" dirty="0">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b="1" dirty="0">
                          <a:latin typeface="Times New Roman"/>
                          <a:ea typeface="Times New Roman"/>
                          <a:cs typeface="B Zar"/>
                        </a:rPr>
                        <a:t>درصد </a:t>
                      </a:r>
                      <a:endParaRPr lang="en-US" sz="2800" b="1" dirty="0">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b="1">
                          <a:latin typeface="Times New Roman"/>
                          <a:ea typeface="Times New Roman"/>
                          <a:cs typeface="B Zar"/>
                        </a:rPr>
                        <a:t>مبلغ </a:t>
                      </a:r>
                      <a:endParaRPr lang="en-US" sz="2800" b="1">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b="1">
                          <a:latin typeface="Times New Roman"/>
                          <a:ea typeface="Times New Roman"/>
                          <a:cs typeface="B Zar"/>
                        </a:rPr>
                        <a:t>در صد</a:t>
                      </a:r>
                      <a:endParaRPr lang="en-US" sz="2800" b="1">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vMerge="1">
                  <a:txBody>
                    <a:bodyPr/>
                    <a:lstStyle/>
                    <a:p>
                      <a:endParaRPr lang="en-US"/>
                    </a:p>
                  </a:txBody>
                  <a:tcPr/>
                </a:tc>
              </a:tr>
              <a:tr h="1112520">
                <a:tc>
                  <a:txBody>
                    <a:bodyPr/>
                    <a:lstStyle/>
                    <a:p>
                      <a:pPr marL="0" marR="0" algn="ctr" rtl="1">
                        <a:spcBef>
                          <a:spcPts val="0"/>
                        </a:spcBef>
                        <a:spcAft>
                          <a:spcPts val="0"/>
                        </a:spcAft>
                      </a:pPr>
                      <a:r>
                        <a:rPr lang="fa-IR" sz="2800" b="1">
                          <a:latin typeface="Times New Roman"/>
                          <a:ea typeface="Times New Roman"/>
                          <a:cs typeface="B Zar"/>
                        </a:rPr>
                        <a:t>سرمایه ثابت </a:t>
                      </a:r>
                      <a:endParaRPr lang="en-US" sz="2800" b="1">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b="1">
                          <a:latin typeface="Times New Roman"/>
                          <a:ea typeface="Times New Roman"/>
                          <a:cs typeface="B Zar"/>
                        </a:rPr>
                        <a:t>600</a:t>
                      </a:r>
                      <a:endParaRPr lang="en-US" sz="2800" b="1">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b="1">
                          <a:latin typeface="Times New Roman"/>
                          <a:ea typeface="Times New Roman"/>
                          <a:cs typeface="B Zar"/>
                        </a:rPr>
                        <a:t>30</a:t>
                      </a:r>
                      <a:endParaRPr lang="en-US" sz="2800" b="1">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b="1" dirty="0">
                          <a:latin typeface="Times New Roman"/>
                          <a:ea typeface="Times New Roman"/>
                          <a:cs typeface="B Zar"/>
                        </a:rPr>
                        <a:t>1400</a:t>
                      </a:r>
                      <a:endParaRPr lang="en-US" sz="2800" b="1" dirty="0">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b="1" dirty="0">
                          <a:latin typeface="Times New Roman"/>
                          <a:ea typeface="Times New Roman"/>
                          <a:cs typeface="B Zar"/>
                        </a:rPr>
                        <a:t>70</a:t>
                      </a:r>
                      <a:endParaRPr lang="en-US" sz="2800" b="1" dirty="0">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b="1">
                          <a:latin typeface="Times New Roman"/>
                          <a:ea typeface="Times New Roman"/>
                          <a:cs typeface="B Zar"/>
                        </a:rPr>
                        <a:t>2000</a:t>
                      </a:r>
                      <a:endParaRPr lang="en-US" sz="2800" b="1">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r>
              <a:tr h="1112520">
                <a:tc>
                  <a:txBody>
                    <a:bodyPr/>
                    <a:lstStyle/>
                    <a:p>
                      <a:pPr marL="0" marR="0" algn="ctr" rtl="1">
                        <a:spcBef>
                          <a:spcPts val="0"/>
                        </a:spcBef>
                        <a:spcAft>
                          <a:spcPts val="0"/>
                        </a:spcAft>
                      </a:pPr>
                      <a:r>
                        <a:rPr lang="fa-IR" sz="2800" b="1">
                          <a:latin typeface="Times New Roman"/>
                          <a:ea typeface="Times New Roman"/>
                          <a:cs typeface="B Zar"/>
                        </a:rPr>
                        <a:t>سرمایه در گردش </a:t>
                      </a:r>
                      <a:endParaRPr lang="en-US" sz="2800" b="1">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b="1">
                          <a:latin typeface="Times New Roman"/>
                          <a:ea typeface="Times New Roman"/>
                          <a:cs typeface="B Zar"/>
                        </a:rPr>
                        <a:t>0</a:t>
                      </a:r>
                      <a:endParaRPr lang="en-US" sz="2800" b="1">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b="1">
                          <a:latin typeface="Times New Roman"/>
                          <a:ea typeface="Times New Roman"/>
                          <a:cs typeface="B Zar"/>
                        </a:rPr>
                        <a:t>0</a:t>
                      </a:r>
                      <a:endParaRPr lang="en-US" sz="2800" b="1">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b="1">
                          <a:latin typeface="Times New Roman"/>
                          <a:ea typeface="Times New Roman"/>
                          <a:cs typeface="B Zar"/>
                        </a:rPr>
                        <a:t>400</a:t>
                      </a:r>
                      <a:endParaRPr lang="en-US" sz="2800" b="1">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b="1">
                          <a:latin typeface="Times New Roman"/>
                          <a:ea typeface="Times New Roman"/>
                          <a:cs typeface="B Zar"/>
                        </a:rPr>
                        <a:t>100</a:t>
                      </a:r>
                      <a:endParaRPr lang="en-US" sz="2800" b="1">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b="1">
                          <a:latin typeface="Times New Roman"/>
                          <a:ea typeface="Times New Roman"/>
                          <a:cs typeface="B Zar"/>
                        </a:rPr>
                        <a:t>400</a:t>
                      </a:r>
                      <a:endParaRPr lang="en-US" sz="2800" b="1">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r>
              <a:tr h="1112520">
                <a:tc>
                  <a:txBody>
                    <a:bodyPr/>
                    <a:lstStyle/>
                    <a:p>
                      <a:pPr marL="0" marR="0" algn="ctr" rtl="1">
                        <a:spcBef>
                          <a:spcPts val="0"/>
                        </a:spcBef>
                        <a:spcAft>
                          <a:spcPts val="0"/>
                        </a:spcAft>
                      </a:pPr>
                      <a:r>
                        <a:rPr lang="fa-IR" sz="2800" b="1">
                          <a:latin typeface="Times New Roman"/>
                          <a:ea typeface="Times New Roman"/>
                          <a:cs typeface="B Zar"/>
                        </a:rPr>
                        <a:t>جمع کل سرمایه گذاری </a:t>
                      </a:r>
                      <a:endParaRPr lang="en-US" sz="2800" b="1">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b="1">
                          <a:latin typeface="Times New Roman"/>
                          <a:ea typeface="Times New Roman"/>
                          <a:cs typeface="B Zar"/>
                        </a:rPr>
                        <a:t>600</a:t>
                      </a:r>
                      <a:endParaRPr lang="en-US" sz="2800" b="1">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b="1" dirty="0">
                          <a:latin typeface="Times New Roman"/>
                          <a:ea typeface="Times New Roman"/>
                          <a:cs typeface="B Zar"/>
                        </a:rPr>
                        <a:t>0</a:t>
                      </a:r>
                      <a:endParaRPr lang="en-US" sz="2800" b="1" dirty="0">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b="1">
                          <a:latin typeface="Times New Roman"/>
                          <a:ea typeface="Times New Roman"/>
                          <a:cs typeface="B Zar"/>
                        </a:rPr>
                        <a:t>1800</a:t>
                      </a:r>
                      <a:endParaRPr lang="en-US" sz="2800" b="1">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b="1">
                          <a:latin typeface="Times New Roman"/>
                          <a:ea typeface="Times New Roman"/>
                          <a:cs typeface="B Zar"/>
                        </a:rPr>
                        <a:t>0</a:t>
                      </a:r>
                      <a:endParaRPr lang="en-US" sz="2800" b="1">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b="1" dirty="0">
                          <a:latin typeface="Times New Roman"/>
                          <a:ea typeface="Times New Roman"/>
                          <a:cs typeface="B Zar"/>
                        </a:rPr>
                        <a:t>2400</a:t>
                      </a:r>
                      <a:endParaRPr lang="en-US" sz="2800" b="1" dirty="0">
                        <a:latin typeface="Times New Roman"/>
                        <a:ea typeface="Times New Roman"/>
                        <a:cs typeface="Arial"/>
                      </a:endParaRPr>
                    </a:p>
                  </a:txBody>
                  <a:tcPr marL="62511" marR="6251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5" presetClass="entr" presetSubtype="1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heckerboard(across)">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066800"/>
            <a:ext cx="7772400" cy="2286000"/>
          </a:xfrm>
        </p:spPr>
        <p:txBody>
          <a:bodyPr/>
          <a:lstStyle/>
          <a:p>
            <a:pPr algn="ctr" rtl="1"/>
            <a:r>
              <a:rPr lang="fa-IR" sz="4400" dirty="0" smtClean="0">
                <a:cs typeface="B Zar" pitchFamily="2" charset="-78"/>
              </a:rPr>
              <a:t>اخذ وام سرمایه ثابت به مبلغ 1400 میلیون ریال با بهره 14 درصد ( 14% ) و اقساد 5 ساله </a:t>
            </a:r>
            <a:endParaRPr lang="en-US" sz="4400" dirty="0">
              <a:cs typeface="B Zar" pitchFamily="2" charset="-78"/>
            </a:endParaRPr>
          </a:p>
        </p:txBody>
      </p:sp>
      <p:sp>
        <p:nvSpPr>
          <p:cNvPr id="3" name="Subtitle 2"/>
          <p:cNvSpPr>
            <a:spLocks noGrp="1"/>
          </p:cNvSpPr>
          <p:nvPr>
            <p:ph type="subTitle" idx="1"/>
          </p:nvPr>
        </p:nvSpPr>
        <p:spPr>
          <a:xfrm>
            <a:off x="990600" y="152400"/>
            <a:ext cx="7772400" cy="1356360"/>
          </a:xfrm>
        </p:spPr>
        <p:txBody>
          <a:bodyPr>
            <a:normAutofit/>
          </a:bodyPr>
          <a:lstStyle/>
          <a:p>
            <a:pPr algn="ctr" rtl="1"/>
            <a:r>
              <a:rPr lang="fa-IR" sz="5200" dirty="0" smtClean="0">
                <a:solidFill>
                  <a:srgbClr val="86F973"/>
                </a:solidFill>
                <a:cs typeface="B Titr" pitchFamily="2" charset="-78"/>
              </a:rPr>
              <a:t>12 – </a:t>
            </a:r>
            <a:r>
              <a:rPr lang="fa-IR" sz="5200" dirty="0" smtClean="0">
                <a:solidFill>
                  <a:srgbClr val="FFC000"/>
                </a:solidFill>
                <a:cs typeface="B Titr" pitchFamily="2" charset="-78"/>
              </a:rPr>
              <a:t>هزینه تهسیلات مالی :</a:t>
            </a:r>
            <a:endParaRPr lang="en-US" sz="5200" dirty="0" smtClean="0">
              <a:solidFill>
                <a:srgbClr val="FFC000"/>
              </a:solidFill>
              <a:cs typeface="B Titr" pitchFamily="2" charset="-78"/>
            </a:endParaRPr>
          </a:p>
          <a:p>
            <a:endParaRPr lang="en-US" dirty="0"/>
          </a:p>
        </p:txBody>
      </p:sp>
      <p:sp>
        <p:nvSpPr>
          <p:cNvPr id="6145" name="Rectangle 1"/>
          <p:cNvSpPr>
            <a:spLocks noChangeArrowheads="1"/>
          </p:cNvSpPr>
          <p:nvPr/>
        </p:nvSpPr>
        <p:spPr bwMode="auto">
          <a:xfrm>
            <a:off x="4267200" y="3657600"/>
            <a:ext cx="2214068" cy="58477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lvl="0" algn="r" rtl="1" fontAlgn="base">
              <a:spcBef>
                <a:spcPct val="0"/>
              </a:spcBef>
              <a:spcAft>
                <a:spcPct val="0"/>
              </a:spcAft>
            </a:pPr>
            <a:r>
              <a:rPr lang="fa-IR" sz="3200" dirty="0" smtClean="0">
                <a:latin typeface="Arial" pitchFamily="34" charset="0"/>
                <a:ea typeface="Times New Roman" pitchFamily="18" charset="0"/>
                <a:cs typeface="B Zar" pitchFamily="2" charset="-78"/>
              </a:rPr>
              <a:t>0/</a:t>
            </a:r>
            <a:r>
              <a:rPr kumimoji="0" lang="fa-IR" sz="3200" b="0" i="0" u="none" strike="noStrike" cap="none" normalizeH="0" baseline="0" dirty="0" smtClean="0">
                <a:ln>
                  <a:noFill/>
                </a:ln>
                <a:solidFill>
                  <a:schemeClr val="tx1"/>
                </a:solidFill>
                <a:effectLst/>
                <a:latin typeface="Arial" pitchFamily="34" charset="0"/>
                <a:ea typeface="Times New Roman" pitchFamily="18" charset="0"/>
                <a:cs typeface="B Zar" pitchFamily="2" charset="-78"/>
              </a:rPr>
              <a:t>14*61*1400</a:t>
            </a:r>
            <a:endParaRPr kumimoji="0" lang="fa-IR" sz="4400" b="0" i="0" u="none" strike="noStrike" cap="none" normalizeH="0" baseline="0" dirty="0" smtClean="0">
              <a:ln>
                <a:noFill/>
              </a:ln>
              <a:solidFill>
                <a:schemeClr val="tx1"/>
              </a:solidFill>
              <a:effectLst/>
              <a:latin typeface="Arial" pitchFamily="34" charset="0"/>
              <a:cs typeface="Arial" pitchFamily="34" charset="0"/>
            </a:endParaRPr>
          </a:p>
        </p:txBody>
      </p:sp>
      <p:sp>
        <p:nvSpPr>
          <p:cNvPr id="6146" name="Rectangle 2"/>
          <p:cNvSpPr>
            <a:spLocks noChangeArrowheads="1"/>
          </p:cNvSpPr>
          <p:nvPr/>
        </p:nvSpPr>
        <p:spPr bwMode="auto">
          <a:xfrm>
            <a:off x="304800" y="4368225"/>
            <a:ext cx="3924472" cy="58477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3200" b="0" i="0" u="none" strike="noStrike" cap="none" normalizeH="0" baseline="0" dirty="0" smtClean="0">
                <a:ln>
                  <a:noFill/>
                </a:ln>
                <a:solidFill>
                  <a:schemeClr val="tx1"/>
                </a:solidFill>
                <a:effectLst/>
                <a:latin typeface="Arial" pitchFamily="34" charset="0"/>
                <a:ea typeface="Times New Roman" pitchFamily="18" charset="0"/>
                <a:cs typeface="B Zar" pitchFamily="2" charset="-78"/>
              </a:rPr>
              <a:t>=كارمزد ساليانه جهت اخذ وام </a:t>
            </a:r>
            <a:endParaRPr kumimoji="0" lang="fa-IR" sz="4400" b="0" i="0" u="none" strike="noStrike" cap="none" normalizeH="0" baseline="0" dirty="0" smtClean="0">
              <a:ln>
                <a:noFill/>
              </a:ln>
              <a:solidFill>
                <a:schemeClr val="tx1"/>
              </a:solidFill>
              <a:effectLst/>
              <a:latin typeface="Arial" pitchFamily="34" charset="0"/>
              <a:cs typeface="Arial" pitchFamily="34" charset="0"/>
            </a:endParaRPr>
          </a:p>
        </p:txBody>
      </p:sp>
      <p:sp>
        <p:nvSpPr>
          <p:cNvPr id="6147" name="Rectangle 3"/>
          <p:cNvSpPr>
            <a:spLocks noChangeArrowheads="1"/>
          </p:cNvSpPr>
          <p:nvPr/>
        </p:nvSpPr>
        <p:spPr bwMode="auto">
          <a:xfrm>
            <a:off x="4916728" y="5181600"/>
            <a:ext cx="1255472" cy="58477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3200" b="0" i="0" u="none" strike="noStrike" cap="none" normalizeH="0" baseline="0" dirty="0" smtClean="0">
                <a:ln>
                  <a:noFill/>
                </a:ln>
                <a:solidFill>
                  <a:schemeClr val="tx1"/>
                </a:solidFill>
                <a:effectLst/>
                <a:latin typeface="Arial" pitchFamily="34" charset="0"/>
                <a:ea typeface="Times New Roman" pitchFamily="18" charset="0"/>
                <a:cs typeface="B Zar" pitchFamily="2" charset="-78"/>
              </a:rPr>
              <a:t>5*12*2</a:t>
            </a:r>
            <a:endParaRPr kumimoji="0" lang="fa-IR" sz="4400" b="0" i="0" u="none" strike="noStrike" cap="none" normalizeH="0" baseline="0" dirty="0" smtClean="0">
              <a:ln>
                <a:noFill/>
              </a:ln>
              <a:solidFill>
                <a:schemeClr val="tx1"/>
              </a:solidFill>
              <a:effectLst/>
              <a:latin typeface="Arial" pitchFamily="34" charset="0"/>
              <a:cs typeface="Arial" pitchFamily="34" charset="0"/>
            </a:endParaRPr>
          </a:p>
        </p:txBody>
      </p:sp>
      <p:sp>
        <p:nvSpPr>
          <p:cNvPr id="6148" name="Rectangle 4"/>
          <p:cNvSpPr>
            <a:spLocks noChangeArrowheads="1"/>
          </p:cNvSpPr>
          <p:nvPr/>
        </p:nvSpPr>
        <p:spPr bwMode="auto">
          <a:xfrm>
            <a:off x="6591787" y="4292025"/>
            <a:ext cx="2509020" cy="58477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3200" b="0" i="0" u="none" strike="noStrike" cap="none" normalizeH="0" baseline="0" dirty="0" smtClean="0">
                <a:ln>
                  <a:noFill/>
                </a:ln>
                <a:solidFill>
                  <a:schemeClr val="tx1"/>
                </a:solidFill>
                <a:effectLst/>
                <a:latin typeface="Arial" pitchFamily="34" charset="0"/>
                <a:ea typeface="Times New Roman" pitchFamily="18" charset="0"/>
                <a:cs typeface="B Zar" pitchFamily="2" charset="-78"/>
              </a:rPr>
              <a:t> ميليون ريال </a:t>
            </a:r>
            <a:r>
              <a:rPr kumimoji="0" lang="en-US" sz="3200" b="0" i="0" u="none" strike="noStrike" cap="none" normalizeH="0" baseline="0" dirty="0" smtClean="0">
                <a:ln>
                  <a:noFill/>
                </a:ln>
                <a:solidFill>
                  <a:schemeClr val="tx1"/>
                </a:solidFill>
                <a:effectLst/>
                <a:latin typeface="Arial" pitchFamily="34" charset="0"/>
                <a:ea typeface="Times New Roman" pitchFamily="18" charset="0"/>
                <a:cs typeface="B Zar" pitchFamily="2" charset="-78"/>
              </a:rPr>
              <a:t> </a:t>
            </a:r>
            <a:r>
              <a:rPr kumimoji="0" lang="fa-IR" sz="3200" b="0" i="0" u="none" strike="noStrike" cap="none" normalizeH="0" baseline="0" dirty="0" smtClean="0">
                <a:ln>
                  <a:noFill/>
                </a:ln>
                <a:solidFill>
                  <a:schemeClr val="tx1"/>
                </a:solidFill>
                <a:effectLst/>
                <a:latin typeface="Arial" pitchFamily="34" charset="0"/>
                <a:ea typeface="Times New Roman" pitchFamily="18" charset="0"/>
                <a:cs typeface="B Zar" pitchFamily="2" charset="-78"/>
              </a:rPr>
              <a:t>100=</a:t>
            </a:r>
            <a:endParaRPr kumimoji="0" lang="fa-IR" sz="4400" b="0" i="0" u="none" strike="noStrike" cap="none" normalizeH="0" baseline="0" dirty="0" smtClean="0">
              <a:ln>
                <a:noFill/>
              </a:ln>
              <a:solidFill>
                <a:schemeClr val="tx1"/>
              </a:solidFill>
              <a:effectLst/>
              <a:latin typeface="Arial" pitchFamily="34" charset="0"/>
              <a:cs typeface="Arial" pitchFamily="34" charset="0"/>
            </a:endParaRPr>
          </a:p>
        </p:txBody>
      </p:sp>
      <p:cxnSp>
        <p:nvCxnSpPr>
          <p:cNvPr id="9" name="Straight Connector 8"/>
          <p:cNvCxnSpPr/>
          <p:nvPr/>
        </p:nvCxnSpPr>
        <p:spPr>
          <a:xfrm>
            <a:off x="4343400" y="4648200"/>
            <a:ext cx="2209800" cy="1588"/>
          </a:xfrm>
          <a:prstGeom prst="line">
            <a:avLst/>
          </a:prstGeom>
          <a:ln w="44450"/>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2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2000"/>
                                        <p:tgtEl>
                                          <p:spTgt spid="3">
                                            <p:txEl>
                                              <p:pRg st="0" end="0"/>
                                            </p:txEl>
                                          </p:spTgt>
                                        </p:tgtEl>
                                      </p:cBhvr>
                                    </p:animEffect>
                                  </p:childTnLst>
                                </p:cTn>
                              </p:par>
                            </p:childTnLst>
                          </p:cTn>
                        </p:par>
                        <p:par>
                          <p:cTn id="10" fill="hold">
                            <p:stCondLst>
                              <p:cond delay="2000"/>
                            </p:stCondLst>
                            <p:childTnLst>
                              <p:par>
                                <p:cTn id="11" presetID="20"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edge">
                                      <p:cBhvr>
                                        <p:cTn id="13" dur="2000"/>
                                        <p:tgtEl>
                                          <p:spTgt spid="2"/>
                                        </p:tgtEl>
                                      </p:cBhvr>
                                    </p:animEffect>
                                  </p:childTnLst>
                                </p:cTn>
                              </p:par>
                            </p:childTnLst>
                          </p:cTn>
                        </p:par>
                        <p:par>
                          <p:cTn id="14" fill="hold">
                            <p:stCondLst>
                              <p:cond delay="4000"/>
                            </p:stCondLst>
                            <p:childTnLst>
                              <p:par>
                                <p:cTn id="15" presetID="2" presetClass="entr" presetSubtype="4" fill="hold" grpId="0" nodeType="afterEffect">
                                  <p:stCondLst>
                                    <p:cond delay="0"/>
                                  </p:stCondLst>
                                  <p:childTnLst>
                                    <p:set>
                                      <p:cBhvr>
                                        <p:cTn id="16" dur="1" fill="hold">
                                          <p:stCondLst>
                                            <p:cond delay="0"/>
                                          </p:stCondLst>
                                        </p:cTn>
                                        <p:tgtEl>
                                          <p:spTgt spid="6145"/>
                                        </p:tgtEl>
                                        <p:attrNameLst>
                                          <p:attrName>style.visibility</p:attrName>
                                        </p:attrNameLst>
                                      </p:cBhvr>
                                      <p:to>
                                        <p:strVal val="visible"/>
                                      </p:to>
                                    </p:set>
                                    <p:anim calcmode="lin" valueType="num">
                                      <p:cBhvr additive="base">
                                        <p:cTn id="17" dur="1000" fill="hold"/>
                                        <p:tgtEl>
                                          <p:spTgt spid="6145"/>
                                        </p:tgtEl>
                                        <p:attrNameLst>
                                          <p:attrName>ppt_x</p:attrName>
                                        </p:attrNameLst>
                                      </p:cBhvr>
                                      <p:tavLst>
                                        <p:tav tm="0">
                                          <p:val>
                                            <p:strVal val="#ppt_x"/>
                                          </p:val>
                                        </p:tav>
                                        <p:tav tm="100000">
                                          <p:val>
                                            <p:strVal val="#ppt_x"/>
                                          </p:val>
                                        </p:tav>
                                      </p:tavLst>
                                    </p:anim>
                                    <p:anim calcmode="lin" valueType="num">
                                      <p:cBhvr additive="base">
                                        <p:cTn id="18" dur="1000" fill="hold"/>
                                        <p:tgtEl>
                                          <p:spTgt spid="614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148"/>
                                        </p:tgtEl>
                                        <p:attrNameLst>
                                          <p:attrName>style.visibility</p:attrName>
                                        </p:attrNameLst>
                                      </p:cBhvr>
                                      <p:to>
                                        <p:strVal val="visible"/>
                                      </p:to>
                                    </p:set>
                                    <p:anim calcmode="lin" valueType="num">
                                      <p:cBhvr additive="base">
                                        <p:cTn id="21" dur="1000" fill="hold"/>
                                        <p:tgtEl>
                                          <p:spTgt spid="6148"/>
                                        </p:tgtEl>
                                        <p:attrNameLst>
                                          <p:attrName>ppt_x</p:attrName>
                                        </p:attrNameLst>
                                      </p:cBhvr>
                                      <p:tavLst>
                                        <p:tav tm="0">
                                          <p:val>
                                            <p:strVal val="#ppt_x"/>
                                          </p:val>
                                        </p:tav>
                                        <p:tav tm="100000">
                                          <p:val>
                                            <p:strVal val="#ppt_x"/>
                                          </p:val>
                                        </p:tav>
                                      </p:tavLst>
                                    </p:anim>
                                    <p:anim calcmode="lin" valueType="num">
                                      <p:cBhvr additive="base">
                                        <p:cTn id="22" dur="1000" fill="hold"/>
                                        <p:tgtEl>
                                          <p:spTgt spid="6148"/>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6146"/>
                                        </p:tgtEl>
                                        <p:attrNameLst>
                                          <p:attrName>style.visibility</p:attrName>
                                        </p:attrNameLst>
                                      </p:cBhvr>
                                      <p:to>
                                        <p:strVal val="visible"/>
                                      </p:to>
                                    </p:set>
                                    <p:anim calcmode="lin" valueType="num">
                                      <p:cBhvr additive="base">
                                        <p:cTn id="25" dur="1000" fill="hold"/>
                                        <p:tgtEl>
                                          <p:spTgt spid="6146"/>
                                        </p:tgtEl>
                                        <p:attrNameLst>
                                          <p:attrName>ppt_x</p:attrName>
                                        </p:attrNameLst>
                                      </p:cBhvr>
                                      <p:tavLst>
                                        <p:tav tm="0">
                                          <p:val>
                                            <p:strVal val="#ppt_x"/>
                                          </p:val>
                                        </p:tav>
                                        <p:tav tm="100000">
                                          <p:val>
                                            <p:strVal val="#ppt_x"/>
                                          </p:val>
                                        </p:tav>
                                      </p:tavLst>
                                    </p:anim>
                                    <p:anim calcmode="lin" valueType="num">
                                      <p:cBhvr additive="base">
                                        <p:cTn id="26" dur="1000" fill="hold"/>
                                        <p:tgtEl>
                                          <p:spTgt spid="6146"/>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1000" fill="hold"/>
                                        <p:tgtEl>
                                          <p:spTgt spid="9"/>
                                        </p:tgtEl>
                                        <p:attrNameLst>
                                          <p:attrName>ppt_x</p:attrName>
                                        </p:attrNameLst>
                                      </p:cBhvr>
                                      <p:tavLst>
                                        <p:tav tm="0">
                                          <p:val>
                                            <p:strVal val="#ppt_x"/>
                                          </p:val>
                                        </p:tav>
                                        <p:tav tm="100000">
                                          <p:val>
                                            <p:strVal val="#ppt_x"/>
                                          </p:val>
                                        </p:tav>
                                      </p:tavLst>
                                    </p:anim>
                                    <p:anim calcmode="lin" valueType="num">
                                      <p:cBhvr additive="base">
                                        <p:cTn id="30" dur="1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6147"/>
                                        </p:tgtEl>
                                        <p:attrNameLst>
                                          <p:attrName>style.visibility</p:attrName>
                                        </p:attrNameLst>
                                      </p:cBhvr>
                                      <p:to>
                                        <p:strVal val="visible"/>
                                      </p:to>
                                    </p:set>
                                    <p:anim calcmode="lin" valueType="num">
                                      <p:cBhvr additive="base">
                                        <p:cTn id="33" dur="1000" fill="hold"/>
                                        <p:tgtEl>
                                          <p:spTgt spid="6147"/>
                                        </p:tgtEl>
                                        <p:attrNameLst>
                                          <p:attrName>ppt_x</p:attrName>
                                        </p:attrNameLst>
                                      </p:cBhvr>
                                      <p:tavLst>
                                        <p:tav tm="0">
                                          <p:val>
                                            <p:strVal val="#ppt_x"/>
                                          </p:val>
                                        </p:tav>
                                        <p:tav tm="100000">
                                          <p:val>
                                            <p:strVal val="#ppt_x"/>
                                          </p:val>
                                        </p:tav>
                                      </p:tavLst>
                                    </p:anim>
                                    <p:anim calcmode="lin" valueType="num">
                                      <p:cBhvr additive="base">
                                        <p:cTn id="34" dur="1000" fill="hold"/>
                                        <p:tgtEl>
                                          <p:spTgt spid="61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6145" grpId="0"/>
      <p:bldP spid="6146" grpId="0"/>
      <p:bldP spid="6147" grpId="0"/>
      <p:bldP spid="614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14400" y="457200"/>
            <a:ext cx="7772400" cy="1447800"/>
          </a:xfrm>
        </p:spPr>
        <p:txBody>
          <a:bodyPr>
            <a:normAutofit/>
          </a:bodyPr>
          <a:lstStyle/>
          <a:p>
            <a:pPr algn="ctr" rtl="1"/>
            <a:r>
              <a:rPr lang="fa-IR" sz="3200" dirty="0" smtClean="0">
                <a:solidFill>
                  <a:srgbClr val="86F973"/>
                </a:solidFill>
                <a:cs typeface="B Titr" pitchFamily="2" charset="-78"/>
              </a:rPr>
              <a:t>13 – </a:t>
            </a:r>
            <a:r>
              <a:rPr lang="fa-IR" sz="3200" dirty="0" smtClean="0">
                <a:solidFill>
                  <a:srgbClr val="FFC000"/>
                </a:solidFill>
                <a:cs typeface="B Titr" pitchFamily="2" charset="-78"/>
              </a:rPr>
              <a:t>پیش بینی مالی طرح بعد از شروع بهره برداری :</a:t>
            </a:r>
            <a:endParaRPr lang="en-US" sz="3200" dirty="0" smtClean="0">
              <a:solidFill>
                <a:srgbClr val="FFC000"/>
              </a:solidFill>
              <a:cs typeface="B Titr" pitchFamily="2" charset="-78"/>
            </a:endParaRPr>
          </a:p>
          <a:p>
            <a:pPr algn="ctr" rtl="1"/>
            <a:r>
              <a:rPr lang="fa-IR" sz="2400" dirty="0" smtClean="0">
                <a:solidFill>
                  <a:srgbClr val="FFC000"/>
                </a:solidFill>
                <a:cs typeface="B Titr" pitchFamily="2" charset="-78"/>
              </a:rPr>
              <a:t> </a:t>
            </a:r>
            <a:endParaRPr lang="en-US" sz="2400" dirty="0" smtClean="0">
              <a:solidFill>
                <a:srgbClr val="FFC000"/>
              </a:solidFill>
              <a:cs typeface="B Titr" pitchFamily="2" charset="-78"/>
            </a:endParaRPr>
          </a:p>
          <a:p>
            <a:pPr algn="ctr"/>
            <a:r>
              <a:rPr lang="fa-IR" sz="2400" dirty="0" smtClean="0">
                <a:solidFill>
                  <a:srgbClr val="86F973"/>
                </a:solidFill>
                <a:cs typeface="B Titr" pitchFamily="2" charset="-78"/>
              </a:rPr>
              <a:t>1-13</a:t>
            </a:r>
            <a:r>
              <a:rPr lang="fa-IR" sz="2400" dirty="0" smtClean="0">
                <a:solidFill>
                  <a:srgbClr val="FFC000"/>
                </a:solidFill>
                <a:cs typeface="B Titr" pitchFamily="2" charset="-78"/>
              </a:rPr>
              <a:t> برآورد هزینه های تولید سالیانه طرح :</a:t>
            </a:r>
            <a:endParaRPr lang="en-US" sz="2400" dirty="0">
              <a:solidFill>
                <a:srgbClr val="FFC000"/>
              </a:solidFill>
              <a:cs typeface="B Titr" pitchFamily="2" charset="-78"/>
            </a:endParaRPr>
          </a:p>
        </p:txBody>
      </p:sp>
      <p:graphicFrame>
        <p:nvGraphicFramePr>
          <p:cNvPr id="4" name="Table 3"/>
          <p:cNvGraphicFramePr>
            <a:graphicFrameLocks noGrp="1"/>
          </p:cNvGraphicFramePr>
          <p:nvPr/>
        </p:nvGraphicFramePr>
        <p:xfrm>
          <a:off x="761999" y="2063111"/>
          <a:ext cx="8153401" cy="4566288"/>
        </p:xfrm>
        <a:graphic>
          <a:graphicData uri="http://schemas.openxmlformats.org/drawingml/2006/table">
            <a:tbl>
              <a:tblPr rtl="1"/>
              <a:tblGrid>
                <a:gridCol w="588126"/>
                <a:gridCol w="4113230"/>
                <a:gridCol w="3452045"/>
              </a:tblGrid>
              <a:tr h="1203665">
                <a:tc>
                  <a:txBody>
                    <a:bodyPr/>
                    <a:lstStyle/>
                    <a:p>
                      <a:pPr marL="71755" marR="71755" algn="ctr" rtl="1">
                        <a:spcBef>
                          <a:spcPts val="0"/>
                        </a:spcBef>
                        <a:spcAft>
                          <a:spcPts val="0"/>
                        </a:spcAft>
                      </a:pPr>
                      <a:r>
                        <a:rPr lang="fa-IR" sz="2000" b="1" dirty="0">
                          <a:latin typeface="Times New Roman"/>
                          <a:ea typeface="Times New Roman"/>
                          <a:cs typeface="B Zar"/>
                        </a:rPr>
                        <a:t>ردیف</a:t>
                      </a:r>
                      <a:endParaRPr lang="en-US" sz="2000" b="1" dirty="0">
                        <a:latin typeface="Times New Roman"/>
                        <a:ea typeface="Times New Roman"/>
                        <a:cs typeface="Arial"/>
                      </a:endParaRPr>
                    </a:p>
                  </a:txBody>
                  <a:tcPr marL="68580" marR="68580"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b="1" dirty="0">
                          <a:latin typeface="Times New Roman"/>
                          <a:ea typeface="Times New Roman"/>
                          <a:cs typeface="B Zar"/>
                        </a:rPr>
                        <a:t>شرح</a:t>
                      </a:r>
                      <a:endParaRPr lang="en-US" sz="2000" b="1"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b="1">
                          <a:latin typeface="Times New Roman"/>
                          <a:ea typeface="Times New Roman"/>
                          <a:cs typeface="B Zar"/>
                        </a:rPr>
                        <a:t>مبلغ ( میلیون ریال )</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r>
              <a:tr h="305693">
                <a:tc>
                  <a:txBody>
                    <a:bodyPr/>
                    <a:lstStyle/>
                    <a:p>
                      <a:pPr marL="0" marR="0" algn="ctr" rtl="1">
                        <a:spcBef>
                          <a:spcPts val="0"/>
                        </a:spcBef>
                        <a:spcAft>
                          <a:spcPts val="0"/>
                        </a:spcAft>
                      </a:pPr>
                      <a:r>
                        <a:rPr lang="fa-IR" sz="2000" b="1">
                          <a:latin typeface="Times New Roman"/>
                          <a:ea typeface="Times New Roman"/>
                          <a:cs typeface="B Zar"/>
                        </a:rPr>
                        <a:t>1</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000" b="1" dirty="0">
                          <a:latin typeface="Times New Roman"/>
                          <a:ea typeface="Times New Roman"/>
                          <a:cs typeface="B Zar"/>
                        </a:rPr>
                        <a:t>هزینه موارد اولیه و بسته بندی </a:t>
                      </a:r>
                      <a:endParaRPr lang="en-US" sz="2000" b="1"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b="1">
                          <a:latin typeface="Times New Roman"/>
                          <a:ea typeface="Times New Roman"/>
                          <a:cs typeface="B Zar"/>
                        </a:rPr>
                        <a:t>824</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r>
              <a:tr h="305693">
                <a:tc>
                  <a:txBody>
                    <a:bodyPr/>
                    <a:lstStyle/>
                    <a:p>
                      <a:pPr marL="0" marR="0" algn="ctr" rtl="1">
                        <a:spcBef>
                          <a:spcPts val="0"/>
                        </a:spcBef>
                        <a:spcAft>
                          <a:spcPts val="0"/>
                        </a:spcAft>
                      </a:pPr>
                      <a:r>
                        <a:rPr lang="fa-IR" sz="2000" b="1">
                          <a:latin typeface="Times New Roman"/>
                          <a:ea typeface="Times New Roman"/>
                          <a:cs typeface="B Zar"/>
                        </a:rPr>
                        <a:t>2</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000" b="1" dirty="0">
                          <a:latin typeface="Times New Roman"/>
                          <a:ea typeface="Times New Roman"/>
                          <a:cs typeface="B Zar"/>
                        </a:rPr>
                        <a:t>هزینه حقوق و دستمزد </a:t>
                      </a:r>
                      <a:endParaRPr lang="en-US" sz="2000" b="1"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b="1">
                          <a:latin typeface="Times New Roman"/>
                          <a:ea typeface="Times New Roman"/>
                          <a:cs typeface="B Zar"/>
                        </a:rPr>
                        <a:t>587</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r>
              <a:tr h="305693">
                <a:tc>
                  <a:txBody>
                    <a:bodyPr/>
                    <a:lstStyle/>
                    <a:p>
                      <a:pPr marL="0" marR="0" algn="ctr" rtl="1">
                        <a:spcBef>
                          <a:spcPts val="0"/>
                        </a:spcBef>
                        <a:spcAft>
                          <a:spcPts val="0"/>
                        </a:spcAft>
                      </a:pPr>
                      <a:r>
                        <a:rPr lang="fa-IR" sz="2000" b="1">
                          <a:latin typeface="Times New Roman"/>
                          <a:ea typeface="Times New Roman"/>
                          <a:cs typeface="B Zar"/>
                        </a:rPr>
                        <a:t>3</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000" b="1">
                          <a:latin typeface="Times New Roman"/>
                          <a:ea typeface="Times New Roman"/>
                          <a:cs typeface="B Zar"/>
                        </a:rPr>
                        <a:t>هزینه سوخت و انرژی </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b="1">
                          <a:latin typeface="Times New Roman"/>
                          <a:ea typeface="Times New Roman"/>
                          <a:cs typeface="B Zar"/>
                        </a:rPr>
                        <a:t>1/49</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r>
              <a:tr h="305693">
                <a:tc>
                  <a:txBody>
                    <a:bodyPr/>
                    <a:lstStyle/>
                    <a:p>
                      <a:pPr marL="0" marR="0" algn="ctr" rtl="1">
                        <a:spcBef>
                          <a:spcPts val="0"/>
                        </a:spcBef>
                        <a:spcAft>
                          <a:spcPts val="0"/>
                        </a:spcAft>
                      </a:pPr>
                      <a:r>
                        <a:rPr lang="fa-IR" sz="2000" b="1">
                          <a:latin typeface="Times New Roman"/>
                          <a:ea typeface="Times New Roman"/>
                          <a:cs typeface="B Zar"/>
                        </a:rPr>
                        <a:t>4</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000" b="1">
                          <a:latin typeface="Times New Roman"/>
                          <a:ea typeface="Times New Roman"/>
                          <a:cs typeface="B Zar"/>
                        </a:rPr>
                        <a:t>هزینه نگهداری و تعمیرات </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b="1">
                          <a:latin typeface="Times New Roman"/>
                          <a:ea typeface="Times New Roman"/>
                          <a:cs typeface="B Zar"/>
                        </a:rPr>
                        <a:t>68</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r>
              <a:tr h="305693">
                <a:tc>
                  <a:txBody>
                    <a:bodyPr/>
                    <a:lstStyle/>
                    <a:p>
                      <a:pPr marL="0" marR="0" algn="ctr" rtl="1">
                        <a:spcBef>
                          <a:spcPts val="0"/>
                        </a:spcBef>
                        <a:spcAft>
                          <a:spcPts val="0"/>
                        </a:spcAft>
                      </a:pPr>
                      <a:r>
                        <a:rPr lang="fa-IR" sz="2000" b="1">
                          <a:latin typeface="Times New Roman"/>
                          <a:ea typeface="Times New Roman"/>
                          <a:cs typeface="B Zar"/>
                        </a:rPr>
                        <a:t>5</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000" b="1" dirty="0">
                          <a:latin typeface="Times New Roman"/>
                          <a:ea typeface="Times New Roman"/>
                          <a:cs typeface="B Zar"/>
                        </a:rPr>
                        <a:t>هزینه پیش بینی نشده تولید</a:t>
                      </a:r>
                      <a:endParaRPr lang="en-US" sz="2000" b="1"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b="1">
                          <a:latin typeface="Times New Roman"/>
                          <a:ea typeface="Times New Roman"/>
                          <a:cs typeface="B Zar"/>
                        </a:rPr>
                        <a:t>77</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r>
              <a:tr h="305693">
                <a:tc>
                  <a:txBody>
                    <a:bodyPr/>
                    <a:lstStyle/>
                    <a:p>
                      <a:pPr marL="0" marR="0" algn="ctr" rtl="1">
                        <a:spcBef>
                          <a:spcPts val="0"/>
                        </a:spcBef>
                        <a:spcAft>
                          <a:spcPts val="0"/>
                        </a:spcAft>
                      </a:pPr>
                      <a:r>
                        <a:rPr lang="fa-IR" sz="2000" b="1">
                          <a:latin typeface="Times New Roman"/>
                          <a:ea typeface="Times New Roman"/>
                          <a:cs typeface="B Zar"/>
                        </a:rPr>
                        <a:t>6</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000" b="1">
                          <a:latin typeface="Times New Roman"/>
                          <a:ea typeface="Times New Roman"/>
                          <a:cs typeface="B Zar"/>
                        </a:rPr>
                        <a:t>هزینه اثاثیه و لوازم اداری </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b="1">
                          <a:latin typeface="Times New Roman"/>
                          <a:ea typeface="Times New Roman"/>
                          <a:cs typeface="B Zar"/>
                        </a:rPr>
                        <a:t>3/60</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r>
              <a:tr h="305693">
                <a:tc>
                  <a:txBody>
                    <a:bodyPr/>
                    <a:lstStyle/>
                    <a:p>
                      <a:pPr marL="0" marR="0" algn="ctr" rtl="1">
                        <a:spcBef>
                          <a:spcPts val="0"/>
                        </a:spcBef>
                        <a:spcAft>
                          <a:spcPts val="0"/>
                        </a:spcAft>
                      </a:pPr>
                      <a:r>
                        <a:rPr lang="fa-IR" sz="2000" b="1">
                          <a:latin typeface="Times New Roman"/>
                          <a:ea typeface="Times New Roman"/>
                          <a:cs typeface="B Zar"/>
                        </a:rPr>
                        <a:t>7</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000" b="1">
                          <a:latin typeface="Times New Roman"/>
                          <a:ea typeface="Times New Roman"/>
                          <a:cs typeface="B Zar"/>
                        </a:rPr>
                        <a:t>هزینه تهسیلات مالی </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b="1">
                          <a:latin typeface="Times New Roman"/>
                          <a:ea typeface="Times New Roman"/>
                          <a:cs typeface="B Zar"/>
                        </a:rPr>
                        <a:t>100</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r>
              <a:tr h="305693">
                <a:tc>
                  <a:txBody>
                    <a:bodyPr/>
                    <a:lstStyle/>
                    <a:p>
                      <a:pPr marL="0" marR="0" algn="ctr" rtl="1">
                        <a:spcBef>
                          <a:spcPts val="0"/>
                        </a:spcBef>
                        <a:spcAft>
                          <a:spcPts val="0"/>
                        </a:spcAft>
                      </a:pPr>
                      <a:r>
                        <a:rPr lang="fa-IR" sz="2000" b="1">
                          <a:latin typeface="Times New Roman"/>
                          <a:ea typeface="Times New Roman"/>
                          <a:cs typeface="B Zar"/>
                        </a:rPr>
                        <a:t>8</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000" b="1">
                          <a:latin typeface="Times New Roman"/>
                          <a:ea typeface="Times New Roman"/>
                          <a:cs typeface="B Zar"/>
                        </a:rPr>
                        <a:t>هزینه بیمه کارخانه </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b="1">
                          <a:latin typeface="Times New Roman"/>
                          <a:ea typeface="Times New Roman"/>
                          <a:cs typeface="B Zar"/>
                        </a:rPr>
                        <a:t>12</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r>
              <a:tr h="305693">
                <a:tc>
                  <a:txBody>
                    <a:bodyPr/>
                    <a:lstStyle/>
                    <a:p>
                      <a:pPr marL="0" marR="0" algn="ctr" rtl="1">
                        <a:spcBef>
                          <a:spcPts val="0"/>
                        </a:spcBef>
                        <a:spcAft>
                          <a:spcPts val="0"/>
                        </a:spcAft>
                      </a:pPr>
                      <a:r>
                        <a:rPr lang="fa-IR" sz="2000" b="1">
                          <a:latin typeface="Times New Roman"/>
                          <a:ea typeface="Times New Roman"/>
                          <a:cs typeface="B Zar"/>
                        </a:rPr>
                        <a:t>9</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000" b="1">
                          <a:latin typeface="Times New Roman"/>
                          <a:ea typeface="Times New Roman"/>
                          <a:cs typeface="B Zar"/>
                        </a:rPr>
                        <a:t>هزینه استهلاک </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b="1">
                          <a:latin typeface="Times New Roman"/>
                          <a:ea typeface="Times New Roman"/>
                          <a:cs typeface="B Zar"/>
                        </a:rPr>
                        <a:t>7/133</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r>
              <a:tr h="305693">
                <a:tc>
                  <a:txBody>
                    <a:bodyPr/>
                    <a:lstStyle/>
                    <a:p>
                      <a:pPr marL="0" marR="0" algn="ctr" rtl="1">
                        <a:spcBef>
                          <a:spcPts val="0"/>
                        </a:spcBef>
                        <a:spcAft>
                          <a:spcPts val="0"/>
                        </a:spcAft>
                      </a:pPr>
                      <a:r>
                        <a:rPr lang="fa-IR" sz="2000" b="1">
                          <a:latin typeface="Times New Roman"/>
                          <a:ea typeface="Times New Roman"/>
                          <a:cs typeface="B Zar"/>
                        </a:rPr>
                        <a:t>10</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000" b="1">
                          <a:latin typeface="Times New Roman"/>
                          <a:ea typeface="Times New Roman"/>
                          <a:cs typeface="B Zar"/>
                        </a:rPr>
                        <a:t>هزینه استلاک قبل از بهره برداری</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b="1">
                          <a:latin typeface="Times New Roman"/>
                          <a:ea typeface="Times New Roman"/>
                          <a:cs typeface="B Zar"/>
                        </a:rPr>
                        <a:t>10</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r>
              <a:tr h="305693">
                <a:tc gridSpan="2">
                  <a:txBody>
                    <a:bodyPr/>
                    <a:lstStyle/>
                    <a:p>
                      <a:pPr marL="0" marR="0" algn="ctr" rtl="0">
                        <a:spcBef>
                          <a:spcPts val="0"/>
                        </a:spcBef>
                        <a:spcAft>
                          <a:spcPts val="0"/>
                        </a:spcAft>
                      </a:pPr>
                      <a:r>
                        <a:rPr lang="fa-IR" sz="2000" b="1">
                          <a:latin typeface="Times New Roman"/>
                          <a:ea typeface="Times New Roman"/>
                          <a:cs typeface="B Zar"/>
                        </a:rPr>
                        <a:t>جمع کل </a:t>
                      </a:r>
                      <a:endParaRPr lang="en-US" sz="2000" b="1">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hMerge="1">
                  <a:txBody>
                    <a:bodyPr/>
                    <a:lstStyle/>
                    <a:p>
                      <a:endParaRPr lang="en-US"/>
                    </a:p>
                  </a:txBody>
                  <a:tcPr/>
                </a:tc>
                <a:tc>
                  <a:txBody>
                    <a:bodyPr/>
                    <a:lstStyle/>
                    <a:p>
                      <a:pPr marL="0" marR="0" algn="ctr" rtl="1">
                        <a:spcBef>
                          <a:spcPts val="0"/>
                        </a:spcBef>
                        <a:spcAft>
                          <a:spcPts val="0"/>
                        </a:spcAft>
                      </a:pPr>
                      <a:r>
                        <a:rPr lang="fa-IR" sz="2000" b="1" dirty="0">
                          <a:latin typeface="Times New Roman"/>
                          <a:ea typeface="Times New Roman"/>
                          <a:cs typeface="B Zar"/>
                        </a:rPr>
                        <a:t>1/1921</a:t>
                      </a:r>
                      <a:endParaRPr lang="en-US" sz="2000" b="1"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500" fill="hold"/>
                                        <p:tgtEl>
                                          <p:spTgt spid="3">
                                            <p:txEl>
                                              <p:pRg st="0" end="0"/>
                                            </p:txEl>
                                          </p:spTgt>
                                        </p:tgtEl>
                                        <p:attrNameLst>
                                          <p:attrName>style.rotation</p:attrName>
                                        </p:attrNameLst>
                                      </p:cBhvr>
                                      <p:tavLst>
                                        <p:tav tm="0">
                                          <p:val>
                                            <p:fltVal val="360"/>
                                          </p:val>
                                        </p:tav>
                                        <p:tav tm="100000">
                                          <p:val>
                                            <p:fltVal val="0"/>
                                          </p:val>
                                        </p:tav>
                                      </p:tavLst>
                                    </p:anim>
                                    <p:animEffect transition="in" filter="fade">
                                      <p:cBhvr>
                                        <p:cTn id="10" dur="500"/>
                                        <p:tgtEl>
                                          <p:spTgt spid="3">
                                            <p:txEl>
                                              <p:pRg st="0" end="0"/>
                                            </p:txEl>
                                          </p:spTgt>
                                        </p:tgtEl>
                                      </p:cBhvr>
                                    </p:animEffect>
                                  </p:childTnLst>
                                </p:cTn>
                              </p:par>
                            </p:childTnLst>
                          </p:cTn>
                        </p:par>
                        <p:par>
                          <p:cTn id="11" fill="hold">
                            <p:stCondLst>
                              <p:cond delay="500"/>
                            </p:stCondLst>
                            <p:childTnLst>
                              <p:par>
                                <p:cTn id="12" presetID="49" presetClass="entr" presetSubtype="0" decel="100000" fill="hold" grpId="0" nodeType="after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6" dur="500" fill="hold"/>
                                        <p:tgtEl>
                                          <p:spTgt spid="3">
                                            <p:txEl>
                                              <p:pRg st="1" end="1"/>
                                            </p:txEl>
                                          </p:spTgt>
                                        </p:tgtEl>
                                        <p:attrNameLst>
                                          <p:attrName>style.rotation</p:attrName>
                                        </p:attrNameLst>
                                      </p:cBhvr>
                                      <p:tavLst>
                                        <p:tav tm="0">
                                          <p:val>
                                            <p:fltVal val="360"/>
                                          </p:val>
                                        </p:tav>
                                        <p:tav tm="100000">
                                          <p:val>
                                            <p:fltVal val="0"/>
                                          </p:val>
                                        </p:tav>
                                      </p:tavLst>
                                    </p:anim>
                                    <p:animEffect transition="in" filter="fade">
                                      <p:cBhvr>
                                        <p:cTn id="17" dur="500"/>
                                        <p:tgtEl>
                                          <p:spTgt spid="3">
                                            <p:txEl>
                                              <p:pRg st="1" end="1"/>
                                            </p:txEl>
                                          </p:spTgt>
                                        </p:tgtEl>
                                      </p:cBhvr>
                                    </p:animEffect>
                                  </p:childTnLst>
                                </p:cTn>
                              </p:par>
                            </p:childTnLst>
                          </p:cTn>
                        </p:par>
                        <p:par>
                          <p:cTn id="18" fill="hold">
                            <p:stCondLst>
                              <p:cond delay="1000"/>
                            </p:stCondLst>
                            <p:childTnLst>
                              <p:par>
                                <p:cTn id="19" presetID="49" presetClass="entr" presetSubtype="0" decel="100000" fill="hold" grpId="0" nodeType="after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3" dur="500" fill="hold"/>
                                        <p:tgtEl>
                                          <p:spTgt spid="3">
                                            <p:txEl>
                                              <p:pRg st="2" end="2"/>
                                            </p:txEl>
                                          </p:spTgt>
                                        </p:tgtEl>
                                        <p:attrNameLst>
                                          <p:attrName>style.rotation</p:attrName>
                                        </p:attrNameLst>
                                      </p:cBhvr>
                                      <p:tavLst>
                                        <p:tav tm="0">
                                          <p:val>
                                            <p:fltVal val="360"/>
                                          </p:val>
                                        </p:tav>
                                        <p:tav tm="100000">
                                          <p:val>
                                            <p:fltVal val="0"/>
                                          </p:val>
                                        </p:tav>
                                      </p:tavLst>
                                    </p:anim>
                                    <p:animEffect transition="in" filter="fade">
                                      <p:cBhvr>
                                        <p:cTn id="24" dur="500"/>
                                        <p:tgtEl>
                                          <p:spTgt spid="3">
                                            <p:txEl>
                                              <p:pRg st="2" end="2"/>
                                            </p:txEl>
                                          </p:spTgt>
                                        </p:tgtEl>
                                      </p:cBhvr>
                                    </p:animEffect>
                                  </p:childTnLst>
                                </p:cTn>
                              </p:par>
                            </p:childTnLst>
                          </p:cTn>
                        </p:par>
                        <p:par>
                          <p:cTn id="25" fill="hold">
                            <p:stCondLst>
                              <p:cond delay="1500"/>
                            </p:stCondLst>
                            <p:childTnLst>
                              <p:par>
                                <p:cTn id="26" presetID="39" presetClass="entr" presetSubtype="0" accel="100000" fill="hold" nodeType="after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2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29" dur="2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30" dur="2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31" dur="2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14400" y="1981200"/>
            <a:ext cx="7772400" cy="594360"/>
          </a:xfrm>
        </p:spPr>
        <p:txBody>
          <a:bodyPr>
            <a:normAutofit lnSpcReduction="10000"/>
          </a:bodyPr>
          <a:lstStyle/>
          <a:p>
            <a:pPr algn="ctr" rtl="1"/>
            <a:r>
              <a:rPr lang="fa-IR" sz="3600" dirty="0" smtClean="0">
                <a:solidFill>
                  <a:srgbClr val="86F973"/>
                </a:solidFill>
                <a:cs typeface="B Titr" pitchFamily="2" charset="-78"/>
              </a:rPr>
              <a:t>2-13</a:t>
            </a:r>
            <a:r>
              <a:rPr lang="fa-IR" sz="3600" dirty="0" smtClean="0">
                <a:solidFill>
                  <a:srgbClr val="FFC000"/>
                </a:solidFill>
                <a:cs typeface="B Titr" pitchFamily="2" charset="-78"/>
              </a:rPr>
              <a:t> پیش بینی تولید محصول :</a:t>
            </a:r>
            <a:endParaRPr lang="en-US" sz="3600" dirty="0" smtClean="0">
              <a:solidFill>
                <a:srgbClr val="FFC000"/>
              </a:solidFill>
              <a:cs typeface="B Titr" pitchFamily="2" charset="-78"/>
            </a:endParaRPr>
          </a:p>
          <a:p>
            <a:endParaRPr lang="en-US" dirty="0"/>
          </a:p>
        </p:txBody>
      </p:sp>
      <p:graphicFrame>
        <p:nvGraphicFramePr>
          <p:cNvPr id="4" name="Table 3"/>
          <p:cNvGraphicFramePr>
            <a:graphicFrameLocks noGrp="1"/>
          </p:cNvGraphicFramePr>
          <p:nvPr/>
        </p:nvGraphicFramePr>
        <p:xfrm>
          <a:off x="533400" y="3200400"/>
          <a:ext cx="8382000" cy="2072640"/>
        </p:xfrm>
        <a:graphic>
          <a:graphicData uri="http://schemas.openxmlformats.org/drawingml/2006/table">
            <a:tbl>
              <a:tblPr rtl="1"/>
              <a:tblGrid>
                <a:gridCol w="1807556"/>
                <a:gridCol w="1394952"/>
                <a:gridCol w="622417"/>
                <a:gridCol w="2276343"/>
                <a:gridCol w="2280732"/>
              </a:tblGrid>
              <a:tr h="609600">
                <a:tc>
                  <a:txBody>
                    <a:bodyPr/>
                    <a:lstStyle/>
                    <a:p>
                      <a:pPr marL="0" marR="0" algn="ctr" rtl="1">
                        <a:spcBef>
                          <a:spcPts val="0"/>
                        </a:spcBef>
                        <a:spcAft>
                          <a:spcPts val="0"/>
                        </a:spcAft>
                      </a:pPr>
                      <a:r>
                        <a:rPr lang="fa-IR" sz="2400" b="0" dirty="0">
                          <a:latin typeface="Times New Roman"/>
                          <a:ea typeface="Times New Roman"/>
                          <a:cs typeface="B Zar"/>
                        </a:rPr>
                        <a:t>نام محصول</a:t>
                      </a:r>
                      <a:endParaRPr lang="en-US" sz="2400" b="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59000"/>
                      </a:blip>
                      <a:srcRect/>
                      <a:tile tx="0" ty="0" sx="100000" sy="100000" flip="none" algn="tl"/>
                    </a:blipFill>
                  </a:tcPr>
                </a:tc>
                <a:tc>
                  <a:txBody>
                    <a:bodyPr/>
                    <a:lstStyle/>
                    <a:p>
                      <a:pPr marL="0" marR="0" algn="ctr" rtl="1">
                        <a:spcBef>
                          <a:spcPts val="0"/>
                        </a:spcBef>
                        <a:spcAft>
                          <a:spcPts val="0"/>
                        </a:spcAft>
                      </a:pPr>
                      <a:r>
                        <a:rPr lang="fa-IR" sz="2400" b="0">
                          <a:latin typeface="Times New Roman"/>
                          <a:ea typeface="Times New Roman"/>
                          <a:cs typeface="B Zar"/>
                        </a:rPr>
                        <a:t>میزان تولید سالیانه</a:t>
                      </a:r>
                      <a:endParaRPr lang="en-US" sz="2400" b="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59000"/>
                      </a:blip>
                      <a:srcRect/>
                      <a:tile tx="0" ty="0" sx="100000" sy="100000" flip="none" algn="tl"/>
                    </a:blipFill>
                  </a:tcPr>
                </a:tc>
                <a:tc>
                  <a:txBody>
                    <a:bodyPr/>
                    <a:lstStyle/>
                    <a:p>
                      <a:pPr marL="0" marR="0" algn="ctr" rtl="1">
                        <a:spcBef>
                          <a:spcPts val="0"/>
                        </a:spcBef>
                        <a:spcAft>
                          <a:spcPts val="0"/>
                        </a:spcAft>
                      </a:pPr>
                      <a:r>
                        <a:rPr lang="fa-IR" sz="2400" b="0">
                          <a:latin typeface="Times New Roman"/>
                          <a:ea typeface="Times New Roman"/>
                          <a:cs typeface="B Zar"/>
                        </a:rPr>
                        <a:t>واحد</a:t>
                      </a:r>
                      <a:endParaRPr lang="en-US" sz="2400" b="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59000"/>
                      </a:blip>
                      <a:srcRect/>
                      <a:tile tx="0" ty="0" sx="100000" sy="100000" flip="none" algn="tl"/>
                    </a:blipFill>
                  </a:tcPr>
                </a:tc>
                <a:tc>
                  <a:txBody>
                    <a:bodyPr/>
                    <a:lstStyle/>
                    <a:p>
                      <a:pPr marL="0" marR="0" algn="ctr" rtl="1">
                        <a:spcBef>
                          <a:spcPts val="0"/>
                        </a:spcBef>
                        <a:spcAft>
                          <a:spcPts val="0"/>
                        </a:spcAft>
                      </a:pPr>
                      <a:r>
                        <a:rPr lang="fa-IR" sz="2400" b="0" dirty="0">
                          <a:latin typeface="Times New Roman"/>
                          <a:ea typeface="Times New Roman"/>
                          <a:cs typeface="B Zar"/>
                        </a:rPr>
                        <a:t>قیمت فروش </a:t>
                      </a:r>
                      <a:r>
                        <a:rPr lang="fa-IR" sz="2400" b="0" dirty="0" smtClean="0">
                          <a:latin typeface="Times New Roman"/>
                          <a:ea typeface="Times New Roman"/>
                          <a:cs typeface="B Zar"/>
                        </a:rPr>
                        <a:t>واحد</a:t>
                      </a:r>
                      <a:endParaRPr lang="en-US" sz="2400" b="0" dirty="0" smtClean="0">
                        <a:latin typeface="Times New Roman"/>
                        <a:ea typeface="Times New Roman"/>
                        <a:cs typeface="B Zar"/>
                      </a:endParaRPr>
                    </a:p>
                    <a:p>
                      <a:pPr marL="0" marR="0" algn="ctr" rtl="1">
                        <a:spcBef>
                          <a:spcPts val="0"/>
                        </a:spcBef>
                        <a:spcAft>
                          <a:spcPts val="0"/>
                        </a:spcAft>
                      </a:pPr>
                      <a:r>
                        <a:rPr lang="fa-IR" sz="2400" b="0" dirty="0" smtClean="0">
                          <a:latin typeface="Times New Roman"/>
                          <a:ea typeface="Times New Roman"/>
                          <a:cs typeface="B Zar"/>
                        </a:rPr>
                        <a:t> </a:t>
                      </a:r>
                      <a:r>
                        <a:rPr lang="fa-IR" sz="2400" b="0" dirty="0">
                          <a:latin typeface="Times New Roman"/>
                          <a:ea typeface="Times New Roman"/>
                          <a:cs typeface="B Zar"/>
                        </a:rPr>
                        <a:t>( هزار ریال )</a:t>
                      </a:r>
                      <a:endParaRPr lang="en-US" sz="2400" b="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59000"/>
                      </a:blip>
                      <a:srcRect/>
                      <a:tile tx="0" ty="0" sx="100000" sy="100000" flip="none" algn="tl"/>
                    </a:blipFill>
                  </a:tcPr>
                </a:tc>
                <a:tc>
                  <a:txBody>
                    <a:bodyPr/>
                    <a:lstStyle/>
                    <a:p>
                      <a:pPr marL="0" marR="0" algn="ctr" rtl="1">
                        <a:spcBef>
                          <a:spcPts val="0"/>
                        </a:spcBef>
                        <a:spcAft>
                          <a:spcPts val="0"/>
                        </a:spcAft>
                      </a:pPr>
                      <a:r>
                        <a:rPr lang="fa-IR" sz="2400" b="0" dirty="0">
                          <a:latin typeface="Times New Roman"/>
                          <a:ea typeface="Times New Roman"/>
                          <a:cs typeface="B Zar"/>
                        </a:rPr>
                        <a:t>قیمت فروش </a:t>
                      </a:r>
                      <a:r>
                        <a:rPr lang="fa-IR" sz="2400" b="0" dirty="0" smtClean="0">
                          <a:latin typeface="Times New Roman"/>
                          <a:ea typeface="Times New Roman"/>
                          <a:cs typeface="B Zar"/>
                        </a:rPr>
                        <a:t>کل</a:t>
                      </a:r>
                      <a:endParaRPr lang="en-US" sz="2400" b="0" dirty="0" smtClean="0">
                        <a:latin typeface="Times New Roman"/>
                        <a:ea typeface="Times New Roman"/>
                        <a:cs typeface="B Zar"/>
                      </a:endParaRPr>
                    </a:p>
                    <a:p>
                      <a:pPr marL="0" marR="0" algn="ctr" rtl="1">
                        <a:spcBef>
                          <a:spcPts val="0"/>
                        </a:spcBef>
                        <a:spcAft>
                          <a:spcPts val="0"/>
                        </a:spcAft>
                      </a:pPr>
                      <a:r>
                        <a:rPr lang="fa-IR" sz="2400" b="0" dirty="0" smtClean="0">
                          <a:latin typeface="Times New Roman"/>
                          <a:ea typeface="Times New Roman"/>
                          <a:cs typeface="B Zar"/>
                        </a:rPr>
                        <a:t> </a:t>
                      </a:r>
                      <a:r>
                        <a:rPr lang="fa-IR" sz="2400" b="0" dirty="0">
                          <a:latin typeface="Times New Roman"/>
                          <a:ea typeface="Times New Roman"/>
                          <a:cs typeface="B Zar"/>
                        </a:rPr>
                        <a:t>( میلیون ریال )</a:t>
                      </a:r>
                      <a:endParaRPr lang="en-US" sz="2400" b="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59000"/>
                      </a:blip>
                      <a:srcRect/>
                      <a:tile tx="0" ty="0" sx="100000" sy="100000" flip="none" algn="tl"/>
                    </a:blipFill>
                  </a:tcPr>
                </a:tc>
              </a:tr>
              <a:tr h="609600">
                <a:tc>
                  <a:txBody>
                    <a:bodyPr/>
                    <a:lstStyle/>
                    <a:p>
                      <a:pPr marL="0" marR="0" algn="r" rtl="1">
                        <a:spcBef>
                          <a:spcPts val="0"/>
                        </a:spcBef>
                        <a:spcAft>
                          <a:spcPts val="0"/>
                        </a:spcAft>
                      </a:pPr>
                      <a:r>
                        <a:rPr lang="fa-IR" sz="2400" b="0" dirty="0">
                          <a:latin typeface="Times New Roman"/>
                          <a:ea typeface="Times New Roman"/>
                          <a:cs typeface="B Zar"/>
                        </a:rPr>
                        <a:t>نان </a:t>
                      </a:r>
                      <a:r>
                        <a:rPr lang="fa-IR" sz="2400" b="0" dirty="0" smtClean="0">
                          <a:latin typeface="Times New Roman"/>
                          <a:ea typeface="Times New Roman"/>
                          <a:cs typeface="B Zar"/>
                        </a:rPr>
                        <a:t>ضنعتی</a:t>
                      </a:r>
                      <a:endParaRPr lang="en-US" sz="2400" b="0" dirty="0" smtClean="0">
                        <a:latin typeface="Times New Roman"/>
                        <a:ea typeface="Times New Roman"/>
                        <a:cs typeface="B Zar"/>
                      </a:endParaRPr>
                    </a:p>
                    <a:p>
                      <a:pPr marL="0" marR="0" algn="r" rtl="1">
                        <a:spcBef>
                          <a:spcPts val="0"/>
                        </a:spcBef>
                        <a:spcAft>
                          <a:spcPts val="0"/>
                        </a:spcAft>
                      </a:pPr>
                      <a:r>
                        <a:rPr lang="fa-IR" sz="2400" b="0" dirty="0" smtClean="0">
                          <a:latin typeface="Times New Roman"/>
                          <a:ea typeface="Times New Roman"/>
                          <a:cs typeface="B Zar"/>
                        </a:rPr>
                        <a:t> </a:t>
                      </a:r>
                      <a:r>
                        <a:rPr lang="fa-IR" sz="2400" b="0" dirty="0">
                          <a:latin typeface="Times New Roman"/>
                          <a:ea typeface="Times New Roman"/>
                          <a:cs typeface="B Zar"/>
                        </a:rPr>
                        <a:t>( فانتزی )</a:t>
                      </a:r>
                      <a:endParaRPr lang="en-US" sz="2400" b="0" dirty="0">
                        <a:latin typeface="Times New Roman"/>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59000"/>
                      </a:blip>
                      <a:srcRect/>
                      <a:tile tx="0" ty="0" sx="100000" sy="100000" flip="none" algn="tl"/>
                    </a:blipFill>
                  </a:tcPr>
                </a:tc>
                <a:tc>
                  <a:txBody>
                    <a:bodyPr/>
                    <a:lstStyle/>
                    <a:p>
                      <a:pPr marL="0" marR="0" algn="ctr" rtl="1">
                        <a:spcBef>
                          <a:spcPts val="0"/>
                        </a:spcBef>
                        <a:spcAft>
                          <a:spcPts val="0"/>
                        </a:spcAft>
                      </a:pPr>
                      <a:r>
                        <a:rPr lang="fa-IR" sz="2400" b="0" dirty="0">
                          <a:latin typeface="Times New Roman"/>
                          <a:ea typeface="Times New Roman"/>
                          <a:cs typeface="B Zar"/>
                        </a:rPr>
                        <a:t>500</a:t>
                      </a:r>
                      <a:endParaRPr lang="en-US" sz="2400" b="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59000"/>
                      </a:blip>
                      <a:srcRect/>
                      <a:tile tx="0" ty="0" sx="100000" sy="100000" flip="none" algn="tl"/>
                    </a:blipFill>
                  </a:tcPr>
                </a:tc>
                <a:tc>
                  <a:txBody>
                    <a:bodyPr/>
                    <a:lstStyle/>
                    <a:p>
                      <a:pPr marL="0" marR="0" algn="ctr" rtl="1">
                        <a:spcBef>
                          <a:spcPts val="0"/>
                        </a:spcBef>
                        <a:spcAft>
                          <a:spcPts val="0"/>
                        </a:spcAft>
                      </a:pPr>
                      <a:r>
                        <a:rPr lang="fa-IR" sz="2400" b="0">
                          <a:latin typeface="Times New Roman"/>
                          <a:ea typeface="Times New Roman"/>
                          <a:cs typeface="B Zar"/>
                        </a:rPr>
                        <a:t>تن</a:t>
                      </a:r>
                      <a:endParaRPr lang="en-US" sz="2400" b="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59000"/>
                      </a:blip>
                      <a:srcRect/>
                      <a:tile tx="0" ty="0" sx="100000" sy="100000" flip="none" algn="tl"/>
                    </a:blipFill>
                  </a:tcPr>
                </a:tc>
                <a:tc>
                  <a:txBody>
                    <a:bodyPr/>
                    <a:lstStyle/>
                    <a:p>
                      <a:pPr marL="0" marR="0" algn="ctr" rtl="1">
                        <a:spcBef>
                          <a:spcPts val="0"/>
                        </a:spcBef>
                        <a:spcAft>
                          <a:spcPts val="0"/>
                        </a:spcAft>
                      </a:pPr>
                      <a:r>
                        <a:rPr lang="fa-IR" sz="2400" b="0" dirty="0">
                          <a:latin typeface="Times New Roman"/>
                          <a:ea typeface="Times New Roman"/>
                          <a:cs typeface="B Zar"/>
                        </a:rPr>
                        <a:t>5000</a:t>
                      </a:r>
                      <a:endParaRPr lang="en-US" sz="2400" b="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59000"/>
                      </a:blip>
                      <a:srcRect/>
                      <a:tile tx="0" ty="0" sx="100000" sy="100000" flip="none" algn="tl"/>
                    </a:blipFill>
                  </a:tcPr>
                </a:tc>
                <a:tc>
                  <a:txBody>
                    <a:bodyPr/>
                    <a:lstStyle/>
                    <a:p>
                      <a:pPr marL="0" marR="0" algn="ctr" rtl="1">
                        <a:spcBef>
                          <a:spcPts val="0"/>
                        </a:spcBef>
                        <a:spcAft>
                          <a:spcPts val="0"/>
                        </a:spcAft>
                      </a:pPr>
                      <a:r>
                        <a:rPr lang="fa-IR" sz="2400" b="0">
                          <a:latin typeface="Times New Roman"/>
                          <a:ea typeface="Times New Roman"/>
                          <a:cs typeface="B Zar"/>
                        </a:rPr>
                        <a:t>2500</a:t>
                      </a:r>
                      <a:endParaRPr lang="en-US" sz="2400" b="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59000"/>
                      </a:blip>
                      <a:srcRect/>
                      <a:tile tx="0" ty="0" sx="100000" sy="100000" flip="none" algn="tl"/>
                    </a:blipFill>
                  </a:tcPr>
                </a:tc>
              </a:tr>
              <a:tr h="609600">
                <a:tc gridSpan="4">
                  <a:txBody>
                    <a:bodyPr/>
                    <a:lstStyle/>
                    <a:p>
                      <a:pPr marL="0" marR="0" algn="ctr" rtl="1">
                        <a:spcBef>
                          <a:spcPts val="0"/>
                        </a:spcBef>
                        <a:spcAft>
                          <a:spcPts val="0"/>
                        </a:spcAft>
                      </a:pPr>
                      <a:r>
                        <a:rPr lang="fa-IR" sz="2400" b="0">
                          <a:latin typeface="Times New Roman"/>
                          <a:ea typeface="Times New Roman"/>
                          <a:cs typeface="B Zar"/>
                        </a:rPr>
                        <a:t>جمع کل</a:t>
                      </a:r>
                      <a:endParaRPr lang="en-US" sz="2400" b="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59000"/>
                      </a:blip>
                      <a:srcRect/>
                      <a:tile tx="0" ty="0" sx="100000" sy="100000" flip="none" algn="tl"/>
                    </a:blip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algn="r" rtl="1">
                        <a:spcBef>
                          <a:spcPts val="0"/>
                        </a:spcBef>
                        <a:spcAft>
                          <a:spcPts val="0"/>
                        </a:spcAft>
                      </a:pPr>
                      <a:endParaRPr lang="fa-IR" sz="2400" b="0" dirty="0">
                        <a:latin typeface="Times New Roman"/>
                        <a:ea typeface="Times New Roman"/>
                        <a:cs typeface="B Za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59000"/>
                      </a:blip>
                      <a:srcRect/>
                      <a:tile tx="0" ty="0" sx="100000" sy="100000" flip="none" algn="tl"/>
                    </a:blipFill>
                  </a:tcPr>
                </a:tc>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from="(-#ppt_w/2)" to="(#ppt_x)" calcmode="lin" valueType="num">
                                      <p:cBhvr>
                                        <p:cTn id="7" dur="1200" fill="hold">
                                          <p:stCondLst>
                                            <p:cond delay="0"/>
                                          </p:stCondLst>
                                        </p:cTn>
                                        <p:tgtEl>
                                          <p:spTgt spid="3">
                                            <p:txEl>
                                              <p:pRg st="0" end="0"/>
                                            </p:txEl>
                                          </p:spTgt>
                                        </p:tgtEl>
                                        <p:attrNameLst>
                                          <p:attrName>ppt_x</p:attrName>
                                        </p:attrNameLst>
                                      </p:cBhvr>
                                    </p:anim>
                                    <p:anim from="0" to="-1.0" calcmode="lin" valueType="num">
                                      <p:cBhvr>
                                        <p:cTn id="8" dur="400" decel="50000" autoRev="1" fill="hold">
                                          <p:stCondLst>
                                            <p:cond delay="1200"/>
                                          </p:stCondLst>
                                        </p:cTn>
                                        <p:tgtEl>
                                          <p:spTgt spid="3">
                                            <p:txEl>
                                              <p:pRg st="0" end="0"/>
                                            </p:txEl>
                                          </p:spTgt>
                                        </p:tgtEl>
                                        <p:attrNameLst>
                                          <p:attrName>xshear</p:attrName>
                                        </p:attrNameLst>
                                      </p:cBhvr>
                                    </p:anim>
                                    <p:animScale>
                                      <p:cBhvr>
                                        <p:cTn id="9" dur="400" decel="100000" autoRev="1" fill="hold">
                                          <p:stCondLst>
                                            <p:cond delay="1200"/>
                                          </p:stCondLst>
                                        </p:cTn>
                                        <p:tgtEl>
                                          <p:spTgt spid="3">
                                            <p:txEl>
                                              <p:pRg st="0" end="0"/>
                                            </p:txEl>
                                          </p:spTgt>
                                        </p:tgtEl>
                                      </p:cBhvr>
                                      <p:from x="100000" y="100000"/>
                                      <p:to x="80000" y="100000"/>
                                    </p:animScale>
                                    <p:anim by="(#ppt_h/3+#ppt_w*0.1)" calcmode="lin" valueType="num">
                                      <p:cBhvr additive="sum">
                                        <p:cTn id="10" dur="400" decel="100000" autoRev="1" fill="hold">
                                          <p:stCondLst>
                                            <p:cond delay="1200"/>
                                          </p:stCondLst>
                                        </p:cTn>
                                        <p:tgtEl>
                                          <p:spTgt spid="3">
                                            <p:txEl>
                                              <p:pRg st="0" end="0"/>
                                            </p:txEl>
                                          </p:spTgt>
                                        </p:tgtEl>
                                        <p:attrNameLst>
                                          <p:attrName>ppt_x</p:attrName>
                                        </p:attrNameLst>
                                      </p:cBhvr>
                                    </p:anim>
                                  </p:childTnLst>
                                </p:cTn>
                              </p:par>
                            </p:childTnLst>
                          </p:cTn>
                        </p:par>
                        <p:par>
                          <p:cTn id="11" fill="hold">
                            <p:stCondLst>
                              <p:cond delay="2000"/>
                            </p:stCondLst>
                            <p:childTnLst>
                              <p:par>
                                <p:cTn id="12" presetID="15" presetClass="entr" presetSubtype="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ppt_w</p:attrName>
                                        </p:attrNameLst>
                                      </p:cBhvr>
                                      <p:tavLst>
                                        <p:tav tm="0">
                                          <p:val>
                                            <p:fltVal val="0"/>
                                          </p:val>
                                        </p:tav>
                                        <p:tav tm="100000">
                                          <p:val>
                                            <p:strVal val="#ppt_w"/>
                                          </p:val>
                                        </p:tav>
                                      </p:tavLst>
                                    </p:anim>
                                    <p:anim calcmode="lin" valueType="num">
                                      <p:cBhvr>
                                        <p:cTn id="15" dur="2000" fill="hold"/>
                                        <p:tgtEl>
                                          <p:spTgt spid="4"/>
                                        </p:tgtEl>
                                        <p:attrNameLst>
                                          <p:attrName>ppt_h</p:attrName>
                                        </p:attrNameLst>
                                      </p:cBhvr>
                                      <p:tavLst>
                                        <p:tav tm="0">
                                          <p:val>
                                            <p:fltVal val="0"/>
                                          </p:val>
                                        </p:tav>
                                        <p:tav tm="100000">
                                          <p:val>
                                            <p:strVal val="#ppt_h"/>
                                          </p:val>
                                        </p:tav>
                                      </p:tavLst>
                                    </p:anim>
                                    <p:anim calcmode="lin" valueType="num">
                                      <p:cBhvr>
                                        <p:cTn id="16" dur="2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7" dur="2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14400" y="533400"/>
            <a:ext cx="7772400" cy="838200"/>
          </a:xfrm>
        </p:spPr>
        <p:txBody>
          <a:bodyPr>
            <a:noAutofit/>
          </a:bodyPr>
          <a:lstStyle/>
          <a:p>
            <a:pPr algn="ctr" rtl="1"/>
            <a:r>
              <a:rPr lang="fa-IR" sz="2800" dirty="0" smtClean="0">
                <a:solidFill>
                  <a:srgbClr val="86F973"/>
                </a:solidFill>
                <a:cs typeface="B Titr" pitchFamily="2" charset="-78"/>
              </a:rPr>
              <a:t>14 – </a:t>
            </a:r>
            <a:r>
              <a:rPr lang="fa-IR" sz="2800" dirty="0" smtClean="0">
                <a:solidFill>
                  <a:srgbClr val="FFC000"/>
                </a:solidFill>
                <a:cs typeface="B Titr" pitchFamily="2" charset="-78"/>
              </a:rPr>
              <a:t>برآورد سود و زیان سالیانه طرح :</a:t>
            </a:r>
            <a:endParaRPr lang="en-US" sz="2800" dirty="0" smtClean="0">
              <a:solidFill>
                <a:srgbClr val="FFC000"/>
              </a:solidFill>
              <a:cs typeface="B Titr" pitchFamily="2" charset="-78"/>
            </a:endParaRPr>
          </a:p>
          <a:p>
            <a:pPr algn="ctr" rtl="1"/>
            <a:r>
              <a:rPr lang="fa-IR" sz="2800" dirty="0" smtClean="0">
                <a:solidFill>
                  <a:srgbClr val="FFC000"/>
                </a:solidFill>
                <a:cs typeface="B Titr" pitchFamily="2" charset="-78"/>
              </a:rPr>
              <a:t> </a:t>
            </a:r>
            <a:r>
              <a:rPr lang="fa-IR" sz="2800" dirty="0" smtClean="0">
                <a:solidFill>
                  <a:srgbClr val="86F973"/>
                </a:solidFill>
                <a:cs typeface="B Titr" pitchFamily="2" charset="-78"/>
              </a:rPr>
              <a:t>(</a:t>
            </a:r>
            <a:r>
              <a:rPr lang="fa-IR" sz="2800" dirty="0" smtClean="0">
                <a:solidFill>
                  <a:srgbClr val="FFC000"/>
                </a:solidFill>
                <a:cs typeface="B Titr" pitchFamily="2" charset="-78"/>
              </a:rPr>
              <a:t> ارقام به میلیون ریال </a:t>
            </a:r>
            <a:r>
              <a:rPr lang="fa-IR" sz="2800" dirty="0" smtClean="0">
                <a:solidFill>
                  <a:srgbClr val="86F973"/>
                </a:solidFill>
                <a:cs typeface="B Titr" pitchFamily="2" charset="-78"/>
              </a:rPr>
              <a:t>)</a:t>
            </a:r>
            <a:endParaRPr lang="en-US" sz="2800" dirty="0" smtClean="0">
              <a:solidFill>
                <a:srgbClr val="86F973"/>
              </a:solidFill>
              <a:cs typeface="B Titr" pitchFamily="2" charset="-78"/>
            </a:endParaRPr>
          </a:p>
          <a:p>
            <a:endParaRPr lang="en-US" dirty="0"/>
          </a:p>
        </p:txBody>
      </p:sp>
      <p:graphicFrame>
        <p:nvGraphicFramePr>
          <p:cNvPr id="4" name="Table 3"/>
          <p:cNvGraphicFramePr>
            <a:graphicFrameLocks noGrp="1"/>
          </p:cNvGraphicFramePr>
          <p:nvPr/>
        </p:nvGraphicFramePr>
        <p:xfrm>
          <a:off x="685800" y="1295393"/>
          <a:ext cx="8077200" cy="4805684"/>
        </p:xfrm>
        <a:graphic>
          <a:graphicData uri="http://schemas.openxmlformats.org/drawingml/2006/table">
            <a:tbl>
              <a:tblPr rtl="1"/>
              <a:tblGrid>
                <a:gridCol w="4038600"/>
                <a:gridCol w="4038600"/>
              </a:tblGrid>
              <a:tr h="774701">
                <a:tc>
                  <a:txBody>
                    <a:bodyPr/>
                    <a:lstStyle/>
                    <a:p>
                      <a:pPr marL="0" marR="0" algn="ctr" rtl="1">
                        <a:spcBef>
                          <a:spcPts val="0"/>
                        </a:spcBef>
                        <a:spcAft>
                          <a:spcPts val="0"/>
                        </a:spcAft>
                      </a:pPr>
                      <a:r>
                        <a:rPr lang="fa-IR" sz="2800" dirty="0">
                          <a:latin typeface="Times New Roman"/>
                          <a:ea typeface="Times New Roman"/>
                          <a:cs typeface="B Zar"/>
                        </a:rPr>
                        <a:t>شرح</a:t>
                      </a:r>
                      <a:endParaRPr lang="en-US" sz="2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a:latin typeface="Times New Roman"/>
                          <a:ea typeface="Times New Roman"/>
                          <a:cs typeface="B Zar"/>
                        </a:rPr>
                        <a:t>هزینه ( میلیون ریال )</a:t>
                      </a:r>
                      <a:endParaRPr lang="en-US" sz="2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r>
              <a:tr h="774701">
                <a:tc>
                  <a:txBody>
                    <a:bodyPr/>
                    <a:lstStyle/>
                    <a:p>
                      <a:pPr marL="0" marR="0" algn="ctr" rtl="1">
                        <a:spcBef>
                          <a:spcPts val="0"/>
                        </a:spcBef>
                        <a:spcAft>
                          <a:spcPts val="0"/>
                        </a:spcAft>
                      </a:pPr>
                      <a:r>
                        <a:rPr lang="fa-IR" sz="2800" dirty="0">
                          <a:latin typeface="Times New Roman"/>
                          <a:ea typeface="Times New Roman"/>
                          <a:cs typeface="B Zar"/>
                        </a:rPr>
                        <a:t>قیمت کل فروش </a:t>
                      </a:r>
                      <a:endParaRPr lang="en-US" sz="2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a:latin typeface="Times New Roman"/>
                          <a:ea typeface="Times New Roman"/>
                          <a:cs typeface="B Zar"/>
                        </a:rPr>
                        <a:t>2500</a:t>
                      </a:r>
                      <a:endParaRPr lang="en-US" sz="2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r>
              <a:tr h="774701">
                <a:tc>
                  <a:txBody>
                    <a:bodyPr/>
                    <a:lstStyle/>
                    <a:p>
                      <a:pPr marL="0" marR="0" algn="ctr" rtl="1">
                        <a:spcBef>
                          <a:spcPts val="0"/>
                        </a:spcBef>
                        <a:spcAft>
                          <a:spcPts val="0"/>
                        </a:spcAft>
                      </a:pPr>
                      <a:r>
                        <a:rPr lang="fa-IR" sz="2800" dirty="0">
                          <a:latin typeface="Times New Roman"/>
                          <a:ea typeface="Times New Roman"/>
                          <a:cs typeface="B Zar"/>
                        </a:rPr>
                        <a:t>جمع هزینه های تولید سالیانه </a:t>
                      </a:r>
                      <a:endParaRPr lang="en-US" sz="2800" dirty="0" smtClean="0">
                        <a:latin typeface="Times New Roman"/>
                        <a:ea typeface="Times New Roman"/>
                        <a:cs typeface="B Zar"/>
                      </a:endParaRPr>
                    </a:p>
                    <a:p>
                      <a:pPr marL="0" marR="0" algn="ctr" rtl="1">
                        <a:spcBef>
                          <a:spcPts val="0"/>
                        </a:spcBef>
                        <a:spcAft>
                          <a:spcPts val="0"/>
                        </a:spcAft>
                      </a:pPr>
                      <a:r>
                        <a:rPr lang="fa-IR" sz="2800" dirty="0" smtClean="0">
                          <a:latin typeface="Times New Roman"/>
                          <a:ea typeface="Times New Roman"/>
                          <a:cs typeface="B Zar"/>
                        </a:rPr>
                        <a:t>( </a:t>
                      </a:r>
                      <a:r>
                        <a:rPr lang="fa-IR" sz="2800" dirty="0">
                          <a:latin typeface="Times New Roman"/>
                          <a:ea typeface="Times New Roman"/>
                          <a:cs typeface="B Zar"/>
                        </a:rPr>
                        <a:t>کسر می گردد )</a:t>
                      </a:r>
                      <a:endParaRPr lang="en-US" sz="2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a:latin typeface="Times New Roman"/>
                          <a:ea typeface="Times New Roman"/>
                          <a:cs typeface="B Zar"/>
                        </a:rPr>
                        <a:t>1/1921</a:t>
                      </a:r>
                      <a:endParaRPr lang="en-US" sz="2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r>
              <a:tr h="774701">
                <a:tc>
                  <a:txBody>
                    <a:bodyPr/>
                    <a:lstStyle/>
                    <a:p>
                      <a:pPr marL="0" marR="0" algn="ctr" rtl="1">
                        <a:spcBef>
                          <a:spcPts val="0"/>
                        </a:spcBef>
                        <a:spcAft>
                          <a:spcPts val="0"/>
                        </a:spcAft>
                      </a:pPr>
                      <a:r>
                        <a:rPr lang="fa-IR" sz="2800" dirty="0">
                          <a:latin typeface="Times New Roman"/>
                          <a:ea typeface="Times New Roman"/>
                          <a:cs typeface="B Zar"/>
                        </a:rPr>
                        <a:t>جمع کل سود ناویژه سالیانه </a:t>
                      </a:r>
                      <a:endParaRPr lang="en-US" sz="2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a:latin typeface="Times New Roman"/>
                          <a:ea typeface="Times New Roman"/>
                          <a:cs typeface="B Zar"/>
                        </a:rPr>
                        <a:t>9/578</a:t>
                      </a:r>
                      <a:endParaRPr lang="en-US" sz="2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r>
              <a:tr h="774701">
                <a:tc>
                  <a:txBody>
                    <a:bodyPr/>
                    <a:lstStyle/>
                    <a:p>
                      <a:pPr marL="0" marR="0" algn="ctr" rtl="1">
                        <a:spcBef>
                          <a:spcPts val="0"/>
                        </a:spcBef>
                        <a:spcAft>
                          <a:spcPts val="0"/>
                        </a:spcAft>
                      </a:pPr>
                      <a:r>
                        <a:rPr lang="fa-IR" sz="2800" dirty="0">
                          <a:latin typeface="Times New Roman"/>
                          <a:ea typeface="Times New Roman"/>
                          <a:cs typeface="B Zar"/>
                        </a:rPr>
                        <a:t>مالیات سالیانه </a:t>
                      </a:r>
                      <a:endParaRPr lang="en-US" sz="2800" dirty="0" smtClean="0">
                        <a:latin typeface="Times New Roman"/>
                        <a:ea typeface="Times New Roman"/>
                        <a:cs typeface="B Zar"/>
                      </a:endParaRPr>
                    </a:p>
                    <a:p>
                      <a:pPr marL="0" marR="0" algn="ctr" rtl="1">
                        <a:spcBef>
                          <a:spcPts val="0"/>
                        </a:spcBef>
                        <a:spcAft>
                          <a:spcPts val="0"/>
                        </a:spcAft>
                      </a:pPr>
                      <a:r>
                        <a:rPr lang="fa-IR" sz="2800" dirty="0" smtClean="0">
                          <a:latin typeface="Times New Roman"/>
                          <a:ea typeface="Times New Roman"/>
                          <a:cs typeface="B Zar"/>
                        </a:rPr>
                        <a:t>( </a:t>
                      </a:r>
                      <a:r>
                        <a:rPr lang="fa-IR" sz="2800" dirty="0">
                          <a:latin typeface="Times New Roman"/>
                          <a:ea typeface="Times New Roman"/>
                          <a:cs typeface="B Zar"/>
                        </a:rPr>
                        <a:t>کسر می گردد )</a:t>
                      </a:r>
                      <a:endParaRPr lang="en-US" sz="2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a:latin typeface="Times New Roman"/>
                          <a:ea typeface="Times New Roman"/>
                          <a:cs typeface="B Zar"/>
                        </a:rPr>
                        <a:t>9/28</a:t>
                      </a:r>
                      <a:endParaRPr lang="en-US" sz="2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r>
              <a:tr h="774701">
                <a:tc>
                  <a:txBody>
                    <a:bodyPr/>
                    <a:lstStyle/>
                    <a:p>
                      <a:pPr marL="0" marR="0" algn="ctr" rtl="1">
                        <a:spcBef>
                          <a:spcPts val="0"/>
                        </a:spcBef>
                        <a:spcAft>
                          <a:spcPts val="0"/>
                        </a:spcAft>
                      </a:pPr>
                      <a:r>
                        <a:rPr lang="fa-IR" sz="2800">
                          <a:latin typeface="Times New Roman"/>
                          <a:ea typeface="Times New Roman"/>
                          <a:cs typeface="B Zar"/>
                        </a:rPr>
                        <a:t>سود ویژه سالیانه کل </a:t>
                      </a:r>
                      <a:endParaRPr lang="en-US" sz="280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marL="0" marR="0" algn="ctr" rtl="1">
                        <a:spcBef>
                          <a:spcPts val="0"/>
                        </a:spcBef>
                        <a:spcAft>
                          <a:spcPts val="0"/>
                        </a:spcAft>
                      </a:pPr>
                      <a:r>
                        <a:rPr lang="fa-IR" sz="2800" dirty="0">
                          <a:latin typeface="Times New Roman"/>
                          <a:ea typeface="Times New Roman"/>
                          <a:cs typeface="B Zar"/>
                        </a:rPr>
                        <a:t>550</a:t>
                      </a:r>
                      <a:endParaRPr lang="en-US" sz="2800" dirty="0">
                        <a:latin typeface="Times New Roman"/>
                        <a:ea typeface="Times New Roman"/>
                        <a:cs typeface="Arial"/>
                      </a:endParaRPr>
                    </a:p>
                  </a:txBody>
                  <a:tcPr marL="63944" marR="639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2" presetClass="entr" presetSubtype="0" fill="hold" grpId="0" nodeType="after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2000"/>
                                        <p:tgtEl>
                                          <p:spTgt spid="3">
                                            <p:txEl>
                                              <p:pRg st="1" end="1"/>
                                            </p:txEl>
                                          </p:spTgt>
                                        </p:tgtEl>
                                      </p:cBhvr>
                                    </p:animEffect>
                                    <p:anim calcmode="lin" valueType="num">
                                      <p:cBhvr>
                                        <p:cTn id="14"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5" dur="2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4000"/>
                            </p:stCondLst>
                            <p:childTnLst>
                              <p:par>
                                <p:cTn id="17" presetID="49" presetClass="entr" presetSubtype="0" decel="10000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2000" fill="hold"/>
                                        <p:tgtEl>
                                          <p:spTgt spid="4"/>
                                        </p:tgtEl>
                                        <p:attrNameLst>
                                          <p:attrName>ppt_w</p:attrName>
                                        </p:attrNameLst>
                                      </p:cBhvr>
                                      <p:tavLst>
                                        <p:tav tm="0">
                                          <p:val>
                                            <p:fltVal val="0"/>
                                          </p:val>
                                        </p:tav>
                                        <p:tav tm="100000">
                                          <p:val>
                                            <p:strVal val="#ppt_w"/>
                                          </p:val>
                                        </p:tav>
                                      </p:tavLst>
                                    </p:anim>
                                    <p:anim calcmode="lin" valueType="num">
                                      <p:cBhvr>
                                        <p:cTn id="20" dur="2000" fill="hold"/>
                                        <p:tgtEl>
                                          <p:spTgt spid="4"/>
                                        </p:tgtEl>
                                        <p:attrNameLst>
                                          <p:attrName>ppt_h</p:attrName>
                                        </p:attrNameLst>
                                      </p:cBhvr>
                                      <p:tavLst>
                                        <p:tav tm="0">
                                          <p:val>
                                            <p:fltVal val="0"/>
                                          </p:val>
                                        </p:tav>
                                        <p:tav tm="100000">
                                          <p:val>
                                            <p:strVal val="#ppt_h"/>
                                          </p:val>
                                        </p:tav>
                                      </p:tavLst>
                                    </p:anim>
                                    <p:anim calcmode="lin" valueType="num">
                                      <p:cBhvr>
                                        <p:cTn id="21" dur="2000" fill="hold"/>
                                        <p:tgtEl>
                                          <p:spTgt spid="4"/>
                                        </p:tgtEl>
                                        <p:attrNameLst>
                                          <p:attrName>style.rotation</p:attrName>
                                        </p:attrNameLst>
                                      </p:cBhvr>
                                      <p:tavLst>
                                        <p:tav tm="0">
                                          <p:val>
                                            <p:fltVal val="360"/>
                                          </p:val>
                                        </p:tav>
                                        <p:tav tm="100000">
                                          <p:val>
                                            <p:fltVal val="0"/>
                                          </p:val>
                                        </p:tav>
                                      </p:tavLst>
                                    </p:anim>
                                    <p:animEffect transition="in" filter="fade">
                                      <p:cBhvr>
                                        <p:cTn id="2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14400" y="533400"/>
            <a:ext cx="7772400" cy="594360"/>
          </a:xfrm>
        </p:spPr>
        <p:txBody>
          <a:bodyPr>
            <a:normAutofit fontScale="85000" lnSpcReduction="10000"/>
          </a:bodyPr>
          <a:lstStyle/>
          <a:p>
            <a:pPr algn="ctr" rtl="1"/>
            <a:r>
              <a:rPr lang="fa-IR" sz="3900" dirty="0" smtClean="0">
                <a:solidFill>
                  <a:srgbClr val="86F973"/>
                </a:solidFill>
                <a:cs typeface="B Titr" pitchFamily="2" charset="-78"/>
              </a:rPr>
              <a:t>15 – </a:t>
            </a:r>
            <a:r>
              <a:rPr lang="fa-IR" sz="3900" dirty="0" smtClean="0">
                <a:solidFill>
                  <a:srgbClr val="FFC000"/>
                </a:solidFill>
                <a:cs typeface="B Titr" pitchFamily="2" charset="-78"/>
              </a:rPr>
              <a:t>محاسبه نقطه سر به سر </a:t>
            </a:r>
            <a:r>
              <a:rPr lang="fa-IR" sz="3900" dirty="0" smtClean="0">
                <a:solidFill>
                  <a:srgbClr val="86F973"/>
                </a:solidFill>
                <a:cs typeface="B Titr" pitchFamily="2" charset="-78"/>
              </a:rPr>
              <a:t>( </a:t>
            </a:r>
            <a:r>
              <a:rPr lang="fa-IR" sz="3900" dirty="0" smtClean="0">
                <a:solidFill>
                  <a:srgbClr val="FFC000"/>
                </a:solidFill>
                <a:cs typeface="B Titr" pitchFamily="2" charset="-78"/>
              </a:rPr>
              <a:t>در 100% راندمان </a:t>
            </a:r>
            <a:r>
              <a:rPr lang="fa-IR" sz="3900" dirty="0" smtClean="0">
                <a:solidFill>
                  <a:srgbClr val="86F973"/>
                </a:solidFill>
                <a:cs typeface="B Titr" pitchFamily="2" charset="-78"/>
              </a:rPr>
              <a:t>)</a:t>
            </a:r>
            <a:endParaRPr lang="en-US" sz="3900" dirty="0" smtClean="0">
              <a:solidFill>
                <a:srgbClr val="86F973"/>
              </a:solidFill>
              <a:cs typeface="B Titr" pitchFamily="2" charset="-78"/>
            </a:endParaRPr>
          </a:p>
          <a:p>
            <a:endParaRPr lang="en-US" dirty="0"/>
          </a:p>
        </p:txBody>
      </p:sp>
      <p:graphicFrame>
        <p:nvGraphicFramePr>
          <p:cNvPr id="4" name="Table 3"/>
          <p:cNvGraphicFramePr>
            <a:graphicFrameLocks noGrp="1"/>
          </p:cNvGraphicFramePr>
          <p:nvPr/>
        </p:nvGraphicFramePr>
        <p:xfrm>
          <a:off x="457201" y="1066807"/>
          <a:ext cx="8458199" cy="5562592"/>
        </p:xfrm>
        <a:graphic>
          <a:graphicData uri="http://schemas.openxmlformats.org/drawingml/2006/table">
            <a:tbl>
              <a:tblPr rtl="1"/>
              <a:tblGrid>
                <a:gridCol w="781785"/>
                <a:gridCol w="2766692"/>
                <a:gridCol w="811248"/>
                <a:gridCol w="811248"/>
                <a:gridCol w="811248"/>
                <a:gridCol w="811248"/>
                <a:gridCol w="1664730"/>
              </a:tblGrid>
              <a:tr h="734097">
                <a:tc rowSpan="2">
                  <a:txBody>
                    <a:bodyPr/>
                    <a:lstStyle/>
                    <a:p>
                      <a:pPr marL="71755" marR="71755" algn="ctr" rtl="1">
                        <a:spcBef>
                          <a:spcPts val="0"/>
                        </a:spcBef>
                        <a:spcAft>
                          <a:spcPts val="0"/>
                        </a:spcAft>
                      </a:pPr>
                      <a:r>
                        <a:rPr lang="fa-IR" sz="2000" dirty="0">
                          <a:latin typeface="Times New Roman"/>
                          <a:ea typeface="Times New Roman"/>
                          <a:cs typeface="B Zar"/>
                        </a:rPr>
                        <a:t>ردیف</a:t>
                      </a:r>
                      <a:endParaRPr lang="en-US" sz="2000" dirty="0">
                        <a:latin typeface="Times New Roman"/>
                        <a:ea typeface="Times New Roman"/>
                        <a:cs typeface="Arial"/>
                      </a:endParaRPr>
                    </a:p>
                  </a:txBody>
                  <a:tcPr marL="68580" marR="68580" marT="0" marB="0" vert="vert27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rowSpan="2">
                  <a:txBody>
                    <a:bodyPr/>
                    <a:lstStyle/>
                    <a:p>
                      <a:pPr marL="0" marR="0" algn="ctr" rtl="1">
                        <a:spcBef>
                          <a:spcPts val="0"/>
                        </a:spcBef>
                        <a:spcAft>
                          <a:spcPts val="0"/>
                        </a:spcAft>
                      </a:pPr>
                      <a:r>
                        <a:rPr lang="fa-IR" sz="2000" dirty="0">
                          <a:latin typeface="Times New Roman"/>
                          <a:ea typeface="Times New Roman"/>
                          <a:cs typeface="B Zar"/>
                        </a:rPr>
                        <a:t>شرح هزینه</a:t>
                      </a:r>
                      <a:endParaRPr lang="en-US" sz="20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gridSpan="2">
                  <a:txBody>
                    <a:bodyPr/>
                    <a:lstStyle/>
                    <a:p>
                      <a:pPr marL="0" marR="0" algn="ctr" rtl="1">
                        <a:spcBef>
                          <a:spcPts val="0"/>
                        </a:spcBef>
                        <a:spcAft>
                          <a:spcPts val="0"/>
                        </a:spcAft>
                      </a:pPr>
                      <a:r>
                        <a:rPr lang="fa-IR" sz="2000" dirty="0">
                          <a:latin typeface="Times New Roman"/>
                          <a:ea typeface="Times New Roman"/>
                          <a:cs typeface="B Zar"/>
                        </a:rPr>
                        <a:t>هزینه متغییر</a:t>
                      </a:r>
                      <a:endParaRPr lang="en-US" sz="20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hMerge="1">
                  <a:txBody>
                    <a:bodyPr/>
                    <a:lstStyle/>
                    <a:p>
                      <a:endParaRPr lang="en-US"/>
                    </a:p>
                  </a:txBody>
                  <a:tcPr/>
                </a:tc>
                <a:tc gridSpan="2">
                  <a:txBody>
                    <a:bodyPr/>
                    <a:lstStyle/>
                    <a:p>
                      <a:pPr marL="0" marR="0" algn="ctr" rtl="1">
                        <a:spcBef>
                          <a:spcPts val="0"/>
                        </a:spcBef>
                        <a:spcAft>
                          <a:spcPts val="0"/>
                        </a:spcAft>
                      </a:pPr>
                      <a:r>
                        <a:rPr lang="fa-IR" sz="2000">
                          <a:latin typeface="Times New Roman"/>
                          <a:ea typeface="Times New Roman"/>
                          <a:cs typeface="B Zar"/>
                        </a:rPr>
                        <a:t>هزینه ثابت</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hMerge="1">
                  <a:txBody>
                    <a:bodyPr/>
                    <a:lstStyle/>
                    <a:p>
                      <a:endParaRPr lang="en-US"/>
                    </a:p>
                  </a:txBody>
                  <a:tcPr/>
                </a:tc>
                <a:tc rowSpan="2">
                  <a:txBody>
                    <a:bodyPr/>
                    <a:lstStyle/>
                    <a:p>
                      <a:pPr marL="0" marR="0" algn="ctr" rtl="1">
                        <a:spcBef>
                          <a:spcPts val="0"/>
                        </a:spcBef>
                        <a:spcAft>
                          <a:spcPts val="0"/>
                        </a:spcAft>
                      </a:pPr>
                      <a:r>
                        <a:rPr lang="fa-IR" sz="2000">
                          <a:latin typeface="Times New Roman"/>
                          <a:ea typeface="Times New Roman"/>
                          <a:cs typeface="B Zar"/>
                        </a:rPr>
                        <a:t>مبلغ ( میلیون ریال )</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r>
              <a:tr h="734097">
                <a:tc vMerge="1">
                  <a:txBody>
                    <a:bodyPr/>
                    <a:lstStyle/>
                    <a:p>
                      <a:endParaRPr lang="en-US"/>
                    </a:p>
                  </a:txBody>
                  <a:tcPr/>
                </a:tc>
                <a:tc vMerge="1">
                  <a:txBody>
                    <a:bodyPr/>
                    <a:lstStyle/>
                    <a:p>
                      <a:endParaRPr lang="en-US"/>
                    </a:p>
                  </a:txBody>
                  <a:tcPr/>
                </a:tc>
                <a:tc>
                  <a:txBody>
                    <a:bodyPr/>
                    <a:lstStyle/>
                    <a:p>
                      <a:pPr marL="0" marR="0" algn="ctr" rtl="1">
                        <a:spcBef>
                          <a:spcPts val="0"/>
                        </a:spcBef>
                        <a:spcAft>
                          <a:spcPts val="0"/>
                        </a:spcAft>
                      </a:pPr>
                      <a:r>
                        <a:rPr lang="fa-IR" sz="2000">
                          <a:latin typeface="Times New Roman"/>
                          <a:ea typeface="Times New Roman"/>
                          <a:cs typeface="B Zar"/>
                        </a:rPr>
                        <a:t>مقدار</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درصد</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مقدار</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در صد</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vMerge="1">
                  <a:txBody>
                    <a:bodyPr/>
                    <a:lstStyle/>
                    <a:p>
                      <a:endParaRPr lang="en-US"/>
                    </a:p>
                  </a:txBody>
                  <a:tcPr/>
                </a:tc>
              </a:tr>
              <a:tr h="372218">
                <a:tc>
                  <a:txBody>
                    <a:bodyPr/>
                    <a:lstStyle/>
                    <a:p>
                      <a:pPr marL="0" marR="0" algn="ctr" rtl="1">
                        <a:spcBef>
                          <a:spcPts val="0"/>
                        </a:spcBef>
                        <a:spcAft>
                          <a:spcPts val="0"/>
                        </a:spcAft>
                      </a:pPr>
                      <a:r>
                        <a:rPr lang="fa-IR" sz="2000">
                          <a:latin typeface="Times New Roman"/>
                          <a:ea typeface="Times New Roman"/>
                          <a:cs typeface="B Zar"/>
                        </a:rPr>
                        <a:t>1</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000">
                          <a:latin typeface="Times New Roman"/>
                          <a:ea typeface="Times New Roman"/>
                          <a:cs typeface="B Zar"/>
                        </a:rPr>
                        <a:t>هزینه مواد اولیه و بسته بندی </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824</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100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824</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r>
              <a:tr h="372218">
                <a:tc>
                  <a:txBody>
                    <a:bodyPr/>
                    <a:lstStyle/>
                    <a:p>
                      <a:pPr marL="0" marR="0" algn="ctr" rtl="1">
                        <a:spcBef>
                          <a:spcPts val="0"/>
                        </a:spcBef>
                        <a:spcAft>
                          <a:spcPts val="0"/>
                        </a:spcAft>
                      </a:pPr>
                      <a:r>
                        <a:rPr lang="fa-IR" sz="2000">
                          <a:latin typeface="Times New Roman"/>
                          <a:ea typeface="Times New Roman"/>
                          <a:cs typeface="B Zar"/>
                        </a:rPr>
                        <a:t>2</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000">
                          <a:latin typeface="Times New Roman"/>
                          <a:ea typeface="Times New Roman"/>
                          <a:cs typeface="B Zar"/>
                        </a:rPr>
                        <a:t>هزینه حقوق و دستمزد </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5/205</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35</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5/381</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65</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587</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r>
              <a:tr h="372218">
                <a:tc>
                  <a:txBody>
                    <a:bodyPr/>
                    <a:lstStyle/>
                    <a:p>
                      <a:pPr marL="0" marR="0" algn="ctr" rtl="1">
                        <a:spcBef>
                          <a:spcPts val="0"/>
                        </a:spcBef>
                        <a:spcAft>
                          <a:spcPts val="0"/>
                        </a:spcAft>
                      </a:pPr>
                      <a:r>
                        <a:rPr lang="fa-IR" sz="2000">
                          <a:latin typeface="Times New Roman"/>
                          <a:ea typeface="Times New Roman"/>
                          <a:cs typeface="B Zar"/>
                        </a:rPr>
                        <a:t>3</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000">
                          <a:latin typeface="Times New Roman"/>
                          <a:ea typeface="Times New Roman"/>
                          <a:cs typeface="B Zar"/>
                        </a:rPr>
                        <a:t>هزینه سوخت و انرژی </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dirty="0">
                          <a:latin typeface="Times New Roman"/>
                          <a:ea typeface="Times New Roman"/>
                          <a:cs typeface="B Zar"/>
                        </a:rPr>
                        <a:t>39</a:t>
                      </a:r>
                      <a:endParaRPr lang="en-US" sz="20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80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1/10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20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1/49</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r>
              <a:tr h="372218">
                <a:tc>
                  <a:txBody>
                    <a:bodyPr/>
                    <a:lstStyle/>
                    <a:p>
                      <a:pPr marL="0" marR="0" algn="ctr" rtl="1">
                        <a:spcBef>
                          <a:spcPts val="0"/>
                        </a:spcBef>
                        <a:spcAft>
                          <a:spcPts val="0"/>
                        </a:spcAft>
                      </a:pPr>
                      <a:r>
                        <a:rPr lang="fa-IR" sz="2000">
                          <a:latin typeface="Times New Roman"/>
                          <a:ea typeface="Times New Roman"/>
                          <a:cs typeface="B Zar"/>
                        </a:rPr>
                        <a:t>4</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000" dirty="0">
                          <a:latin typeface="Times New Roman"/>
                          <a:ea typeface="Times New Roman"/>
                          <a:cs typeface="B Zar"/>
                        </a:rPr>
                        <a:t>هزینه نگهداری و تعمیرات </a:t>
                      </a:r>
                      <a:endParaRPr lang="en-US" sz="20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4/54</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dirty="0">
                          <a:latin typeface="Times New Roman"/>
                          <a:ea typeface="Times New Roman"/>
                          <a:cs typeface="B Zar"/>
                        </a:rPr>
                        <a:t>80</a:t>
                      </a:r>
                      <a:endParaRPr lang="en-US" sz="20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6/13</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20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68</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r>
              <a:tr h="372218">
                <a:tc>
                  <a:txBody>
                    <a:bodyPr/>
                    <a:lstStyle/>
                    <a:p>
                      <a:pPr marL="0" marR="0" algn="ctr" rtl="1">
                        <a:spcBef>
                          <a:spcPts val="0"/>
                        </a:spcBef>
                        <a:spcAft>
                          <a:spcPts val="0"/>
                        </a:spcAft>
                      </a:pPr>
                      <a:r>
                        <a:rPr lang="fa-IR" sz="2000">
                          <a:latin typeface="Times New Roman"/>
                          <a:ea typeface="Times New Roman"/>
                          <a:cs typeface="B Zar"/>
                        </a:rPr>
                        <a:t>5</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000">
                          <a:latin typeface="Times New Roman"/>
                          <a:ea typeface="Times New Roman"/>
                          <a:cs typeface="B Zar"/>
                        </a:rPr>
                        <a:t>هزینه پیش بینی نشده تولید </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5/65</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85</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5/11</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15</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77</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r>
              <a:tr h="372218">
                <a:tc>
                  <a:txBody>
                    <a:bodyPr/>
                    <a:lstStyle/>
                    <a:p>
                      <a:pPr marL="0" marR="0" algn="ctr" rtl="1">
                        <a:spcBef>
                          <a:spcPts val="0"/>
                        </a:spcBef>
                        <a:spcAft>
                          <a:spcPts val="0"/>
                        </a:spcAft>
                      </a:pPr>
                      <a:r>
                        <a:rPr lang="fa-IR" sz="2000" dirty="0">
                          <a:latin typeface="Times New Roman"/>
                          <a:ea typeface="Times New Roman"/>
                          <a:cs typeface="B Zar"/>
                        </a:rPr>
                        <a:t>6</a:t>
                      </a:r>
                      <a:endParaRPr lang="en-US" sz="20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000">
                          <a:latin typeface="Times New Roman"/>
                          <a:ea typeface="Times New Roman"/>
                          <a:cs typeface="B Zar"/>
                        </a:rPr>
                        <a:t>هزینه اثاثیه و لوازم ادرای </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3/60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100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3/60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r>
              <a:tr h="372218">
                <a:tc>
                  <a:txBody>
                    <a:bodyPr/>
                    <a:lstStyle/>
                    <a:p>
                      <a:pPr marL="0" marR="0" algn="ctr" rtl="1">
                        <a:spcBef>
                          <a:spcPts val="0"/>
                        </a:spcBef>
                        <a:spcAft>
                          <a:spcPts val="0"/>
                        </a:spcAft>
                      </a:pPr>
                      <a:r>
                        <a:rPr lang="fa-IR" sz="2000">
                          <a:latin typeface="Times New Roman"/>
                          <a:ea typeface="Times New Roman"/>
                          <a:cs typeface="B Zar"/>
                        </a:rPr>
                        <a:t>7</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000">
                          <a:latin typeface="Times New Roman"/>
                          <a:ea typeface="Times New Roman"/>
                          <a:cs typeface="B Zar"/>
                        </a:rPr>
                        <a:t>هزینه تهسیلات مالی </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100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100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100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r>
              <a:tr h="372218">
                <a:tc>
                  <a:txBody>
                    <a:bodyPr/>
                    <a:lstStyle/>
                    <a:p>
                      <a:pPr marL="0" marR="0" algn="ctr" rtl="1">
                        <a:spcBef>
                          <a:spcPts val="0"/>
                        </a:spcBef>
                        <a:spcAft>
                          <a:spcPts val="0"/>
                        </a:spcAft>
                      </a:pPr>
                      <a:r>
                        <a:rPr lang="fa-IR" sz="2000">
                          <a:latin typeface="Times New Roman"/>
                          <a:ea typeface="Times New Roman"/>
                          <a:cs typeface="B Zar"/>
                        </a:rPr>
                        <a:t>8</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000">
                          <a:latin typeface="Times New Roman"/>
                          <a:ea typeface="Times New Roman"/>
                          <a:cs typeface="B Zar"/>
                        </a:rPr>
                        <a:t>هزینه بیمه کارخانه </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12</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100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12</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r>
              <a:tr h="372218">
                <a:tc>
                  <a:txBody>
                    <a:bodyPr/>
                    <a:lstStyle/>
                    <a:p>
                      <a:pPr marL="0" marR="0" algn="ctr" rtl="1">
                        <a:spcBef>
                          <a:spcPts val="0"/>
                        </a:spcBef>
                        <a:spcAft>
                          <a:spcPts val="0"/>
                        </a:spcAft>
                      </a:pPr>
                      <a:r>
                        <a:rPr lang="fa-IR" sz="2000">
                          <a:latin typeface="Times New Roman"/>
                          <a:ea typeface="Times New Roman"/>
                          <a:cs typeface="B Zar"/>
                        </a:rPr>
                        <a:t>9</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000">
                          <a:latin typeface="Times New Roman"/>
                          <a:ea typeface="Times New Roman"/>
                          <a:cs typeface="B Zar"/>
                        </a:rPr>
                        <a:t>هزینه استهلاک </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7/133</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100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7/133</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r>
              <a:tr h="372218">
                <a:tc>
                  <a:txBody>
                    <a:bodyPr/>
                    <a:lstStyle/>
                    <a:p>
                      <a:pPr marL="0" marR="0" algn="ctr" rtl="1">
                        <a:spcBef>
                          <a:spcPts val="0"/>
                        </a:spcBef>
                        <a:spcAft>
                          <a:spcPts val="0"/>
                        </a:spcAft>
                      </a:pPr>
                      <a:r>
                        <a:rPr lang="fa-IR" sz="2000">
                          <a:latin typeface="Times New Roman"/>
                          <a:ea typeface="Times New Roman"/>
                          <a:cs typeface="B Zar"/>
                        </a:rPr>
                        <a:t>10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r" rtl="1">
                        <a:spcBef>
                          <a:spcPts val="0"/>
                        </a:spcBef>
                        <a:spcAft>
                          <a:spcPts val="0"/>
                        </a:spcAft>
                      </a:pPr>
                      <a:r>
                        <a:rPr lang="fa-IR" sz="2000">
                          <a:latin typeface="Times New Roman"/>
                          <a:ea typeface="Times New Roman"/>
                          <a:cs typeface="B Zar"/>
                        </a:rPr>
                        <a:t>هزینه استهلاک قبل از بهره برداری </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10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100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a:txBody>
                    <a:bodyPr/>
                    <a:lstStyle/>
                    <a:p>
                      <a:pPr marL="0" marR="0" algn="ctr" rtl="1">
                        <a:spcBef>
                          <a:spcPts val="0"/>
                        </a:spcBef>
                        <a:spcAft>
                          <a:spcPts val="0"/>
                        </a:spcAft>
                      </a:pPr>
                      <a:r>
                        <a:rPr lang="fa-IR" sz="2000">
                          <a:latin typeface="Times New Roman"/>
                          <a:ea typeface="Times New Roman"/>
                          <a:cs typeface="B Zar"/>
                        </a:rPr>
                        <a:t>10</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r>
              <a:tr h="372218">
                <a:tc gridSpan="2">
                  <a:txBody>
                    <a:bodyPr/>
                    <a:lstStyle/>
                    <a:p>
                      <a:pPr marL="0" marR="0" algn="ctr" rtl="1">
                        <a:spcBef>
                          <a:spcPts val="0"/>
                        </a:spcBef>
                        <a:spcAft>
                          <a:spcPts val="0"/>
                        </a:spcAft>
                      </a:pPr>
                      <a:r>
                        <a:rPr lang="fa-IR" sz="2000">
                          <a:latin typeface="Times New Roman"/>
                          <a:ea typeface="Times New Roman"/>
                          <a:cs typeface="B Zar"/>
                        </a:rPr>
                        <a:t>جمع کل هزینه های تولید</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hMerge="1">
                  <a:txBody>
                    <a:bodyPr/>
                    <a:lstStyle/>
                    <a:p>
                      <a:endParaRPr lang="en-US"/>
                    </a:p>
                  </a:txBody>
                  <a:tcPr/>
                </a:tc>
                <a:tc gridSpan="2">
                  <a:txBody>
                    <a:bodyPr/>
                    <a:lstStyle/>
                    <a:p>
                      <a:pPr marL="0" marR="0" algn="ctr" rtl="1">
                        <a:spcBef>
                          <a:spcPts val="0"/>
                        </a:spcBef>
                        <a:spcAft>
                          <a:spcPts val="0"/>
                        </a:spcAft>
                      </a:pPr>
                      <a:r>
                        <a:rPr lang="fa-IR" sz="2000">
                          <a:latin typeface="Times New Roman"/>
                          <a:ea typeface="Times New Roman"/>
                          <a:cs typeface="B Zar"/>
                        </a:rPr>
                        <a:t>7/1248</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hMerge="1">
                  <a:txBody>
                    <a:bodyPr/>
                    <a:lstStyle/>
                    <a:p>
                      <a:endParaRPr lang="en-US"/>
                    </a:p>
                  </a:txBody>
                  <a:tcPr/>
                </a:tc>
                <a:tc gridSpan="2">
                  <a:txBody>
                    <a:bodyPr/>
                    <a:lstStyle/>
                    <a:p>
                      <a:pPr marL="0" marR="0" algn="ctr" rtl="1">
                        <a:spcBef>
                          <a:spcPts val="0"/>
                        </a:spcBef>
                        <a:spcAft>
                          <a:spcPts val="0"/>
                        </a:spcAft>
                      </a:pPr>
                      <a:r>
                        <a:rPr lang="fa-IR" sz="2000">
                          <a:latin typeface="Times New Roman"/>
                          <a:ea typeface="Times New Roman"/>
                          <a:cs typeface="B Zar"/>
                        </a:rPr>
                        <a:t>4/672</a:t>
                      </a:r>
                      <a:endParaRPr lang="en-US" sz="200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c hMerge="1">
                  <a:txBody>
                    <a:bodyPr/>
                    <a:lstStyle/>
                    <a:p>
                      <a:endParaRPr lang="en-US"/>
                    </a:p>
                  </a:txBody>
                  <a:tcPr/>
                </a:tc>
                <a:tc>
                  <a:txBody>
                    <a:bodyPr/>
                    <a:lstStyle/>
                    <a:p>
                      <a:pPr marL="0" marR="0" algn="ctr" rtl="1">
                        <a:spcBef>
                          <a:spcPts val="0"/>
                        </a:spcBef>
                        <a:spcAft>
                          <a:spcPts val="0"/>
                        </a:spcAft>
                      </a:pPr>
                      <a:r>
                        <a:rPr lang="fa-IR" sz="2000" dirty="0">
                          <a:latin typeface="Times New Roman"/>
                          <a:ea typeface="Times New Roman"/>
                          <a:cs typeface="B Zar"/>
                        </a:rPr>
                        <a:t>1/1921</a:t>
                      </a:r>
                      <a:endParaRPr lang="en-US" sz="2000" dirty="0">
                        <a:latin typeface="Times New Roman"/>
                        <a:ea typeface="Times New Roman"/>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6F973">
                        <a:alpha val="50000"/>
                      </a:srgbClr>
                    </a:solidFill>
                  </a:tcPr>
                </a:tc>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decel="50000" fill="hold">
                                          <p:stCondLst>
                                            <p:cond delay="0"/>
                                          </p:stCondLst>
                                        </p:cTn>
                                        <p:tgtEl>
                                          <p:spTgt spid="3">
                                            <p:txEl>
                                              <p:pRg st="0" end="0"/>
                                            </p:txEl>
                                          </p:spTgt>
                                        </p:tgtEl>
                                        <p:attrNameLst>
                                          <p:attrName>style.rotation</p:attrName>
                                        </p:attrNameLst>
                                      </p:cBhvr>
                                      <p:tavLst>
                                        <p:tav tm="0">
                                          <p:val>
                                            <p:fltVal val="-90"/>
                                          </p:val>
                                        </p:tav>
                                        <p:tav tm="100000">
                                          <p:val>
                                            <p:fltVal val="0"/>
                                          </p:val>
                                        </p:tav>
                                      </p:tavLst>
                                    </p:anim>
                                    <p:anim calcmode="lin" valueType="num">
                                      <p:cBhvr>
                                        <p:cTn id="8" dur="1000" decel="50000" fill="hold">
                                          <p:stCondLst>
                                            <p:cond delay="0"/>
                                          </p:stCondLst>
                                        </p:cTn>
                                        <p:tgtEl>
                                          <p:spTgt spid="3">
                                            <p:txEl>
                                              <p:pRg st="0" end="0"/>
                                            </p:txEl>
                                          </p:spTgt>
                                        </p:tgtEl>
                                        <p:attrNameLst>
                                          <p:attrName>ppt_w</p:attrName>
                                        </p:attrNameLst>
                                      </p:cBhvr>
                                      <p:tavLst>
                                        <p:tav tm="0">
                                          <p:val>
                                            <p:strVal val="#ppt_w"/>
                                          </p:val>
                                        </p:tav>
                                        <p:tav tm="100000">
                                          <p:val>
                                            <p:strVal val="#ppt_w*.05"/>
                                          </p:val>
                                        </p:tav>
                                      </p:tavLst>
                                    </p:anim>
                                    <p:anim calcmode="lin" valueType="num">
                                      <p:cBhvr>
                                        <p:cTn id="9" dur="1000" accel="50000" fill="hold">
                                          <p:stCondLst>
                                            <p:cond delay="1000"/>
                                          </p:stCondLst>
                                        </p:cTn>
                                        <p:tgtEl>
                                          <p:spTgt spid="3">
                                            <p:txEl>
                                              <p:pRg st="0" end="0"/>
                                            </p:txEl>
                                          </p:spTgt>
                                        </p:tgtEl>
                                        <p:attrNameLst>
                                          <p:attrName>ppt_w</p:attrName>
                                        </p:attrNameLst>
                                      </p:cBhvr>
                                      <p:tavLst>
                                        <p:tav tm="0">
                                          <p:val>
                                            <p:strVal val="#ppt_w*.05"/>
                                          </p:val>
                                        </p:tav>
                                        <p:tav tm="100000">
                                          <p:val>
                                            <p:strVal val="#ppt_w"/>
                                          </p:val>
                                        </p:tav>
                                      </p:tavLst>
                                    </p:anim>
                                    <p:anim calcmode="lin" valueType="num">
                                      <p:cBhvr>
                                        <p:cTn id="10" dur="20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11" dur="1000" decel="50000" fill="hold">
                                          <p:stCondLst>
                                            <p:cond delay="0"/>
                                          </p:stCondLst>
                                        </p:cTn>
                                        <p:tgtEl>
                                          <p:spTgt spid="3">
                                            <p:txEl>
                                              <p:pRg st="0" end="0"/>
                                            </p:txEl>
                                          </p:spTgt>
                                        </p:tgtEl>
                                        <p:attrNameLst>
                                          <p:attrName>ppt_x</p:attrName>
                                        </p:attrNameLst>
                                      </p:cBhvr>
                                      <p:tavLst>
                                        <p:tav tm="0">
                                          <p:val>
                                            <p:strVal val="#ppt_x+.4"/>
                                          </p:val>
                                        </p:tav>
                                        <p:tav tm="100000">
                                          <p:val>
                                            <p:strVal val="#ppt_x"/>
                                          </p:val>
                                        </p:tav>
                                      </p:tavLst>
                                    </p:anim>
                                    <p:anim calcmode="lin" valueType="num">
                                      <p:cBhvr>
                                        <p:cTn id="12" dur="1000" decel="50000" fill="hold">
                                          <p:stCondLst>
                                            <p:cond delay="0"/>
                                          </p:stCondLst>
                                        </p:cTn>
                                        <p:tgtEl>
                                          <p:spTgt spid="3">
                                            <p:txEl>
                                              <p:pRg st="0" end="0"/>
                                            </p:txEl>
                                          </p:spTgt>
                                        </p:tgtEl>
                                        <p:attrNameLst>
                                          <p:attrName>ppt_y</p:attrName>
                                        </p:attrNameLst>
                                      </p:cBhvr>
                                      <p:tavLst>
                                        <p:tav tm="0">
                                          <p:val>
                                            <p:strVal val="#ppt_y-.2"/>
                                          </p:val>
                                        </p:tav>
                                        <p:tav tm="100000">
                                          <p:val>
                                            <p:strVal val="#ppt_y+.1"/>
                                          </p:val>
                                        </p:tav>
                                      </p:tavLst>
                                    </p:anim>
                                    <p:anim calcmode="lin" valueType="num">
                                      <p:cBhvr>
                                        <p:cTn id="13" dur="1000" accel="50000" fill="hold">
                                          <p:stCondLst>
                                            <p:cond delay="1000"/>
                                          </p:stCondLst>
                                        </p:cTn>
                                        <p:tgtEl>
                                          <p:spTgt spid="3">
                                            <p:txEl>
                                              <p:pRg st="0" end="0"/>
                                            </p:txEl>
                                          </p:spTgt>
                                        </p:tgtEl>
                                        <p:attrNameLst>
                                          <p:attrName>ppt_y</p:attrName>
                                        </p:attrNameLst>
                                      </p:cBhvr>
                                      <p:tavLst>
                                        <p:tav tm="0">
                                          <p:val>
                                            <p:strVal val="#ppt_y+.1"/>
                                          </p:val>
                                        </p:tav>
                                        <p:tav tm="100000">
                                          <p:val>
                                            <p:strVal val="#ppt_y"/>
                                          </p:val>
                                        </p:tav>
                                      </p:tavLst>
                                    </p:anim>
                                    <p:animEffect transition="in" filter="fade">
                                      <p:cBhvr>
                                        <p:cTn id="14" dur="2000" decel="50000">
                                          <p:stCondLst>
                                            <p:cond delay="0"/>
                                          </p:stCondLst>
                                        </p:cTn>
                                        <p:tgtEl>
                                          <p:spTgt spid="3">
                                            <p:txEl>
                                              <p:pRg st="0" end="0"/>
                                            </p:txEl>
                                          </p:spTgt>
                                        </p:tgtEl>
                                      </p:cBhvr>
                                    </p:animEffect>
                                  </p:childTnLst>
                                </p:cTn>
                              </p:par>
                            </p:childTnLst>
                          </p:cTn>
                        </p:par>
                        <p:par>
                          <p:cTn id="15" fill="hold">
                            <p:stCondLst>
                              <p:cond delay="2000"/>
                            </p:stCondLst>
                            <p:childTnLst>
                              <p:par>
                                <p:cTn id="16" presetID="6" presetClass="entr" presetSubtype="16"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in)">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14400" y="152400"/>
            <a:ext cx="7772400" cy="594360"/>
          </a:xfrm>
        </p:spPr>
        <p:txBody>
          <a:bodyPr>
            <a:noAutofit/>
          </a:bodyPr>
          <a:lstStyle/>
          <a:p>
            <a:pPr algn="ctr" rtl="1"/>
            <a:r>
              <a:rPr lang="fa-IR" sz="3600" dirty="0" smtClean="0">
                <a:solidFill>
                  <a:srgbClr val="86F973"/>
                </a:solidFill>
                <a:cs typeface="B Titr" pitchFamily="2" charset="-78"/>
              </a:rPr>
              <a:t>16 – </a:t>
            </a:r>
            <a:r>
              <a:rPr lang="fa-IR" sz="3600" dirty="0" smtClean="0">
                <a:solidFill>
                  <a:srgbClr val="FFC000"/>
                </a:solidFill>
                <a:cs typeface="B Titr" pitchFamily="2" charset="-78"/>
              </a:rPr>
              <a:t>محاسبه سایر نسبتهای مالی :</a:t>
            </a:r>
            <a:endParaRPr lang="en-US" sz="3600" dirty="0">
              <a:solidFill>
                <a:srgbClr val="FFC000"/>
              </a:solidFill>
              <a:cs typeface="B Titr" pitchFamily="2" charset="-78"/>
            </a:endParaRPr>
          </a:p>
        </p:txBody>
      </p:sp>
      <p:graphicFrame>
        <p:nvGraphicFramePr>
          <p:cNvPr id="4" name="Table 3"/>
          <p:cNvGraphicFramePr>
            <a:graphicFrameLocks noGrp="1"/>
          </p:cNvGraphicFramePr>
          <p:nvPr/>
        </p:nvGraphicFramePr>
        <p:xfrm>
          <a:off x="533399" y="914400"/>
          <a:ext cx="8382001" cy="5715002"/>
        </p:xfrm>
        <a:graphic>
          <a:graphicData uri="http://schemas.openxmlformats.org/drawingml/2006/table">
            <a:tbl>
              <a:tblPr rtl="1"/>
              <a:tblGrid>
                <a:gridCol w="657461"/>
                <a:gridCol w="2874403"/>
                <a:gridCol w="4850137"/>
              </a:tblGrid>
              <a:tr h="513858">
                <a:tc>
                  <a:txBody>
                    <a:bodyPr/>
                    <a:lstStyle/>
                    <a:p>
                      <a:pPr marL="0" marR="0" algn="ctr" rtl="1">
                        <a:spcBef>
                          <a:spcPts val="0"/>
                        </a:spcBef>
                        <a:spcAft>
                          <a:spcPts val="0"/>
                        </a:spcAft>
                      </a:pPr>
                      <a:r>
                        <a:rPr lang="fa-IR" sz="1600" dirty="0">
                          <a:latin typeface="Times New Roman"/>
                          <a:ea typeface="Times New Roman"/>
                          <a:cs typeface="B Zar"/>
                        </a:rPr>
                        <a:t>ردیف</a:t>
                      </a:r>
                      <a:endParaRPr lang="en-US" sz="1600" dirty="0">
                        <a:latin typeface="Times New Roman"/>
                        <a:ea typeface="Times New Roman"/>
                        <a:cs typeface="Arial"/>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c>
                  <a:txBody>
                    <a:bodyPr/>
                    <a:lstStyle/>
                    <a:p>
                      <a:pPr marL="0" marR="0" algn="ctr" rtl="1">
                        <a:spcBef>
                          <a:spcPts val="0"/>
                        </a:spcBef>
                        <a:spcAft>
                          <a:spcPts val="0"/>
                        </a:spcAft>
                      </a:pPr>
                      <a:r>
                        <a:rPr lang="fa-IR" sz="1600" dirty="0">
                          <a:latin typeface="Times New Roman"/>
                          <a:ea typeface="Times New Roman"/>
                          <a:cs typeface="B Zar"/>
                        </a:rPr>
                        <a:t>شرح</a:t>
                      </a:r>
                      <a:endParaRPr lang="en-US" sz="1600" dirty="0">
                        <a:latin typeface="Times New Roman"/>
                        <a:ea typeface="Times New Roman"/>
                        <a:cs typeface="Arial"/>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c>
                  <a:txBody>
                    <a:bodyPr/>
                    <a:lstStyle/>
                    <a:p>
                      <a:pPr marL="0" marR="0" algn="ctr" rtl="1">
                        <a:spcBef>
                          <a:spcPts val="0"/>
                        </a:spcBef>
                        <a:spcAft>
                          <a:spcPts val="0"/>
                        </a:spcAft>
                      </a:pPr>
                      <a:r>
                        <a:rPr lang="fa-IR" sz="1600">
                          <a:latin typeface="Times New Roman"/>
                          <a:ea typeface="Times New Roman"/>
                          <a:cs typeface="B Zar"/>
                        </a:rPr>
                        <a:t>فرمول نسبتهای مالی ( میلیون ریال )</a:t>
                      </a:r>
                      <a:endParaRPr lang="en-US" sz="1600">
                        <a:latin typeface="Times New Roman"/>
                        <a:ea typeface="Times New Roman"/>
                        <a:cs typeface="Arial"/>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r>
              <a:tr h="1027718">
                <a:tc>
                  <a:txBody>
                    <a:bodyPr/>
                    <a:lstStyle/>
                    <a:p>
                      <a:pPr marL="0" marR="0" algn="ctr" rtl="1">
                        <a:spcBef>
                          <a:spcPts val="0"/>
                        </a:spcBef>
                        <a:spcAft>
                          <a:spcPts val="0"/>
                        </a:spcAft>
                      </a:pPr>
                      <a:r>
                        <a:rPr lang="fa-IR" sz="1600">
                          <a:latin typeface="Times New Roman"/>
                          <a:ea typeface="Times New Roman"/>
                          <a:cs typeface="B Zar"/>
                        </a:rPr>
                        <a:t>1</a:t>
                      </a:r>
                      <a:endParaRPr lang="en-US" sz="1600">
                        <a:latin typeface="Times New Roman"/>
                        <a:ea typeface="Times New Roman"/>
                        <a:cs typeface="Arial"/>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c>
                  <a:txBody>
                    <a:bodyPr/>
                    <a:lstStyle/>
                    <a:p>
                      <a:pPr marL="0" marR="0" algn="ctr" rtl="1">
                        <a:spcBef>
                          <a:spcPts val="0"/>
                        </a:spcBef>
                        <a:spcAft>
                          <a:spcPts val="0"/>
                        </a:spcAft>
                      </a:pPr>
                      <a:r>
                        <a:rPr lang="fa-IR" sz="1600" dirty="0">
                          <a:latin typeface="Times New Roman"/>
                          <a:ea typeface="Times New Roman"/>
                          <a:cs typeface="B Zar"/>
                        </a:rPr>
                        <a:t>ارزش افزوده ناخالص </a:t>
                      </a:r>
                      <a:endParaRPr lang="en-US" sz="1600" dirty="0">
                        <a:latin typeface="Times New Roman"/>
                        <a:ea typeface="Times New Roman"/>
                        <a:cs typeface="Arial"/>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c>
                  <a:txBody>
                    <a:bodyPr/>
                    <a:lstStyle/>
                    <a:p>
                      <a:pPr marL="0" marR="0" algn="ctr" rtl="1">
                        <a:spcBef>
                          <a:spcPts val="0"/>
                        </a:spcBef>
                        <a:spcAft>
                          <a:spcPts val="0"/>
                        </a:spcAft>
                      </a:pPr>
                      <a:r>
                        <a:rPr lang="fa-IR" sz="1600" dirty="0">
                          <a:latin typeface="Times New Roman"/>
                          <a:ea typeface="Times New Roman"/>
                          <a:cs typeface="B Zar"/>
                        </a:rPr>
                        <a:t>( مواد اولیه و بسته بندی + سوخت و انرژی + نگهداری و تعمیرات ) </a:t>
                      </a:r>
                      <a:r>
                        <a:rPr lang="fa-IR" sz="1600" dirty="0">
                          <a:latin typeface="Times New Roman"/>
                          <a:ea typeface="Times New Roman"/>
                          <a:cs typeface="Arial"/>
                        </a:rPr>
                        <a:t>–</a:t>
                      </a:r>
                      <a:r>
                        <a:rPr lang="fa-IR" sz="1600" dirty="0">
                          <a:latin typeface="Times New Roman"/>
                          <a:ea typeface="Times New Roman"/>
                          <a:cs typeface="B Zar"/>
                        </a:rPr>
                        <a:t> فروش کل  9/1558 = ( 824 + 1/49 + 68 ) </a:t>
                      </a:r>
                      <a:r>
                        <a:rPr lang="fa-IR" sz="1600" dirty="0">
                          <a:latin typeface="Times New Roman"/>
                          <a:ea typeface="Times New Roman"/>
                          <a:cs typeface="Arial"/>
                        </a:rPr>
                        <a:t>–</a:t>
                      </a:r>
                      <a:r>
                        <a:rPr lang="fa-IR" sz="1600" dirty="0">
                          <a:latin typeface="Times New Roman"/>
                          <a:ea typeface="Times New Roman"/>
                          <a:cs typeface="B Zar"/>
                        </a:rPr>
                        <a:t> 2500</a:t>
                      </a:r>
                      <a:endParaRPr lang="en-US" sz="1600" dirty="0">
                        <a:latin typeface="Times New Roman"/>
                        <a:ea typeface="Times New Roman"/>
                        <a:cs typeface="Arial"/>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r>
              <a:tr h="524285">
                <a:tc>
                  <a:txBody>
                    <a:bodyPr/>
                    <a:lstStyle/>
                    <a:p>
                      <a:pPr marL="0" marR="0" algn="ctr" rtl="1">
                        <a:spcBef>
                          <a:spcPts val="0"/>
                        </a:spcBef>
                        <a:spcAft>
                          <a:spcPts val="0"/>
                        </a:spcAft>
                      </a:pPr>
                      <a:r>
                        <a:rPr lang="fa-IR" sz="1600">
                          <a:latin typeface="Times New Roman"/>
                          <a:ea typeface="Times New Roman"/>
                          <a:cs typeface="B Zar"/>
                        </a:rPr>
                        <a:t>2</a:t>
                      </a:r>
                      <a:endParaRPr lang="en-US" sz="1600">
                        <a:latin typeface="Times New Roman"/>
                        <a:ea typeface="Times New Roman"/>
                        <a:cs typeface="Arial"/>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600" dirty="0" smtClean="0">
                          <a:latin typeface="Times New Roman"/>
                          <a:ea typeface="Times New Roman"/>
                          <a:cs typeface="B Zar"/>
                        </a:rPr>
                        <a:t>ارزش افزوده خالص </a:t>
                      </a:r>
                      <a:endParaRPr lang="en-US" sz="1600" dirty="0" smtClean="0">
                        <a:latin typeface="Times New Roman"/>
                        <a:ea typeface="Times New Roman"/>
                        <a:cs typeface="Arial"/>
                      </a:endParaRPr>
                    </a:p>
                    <a:p>
                      <a:pPr marL="0" marR="0" algn="ctr" rtl="1">
                        <a:spcBef>
                          <a:spcPts val="0"/>
                        </a:spcBef>
                        <a:spcAft>
                          <a:spcPts val="0"/>
                        </a:spcAft>
                      </a:pPr>
                      <a:endParaRPr lang="fa-IR" sz="1600" dirty="0">
                        <a:latin typeface="Times New Roman"/>
                        <a:ea typeface="Times New Roman"/>
                        <a:cs typeface="B Zar"/>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600" dirty="0" smtClean="0">
                          <a:latin typeface="Times New Roman"/>
                          <a:ea typeface="Times New Roman"/>
                          <a:cs typeface="B Zar"/>
                        </a:rPr>
                        <a:t>(استهلاك+ استهلاك قبل از بهره برداري)- ارزش افزوده ناخالص </a:t>
                      </a:r>
                      <a:endParaRPr lang="en-US" sz="1600" dirty="0" smtClean="0">
                        <a:latin typeface="Times New Roman"/>
                        <a:ea typeface="Times New Roman"/>
                        <a:cs typeface="Arial"/>
                      </a:endParaRPr>
                    </a:p>
                    <a:p>
                      <a:pPr marL="0" marR="0" algn="ctr" rtl="1">
                        <a:spcBef>
                          <a:spcPts val="0"/>
                        </a:spcBef>
                        <a:spcAft>
                          <a:spcPts val="0"/>
                        </a:spcAft>
                      </a:pPr>
                      <a:r>
                        <a:rPr lang="fa-IR" sz="1600" dirty="0" smtClean="0">
                          <a:latin typeface="Times New Roman"/>
                          <a:ea typeface="Times New Roman"/>
                          <a:cs typeface="B Zar"/>
                        </a:rPr>
                        <a:t>1415/2=(10+133/7)-1558/9</a:t>
                      </a:r>
                      <a:endParaRPr lang="fa-IR" sz="1600" dirty="0">
                        <a:latin typeface="Times New Roman"/>
                        <a:ea typeface="Times New Roman"/>
                        <a:cs typeface="B Zar"/>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r>
              <a:tr h="524285">
                <a:tc>
                  <a:txBody>
                    <a:bodyPr/>
                    <a:lstStyle/>
                    <a:p>
                      <a:pPr marL="0" marR="0" algn="ctr" rtl="1">
                        <a:spcBef>
                          <a:spcPts val="0"/>
                        </a:spcBef>
                        <a:spcAft>
                          <a:spcPts val="0"/>
                        </a:spcAft>
                      </a:pPr>
                      <a:r>
                        <a:rPr lang="fa-IR" sz="1600">
                          <a:latin typeface="Times New Roman"/>
                          <a:ea typeface="Times New Roman"/>
                          <a:cs typeface="B Zar"/>
                        </a:rPr>
                        <a:t>3</a:t>
                      </a:r>
                      <a:endParaRPr lang="en-US" sz="1600">
                        <a:latin typeface="Times New Roman"/>
                        <a:ea typeface="Times New Roman"/>
                        <a:cs typeface="Arial"/>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600" dirty="0" smtClean="0">
                          <a:latin typeface="Times New Roman"/>
                          <a:ea typeface="Times New Roman"/>
                          <a:cs typeface="B Zar"/>
                        </a:rPr>
                        <a:t>نسبت ارزش افزوده ناخالص </a:t>
                      </a:r>
                      <a:endParaRPr lang="en-US" sz="1600" dirty="0" smtClean="0">
                        <a:latin typeface="Times New Roman"/>
                        <a:ea typeface="Times New Roman"/>
                        <a:cs typeface="Arial"/>
                      </a:endParaRPr>
                    </a:p>
                    <a:p>
                      <a:pPr marL="0" marR="0" algn="ctr" rtl="1">
                        <a:spcBef>
                          <a:spcPts val="0"/>
                        </a:spcBef>
                        <a:spcAft>
                          <a:spcPts val="0"/>
                        </a:spcAft>
                      </a:pPr>
                      <a:r>
                        <a:rPr lang="fa-IR" sz="1600" dirty="0" smtClean="0">
                          <a:latin typeface="Times New Roman"/>
                          <a:ea typeface="Times New Roman"/>
                          <a:cs typeface="B Zar"/>
                        </a:rPr>
                        <a:t>به فروش</a:t>
                      </a:r>
                      <a:endParaRPr lang="fa-IR" sz="1600" dirty="0">
                        <a:latin typeface="Times New Roman"/>
                        <a:ea typeface="Times New Roman"/>
                        <a:cs typeface="B Zar"/>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600" dirty="0" smtClean="0">
                          <a:latin typeface="Times New Roman"/>
                          <a:ea typeface="Times New Roman"/>
                          <a:cs typeface="B Zar"/>
                        </a:rPr>
                        <a:t>0/62=1558/9/2500= فروش كل /ارزش افزوده ناخالص </a:t>
                      </a:r>
                      <a:endParaRPr lang="en-US" sz="1600" dirty="0" smtClean="0">
                        <a:latin typeface="Times New Roman"/>
                        <a:ea typeface="Times New Roman"/>
                        <a:cs typeface="Arial"/>
                      </a:endParaRPr>
                    </a:p>
                    <a:p>
                      <a:pPr marL="0" marR="0" algn="ctr" rtl="1">
                        <a:spcBef>
                          <a:spcPts val="0"/>
                        </a:spcBef>
                        <a:spcAft>
                          <a:spcPts val="0"/>
                        </a:spcAft>
                      </a:pPr>
                      <a:endParaRPr lang="fa-IR" sz="1600" dirty="0">
                        <a:latin typeface="Times New Roman"/>
                        <a:ea typeface="Times New Roman"/>
                        <a:cs typeface="B Zar"/>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r>
              <a:tr h="524285">
                <a:tc>
                  <a:txBody>
                    <a:bodyPr/>
                    <a:lstStyle/>
                    <a:p>
                      <a:pPr marL="0" marR="0" algn="ctr" rtl="1">
                        <a:spcBef>
                          <a:spcPts val="0"/>
                        </a:spcBef>
                        <a:spcAft>
                          <a:spcPts val="0"/>
                        </a:spcAft>
                      </a:pPr>
                      <a:r>
                        <a:rPr lang="fa-IR" sz="1600">
                          <a:latin typeface="Times New Roman"/>
                          <a:ea typeface="Times New Roman"/>
                          <a:cs typeface="B Zar"/>
                        </a:rPr>
                        <a:t>4</a:t>
                      </a:r>
                      <a:endParaRPr lang="en-US" sz="1600">
                        <a:latin typeface="Times New Roman"/>
                        <a:ea typeface="Times New Roman"/>
                        <a:cs typeface="Arial"/>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600" dirty="0" smtClean="0">
                          <a:latin typeface="Times New Roman"/>
                          <a:ea typeface="Times New Roman"/>
                          <a:cs typeface="B Zar"/>
                        </a:rPr>
                        <a:t>نسبت ارزش افزوده خالص به فروش</a:t>
                      </a:r>
                      <a:endParaRPr lang="en-US" sz="1600" dirty="0" smtClean="0">
                        <a:latin typeface="Times New Roman"/>
                        <a:ea typeface="Times New Roman"/>
                        <a:cs typeface="Arial"/>
                      </a:endParaRPr>
                    </a:p>
                    <a:p>
                      <a:pPr marL="0" marR="0" algn="ctr" rtl="1">
                        <a:spcBef>
                          <a:spcPts val="0"/>
                        </a:spcBef>
                        <a:spcAft>
                          <a:spcPts val="0"/>
                        </a:spcAft>
                      </a:pPr>
                      <a:endParaRPr lang="fa-IR" sz="1600" dirty="0">
                        <a:latin typeface="Times New Roman"/>
                        <a:ea typeface="Times New Roman"/>
                        <a:cs typeface="B Zar"/>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600" dirty="0" smtClean="0">
                          <a:latin typeface="Times New Roman"/>
                          <a:ea typeface="Times New Roman"/>
                          <a:cs typeface="B Zar"/>
                        </a:rPr>
                        <a:t>0/57=1415/2/2500= فروش كل/ارزش افزوده خالص </a:t>
                      </a:r>
                      <a:endParaRPr lang="en-US" sz="1600" dirty="0" smtClean="0">
                        <a:latin typeface="Times New Roman"/>
                        <a:ea typeface="Times New Roman"/>
                        <a:cs typeface="Arial"/>
                      </a:endParaRPr>
                    </a:p>
                    <a:p>
                      <a:pPr marL="0" marR="0" algn="ctr" rtl="1">
                        <a:spcBef>
                          <a:spcPts val="0"/>
                        </a:spcBef>
                        <a:spcAft>
                          <a:spcPts val="0"/>
                        </a:spcAft>
                      </a:pPr>
                      <a:endParaRPr lang="fa-IR" sz="1600" dirty="0">
                        <a:latin typeface="Times New Roman"/>
                        <a:ea typeface="Times New Roman"/>
                        <a:cs typeface="B Zar"/>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r>
              <a:tr h="524285">
                <a:tc>
                  <a:txBody>
                    <a:bodyPr/>
                    <a:lstStyle/>
                    <a:p>
                      <a:pPr marL="0" marR="0" algn="ctr" rtl="1">
                        <a:spcBef>
                          <a:spcPts val="0"/>
                        </a:spcBef>
                        <a:spcAft>
                          <a:spcPts val="0"/>
                        </a:spcAft>
                      </a:pPr>
                      <a:r>
                        <a:rPr lang="fa-IR" sz="1600">
                          <a:latin typeface="Times New Roman"/>
                          <a:ea typeface="Times New Roman"/>
                          <a:cs typeface="B Zar"/>
                        </a:rPr>
                        <a:t>5</a:t>
                      </a:r>
                      <a:endParaRPr lang="en-US" sz="1600">
                        <a:latin typeface="Times New Roman"/>
                        <a:ea typeface="Times New Roman"/>
                        <a:cs typeface="Arial"/>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c>
                  <a:txBody>
                    <a:bodyPr/>
                    <a:lstStyle/>
                    <a:p>
                      <a:pPr marL="0" marR="0" algn="ctr" rtl="1">
                        <a:spcBef>
                          <a:spcPts val="0"/>
                        </a:spcBef>
                        <a:spcAft>
                          <a:spcPts val="0"/>
                        </a:spcAft>
                      </a:pPr>
                      <a:r>
                        <a:rPr lang="fa-IR" sz="1600" dirty="0" smtClean="0">
                          <a:latin typeface="Times New Roman"/>
                          <a:ea typeface="Times New Roman"/>
                          <a:cs typeface="B Zar"/>
                        </a:rPr>
                        <a:t>نسبت ارزش افزوده خالص به سرمايه گذاري كل </a:t>
                      </a:r>
                      <a:endParaRPr lang="fa-IR" sz="1600" dirty="0">
                        <a:latin typeface="Times New Roman"/>
                        <a:ea typeface="Times New Roman"/>
                        <a:cs typeface="B Zar"/>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c>
                  <a:txBody>
                    <a:bodyPr/>
                    <a:lstStyle/>
                    <a:p>
                      <a:pPr marL="0" marR="0" algn="ctr" rtl="1">
                        <a:spcBef>
                          <a:spcPts val="0"/>
                        </a:spcBef>
                        <a:spcAft>
                          <a:spcPts val="0"/>
                        </a:spcAft>
                      </a:pPr>
                      <a:r>
                        <a:rPr lang="fa-IR" sz="1600" dirty="0" smtClean="0">
                          <a:latin typeface="Times New Roman"/>
                          <a:ea typeface="Times New Roman"/>
                          <a:cs typeface="B Zar"/>
                        </a:rPr>
                        <a:t>0/74=1415/2/1921/1= سرمايه گذاري كل /ارزش افزوده</a:t>
                      </a:r>
                      <a:r>
                        <a:rPr lang="fa-IR" sz="1600" baseline="0" dirty="0" smtClean="0">
                          <a:latin typeface="Times New Roman"/>
                          <a:ea typeface="Times New Roman"/>
                          <a:cs typeface="B Zar"/>
                        </a:rPr>
                        <a:t> خالص </a:t>
                      </a:r>
                      <a:endParaRPr lang="fa-IR" sz="1600" dirty="0">
                        <a:latin typeface="Times New Roman"/>
                        <a:ea typeface="Times New Roman"/>
                        <a:cs typeface="B Zar"/>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r>
              <a:tr h="524285">
                <a:tc>
                  <a:txBody>
                    <a:bodyPr/>
                    <a:lstStyle/>
                    <a:p>
                      <a:pPr marL="0" marR="0" algn="ctr" rtl="1">
                        <a:spcBef>
                          <a:spcPts val="0"/>
                        </a:spcBef>
                        <a:spcAft>
                          <a:spcPts val="0"/>
                        </a:spcAft>
                      </a:pPr>
                      <a:r>
                        <a:rPr lang="fa-IR" sz="1600">
                          <a:latin typeface="Times New Roman"/>
                          <a:ea typeface="Times New Roman"/>
                          <a:cs typeface="B Zar"/>
                        </a:rPr>
                        <a:t>6</a:t>
                      </a:r>
                      <a:endParaRPr lang="en-US" sz="1600">
                        <a:latin typeface="Times New Roman"/>
                        <a:ea typeface="Times New Roman"/>
                        <a:cs typeface="Arial"/>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c>
                  <a:txBody>
                    <a:bodyPr/>
                    <a:lstStyle/>
                    <a:p>
                      <a:pPr marL="0" marR="0" algn="ctr" rtl="1">
                        <a:spcBef>
                          <a:spcPts val="0"/>
                        </a:spcBef>
                        <a:spcAft>
                          <a:spcPts val="0"/>
                        </a:spcAft>
                      </a:pPr>
                      <a:r>
                        <a:rPr lang="fa-IR" sz="1600" dirty="0" smtClean="0">
                          <a:latin typeface="Times New Roman"/>
                          <a:ea typeface="Times New Roman"/>
                          <a:cs typeface="B Zar"/>
                        </a:rPr>
                        <a:t>سرمايه ثابت سرانه </a:t>
                      </a:r>
                      <a:endParaRPr lang="fa-IR" sz="1600" dirty="0">
                        <a:latin typeface="Times New Roman"/>
                        <a:ea typeface="Times New Roman"/>
                        <a:cs typeface="B Zar"/>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600" dirty="0" smtClean="0">
                          <a:latin typeface="Times New Roman"/>
                          <a:ea typeface="Times New Roman"/>
                          <a:cs typeface="B Zar"/>
                        </a:rPr>
                        <a:t>133=2000/15=كل پرسنل/سرمايه ثابت</a:t>
                      </a:r>
                    </a:p>
                    <a:p>
                      <a:pPr marL="0" marR="0" algn="ctr" rtl="1">
                        <a:spcBef>
                          <a:spcPts val="0"/>
                        </a:spcBef>
                        <a:spcAft>
                          <a:spcPts val="0"/>
                        </a:spcAft>
                      </a:pPr>
                      <a:endParaRPr lang="fa-IR" sz="1600" dirty="0">
                        <a:latin typeface="Times New Roman"/>
                        <a:ea typeface="Times New Roman"/>
                        <a:cs typeface="B Zar"/>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r>
              <a:tr h="513858">
                <a:tc>
                  <a:txBody>
                    <a:bodyPr/>
                    <a:lstStyle/>
                    <a:p>
                      <a:pPr marL="0" marR="0" algn="ctr" rtl="1">
                        <a:spcBef>
                          <a:spcPts val="0"/>
                        </a:spcBef>
                        <a:spcAft>
                          <a:spcPts val="0"/>
                        </a:spcAft>
                      </a:pPr>
                      <a:r>
                        <a:rPr lang="fa-IR" sz="1600">
                          <a:latin typeface="Times New Roman"/>
                          <a:ea typeface="Times New Roman"/>
                          <a:cs typeface="B Zar"/>
                        </a:rPr>
                        <a:t>7</a:t>
                      </a:r>
                      <a:endParaRPr lang="en-US" sz="1600">
                        <a:latin typeface="Times New Roman"/>
                        <a:ea typeface="Times New Roman"/>
                        <a:cs typeface="Arial"/>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c>
                  <a:txBody>
                    <a:bodyPr/>
                    <a:lstStyle/>
                    <a:p>
                      <a:pPr marL="0" marR="0" algn="ctr" rtl="1">
                        <a:spcBef>
                          <a:spcPts val="0"/>
                        </a:spcBef>
                        <a:spcAft>
                          <a:spcPts val="0"/>
                        </a:spcAft>
                      </a:pPr>
                      <a:r>
                        <a:rPr lang="fa-IR" sz="1600" dirty="0" smtClean="0">
                          <a:latin typeface="Times New Roman"/>
                          <a:ea typeface="Times New Roman"/>
                          <a:cs typeface="B Zar"/>
                        </a:rPr>
                        <a:t>كل سرمايه</a:t>
                      </a:r>
                      <a:r>
                        <a:rPr lang="fa-IR" sz="1600" baseline="0" dirty="0" smtClean="0">
                          <a:latin typeface="Times New Roman"/>
                          <a:ea typeface="Times New Roman"/>
                          <a:cs typeface="B Zar"/>
                        </a:rPr>
                        <a:t> گذاري سرانه</a:t>
                      </a:r>
                      <a:endParaRPr lang="fa-IR" sz="1600" dirty="0">
                        <a:latin typeface="Times New Roman"/>
                        <a:ea typeface="Times New Roman"/>
                        <a:cs typeface="B Zar"/>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c>
                  <a:txBody>
                    <a:bodyPr/>
                    <a:lstStyle/>
                    <a:p>
                      <a:pPr marL="0" marR="0" algn="ctr" rtl="1">
                        <a:spcBef>
                          <a:spcPts val="0"/>
                        </a:spcBef>
                        <a:spcAft>
                          <a:spcPts val="0"/>
                        </a:spcAft>
                      </a:pPr>
                      <a:r>
                        <a:rPr lang="fa-IR" sz="1600" dirty="0" smtClean="0">
                          <a:latin typeface="Times New Roman"/>
                          <a:ea typeface="Times New Roman"/>
                          <a:cs typeface="B Zar"/>
                        </a:rPr>
                        <a:t>160=2400/15=كل پرسنل /كل سرمايه گذاري </a:t>
                      </a:r>
                      <a:endParaRPr lang="fa-IR" sz="1600" dirty="0">
                        <a:latin typeface="Times New Roman"/>
                        <a:ea typeface="Times New Roman"/>
                        <a:cs typeface="B Zar"/>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r>
              <a:tr h="513858">
                <a:tc>
                  <a:txBody>
                    <a:bodyPr/>
                    <a:lstStyle/>
                    <a:p>
                      <a:pPr marL="0" marR="0" algn="ctr" rtl="1">
                        <a:spcBef>
                          <a:spcPts val="0"/>
                        </a:spcBef>
                        <a:spcAft>
                          <a:spcPts val="0"/>
                        </a:spcAft>
                      </a:pPr>
                      <a:r>
                        <a:rPr lang="fa-IR" sz="1600">
                          <a:latin typeface="Times New Roman"/>
                          <a:ea typeface="Times New Roman"/>
                          <a:cs typeface="B Zar"/>
                        </a:rPr>
                        <a:t>8</a:t>
                      </a:r>
                      <a:endParaRPr lang="en-US" sz="1600">
                        <a:latin typeface="Times New Roman"/>
                        <a:ea typeface="Times New Roman"/>
                        <a:cs typeface="Arial"/>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c>
                  <a:txBody>
                    <a:bodyPr/>
                    <a:lstStyle/>
                    <a:p>
                      <a:pPr marL="0" marR="0" algn="ctr" rtl="1">
                        <a:spcBef>
                          <a:spcPts val="0"/>
                        </a:spcBef>
                        <a:spcAft>
                          <a:spcPts val="0"/>
                        </a:spcAft>
                      </a:pPr>
                      <a:r>
                        <a:rPr lang="fa-IR" sz="1600" dirty="0" smtClean="0">
                          <a:latin typeface="Times New Roman"/>
                          <a:ea typeface="Times New Roman"/>
                          <a:cs typeface="B Zar"/>
                        </a:rPr>
                        <a:t>نرخ بازدهي سرمايه</a:t>
                      </a:r>
                      <a:endParaRPr lang="fa-IR" sz="1600" dirty="0">
                        <a:latin typeface="Times New Roman"/>
                        <a:ea typeface="Times New Roman"/>
                        <a:cs typeface="B Zar"/>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c>
                  <a:txBody>
                    <a:bodyPr/>
                    <a:lstStyle/>
                    <a:p>
                      <a:pPr marL="0" marR="0" algn="ctr" rtl="1">
                        <a:spcBef>
                          <a:spcPts val="0"/>
                        </a:spcBef>
                        <a:spcAft>
                          <a:spcPts val="0"/>
                        </a:spcAft>
                      </a:pPr>
                      <a:r>
                        <a:rPr lang="fa-IR" sz="1600" dirty="0" smtClean="0">
                          <a:latin typeface="Times New Roman"/>
                          <a:ea typeface="Times New Roman"/>
                          <a:cs typeface="B Zar"/>
                        </a:rPr>
                        <a:t>0/28=550/2400+100=كل سرمايه گذاري/هزينه تسهيلات</a:t>
                      </a:r>
                      <a:r>
                        <a:rPr lang="fa-IR" sz="1600" baseline="0" dirty="0" smtClean="0">
                          <a:latin typeface="Times New Roman"/>
                          <a:ea typeface="Times New Roman"/>
                          <a:cs typeface="B Zar"/>
                        </a:rPr>
                        <a:t> مالي </a:t>
                      </a:r>
                      <a:r>
                        <a:rPr lang="fa-IR" sz="1600" dirty="0" smtClean="0">
                          <a:latin typeface="Times New Roman"/>
                          <a:ea typeface="Times New Roman"/>
                          <a:cs typeface="B Zar"/>
                        </a:rPr>
                        <a:t>+ سود ويژه </a:t>
                      </a:r>
                      <a:endParaRPr lang="fa-IR" sz="1600" dirty="0">
                        <a:latin typeface="Times New Roman"/>
                        <a:ea typeface="Times New Roman"/>
                        <a:cs typeface="B Zar"/>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r>
              <a:tr h="524285">
                <a:tc>
                  <a:txBody>
                    <a:bodyPr/>
                    <a:lstStyle/>
                    <a:p>
                      <a:pPr marL="0" marR="0" algn="ctr" rtl="1">
                        <a:spcBef>
                          <a:spcPts val="0"/>
                        </a:spcBef>
                        <a:spcAft>
                          <a:spcPts val="0"/>
                        </a:spcAft>
                      </a:pPr>
                      <a:r>
                        <a:rPr lang="fa-IR" sz="1600">
                          <a:latin typeface="Times New Roman"/>
                          <a:ea typeface="Times New Roman"/>
                          <a:cs typeface="B Zar"/>
                        </a:rPr>
                        <a:t>9</a:t>
                      </a:r>
                      <a:endParaRPr lang="en-US" sz="1600">
                        <a:latin typeface="Times New Roman"/>
                        <a:ea typeface="Times New Roman"/>
                        <a:cs typeface="Arial"/>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c>
                  <a:txBody>
                    <a:bodyPr/>
                    <a:lstStyle/>
                    <a:p>
                      <a:pPr marL="0" marR="0" algn="ctr" rtl="1">
                        <a:spcBef>
                          <a:spcPts val="0"/>
                        </a:spcBef>
                        <a:spcAft>
                          <a:spcPts val="0"/>
                        </a:spcAft>
                      </a:pPr>
                      <a:r>
                        <a:rPr lang="fa-IR" sz="1600" dirty="0" smtClean="0">
                          <a:latin typeface="Times New Roman"/>
                          <a:ea typeface="Times New Roman"/>
                          <a:cs typeface="B Zar"/>
                        </a:rPr>
                        <a:t>دوره برگشت سرمايه </a:t>
                      </a:r>
                      <a:endParaRPr lang="fa-IR" sz="1600" dirty="0">
                        <a:latin typeface="Times New Roman"/>
                        <a:ea typeface="Times New Roman"/>
                        <a:cs typeface="B Zar"/>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c>
                  <a:txBody>
                    <a:bodyPr/>
                    <a:lstStyle/>
                    <a:p>
                      <a:pPr marL="0" marR="0" algn="ctr" rtl="1">
                        <a:spcBef>
                          <a:spcPts val="0"/>
                        </a:spcBef>
                        <a:spcAft>
                          <a:spcPts val="0"/>
                        </a:spcAft>
                      </a:pPr>
                      <a:r>
                        <a:rPr lang="fa-IR" sz="1600" dirty="0" smtClean="0">
                          <a:latin typeface="Times New Roman"/>
                          <a:ea typeface="Times New Roman"/>
                          <a:cs typeface="B Zar"/>
                        </a:rPr>
                        <a:t>100+550+133.7+2400/10=استهلاك قبل از بهره برداري+ استهلاك +سود ويژه +هزينه تسهيلات مالي /كل سرمايه گذاري </a:t>
                      </a:r>
                      <a:endParaRPr lang="fa-IR" sz="1600" dirty="0">
                        <a:latin typeface="Times New Roman"/>
                        <a:ea typeface="Times New Roman"/>
                        <a:cs typeface="B Zar"/>
                      </a:endParaRPr>
                    </a:p>
                  </a:txBody>
                  <a:tcPr marL="65784" marR="657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dpi="0" rotWithShape="1">
                      <a:blip r:embed="rId2">
                        <a:alphaModFix amt="70000"/>
                      </a:blip>
                      <a:srcRect/>
                      <a:tile tx="0" ty="0" sx="100000" sy="100000" flip="xy" algn="tl"/>
                    </a:blipFill>
                  </a:tcPr>
                </a:tc>
              </a:tr>
            </a:tbl>
          </a:graphicData>
        </a:graphic>
      </p:graphicFrame>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2000"/>
                                        <p:tgtEl>
                                          <p:spTgt spid="3">
                                            <p:txEl>
                                              <p:pRg st="0" end="0"/>
                                            </p:txEl>
                                          </p:spTgt>
                                        </p:tgtEl>
                                      </p:cBhvr>
                                    </p:animEffect>
                                  </p:childTnLst>
                                </p:cTn>
                              </p:par>
                            </p:childTnLst>
                          </p:cTn>
                        </p:par>
                        <p:par>
                          <p:cTn id="10" fill="hold">
                            <p:stCondLst>
                              <p:cond delay="2000"/>
                            </p:stCondLst>
                            <p:childTnLst>
                              <p:par>
                                <p:cTn id="11" presetID="3" presetClass="entr" presetSubtype="1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tro">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Metro</Template>
  <TotalTime>320</TotalTime>
  <Words>2532</Words>
  <Application>Microsoft Office PowerPoint</Application>
  <PresentationFormat>On-screen Show (4:3)</PresentationFormat>
  <Paragraphs>973</Paragraphs>
  <Slides>32</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32</vt:i4>
      </vt:variant>
    </vt:vector>
  </HeadingPairs>
  <TitlesOfParts>
    <vt:vector size="44" baseType="lpstr">
      <vt:lpstr>Arial</vt:lpstr>
      <vt:lpstr>B Nazanin</vt:lpstr>
      <vt:lpstr>B Titr</vt:lpstr>
      <vt:lpstr>B Zar</vt:lpstr>
      <vt:lpstr>Calibri</vt:lpstr>
      <vt:lpstr>Consolas</vt:lpstr>
      <vt:lpstr>Corbel</vt:lpstr>
      <vt:lpstr>Times New Roman</vt:lpstr>
      <vt:lpstr>Wingdings</vt:lpstr>
      <vt:lpstr>Wingdings 2</vt:lpstr>
      <vt:lpstr>Wingdings 3</vt:lpstr>
      <vt:lpstr>Metro</vt:lpstr>
      <vt:lpstr>PowerPoint Presentation</vt:lpstr>
      <vt:lpstr>به طور کلی نان فانتزی را می توان به 2 گروه نان سفید وتیره تقسیم کرد:نان سفید و تیره . نانهای سفید  شامل نان ساندویچی ,همبرگر,فرانسوی. نانهای تیره شامل نانهایی که با ارد چاودار و سبوس دار تهیه شده باشد. نانهایی که امروزه در بازار ایران رونق دارد شامل:  1- نان دیابت                     2- نان ترکیبی  3- نان چاودار                   4- نان سوبیتال                5- نان سلیات </vt:lpstr>
      <vt:lpstr>PowerPoint Presentation</vt:lpstr>
      <vt:lpstr>واژه نانوایی در واقع عبارت است از عملیات حرارت دادن فرآورده های خمیری در یک فر ، ولی چون مراحل متعددی قبل از حرارت دادن در فر وجود دارد ، واژه نانوایی به تمام علم و تکنولوژی قبل از مرحله حرارت دادن و همچنین بعد از آن اطلاق می شود . باتوجه به این که انواع زیادی از فرآورده های نانوای وجود دارند ، درجه بندی آن بر حسب فرمولاسیون آماده سازی و ویژگی های محصول امکان پذیر نمی باشد . از این رو محصولات را بر اساس روش ور آوردن تقسیم بندی می کنند . چنین تقسیم می کنند . چنین تقسیم بندی را می توان به شرح ذیل انجام داد . </vt:lpstr>
      <vt:lpstr>- کالاهای ور آمده با هوا ، شامل آنژل و کیکهای اسفنجی و نان های فانتزی . - کالاهای نیمه ورد آمده ، شامل خمیر پای و بعضی از کراکرهای که در اثر بخار متصاعد شده و گازهای در طی پخت کمی حالت ور آمدن به وجود می آورند . در این جا کالای ور آمده با هوا مانند نان فانتزی مورد برسی قرار می گیرد .</vt:lpstr>
      <vt:lpstr>- روش تولید :</vt:lpstr>
      <vt:lpstr>PowerPoint Presentation</vt:lpstr>
      <vt:lpstr>PowerPoint Presentation</vt:lpstr>
      <vt:lpstr>PowerPoint Presentation</vt:lpstr>
      <vt:lpstr>2-4 هزینه محوطه سازی ، تسطیح و دیوارکشی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اخذ وام سرمایه ثابت به مبلغ 1400 میلیون ریال با بهره 14 درصد ( 14% ) و اقساد 5 ساله </vt:lpstr>
      <vt:lpstr>PowerPoint Presentation</vt:lpstr>
      <vt:lpstr>PowerPoint Presentation</vt:lpstr>
      <vt:lpstr>PowerPoint Presentation</vt:lpstr>
      <vt:lpstr>PowerPoint Presentation</vt:lpstr>
      <vt:lpstr>PowerPoint Presentation</vt:lpstr>
    </vt:vector>
  </TitlesOfParts>
  <Company>azimzadeh</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به طور کلی نان فانتزی را می توان به 2 گروه نان سفید وتیره تقسیم کرد:نان سفید و تیره . نانهای سفید  شامل نان ساندویچی ,همبرگر,فرانسوی. نانهای تیره شامل نانهایی که با ارد چاودار و سبوس دار تهیه شده باشد. نانهایی که امروزه در بازار ایران رونق دارد شامل:  1-نان دیابت                     2-نان ترکیبی  3-نان چاودار                   4-نان سوبیتال                5-نان سلیات </dc:title>
  <dc:creator>azimzadeh</dc:creator>
  <cp:lastModifiedBy>MRT www.Win2Farsi.com</cp:lastModifiedBy>
  <cp:revision>30</cp:revision>
  <dcterms:created xsi:type="dcterms:W3CDTF">2008-05-25T05:46:59Z</dcterms:created>
  <dcterms:modified xsi:type="dcterms:W3CDTF">2017-01-13T22:19:43Z</dcterms:modified>
</cp:coreProperties>
</file>