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54" autoAdjust="0"/>
    <p:restoredTop sz="94660"/>
  </p:normalViewPr>
  <p:slideViewPr>
    <p:cSldViewPr snapToGrid="0">
      <p:cViewPr varScale="1">
        <p:scale>
          <a:sx n="90" d="100"/>
          <a:sy n="90" d="100"/>
        </p:scale>
        <p:origin x="57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016E4A6-3BC6-4B9A-A0C0-D3A77BC91305}" type="datetimeFigureOut">
              <a:rPr lang="en-US" smtClean="0"/>
              <a:t>8/25/2026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89BDB7-7CA1-43BF-A8CD-346F2B0EF77D}" type="slidenum">
              <a:rPr lang="en-US" smtClean="0"/>
              <a:t>‹#›</a:t>
            </a:fld>
            <a:endParaRPr lang="en-US"/>
          </a:p>
        </p:txBody>
      </p:sp>
    </p:spTree>
    <p:extLst>
      <p:ext uri="{BB962C8B-B14F-4D97-AF65-F5344CB8AC3E}">
        <p14:creationId xmlns:p14="http://schemas.microsoft.com/office/powerpoint/2010/main" val="1840093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016E4A6-3BC6-4B9A-A0C0-D3A77BC91305}" type="datetimeFigureOut">
              <a:rPr lang="en-US" smtClean="0"/>
              <a:t>8/25/2026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89BDB7-7CA1-43BF-A8CD-346F2B0EF77D}" type="slidenum">
              <a:rPr lang="en-US" smtClean="0"/>
              <a:t>‹#›</a:t>
            </a:fld>
            <a:endParaRPr lang="en-US"/>
          </a:p>
        </p:txBody>
      </p:sp>
    </p:spTree>
    <p:extLst>
      <p:ext uri="{BB962C8B-B14F-4D97-AF65-F5344CB8AC3E}">
        <p14:creationId xmlns:p14="http://schemas.microsoft.com/office/powerpoint/2010/main" val="721988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016E4A6-3BC6-4B9A-A0C0-D3A77BC91305}" type="datetimeFigureOut">
              <a:rPr lang="en-US" smtClean="0"/>
              <a:t>8/25/2026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89BDB7-7CA1-43BF-A8CD-346F2B0EF77D}" type="slidenum">
              <a:rPr lang="en-US" smtClean="0"/>
              <a:t>‹#›</a:t>
            </a:fld>
            <a:endParaRPr lang="en-US"/>
          </a:p>
        </p:txBody>
      </p:sp>
    </p:spTree>
    <p:extLst>
      <p:ext uri="{BB962C8B-B14F-4D97-AF65-F5344CB8AC3E}">
        <p14:creationId xmlns:p14="http://schemas.microsoft.com/office/powerpoint/2010/main" val="1952865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016E4A6-3BC6-4B9A-A0C0-D3A77BC91305}" type="datetimeFigureOut">
              <a:rPr lang="en-US" smtClean="0"/>
              <a:t>8/25/2026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89BDB7-7CA1-43BF-A8CD-346F2B0EF77D}" type="slidenum">
              <a:rPr lang="en-US" smtClean="0"/>
              <a:t>‹#›</a:t>
            </a:fld>
            <a:endParaRPr lang="en-US"/>
          </a:p>
        </p:txBody>
      </p:sp>
    </p:spTree>
    <p:extLst>
      <p:ext uri="{BB962C8B-B14F-4D97-AF65-F5344CB8AC3E}">
        <p14:creationId xmlns:p14="http://schemas.microsoft.com/office/powerpoint/2010/main" val="2943782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016E4A6-3BC6-4B9A-A0C0-D3A77BC91305}" type="datetimeFigureOut">
              <a:rPr lang="en-US" smtClean="0"/>
              <a:t>8/25/2026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889BDB7-7CA1-43BF-A8CD-346F2B0EF77D}" type="slidenum">
              <a:rPr lang="en-US" smtClean="0"/>
              <a:t>‹#›</a:t>
            </a:fld>
            <a:endParaRPr lang="en-US"/>
          </a:p>
        </p:txBody>
      </p:sp>
    </p:spTree>
    <p:extLst>
      <p:ext uri="{BB962C8B-B14F-4D97-AF65-F5344CB8AC3E}">
        <p14:creationId xmlns:p14="http://schemas.microsoft.com/office/powerpoint/2010/main" val="4019338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016E4A6-3BC6-4B9A-A0C0-D3A77BC91305}" type="datetimeFigureOut">
              <a:rPr lang="en-US" smtClean="0"/>
              <a:t>8/25/2026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889BDB7-7CA1-43BF-A8CD-346F2B0EF77D}" type="slidenum">
              <a:rPr lang="en-US" smtClean="0"/>
              <a:t>‹#›</a:t>
            </a:fld>
            <a:endParaRPr lang="en-US"/>
          </a:p>
        </p:txBody>
      </p:sp>
    </p:spTree>
    <p:extLst>
      <p:ext uri="{BB962C8B-B14F-4D97-AF65-F5344CB8AC3E}">
        <p14:creationId xmlns:p14="http://schemas.microsoft.com/office/powerpoint/2010/main" val="383326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16E4A6-3BC6-4B9A-A0C0-D3A77BC91305}" type="datetimeFigureOut">
              <a:rPr lang="en-US" smtClean="0"/>
              <a:t>8/25/2026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889BDB7-7CA1-43BF-A8CD-346F2B0EF77D}" type="slidenum">
              <a:rPr lang="en-US" smtClean="0"/>
              <a:t>‹#›</a:t>
            </a:fld>
            <a:endParaRPr lang="en-US"/>
          </a:p>
        </p:txBody>
      </p:sp>
    </p:spTree>
    <p:extLst>
      <p:ext uri="{BB962C8B-B14F-4D97-AF65-F5344CB8AC3E}">
        <p14:creationId xmlns:p14="http://schemas.microsoft.com/office/powerpoint/2010/main" val="25853304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016E4A6-3BC6-4B9A-A0C0-D3A77BC91305}" type="datetimeFigureOut">
              <a:rPr lang="en-US" smtClean="0"/>
              <a:t>8/25/2026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89BDB7-7CA1-43BF-A8CD-346F2B0EF77D}" type="slidenum">
              <a:rPr lang="en-US" smtClean="0"/>
              <a:t>‹#›</a:t>
            </a:fld>
            <a:endParaRPr lang="en-US"/>
          </a:p>
        </p:txBody>
      </p:sp>
    </p:spTree>
    <p:extLst>
      <p:ext uri="{BB962C8B-B14F-4D97-AF65-F5344CB8AC3E}">
        <p14:creationId xmlns:p14="http://schemas.microsoft.com/office/powerpoint/2010/main" val="22575622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016E4A6-3BC6-4B9A-A0C0-D3A77BC91305}" type="datetimeFigureOut">
              <a:rPr lang="en-US" smtClean="0"/>
              <a:t>8/25/2026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89BDB7-7CA1-43BF-A8CD-346F2B0EF77D}" type="slidenum">
              <a:rPr lang="en-US" smtClean="0"/>
              <a:t>‹#›</a:t>
            </a:fld>
            <a:endParaRPr lang="en-US"/>
          </a:p>
        </p:txBody>
      </p:sp>
    </p:spTree>
    <p:extLst>
      <p:ext uri="{BB962C8B-B14F-4D97-AF65-F5344CB8AC3E}">
        <p14:creationId xmlns:p14="http://schemas.microsoft.com/office/powerpoint/2010/main" val="2183528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016E4A6-3BC6-4B9A-A0C0-D3A77BC91305}" type="datetimeFigureOut">
              <a:rPr lang="en-US" smtClean="0"/>
              <a:t>8/25/2026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89BDB7-7CA1-43BF-A8CD-346F2B0EF77D}" type="slidenum">
              <a:rPr lang="en-US" smtClean="0"/>
              <a:t>‹#›</a:t>
            </a:fld>
            <a:endParaRPr lang="en-US"/>
          </a:p>
        </p:txBody>
      </p:sp>
    </p:spTree>
    <p:extLst>
      <p:ext uri="{BB962C8B-B14F-4D97-AF65-F5344CB8AC3E}">
        <p14:creationId xmlns:p14="http://schemas.microsoft.com/office/powerpoint/2010/main" val="3688245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016E4A6-3BC6-4B9A-A0C0-D3A77BC91305}" type="datetimeFigureOut">
              <a:rPr lang="en-US" smtClean="0"/>
              <a:t>8/25/2026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89BDB7-7CA1-43BF-A8CD-346F2B0EF77D}" type="slidenum">
              <a:rPr lang="en-US" smtClean="0"/>
              <a:t>‹#›</a:t>
            </a:fld>
            <a:endParaRPr lang="en-US"/>
          </a:p>
        </p:txBody>
      </p:sp>
    </p:spTree>
    <p:extLst>
      <p:ext uri="{BB962C8B-B14F-4D97-AF65-F5344CB8AC3E}">
        <p14:creationId xmlns:p14="http://schemas.microsoft.com/office/powerpoint/2010/main" val="3587872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16E4A6-3BC6-4B9A-A0C0-D3A77BC91305}" type="datetimeFigureOut">
              <a:rPr lang="en-US" smtClean="0"/>
              <a:t>8/25/2026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89BDB7-7CA1-43BF-A8CD-346F2B0EF77D}" type="slidenum">
              <a:rPr lang="en-US" smtClean="0"/>
              <a:t>‹#›</a:t>
            </a:fld>
            <a:endParaRPr lang="en-US"/>
          </a:p>
        </p:txBody>
      </p:sp>
    </p:spTree>
    <p:extLst>
      <p:ext uri="{BB962C8B-B14F-4D97-AF65-F5344CB8AC3E}">
        <p14:creationId xmlns:p14="http://schemas.microsoft.com/office/powerpoint/2010/main" val="33232288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2"/>
          <p:cNvSpPr>
            <a:spLocks noGrp="1" noChangeArrowheads="1"/>
          </p:cNvSpPr>
          <p:nvPr>
            <p:ph type="ctrTitle"/>
          </p:nvPr>
        </p:nvSpPr>
        <p:spPr/>
        <p:txBody>
          <a:bodyPr/>
          <a:lstStyle/>
          <a:p>
            <a:endParaRPr lang="en-US" altLang="en-US" dirty="0"/>
          </a:p>
        </p:txBody>
      </p:sp>
      <p:sp>
        <p:nvSpPr>
          <p:cNvPr id="287747" name="Rectangle 3" descr="Parchment"/>
          <p:cNvSpPr>
            <a:spLocks noGrp="1" noChangeArrowheads="1"/>
          </p:cNvSpPr>
          <p:nvPr>
            <p:ph type="subTitle" idx="1"/>
          </p:nvPr>
        </p:nvSpPr>
        <p:spPr>
          <a:xfrm>
            <a:off x="3251200" y="3886200"/>
            <a:ext cx="5640388" cy="838200"/>
          </a:xfrm>
          <a:blipFill dpi="0" rotWithShape="1">
            <a:blip r:embed="rId2"/>
            <a:srcRect/>
            <a:tile tx="0" ty="0" sx="100000" sy="100000" flip="none" algn="tl"/>
          </a:blipFill>
        </p:spPr>
        <p:txBody>
          <a:bodyPr>
            <a:normAutofit fontScale="77500" lnSpcReduction="20000"/>
          </a:bodyPr>
          <a:lstStyle/>
          <a:p>
            <a:r>
              <a:rPr lang="fa-IR" altLang="en-US" sz="4500" dirty="0">
                <a:solidFill>
                  <a:srgbClr val="333300"/>
                </a:solidFill>
              </a:rPr>
              <a:t>پاورپوینت مديريت دارايي هاي جاري</a:t>
            </a:r>
            <a:endParaRPr lang="en-US" altLang="en-US" sz="4500" dirty="0">
              <a:solidFill>
                <a:srgbClr val="333300"/>
              </a:solidFill>
            </a:endParaRPr>
          </a:p>
        </p:txBody>
      </p:sp>
    </p:spTree>
    <p:extLst>
      <p:ext uri="{BB962C8B-B14F-4D97-AF65-F5344CB8AC3E}">
        <p14:creationId xmlns:p14="http://schemas.microsoft.com/office/powerpoint/2010/main" val="146610949"/>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1" presetClass="entr" presetSubtype="0" fill="hold" grpId="0" nodeType="clickEffect" nodePh="1">
                                  <p:stCondLst>
                                    <p:cond delay="0"/>
                                  </p:stCondLst>
                                  <p:endCondLst>
                                    <p:cond evt="begin" delay="0">
                                      <p:tn val="5"/>
                                    </p:cond>
                                  </p:endCondLst>
                                  <p:childTnLst>
                                    <p:set>
                                      <p:cBhvr>
                                        <p:cTn id="6" dur="1" fill="hold">
                                          <p:stCondLst>
                                            <p:cond delay="0"/>
                                          </p:stCondLst>
                                        </p:cTn>
                                        <p:tgtEl>
                                          <p:spTgt spid="287746"/>
                                        </p:tgtEl>
                                        <p:attrNameLst>
                                          <p:attrName>style.visibility</p:attrName>
                                        </p:attrNameLst>
                                      </p:cBhvr>
                                      <p:to>
                                        <p:strVal val="visible"/>
                                      </p:to>
                                    </p:set>
                                    <p:animEffect transition="in" filter="fade">
                                      <p:cBhvr>
                                        <p:cTn id="7" dur="770" decel="100000"/>
                                        <p:tgtEl>
                                          <p:spTgt spid="287746"/>
                                        </p:tgtEl>
                                      </p:cBhvr>
                                    </p:animEffect>
                                    <p:animScale>
                                      <p:cBhvr>
                                        <p:cTn id="8" dur="770" decel="100000"/>
                                        <p:tgtEl>
                                          <p:spTgt spid="287746"/>
                                        </p:tgtEl>
                                      </p:cBhvr>
                                      <p:from x="10000" y="10000"/>
                                      <p:to x="200000" y="450000"/>
                                    </p:animScale>
                                    <p:animScale>
                                      <p:cBhvr>
                                        <p:cTn id="9" dur="1230" accel="100000" fill="hold">
                                          <p:stCondLst>
                                            <p:cond delay="770"/>
                                          </p:stCondLst>
                                        </p:cTn>
                                        <p:tgtEl>
                                          <p:spTgt spid="287746"/>
                                        </p:tgtEl>
                                      </p:cBhvr>
                                      <p:from x="200000" y="450000"/>
                                      <p:to x="100000" y="100000"/>
                                    </p:animScale>
                                    <p:set>
                                      <p:cBhvr>
                                        <p:cTn id="10" dur="770" fill="hold"/>
                                        <p:tgtEl>
                                          <p:spTgt spid="287746"/>
                                        </p:tgtEl>
                                        <p:attrNameLst>
                                          <p:attrName>ppt_x</p:attrName>
                                        </p:attrNameLst>
                                      </p:cBhvr>
                                      <p:to>
                                        <p:strVal val="(0.5)"/>
                                      </p:to>
                                    </p:set>
                                    <p:anim from="(0.5)" to="(#ppt_x)" calcmode="lin" valueType="num">
                                      <p:cBhvr>
                                        <p:cTn id="11" dur="1230" accel="100000" fill="hold">
                                          <p:stCondLst>
                                            <p:cond delay="770"/>
                                          </p:stCondLst>
                                        </p:cTn>
                                        <p:tgtEl>
                                          <p:spTgt spid="287746"/>
                                        </p:tgtEl>
                                        <p:attrNameLst>
                                          <p:attrName>ppt_x</p:attrName>
                                        </p:attrNameLst>
                                      </p:cBhvr>
                                    </p:anim>
                                    <p:set>
                                      <p:cBhvr>
                                        <p:cTn id="12" dur="770" fill="hold"/>
                                        <p:tgtEl>
                                          <p:spTgt spid="287746"/>
                                        </p:tgtEl>
                                        <p:attrNameLst>
                                          <p:attrName>ppt_y</p:attrName>
                                        </p:attrNameLst>
                                      </p:cBhvr>
                                      <p:to>
                                        <p:strVal val="(#ppt_y+0.4)"/>
                                      </p:to>
                                    </p:set>
                                    <p:anim from="(#ppt_y+0.4)" to="(#ppt_y)" calcmode="lin" valueType="num">
                                      <p:cBhvr>
                                        <p:cTn id="13" dur="1230" accel="100000" fill="hold">
                                          <p:stCondLst>
                                            <p:cond delay="770"/>
                                          </p:stCondLst>
                                        </p:cTn>
                                        <p:tgtEl>
                                          <p:spTgt spid="28774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2" presetClass="entr" presetSubtype="0" fill="hold" grpId="0" nodeType="clickEffect">
                                  <p:stCondLst>
                                    <p:cond delay="0"/>
                                  </p:stCondLst>
                                  <p:childTnLst>
                                    <p:set>
                                      <p:cBhvr>
                                        <p:cTn id="17" dur="1" fill="hold">
                                          <p:stCondLst>
                                            <p:cond delay="0"/>
                                          </p:stCondLst>
                                        </p:cTn>
                                        <p:tgtEl>
                                          <p:spTgt spid="287747">
                                            <p:bg/>
                                          </p:spTgt>
                                        </p:tgtEl>
                                        <p:attrNameLst>
                                          <p:attrName>style.visibility</p:attrName>
                                        </p:attrNameLst>
                                      </p:cBhvr>
                                      <p:to>
                                        <p:strVal val="visible"/>
                                      </p:to>
                                    </p:set>
                                    <p:animScale>
                                      <p:cBhvr>
                                        <p:cTn id="18" dur="1000" decel="50000" fill="hold">
                                          <p:stCondLst>
                                            <p:cond delay="0"/>
                                          </p:stCondLst>
                                        </p:cTn>
                                        <p:tgtEl>
                                          <p:spTgt spid="287747">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287747">
                                            <p:bg/>
                                          </p:spTgt>
                                        </p:tgtEl>
                                        <p:attrNameLst>
                                          <p:attrName>ppt_x</p:attrName>
                                          <p:attrName>ppt_y</p:attrName>
                                        </p:attrNameLst>
                                      </p:cBhvr>
                                    </p:animMotion>
                                    <p:animEffect transition="in" filter="fade">
                                      <p:cBhvr>
                                        <p:cTn id="20" dur="1000"/>
                                        <p:tgtEl>
                                          <p:spTgt spid="287747">
                                            <p:bg/>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52" presetClass="entr" presetSubtype="0" fill="hold" grpId="0" nodeType="clickEffect">
                                  <p:stCondLst>
                                    <p:cond delay="0"/>
                                  </p:stCondLst>
                                  <p:childTnLst>
                                    <p:set>
                                      <p:cBhvr>
                                        <p:cTn id="24" dur="1" fill="hold">
                                          <p:stCondLst>
                                            <p:cond delay="0"/>
                                          </p:stCondLst>
                                        </p:cTn>
                                        <p:tgtEl>
                                          <p:spTgt spid="287747">
                                            <p:txEl>
                                              <p:pRg st="0" end="0"/>
                                            </p:txEl>
                                          </p:spTgt>
                                        </p:tgtEl>
                                        <p:attrNameLst>
                                          <p:attrName>style.visibility</p:attrName>
                                        </p:attrNameLst>
                                      </p:cBhvr>
                                      <p:to>
                                        <p:strVal val="visible"/>
                                      </p:to>
                                    </p:set>
                                    <p:animScale>
                                      <p:cBhvr>
                                        <p:cTn id="25" dur="1000" decel="50000" fill="hold">
                                          <p:stCondLst>
                                            <p:cond delay="0"/>
                                          </p:stCondLst>
                                        </p:cTn>
                                        <p:tgtEl>
                                          <p:spTgt spid="287747">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287747">
                                            <p:txEl>
                                              <p:pRg st="0" end="0"/>
                                            </p:txEl>
                                          </p:spTgt>
                                        </p:tgtEl>
                                        <p:attrNameLst>
                                          <p:attrName>ppt_x</p:attrName>
                                          <p:attrName>ppt_y</p:attrName>
                                        </p:attrNameLst>
                                      </p:cBhvr>
                                    </p:animMotion>
                                    <p:animEffect transition="in" filter="fade">
                                      <p:cBhvr>
                                        <p:cTn id="27" dur="1000"/>
                                        <p:tgtEl>
                                          <p:spTgt spid="2877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746" grpId="0"/>
      <p:bldP spid="287747" grpId="0"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30" name="Text Box 6"/>
          <p:cNvSpPr txBox="1">
            <a:spLocks noChangeArrowheads="1"/>
          </p:cNvSpPr>
          <p:nvPr/>
        </p:nvSpPr>
        <p:spPr bwMode="auto">
          <a:xfrm>
            <a:off x="4152901" y="765175"/>
            <a:ext cx="3382963" cy="4826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fa-IR" altLang="en-US" sz="2500" b="1">
                <a:solidFill>
                  <a:srgbClr val="333300"/>
                </a:solidFill>
                <a:latin typeface="Times New Roman" panose="02020603050405020304" pitchFamily="18" charset="0"/>
                <a:cs typeface="2  Zar" pitchFamily="2" charset="0"/>
              </a:rPr>
              <a:t>مديريت دارايي هاي جاري</a:t>
            </a:r>
            <a:endParaRPr lang="en-US" altLang="en-US" sz="2500" b="1">
              <a:solidFill>
                <a:srgbClr val="333300"/>
              </a:solidFill>
              <a:latin typeface="Times New Roman" panose="02020603050405020304" pitchFamily="18" charset="0"/>
              <a:cs typeface="2  Zar" pitchFamily="2" charset="0"/>
            </a:endParaRPr>
          </a:p>
        </p:txBody>
      </p:sp>
      <p:sp>
        <p:nvSpPr>
          <p:cNvPr id="103431" name="Text Box 7"/>
          <p:cNvSpPr txBox="1">
            <a:spLocks noChangeArrowheads="1"/>
          </p:cNvSpPr>
          <p:nvPr/>
        </p:nvSpPr>
        <p:spPr bwMode="auto">
          <a:xfrm>
            <a:off x="1774825" y="1401764"/>
            <a:ext cx="8713788" cy="2759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مقدمه :</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براي بسياري از شركتها سهم سرمايه گذاري در دارايي هاي جاري از كل دارايي ها بيش از 50% است .</a:t>
            </a:r>
          </a:p>
          <a:p>
            <a:pPr>
              <a:spcBef>
                <a:spcPct val="50000"/>
              </a:spcBef>
            </a:pPr>
            <a:r>
              <a:rPr lang="fa-IR" altLang="en-US" sz="3000" b="1">
                <a:solidFill>
                  <a:srgbClr val="333300"/>
                </a:solidFill>
                <a:latin typeface="Times New Roman" panose="02020603050405020304" pitchFamily="18" charset="0"/>
                <a:cs typeface="2  Hamid" pitchFamily="2" charset="0"/>
              </a:rPr>
              <a:t>  مديريت دارايي هاي جاري بيشتر از مديريت هزينه ماشين آلات و تجهيزات نيازمند دقت است .</a:t>
            </a:r>
            <a:endParaRPr lang="en-US" altLang="en-US" sz="3000" b="1">
              <a:solidFill>
                <a:srgbClr val="333300"/>
              </a:solidFill>
              <a:latin typeface="Times New Roman" panose="02020603050405020304" pitchFamily="18" charset="0"/>
              <a:cs typeface="2  Hamid" pitchFamily="2" charset="0"/>
            </a:endParaRPr>
          </a:p>
        </p:txBody>
      </p:sp>
      <p:sp>
        <p:nvSpPr>
          <p:cNvPr id="103432" name="AutoShape 8"/>
          <p:cNvSpPr>
            <a:spLocks noChangeArrowheads="1"/>
          </p:cNvSpPr>
          <p:nvPr/>
        </p:nvSpPr>
        <p:spPr bwMode="auto">
          <a:xfrm>
            <a:off x="5375276"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3</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1109633988"/>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03430"/>
                                        </p:tgtEl>
                                        <p:attrNameLst>
                                          <p:attrName>style.visibility</p:attrName>
                                        </p:attrNameLst>
                                      </p:cBhvr>
                                      <p:to>
                                        <p:strVal val="visible"/>
                                      </p:to>
                                    </p:set>
                                    <p:animEffect transition="in" filter="diamond(in)">
                                      <p:cBhvr>
                                        <p:cTn id="7" dur="2000"/>
                                        <p:tgtEl>
                                          <p:spTgt spid="1034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5" presetClass="entr" presetSubtype="0" fill="hold" grpId="0" nodeType="clickEffect">
                                  <p:stCondLst>
                                    <p:cond delay="0"/>
                                  </p:stCondLst>
                                  <p:childTnLst>
                                    <p:set>
                                      <p:cBhvr>
                                        <p:cTn id="11" dur="1" fill="hold">
                                          <p:stCondLst>
                                            <p:cond delay="0"/>
                                          </p:stCondLst>
                                        </p:cTn>
                                        <p:tgtEl>
                                          <p:spTgt spid="103431"/>
                                        </p:tgtEl>
                                        <p:attrNameLst>
                                          <p:attrName>style.visibility</p:attrName>
                                        </p:attrNameLst>
                                      </p:cBhvr>
                                      <p:to>
                                        <p:strVal val="visible"/>
                                      </p:to>
                                    </p:set>
                                    <p:anim calcmode="lin" valueType="num">
                                      <p:cBhvr>
                                        <p:cTn id="12" dur="500" decel="50000" fill="hold">
                                          <p:stCondLst>
                                            <p:cond delay="0"/>
                                          </p:stCondLst>
                                        </p:cTn>
                                        <p:tgtEl>
                                          <p:spTgt spid="103431"/>
                                        </p:tgtEl>
                                        <p:attrNameLst>
                                          <p:attrName>style.rotation</p:attrName>
                                        </p:attrNameLst>
                                      </p:cBhvr>
                                      <p:tavLst>
                                        <p:tav tm="0">
                                          <p:val>
                                            <p:fltVal val="-90"/>
                                          </p:val>
                                        </p:tav>
                                        <p:tav tm="100000">
                                          <p:val>
                                            <p:fltVal val="0"/>
                                          </p:val>
                                        </p:tav>
                                      </p:tavLst>
                                    </p:anim>
                                    <p:anim calcmode="lin" valueType="num">
                                      <p:cBhvr>
                                        <p:cTn id="13" dur="500" decel="50000" fill="hold">
                                          <p:stCondLst>
                                            <p:cond delay="0"/>
                                          </p:stCondLst>
                                        </p:cTn>
                                        <p:tgtEl>
                                          <p:spTgt spid="103431"/>
                                        </p:tgtEl>
                                        <p:attrNameLst>
                                          <p:attrName>ppt_w</p:attrName>
                                        </p:attrNameLst>
                                      </p:cBhvr>
                                      <p:tavLst>
                                        <p:tav tm="0">
                                          <p:val>
                                            <p:strVal val="#ppt_w"/>
                                          </p:val>
                                        </p:tav>
                                        <p:tav tm="100000">
                                          <p:val>
                                            <p:strVal val="#ppt_w*.05"/>
                                          </p:val>
                                        </p:tav>
                                      </p:tavLst>
                                    </p:anim>
                                    <p:anim calcmode="lin" valueType="num">
                                      <p:cBhvr>
                                        <p:cTn id="14" dur="500" accel="50000" fill="hold">
                                          <p:stCondLst>
                                            <p:cond delay="500"/>
                                          </p:stCondLst>
                                        </p:cTn>
                                        <p:tgtEl>
                                          <p:spTgt spid="103431"/>
                                        </p:tgtEl>
                                        <p:attrNameLst>
                                          <p:attrName>ppt_w</p:attrName>
                                        </p:attrNameLst>
                                      </p:cBhvr>
                                      <p:tavLst>
                                        <p:tav tm="0">
                                          <p:val>
                                            <p:strVal val="#ppt_w*.05"/>
                                          </p:val>
                                        </p:tav>
                                        <p:tav tm="100000">
                                          <p:val>
                                            <p:strVal val="#ppt_w"/>
                                          </p:val>
                                        </p:tav>
                                      </p:tavLst>
                                    </p:anim>
                                    <p:anim calcmode="lin" valueType="num">
                                      <p:cBhvr>
                                        <p:cTn id="15" dur="1000" fill="hold"/>
                                        <p:tgtEl>
                                          <p:spTgt spid="103431"/>
                                        </p:tgtEl>
                                        <p:attrNameLst>
                                          <p:attrName>ppt_h</p:attrName>
                                        </p:attrNameLst>
                                      </p:cBhvr>
                                      <p:tavLst>
                                        <p:tav tm="0">
                                          <p:val>
                                            <p:strVal val="#ppt_h"/>
                                          </p:val>
                                        </p:tav>
                                        <p:tav tm="100000">
                                          <p:val>
                                            <p:strVal val="#ppt_h"/>
                                          </p:val>
                                        </p:tav>
                                      </p:tavLst>
                                    </p:anim>
                                    <p:anim calcmode="lin" valueType="num">
                                      <p:cBhvr>
                                        <p:cTn id="16" dur="500" decel="50000" fill="hold">
                                          <p:stCondLst>
                                            <p:cond delay="0"/>
                                          </p:stCondLst>
                                        </p:cTn>
                                        <p:tgtEl>
                                          <p:spTgt spid="103431"/>
                                        </p:tgtEl>
                                        <p:attrNameLst>
                                          <p:attrName>ppt_x</p:attrName>
                                        </p:attrNameLst>
                                      </p:cBhvr>
                                      <p:tavLst>
                                        <p:tav tm="0">
                                          <p:val>
                                            <p:strVal val="#ppt_x+.4"/>
                                          </p:val>
                                        </p:tav>
                                        <p:tav tm="100000">
                                          <p:val>
                                            <p:strVal val="#ppt_x"/>
                                          </p:val>
                                        </p:tav>
                                      </p:tavLst>
                                    </p:anim>
                                    <p:anim calcmode="lin" valueType="num">
                                      <p:cBhvr>
                                        <p:cTn id="17" dur="500" decel="50000" fill="hold">
                                          <p:stCondLst>
                                            <p:cond delay="0"/>
                                          </p:stCondLst>
                                        </p:cTn>
                                        <p:tgtEl>
                                          <p:spTgt spid="103431"/>
                                        </p:tgtEl>
                                        <p:attrNameLst>
                                          <p:attrName>ppt_y</p:attrName>
                                        </p:attrNameLst>
                                      </p:cBhvr>
                                      <p:tavLst>
                                        <p:tav tm="0">
                                          <p:val>
                                            <p:strVal val="#ppt_y-.2"/>
                                          </p:val>
                                        </p:tav>
                                        <p:tav tm="100000">
                                          <p:val>
                                            <p:strVal val="#ppt_y+.1"/>
                                          </p:val>
                                        </p:tav>
                                      </p:tavLst>
                                    </p:anim>
                                    <p:anim calcmode="lin" valueType="num">
                                      <p:cBhvr>
                                        <p:cTn id="18" dur="500" accel="50000" fill="hold">
                                          <p:stCondLst>
                                            <p:cond delay="500"/>
                                          </p:stCondLst>
                                        </p:cTn>
                                        <p:tgtEl>
                                          <p:spTgt spid="103431"/>
                                        </p:tgtEl>
                                        <p:attrNameLst>
                                          <p:attrName>ppt_y</p:attrName>
                                        </p:attrNameLst>
                                      </p:cBhvr>
                                      <p:tavLst>
                                        <p:tav tm="0">
                                          <p:val>
                                            <p:strVal val="#ppt_y+.1"/>
                                          </p:val>
                                        </p:tav>
                                        <p:tav tm="100000">
                                          <p:val>
                                            <p:strVal val="#ppt_y"/>
                                          </p:val>
                                        </p:tav>
                                      </p:tavLst>
                                    </p:anim>
                                    <p:animEffect transition="in" filter="fade">
                                      <p:cBhvr>
                                        <p:cTn id="19" dur="1000" decel="50000">
                                          <p:stCondLst>
                                            <p:cond delay="0"/>
                                          </p:stCondLst>
                                        </p:cTn>
                                        <p:tgtEl>
                                          <p:spTgt spid="103431"/>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35" presetClass="entr" presetSubtype="0" fill="hold" grpId="0" nodeType="clickEffect">
                                  <p:stCondLst>
                                    <p:cond delay="0"/>
                                  </p:stCondLst>
                                  <p:childTnLst>
                                    <p:set>
                                      <p:cBhvr>
                                        <p:cTn id="23" dur="1" fill="hold">
                                          <p:stCondLst>
                                            <p:cond delay="0"/>
                                          </p:stCondLst>
                                        </p:cTn>
                                        <p:tgtEl>
                                          <p:spTgt spid="103432">
                                            <p:bg/>
                                          </p:spTgt>
                                        </p:tgtEl>
                                        <p:attrNameLst>
                                          <p:attrName>style.visibility</p:attrName>
                                        </p:attrNameLst>
                                      </p:cBhvr>
                                      <p:to>
                                        <p:strVal val="visible"/>
                                      </p:to>
                                    </p:set>
                                    <p:animEffect transition="in" filter="fade">
                                      <p:cBhvr>
                                        <p:cTn id="24" dur="2000"/>
                                        <p:tgtEl>
                                          <p:spTgt spid="103432">
                                            <p:bg/>
                                          </p:spTgt>
                                        </p:tgtEl>
                                      </p:cBhvr>
                                    </p:animEffect>
                                    <p:anim calcmode="lin" valueType="num">
                                      <p:cBhvr>
                                        <p:cTn id="25" dur="2000" fill="hold"/>
                                        <p:tgtEl>
                                          <p:spTgt spid="103432">
                                            <p:bg/>
                                          </p:spTgt>
                                        </p:tgtEl>
                                        <p:attrNameLst>
                                          <p:attrName>style.rotation</p:attrName>
                                        </p:attrNameLst>
                                      </p:cBhvr>
                                      <p:tavLst>
                                        <p:tav tm="0">
                                          <p:val>
                                            <p:fltVal val="720"/>
                                          </p:val>
                                        </p:tav>
                                        <p:tav tm="100000">
                                          <p:val>
                                            <p:fltVal val="0"/>
                                          </p:val>
                                        </p:tav>
                                      </p:tavLst>
                                    </p:anim>
                                    <p:anim calcmode="lin" valueType="num">
                                      <p:cBhvr>
                                        <p:cTn id="26" dur="2000" fill="hold"/>
                                        <p:tgtEl>
                                          <p:spTgt spid="103432">
                                            <p:bg/>
                                          </p:spTgt>
                                        </p:tgtEl>
                                        <p:attrNameLst>
                                          <p:attrName>ppt_h</p:attrName>
                                        </p:attrNameLst>
                                      </p:cBhvr>
                                      <p:tavLst>
                                        <p:tav tm="0">
                                          <p:val>
                                            <p:fltVal val="0"/>
                                          </p:val>
                                        </p:tav>
                                        <p:tav tm="100000">
                                          <p:val>
                                            <p:strVal val="#ppt_h"/>
                                          </p:val>
                                        </p:tav>
                                      </p:tavLst>
                                    </p:anim>
                                    <p:anim calcmode="lin" valueType="num">
                                      <p:cBhvr>
                                        <p:cTn id="27" dur="2000" fill="hold"/>
                                        <p:tgtEl>
                                          <p:spTgt spid="103432">
                                            <p:bg/>
                                          </p:spTgt>
                                        </p:tgtEl>
                                        <p:attrNameLst>
                                          <p:attrName>ppt_w</p:attrName>
                                        </p:attrNameLst>
                                      </p:cBhvr>
                                      <p:tavLst>
                                        <p:tav tm="0">
                                          <p:val>
                                            <p:fltVal val="0"/>
                                          </p:val>
                                        </p:tav>
                                        <p:tav tm="100000">
                                          <p:val>
                                            <p:strVal val="#ppt_w"/>
                                          </p:val>
                                        </p:tav>
                                      </p:tavLst>
                                    </p:anim>
                                  </p:childTnLst>
                                </p:cTn>
                              </p:par>
                              <p:par>
                                <p:cTn id="28" presetID="35" presetClass="entr" presetSubtype="0" fill="hold" grpId="0" nodeType="withEffect">
                                  <p:stCondLst>
                                    <p:cond delay="0"/>
                                  </p:stCondLst>
                                  <p:iterate type="lt">
                                    <p:tmPct val="0"/>
                                  </p:iterate>
                                  <p:childTnLst>
                                    <p:set>
                                      <p:cBhvr>
                                        <p:cTn id="29" dur="1" fill="hold">
                                          <p:stCondLst>
                                            <p:cond delay="0"/>
                                          </p:stCondLst>
                                        </p:cTn>
                                        <p:tgtEl>
                                          <p:spTgt spid="103432">
                                            <p:txEl>
                                              <p:pRg st="0" end="0"/>
                                            </p:txEl>
                                          </p:spTgt>
                                        </p:tgtEl>
                                        <p:attrNameLst>
                                          <p:attrName>style.visibility</p:attrName>
                                        </p:attrNameLst>
                                      </p:cBhvr>
                                      <p:to>
                                        <p:strVal val="visible"/>
                                      </p:to>
                                    </p:set>
                                    <p:animEffect transition="in" filter="fade">
                                      <p:cBhvr>
                                        <p:cTn id="30" dur="2000"/>
                                        <p:tgtEl>
                                          <p:spTgt spid="103432">
                                            <p:txEl>
                                              <p:pRg st="0" end="0"/>
                                            </p:txEl>
                                          </p:spTgt>
                                        </p:tgtEl>
                                      </p:cBhvr>
                                    </p:animEffect>
                                    <p:anim calcmode="lin" valueType="num">
                                      <p:cBhvr>
                                        <p:cTn id="31" dur="2000" fill="hold"/>
                                        <p:tgtEl>
                                          <p:spTgt spid="103432">
                                            <p:txEl>
                                              <p:pRg st="0" end="0"/>
                                            </p:txEl>
                                          </p:spTgt>
                                        </p:tgtEl>
                                        <p:attrNameLst>
                                          <p:attrName>style.rotation</p:attrName>
                                        </p:attrNameLst>
                                      </p:cBhvr>
                                      <p:tavLst>
                                        <p:tav tm="0">
                                          <p:val>
                                            <p:fltVal val="720"/>
                                          </p:val>
                                        </p:tav>
                                        <p:tav tm="100000">
                                          <p:val>
                                            <p:fltVal val="0"/>
                                          </p:val>
                                        </p:tav>
                                      </p:tavLst>
                                    </p:anim>
                                    <p:anim calcmode="lin" valueType="num">
                                      <p:cBhvr>
                                        <p:cTn id="32" dur="2000" fill="hold"/>
                                        <p:tgtEl>
                                          <p:spTgt spid="103432">
                                            <p:txEl>
                                              <p:pRg st="0" end="0"/>
                                            </p:txEl>
                                          </p:spTgt>
                                        </p:tgtEl>
                                        <p:attrNameLst>
                                          <p:attrName>ppt_h</p:attrName>
                                        </p:attrNameLst>
                                      </p:cBhvr>
                                      <p:tavLst>
                                        <p:tav tm="0">
                                          <p:val>
                                            <p:fltVal val="0"/>
                                          </p:val>
                                        </p:tav>
                                        <p:tav tm="100000">
                                          <p:val>
                                            <p:strVal val="#ppt_h"/>
                                          </p:val>
                                        </p:tav>
                                      </p:tavLst>
                                    </p:anim>
                                    <p:anim calcmode="lin" valueType="num">
                                      <p:cBhvr>
                                        <p:cTn id="33" dur="2000" fill="hold"/>
                                        <p:tgtEl>
                                          <p:spTgt spid="103432">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38" presetClass="entr" presetSubtype="0" accel="50000" fill="hold" nodeType="clickEffect">
                                  <p:stCondLst>
                                    <p:cond delay="0"/>
                                  </p:stCondLst>
                                  <p:iterate type="lt">
                                    <p:tmPct val="50000"/>
                                  </p:iterate>
                                  <p:childTnLst>
                                    <p:set>
                                      <p:cBhvr>
                                        <p:cTn id="37" dur="1" fill="hold">
                                          <p:stCondLst>
                                            <p:cond delay="0"/>
                                          </p:stCondLst>
                                        </p:cTn>
                                        <p:tgtEl>
                                          <p:spTgt spid="103432">
                                            <p:txEl>
                                              <p:pRg st="0" end="0"/>
                                            </p:txEl>
                                          </p:spTgt>
                                        </p:tgtEl>
                                        <p:attrNameLst>
                                          <p:attrName>style.visibility</p:attrName>
                                        </p:attrNameLst>
                                      </p:cBhvr>
                                      <p:to>
                                        <p:strVal val="visible"/>
                                      </p:to>
                                    </p:set>
                                    <p:set>
                                      <p:cBhvr>
                                        <p:cTn id="38" dur="455" fill="hold">
                                          <p:stCondLst>
                                            <p:cond delay="0"/>
                                          </p:stCondLst>
                                        </p:cTn>
                                        <p:tgtEl>
                                          <p:spTgt spid="103432">
                                            <p:txEl>
                                              <p:pRg st="0" end="0"/>
                                            </p:txEl>
                                          </p:spTgt>
                                        </p:tgtEl>
                                        <p:attrNameLst>
                                          <p:attrName>style.rotation</p:attrName>
                                        </p:attrNameLst>
                                      </p:cBhvr>
                                      <p:to>
                                        <p:strVal val="-45.0"/>
                                      </p:to>
                                    </p:set>
                                    <p:anim calcmode="lin" valueType="num">
                                      <p:cBhvr>
                                        <p:cTn id="39" dur="455" fill="hold">
                                          <p:stCondLst>
                                            <p:cond delay="455"/>
                                          </p:stCondLst>
                                        </p:cTn>
                                        <p:tgtEl>
                                          <p:spTgt spid="10343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40" dur="455" fill="hold">
                                          <p:stCondLst>
                                            <p:cond delay="0"/>
                                          </p:stCondLst>
                                        </p:cTn>
                                        <p:tgtEl>
                                          <p:spTgt spid="103432">
                                            <p:txEl>
                                              <p:pRg st="0" end="0"/>
                                            </p:txEl>
                                          </p:spTgt>
                                        </p:tgtEl>
                                        <p:attrNameLst>
                                          <p:attrName>ppt_y</p:attrName>
                                        </p:attrNameLst>
                                      </p:cBhvr>
                                      <p:tavLst>
                                        <p:tav tm="0">
                                          <p:val>
                                            <p:strVal val="#ppt_y-1"/>
                                          </p:val>
                                        </p:tav>
                                        <p:tav tm="100000">
                                          <p:val>
                                            <p:strVal val="#ppt_y-(0.354*#ppt_w-0.172*#ppt_h)"/>
                                          </p:val>
                                        </p:tav>
                                      </p:tavLst>
                                    </p:anim>
                                    <p:anim calcmode="lin" valueType="num">
                                      <p:cBhvr>
                                        <p:cTn id="41" dur="156" decel="50000" autoRev="1" fill="hold">
                                          <p:stCondLst>
                                            <p:cond delay="455"/>
                                          </p:stCondLst>
                                        </p:cTn>
                                        <p:tgtEl>
                                          <p:spTgt spid="10343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42" dur="136" fill="hold">
                                          <p:stCondLst>
                                            <p:cond delay="864"/>
                                          </p:stCondLst>
                                        </p:cTn>
                                        <p:tgtEl>
                                          <p:spTgt spid="10343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30" grpId="0" animBg="1"/>
      <p:bldP spid="103431" grpId="0"/>
      <p:bldP spid="103432" grpId="0" build="allAtOnce"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Text Box 3"/>
          <p:cNvSpPr txBox="1">
            <a:spLocks noChangeArrowheads="1"/>
          </p:cNvSpPr>
          <p:nvPr/>
        </p:nvSpPr>
        <p:spPr bwMode="auto">
          <a:xfrm>
            <a:off x="1774825" y="1401764"/>
            <a:ext cx="8713788" cy="2187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سه جنبه هريك از دارايي ها :</a:t>
            </a:r>
          </a:p>
          <a:p>
            <a:pPr>
              <a:spcBef>
                <a:spcPct val="50000"/>
              </a:spcBef>
            </a:pPr>
            <a:r>
              <a:rPr lang="fa-IR" altLang="en-US" sz="2500">
                <a:solidFill>
                  <a:srgbClr val="333300"/>
                </a:solidFill>
                <a:latin typeface="Times New Roman" panose="02020603050405020304" pitchFamily="18" charset="0"/>
                <a:cs typeface="Andalus" panose="02020603050405020304" pitchFamily="18" charset="-78"/>
              </a:rPr>
              <a:t> </a:t>
            </a:r>
            <a:r>
              <a:rPr lang="fa-IR" altLang="en-US" sz="2500" b="1">
                <a:solidFill>
                  <a:srgbClr val="333300"/>
                </a:solidFill>
                <a:latin typeface="Times New Roman" panose="02020603050405020304" pitchFamily="18" charset="0"/>
                <a:cs typeface="2  Hamid" pitchFamily="2" charset="0"/>
              </a:rPr>
              <a:t>1- ويژگيهاي اصلي دارايي مورد نظر و چگونگي كاربرد آن در شركت</a:t>
            </a:r>
          </a:p>
          <a:p>
            <a:pPr>
              <a:spcBef>
                <a:spcPct val="50000"/>
              </a:spcBef>
            </a:pPr>
            <a:r>
              <a:rPr lang="fa-IR" altLang="en-US" sz="2500" b="1">
                <a:solidFill>
                  <a:srgbClr val="333300"/>
                </a:solidFill>
                <a:latin typeface="Times New Roman" panose="02020603050405020304" pitchFamily="18" charset="0"/>
                <a:cs typeface="2  Hamid" pitchFamily="2" charset="0"/>
              </a:rPr>
              <a:t> 2- هزينه و فايده سرمايه گذاري در دارايي ها </a:t>
            </a:r>
          </a:p>
          <a:p>
            <a:pPr>
              <a:spcBef>
                <a:spcPct val="50000"/>
              </a:spcBef>
            </a:pPr>
            <a:r>
              <a:rPr lang="fa-IR" altLang="en-US" sz="2500" b="1">
                <a:solidFill>
                  <a:srgbClr val="333300"/>
                </a:solidFill>
                <a:latin typeface="Times New Roman" panose="02020603050405020304" pitchFamily="18" charset="0"/>
                <a:cs typeface="2  Hamid" pitchFamily="2" charset="0"/>
              </a:rPr>
              <a:t> 3- مخاطره سرمايه گذاري در دارايي ها</a:t>
            </a:r>
            <a:endParaRPr lang="en-US" altLang="en-US" sz="3000" b="1">
              <a:solidFill>
                <a:srgbClr val="333300"/>
              </a:solidFill>
              <a:latin typeface="Times New Roman" panose="02020603050405020304" pitchFamily="18" charset="0"/>
              <a:cs typeface="2  Hamid" pitchFamily="2" charset="0"/>
            </a:endParaRPr>
          </a:p>
        </p:txBody>
      </p:sp>
      <p:sp>
        <p:nvSpPr>
          <p:cNvPr id="105476" name="AutoShape 4"/>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4</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4089129664"/>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iterate type="lt">
                                    <p:tmPct val="0"/>
                                  </p:iterate>
                                  <p:childTnLst>
                                    <p:set>
                                      <p:cBhvr>
                                        <p:cTn id="6" dur="1" fill="hold">
                                          <p:stCondLst>
                                            <p:cond delay="0"/>
                                          </p:stCondLst>
                                        </p:cTn>
                                        <p:tgtEl>
                                          <p:spTgt spid="105475">
                                            <p:txEl>
                                              <p:pRg st="0" end="0"/>
                                            </p:txEl>
                                          </p:spTgt>
                                        </p:tgtEl>
                                        <p:attrNameLst>
                                          <p:attrName>style.visibility</p:attrName>
                                        </p:attrNameLst>
                                      </p:cBhvr>
                                      <p:to>
                                        <p:strVal val="visible"/>
                                      </p:to>
                                    </p:set>
                                    <p:anim calcmode="lin" valueType="num">
                                      <p:cBhvr>
                                        <p:cTn id="7" dur="500" decel="50000" fill="hold">
                                          <p:stCondLst>
                                            <p:cond delay="0"/>
                                          </p:stCondLst>
                                        </p:cTn>
                                        <p:tgtEl>
                                          <p:spTgt spid="105475">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05475">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05475">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105475">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05475">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05475">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05475">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05475">
                                            <p:txEl>
                                              <p:pRg st="0" end="0"/>
                                            </p:txEl>
                                          </p:spTgt>
                                        </p:tgtEl>
                                      </p:cBhvr>
                                    </p:animEffect>
                                  </p:childTnLst>
                                </p:cTn>
                              </p:par>
                              <p:par>
                                <p:cTn id="15" presetID="25" presetClass="entr" presetSubtype="0" fill="hold" grpId="0" nodeType="withEffect">
                                  <p:stCondLst>
                                    <p:cond delay="0"/>
                                  </p:stCondLst>
                                  <p:childTnLst>
                                    <p:set>
                                      <p:cBhvr>
                                        <p:cTn id="16" dur="1" fill="hold">
                                          <p:stCondLst>
                                            <p:cond delay="0"/>
                                          </p:stCondLst>
                                        </p:cTn>
                                        <p:tgtEl>
                                          <p:spTgt spid="105475">
                                            <p:txEl>
                                              <p:pRg st="1" end="1"/>
                                            </p:txEl>
                                          </p:spTgt>
                                        </p:tgtEl>
                                        <p:attrNameLst>
                                          <p:attrName>style.visibility</p:attrName>
                                        </p:attrNameLst>
                                      </p:cBhvr>
                                      <p:to>
                                        <p:strVal val="visible"/>
                                      </p:to>
                                    </p:set>
                                    <p:anim calcmode="lin" valueType="num">
                                      <p:cBhvr>
                                        <p:cTn id="17" dur="500" decel="50000" fill="hold">
                                          <p:stCondLst>
                                            <p:cond delay="0"/>
                                          </p:stCondLst>
                                        </p:cTn>
                                        <p:tgtEl>
                                          <p:spTgt spid="105475">
                                            <p:txEl>
                                              <p:pRg st="1" end="1"/>
                                            </p:txEl>
                                          </p:spTgt>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105475">
                                            <p:txEl>
                                              <p:pRg st="1" end="1"/>
                                            </p:txEl>
                                          </p:spTgt>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105475">
                                            <p:txEl>
                                              <p:pRg st="1" end="1"/>
                                            </p:txEl>
                                          </p:spTgt>
                                        </p:tgtEl>
                                        <p:attrNameLst>
                                          <p:attrName>ppt_w</p:attrName>
                                        </p:attrNameLst>
                                      </p:cBhvr>
                                      <p:tavLst>
                                        <p:tav tm="0">
                                          <p:val>
                                            <p:strVal val="#ppt_w*.05"/>
                                          </p:val>
                                        </p:tav>
                                        <p:tav tm="100000">
                                          <p:val>
                                            <p:strVal val="#ppt_w"/>
                                          </p:val>
                                        </p:tav>
                                      </p:tavLst>
                                    </p:anim>
                                    <p:anim calcmode="lin" valueType="num">
                                      <p:cBhvr>
                                        <p:cTn id="20" dur="1000" fill="hold"/>
                                        <p:tgtEl>
                                          <p:spTgt spid="105475">
                                            <p:txEl>
                                              <p:pRg st="1" end="1"/>
                                            </p:txEl>
                                          </p:spTgt>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105475">
                                            <p:txEl>
                                              <p:pRg st="1" end="1"/>
                                            </p:txEl>
                                          </p:spTgt>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105475">
                                            <p:txEl>
                                              <p:pRg st="1" end="1"/>
                                            </p:txEl>
                                          </p:spTgt>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105475">
                                            <p:txEl>
                                              <p:pRg st="1" end="1"/>
                                            </p:txEl>
                                          </p:spTgt>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105475">
                                            <p:txEl>
                                              <p:pRg st="1" end="1"/>
                                            </p:txEl>
                                          </p:spTgt>
                                        </p:tgtEl>
                                      </p:cBhvr>
                                    </p:animEffect>
                                  </p:childTnLst>
                                </p:cTn>
                              </p:par>
                              <p:par>
                                <p:cTn id="25" presetID="25" presetClass="entr" presetSubtype="0" fill="hold" grpId="0" nodeType="withEffect">
                                  <p:stCondLst>
                                    <p:cond delay="0"/>
                                  </p:stCondLst>
                                  <p:childTnLst>
                                    <p:set>
                                      <p:cBhvr>
                                        <p:cTn id="26" dur="1" fill="hold">
                                          <p:stCondLst>
                                            <p:cond delay="0"/>
                                          </p:stCondLst>
                                        </p:cTn>
                                        <p:tgtEl>
                                          <p:spTgt spid="105475">
                                            <p:txEl>
                                              <p:pRg st="2" end="2"/>
                                            </p:txEl>
                                          </p:spTgt>
                                        </p:tgtEl>
                                        <p:attrNameLst>
                                          <p:attrName>style.visibility</p:attrName>
                                        </p:attrNameLst>
                                      </p:cBhvr>
                                      <p:to>
                                        <p:strVal val="visible"/>
                                      </p:to>
                                    </p:set>
                                    <p:anim calcmode="lin" valueType="num">
                                      <p:cBhvr>
                                        <p:cTn id="27" dur="500" decel="50000" fill="hold">
                                          <p:stCondLst>
                                            <p:cond delay="0"/>
                                          </p:stCondLst>
                                        </p:cTn>
                                        <p:tgtEl>
                                          <p:spTgt spid="105475">
                                            <p:txEl>
                                              <p:pRg st="2" end="2"/>
                                            </p:txEl>
                                          </p:spTgt>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05475">
                                            <p:txEl>
                                              <p:pRg st="2" end="2"/>
                                            </p:txEl>
                                          </p:spTgt>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05475">
                                            <p:txEl>
                                              <p:pRg st="2" end="2"/>
                                            </p:txEl>
                                          </p:spTgt>
                                        </p:tgtEl>
                                        <p:attrNameLst>
                                          <p:attrName>ppt_w</p:attrName>
                                        </p:attrNameLst>
                                      </p:cBhvr>
                                      <p:tavLst>
                                        <p:tav tm="0">
                                          <p:val>
                                            <p:strVal val="#ppt_w*.05"/>
                                          </p:val>
                                        </p:tav>
                                        <p:tav tm="100000">
                                          <p:val>
                                            <p:strVal val="#ppt_w"/>
                                          </p:val>
                                        </p:tav>
                                      </p:tavLst>
                                    </p:anim>
                                    <p:anim calcmode="lin" valueType="num">
                                      <p:cBhvr>
                                        <p:cTn id="30" dur="1000" fill="hold"/>
                                        <p:tgtEl>
                                          <p:spTgt spid="105475">
                                            <p:txEl>
                                              <p:pRg st="2" end="2"/>
                                            </p:txEl>
                                          </p:spTgt>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05475">
                                            <p:txEl>
                                              <p:pRg st="2" end="2"/>
                                            </p:txEl>
                                          </p:spTgt>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05475">
                                            <p:txEl>
                                              <p:pRg st="2" end="2"/>
                                            </p:txEl>
                                          </p:spTgt>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05475">
                                            <p:txEl>
                                              <p:pRg st="2" end="2"/>
                                            </p:txEl>
                                          </p:spTgt>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05475">
                                            <p:txEl>
                                              <p:pRg st="2" end="2"/>
                                            </p:txEl>
                                          </p:spTgt>
                                        </p:tgtEl>
                                      </p:cBhvr>
                                    </p:animEffect>
                                  </p:childTnLst>
                                </p:cTn>
                              </p:par>
                              <p:par>
                                <p:cTn id="35" presetID="25" presetClass="entr" presetSubtype="0" fill="hold" grpId="0" nodeType="withEffect">
                                  <p:stCondLst>
                                    <p:cond delay="0"/>
                                  </p:stCondLst>
                                  <p:childTnLst>
                                    <p:set>
                                      <p:cBhvr>
                                        <p:cTn id="36" dur="1" fill="hold">
                                          <p:stCondLst>
                                            <p:cond delay="0"/>
                                          </p:stCondLst>
                                        </p:cTn>
                                        <p:tgtEl>
                                          <p:spTgt spid="105475">
                                            <p:txEl>
                                              <p:pRg st="3" end="3"/>
                                            </p:txEl>
                                          </p:spTgt>
                                        </p:tgtEl>
                                        <p:attrNameLst>
                                          <p:attrName>style.visibility</p:attrName>
                                        </p:attrNameLst>
                                      </p:cBhvr>
                                      <p:to>
                                        <p:strVal val="visible"/>
                                      </p:to>
                                    </p:set>
                                    <p:anim calcmode="lin" valueType="num">
                                      <p:cBhvr>
                                        <p:cTn id="37" dur="500" decel="50000" fill="hold">
                                          <p:stCondLst>
                                            <p:cond delay="0"/>
                                          </p:stCondLst>
                                        </p:cTn>
                                        <p:tgtEl>
                                          <p:spTgt spid="105475">
                                            <p:txEl>
                                              <p:pRg st="3" end="3"/>
                                            </p:txEl>
                                          </p:spTgt>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105475">
                                            <p:txEl>
                                              <p:pRg st="3" end="3"/>
                                            </p:txEl>
                                          </p:spTgt>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105475">
                                            <p:txEl>
                                              <p:pRg st="3" end="3"/>
                                            </p:txEl>
                                          </p:spTgt>
                                        </p:tgtEl>
                                        <p:attrNameLst>
                                          <p:attrName>ppt_w</p:attrName>
                                        </p:attrNameLst>
                                      </p:cBhvr>
                                      <p:tavLst>
                                        <p:tav tm="0">
                                          <p:val>
                                            <p:strVal val="#ppt_w*.05"/>
                                          </p:val>
                                        </p:tav>
                                        <p:tav tm="100000">
                                          <p:val>
                                            <p:strVal val="#ppt_w"/>
                                          </p:val>
                                        </p:tav>
                                      </p:tavLst>
                                    </p:anim>
                                    <p:anim calcmode="lin" valueType="num">
                                      <p:cBhvr>
                                        <p:cTn id="40" dur="1000" fill="hold"/>
                                        <p:tgtEl>
                                          <p:spTgt spid="105475">
                                            <p:txEl>
                                              <p:pRg st="3" end="3"/>
                                            </p:txEl>
                                          </p:spTgt>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105475">
                                            <p:txEl>
                                              <p:pRg st="3" end="3"/>
                                            </p:txEl>
                                          </p:spTgt>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105475">
                                            <p:txEl>
                                              <p:pRg st="3" end="3"/>
                                            </p:txEl>
                                          </p:spTgt>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105475">
                                            <p:txEl>
                                              <p:pRg st="3" end="3"/>
                                            </p:txEl>
                                          </p:spTgt>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105475">
                                            <p:txEl>
                                              <p:pRg st="3" end="3"/>
                                            </p:txEl>
                                          </p:spTgt>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35" presetClass="entr" presetSubtype="0" fill="hold" grpId="0" nodeType="clickEffect">
                                  <p:stCondLst>
                                    <p:cond delay="0"/>
                                  </p:stCondLst>
                                  <p:childTnLst>
                                    <p:set>
                                      <p:cBhvr>
                                        <p:cTn id="48" dur="1" fill="hold">
                                          <p:stCondLst>
                                            <p:cond delay="0"/>
                                          </p:stCondLst>
                                        </p:cTn>
                                        <p:tgtEl>
                                          <p:spTgt spid="105476">
                                            <p:bg/>
                                          </p:spTgt>
                                        </p:tgtEl>
                                        <p:attrNameLst>
                                          <p:attrName>style.visibility</p:attrName>
                                        </p:attrNameLst>
                                      </p:cBhvr>
                                      <p:to>
                                        <p:strVal val="visible"/>
                                      </p:to>
                                    </p:set>
                                    <p:animEffect transition="in" filter="fade">
                                      <p:cBhvr>
                                        <p:cTn id="49" dur="2000"/>
                                        <p:tgtEl>
                                          <p:spTgt spid="105476">
                                            <p:bg/>
                                          </p:spTgt>
                                        </p:tgtEl>
                                      </p:cBhvr>
                                    </p:animEffect>
                                    <p:anim calcmode="lin" valueType="num">
                                      <p:cBhvr>
                                        <p:cTn id="50" dur="2000" fill="hold"/>
                                        <p:tgtEl>
                                          <p:spTgt spid="105476">
                                            <p:bg/>
                                          </p:spTgt>
                                        </p:tgtEl>
                                        <p:attrNameLst>
                                          <p:attrName>style.rotation</p:attrName>
                                        </p:attrNameLst>
                                      </p:cBhvr>
                                      <p:tavLst>
                                        <p:tav tm="0">
                                          <p:val>
                                            <p:fltVal val="720"/>
                                          </p:val>
                                        </p:tav>
                                        <p:tav tm="100000">
                                          <p:val>
                                            <p:fltVal val="0"/>
                                          </p:val>
                                        </p:tav>
                                      </p:tavLst>
                                    </p:anim>
                                    <p:anim calcmode="lin" valueType="num">
                                      <p:cBhvr>
                                        <p:cTn id="51" dur="2000" fill="hold"/>
                                        <p:tgtEl>
                                          <p:spTgt spid="105476">
                                            <p:bg/>
                                          </p:spTgt>
                                        </p:tgtEl>
                                        <p:attrNameLst>
                                          <p:attrName>ppt_h</p:attrName>
                                        </p:attrNameLst>
                                      </p:cBhvr>
                                      <p:tavLst>
                                        <p:tav tm="0">
                                          <p:val>
                                            <p:fltVal val="0"/>
                                          </p:val>
                                        </p:tav>
                                        <p:tav tm="100000">
                                          <p:val>
                                            <p:strVal val="#ppt_h"/>
                                          </p:val>
                                        </p:tav>
                                      </p:tavLst>
                                    </p:anim>
                                    <p:anim calcmode="lin" valueType="num">
                                      <p:cBhvr>
                                        <p:cTn id="52" dur="2000" fill="hold"/>
                                        <p:tgtEl>
                                          <p:spTgt spid="105476">
                                            <p:bg/>
                                          </p:spTgt>
                                        </p:tgtEl>
                                        <p:attrNameLst>
                                          <p:attrName>ppt_w</p:attrName>
                                        </p:attrNameLst>
                                      </p:cBhvr>
                                      <p:tavLst>
                                        <p:tav tm="0">
                                          <p:val>
                                            <p:fltVal val="0"/>
                                          </p:val>
                                        </p:tav>
                                        <p:tav tm="100000">
                                          <p:val>
                                            <p:strVal val="#ppt_w"/>
                                          </p:val>
                                        </p:tav>
                                      </p:tavLst>
                                    </p:anim>
                                  </p:childTnLst>
                                </p:cTn>
                              </p:par>
                              <p:par>
                                <p:cTn id="53" presetID="35" presetClass="entr" presetSubtype="0" fill="hold" grpId="0" nodeType="withEffect">
                                  <p:stCondLst>
                                    <p:cond delay="0"/>
                                  </p:stCondLst>
                                  <p:iterate type="lt">
                                    <p:tmPct val="0"/>
                                  </p:iterate>
                                  <p:childTnLst>
                                    <p:set>
                                      <p:cBhvr>
                                        <p:cTn id="54" dur="1" fill="hold">
                                          <p:stCondLst>
                                            <p:cond delay="0"/>
                                          </p:stCondLst>
                                        </p:cTn>
                                        <p:tgtEl>
                                          <p:spTgt spid="105476">
                                            <p:txEl>
                                              <p:pRg st="0" end="0"/>
                                            </p:txEl>
                                          </p:spTgt>
                                        </p:tgtEl>
                                        <p:attrNameLst>
                                          <p:attrName>style.visibility</p:attrName>
                                        </p:attrNameLst>
                                      </p:cBhvr>
                                      <p:to>
                                        <p:strVal val="visible"/>
                                      </p:to>
                                    </p:set>
                                    <p:animEffect transition="in" filter="fade">
                                      <p:cBhvr>
                                        <p:cTn id="55" dur="2000"/>
                                        <p:tgtEl>
                                          <p:spTgt spid="105476">
                                            <p:txEl>
                                              <p:pRg st="0" end="0"/>
                                            </p:txEl>
                                          </p:spTgt>
                                        </p:tgtEl>
                                      </p:cBhvr>
                                    </p:animEffect>
                                    <p:anim calcmode="lin" valueType="num">
                                      <p:cBhvr>
                                        <p:cTn id="56" dur="2000" fill="hold"/>
                                        <p:tgtEl>
                                          <p:spTgt spid="105476">
                                            <p:txEl>
                                              <p:pRg st="0" end="0"/>
                                            </p:txEl>
                                          </p:spTgt>
                                        </p:tgtEl>
                                        <p:attrNameLst>
                                          <p:attrName>style.rotation</p:attrName>
                                        </p:attrNameLst>
                                      </p:cBhvr>
                                      <p:tavLst>
                                        <p:tav tm="0">
                                          <p:val>
                                            <p:fltVal val="720"/>
                                          </p:val>
                                        </p:tav>
                                        <p:tav tm="100000">
                                          <p:val>
                                            <p:fltVal val="0"/>
                                          </p:val>
                                        </p:tav>
                                      </p:tavLst>
                                    </p:anim>
                                    <p:anim calcmode="lin" valueType="num">
                                      <p:cBhvr>
                                        <p:cTn id="57" dur="2000" fill="hold"/>
                                        <p:tgtEl>
                                          <p:spTgt spid="105476">
                                            <p:txEl>
                                              <p:pRg st="0" end="0"/>
                                            </p:txEl>
                                          </p:spTgt>
                                        </p:tgtEl>
                                        <p:attrNameLst>
                                          <p:attrName>ppt_h</p:attrName>
                                        </p:attrNameLst>
                                      </p:cBhvr>
                                      <p:tavLst>
                                        <p:tav tm="0">
                                          <p:val>
                                            <p:fltVal val="0"/>
                                          </p:val>
                                        </p:tav>
                                        <p:tav tm="100000">
                                          <p:val>
                                            <p:strVal val="#ppt_h"/>
                                          </p:val>
                                        </p:tav>
                                      </p:tavLst>
                                    </p:anim>
                                    <p:anim calcmode="lin" valueType="num">
                                      <p:cBhvr>
                                        <p:cTn id="58" dur="2000" fill="hold"/>
                                        <p:tgtEl>
                                          <p:spTgt spid="105476">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59" fill="hold" nodeType="clickPar">
                      <p:stCondLst>
                        <p:cond delay="indefinite"/>
                      </p:stCondLst>
                      <p:childTnLst>
                        <p:par>
                          <p:cTn id="60" fill="hold" nodeType="withGroup">
                            <p:stCondLst>
                              <p:cond delay="0"/>
                            </p:stCondLst>
                            <p:childTnLst>
                              <p:par>
                                <p:cTn id="61" presetID="38" presetClass="entr" presetSubtype="0" accel="50000" fill="hold" nodeType="clickEffect">
                                  <p:stCondLst>
                                    <p:cond delay="0"/>
                                  </p:stCondLst>
                                  <p:iterate type="lt">
                                    <p:tmPct val="50000"/>
                                  </p:iterate>
                                  <p:childTnLst>
                                    <p:set>
                                      <p:cBhvr>
                                        <p:cTn id="62" dur="1" fill="hold">
                                          <p:stCondLst>
                                            <p:cond delay="0"/>
                                          </p:stCondLst>
                                        </p:cTn>
                                        <p:tgtEl>
                                          <p:spTgt spid="105476">
                                            <p:txEl>
                                              <p:pRg st="0" end="0"/>
                                            </p:txEl>
                                          </p:spTgt>
                                        </p:tgtEl>
                                        <p:attrNameLst>
                                          <p:attrName>style.visibility</p:attrName>
                                        </p:attrNameLst>
                                      </p:cBhvr>
                                      <p:to>
                                        <p:strVal val="visible"/>
                                      </p:to>
                                    </p:set>
                                    <p:set>
                                      <p:cBhvr>
                                        <p:cTn id="63" dur="455" fill="hold">
                                          <p:stCondLst>
                                            <p:cond delay="0"/>
                                          </p:stCondLst>
                                        </p:cTn>
                                        <p:tgtEl>
                                          <p:spTgt spid="105476">
                                            <p:txEl>
                                              <p:pRg st="0" end="0"/>
                                            </p:txEl>
                                          </p:spTgt>
                                        </p:tgtEl>
                                        <p:attrNameLst>
                                          <p:attrName>style.rotation</p:attrName>
                                        </p:attrNameLst>
                                      </p:cBhvr>
                                      <p:to>
                                        <p:strVal val="-45.0"/>
                                      </p:to>
                                    </p:set>
                                    <p:anim calcmode="lin" valueType="num">
                                      <p:cBhvr>
                                        <p:cTn id="64" dur="455" fill="hold">
                                          <p:stCondLst>
                                            <p:cond delay="455"/>
                                          </p:stCondLst>
                                        </p:cTn>
                                        <p:tgtEl>
                                          <p:spTgt spid="10547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5" dur="455" fill="hold">
                                          <p:stCondLst>
                                            <p:cond delay="0"/>
                                          </p:stCondLst>
                                        </p:cTn>
                                        <p:tgtEl>
                                          <p:spTgt spid="105476">
                                            <p:txEl>
                                              <p:pRg st="0" end="0"/>
                                            </p:txEl>
                                          </p:spTgt>
                                        </p:tgtEl>
                                        <p:attrNameLst>
                                          <p:attrName>ppt_y</p:attrName>
                                        </p:attrNameLst>
                                      </p:cBhvr>
                                      <p:tavLst>
                                        <p:tav tm="0">
                                          <p:val>
                                            <p:strVal val="#ppt_y-1"/>
                                          </p:val>
                                        </p:tav>
                                        <p:tav tm="100000">
                                          <p:val>
                                            <p:strVal val="#ppt_y-(0.354*#ppt_w-0.172*#ppt_h)"/>
                                          </p:val>
                                        </p:tav>
                                      </p:tavLst>
                                    </p:anim>
                                    <p:anim calcmode="lin" valueType="num">
                                      <p:cBhvr>
                                        <p:cTn id="66" dur="156" decel="50000" autoRev="1" fill="hold">
                                          <p:stCondLst>
                                            <p:cond delay="455"/>
                                          </p:stCondLst>
                                        </p:cTn>
                                        <p:tgtEl>
                                          <p:spTgt spid="10547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7" dur="136" fill="hold">
                                          <p:stCondLst>
                                            <p:cond delay="864"/>
                                          </p:stCondLst>
                                        </p:cTn>
                                        <p:tgtEl>
                                          <p:spTgt spid="10547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8" fill="hold" nodeType="clickPar">
                      <p:stCondLst>
                        <p:cond delay="indefinite"/>
                      </p:stCondLst>
                      <p:childTnLst>
                        <p:par>
                          <p:cTn id="69" fill="hold" nodeType="withGroup">
                            <p:stCondLst>
                              <p:cond delay="0"/>
                            </p:stCondLst>
                            <p:childTnLst>
                              <p:par>
                                <p:cTn id="70" presetID="8" presetClass="entr" presetSubtype="16" fill="hold" nodeType="clickEffect">
                                  <p:stCondLst>
                                    <p:cond delay="0"/>
                                  </p:stCondLst>
                                  <p:iterate type="lt">
                                    <p:tmPct val="0"/>
                                  </p:iterate>
                                  <p:childTnLst>
                                    <p:set>
                                      <p:cBhvr>
                                        <p:cTn id="71" dur="1" fill="hold">
                                          <p:stCondLst>
                                            <p:cond delay="0"/>
                                          </p:stCondLst>
                                        </p:cTn>
                                        <p:tgtEl>
                                          <p:spTgt spid="105475">
                                            <p:txEl>
                                              <p:pRg st="0" end="0"/>
                                            </p:txEl>
                                          </p:spTgt>
                                        </p:tgtEl>
                                        <p:attrNameLst>
                                          <p:attrName>style.visibility</p:attrName>
                                        </p:attrNameLst>
                                      </p:cBhvr>
                                      <p:to>
                                        <p:strVal val="visible"/>
                                      </p:to>
                                    </p:set>
                                    <p:animEffect transition="in" filter="diamond(in)">
                                      <p:cBhvr>
                                        <p:cTn id="72" dur="2000"/>
                                        <p:tgtEl>
                                          <p:spTgt spid="105475">
                                            <p:txEl>
                                              <p:pRg st="0" end="0"/>
                                            </p:txEl>
                                          </p:spTgt>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19" presetClass="entr" presetSubtype="10" fill="hold" nodeType="clickEffect">
                                  <p:stCondLst>
                                    <p:cond delay="0"/>
                                  </p:stCondLst>
                                  <p:childTnLst>
                                    <p:set>
                                      <p:cBhvr>
                                        <p:cTn id="76" dur="1" fill="hold">
                                          <p:stCondLst>
                                            <p:cond delay="0"/>
                                          </p:stCondLst>
                                        </p:cTn>
                                        <p:tgtEl>
                                          <p:spTgt spid="105475">
                                            <p:txEl>
                                              <p:pRg st="1" end="1"/>
                                            </p:txEl>
                                          </p:spTgt>
                                        </p:tgtEl>
                                        <p:attrNameLst>
                                          <p:attrName>style.visibility</p:attrName>
                                        </p:attrNameLst>
                                      </p:cBhvr>
                                      <p:to>
                                        <p:strVal val="visible"/>
                                      </p:to>
                                    </p:set>
                                    <p:anim calcmode="lin" valueType="num">
                                      <p:cBhvr>
                                        <p:cTn id="77" dur="5000" fill="hold"/>
                                        <p:tgtEl>
                                          <p:spTgt spid="105475">
                                            <p:txEl>
                                              <p:pRg st="1" end="1"/>
                                            </p:txEl>
                                          </p:spTgt>
                                        </p:tgtEl>
                                        <p:attrNameLst>
                                          <p:attrName>ppt_w</p:attrName>
                                        </p:attrNameLst>
                                      </p:cBhvr>
                                      <p:tavLst>
                                        <p:tav tm="0" fmla="#ppt_w*sin(2.5*pi*$)">
                                          <p:val>
                                            <p:fltVal val="0"/>
                                          </p:val>
                                        </p:tav>
                                        <p:tav tm="100000">
                                          <p:val>
                                            <p:fltVal val="1"/>
                                          </p:val>
                                        </p:tav>
                                      </p:tavLst>
                                    </p:anim>
                                    <p:anim calcmode="lin" valueType="num">
                                      <p:cBhvr>
                                        <p:cTn id="78" dur="5000" fill="hold"/>
                                        <p:tgtEl>
                                          <p:spTgt spid="105475">
                                            <p:txEl>
                                              <p:pRg st="1" end="1"/>
                                            </p:txEl>
                                          </p:spTgt>
                                        </p:tgtEl>
                                        <p:attrNameLst>
                                          <p:attrName>ppt_h</p:attrName>
                                        </p:attrNameLst>
                                      </p:cBhvr>
                                      <p:tavLst>
                                        <p:tav tm="0">
                                          <p:val>
                                            <p:strVal val="#ppt_h"/>
                                          </p:val>
                                        </p:tav>
                                        <p:tav tm="100000">
                                          <p:val>
                                            <p:strVal val="#ppt_h"/>
                                          </p:val>
                                        </p:tav>
                                      </p:tavLst>
                                    </p:anim>
                                  </p:childTnLst>
                                </p:cTn>
                              </p:par>
                              <p:par>
                                <p:cTn id="79" presetID="19" presetClass="entr" presetSubtype="10" fill="hold" nodeType="withEffect">
                                  <p:stCondLst>
                                    <p:cond delay="0"/>
                                  </p:stCondLst>
                                  <p:childTnLst>
                                    <p:set>
                                      <p:cBhvr>
                                        <p:cTn id="80" dur="1" fill="hold">
                                          <p:stCondLst>
                                            <p:cond delay="0"/>
                                          </p:stCondLst>
                                        </p:cTn>
                                        <p:tgtEl>
                                          <p:spTgt spid="105475">
                                            <p:txEl>
                                              <p:pRg st="2" end="2"/>
                                            </p:txEl>
                                          </p:spTgt>
                                        </p:tgtEl>
                                        <p:attrNameLst>
                                          <p:attrName>style.visibility</p:attrName>
                                        </p:attrNameLst>
                                      </p:cBhvr>
                                      <p:to>
                                        <p:strVal val="visible"/>
                                      </p:to>
                                    </p:set>
                                    <p:anim calcmode="lin" valueType="num">
                                      <p:cBhvr>
                                        <p:cTn id="81" dur="5000" fill="hold"/>
                                        <p:tgtEl>
                                          <p:spTgt spid="105475">
                                            <p:txEl>
                                              <p:pRg st="2" end="2"/>
                                            </p:txEl>
                                          </p:spTgt>
                                        </p:tgtEl>
                                        <p:attrNameLst>
                                          <p:attrName>ppt_w</p:attrName>
                                        </p:attrNameLst>
                                      </p:cBhvr>
                                      <p:tavLst>
                                        <p:tav tm="0" fmla="#ppt_w*sin(2.5*pi*$)">
                                          <p:val>
                                            <p:fltVal val="0"/>
                                          </p:val>
                                        </p:tav>
                                        <p:tav tm="100000">
                                          <p:val>
                                            <p:fltVal val="1"/>
                                          </p:val>
                                        </p:tav>
                                      </p:tavLst>
                                    </p:anim>
                                    <p:anim calcmode="lin" valueType="num">
                                      <p:cBhvr>
                                        <p:cTn id="82" dur="5000" fill="hold"/>
                                        <p:tgtEl>
                                          <p:spTgt spid="105475">
                                            <p:txEl>
                                              <p:pRg st="2" end="2"/>
                                            </p:txEl>
                                          </p:spTgt>
                                        </p:tgtEl>
                                        <p:attrNameLst>
                                          <p:attrName>ppt_h</p:attrName>
                                        </p:attrNameLst>
                                      </p:cBhvr>
                                      <p:tavLst>
                                        <p:tav tm="0">
                                          <p:val>
                                            <p:strVal val="#ppt_h"/>
                                          </p:val>
                                        </p:tav>
                                        <p:tav tm="100000">
                                          <p:val>
                                            <p:strVal val="#ppt_h"/>
                                          </p:val>
                                        </p:tav>
                                      </p:tavLst>
                                    </p:anim>
                                  </p:childTnLst>
                                </p:cTn>
                              </p:par>
                              <p:par>
                                <p:cTn id="83" presetID="19" presetClass="entr" presetSubtype="10" fill="hold" nodeType="withEffect">
                                  <p:stCondLst>
                                    <p:cond delay="0"/>
                                  </p:stCondLst>
                                  <p:childTnLst>
                                    <p:set>
                                      <p:cBhvr>
                                        <p:cTn id="84" dur="1" fill="hold">
                                          <p:stCondLst>
                                            <p:cond delay="0"/>
                                          </p:stCondLst>
                                        </p:cTn>
                                        <p:tgtEl>
                                          <p:spTgt spid="105475">
                                            <p:txEl>
                                              <p:pRg st="3" end="3"/>
                                            </p:txEl>
                                          </p:spTgt>
                                        </p:tgtEl>
                                        <p:attrNameLst>
                                          <p:attrName>style.visibility</p:attrName>
                                        </p:attrNameLst>
                                      </p:cBhvr>
                                      <p:to>
                                        <p:strVal val="visible"/>
                                      </p:to>
                                    </p:set>
                                    <p:anim calcmode="lin" valueType="num">
                                      <p:cBhvr>
                                        <p:cTn id="85" dur="5000" fill="hold"/>
                                        <p:tgtEl>
                                          <p:spTgt spid="105475">
                                            <p:txEl>
                                              <p:pRg st="3" end="3"/>
                                            </p:txEl>
                                          </p:spTgt>
                                        </p:tgtEl>
                                        <p:attrNameLst>
                                          <p:attrName>ppt_w</p:attrName>
                                        </p:attrNameLst>
                                      </p:cBhvr>
                                      <p:tavLst>
                                        <p:tav tm="0" fmla="#ppt_w*sin(2.5*pi*$)">
                                          <p:val>
                                            <p:fltVal val="0"/>
                                          </p:val>
                                        </p:tav>
                                        <p:tav tm="100000">
                                          <p:val>
                                            <p:fltVal val="1"/>
                                          </p:val>
                                        </p:tav>
                                      </p:tavLst>
                                    </p:anim>
                                    <p:anim calcmode="lin" valueType="num">
                                      <p:cBhvr>
                                        <p:cTn id="86" dur="5000" fill="hold"/>
                                        <p:tgtEl>
                                          <p:spTgt spid="105475">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5" grpId="0" build="allAtOnce"/>
      <p:bldP spid="105476" grpId="0" build="allAtOnce"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Text Box 3"/>
          <p:cNvSpPr txBox="1">
            <a:spLocks noChangeArrowheads="1"/>
          </p:cNvSpPr>
          <p:nvPr/>
        </p:nvSpPr>
        <p:spPr bwMode="auto">
          <a:xfrm>
            <a:off x="1774825" y="1401764"/>
            <a:ext cx="8713788" cy="481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اصول سرمايه گذاري در دارايي هاي جاري   1-2</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1- اگر چه مقدار سرمايه گذاري در دارايي هاي جاري روزانه متغيير است به منظور تجزيه و تحليل دارايي جاري متوسط ميزان سرمايه گذاري در دوره  زماني خاص مورد استفاده قرار دارد .</a:t>
            </a:r>
          </a:p>
          <a:p>
            <a:pPr>
              <a:spcBef>
                <a:spcPct val="50000"/>
              </a:spcBef>
            </a:pPr>
            <a:r>
              <a:rPr lang="fa-IR" altLang="en-US" sz="3000" b="1">
                <a:solidFill>
                  <a:srgbClr val="333300"/>
                </a:solidFill>
                <a:latin typeface="Times New Roman" panose="02020603050405020304" pitchFamily="18" charset="0"/>
                <a:cs typeface="2  Hamid" pitchFamily="2" charset="0"/>
              </a:rPr>
              <a:t> 2- ميزان سرمايه گذاري و همچنين نوع دارايي جاري مورد نظر ، متغير هاي تصميم گيري مهمي هستند .</a:t>
            </a:r>
          </a:p>
          <a:p>
            <a:pPr>
              <a:spcBef>
                <a:spcPct val="50000"/>
              </a:spcBef>
            </a:pPr>
            <a:r>
              <a:rPr lang="fa-IR" altLang="en-US" sz="3000" b="1">
                <a:solidFill>
                  <a:srgbClr val="333300"/>
                </a:solidFill>
                <a:latin typeface="Times New Roman" panose="02020603050405020304" pitchFamily="18" charset="0"/>
                <a:cs typeface="2  Hamid" pitchFamily="2" charset="0"/>
              </a:rPr>
              <a:t> 3- تصميم در مورد سرمايه گذاري در يك نوع دارايي جاري معمولاٌ از تصميم در مورد سرمايه گذاري در نوع ديگري ازدارايي جاري مستقل نيست .</a:t>
            </a:r>
            <a:endParaRPr lang="en-US" altLang="en-US" sz="3000" b="1">
              <a:solidFill>
                <a:srgbClr val="333300"/>
              </a:solidFill>
              <a:latin typeface="Times New Roman" panose="02020603050405020304" pitchFamily="18" charset="0"/>
              <a:cs typeface="2  Hamid" pitchFamily="2" charset="0"/>
            </a:endParaRPr>
          </a:p>
        </p:txBody>
      </p:sp>
      <p:sp>
        <p:nvSpPr>
          <p:cNvPr id="106500" name="AutoShape 4"/>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5</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161117919"/>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06499"/>
                                        </p:tgtEl>
                                        <p:attrNameLst>
                                          <p:attrName>style.visibility</p:attrName>
                                        </p:attrNameLst>
                                      </p:cBhvr>
                                      <p:to>
                                        <p:strVal val="visible"/>
                                      </p:to>
                                    </p:set>
                                    <p:anim calcmode="lin" valueType="num">
                                      <p:cBhvr>
                                        <p:cTn id="7" dur="500" decel="50000" fill="hold">
                                          <p:stCondLst>
                                            <p:cond delay="0"/>
                                          </p:stCondLst>
                                        </p:cTn>
                                        <p:tgtEl>
                                          <p:spTgt spid="106499"/>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06499"/>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06499"/>
                                        </p:tgtEl>
                                        <p:attrNameLst>
                                          <p:attrName>ppt_w</p:attrName>
                                        </p:attrNameLst>
                                      </p:cBhvr>
                                      <p:tavLst>
                                        <p:tav tm="0">
                                          <p:val>
                                            <p:strVal val="#ppt_w*.05"/>
                                          </p:val>
                                        </p:tav>
                                        <p:tav tm="100000">
                                          <p:val>
                                            <p:strVal val="#ppt_w"/>
                                          </p:val>
                                        </p:tav>
                                      </p:tavLst>
                                    </p:anim>
                                    <p:anim calcmode="lin" valueType="num">
                                      <p:cBhvr>
                                        <p:cTn id="10" dur="1000" fill="hold"/>
                                        <p:tgtEl>
                                          <p:spTgt spid="106499"/>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06499"/>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06499"/>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06499"/>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06499"/>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06500">
                                            <p:bg/>
                                          </p:spTgt>
                                        </p:tgtEl>
                                        <p:attrNameLst>
                                          <p:attrName>style.visibility</p:attrName>
                                        </p:attrNameLst>
                                      </p:cBhvr>
                                      <p:to>
                                        <p:strVal val="visible"/>
                                      </p:to>
                                    </p:set>
                                    <p:animEffect transition="in" filter="fade">
                                      <p:cBhvr>
                                        <p:cTn id="19" dur="2000"/>
                                        <p:tgtEl>
                                          <p:spTgt spid="106500">
                                            <p:bg/>
                                          </p:spTgt>
                                        </p:tgtEl>
                                      </p:cBhvr>
                                    </p:animEffect>
                                    <p:anim calcmode="lin" valueType="num">
                                      <p:cBhvr>
                                        <p:cTn id="20" dur="2000" fill="hold"/>
                                        <p:tgtEl>
                                          <p:spTgt spid="106500">
                                            <p:bg/>
                                          </p:spTgt>
                                        </p:tgtEl>
                                        <p:attrNameLst>
                                          <p:attrName>style.rotation</p:attrName>
                                        </p:attrNameLst>
                                      </p:cBhvr>
                                      <p:tavLst>
                                        <p:tav tm="0">
                                          <p:val>
                                            <p:fltVal val="720"/>
                                          </p:val>
                                        </p:tav>
                                        <p:tav tm="100000">
                                          <p:val>
                                            <p:fltVal val="0"/>
                                          </p:val>
                                        </p:tav>
                                      </p:tavLst>
                                    </p:anim>
                                    <p:anim calcmode="lin" valueType="num">
                                      <p:cBhvr>
                                        <p:cTn id="21" dur="2000" fill="hold"/>
                                        <p:tgtEl>
                                          <p:spTgt spid="106500">
                                            <p:bg/>
                                          </p:spTgt>
                                        </p:tgtEl>
                                        <p:attrNameLst>
                                          <p:attrName>ppt_h</p:attrName>
                                        </p:attrNameLst>
                                      </p:cBhvr>
                                      <p:tavLst>
                                        <p:tav tm="0">
                                          <p:val>
                                            <p:fltVal val="0"/>
                                          </p:val>
                                        </p:tav>
                                        <p:tav tm="100000">
                                          <p:val>
                                            <p:strVal val="#ppt_h"/>
                                          </p:val>
                                        </p:tav>
                                      </p:tavLst>
                                    </p:anim>
                                    <p:anim calcmode="lin" valueType="num">
                                      <p:cBhvr>
                                        <p:cTn id="22" dur="2000" fill="hold"/>
                                        <p:tgtEl>
                                          <p:spTgt spid="106500">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06500">
                                            <p:txEl>
                                              <p:pRg st="0" end="0"/>
                                            </p:txEl>
                                          </p:spTgt>
                                        </p:tgtEl>
                                        <p:attrNameLst>
                                          <p:attrName>style.visibility</p:attrName>
                                        </p:attrNameLst>
                                      </p:cBhvr>
                                      <p:to>
                                        <p:strVal val="visible"/>
                                      </p:to>
                                    </p:set>
                                    <p:animEffect transition="in" filter="fade">
                                      <p:cBhvr>
                                        <p:cTn id="25" dur="2000"/>
                                        <p:tgtEl>
                                          <p:spTgt spid="106500">
                                            <p:txEl>
                                              <p:pRg st="0" end="0"/>
                                            </p:txEl>
                                          </p:spTgt>
                                        </p:tgtEl>
                                      </p:cBhvr>
                                    </p:animEffect>
                                    <p:anim calcmode="lin" valueType="num">
                                      <p:cBhvr>
                                        <p:cTn id="26" dur="2000" fill="hold"/>
                                        <p:tgtEl>
                                          <p:spTgt spid="106500">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06500">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06500">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06500">
                                            <p:txEl>
                                              <p:pRg st="0" end="0"/>
                                            </p:txEl>
                                          </p:spTgt>
                                        </p:tgtEl>
                                        <p:attrNameLst>
                                          <p:attrName>style.visibility</p:attrName>
                                        </p:attrNameLst>
                                      </p:cBhvr>
                                      <p:to>
                                        <p:strVal val="visible"/>
                                      </p:to>
                                    </p:set>
                                    <p:set>
                                      <p:cBhvr>
                                        <p:cTn id="33" dur="455" fill="hold">
                                          <p:stCondLst>
                                            <p:cond delay="0"/>
                                          </p:stCondLst>
                                        </p:cTn>
                                        <p:tgtEl>
                                          <p:spTgt spid="106500">
                                            <p:txEl>
                                              <p:pRg st="0" end="0"/>
                                            </p:txEl>
                                          </p:spTgt>
                                        </p:tgtEl>
                                        <p:attrNameLst>
                                          <p:attrName>style.rotation</p:attrName>
                                        </p:attrNameLst>
                                      </p:cBhvr>
                                      <p:to>
                                        <p:strVal val="-45.0"/>
                                      </p:to>
                                    </p:set>
                                    <p:anim calcmode="lin" valueType="num">
                                      <p:cBhvr>
                                        <p:cTn id="34" dur="455" fill="hold">
                                          <p:stCondLst>
                                            <p:cond delay="455"/>
                                          </p:stCondLst>
                                        </p:cTn>
                                        <p:tgtEl>
                                          <p:spTgt spid="10650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06500">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0650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0650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9" grpId="0"/>
      <p:bldP spid="106500" grpId="0" build="allAtOnce"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 Box 2"/>
          <p:cNvSpPr txBox="1">
            <a:spLocks noChangeArrowheads="1"/>
          </p:cNvSpPr>
          <p:nvPr/>
        </p:nvSpPr>
        <p:spPr bwMode="auto">
          <a:xfrm>
            <a:off x="1774825" y="1401764"/>
            <a:ext cx="8713788"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1-2-1 موجوديها :</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مسئله مالي اصلي، تعيين سطح مناسب سرمايه گذاري در موجوديها و تصميم گيري در اين مورد است كه در هر دوره چه مقدار موجودي بايد نگهداري شود .ابتدا انواع موجودي را بررسي مي كنيم .</a:t>
            </a:r>
            <a:endParaRPr lang="en-US" altLang="en-US" sz="3000" b="1">
              <a:solidFill>
                <a:srgbClr val="333300"/>
              </a:solidFill>
              <a:latin typeface="Times New Roman" panose="02020603050405020304" pitchFamily="18" charset="0"/>
              <a:cs typeface="2  Hamid" pitchFamily="2" charset="0"/>
            </a:endParaRPr>
          </a:p>
        </p:txBody>
      </p:sp>
      <p:sp>
        <p:nvSpPr>
          <p:cNvPr id="109571"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6</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1059700765"/>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09570"/>
                                        </p:tgtEl>
                                        <p:attrNameLst>
                                          <p:attrName>style.visibility</p:attrName>
                                        </p:attrNameLst>
                                      </p:cBhvr>
                                      <p:to>
                                        <p:strVal val="visible"/>
                                      </p:to>
                                    </p:set>
                                    <p:anim calcmode="lin" valueType="num">
                                      <p:cBhvr>
                                        <p:cTn id="7" dur="500" decel="50000" fill="hold">
                                          <p:stCondLst>
                                            <p:cond delay="0"/>
                                          </p:stCondLst>
                                        </p:cTn>
                                        <p:tgtEl>
                                          <p:spTgt spid="10957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0957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09570"/>
                                        </p:tgtEl>
                                        <p:attrNameLst>
                                          <p:attrName>ppt_w</p:attrName>
                                        </p:attrNameLst>
                                      </p:cBhvr>
                                      <p:tavLst>
                                        <p:tav tm="0">
                                          <p:val>
                                            <p:strVal val="#ppt_w*.05"/>
                                          </p:val>
                                        </p:tav>
                                        <p:tav tm="100000">
                                          <p:val>
                                            <p:strVal val="#ppt_w"/>
                                          </p:val>
                                        </p:tav>
                                      </p:tavLst>
                                    </p:anim>
                                    <p:anim calcmode="lin" valueType="num">
                                      <p:cBhvr>
                                        <p:cTn id="10" dur="1000" fill="hold"/>
                                        <p:tgtEl>
                                          <p:spTgt spid="10957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0957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0957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0957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0957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09571">
                                            <p:bg/>
                                          </p:spTgt>
                                        </p:tgtEl>
                                        <p:attrNameLst>
                                          <p:attrName>style.visibility</p:attrName>
                                        </p:attrNameLst>
                                      </p:cBhvr>
                                      <p:to>
                                        <p:strVal val="visible"/>
                                      </p:to>
                                    </p:set>
                                    <p:animEffect transition="in" filter="fade">
                                      <p:cBhvr>
                                        <p:cTn id="19" dur="2000"/>
                                        <p:tgtEl>
                                          <p:spTgt spid="109571">
                                            <p:bg/>
                                          </p:spTgt>
                                        </p:tgtEl>
                                      </p:cBhvr>
                                    </p:animEffect>
                                    <p:anim calcmode="lin" valueType="num">
                                      <p:cBhvr>
                                        <p:cTn id="20" dur="2000" fill="hold"/>
                                        <p:tgtEl>
                                          <p:spTgt spid="109571">
                                            <p:bg/>
                                          </p:spTgt>
                                        </p:tgtEl>
                                        <p:attrNameLst>
                                          <p:attrName>style.rotation</p:attrName>
                                        </p:attrNameLst>
                                      </p:cBhvr>
                                      <p:tavLst>
                                        <p:tav tm="0">
                                          <p:val>
                                            <p:fltVal val="720"/>
                                          </p:val>
                                        </p:tav>
                                        <p:tav tm="100000">
                                          <p:val>
                                            <p:fltVal val="0"/>
                                          </p:val>
                                        </p:tav>
                                      </p:tavLst>
                                    </p:anim>
                                    <p:anim calcmode="lin" valueType="num">
                                      <p:cBhvr>
                                        <p:cTn id="21" dur="2000" fill="hold"/>
                                        <p:tgtEl>
                                          <p:spTgt spid="109571">
                                            <p:bg/>
                                          </p:spTgt>
                                        </p:tgtEl>
                                        <p:attrNameLst>
                                          <p:attrName>ppt_h</p:attrName>
                                        </p:attrNameLst>
                                      </p:cBhvr>
                                      <p:tavLst>
                                        <p:tav tm="0">
                                          <p:val>
                                            <p:fltVal val="0"/>
                                          </p:val>
                                        </p:tav>
                                        <p:tav tm="100000">
                                          <p:val>
                                            <p:strVal val="#ppt_h"/>
                                          </p:val>
                                        </p:tav>
                                      </p:tavLst>
                                    </p:anim>
                                    <p:anim calcmode="lin" valueType="num">
                                      <p:cBhvr>
                                        <p:cTn id="22" dur="2000" fill="hold"/>
                                        <p:tgtEl>
                                          <p:spTgt spid="109571">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09571">
                                            <p:txEl>
                                              <p:pRg st="0" end="0"/>
                                            </p:txEl>
                                          </p:spTgt>
                                        </p:tgtEl>
                                        <p:attrNameLst>
                                          <p:attrName>style.visibility</p:attrName>
                                        </p:attrNameLst>
                                      </p:cBhvr>
                                      <p:to>
                                        <p:strVal val="visible"/>
                                      </p:to>
                                    </p:set>
                                    <p:animEffect transition="in" filter="fade">
                                      <p:cBhvr>
                                        <p:cTn id="25" dur="2000"/>
                                        <p:tgtEl>
                                          <p:spTgt spid="109571">
                                            <p:txEl>
                                              <p:pRg st="0" end="0"/>
                                            </p:txEl>
                                          </p:spTgt>
                                        </p:tgtEl>
                                      </p:cBhvr>
                                    </p:animEffect>
                                    <p:anim calcmode="lin" valueType="num">
                                      <p:cBhvr>
                                        <p:cTn id="26" dur="2000" fill="hold"/>
                                        <p:tgtEl>
                                          <p:spTgt spid="109571">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09571">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09571">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09571">
                                            <p:txEl>
                                              <p:pRg st="0" end="0"/>
                                            </p:txEl>
                                          </p:spTgt>
                                        </p:tgtEl>
                                        <p:attrNameLst>
                                          <p:attrName>style.visibility</p:attrName>
                                        </p:attrNameLst>
                                      </p:cBhvr>
                                      <p:to>
                                        <p:strVal val="visible"/>
                                      </p:to>
                                    </p:set>
                                    <p:set>
                                      <p:cBhvr>
                                        <p:cTn id="33" dur="455" fill="hold">
                                          <p:stCondLst>
                                            <p:cond delay="0"/>
                                          </p:stCondLst>
                                        </p:cTn>
                                        <p:tgtEl>
                                          <p:spTgt spid="109571">
                                            <p:txEl>
                                              <p:pRg st="0" end="0"/>
                                            </p:txEl>
                                          </p:spTgt>
                                        </p:tgtEl>
                                        <p:attrNameLst>
                                          <p:attrName>style.rotation</p:attrName>
                                        </p:attrNameLst>
                                      </p:cBhvr>
                                      <p:to>
                                        <p:strVal val="-45.0"/>
                                      </p:to>
                                    </p:set>
                                    <p:anim calcmode="lin" valueType="num">
                                      <p:cBhvr>
                                        <p:cTn id="34" dur="455" fill="hold">
                                          <p:stCondLst>
                                            <p:cond delay="455"/>
                                          </p:stCondLst>
                                        </p:cTn>
                                        <p:tgtEl>
                                          <p:spTgt spid="109571">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09571">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09571">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09571">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0" grpId="0"/>
      <p:bldP spid="109571" grpId="0" build="allAtOnce"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ext Box 2"/>
          <p:cNvSpPr txBox="1">
            <a:spLocks noChangeArrowheads="1"/>
          </p:cNvSpPr>
          <p:nvPr/>
        </p:nvSpPr>
        <p:spPr bwMode="auto">
          <a:xfrm>
            <a:off x="1774825" y="1401764"/>
            <a:ext cx="8713788" cy="298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انواع موجوديها :</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مواد خام : كالاهاي خريداري شده براي ساخت محصول هستند .</a:t>
            </a:r>
          </a:p>
          <a:p>
            <a:pPr>
              <a:spcBef>
                <a:spcPct val="50000"/>
              </a:spcBef>
            </a:pPr>
            <a:r>
              <a:rPr lang="fa-IR" altLang="en-US" sz="3000" b="1">
                <a:solidFill>
                  <a:srgbClr val="333300"/>
                </a:solidFill>
                <a:latin typeface="Times New Roman" panose="02020603050405020304" pitchFamily="18" charset="0"/>
                <a:cs typeface="2  Hamid" pitchFamily="2" charset="0"/>
              </a:rPr>
              <a:t>  كار در جريان ساخت : كالاهايي هستند كه در فرايند توليد كامل نشده اند .</a:t>
            </a:r>
          </a:p>
          <a:p>
            <a:pPr>
              <a:spcBef>
                <a:spcPct val="50000"/>
              </a:spcBef>
            </a:pPr>
            <a:r>
              <a:rPr lang="fa-IR" altLang="en-US" sz="3000" b="1">
                <a:solidFill>
                  <a:srgbClr val="333300"/>
                </a:solidFill>
                <a:latin typeface="Times New Roman" panose="02020603050405020304" pitchFamily="18" charset="0"/>
                <a:cs typeface="2  Hamid" pitchFamily="2" charset="0"/>
              </a:rPr>
              <a:t>كالاهاي ساخته شده : كالاهايي هستند كه آماده براي فروش اند .</a:t>
            </a:r>
            <a:endParaRPr lang="en-US" altLang="en-US" sz="3000" b="1">
              <a:solidFill>
                <a:srgbClr val="333300"/>
              </a:solidFill>
              <a:latin typeface="Times New Roman" panose="02020603050405020304" pitchFamily="18" charset="0"/>
              <a:cs typeface="2  Hamid" pitchFamily="2" charset="0"/>
            </a:endParaRPr>
          </a:p>
        </p:txBody>
      </p:sp>
      <p:sp>
        <p:nvSpPr>
          <p:cNvPr id="110595"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7</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1963840776"/>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10594"/>
                                        </p:tgtEl>
                                        <p:attrNameLst>
                                          <p:attrName>style.visibility</p:attrName>
                                        </p:attrNameLst>
                                      </p:cBhvr>
                                      <p:to>
                                        <p:strVal val="visible"/>
                                      </p:to>
                                    </p:set>
                                    <p:anim calcmode="lin" valueType="num">
                                      <p:cBhvr>
                                        <p:cTn id="7" dur="500" decel="50000" fill="hold">
                                          <p:stCondLst>
                                            <p:cond delay="0"/>
                                          </p:stCondLst>
                                        </p:cTn>
                                        <p:tgtEl>
                                          <p:spTgt spid="11059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1059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10594"/>
                                        </p:tgtEl>
                                        <p:attrNameLst>
                                          <p:attrName>ppt_w</p:attrName>
                                        </p:attrNameLst>
                                      </p:cBhvr>
                                      <p:tavLst>
                                        <p:tav tm="0">
                                          <p:val>
                                            <p:strVal val="#ppt_w*.05"/>
                                          </p:val>
                                        </p:tav>
                                        <p:tav tm="100000">
                                          <p:val>
                                            <p:strVal val="#ppt_w"/>
                                          </p:val>
                                        </p:tav>
                                      </p:tavLst>
                                    </p:anim>
                                    <p:anim calcmode="lin" valueType="num">
                                      <p:cBhvr>
                                        <p:cTn id="10" dur="1000" fill="hold"/>
                                        <p:tgtEl>
                                          <p:spTgt spid="11059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1059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1059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1059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1059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10595">
                                            <p:bg/>
                                          </p:spTgt>
                                        </p:tgtEl>
                                        <p:attrNameLst>
                                          <p:attrName>style.visibility</p:attrName>
                                        </p:attrNameLst>
                                      </p:cBhvr>
                                      <p:to>
                                        <p:strVal val="visible"/>
                                      </p:to>
                                    </p:set>
                                    <p:animEffect transition="in" filter="fade">
                                      <p:cBhvr>
                                        <p:cTn id="19" dur="2000"/>
                                        <p:tgtEl>
                                          <p:spTgt spid="110595">
                                            <p:bg/>
                                          </p:spTgt>
                                        </p:tgtEl>
                                      </p:cBhvr>
                                    </p:animEffect>
                                    <p:anim calcmode="lin" valueType="num">
                                      <p:cBhvr>
                                        <p:cTn id="20" dur="2000" fill="hold"/>
                                        <p:tgtEl>
                                          <p:spTgt spid="110595">
                                            <p:bg/>
                                          </p:spTgt>
                                        </p:tgtEl>
                                        <p:attrNameLst>
                                          <p:attrName>style.rotation</p:attrName>
                                        </p:attrNameLst>
                                      </p:cBhvr>
                                      <p:tavLst>
                                        <p:tav tm="0">
                                          <p:val>
                                            <p:fltVal val="720"/>
                                          </p:val>
                                        </p:tav>
                                        <p:tav tm="100000">
                                          <p:val>
                                            <p:fltVal val="0"/>
                                          </p:val>
                                        </p:tav>
                                      </p:tavLst>
                                    </p:anim>
                                    <p:anim calcmode="lin" valueType="num">
                                      <p:cBhvr>
                                        <p:cTn id="21" dur="2000" fill="hold"/>
                                        <p:tgtEl>
                                          <p:spTgt spid="110595">
                                            <p:bg/>
                                          </p:spTgt>
                                        </p:tgtEl>
                                        <p:attrNameLst>
                                          <p:attrName>ppt_h</p:attrName>
                                        </p:attrNameLst>
                                      </p:cBhvr>
                                      <p:tavLst>
                                        <p:tav tm="0">
                                          <p:val>
                                            <p:fltVal val="0"/>
                                          </p:val>
                                        </p:tav>
                                        <p:tav tm="100000">
                                          <p:val>
                                            <p:strVal val="#ppt_h"/>
                                          </p:val>
                                        </p:tav>
                                      </p:tavLst>
                                    </p:anim>
                                    <p:anim calcmode="lin" valueType="num">
                                      <p:cBhvr>
                                        <p:cTn id="22" dur="2000" fill="hold"/>
                                        <p:tgtEl>
                                          <p:spTgt spid="110595">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10595">
                                            <p:txEl>
                                              <p:pRg st="0" end="0"/>
                                            </p:txEl>
                                          </p:spTgt>
                                        </p:tgtEl>
                                        <p:attrNameLst>
                                          <p:attrName>style.visibility</p:attrName>
                                        </p:attrNameLst>
                                      </p:cBhvr>
                                      <p:to>
                                        <p:strVal val="visible"/>
                                      </p:to>
                                    </p:set>
                                    <p:animEffect transition="in" filter="fade">
                                      <p:cBhvr>
                                        <p:cTn id="25" dur="2000"/>
                                        <p:tgtEl>
                                          <p:spTgt spid="110595">
                                            <p:txEl>
                                              <p:pRg st="0" end="0"/>
                                            </p:txEl>
                                          </p:spTgt>
                                        </p:tgtEl>
                                      </p:cBhvr>
                                    </p:animEffect>
                                    <p:anim calcmode="lin" valueType="num">
                                      <p:cBhvr>
                                        <p:cTn id="26" dur="2000" fill="hold"/>
                                        <p:tgtEl>
                                          <p:spTgt spid="110595">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10595">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10595">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10595">
                                            <p:txEl>
                                              <p:pRg st="0" end="0"/>
                                            </p:txEl>
                                          </p:spTgt>
                                        </p:tgtEl>
                                        <p:attrNameLst>
                                          <p:attrName>style.visibility</p:attrName>
                                        </p:attrNameLst>
                                      </p:cBhvr>
                                      <p:to>
                                        <p:strVal val="visible"/>
                                      </p:to>
                                    </p:set>
                                    <p:set>
                                      <p:cBhvr>
                                        <p:cTn id="33" dur="455" fill="hold">
                                          <p:stCondLst>
                                            <p:cond delay="0"/>
                                          </p:stCondLst>
                                        </p:cTn>
                                        <p:tgtEl>
                                          <p:spTgt spid="110595">
                                            <p:txEl>
                                              <p:pRg st="0" end="0"/>
                                            </p:txEl>
                                          </p:spTgt>
                                        </p:tgtEl>
                                        <p:attrNameLst>
                                          <p:attrName>style.rotation</p:attrName>
                                        </p:attrNameLst>
                                      </p:cBhvr>
                                      <p:to>
                                        <p:strVal val="-45.0"/>
                                      </p:to>
                                    </p:set>
                                    <p:anim calcmode="lin" valueType="num">
                                      <p:cBhvr>
                                        <p:cTn id="34" dur="455" fill="hold">
                                          <p:stCondLst>
                                            <p:cond delay="455"/>
                                          </p:stCondLst>
                                        </p:cTn>
                                        <p:tgtEl>
                                          <p:spTgt spid="11059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10595">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1059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1059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4" grpId="0"/>
      <p:bldP spid="110595" grpId="0" build="allAtOnce"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ext Box 2"/>
          <p:cNvSpPr txBox="1">
            <a:spLocks noChangeArrowheads="1"/>
          </p:cNvSpPr>
          <p:nvPr/>
        </p:nvSpPr>
        <p:spPr bwMode="auto">
          <a:xfrm>
            <a:off x="1774825" y="1401764"/>
            <a:ext cx="8713788" cy="321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algn="r" rtl="1"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algn="r" rtl="1"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algn="r" rtl="1"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algn="r" rtl="1"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fa-IR" altLang="en-US" sz="2500">
                <a:solidFill>
                  <a:srgbClr val="333300"/>
                </a:solidFill>
                <a:latin typeface="Times New Roman" panose="02020603050405020304" pitchFamily="18" charset="0"/>
                <a:cs typeface="Andalus" panose="02020603050405020304" pitchFamily="18" charset="-78"/>
              </a:rPr>
              <a:t>1-2-3 تصميم اصلي در مورد موجوديها : </a:t>
            </a:r>
          </a:p>
          <a:p>
            <a:pPr>
              <a:spcBef>
                <a:spcPct val="50000"/>
              </a:spcBef>
            </a:pPr>
            <a:r>
              <a:rPr lang="fa-IR" altLang="en-US" sz="3000">
                <a:solidFill>
                  <a:srgbClr val="333300"/>
                </a:solidFill>
                <a:latin typeface="Times New Roman" panose="02020603050405020304" pitchFamily="18" charset="0"/>
                <a:cs typeface="2  Hamid" pitchFamily="2" charset="0"/>
              </a:rPr>
              <a:t>موجوديها داراي دو ويژگي مشترك هستند :</a:t>
            </a:r>
          </a:p>
          <a:p>
            <a:pPr>
              <a:spcBef>
                <a:spcPct val="50000"/>
              </a:spcBef>
              <a:buFontTx/>
              <a:buAutoNum type="arabicParenR"/>
            </a:pPr>
            <a:r>
              <a:rPr lang="fa-IR" altLang="en-US" sz="3000">
                <a:solidFill>
                  <a:srgbClr val="333300"/>
                </a:solidFill>
                <a:latin typeface="Times New Roman" panose="02020603050405020304" pitchFamily="18" charset="0"/>
                <a:cs typeface="2  Hamid" pitchFamily="2" charset="0"/>
              </a:rPr>
              <a:t>بدست آوردن موجودي مستلزم هزينه است .</a:t>
            </a:r>
          </a:p>
          <a:p>
            <a:pPr>
              <a:spcBef>
                <a:spcPct val="50000"/>
              </a:spcBef>
              <a:buFontTx/>
              <a:buAutoNum type="arabicParenR"/>
            </a:pPr>
            <a:r>
              <a:rPr lang="fa-IR" altLang="en-US" sz="3000" b="1">
                <a:solidFill>
                  <a:srgbClr val="333300"/>
                </a:solidFill>
                <a:latin typeface="Times New Roman" panose="02020603050405020304" pitchFamily="18" charset="0"/>
                <a:cs typeface="2  Hamid" pitchFamily="2" charset="0"/>
              </a:rPr>
              <a:t>نگهداري موجودي داراي هزينه است .</a:t>
            </a:r>
          </a:p>
          <a:p>
            <a:pPr>
              <a:spcBef>
                <a:spcPct val="50000"/>
              </a:spcBef>
            </a:pPr>
            <a:r>
              <a:rPr lang="fa-IR" altLang="en-US" sz="3000" b="1">
                <a:solidFill>
                  <a:srgbClr val="333300"/>
                </a:solidFill>
                <a:latin typeface="Times New Roman" panose="02020603050405020304" pitchFamily="18" charset="0"/>
                <a:cs typeface="2  Hamid" pitchFamily="2" charset="0"/>
              </a:rPr>
              <a:t>نرخ كاهش موجوديها بر اثر استفاده را نرخ استفاده مي خوانيم .</a:t>
            </a:r>
            <a:endParaRPr lang="en-US" altLang="en-US" sz="3000" b="1">
              <a:solidFill>
                <a:srgbClr val="333300"/>
              </a:solidFill>
              <a:latin typeface="Times New Roman" panose="02020603050405020304" pitchFamily="18" charset="0"/>
              <a:cs typeface="2  Hamid" pitchFamily="2" charset="0"/>
            </a:endParaRPr>
          </a:p>
        </p:txBody>
      </p:sp>
      <p:sp>
        <p:nvSpPr>
          <p:cNvPr id="111619"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8</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702593570"/>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11618"/>
                                        </p:tgtEl>
                                        <p:attrNameLst>
                                          <p:attrName>style.visibility</p:attrName>
                                        </p:attrNameLst>
                                      </p:cBhvr>
                                      <p:to>
                                        <p:strVal val="visible"/>
                                      </p:to>
                                    </p:set>
                                    <p:anim calcmode="lin" valueType="num">
                                      <p:cBhvr>
                                        <p:cTn id="7" dur="500" decel="50000" fill="hold">
                                          <p:stCondLst>
                                            <p:cond delay="0"/>
                                          </p:stCondLst>
                                        </p:cTn>
                                        <p:tgtEl>
                                          <p:spTgt spid="11161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1161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11618"/>
                                        </p:tgtEl>
                                        <p:attrNameLst>
                                          <p:attrName>ppt_w</p:attrName>
                                        </p:attrNameLst>
                                      </p:cBhvr>
                                      <p:tavLst>
                                        <p:tav tm="0">
                                          <p:val>
                                            <p:strVal val="#ppt_w*.05"/>
                                          </p:val>
                                        </p:tav>
                                        <p:tav tm="100000">
                                          <p:val>
                                            <p:strVal val="#ppt_w"/>
                                          </p:val>
                                        </p:tav>
                                      </p:tavLst>
                                    </p:anim>
                                    <p:anim calcmode="lin" valueType="num">
                                      <p:cBhvr>
                                        <p:cTn id="10" dur="1000" fill="hold"/>
                                        <p:tgtEl>
                                          <p:spTgt spid="11161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1161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1161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1161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1161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11619">
                                            <p:bg/>
                                          </p:spTgt>
                                        </p:tgtEl>
                                        <p:attrNameLst>
                                          <p:attrName>style.visibility</p:attrName>
                                        </p:attrNameLst>
                                      </p:cBhvr>
                                      <p:to>
                                        <p:strVal val="visible"/>
                                      </p:to>
                                    </p:set>
                                    <p:animEffect transition="in" filter="fade">
                                      <p:cBhvr>
                                        <p:cTn id="19" dur="2000"/>
                                        <p:tgtEl>
                                          <p:spTgt spid="111619">
                                            <p:bg/>
                                          </p:spTgt>
                                        </p:tgtEl>
                                      </p:cBhvr>
                                    </p:animEffect>
                                    <p:anim calcmode="lin" valueType="num">
                                      <p:cBhvr>
                                        <p:cTn id="20" dur="2000" fill="hold"/>
                                        <p:tgtEl>
                                          <p:spTgt spid="111619">
                                            <p:bg/>
                                          </p:spTgt>
                                        </p:tgtEl>
                                        <p:attrNameLst>
                                          <p:attrName>style.rotation</p:attrName>
                                        </p:attrNameLst>
                                      </p:cBhvr>
                                      <p:tavLst>
                                        <p:tav tm="0">
                                          <p:val>
                                            <p:fltVal val="720"/>
                                          </p:val>
                                        </p:tav>
                                        <p:tav tm="100000">
                                          <p:val>
                                            <p:fltVal val="0"/>
                                          </p:val>
                                        </p:tav>
                                      </p:tavLst>
                                    </p:anim>
                                    <p:anim calcmode="lin" valueType="num">
                                      <p:cBhvr>
                                        <p:cTn id="21" dur="2000" fill="hold"/>
                                        <p:tgtEl>
                                          <p:spTgt spid="111619">
                                            <p:bg/>
                                          </p:spTgt>
                                        </p:tgtEl>
                                        <p:attrNameLst>
                                          <p:attrName>ppt_h</p:attrName>
                                        </p:attrNameLst>
                                      </p:cBhvr>
                                      <p:tavLst>
                                        <p:tav tm="0">
                                          <p:val>
                                            <p:fltVal val="0"/>
                                          </p:val>
                                        </p:tav>
                                        <p:tav tm="100000">
                                          <p:val>
                                            <p:strVal val="#ppt_h"/>
                                          </p:val>
                                        </p:tav>
                                      </p:tavLst>
                                    </p:anim>
                                    <p:anim calcmode="lin" valueType="num">
                                      <p:cBhvr>
                                        <p:cTn id="22" dur="2000" fill="hold"/>
                                        <p:tgtEl>
                                          <p:spTgt spid="111619">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11619">
                                            <p:txEl>
                                              <p:pRg st="0" end="0"/>
                                            </p:txEl>
                                          </p:spTgt>
                                        </p:tgtEl>
                                        <p:attrNameLst>
                                          <p:attrName>style.visibility</p:attrName>
                                        </p:attrNameLst>
                                      </p:cBhvr>
                                      <p:to>
                                        <p:strVal val="visible"/>
                                      </p:to>
                                    </p:set>
                                    <p:animEffect transition="in" filter="fade">
                                      <p:cBhvr>
                                        <p:cTn id="25" dur="2000"/>
                                        <p:tgtEl>
                                          <p:spTgt spid="111619">
                                            <p:txEl>
                                              <p:pRg st="0" end="0"/>
                                            </p:txEl>
                                          </p:spTgt>
                                        </p:tgtEl>
                                      </p:cBhvr>
                                    </p:animEffect>
                                    <p:anim calcmode="lin" valueType="num">
                                      <p:cBhvr>
                                        <p:cTn id="26" dur="2000" fill="hold"/>
                                        <p:tgtEl>
                                          <p:spTgt spid="111619">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11619">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11619">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11619">
                                            <p:txEl>
                                              <p:pRg st="0" end="0"/>
                                            </p:txEl>
                                          </p:spTgt>
                                        </p:tgtEl>
                                        <p:attrNameLst>
                                          <p:attrName>style.visibility</p:attrName>
                                        </p:attrNameLst>
                                      </p:cBhvr>
                                      <p:to>
                                        <p:strVal val="visible"/>
                                      </p:to>
                                    </p:set>
                                    <p:set>
                                      <p:cBhvr>
                                        <p:cTn id="33" dur="455" fill="hold">
                                          <p:stCondLst>
                                            <p:cond delay="0"/>
                                          </p:stCondLst>
                                        </p:cTn>
                                        <p:tgtEl>
                                          <p:spTgt spid="111619">
                                            <p:txEl>
                                              <p:pRg st="0" end="0"/>
                                            </p:txEl>
                                          </p:spTgt>
                                        </p:tgtEl>
                                        <p:attrNameLst>
                                          <p:attrName>style.rotation</p:attrName>
                                        </p:attrNameLst>
                                      </p:cBhvr>
                                      <p:to>
                                        <p:strVal val="-45.0"/>
                                      </p:to>
                                    </p:set>
                                    <p:anim calcmode="lin" valueType="num">
                                      <p:cBhvr>
                                        <p:cTn id="34" dur="455" fill="hold">
                                          <p:stCondLst>
                                            <p:cond delay="455"/>
                                          </p:stCondLst>
                                        </p:cTn>
                                        <p:tgtEl>
                                          <p:spTgt spid="11161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11619">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1161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1161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8" grpId="0"/>
      <p:bldP spid="111619" grpId="0" build="allAtOnce"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ext Box 2"/>
          <p:cNvSpPr txBox="1">
            <a:spLocks noChangeArrowheads="1"/>
          </p:cNvSpPr>
          <p:nvPr/>
        </p:nvSpPr>
        <p:spPr bwMode="auto">
          <a:xfrm>
            <a:off x="1774825" y="1401764"/>
            <a:ext cx="8713788"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 </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متوسط سرمايه گذاري  در اين قلم كالا مقدار وجه نقد مورد نياز براي خريد هر واحد (</a:t>
            </a:r>
            <a:r>
              <a:rPr lang="en-US" altLang="en-US" sz="3000" b="1">
                <a:solidFill>
                  <a:srgbClr val="333300"/>
                </a:solidFill>
                <a:latin typeface="Times New Roman" panose="02020603050405020304" pitchFamily="18" charset="0"/>
                <a:cs typeface="2  Hamid" pitchFamily="2" charset="0"/>
              </a:rPr>
              <a:t>c</a:t>
            </a:r>
            <a:r>
              <a:rPr lang="fa-IR" altLang="en-US" sz="3000" b="1">
                <a:solidFill>
                  <a:srgbClr val="333300"/>
                </a:solidFill>
                <a:latin typeface="Times New Roman" panose="02020603050405020304" pitchFamily="18" charset="0"/>
                <a:cs typeface="2  Hamid" pitchFamily="2" charset="0"/>
              </a:rPr>
              <a:t>) ضربدر متوسط مقدار موجودي در هر زمان مي باشد :</a:t>
            </a:r>
          </a:p>
          <a:p>
            <a:pPr>
              <a:spcBef>
                <a:spcPct val="50000"/>
              </a:spcBef>
            </a:pPr>
            <a:r>
              <a:rPr lang="fa-IR" altLang="en-US" sz="3000" b="1">
                <a:solidFill>
                  <a:srgbClr val="333300"/>
                </a:solidFill>
                <a:latin typeface="Times New Roman" panose="02020603050405020304" pitchFamily="18" charset="0"/>
                <a:cs typeface="2  Hamid" pitchFamily="2" charset="0"/>
              </a:rPr>
              <a:t>شكل (1-1)(</a:t>
            </a:r>
            <a:r>
              <a:rPr lang="fa-IR" altLang="en-US" sz="2000" b="1">
                <a:solidFill>
                  <a:srgbClr val="333300"/>
                </a:solidFill>
                <a:latin typeface="Times New Roman" panose="02020603050405020304" pitchFamily="18" charset="0"/>
                <a:cs typeface="2  Hamid" pitchFamily="2" charset="0"/>
              </a:rPr>
              <a:t>مقدار موجودي در طي زمان با فرض ثابت بودن نرخ استفاده )</a:t>
            </a:r>
          </a:p>
          <a:p>
            <a:pPr algn="l">
              <a:spcBef>
                <a:spcPct val="50000"/>
              </a:spcBef>
            </a:pPr>
            <a:r>
              <a:rPr lang="fa-IR" altLang="en-US" sz="3000" b="1">
                <a:solidFill>
                  <a:srgbClr val="333300"/>
                </a:solidFill>
                <a:latin typeface="Times New Roman" panose="02020603050405020304" pitchFamily="18" charset="0"/>
                <a:cs typeface="2  Hamid" pitchFamily="2" charset="0"/>
              </a:rPr>
              <a:t>= متوسط سرمايه گذاري</a:t>
            </a:r>
            <a:endParaRPr lang="en-US" altLang="en-US" sz="3000" b="1">
              <a:solidFill>
                <a:srgbClr val="333300"/>
              </a:solidFill>
              <a:latin typeface="Times New Roman" panose="02020603050405020304" pitchFamily="18" charset="0"/>
              <a:cs typeface="2  Hamid" pitchFamily="2" charset="0"/>
            </a:endParaRPr>
          </a:p>
        </p:txBody>
      </p:sp>
      <p:sp>
        <p:nvSpPr>
          <p:cNvPr id="112643"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9</a:t>
            </a:r>
            <a:endParaRPr lang="en-US" altLang="en-US" b="1">
              <a:solidFill>
                <a:srgbClr val="333300"/>
              </a:solidFill>
              <a:latin typeface="Times New Roman" panose="02020603050405020304" pitchFamily="18" charset="0"/>
            </a:endParaRPr>
          </a:p>
        </p:txBody>
      </p:sp>
      <p:sp>
        <p:nvSpPr>
          <p:cNvPr id="112644" name="WordArt 4"/>
          <p:cNvSpPr>
            <a:spLocks noChangeArrowheads="1" noChangeShapeType="1" noTextEdit="1"/>
          </p:cNvSpPr>
          <p:nvPr/>
        </p:nvSpPr>
        <p:spPr bwMode="auto">
          <a:xfrm>
            <a:off x="4727576" y="3789363"/>
            <a:ext cx="85725" cy="1714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000" kern="10">
                <a:ln w="9525">
                  <a:solidFill>
                    <a:srgbClr val="000000"/>
                  </a:solidFill>
                  <a:round/>
                  <a:headEnd/>
                  <a:tailEnd/>
                </a:ln>
                <a:solidFill>
                  <a:srgbClr val="333300"/>
                </a:solidFill>
                <a:latin typeface="Arial Black" panose="020B0A04020102020204" pitchFamily="34" charset="0"/>
              </a:rPr>
              <a:t>c</a:t>
            </a:r>
          </a:p>
        </p:txBody>
      </p:sp>
      <p:sp>
        <p:nvSpPr>
          <p:cNvPr id="112645" name="WordArt 5"/>
          <p:cNvSpPr>
            <a:spLocks noChangeArrowheads="1" noChangeShapeType="1" noTextEdit="1"/>
          </p:cNvSpPr>
          <p:nvPr/>
        </p:nvSpPr>
        <p:spPr bwMode="auto">
          <a:xfrm>
            <a:off x="4727576" y="4221163"/>
            <a:ext cx="123825" cy="227012"/>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000" kern="10">
                <a:ln w="9525">
                  <a:solidFill>
                    <a:srgbClr val="000000"/>
                  </a:solidFill>
                  <a:round/>
                  <a:headEnd/>
                  <a:tailEnd/>
                </a:ln>
                <a:solidFill>
                  <a:srgbClr val="333300"/>
                </a:solidFill>
                <a:latin typeface="Arial Black" panose="020B0A04020102020204" pitchFamily="34" charset="0"/>
              </a:rPr>
              <a:t>Q</a:t>
            </a:r>
          </a:p>
        </p:txBody>
      </p:sp>
      <p:sp>
        <p:nvSpPr>
          <p:cNvPr id="112646" name="Line 6"/>
          <p:cNvSpPr>
            <a:spLocks noChangeShapeType="1"/>
          </p:cNvSpPr>
          <p:nvPr/>
        </p:nvSpPr>
        <p:spPr bwMode="auto">
          <a:xfrm>
            <a:off x="4656138" y="4076700"/>
            <a:ext cx="215900" cy="0"/>
          </a:xfrm>
          <a:prstGeom prst="line">
            <a:avLst/>
          </a:prstGeom>
          <a:noFill/>
          <a:ln w="2857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112647" name="AutoShape 7"/>
          <p:cNvCxnSpPr>
            <a:cxnSpLocks noChangeShapeType="1"/>
          </p:cNvCxnSpPr>
          <p:nvPr/>
        </p:nvCxnSpPr>
        <p:spPr bwMode="auto">
          <a:xfrm>
            <a:off x="2784475" y="4724400"/>
            <a:ext cx="4967288" cy="1512888"/>
          </a:xfrm>
          <a:prstGeom prst="bentConnector3">
            <a:avLst>
              <a:gd name="adj1" fmla="val -287"/>
            </a:avLst>
          </a:prstGeom>
          <a:noFill/>
          <a:ln w="38100">
            <a:solidFill>
              <a:srgbClr val="00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2648" name="AutoShape 8"/>
          <p:cNvCxnSpPr>
            <a:cxnSpLocks noChangeShapeType="1"/>
          </p:cNvCxnSpPr>
          <p:nvPr/>
        </p:nvCxnSpPr>
        <p:spPr bwMode="auto">
          <a:xfrm>
            <a:off x="2782888" y="5084764"/>
            <a:ext cx="1225550" cy="1152525"/>
          </a:xfrm>
          <a:prstGeom prst="straightConnector1">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2649" name="AutoShape 9"/>
          <p:cNvCxnSpPr>
            <a:cxnSpLocks noChangeShapeType="1"/>
          </p:cNvCxnSpPr>
          <p:nvPr/>
        </p:nvCxnSpPr>
        <p:spPr bwMode="auto">
          <a:xfrm flipV="1">
            <a:off x="4008438" y="5084764"/>
            <a:ext cx="0" cy="1152525"/>
          </a:xfrm>
          <a:prstGeom prst="straightConnector1">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2650" name="AutoShape 10"/>
          <p:cNvCxnSpPr>
            <a:cxnSpLocks noChangeShapeType="1"/>
          </p:cNvCxnSpPr>
          <p:nvPr/>
        </p:nvCxnSpPr>
        <p:spPr bwMode="auto">
          <a:xfrm>
            <a:off x="4008439" y="5084764"/>
            <a:ext cx="1366837" cy="1152525"/>
          </a:xfrm>
          <a:prstGeom prst="straightConnector1">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2651" name="AutoShape 11"/>
          <p:cNvCxnSpPr>
            <a:cxnSpLocks noChangeShapeType="1"/>
          </p:cNvCxnSpPr>
          <p:nvPr/>
        </p:nvCxnSpPr>
        <p:spPr bwMode="auto">
          <a:xfrm flipV="1">
            <a:off x="5375275" y="5157788"/>
            <a:ext cx="0" cy="1079500"/>
          </a:xfrm>
          <a:prstGeom prst="straightConnector1">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2652" name="AutoShape 12"/>
          <p:cNvCxnSpPr>
            <a:cxnSpLocks noChangeShapeType="1"/>
          </p:cNvCxnSpPr>
          <p:nvPr/>
        </p:nvCxnSpPr>
        <p:spPr bwMode="auto">
          <a:xfrm>
            <a:off x="5375275" y="5157788"/>
            <a:ext cx="1441450" cy="1079500"/>
          </a:xfrm>
          <a:prstGeom prst="straightConnector1">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2653" name="AutoShape 13"/>
          <p:cNvCxnSpPr>
            <a:cxnSpLocks noChangeShapeType="1"/>
          </p:cNvCxnSpPr>
          <p:nvPr/>
        </p:nvCxnSpPr>
        <p:spPr bwMode="auto">
          <a:xfrm flipV="1">
            <a:off x="6816725" y="5157788"/>
            <a:ext cx="0" cy="1079500"/>
          </a:xfrm>
          <a:prstGeom prst="straightConnector1">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2656" name="Text Box 16"/>
          <p:cNvSpPr txBox="1">
            <a:spLocks noChangeArrowheads="1"/>
          </p:cNvSpPr>
          <p:nvPr/>
        </p:nvSpPr>
        <p:spPr bwMode="auto">
          <a:xfrm>
            <a:off x="8183564" y="6092825"/>
            <a:ext cx="936625" cy="376238"/>
          </a:xfrm>
          <a:prstGeom prst="rect">
            <a:avLst/>
          </a:prstGeom>
          <a:noFill/>
          <a:ln w="9525">
            <a:solidFill>
              <a:srgbClr val="33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a-IR" altLang="en-US" b="1">
                <a:solidFill>
                  <a:srgbClr val="333300"/>
                </a:solidFill>
                <a:latin typeface="Times New Roman" panose="02020603050405020304" pitchFamily="18" charset="0"/>
                <a:cs typeface="2  Hamid" pitchFamily="2" charset="0"/>
              </a:rPr>
              <a:t>زمان</a:t>
            </a:r>
            <a:endParaRPr lang="en-US" altLang="en-US" b="1">
              <a:solidFill>
                <a:srgbClr val="333300"/>
              </a:solidFill>
              <a:latin typeface="Times New Roman" panose="02020603050405020304" pitchFamily="18" charset="0"/>
              <a:cs typeface="2  Hamid" pitchFamily="2" charset="0"/>
            </a:endParaRPr>
          </a:p>
        </p:txBody>
      </p:sp>
      <p:sp>
        <p:nvSpPr>
          <p:cNvPr id="112665" name="Text Box 25"/>
          <p:cNvSpPr txBox="1">
            <a:spLocks noChangeArrowheads="1"/>
          </p:cNvSpPr>
          <p:nvPr/>
        </p:nvSpPr>
        <p:spPr bwMode="auto">
          <a:xfrm rot="16200000">
            <a:off x="5788820" y="4700608"/>
            <a:ext cx="2376487"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1500" b="1">
                <a:solidFill>
                  <a:srgbClr val="333300"/>
                </a:solidFill>
                <a:latin typeface="Times New Roman" panose="02020603050405020304" pitchFamily="18" charset="0"/>
                <a:cs typeface="2  Hamid" pitchFamily="2" charset="0"/>
              </a:rPr>
              <a:t>متوسط تعداد واحد ها در انبار  </a:t>
            </a:r>
            <a:r>
              <a:rPr lang="en-US" altLang="en-US" sz="1500" b="1">
                <a:solidFill>
                  <a:srgbClr val="333300"/>
                </a:solidFill>
                <a:latin typeface="Times New Roman" panose="02020603050405020304" pitchFamily="18" charset="0"/>
                <a:cs typeface="2  Hamid" pitchFamily="2" charset="0"/>
              </a:rPr>
              <a:t>Q/2</a:t>
            </a:r>
          </a:p>
        </p:txBody>
      </p:sp>
      <p:sp>
        <p:nvSpPr>
          <p:cNvPr id="112667" name="AutoShape 27"/>
          <p:cNvSpPr>
            <a:spLocks/>
          </p:cNvSpPr>
          <p:nvPr/>
        </p:nvSpPr>
        <p:spPr bwMode="auto">
          <a:xfrm>
            <a:off x="2495550" y="5084764"/>
            <a:ext cx="215900" cy="1081087"/>
          </a:xfrm>
          <a:prstGeom prst="leftBrace">
            <a:avLst>
              <a:gd name="adj1" fmla="val 41728"/>
              <a:gd name="adj2" fmla="val 50000"/>
            </a:avLst>
          </a:prstGeom>
          <a:noFill/>
          <a:ln w="9525">
            <a:solidFill>
              <a:srgbClr val="33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a:solidFill>
                  <a:srgbClr val="333300"/>
                </a:solidFill>
                <a:latin typeface="Times New Roman" panose="02020603050405020304" pitchFamily="18" charset="0"/>
              </a:rPr>
              <a:t>                   </a:t>
            </a:r>
            <a:r>
              <a:rPr lang="fa-IR" altLang="en-US" sz="1500" b="1">
                <a:solidFill>
                  <a:srgbClr val="333300"/>
                </a:solidFill>
                <a:latin typeface="Times New Roman" panose="02020603050405020304" pitchFamily="18" charset="0"/>
                <a:cs typeface="2  Hamid" pitchFamily="2" charset="0"/>
              </a:rPr>
              <a:t>مقدار سفارش </a:t>
            </a:r>
            <a:r>
              <a:rPr lang="en-US" altLang="en-US" sz="1500" b="1">
                <a:solidFill>
                  <a:srgbClr val="333300"/>
                </a:solidFill>
                <a:latin typeface="Times New Roman" panose="02020603050405020304" pitchFamily="18" charset="0"/>
                <a:cs typeface="2  Hamid" pitchFamily="2" charset="0"/>
              </a:rPr>
              <a:t>Q</a:t>
            </a:r>
          </a:p>
        </p:txBody>
      </p:sp>
    </p:spTree>
    <p:extLst>
      <p:ext uri="{BB962C8B-B14F-4D97-AF65-F5344CB8AC3E}">
        <p14:creationId xmlns:p14="http://schemas.microsoft.com/office/powerpoint/2010/main" val="4103545490"/>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12642"/>
                                        </p:tgtEl>
                                        <p:attrNameLst>
                                          <p:attrName>style.visibility</p:attrName>
                                        </p:attrNameLst>
                                      </p:cBhvr>
                                      <p:to>
                                        <p:strVal val="visible"/>
                                      </p:to>
                                    </p:set>
                                    <p:anim calcmode="lin" valueType="num">
                                      <p:cBhvr>
                                        <p:cTn id="7" dur="500" decel="50000" fill="hold">
                                          <p:stCondLst>
                                            <p:cond delay="0"/>
                                          </p:stCondLst>
                                        </p:cTn>
                                        <p:tgtEl>
                                          <p:spTgt spid="11264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1264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12642"/>
                                        </p:tgtEl>
                                        <p:attrNameLst>
                                          <p:attrName>ppt_w</p:attrName>
                                        </p:attrNameLst>
                                      </p:cBhvr>
                                      <p:tavLst>
                                        <p:tav tm="0">
                                          <p:val>
                                            <p:strVal val="#ppt_w*.05"/>
                                          </p:val>
                                        </p:tav>
                                        <p:tav tm="100000">
                                          <p:val>
                                            <p:strVal val="#ppt_w"/>
                                          </p:val>
                                        </p:tav>
                                      </p:tavLst>
                                    </p:anim>
                                    <p:anim calcmode="lin" valueType="num">
                                      <p:cBhvr>
                                        <p:cTn id="10" dur="1000" fill="hold"/>
                                        <p:tgtEl>
                                          <p:spTgt spid="11264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1264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1264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1264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1264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12643">
                                            <p:bg/>
                                          </p:spTgt>
                                        </p:tgtEl>
                                        <p:attrNameLst>
                                          <p:attrName>style.visibility</p:attrName>
                                        </p:attrNameLst>
                                      </p:cBhvr>
                                      <p:to>
                                        <p:strVal val="visible"/>
                                      </p:to>
                                    </p:set>
                                    <p:animEffect transition="in" filter="fade">
                                      <p:cBhvr>
                                        <p:cTn id="19" dur="2000"/>
                                        <p:tgtEl>
                                          <p:spTgt spid="112643">
                                            <p:bg/>
                                          </p:spTgt>
                                        </p:tgtEl>
                                      </p:cBhvr>
                                    </p:animEffect>
                                    <p:anim calcmode="lin" valueType="num">
                                      <p:cBhvr>
                                        <p:cTn id="20" dur="2000" fill="hold"/>
                                        <p:tgtEl>
                                          <p:spTgt spid="112643">
                                            <p:bg/>
                                          </p:spTgt>
                                        </p:tgtEl>
                                        <p:attrNameLst>
                                          <p:attrName>style.rotation</p:attrName>
                                        </p:attrNameLst>
                                      </p:cBhvr>
                                      <p:tavLst>
                                        <p:tav tm="0">
                                          <p:val>
                                            <p:fltVal val="720"/>
                                          </p:val>
                                        </p:tav>
                                        <p:tav tm="100000">
                                          <p:val>
                                            <p:fltVal val="0"/>
                                          </p:val>
                                        </p:tav>
                                      </p:tavLst>
                                    </p:anim>
                                    <p:anim calcmode="lin" valueType="num">
                                      <p:cBhvr>
                                        <p:cTn id="21" dur="2000" fill="hold"/>
                                        <p:tgtEl>
                                          <p:spTgt spid="112643">
                                            <p:bg/>
                                          </p:spTgt>
                                        </p:tgtEl>
                                        <p:attrNameLst>
                                          <p:attrName>ppt_h</p:attrName>
                                        </p:attrNameLst>
                                      </p:cBhvr>
                                      <p:tavLst>
                                        <p:tav tm="0">
                                          <p:val>
                                            <p:fltVal val="0"/>
                                          </p:val>
                                        </p:tav>
                                        <p:tav tm="100000">
                                          <p:val>
                                            <p:strVal val="#ppt_h"/>
                                          </p:val>
                                        </p:tav>
                                      </p:tavLst>
                                    </p:anim>
                                    <p:anim calcmode="lin" valueType="num">
                                      <p:cBhvr>
                                        <p:cTn id="22" dur="2000" fill="hold"/>
                                        <p:tgtEl>
                                          <p:spTgt spid="112643">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12643">
                                            <p:txEl>
                                              <p:pRg st="0" end="0"/>
                                            </p:txEl>
                                          </p:spTgt>
                                        </p:tgtEl>
                                        <p:attrNameLst>
                                          <p:attrName>style.visibility</p:attrName>
                                        </p:attrNameLst>
                                      </p:cBhvr>
                                      <p:to>
                                        <p:strVal val="visible"/>
                                      </p:to>
                                    </p:set>
                                    <p:animEffect transition="in" filter="fade">
                                      <p:cBhvr>
                                        <p:cTn id="25" dur="2000"/>
                                        <p:tgtEl>
                                          <p:spTgt spid="112643">
                                            <p:txEl>
                                              <p:pRg st="0" end="0"/>
                                            </p:txEl>
                                          </p:spTgt>
                                        </p:tgtEl>
                                      </p:cBhvr>
                                    </p:animEffect>
                                    <p:anim calcmode="lin" valueType="num">
                                      <p:cBhvr>
                                        <p:cTn id="26" dur="2000" fill="hold"/>
                                        <p:tgtEl>
                                          <p:spTgt spid="112643">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12643">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1264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12643">
                                            <p:txEl>
                                              <p:pRg st="0" end="0"/>
                                            </p:txEl>
                                          </p:spTgt>
                                        </p:tgtEl>
                                        <p:attrNameLst>
                                          <p:attrName>style.visibility</p:attrName>
                                        </p:attrNameLst>
                                      </p:cBhvr>
                                      <p:to>
                                        <p:strVal val="visible"/>
                                      </p:to>
                                    </p:set>
                                    <p:set>
                                      <p:cBhvr>
                                        <p:cTn id="33" dur="455" fill="hold">
                                          <p:stCondLst>
                                            <p:cond delay="0"/>
                                          </p:stCondLst>
                                        </p:cTn>
                                        <p:tgtEl>
                                          <p:spTgt spid="112643">
                                            <p:txEl>
                                              <p:pRg st="0" end="0"/>
                                            </p:txEl>
                                          </p:spTgt>
                                        </p:tgtEl>
                                        <p:attrNameLst>
                                          <p:attrName>style.rotation</p:attrName>
                                        </p:attrNameLst>
                                      </p:cBhvr>
                                      <p:to>
                                        <p:strVal val="-45.0"/>
                                      </p:to>
                                    </p:set>
                                    <p:anim calcmode="lin" valueType="num">
                                      <p:cBhvr>
                                        <p:cTn id="34" dur="455" fill="hold">
                                          <p:stCondLst>
                                            <p:cond delay="455"/>
                                          </p:stCondLst>
                                        </p:cTn>
                                        <p:tgtEl>
                                          <p:spTgt spid="11264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12643">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1264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1264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2" grpId="0"/>
      <p:bldP spid="112643" grpId="0" build="allAtOnce"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ext Box 2"/>
          <p:cNvSpPr txBox="1">
            <a:spLocks noChangeArrowheads="1"/>
          </p:cNvSpPr>
          <p:nvPr/>
        </p:nvSpPr>
        <p:spPr bwMode="auto">
          <a:xfrm>
            <a:off x="1774825" y="1401763"/>
            <a:ext cx="8713788" cy="4862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هزينه ها :</a:t>
            </a:r>
          </a:p>
          <a:p>
            <a:pPr>
              <a:spcBef>
                <a:spcPct val="50000"/>
              </a:spcBef>
            </a:pPr>
            <a:r>
              <a:rPr lang="fa-IR" altLang="en-US" sz="3000">
                <a:solidFill>
                  <a:srgbClr val="333300"/>
                </a:solidFill>
                <a:latin typeface="Times New Roman" panose="02020603050405020304" pitchFamily="18" charset="0"/>
                <a:cs typeface="2  Hamid" pitchFamily="2" charset="0"/>
              </a:rPr>
              <a:t> 1- هزينه خريد كالا و تخفيف مقداري :</a:t>
            </a:r>
          </a:p>
          <a:p>
            <a:pPr>
              <a:spcBef>
                <a:spcPct val="50000"/>
              </a:spcBef>
            </a:pPr>
            <a:r>
              <a:rPr lang="fa-IR" altLang="en-US" sz="3000">
                <a:solidFill>
                  <a:srgbClr val="333300"/>
                </a:solidFill>
                <a:latin typeface="Times New Roman" panose="02020603050405020304" pitchFamily="18" charset="0"/>
                <a:cs typeface="2  Hamid" pitchFamily="2" charset="0"/>
              </a:rPr>
              <a:t>هزينه خريد ، پرداخت نقدي هر دوره براي بدست آوردن موجودي است .</a:t>
            </a:r>
          </a:p>
          <a:p>
            <a:pPr algn="l">
              <a:spcBef>
                <a:spcPct val="50000"/>
              </a:spcBef>
            </a:pPr>
            <a:r>
              <a:rPr lang="en-US" altLang="en-US" sz="3000" b="1">
                <a:solidFill>
                  <a:srgbClr val="333300"/>
                </a:solidFill>
                <a:latin typeface="Times New Roman" panose="02020603050405020304" pitchFamily="18" charset="0"/>
                <a:cs typeface="2  Hamid" pitchFamily="2" charset="0"/>
              </a:rPr>
              <a:t>C . S                       </a:t>
            </a:r>
            <a:r>
              <a:rPr lang="fa-IR" altLang="en-US" sz="3000" b="1">
                <a:solidFill>
                  <a:srgbClr val="333300"/>
                </a:solidFill>
                <a:latin typeface="Times New Roman" panose="02020603050405020304" pitchFamily="18" charset="0"/>
                <a:cs typeface="2  Hamid" pitchFamily="2" charset="0"/>
              </a:rPr>
              <a:t>= هزينه خريد </a:t>
            </a:r>
          </a:p>
          <a:p>
            <a:pPr algn="ctr">
              <a:spcBef>
                <a:spcPct val="50000"/>
              </a:spcBef>
            </a:pPr>
            <a:r>
              <a:rPr lang="fa-IR" altLang="en-US" sz="3000" b="1">
                <a:solidFill>
                  <a:srgbClr val="333300"/>
                </a:solidFill>
                <a:latin typeface="Times New Roman" panose="02020603050405020304" pitchFamily="18" charset="0"/>
                <a:cs typeface="2  Hamid" pitchFamily="2" charset="0"/>
              </a:rPr>
              <a:t>(1-2)</a:t>
            </a:r>
          </a:p>
          <a:p>
            <a:pPr>
              <a:spcBef>
                <a:spcPct val="50000"/>
              </a:spcBef>
            </a:pPr>
            <a:r>
              <a:rPr lang="fa-IR" altLang="en-US" sz="3000" b="1">
                <a:solidFill>
                  <a:srgbClr val="333300"/>
                </a:solidFill>
                <a:latin typeface="Times New Roman" panose="02020603050405020304" pitchFamily="18" charset="0"/>
                <a:cs typeface="2  Hamid" pitchFamily="2" charset="0"/>
              </a:rPr>
              <a:t>هزينه خريد بدون توجه به تصميم گيري در مورد موجودي ، مقدار ثابتي است و هنگام اخذ تصميم مي توان آنرا ناديده گرفت .   </a:t>
            </a:r>
            <a:endParaRPr lang="en-US" altLang="en-US" sz="3000" b="1">
              <a:solidFill>
                <a:srgbClr val="333300"/>
              </a:solidFill>
              <a:latin typeface="Times New Roman" panose="02020603050405020304" pitchFamily="18" charset="0"/>
              <a:cs typeface="2  Hamid" pitchFamily="2" charset="0"/>
            </a:endParaRPr>
          </a:p>
        </p:txBody>
      </p:sp>
      <p:sp>
        <p:nvSpPr>
          <p:cNvPr id="113667" name="AutoShape 3"/>
          <p:cNvSpPr>
            <a:spLocks noChangeArrowheads="1"/>
          </p:cNvSpPr>
          <p:nvPr/>
        </p:nvSpPr>
        <p:spPr bwMode="auto">
          <a:xfrm>
            <a:off x="5303839"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10</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395854918"/>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13666"/>
                                        </p:tgtEl>
                                        <p:attrNameLst>
                                          <p:attrName>style.visibility</p:attrName>
                                        </p:attrNameLst>
                                      </p:cBhvr>
                                      <p:to>
                                        <p:strVal val="visible"/>
                                      </p:to>
                                    </p:set>
                                    <p:anim calcmode="lin" valueType="num">
                                      <p:cBhvr>
                                        <p:cTn id="7" dur="500" decel="50000" fill="hold">
                                          <p:stCondLst>
                                            <p:cond delay="0"/>
                                          </p:stCondLst>
                                        </p:cTn>
                                        <p:tgtEl>
                                          <p:spTgt spid="11366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1366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13666"/>
                                        </p:tgtEl>
                                        <p:attrNameLst>
                                          <p:attrName>ppt_w</p:attrName>
                                        </p:attrNameLst>
                                      </p:cBhvr>
                                      <p:tavLst>
                                        <p:tav tm="0">
                                          <p:val>
                                            <p:strVal val="#ppt_w*.05"/>
                                          </p:val>
                                        </p:tav>
                                        <p:tav tm="100000">
                                          <p:val>
                                            <p:strVal val="#ppt_w"/>
                                          </p:val>
                                        </p:tav>
                                      </p:tavLst>
                                    </p:anim>
                                    <p:anim calcmode="lin" valueType="num">
                                      <p:cBhvr>
                                        <p:cTn id="10" dur="1000" fill="hold"/>
                                        <p:tgtEl>
                                          <p:spTgt spid="11366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1366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1366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1366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1366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13667">
                                            <p:bg/>
                                          </p:spTgt>
                                        </p:tgtEl>
                                        <p:attrNameLst>
                                          <p:attrName>style.visibility</p:attrName>
                                        </p:attrNameLst>
                                      </p:cBhvr>
                                      <p:to>
                                        <p:strVal val="visible"/>
                                      </p:to>
                                    </p:set>
                                    <p:animEffect transition="in" filter="fade">
                                      <p:cBhvr>
                                        <p:cTn id="19" dur="2000"/>
                                        <p:tgtEl>
                                          <p:spTgt spid="113667">
                                            <p:bg/>
                                          </p:spTgt>
                                        </p:tgtEl>
                                      </p:cBhvr>
                                    </p:animEffect>
                                    <p:anim calcmode="lin" valueType="num">
                                      <p:cBhvr>
                                        <p:cTn id="20" dur="2000" fill="hold"/>
                                        <p:tgtEl>
                                          <p:spTgt spid="113667">
                                            <p:bg/>
                                          </p:spTgt>
                                        </p:tgtEl>
                                        <p:attrNameLst>
                                          <p:attrName>style.rotation</p:attrName>
                                        </p:attrNameLst>
                                      </p:cBhvr>
                                      <p:tavLst>
                                        <p:tav tm="0">
                                          <p:val>
                                            <p:fltVal val="720"/>
                                          </p:val>
                                        </p:tav>
                                        <p:tav tm="100000">
                                          <p:val>
                                            <p:fltVal val="0"/>
                                          </p:val>
                                        </p:tav>
                                      </p:tavLst>
                                    </p:anim>
                                    <p:anim calcmode="lin" valueType="num">
                                      <p:cBhvr>
                                        <p:cTn id="21" dur="2000" fill="hold"/>
                                        <p:tgtEl>
                                          <p:spTgt spid="113667">
                                            <p:bg/>
                                          </p:spTgt>
                                        </p:tgtEl>
                                        <p:attrNameLst>
                                          <p:attrName>ppt_h</p:attrName>
                                        </p:attrNameLst>
                                      </p:cBhvr>
                                      <p:tavLst>
                                        <p:tav tm="0">
                                          <p:val>
                                            <p:fltVal val="0"/>
                                          </p:val>
                                        </p:tav>
                                        <p:tav tm="100000">
                                          <p:val>
                                            <p:strVal val="#ppt_h"/>
                                          </p:val>
                                        </p:tav>
                                      </p:tavLst>
                                    </p:anim>
                                    <p:anim calcmode="lin" valueType="num">
                                      <p:cBhvr>
                                        <p:cTn id="22" dur="2000" fill="hold"/>
                                        <p:tgtEl>
                                          <p:spTgt spid="113667">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13667">
                                            <p:txEl>
                                              <p:pRg st="0" end="0"/>
                                            </p:txEl>
                                          </p:spTgt>
                                        </p:tgtEl>
                                        <p:attrNameLst>
                                          <p:attrName>style.visibility</p:attrName>
                                        </p:attrNameLst>
                                      </p:cBhvr>
                                      <p:to>
                                        <p:strVal val="visible"/>
                                      </p:to>
                                    </p:set>
                                    <p:animEffect transition="in" filter="fade">
                                      <p:cBhvr>
                                        <p:cTn id="25" dur="2000"/>
                                        <p:tgtEl>
                                          <p:spTgt spid="113667">
                                            <p:txEl>
                                              <p:pRg st="0" end="0"/>
                                            </p:txEl>
                                          </p:spTgt>
                                        </p:tgtEl>
                                      </p:cBhvr>
                                    </p:animEffect>
                                    <p:anim calcmode="lin" valueType="num">
                                      <p:cBhvr>
                                        <p:cTn id="26" dur="2000" fill="hold"/>
                                        <p:tgtEl>
                                          <p:spTgt spid="113667">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13667">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13667">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13667">
                                            <p:txEl>
                                              <p:pRg st="0" end="0"/>
                                            </p:txEl>
                                          </p:spTgt>
                                        </p:tgtEl>
                                        <p:attrNameLst>
                                          <p:attrName>style.visibility</p:attrName>
                                        </p:attrNameLst>
                                      </p:cBhvr>
                                      <p:to>
                                        <p:strVal val="visible"/>
                                      </p:to>
                                    </p:set>
                                    <p:set>
                                      <p:cBhvr>
                                        <p:cTn id="33" dur="455" fill="hold">
                                          <p:stCondLst>
                                            <p:cond delay="0"/>
                                          </p:stCondLst>
                                        </p:cTn>
                                        <p:tgtEl>
                                          <p:spTgt spid="113667">
                                            <p:txEl>
                                              <p:pRg st="0" end="0"/>
                                            </p:txEl>
                                          </p:spTgt>
                                        </p:tgtEl>
                                        <p:attrNameLst>
                                          <p:attrName>style.rotation</p:attrName>
                                        </p:attrNameLst>
                                      </p:cBhvr>
                                      <p:to>
                                        <p:strVal val="-45.0"/>
                                      </p:to>
                                    </p:set>
                                    <p:anim calcmode="lin" valueType="num">
                                      <p:cBhvr>
                                        <p:cTn id="34" dur="455" fill="hold">
                                          <p:stCondLst>
                                            <p:cond delay="455"/>
                                          </p:stCondLst>
                                        </p:cTn>
                                        <p:tgtEl>
                                          <p:spTgt spid="11366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13667">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1366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1366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6" grpId="0"/>
      <p:bldP spid="113667" grpId="0" build="allAtOnce"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ext Box 2"/>
          <p:cNvSpPr txBox="1">
            <a:spLocks noChangeArrowheads="1"/>
          </p:cNvSpPr>
          <p:nvPr/>
        </p:nvSpPr>
        <p:spPr bwMode="auto">
          <a:xfrm>
            <a:off x="1774825" y="1401764"/>
            <a:ext cx="8713788" cy="413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 </a:t>
            </a:r>
          </a:p>
          <a:p>
            <a:pPr>
              <a:spcBef>
                <a:spcPct val="50000"/>
              </a:spcBef>
            </a:pPr>
            <a:r>
              <a:rPr lang="fa-IR" altLang="en-US" sz="3000">
                <a:solidFill>
                  <a:srgbClr val="333300"/>
                </a:solidFill>
                <a:latin typeface="Times New Roman" panose="02020603050405020304" pitchFamily="18" charset="0"/>
                <a:cs typeface="2  Hamid" pitchFamily="2" charset="0"/>
              </a:rPr>
              <a:t>تخفيف مقداري ، كاهش قيمت براي سفارشات بيشتر از يك حداقل تعيين شده در هر زمان است اين تخفيف غالباٌ به شكل درصد كاهش قيمت بيان مي شود .</a:t>
            </a:r>
          </a:p>
          <a:p>
            <a:pPr algn="ctr">
              <a:spcBef>
                <a:spcPct val="50000"/>
              </a:spcBef>
            </a:pPr>
            <a:r>
              <a:rPr lang="fa-IR" altLang="en-US" sz="3000">
                <a:solidFill>
                  <a:srgbClr val="333300"/>
                </a:solidFill>
                <a:latin typeface="Times New Roman" panose="02020603050405020304" pitchFamily="18" charset="0"/>
                <a:cs typeface="2  Hamid" pitchFamily="2" charset="0"/>
              </a:rPr>
              <a:t>جدول 1-2 تخفيف براي سطوح مختلف سفارش </a:t>
            </a:r>
          </a:p>
          <a:p>
            <a:pPr algn="ctr">
              <a:spcBef>
                <a:spcPct val="50000"/>
              </a:spcBef>
            </a:pPr>
            <a:endParaRPr lang="fa-IR" altLang="en-US" sz="3000">
              <a:solidFill>
                <a:srgbClr val="333300"/>
              </a:solidFill>
              <a:latin typeface="Times New Roman" panose="02020603050405020304" pitchFamily="18" charset="0"/>
              <a:cs typeface="2  Hamid" pitchFamily="2" charset="0"/>
            </a:endParaRPr>
          </a:p>
          <a:p>
            <a:pPr algn="ctr">
              <a:spcBef>
                <a:spcPct val="50000"/>
              </a:spcBef>
            </a:pPr>
            <a:endParaRPr lang="en-US" altLang="en-US" sz="3000" b="1">
              <a:solidFill>
                <a:srgbClr val="333300"/>
              </a:solidFill>
              <a:latin typeface="Times New Roman" panose="02020603050405020304" pitchFamily="18" charset="0"/>
              <a:cs typeface="2  Hamid" pitchFamily="2" charset="0"/>
            </a:endParaRPr>
          </a:p>
        </p:txBody>
      </p:sp>
      <p:sp>
        <p:nvSpPr>
          <p:cNvPr id="114691"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11</a:t>
            </a:r>
            <a:endParaRPr lang="en-US" altLang="en-US" b="1">
              <a:solidFill>
                <a:srgbClr val="333300"/>
              </a:solidFill>
              <a:latin typeface="Times New Roman" panose="02020603050405020304" pitchFamily="18" charset="0"/>
            </a:endParaRPr>
          </a:p>
        </p:txBody>
      </p:sp>
      <p:graphicFrame>
        <p:nvGraphicFramePr>
          <p:cNvPr id="114744" name="Group 56"/>
          <p:cNvGraphicFramePr>
            <a:graphicFrameLocks noGrp="1"/>
          </p:cNvGraphicFramePr>
          <p:nvPr/>
        </p:nvGraphicFramePr>
        <p:xfrm>
          <a:off x="3143251" y="4221163"/>
          <a:ext cx="5834063" cy="1648460"/>
        </p:xfrm>
        <a:graphic>
          <a:graphicData uri="http://schemas.openxmlformats.org/drawingml/2006/table">
            <a:tbl>
              <a:tblPr rtl="1"/>
              <a:tblGrid>
                <a:gridCol w="1944688">
                  <a:extLst>
                    <a:ext uri="{9D8B030D-6E8A-4147-A177-3AD203B41FA5}">
                      <a16:colId xmlns:a16="http://schemas.microsoft.com/office/drawing/2014/main" val="167019378"/>
                    </a:ext>
                  </a:extLst>
                </a:gridCol>
                <a:gridCol w="1944687">
                  <a:extLst>
                    <a:ext uri="{9D8B030D-6E8A-4147-A177-3AD203B41FA5}">
                      <a16:colId xmlns:a16="http://schemas.microsoft.com/office/drawing/2014/main" val="1698560766"/>
                    </a:ext>
                  </a:extLst>
                </a:gridCol>
                <a:gridCol w="1944688">
                  <a:extLst>
                    <a:ext uri="{9D8B030D-6E8A-4147-A177-3AD203B41FA5}">
                      <a16:colId xmlns:a16="http://schemas.microsoft.com/office/drawing/2014/main" val="2617007557"/>
                    </a:ext>
                  </a:extLst>
                </a:gridCol>
              </a:tblGrid>
              <a:tr h="368300">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600" b="0" i="0" u="none" strike="noStrike" cap="none" normalizeH="0" baseline="0">
                          <a:ln>
                            <a:noFill/>
                          </a:ln>
                          <a:solidFill>
                            <a:schemeClr val="tx1"/>
                          </a:solidFill>
                          <a:effectLst/>
                          <a:latin typeface="Arial" panose="020B0604020202020204" pitchFamily="34" charset="0"/>
                          <a:cs typeface="2  Shiraz" pitchFamily="2" charset="0"/>
                        </a:rPr>
                        <a:t>تخفيف به درصد </a:t>
                      </a:r>
                      <a:endParaRPr kumimoji="0" lang="en-US" altLang="en-US" sz="1600" b="0" i="0" u="none" strike="noStrike" cap="none" normalizeH="0" baseline="0">
                        <a:ln>
                          <a:noFill/>
                        </a:ln>
                        <a:solidFill>
                          <a:schemeClr val="tx1"/>
                        </a:solidFill>
                        <a:effectLst/>
                        <a:latin typeface="Arial" panose="020B0604020202020204" pitchFamily="34" charset="0"/>
                        <a:cs typeface="2  Shiraz"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600" b="0" i="0" u="none" strike="noStrike" cap="none" normalizeH="0" baseline="0">
                          <a:ln>
                            <a:noFill/>
                          </a:ln>
                          <a:solidFill>
                            <a:schemeClr val="tx1"/>
                          </a:solidFill>
                          <a:effectLst/>
                          <a:latin typeface="Arial" panose="020B0604020202020204" pitchFamily="34" charset="0"/>
                          <a:cs typeface="2  Shiraz" pitchFamily="2" charset="0"/>
                        </a:rPr>
                        <a:t>مقدار سفارش (</a:t>
                      </a:r>
                      <a:r>
                        <a:rPr kumimoji="0" lang="en-US" altLang="en-US" sz="1600" b="0" i="0" u="none" strike="noStrike" cap="none" normalizeH="0" baseline="0">
                          <a:ln>
                            <a:noFill/>
                          </a:ln>
                          <a:solidFill>
                            <a:schemeClr val="tx1"/>
                          </a:solidFill>
                          <a:effectLst/>
                          <a:latin typeface="Arial" panose="020B0604020202020204" pitchFamily="34" charset="0"/>
                          <a:cs typeface="2  Shiraz" pitchFamily="2" charset="0"/>
                        </a:rPr>
                        <a:t>Q</a:t>
                      </a:r>
                      <a:r>
                        <a:rPr kumimoji="0" lang="fa-IR" altLang="en-US" sz="1600" b="0" i="0" u="none" strike="noStrike" cap="none" normalizeH="0" baseline="0">
                          <a:ln>
                            <a:noFill/>
                          </a:ln>
                          <a:solidFill>
                            <a:schemeClr val="tx1"/>
                          </a:solidFill>
                          <a:effectLst/>
                          <a:latin typeface="Arial" panose="020B0604020202020204" pitchFamily="34" charset="0"/>
                          <a:cs typeface="2  Shiraz" pitchFamily="2" charset="0"/>
                        </a:rPr>
                        <a:t>)</a:t>
                      </a:r>
                      <a:endParaRPr kumimoji="0" lang="en-US" altLang="en-US" sz="1600" b="0" i="0" u="none" strike="noStrike" cap="none" normalizeH="0" baseline="0">
                        <a:ln>
                          <a:noFill/>
                        </a:ln>
                        <a:solidFill>
                          <a:schemeClr val="tx1"/>
                        </a:solidFill>
                        <a:effectLst/>
                        <a:latin typeface="Arial" panose="020B0604020202020204" pitchFamily="34" charset="0"/>
                        <a:cs typeface="2  Shiraz"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600" b="0" i="0" u="none" strike="noStrike" cap="none" normalizeH="0" baseline="0">
                          <a:ln>
                            <a:noFill/>
                          </a:ln>
                          <a:solidFill>
                            <a:schemeClr val="tx1"/>
                          </a:solidFill>
                          <a:effectLst/>
                          <a:latin typeface="Arial" panose="020B0604020202020204" pitchFamily="34" charset="0"/>
                          <a:cs typeface="2  Shiraz" pitchFamily="2" charset="0"/>
                        </a:rPr>
                        <a:t>قيمت (‍‍</a:t>
                      </a:r>
                      <a:r>
                        <a:rPr kumimoji="0" lang="en-US" altLang="en-US" sz="1600" b="0" i="0" u="none" strike="noStrike" cap="none" normalizeH="0" baseline="0">
                          <a:ln>
                            <a:noFill/>
                          </a:ln>
                          <a:solidFill>
                            <a:schemeClr val="tx1"/>
                          </a:solidFill>
                          <a:effectLst/>
                          <a:latin typeface="Arial" panose="020B0604020202020204" pitchFamily="34" charset="0"/>
                          <a:cs typeface="2  Shiraz" pitchFamily="2" charset="0"/>
                        </a:rPr>
                        <a:t>C</a:t>
                      </a:r>
                      <a:r>
                        <a:rPr kumimoji="0" lang="fa-IR" altLang="en-US" sz="1600" b="0" i="0" u="none" strike="noStrike" cap="none" normalizeH="0" baseline="0">
                          <a:ln>
                            <a:noFill/>
                          </a:ln>
                          <a:solidFill>
                            <a:schemeClr val="tx1"/>
                          </a:solidFill>
                          <a:effectLst/>
                          <a:latin typeface="Arial" panose="020B0604020202020204" pitchFamily="34" charset="0"/>
                          <a:cs typeface="2  Shiraz" pitchFamily="2" charset="0"/>
                        </a:rPr>
                        <a:t>)</a:t>
                      </a:r>
                      <a:endParaRPr kumimoji="0" lang="en-US" altLang="en-US" sz="1600" b="0" i="0" u="none" strike="noStrike" cap="none" normalizeH="0" baseline="0">
                        <a:ln>
                          <a:noFill/>
                        </a:ln>
                        <a:solidFill>
                          <a:schemeClr val="tx1"/>
                        </a:solidFill>
                        <a:effectLst/>
                        <a:latin typeface="Arial" panose="020B0604020202020204" pitchFamily="34" charset="0"/>
                        <a:cs typeface="2  Shiraz"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01580254"/>
                  </a:ext>
                </a:extLst>
              </a:tr>
              <a:tr h="157163">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500" b="0" i="0" u="none" strike="noStrike" cap="none" normalizeH="0" baseline="0">
                          <a:ln>
                            <a:noFill/>
                          </a:ln>
                          <a:solidFill>
                            <a:schemeClr val="tx1"/>
                          </a:solidFill>
                          <a:effectLst/>
                          <a:latin typeface="Arial" panose="020B0604020202020204" pitchFamily="34" charset="0"/>
                          <a:cs typeface="2  Shiraz" pitchFamily="2" charset="0"/>
                        </a:rPr>
                        <a:t>0</a:t>
                      </a:r>
                      <a:endParaRPr kumimoji="0" lang="en-US" altLang="en-US" sz="1500" b="0" i="0" u="none" strike="noStrike" cap="none" normalizeH="0" baseline="0">
                        <a:ln>
                          <a:noFill/>
                        </a:ln>
                        <a:solidFill>
                          <a:schemeClr val="tx1"/>
                        </a:solidFill>
                        <a:effectLst/>
                        <a:latin typeface="Arial" panose="020B0604020202020204" pitchFamily="34" charset="0"/>
                        <a:cs typeface="2  Shiraz"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500" b="0" i="0" u="none" strike="noStrike" cap="none" normalizeH="0" baseline="0">
                          <a:ln>
                            <a:noFill/>
                          </a:ln>
                          <a:solidFill>
                            <a:schemeClr val="tx1"/>
                          </a:solidFill>
                          <a:effectLst/>
                          <a:latin typeface="Arial" panose="020B0604020202020204" pitchFamily="34" charset="0"/>
                          <a:cs typeface="2  Shiraz" pitchFamily="2" charset="0"/>
                        </a:rPr>
                        <a:t>99-1</a:t>
                      </a:r>
                      <a:endParaRPr kumimoji="0" lang="en-US" altLang="en-US" sz="1500" b="0" i="0" u="none" strike="noStrike" cap="none" normalizeH="0" baseline="0">
                        <a:ln>
                          <a:noFill/>
                        </a:ln>
                        <a:solidFill>
                          <a:schemeClr val="tx1"/>
                        </a:solidFill>
                        <a:effectLst/>
                        <a:latin typeface="Arial" panose="020B0604020202020204" pitchFamily="34" charset="0"/>
                        <a:cs typeface="2  Shiraz"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500" b="0" i="0" u="none" strike="noStrike" cap="none" normalizeH="0" baseline="0">
                          <a:ln>
                            <a:noFill/>
                          </a:ln>
                          <a:solidFill>
                            <a:schemeClr val="tx1"/>
                          </a:solidFill>
                          <a:effectLst/>
                          <a:latin typeface="Arial" panose="020B0604020202020204" pitchFamily="34" charset="0"/>
                          <a:cs typeface="2  Shiraz" pitchFamily="2" charset="0"/>
                        </a:rPr>
                        <a:t>20</a:t>
                      </a:r>
                      <a:endParaRPr kumimoji="0" lang="en-US" altLang="en-US" sz="1500" b="0" i="0" u="none" strike="noStrike" cap="none" normalizeH="0" baseline="0">
                        <a:ln>
                          <a:noFill/>
                        </a:ln>
                        <a:solidFill>
                          <a:schemeClr val="tx1"/>
                        </a:solidFill>
                        <a:effectLst/>
                        <a:latin typeface="Arial" panose="020B0604020202020204" pitchFamily="34" charset="0"/>
                        <a:cs typeface="2  Shiraz"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083096693"/>
                  </a:ext>
                </a:extLst>
              </a:tr>
              <a:tr h="155575">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500" b="0" i="0" u="none" strike="noStrike" cap="none" normalizeH="0" baseline="0">
                          <a:ln>
                            <a:noFill/>
                          </a:ln>
                          <a:solidFill>
                            <a:schemeClr val="tx1"/>
                          </a:solidFill>
                          <a:effectLst/>
                          <a:latin typeface="Arial" panose="020B0604020202020204" pitchFamily="34" charset="0"/>
                          <a:cs typeface="2  Shiraz" pitchFamily="2" charset="0"/>
                        </a:rPr>
                        <a:t>5</a:t>
                      </a:r>
                      <a:endParaRPr kumimoji="0" lang="en-US" altLang="en-US" sz="1500" b="0" i="0" u="none" strike="noStrike" cap="none" normalizeH="0" baseline="0">
                        <a:ln>
                          <a:noFill/>
                        </a:ln>
                        <a:solidFill>
                          <a:schemeClr val="tx1"/>
                        </a:solidFill>
                        <a:effectLst/>
                        <a:latin typeface="Arial" panose="020B0604020202020204" pitchFamily="34" charset="0"/>
                        <a:cs typeface="2  Shiraz"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500" b="0" i="0" u="none" strike="noStrike" cap="none" normalizeH="0" baseline="0">
                          <a:ln>
                            <a:noFill/>
                          </a:ln>
                          <a:solidFill>
                            <a:schemeClr val="tx1"/>
                          </a:solidFill>
                          <a:effectLst/>
                          <a:latin typeface="Arial" panose="020B0604020202020204" pitchFamily="34" charset="0"/>
                          <a:cs typeface="2  Shiraz" pitchFamily="2" charset="0"/>
                        </a:rPr>
                        <a:t>499-100</a:t>
                      </a:r>
                      <a:endParaRPr kumimoji="0" lang="en-US" altLang="en-US" sz="1500" b="0" i="0" u="none" strike="noStrike" cap="none" normalizeH="0" baseline="0">
                        <a:ln>
                          <a:noFill/>
                        </a:ln>
                        <a:solidFill>
                          <a:schemeClr val="tx1"/>
                        </a:solidFill>
                        <a:effectLst/>
                        <a:latin typeface="Arial" panose="020B0604020202020204" pitchFamily="34" charset="0"/>
                        <a:cs typeface="2  Shiraz"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500" b="0" i="0" u="none" strike="noStrike" cap="none" normalizeH="0" baseline="0">
                          <a:ln>
                            <a:noFill/>
                          </a:ln>
                          <a:solidFill>
                            <a:schemeClr val="tx1"/>
                          </a:solidFill>
                          <a:effectLst/>
                          <a:latin typeface="Arial" panose="020B0604020202020204" pitchFamily="34" charset="0"/>
                          <a:cs typeface="2  Shiraz" pitchFamily="2" charset="0"/>
                        </a:rPr>
                        <a:t>19</a:t>
                      </a:r>
                      <a:endParaRPr kumimoji="0" lang="en-US" altLang="en-US" sz="1500" b="0" i="0" u="none" strike="noStrike" cap="none" normalizeH="0" baseline="0">
                        <a:ln>
                          <a:noFill/>
                        </a:ln>
                        <a:solidFill>
                          <a:schemeClr val="tx1"/>
                        </a:solidFill>
                        <a:effectLst/>
                        <a:latin typeface="Arial" panose="020B0604020202020204" pitchFamily="34" charset="0"/>
                        <a:cs typeface="2  Shiraz"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10992169"/>
                  </a:ext>
                </a:extLst>
              </a:tr>
              <a:tr h="157163">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500" b="0" i="0" u="none" strike="noStrike" cap="none" normalizeH="0" baseline="0">
                          <a:ln>
                            <a:noFill/>
                          </a:ln>
                          <a:solidFill>
                            <a:schemeClr val="tx1"/>
                          </a:solidFill>
                          <a:effectLst/>
                          <a:latin typeface="Arial" panose="020B0604020202020204" pitchFamily="34" charset="0"/>
                          <a:cs typeface="2  Shiraz" pitchFamily="2" charset="0"/>
                        </a:rPr>
                        <a:t>10</a:t>
                      </a:r>
                      <a:endParaRPr kumimoji="0" lang="en-US" altLang="en-US" sz="1500" b="0" i="0" u="none" strike="noStrike" cap="none" normalizeH="0" baseline="0">
                        <a:ln>
                          <a:noFill/>
                        </a:ln>
                        <a:solidFill>
                          <a:schemeClr val="tx1"/>
                        </a:solidFill>
                        <a:effectLst/>
                        <a:latin typeface="Arial" panose="020B0604020202020204" pitchFamily="34" charset="0"/>
                        <a:cs typeface="2  Shiraz"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500" b="0" i="0" u="none" strike="noStrike" cap="none" normalizeH="0" baseline="0">
                          <a:ln>
                            <a:noFill/>
                          </a:ln>
                          <a:solidFill>
                            <a:schemeClr val="tx1"/>
                          </a:solidFill>
                          <a:effectLst/>
                          <a:latin typeface="Arial" panose="020B0604020202020204" pitchFamily="34" charset="0"/>
                          <a:cs typeface="2  Shiraz" pitchFamily="2" charset="0"/>
                        </a:rPr>
                        <a:t>599-100</a:t>
                      </a:r>
                      <a:endParaRPr kumimoji="0" lang="en-US" altLang="en-US" sz="1500" b="0" i="0" u="none" strike="noStrike" cap="none" normalizeH="0" baseline="0">
                        <a:ln>
                          <a:noFill/>
                        </a:ln>
                        <a:solidFill>
                          <a:schemeClr val="tx1"/>
                        </a:solidFill>
                        <a:effectLst/>
                        <a:latin typeface="Arial" panose="020B0604020202020204" pitchFamily="34" charset="0"/>
                        <a:cs typeface="2  Shiraz"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500" b="0" i="0" u="none" strike="noStrike" cap="none" normalizeH="0" baseline="0">
                          <a:ln>
                            <a:noFill/>
                          </a:ln>
                          <a:solidFill>
                            <a:schemeClr val="tx1"/>
                          </a:solidFill>
                          <a:effectLst/>
                          <a:latin typeface="Arial" panose="020B0604020202020204" pitchFamily="34" charset="0"/>
                          <a:cs typeface="2  Shiraz" pitchFamily="2" charset="0"/>
                        </a:rPr>
                        <a:t>18</a:t>
                      </a:r>
                      <a:endParaRPr kumimoji="0" lang="en-US" altLang="en-US" sz="1500" b="0" i="0" u="none" strike="noStrike" cap="none" normalizeH="0" baseline="0">
                        <a:ln>
                          <a:noFill/>
                        </a:ln>
                        <a:solidFill>
                          <a:schemeClr val="tx1"/>
                        </a:solidFill>
                        <a:effectLst/>
                        <a:latin typeface="Arial" panose="020B0604020202020204" pitchFamily="34" charset="0"/>
                        <a:cs typeface="2  Shiraz"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86351946"/>
                  </a:ext>
                </a:extLst>
              </a:tr>
              <a:tr h="157163">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500" b="0" i="0" u="none" strike="noStrike" cap="none" normalizeH="0" baseline="0">
                          <a:ln>
                            <a:noFill/>
                          </a:ln>
                          <a:solidFill>
                            <a:schemeClr val="tx1"/>
                          </a:solidFill>
                          <a:effectLst/>
                          <a:latin typeface="Arial" panose="020B0604020202020204" pitchFamily="34" charset="0"/>
                          <a:cs typeface="2  Shiraz" pitchFamily="2" charset="0"/>
                        </a:rPr>
                        <a:t>15</a:t>
                      </a:r>
                      <a:endParaRPr kumimoji="0" lang="en-US" altLang="en-US" sz="1500" b="0" i="0" u="none" strike="noStrike" cap="none" normalizeH="0" baseline="0">
                        <a:ln>
                          <a:noFill/>
                        </a:ln>
                        <a:solidFill>
                          <a:schemeClr val="tx1"/>
                        </a:solidFill>
                        <a:effectLst/>
                        <a:latin typeface="Arial" panose="020B0604020202020204" pitchFamily="34" charset="0"/>
                        <a:cs typeface="2  Shiraz"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500" b="0" i="0" u="none" strike="noStrike" cap="none" normalizeH="0" baseline="0">
                          <a:ln>
                            <a:noFill/>
                          </a:ln>
                          <a:solidFill>
                            <a:schemeClr val="tx1"/>
                          </a:solidFill>
                          <a:effectLst/>
                          <a:latin typeface="Arial" panose="020B0604020202020204" pitchFamily="34" charset="0"/>
                          <a:cs typeface="2  Shiraz" pitchFamily="2" charset="0"/>
                        </a:rPr>
                        <a:t>1000واحد و بيشتر</a:t>
                      </a:r>
                      <a:endParaRPr kumimoji="0" lang="en-US" altLang="en-US" sz="1500" b="0" i="0" u="none" strike="noStrike" cap="none" normalizeH="0" baseline="0">
                        <a:ln>
                          <a:noFill/>
                        </a:ln>
                        <a:solidFill>
                          <a:schemeClr val="tx1"/>
                        </a:solidFill>
                        <a:effectLst/>
                        <a:latin typeface="Arial" panose="020B0604020202020204" pitchFamily="34" charset="0"/>
                        <a:cs typeface="2  Shiraz"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buSzPct val="80000"/>
                        <a:defRPr sz="2400">
                          <a:solidFill>
                            <a:schemeClr val="tx1"/>
                          </a:solidFill>
                          <a:latin typeface="Arial" panose="020B0604020202020204" pitchFamily="34" charset="0"/>
                          <a:cs typeface="Arial" panose="020B0604020202020204" pitchFamily="34" charset="0"/>
                        </a:defRPr>
                      </a:lvl2pPr>
                      <a:lvl3pPr>
                        <a:spcBef>
                          <a:spcPct val="20000"/>
                        </a:spcBef>
                        <a:buSzPct val="70000"/>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r" rtl="1"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en-US" sz="1500" b="0" i="0" u="none" strike="noStrike" cap="none" normalizeH="0" baseline="0">
                          <a:ln>
                            <a:noFill/>
                          </a:ln>
                          <a:solidFill>
                            <a:schemeClr val="tx1"/>
                          </a:solidFill>
                          <a:effectLst/>
                          <a:latin typeface="Arial" panose="020B0604020202020204" pitchFamily="34" charset="0"/>
                          <a:cs typeface="2  Shiraz" pitchFamily="2" charset="0"/>
                        </a:rPr>
                        <a:t>17</a:t>
                      </a:r>
                      <a:endParaRPr kumimoji="0" lang="en-US" altLang="en-US" sz="1500" b="0" i="0" u="none" strike="noStrike" cap="none" normalizeH="0" baseline="0">
                        <a:ln>
                          <a:noFill/>
                        </a:ln>
                        <a:solidFill>
                          <a:schemeClr val="tx1"/>
                        </a:solidFill>
                        <a:effectLst/>
                        <a:latin typeface="Arial" panose="020B0604020202020204" pitchFamily="34" charset="0"/>
                        <a:cs typeface="2  Shiraz" pitchFamily="2"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37452874"/>
                  </a:ext>
                </a:extLst>
              </a:tr>
            </a:tbl>
          </a:graphicData>
        </a:graphic>
      </p:graphicFrame>
    </p:spTree>
    <p:extLst>
      <p:ext uri="{BB962C8B-B14F-4D97-AF65-F5344CB8AC3E}">
        <p14:creationId xmlns:p14="http://schemas.microsoft.com/office/powerpoint/2010/main" val="161784762"/>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14690"/>
                                        </p:tgtEl>
                                        <p:attrNameLst>
                                          <p:attrName>style.visibility</p:attrName>
                                        </p:attrNameLst>
                                      </p:cBhvr>
                                      <p:to>
                                        <p:strVal val="visible"/>
                                      </p:to>
                                    </p:set>
                                    <p:anim calcmode="lin" valueType="num">
                                      <p:cBhvr>
                                        <p:cTn id="7" dur="500" decel="50000" fill="hold">
                                          <p:stCondLst>
                                            <p:cond delay="0"/>
                                          </p:stCondLst>
                                        </p:cTn>
                                        <p:tgtEl>
                                          <p:spTgt spid="11469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1469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14690"/>
                                        </p:tgtEl>
                                        <p:attrNameLst>
                                          <p:attrName>ppt_w</p:attrName>
                                        </p:attrNameLst>
                                      </p:cBhvr>
                                      <p:tavLst>
                                        <p:tav tm="0">
                                          <p:val>
                                            <p:strVal val="#ppt_w*.05"/>
                                          </p:val>
                                        </p:tav>
                                        <p:tav tm="100000">
                                          <p:val>
                                            <p:strVal val="#ppt_w"/>
                                          </p:val>
                                        </p:tav>
                                      </p:tavLst>
                                    </p:anim>
                                    <p:anim calcmode="lin" valueType="num">
                                      <p:cBhvr>
                                        <p:cTn id="10" dur="1000" fill="hold"/>
                                        <p:tgtEl>
                                          <p:spTgt spid="11469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1469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1469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1469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1469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14691">
                                            <p:bg/>
                                          </p:spTgt>
                                        </p:tgtEl>
                                        <p:attrNameLst>
                                          <p:attrName>style.visibility</p:attrName>
                                        </p:attrNameLst>
                                      </p:cBhvr>
                                      <p:to>
                                        <p:strVal val="visible"/>
                                      </p:to>
                                    </p:set>
                                    <p:animEffect transition="in" filter="fade">
                                      <p:cBhvr>
                                        <p:cTn id="19" dur="2000"/>
                                        <p:tgtEl>
                                          <p:spTgt spid="114691">
                                            <p:bg/>
                                          </p:spTgt>
                                        </p:tgtEl>
                                      </p:cBhvr>
                                    </p:animEffect>
                                    <p:anim calcmode="lin" valueType="num">
                                      <p:cBhvr>
                                        <p:cTn id="20" dur="2000" fill="hold"/>
                                        <p:tgtEl>
                                          <p:spTgt spid="114691">
                                            <p:bg/>
                                          </p:spTgt>
                                        </p:tgtEl>
                                        <p:attrNameLst>
                                          <p:attrName>style.rotation</p:attrName>
                                        </p:attrNameLst>
                                      </p:cBhvr>
                                      <p:tavLst>
                                        <p:tav tm="0">
                                          <p:val>
                                            <p:fltVal val="720"/>
                                          </p:val>
                                        </p:tav>
                                        <p:tav tm="100000">
                                          <p:val>
                                            <p:fltVal val="0"/>
                                          </p:val>
                                        </p:tav>
                                      </p:tavLst>
                                    </p:anim>
                                    <p:anim calcmode="lin" valueType="num">
                                      <p:cBhvr>
                                        <p:cTn id="21" dur="2000" fill="hold"/>
                                        <p:tgtEl>
                                          <p:spTgt spid="114691">
                                            <p:bg/>
                                          </p:spTgt>
                                        </p:tgtEl>
                                        <p:attrNameLst>
                                          <p:attrName>ppt_h</p:attrName>
                                        </p:attrNameLst>
                                      </p:cBhvr>
                                      <p:tavLst>
                                        <p:tav tm="0">
                                          <p:val>
                                            <p:fltVal val="0"/>
                                          </p:val>
                                        </p:tav>
                                        <p:tav tm="100000">
                                          <p:val>
                                            <p:strVal val="#ppt_h"/>
                                          </p:val>
                                        </p:tav>
                                      </p:tavLst>
                                    </p:anim>
                                    <p:anim calcmode="lin" valueType="num">
                                      <p:cBhvr>
                                        <p:cTn id="22" dur="2000" fill="hold"/>
                                        <p:tgtEl>
                                          <p:spTgt spid="114691">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14691">
                                            <p:txEl>
                                              <p:pRg st="0" end="0"/>
                                            </p:txEl>
                                          </p:spTgt>
                                        </p:tgtEl>
                                        <p:attrNameLst>
                                          <p:attrName>style.visibility</p:attrName>
                                        </p:attrNameLst>
                                      </p:cBhvr>
                                      <p:to>
                                        <p:strVal val="visible"/>
                                      </p:to>
                                    </p:set>
                                    <p:animEffect transition="in" filter="fade">
                                      <p:cBhvr>
                                        <p:cTn id="25" dur="2000"/>
                                        <p:tgtEl>
                                          <p:spTgt spid="114691">
                                            <p:txEl>
                                              <p:pRg st="0" end="0"/>
                                            </p:txEl>
                                          </p:spTgt>
                                        </p:tgtEl>
                                      </p:cBhvr>
                                    </p:animEffect>
                                    <p:anim calcmode="lin" valueType="num">
                                      <p:cBhvr>
                                        <p:cTn id="26" dur="2000" fill="hold"/>
                                        <p:tgtEl>
                                          <p:spTgt spid="114691">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14691">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14691">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14691">
                                            <p:txEl>
                                              <p:pRg st="0" end="0"/>
                                            </p:txEl>
                                          </p:spTgt>
                                        </p:tgtEl>
                                        <p:attrNameLst>
                                          <p:attrName>style.visibility</p:attrName>
                                        </p:attrNameLst>
                                      </p:cBhvr>
                                      <p:to>
                                        <p:strVal val="visible"/>
                                      </p:to>
                                    </p:set>
                                    <p:set>
                                      <p:cBhvr>
                                        <p:cTn id="33" dur="455" fill="hold">
                                          <p:stCondLst>
                                            <p:cond delay="0"/>
                                          </p:stCondLst>
                                        </p:cTn>
                                        <p:tgtEl>
                                          <p:spTgt spid="114691">
                                            <p:txEl>
                                              <p:pRg st="0" end="0"/>
                                            </p:txEl>
                                          </p:spTgt>
                                        </p:tgtEl>
                                        <p:attrNameLst>
                                          <p:attrName>style.rotation</p:attrName>
                                        </p:attrNameLst>
                                      </p:cBhvr>
                                      <p:to>
                                        <p:strVal val="-45.0"/>
                                      </p:to>
                                    </p:set>
                                    <p:anim calcmode="lin" valueType="num">
                                      <p:cBhvr>
                                        <p:cTn id="34" dur="455" fill="hold">
                                          <p:stCondLst>
                                            <p:cond delay="455"/>
                                          </p:stCondLst>
                                        </p:cTn>
                                        <p:tgtEl>
                                          <p:spTgt spid="114691">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14691">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14691">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14691">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0" presetClass="entr" presetSubtype="0" fill="hold" nodeType="clickEffect">
                                  <p:stCondLst>
                                    <p:cond delay="0"/>
                                  </p:stCondLst>
                                  <p:childTnLst>
                                    <p:set>
                                      <p:cBhvr>
                                        <p:cTn id="41" dur="1" fill="hold">
                                          <p:stCondLst>
                                            <p:cond delay="0"/>
                                          </p:stCondLst>
                                        </p:cTn>
                                        <p:tgtEl>
                                          <p:spTgt spid="114744"/>
                                        </p:tgtEl>
                                        <p:attrNameLst>
                                          <p:attrName>style.visibility</p:attrName>
                                        </p:attrNameLst>
                                      </p:cBhvr>
                                      <p:to>
                                        <p:strVal val="visible"/>
                                      </p:to>
                                    </p:set>
                                    <p:animEffect transition="in" filter="wedge">
                                      <p:cBhvr>
                                        <p:cTn id="42" dur="2000"/>
                                        <p:tgtEl>
                                          <p:spTgt spid="1147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0" grpId="0"/>
      <p:bldP spid="114691" grpId="0" build="allAtOnce"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ext Box 2"/>
          <p:cNvSpPr txBox="1">
            <a:spLocks noChangeArrowheads="1"/>
          </p:cNvSpPr>
          <p:nvPr/>
        </p:nvSpPr>
        <p:spPr bwMode="auto">
          <a:xfrm>
            <a:off x="1774825" y="1401764"/>
            <a:ext cx="8713788" cy="481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هزينه سفارش :</a:t>
            </a:r>
          </a:p>
          <a:p>
            <a:pPr>
              <a:spcBef>
                <a:spcPct val="50000"/>
              </a:spcBef>
            </a:pPr>
            <a:r>
              <a:rPr lang="fa-IR" altLang="en-US" sz="3000">
                <a:solidFill>
                  <a:srgbClr val="333300"/>
                </a:solidFill>
                <a:latin typeface="Times New Roman" panose="02020603050405020304" pitchFamily="18" charset="0"/>
                <a:cs typeface="2  Hamid" pitchFamily="2" charset="0"/>
              </a:rPr>
              <a:t>هزنه اي است كه با مقدار سفارش تغيير مي كند . مقدار پولي هزينه سفارش در هر دوره به تعداد سفارشها در ان دوره و هزينه هر سفارش بستگي دارد .</a:t>
            </a:r>
          </a:p>
          <a:p>
            <a:pPr algn="l">
              <a:spcBef>
                <a:spcPct val="50000"/>
              </a:spcBef>
            </a:pPr>
            <a:r>
              <a:rPr lang="fa-IR" altLang="en-US" sz="3000" b="1">
                <a:solidFill>
                  <a:srgbClr val="333300"/>
                </a:solidFill>
                <a:latin typeface="Times New Roman" panose="02020603050405020304" pitchFamily="18" charset="0"/>
                <a:cs typeface="2  Hamid" pitchFamily="2" charset="0"/>
              </a:rPr>
              <a:t>(1-3)                                      = تعداد سفارش در هر دوره</a:t>
            </a:r>
          </a:p>
          <a:p>
            <a:pPr algn="l">
              <a:spcBef>
                <a:spcPct val="50000"/>
              </a:spcBef>
            </a:pPr>
            <a:r>
              <a:rPr lang="fa-IR" altLang="en-US" sz="3000" b="1">
                <a:solidFill>
                  <a:srgbClr val="333300"/>
                </a:solidFill>
                <a:latin typeface="Times New Roman" panose="02020603050405020304" pitchFamily="18" charset="0"/>
                <a:cs typeface="2  Hamid" pitchFamily="2" charset="0"/>
              </a:rPr>
              <a:t>    تعداد سفارشها *  هزينه هر سفارش =  هزينه سفارش</a:t>
            </a:r>
          </a:p>
          <a:p>
            <a:pPr algn="l">
              <a:spcBef>
                <a:spcPct val="50000"/>
              </a:spcBef>
            </a:pPr>
            <a:r>
              <a:rPr lang="en-US" altLang="en-US" sz="3000" b="1">
                <a:solidFill>
                  <a:srgbClr val="333300"/>
                </a:solidFill>
                <a:latin typeface="Times New Roman" panose="02020603050405020304" pitchFamily="18" charset="0"/>
                <a:cs typeface="2  Hamid" pitchFamily="2" charset="0"/>
              </a:rPr>
              <a:t>F        =</a:t>
            </a:r>
          </a:p>
          <a:p>
            <a:pPr>
              <a:spcBef>
                <a:spcPct val="50000"/>
              </a:spcBef>
            </a:pPr>
            <a:r>
              <a:rPr lang="fa-IR" altLang="en-US" sz="3000" b="1">
                <a:solidFill>
                  <a:srgbClr val="333300"/>
                </a:solidFill>
                <a:latin typeface="Times New Roman" panose="02020603050405020304" pitchFamily="18" charset="0"/>
                <a:cs typeface="2  Hamid" pitchFamily="2" charset="0"/>
              </a:rPr>
              <a:t>(1-4)</a:t>
            </a:r>
            <a:endParaRPr lang="en-US" altLang="en-US" sz="3000" b="1">
              <a:solidFill>
                <a:srgbClr val="333300"/>
              </a:solidFill>
              <a:latin typeface="Times New Roman" panose="02020603050405020304" pitchFamily="18" charset="0"/>
              <a:cs typeface="2  Hamid" pitchFamily="2" charset="0"/>
            </a:endParaRPr>
          </a:p>
        </p:txBody>
      </p:sp>
      <p:sp>
        <p:nvSpPr>
          <p:cNvPr id="115715"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12</a:t>
            </a:r>
            <a:endParaRPr lang="en-US" altLang="en-US" b="1">
              <a:solidFill>
                <a:srgbClr val="333300"/>
              </a:solidFill>
              <a:latin typeface="Times New Roman" panose="02020603050405020304" pitchFamily="18" charset="0"/>
            </a:endParaRPr>
          </a:p>
        </p:txBody>
      </p:sp>
      <p:sp>
        <p:nvSpPr>
          <p:cNvPr id="115716" name="WordArt 4"/>
          <p:cNvSpPr>
            <a:spLocks noChangeArrowheads="1" noChangeShapeType="1" noTextEdit="1"/>
          </p:cNvSpPr>
          <p:nvPr/>
        </p:nvSpPr>
        <p:spPr bwMode="auto">
          <a:xfrm>
            <a:off x="5375276" y="3644901"/>
            <a:ext cx="1152525" cy="14446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fa-IR" sz="1000" b="1" kern="10">
                <a:ln w="9525">
                  <a:solidFill>
                    <a:srgbClr val="333300"/>
                  </a:solidFill>
                  <a:round/>
                  <a:headEnd/>
                  <a:tailEnd/>
                </a:ln>
                <a:solidFill>
                  <a:srgbClr val="333300"/>
                </a:solidFill>
                <a:latin typeface="2  Zar"/>
              </a:rPr>
              <a:t>نرخ استفاده </a:t>
            </a:r>
            <a:endParaRPr lang="en-US" sz="1000" b="1" kern="10">
              <a:ln w="9525">
                <a:solidFill>
                  <a:srgbClr val="333300"/>
                </a:solidFill>
                <a:round/>
                <a:headEnd/>
                <a:tailEnd/>
              </a:ln>
              <a:solidFill>
                <a:srgbClr val="333300"/>
              </a:solidFill>
              <a:latin typeface="2  Zar"/>
            </a:endParaRPr>
          </a:p>
        </p:txBody>
      </p:sp>
      <p:cxnSp>
        <p:nvCxnSpPr>
          <p:cNvPr id="115717" name="AutoShape 5"/>
          <p:cNvCxnSpPr>
            <a:cxnSpLocks noChangeShapeType="1"/>
            <a:stCxn id="115714" idx="2"/>
            <a:endCxn id="115714" idx="2"/>
          </p:cNvCxnSpPr>
          <p:nvPr/>
        </p:nvCxnSpPr>
        <p:spPr bwMode="auto">
          <a:xfrm>
            <a:off x="6132513" y="6218238"/>
            <a:ext cx="0" cy="0"/>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5718" name="AutoShape 6"/>
          <p:cNvCxnSpPr>
            <a:cxnSpLocks noChangeShapeType="1"/>
            <a:stCxn id="115714" idx="2"/>
            <a:endCxn id="115714" idx="2"/>
          </p:cNvCxnSpPr>
          <p:nvPr/>
        </p:nvCxnSpPr>
        <p:spPr bwMode="auto">
          <a:xfrm>
            <a:off x="6132513" y="6218238"/>
            <a:ext cx="0" cy="0"/>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5719" name="Line 7"/>
          <p:cNvSpPr>
            <a:spLocks noChangeShapeType="1"/>
          </p:cNvSpPr>
          <p:nvPr/>
        </p:nvSpPr>
        <p:spPr bwMode="auto">
          <a:xfrm>
            <a:off x="5303839" y="3860800"/>
            <a:ext cx="1296987" cy="0"/>
          </a:xfrm>
          <a:prstGeom prst="line">
            <a:avLst/>
          </a:prstGeom>
          <a:noFill/>
          <a:ln w="349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5720" name="WordArt 8"/>
          <p:cNvSpPr>
            <a:spLocks noChangeArrowheads="1" noChangeShapeType="1" noTextEdit="1"/>
          </p:cNvSpPr>
          <p:nvPr/>
        </p:nvSpPr>
        <p:spPr bwMode="auto">
          <a:xfrm>
            <a:off x="5448301" y="3933826"/>
            <a:ext cx="1008063" cy="1428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fa-IR" sz="1000" b="1" kern="10">
                <a:ln w="9525">
                  <a:solidFill>
                    <a:srgbClr val="333300"/>
                  </a:solidFill>
                  <a:round/>
                  <a:headEnd/>
                  <a:tailEnd/>
                </a:ln>
                <a:solidFill>
                  <a:srgbClr val="333300"/>
                </a:solidFill>
                <a:latin typeface="2  Zar"/>
              </a:rPr>
              <a:t>مقدار هر سفارش</a:t>
            </a:r>
            <a:endParaRPr lang="en-US" sz="1000" b="1" kern="10">
              <a:ln w="9525">
                <a:solidFill>
                  <a:srgbClr val="333300"/>
                </a:solidFill>
                <a:round/>
                <a:headEnd/>
                <a:tailEnd/>
              </a:ln>
              <a:solidFill>
                <a:srgbClr val="333300"/>
              </a:solidFill>
              <a:latin typeface="2  Zar"/>
            </a:endParaRPr>
          </a:p>
        </p:txBody>
      </p:sp>
      <p:sp>
        <p:nvSpPr>
          <p:cNvPr id="115721" name="WordArt 9"/>
          <p:cNvSpPr>
            <a:spLocks noChangeArrowheads="1" noChangeShapeType="1" noTextEdit="1"/>
          </p:cNvSpPr>
          <p:nvPr/>
        </p:nvSpPr>
        <p:spPr bwMode="auto">
          <a:xfrm>
            <a:off x="7032626" y="3500439"/>
            <a:ext cx="104775" cy="2190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b="1" kern="10">
                <a:ln w="9525">
                  <a:solidFill>
                    <a:srgbClr val="333300"/>
                  </a:solidFill>
                  <a:round/>
                  <a:headEnd/>
                  <a:tailEnd/>
                </a:ln>
                <a:solidFill>
                  <a:srgbClr val="333300"/>
                </a:solidFill>
                <a:latin typeface="Arial Black" panose="020B0A04020102020204" pitchFamily="34" charset="0"/>
              </a:rPr>
              <a:t>s</a:t>
            </a:r>
          </a:p>
        </p:txBody>
      </p:sp>
      <p:sp>
        <p:nvSpPr>
          <p:cNvPr id="115722" name="WordArt 10"/>
          <p:cNvSpPr>
            <a:spLocks noChangeArrowheads="1" noChangeShapeType="1" noTextEdit="1"/>
          </p:cNvSpPr>
          <p:nvPr/>
        </p:nvSpPr>
        <p:spPr bwMode="auto">
          <a:xfrm>
            <a:off x="7032625" y="3933825"/>
            <a:ext cx="114300" cy="1714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000" b="1" kern="10">
                <a:ln w="9525">
                  <a:solidFill>
                    <a:srgbClr val="000000"/>
                  </a:solidFill>
                  <a:round/>
                  <a:headEnd/>
                  <a:tailEnd/>
                </a:ln>
                <a:solidFill>
                  <a:srgbClr val="333300"/>
                </a:solidFill>
                <a:latin typeface="Arial Black" panose="020B0A04020102020204" pitchFamily="34" charset="0"/>
              </a:rPr>
              <a:t>Q</a:t>
            </a:r>
          </a:p>
        </p:txBody>
      </p:sp>
      <p:sp>
        <p:nvSpPr>
          <p:cNvPr id="115723" name="Line 11"/>
          <p:cNvSpPr>
            <a:spLocks noChangeShapeType="1"/>
          </p:cNvSpPr>
          <p:nvPr/>
        </p:nvSpPr>
        <p:spPr bwMode="auto">
          <a:xfrm>
            <a:off x="6888163" y="3860800"/>
            <a:ext cx="431800" cy="0"/>
          </a:xfrm>
          <a:prstGeom prst="line">
            <a:avLst/>
          </a:prstGeom>
          <a:noFill/>
          <a:ln w="44450">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5724" name="Line 12"/>
          <p:cNvSpPr>
            <a:spLocks noChangeShapeType="1"/>
          </p:cNvSpPr>
          <p:nvPr/>
        </p:nvSpPr>
        <p:spPr bwMode="auto">
          <a:xfrm>
            <a:off x="6672263" y="3789363"/>
            <a:ext cx="144462" cy="0"/>
          </a:xfrm>
          <a:prstGeom prst="line">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5725" name="Line 13"/>
          <p:cNvSpPr>
            <a:spLocks noChangeShapeType="1"/>
          </p:cNvSpPr>
          <p:nvPr/>
        </p:nvSpPr>
        <p:spPr bwMode="auto">
          <a:xfrm>
            <a:off x="6672263" y="3860800"/>
            <a:ext cx="144462" cy="0"/>
          </a:xfrm>
          <a:prstGeom prst="line">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5726" name="WordArt 14"/>
          <p:cNvSpPr>
            <a:spLocks noChangeArrowheads="1" noChangeShapeType="1" noTextEdit="1"/>
          </p:cNvSpPr>
          <p:nvPr/>
        </p:nvSpPr>
        <p:spPr bwMode="auto">
          <a:xfrm>
            <a:off x="2208213" y="4941889"/>
            <a:ext cx="95250" cy="2190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kern="10">
                <a:ln w="9525">
                  <a:solidFill>
                    <a:srgbClr val="333300"/>
                  </a:solidFill>
                  <a:round/>
                  <a:headEnd/>
                  <a:tailEnd/>
                </a:ln>
                <a:solidFill>
                  <a:srgbClr val="333300"/>
                </a:solidFill>
                <a:latin typeface="Arial Black" panose="020B0A04020102020204" pitchFamily="34" charset="0"/>
              </a:rPr>
              <a:t>s</a:t>
            </a:r>
          </a:p>
        </p:txBody>
      </p:sp>
      <p:sp>
        <p:nvSpPr>
          <p:cNvPr id="115727" name="Line 15"/>
          <p:cNvSpPr>
            <a:spLocks noChangeShapeType="1"/>
          </p:cNvSpPr>
          <p:nvPr/>
        </p:nvSpPr>
        <p:spPr bwMode="auto">
          <a:xfrm>
            <a:off x="2063751" y="5300663"/>
            <a:ext cx="360363" cy="0"/>
          </a:xfrm>
          <a:prstGeom prst="line">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5728" name="WordArt 16"/>
          <p:cNvSpPr>
            <a:spLocks noChangeArrowheads="1" noChangeShapeType="1" noTextEdit="1"/>
          </p:cNvSpPr>
          <p:nvPr/>
        </p:nvSpPr>
        <p:spPr bwMode="auto">
          <a:xfrm>
            <a:off x="2208214" y="5445125"/>
            <a:ext cx="104775" cy="1714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000" kern="10">
                <a:ln w="9525">
                  <a:solidFill>
                    <a:srgbClr val="333300"/>
                  </a:solidFill>
                  <a:round/>
                  <a:headEnd/>
                  <a:tailEnd/>
                </a:ln>
                <a:solidFill>
                  <a:srgbClr val="333300"/>
                </a:solidFill>
                <a:latin typeface="Arial Black" panose="020B0A04020102020204" pitchFamily="34" charset="0"/>
              </a:rPr>
              <a:t>Q</a:t>
            </a:r>
          </a:p>
        </p:txBody>
      </p:sp>
      <p:sp>
        <p:nvSpPr>
          <p:cNvPr id="115729" name="WordArt 17"/>
          <p:cNvSpPr>
            <a:spLocks noChangeArrowheads="1" noChangeShapeType="1" noTextEdit="1"/>
          </p:cNvSpPr>
          <p:nvPr/>
        </p:nvSpPr>
        <p:spPr bwMode="auto">
          <a:xfrm>
            <a:off x="3287714" y="4868864"/>
            <a:ext cx="350837" cy="28892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000" kern="10">
                <a:ln w="9525">
                  <a:solidFill>
                    <a:srgbClr val="333300"/>
                  </a:solidFill>
                  <a:round/>
                  <a:headEnd/>
                  <a:tailEnd/>
                </a:ln>
                <a:solidFill>
                  <a:srgbClr val="333300"/>
                </a:solidFill>
                <a:latin typeface="Arial Black" panose="020B0A04020102020204" pitchFamily="34" charset="0"/>
              </a:rPr>
              <a:t>fs</a:t>
            </a:r>
          </a:p>
        </p:txBody>
      </p:sp>
      <p:sp>
        <p:nvSpPr>
          <p:cNvPr id="115730" name="Line 18"/>
          <p:cNvSpPr>
            <a:spLocks noChangeShapeType="1"/>
          </p:cNvSpPr>
          <p:nvPr/>
        </p:nvSpPr>
        <p:spPr bwMode="auto">
          <a:xfrm>
            <a:off x="3216275" y="5229225"/>
            <a:ext cx="431800" cy="0"/>
          </a:xfrm>
          <a:prstGeom prst="line">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5731" name="WordArt 19"/>
          <p:cNvSpPr>
            <a:spLocks noChangeArrowheads="1" noChangeShapeType="1" noTextEdit="1"/>
          </p:cNvSpPr>
          <p:nvPr/>
        </p:nvSpPr>
        <p:spPr bwMode="auto">
          <a:xfrm>
            <a:off x="3359150" y="5300664"/>
            <a:ext cx="177800" cy="28892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000" kern="10">
                <a:ln w="9525">
                  <a:solidFill>
                    <a:srgbClr val="333300"/>
                  </a:solidFill>
                  <a:round/>
                  <a:headEnd/>
                  <a:tailEnd/>
                </a:ln>
                <a:solidFill>
                  <a:srgbClr val="333300"/>
                </a:solidFill>
                <a:latin typeface="Arial Black" panose="020B0A04020102020204" pitchFamily="34" charset="0"/>
              </a:rPr>
              <a:t>Q</a:t>
            </a:r>
          </a:p>
        </p:txBody>
      </p:sp>
    </p:spTree>
    <p:extLst>
      <p:ext uri="{BB962C8B-B14F-4D97-AF65-F5344CB8AC3E}">
        <p14:creationId xmlns:p14="http://schemas.microsoft.com/office/powerpoint/2010/main" val="1016036269"/>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15714"/>
                                        </p:tgtEl>
                                        <p:attrNameLst>
                                          <p:attrName>style.visibility</p:attrName>
                                        </p:attrNameLst>
                                      </p:cBhvr>
                                      <p:to>
                                        <p:strVal val="visible"/>
                                      </p:to>
                                    </p:set>
                                    <p:anim calcmode="lin" valueType="num">
                                      <p:cBhvr>
                                        <p:cTn id="7" dur="500" decel="50000" fill="hold">
                                          <p:stCondLst>
                                            <p:cond delay="0"/>
                                          </p:stCondLst>
                                        </p:cTn>
                                        <p:tgtEl>
                                          <p:spTgt spid="11571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1571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15714"/>
                                        </p:tgtEl>
                                        <p:attrNameLst>
                                          <p:attrName>ppt_w</p:attrName>
                                        </p:attrNameLst>
                                      </p:cBhvr>
                                      <p:tavLst>
                                        <p:tav tm="0">
                                          <p:val>
                                            <p:strVal val="#ppt_w*.05"/>
                                          </p:val>
                                        </p:tav>
                                        <p:tav tm="100000">
                                          <p:val>
                                            <p:strVal val="#ppt_w"/>
                                          </p:val>
                                        </p:tav>
                                      </p:tavLst>
                                    </p:anim>
                                    <p:anim calcmode="lin" valueType="num">
                                      <p:cBhvr>
                                        <p:cTn id="10" dur="1000" fill="hold"/>
                                        <p:tgtEl>
                                          <p:spTgt spid="11571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1571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1571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1571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1571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15715">
                                            <p:bg/>
                                          </p:spTgt>
                                        </p:tgtEl>
                                        <p:attrNameLst>
                                          <p:attrName>style.visibility</p:attrName>
                                        </p:attrNameLst>
                                      </p:cBhvr>
                                      <p:to>
                                        <p:strVal val="visible"/>
                                      </p:to>
                                    </p:set>
                                    <p:animEffect transition="in" filter="fade">
                                      <p:cBhvr>
                                        <p:cTn id="19" dur="2000"/>
                                        <p:tgtEl>
                                          <p:spTgt spid="115715">
                                            <p:bg/>
                                          </p:spTgt>
                                        </p:tgtEl>
                                      </p:cBhvr>
                                    </p:animEffect>
                                    <p:anim calcmode="lin" valueType="num">
                                      <p:cBhvr>
                                        <p:cTn id="20" dur="2000" fill="hold"/>
                                        <p:tgtEl>
                                          <p:spTgt spid="115715">
                                            <p:bg/>
                                          </p:spTgt>
                                        </p:tgtEl>
                                        <p:attrNameLst>
                                          <p:attrName>style.rotation</p:attrName>
                                        </p:attrNameLst>
                                      </p:cBhvr>
                                      <p:tavLst>
                                        <p:tav tm="0">
                                          <p:val>
                                            <p:fltVal val="720"/>
                                          </p:val>
                                        </p:tav>
                                        <p:tav tm="100000">
                                          <p:val>
                                            <p:fltVal val="0"/>
                                          </p:val>
                                        </p:tav>
                                      </p:tavLst>
                                    </p:anim>
                                    <p:anim calcmode="lin" valueType="num">
                                      <p:cBhvr>
                                        <p:cTn id="21" dur="2000" fill="hold"/>
                                        <p:tgtEl>
                                          <p:spTgt spid="115715">
                                            <p:bg/>
                                          </p:spTgt>
                                        </p:tgtEl>
                                        <p:attrNameLst>
                                          <p:attrName>ppt_h</p:attrName>
                                        </p:attrNameLst>
                                      </p:cBhvr>
                                      <p:tavLst>
                                        <p:tav tm="0">
                                          <p:val>
                                            <p:fltVal val="0"/>
                                          </p:val>
                                        </p:tav>
                                        <p:tav tm="100000">
                                          <p:val>
                                            <p:strVal val="#ppt_h"/>
                                          </p:val>
                                        </p:tav>
                                      </p:tavLst>
                                    </p:anim>
                                    <p:anim calcmode="lin" valueType="num">
                                      <p:cBhvr>
                                        <p:cTn id="22" dur="2000" fill="hold"/>
                                        <p:tgtEl>
                                          <p:spTgt spid="115715">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15715">
                                            <p:txEl>
                                              <p:pRg st="0" end="0"/>
                                            </p:txEl>
                                          </p:spTgt>
                                        </p:tgtEl>
                                        <p:attrNameLst>
                                          <p:attrName>style.visibility</p:attrName>
                                        </p:attrNameLst>
                                      </p:cBhvr>
                                      <p:to>
                                        <p:strVal val="visible"/>
                                      </p:to>
                                    </p:set>
                                    <p:animEffect transition="in" filter="fade">
                                      <p:cBhvr>
                                        <p:cTn id="25" dur="2000"/>
                                        <p:tgtEl>
                                          <p:spTgt spid="115715">
                                            <p:txEl>
                                              <p:pRg st="0" end="0"/>
                                            </p:txEl>
                                          </p:spTgt>
                                        </p:tgtEl>
                                      </p:cBhvr>
                                    </p:animEffect>
                                    <p:anim calcmode="lin" valueType="num">
                                      <p:cBhvr>
                                        <p:cTn id="26" dur="2000" fill="hold"/>
                                        <p:tgtEl>
                                          <p:spTgt spid="115715">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15715">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15715">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15715">
                                            <p:txEl>
                                              <p:pRg st="0" end="0"/>
                                            </p:txEl>
                                          </p:spTgt>
                                        </p:tgtEl>
                                        <p:attrNameLst>
                                          <p:attrName>style.visibility</p:attrName>
                                        </p:attrNameLst>
                                      </p:cBhvr>
                                      <p:to>
                                        <p:strVal val="visible"/>
                                      </p:to>
                                    </p:set>
                                    <p:set>
                                      <p:cBhvr>
                                        <p:cTn id="33" dur="455" fill="hold">
                                          <p:stCondLst>
                                            <p:cond delay="0"/>
                                          </p:stCondLst>
                                        </p:cTn>
                                        <p:tgtEl>
                                          <p:spTgt spid="115715">
                                            <p:txEl>
                                              <p:pRg st="0" end="0"/>
                                            </p:txEl>
                                          </p:spTgt>
                                        </p:tgtEl>
                                        <p:attrNameLst>
                                          <p:attrName>style.rotation</p:attrName>
                                        </p:attrNameLst>
                                      </p:cBhvr>
                                      <p:to>
                                        <p:strVal val="-45.0"/>
                                      </p:to>
                                    </p:set>
                                    <p:anim calcmode="lin" valueType="num">
                                      <p:cBhvr>
                                        <p:cTn id="34" dur="455" fill="hold">
                                          <p:stCondLst>
                                            <p:cond delay="455"/>
                                          </p:stCondLst>
                                        </p:cTn>
                                        <p:tgtEl>
                                          <p:spTgt spid="11571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15715">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1571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1571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4" grpId="0"/>
      <p:bldP spid="115715" grpId="0" build="allAtOnce"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Text Box 2"/>
          <p:cNvSpPr txBox="1">
            <a:spLocks noChangeArrowheads="1"/>
          </p:cNvSpPr>
          <p:nvPr/>
        </p:nvSpPr>
        <p:spPr bwMode="auto">
          <a:xfrm>
            <a:off x="1774825" y="1401763"/>
            <a:ext cx="8713788" cy="3939540"/>
          </a:xfrm>
          <a:prstGeom prst="rect">
            <a:avLst/>
          </a:prstGeom>
          <a:noFill/>
          <a:ln w="9525">
            <a:solidFill>
              <a:srgbClr val="33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solidFill>
                  <a:srgbClr val="333300"/>
                </a:solidFill>
                <a:latin typeface="Times New Roman" panose="02020603050405020304" pitchFamily="18" charset="0"/>
                <a:cs typeface="Andalus" panose="02020603050405020304" pitchFamily="18" charset="-78"/>
              </a:rPr>
              <a:t>هزينه نگهداري :</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اين هزينه ، هزينه نگاهداري موجودي ها در انبار است .معمولاٌ هزينه هاي نگاهداري بر حسب درصد متوسط سرمايه گذاري در موجودي ها محاسبه مي شوند .</a:t>
            </a:r>
          </a:p>
          <a:p>
            <a:pPr>
              <a:spcBef>
                <a:spcPct val="50000"/>
              </a:spcBef>
            </a:pPr>
            <a:r>
              <a:rPr lang="fa-IR" altLang="en-US" sz="3000" b="1">
                <a:solidFill>
                  <a:srgbClr val="333300"/>
                </a:solidFill>
                <a:latin typeface="Times New Roman" panose="02020603050405020304" pitchFamily="18" charset="0"/>
                <a:cs typeface="2  Hamid" pitchFamily="2" charset="0"/>
              </a:rPr>
              <a:t>متوسط سرمايه گذاري در موجودي * نرخ هزينه گذاري= هزينه نگاهداري</a:t>
            </a:r>
          </a:p>
          <a:p>
            <a:pPr>
              <a:spcBef>
                <a:spcPct val="50000"/>
              </a:spcBef>
            </a:pPr>
            <a:r>
              <a:rPr lang="fa-IR" altLang="en-US" sz="3000" b="1">
                <a:solidFill>
                  <a:srgbClr val="333300"/>
                </a:solidFill>
                <a:latin typeface="Times New Roman" panose="02020603050405020304" pitchFamily="18" charset="0"/>
                <a:cs typeface="2  Hamid" pitchFamily="2" charset="0"/>
              </a:rPr>
              <a:t> (1-5)                                               =       </a:t>
            </a:r>
            <a:r>
              <a:rPr lang="en-US" altLang="en-US" sz="3000" b="1">
                <a:solidFill>
                  <a:srgbClr val="333300"/>
                </a:solidFill>
                <a:latin typeface="Times New Roman" panose="02020603050405020304" pitchFamily="18" charset="0"/>
                <a:cs typeface="2  Hamid" pitchFamily="2" charset="0"/>
              </a:rPr>
              <a:t>h </a:t>
            </a:r>
            <a:r>
              <a:rPr lang="fa-IR" altLang="en-US" sz="3000" b="1">
                <a:solidFill>
                  <a:srgbClr val="333300"/>
                </a:solidFill>
                <a:latin typeface="Times New Roman" panose="02020603050405020304" pitchFamily="18" charset="0"/>
                <a:cs typeface="2  Hamid" pitchFamily="2" charset="0"/>
              </a:rPr>
              <a:t>=</a:t>
            </a:r>
            <a:endParaRPr lang="en-US" altLang="en-US" sz="3000" b="1">
              <a:solidFill>
                <a:srgbClr val="333300"/>
              </a:solidFill>
              <a:latin typeface="Times New Roman" panose="02020603050405020304" pitchFamily="18" charset="0"/>
              <a:cs typeface="2  Hamid" pitchFamily="2" charset="0"/>
            </a:endParaRPr>
          </a:p>
        </p:txBody>
      </p:sp>
      <p:sp>
        <p:nvSpPr>
          <p:cNvPr id="116739"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13</a:t>
            </a:r>
            <a:endParaRPr lang="en-US" altLang="en-US" b="1">
              <a:solidFill>
                <a:srgbClr val="333300"/>
              </a:solidFill>
              <a:latin typeface="Times New Roman" panose="02020603050405020304" pitchFamily="18" charset="0"/>
            </a:endParaRPr>
          </a:p>
        </p:txBody>
      </p:sp>
      <p:sp>
        <p:nvSpPr>
          <p:cNvPr id="116742" name="WordArt 6"/>
          <p:cNvSpPr>
            <a:spLocks noChangeArrowheads="1" noChangeShapeType="1" noTextEdit="1"/>
          </p:cNvSpPr>
          <p:nvPr/>
        </p:nvSpPr>
        <p:spPr bwMode="auto">
          <a:xfrm>
            <a:off x="4295776" y="4149726"/>
            <a:ext cx="257175" cy="2190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b="1" kern="10">
                <a:ln w="9525">
                  <a:solidFill>
                    <a:srgbClr val="000000"/>
                  </a:solidFill>
                  <a:round/>
                  <a:headEnd/>
                  <a:tailEnd/>
                </a:ln>
                <a:solidFill>
                  <a:srgbClr val="333300"/>
                </a:solidFill>
                <a:latin typeface="Arial Black" panose="020B0A04020102020204" pitchFamily="34" charset="0"/>
              </a:rPr>
              <a:t>CQ</a:t>
            </a:r>
          </a:p>
        </p:txBody>
      </p:sp>
      <p:sp>
        <p:nvSpPr>
          <p:cNvPr id="116744" name="Line 8"/>
          <p:cNvSpPr>
            <a:spLocks noChangeShapeType="1"/>
          </p:cNvSpPr>
          <p:nvPr/>
        </p:nvSpPr>
        <p:spPr bwMode="auto">
          <a:xfrm>
            <a:off x="4151313" y="4508500"/>
            <a:ext cx="431800" cy="0"/>
          </a:xfrm>
          <a:prstGeom prst="line">
            <a:avLst/>
          </a:prstGeom>
          <a:noFill/>
          <a:ln w="349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6745" name="WordArt 9"/>
          <p:cNvSpPr>
            <a:spLocks noChangeArrowheads="1" noChangeShapeType="1" noTextEdit="1"/>
          </p:cNvSpPr>
          <p:nvPr/>
        </p:nvSpPr>
        <p:spPr bwMode="auto">
          <a:xfrm>
            <a:off x="4367213" y="4581526"/>
            <a:ext cx="114300" cy="2190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b="1" kern="10">
                <a:ln w="9525">
                  <a:solidFill>
                    <a:srgbClr val="333300"/>
                  </a:solidFill>
                  <a:round/>
                  <a:headEnd/>
                  <a:tailEnd/>
                </a:ln>
                <a:solidFill>
                  <a:srgbClr val="333300"/>
                </a:solidFill>
                <a:latin typeface="Zar"/>
              </a:rPr>
              <a:t>2</a:t>
            </a:r>
          </a:p>
        </p:txBody>
      </p:sp>
      <p:sp>
        <p:nvSpPr>
          <p:cNvPr id="116746" name="WordArt 10"/>
          <p:cNvSpPr>
            <a:spLocks noChangeArrowheads="1" noChangeShapeType="1" noTextEdit="1"/>
          </p:cNvSpPr>
          <p:nvPr/>
        </p:nvSpPr>
        <p:spPr bwMode="auto">
          <a:xfrm>
            <a:off x="5087938" y="4149726"/>
            <a:ext cx="361950" cy="2190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b="1" kern="10">
                <a:ln w="9525">
                  <a:solidFill>
                    <a:srgbClr val="000000"/>
                  </a:solidFill>
                  <a:round/>
                  <a:headEnd/>
                  <a:tailEnd/>
                </a:ln>
                <a:solidFill>
                  <a:srgbClr val="333300"/>
                </a:solidFill>
                <a:latin typeface="Arial Black" panose="020B0A04020102020204" pitchFamily="34" charset="0"/>
              </a:rPr>
              <a:t>hcQ</a:t>
            </a:r>
          </a:p>
        </p:txBody>
      </p:sp>
      <p:sp>
        <p:nvSpPr>
          <p:cNvPr id="116747" name="Line 11"/>
          <p:cNvSpPr>
            <a:spLocks noChangeShapeType="1"/>
          </p:cNvSpPr>
          <p:nvPr/>
        </p:nvSpPr>
        <p:spPr bwMode="auto">
          <a:xfrm>
            <a:off x="5016500" y="4508500"/>
            <a:ext cx="503238" cy="0"/>
          </a:xfrm>
          <a:prstGeom prst="line">
            <a:avLst/>
          </a:prstGeom>
          <a:noFill/>
          <a:ln w="31750">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6748" name="WordArt 12"/>
          <p:cNvSpPr>
            <a:spLocks noChangeArrowheads="1" noChangeShapeType="1" noTextEdit="1"/>
          </p:cNvSpPr>
          <p:nvPr/>
        </p:nvSpPr>
        <p:spPr bwMode="auto">
          <a:xfrm>
            <a:off x="5232400" y="4581525"/>
            <a:ext cx="76200" cy="2476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b="1" kern="10">
                <a:ln w="9525">
                  <a:solidFill>
                    <a:srgbClr val="000000"/>
                  </a:solidFill>
                  <a:round/>
                  <a:headEnd/>
                  <a:tailEnd/>
                </a:ln>
                <a:solidFill>
                  <a:srgbClr val="333300"/>
                </a:solidFill>
                <a:latin typeface="Zar"/>
              </a:rPr>
              <a:t>2</a:t>
            </a:r>
          </a:p>
        </p:txBody>
      </p:sp>
    </p:spTree>
    <p:extLst>
      <p:ext uri="{BB962C8B-B14F-4D97-AF65-F5344CB8AC3E}">
        <p14:creationId xmlns:p14="http://schemas.microsoft.com/office/powerpoint/2010/main" val="423889092"/>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16738"/>
                                        </p:tgtEl>
                                        <p:attrNameLst>
                                          <p:attrName>style.visibility</p:attrName>
                                        </p:attrNameLst>
                                      </p:cBhvr>
                                      <p:to>
                                        <p:strVal val="visible"/>
                                      </p:to>
                                    </p:set>
                                    <p:anim calcmode="lin" valueType="num">
                                      <p:cBhvr>
                                        <p:cTn id="7" dur="500" decel="50000" fill="hold">
                                          <p:stCondLst>
                                            <p:cond delay="0"/>
                                          </p:stCondLst>
                                        </p:cTn>
                                        <p:tgtEl>
                                          <p:spTgt spid="11673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1673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16738"/>
                                        </p:tgtEl>
                                        <p:attrNameLst>
                                          <p:attrName>ppt_w</p:attrName>
                                        </p:attrNameLst>
                                      </p:cBhvr>
                                      <p:tavLst>
                                        <p:tav tm="0">
                                          <p:val>
                                            <p:strVal val="#ppt_w*.05"/>
                                          </p:val>
                                        </p:tav>
                                        <p:tav tm="100000">
                                          <p:val>
                                            <p:strVal val="#ppt_w"/>
                                          </p:val>
                                        </p:tav>
                                      </p:tavLst>
                                    </p:anim>
                                    <p:anim calcmode="lin" valueType="num">
                                      <p:cBhvr>
                                        <p:cTn id="10" dur="1000" fill="hold"/>
                                        <p:tgtEl>
                                          <p:spTgt spid="11673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1673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1673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1673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1673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16739">
                                            <p:bg/>
                                          </p:spTgt>
                                        </p:tgtEl>
                                        <p:attrNameLst>
                                          <p:attrName>style.visibility</p:attrName>
                                        </p:attrNameLst>
                                      </p:cBhvr>
                                      <p:to>
                                        <p:strVal val="visible"/>
                                      </p:to>
                                    </p:set>
                                    <p:animEffect transition="in" filter="fade">
                                      <p:cBhvr>
                                        <p:cTn id="19" dur="2000"/>
                                        <p:tgtEl>
                                          <p:spTgt spid="116739">
                                            <p:bg/>
                                          </p:spTgt>
                                        </p:tgtEl>
                                      </p:cBhvr>
                                    </p:animEffect>
                                    <p:anim calcmode="lin" valueType="num">
                                      <p:cBhvr>
                                        <p:cTn id="20" dur="2000" fill="hold"/>
                                        <p:tgtEl>
                                          <p:spTgt spid="116739">
                                            <p:bg/>
                                          </p:spTgt>
                                        </p:tgtEl>
                                        <p:attrNameLst>
                                          <p:attrName>style.rotation</p:attrName>
                                        </p:attrNameLst>
                                      </p:cBhvr>
                                      <p:tavLst>
                                        <p:tav tm="0">
                                          <p:val>
                                            <p:fltVal val="720"/>
                                          </p:val>
                                        </p:tav>
                                        <p:tav tm="100000">
                                          <p:val>
                                            <p:fltVal val="0"/>
                                          </p:val>
                                        </p:tav>
                                      </p:tavLst>
                                    </p:anim>
                                    <p:anim calcmode="lin" valueType="num">
                                      <p:cBhvr>
                                        <p:cTn id="21" dur="2000" fill="hold"/>
                                        <p:tgtEl>
                                          <p:spTgt spid="116739">
                                            <p:bg/>
                                          </p:spTgt>
                                        </p:tgtEl>
                                        <p:attrNameLst>
                                          <p:attrName>ppt_h</p:attrName>
                                        </p:attrNameLst>
                                      </p:cBhvr>
                                      <p:tavLst>
                                        <p:tav tm="0">
                                          <p:val>
                                            <p:fltVal val="0"/>
                                          </p:val>
                                        </p:tav>
                                        <p:tav tm="100000">
                                          <p:val>
                                            <p:strVal val="#ppt_h"/>
                                          </p:val>
                                        </p:tav>
                                      </p:tavLst>
                                    </p:anim>
                                    <p:anim calcmode="lin" valueType="num">
                                      <p:cBhvr>
                                        <p:cTn id="22" dur="2000" fill="hold"/>
                                        <p:tgtEl>
                                          <p:spTgt spid="116739">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16739">
                                            <p:txEl>
                                              <p:pRg st="0" end="0"/>
                                            </p:txEl>
                                          </p:spTgt>
                                        </p:tgtEl>
                                        <p:attrNameLst>
                                          <p:attrName>style.visibility</p:attrName>
                                        </p:attrNameLst>
                                      </p:cBhvr>
                                      <p:to>
                                        <p:strVal val="visible"/>
                                      </p:to>
                                    </p:set>
                                    <p:animEffect transition="in" filter="fade">
                                      <p:cBhvr>
                                        <p:cTn id="25" dur="2000"/>
                                        <p:tgtEl>
                                          <p:spTgt spid="116739">
                                            <p:txEl>
                                              <p:pRg st="0" end="0"/>
                                            </p:txEl>
                                          </p:spTgt>
                                        </p:tgtEl>
                                      </p:cBhvr>
                                    </p:animEffect>
                                    <p:anim calcmode="lin" valueType="num">
                                      <p:cBhvr>
                                        <p:cTn id="26" dur="2000" fill="hold"/>
                                        <p:tgtEl>
                                          <p:spTgt spid="116739">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16739">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16739">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16739">
                                            <p:txEl>
                                              <p:pRg st="0" end="0"/>
                                            </p:txEl>
                                          </p:spTgt>
                                        </p:tgtEl>
                                        <p:attrNameLst>
                                          <p:attrName>style.visibility</p:attrName>
                                        </p:attrNameLst>
                                      </p:cBhvr>
                                      <p:to>
                                        <p:strVal val="visible"/>
                                      </p:to>
                                    </p:set>
                                    <p:set>
                                      <p:cBhvr>
                                        <p:cTn id="33" dur="455" fill="hold">
                                          <p:stCondLst>
                                            <p:cond delay="0"/>
                                          </p:stCondLst>
                                        </p:cTn>
                                        <p:tgtEl>
                                          <p:spTgt spid="116739">
                                            <p:txEl>
                                              <p:pRg st="0" end="0"/>
                                            </p:txEl>
                                          </p:spTgt>
                                        </p:tgtEl>
                                        <p:attrNameLst>
                                          <p:attrName>style.rotation</p:attrName>
                                        </p:attrNameLst>
                                      </p:cBhvr>
                                      <p:to>
                                        <p:strVal val="-45.0"/>
                                      </p:to>
                                    </p:set>
                                    <p:anim calcmode="lin" valueType="num">
                                      <p:cBhvr>
                                        <p:cTn id="34" dur="455" fill="hold">
                                          <p:stCondLst>
                                            <p:cond delay="455"/>
                                          </p:stCondLst>
                                        </p:cTn>
                                        <p:tgtEl>
                                          <p:spTgt spid="11673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16739">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1673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1673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8" grpId="0" animBg="1"/>
      <p:bldP spid="116739" grpId="0" build="allAtOnce"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ext Box 2"/>
          <p:cNvSpPr txBox="1">
            <a:spLocks noChangeArrowheads="1"/>
          </p:cNvSpPr>
          <p:nvPr/>
        </p:nvSpPr>
        <p:spPr bwMode="auto">
          <a:xfrm>
            <a:off x="1774825" y="1401764"/>
            <a:ext cx="8713788" cy="3902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هزينه سرمايه :</a:t>
            </a:r>
          </a:p>
          <a:p>
            <a:pPr>
              <a:spcBef>
                <a:spcPct val="50000"/>
              </a:spcBef>
            </a:pPr>
            <a:r>
              <a:rPr lang="fa-IR" altLang="en-US" sz="3000">
                <a:solidFill>
                  <a:srgbClr val="333300"/>
                </a:solidFill>
                <a:latin typeface="Times New Roman" panose="02020603050405020304" pitchFamily="18" charset="0"/>
                <a:cs typeface="2  Hamid" pitchFamily="2" charset="0"/>
              </a:rPr>
              <a:t>حداقل بازده پولي ساليانه مورد انتظار پولي است كه صرف نگاهداري موجودي ها شده است . نرخ تنزيل </a:t>
            </a:r>
            <a:r>
              <a:rPr lang="en-US" altLang="en-US" sz="3000">
                <a:solidFill>
                  <a:srgbClr val="333300"/>
                </a:solidFill>
                <a:latin typeface="Times New Roman" panose="02020603050405020304" pitchFamily="18" charset="0"/>
                <a:cs typeface="2  Hamid" pitchFamily="2" charset="0"/>
              </a:rPr>
              <a:t>K</a:t>
            </a:r>
            <a:r>
              <a:rPr lang="fa-IR" altLang="en-US" sz="3000">
                <a:solidFill>
                  <a:srgbClr val="333300"/>
                </a:solidFill>
                <a:latin typeface="Times New Roman" panose="02020603050405020304" pitchFamily="18" charset="0"/>
                <a:cs typeface="2  Hamid" pitchFamily="2" charset="0"/>
              </a:rPr>
              <a:t> در مورد سرمايه گذاري موجوديها بكار گرفته مي شود ممكن است بر حسب مخاطره هرنوع سرمايه گذاري متفاوت باشد .</a:t>
            </a:r>
          </a:p>
          <a:p>
            <a:pPr>
              <a:spcBef>
                <a:spcPct val="50000"/>
              </a:spcBef>
            </a:pPr>
            <a:r>
              <a:rPr lang="fa-IR" altLang="en-US" sz="3000">
                <a:solidFill>
                  <a:srgbClr val="333300"/>
                </a:solidFill>
                <a:latin typeface="Times New Roman" panose="02020603050405020304" pitchFamily="18" charset="0"/>
                <a:cs typeface="2  Hamid" pitchFamily="2" charset="0"/>
              </a:rPr>
              <a:t>متوسط سرمايه گذاري در موجوديها * نرخ تنزيل = هزينه سرمايه </a:t>
            </a:r>
          </a:p>
          <a:p>
            <a:pPr>
              <a:spcBef>
                <a:spcPct val="50000"/>
              </a:spcBef>
            </a:pPr>
            <a:r>
              <a:rPr lang="fa-IR" altLang="en-US" sz="3000">
                <a:solidFill>
                  <a:srgbClr val="333300"/>
                </a:solidFill>
                <a:latin typeface="Times New Roman" panose="02020603050405020304" pitchFamily="18" charset="0"/>
                <a:cs typeface="2  Hamid" pitchFamily="2" charset="0"/>
              </a:rPr>
              <a:t>        (1-6)                                  =         </a:t>
            </a:r>
            <a:r>
              <a:rPr lang="en-US" altLang="en-US" sz="3000">
                <a:solidFill>
                  <a:srgbClr val="333300"/>
                </a:solidFill>
                <a:latin typeface="Times New Roman" panose="02020603050405020304" pitchFamily="18" charset="0"/>
                <a:cs typeface="2  Hamid" pitchFamily="2" charset="0"/>
              </a:rPr>
              <a:t>k </a:t>
            </a:r>
            <a:r>
              <a:rPr lang="fa-IR" altLang="en-US" sz="3000">
                <a:solidFill>
                  <a:srgbClr val="333300"/>
                </a:solidFill>
                <a:latin typeface="Times New Roman" panose="02020603050405020304" pitchFamily="18" charset="0"/>
                <a:cs typeface="2  Hamid" pitchFamily="2" charset="0"/>
              </a:rPr>
              <a:t>= </a:t>
            </a:r>
            <a:endParaRPr lang="en-US" altLang="en-US" sz="3000" b="1">
              <a:solidFill>
                <a:srgbClr val="333300"/>
              </a:solidFill>
              <a:latin typeface="Times New Roman" panose="02020603050405020304" pitchFamily="18" charset="0"/>
              <a:cs typeface="2  Hamid" pitchFamily="2" charset="0"/>
            </a:endParaRPr>
          </a:p>
        </p:txBody>
      </p:sp>
      <p:sp>
        <p:nvSpPr>
          <p:cNvPr id="117763"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14</a:t>
            </a:r>
            <a:endParaRPr lang="en-US" altLang="en-US" b="1">
              <a:solidFill>
                <a:srgbClr val="333300"/>
              </a:solidFill>
              <a:latin typeface="Times New Roman" panose="02020603050405020304" pitchFamily="18" charset="0"/>
            </a:endParaRPr>
          </a:p>
        </p:txBody>
      </p:sp>
      <p:sp>
        <p:nvSpPr>
          <p:cNvPr id="117764" name="WordArt 4"/>
          <p:cNvSpPr>
            <a:spLocks noChangeArrowheads="1" noChangeShapeType="1" noTextEdit="1"/>
          </p:cNvSpPr>
          <p:nvPr/>
        </p:nvSpPr>
        <p:spPr bwMode="auto">
          <a:xfrm>
            <a:off x="4800601" y="4652964"/>
            <a:ext cx="257175" cy="2190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b="1" kern="10">
                <a:ln w="9525">
                  <a:solidFill>
                    <a:srgbClr val="000000"/>
                  </a:solidFill>
                  <a:round/>
                  <a:headEnd/>
                  <a:tailEnd/>
                </a:ln>
                <a:solidFill>
                  <a:srgbClr val="333300"/>
                </a:solidFill>
                <a:latin typeface="Arial Black" panose="020B0A04020102020204" pitchFamily="34" charset="0"/>
              </a:rPr>
              <a:t>CQ</a:t>
            </a:r>
          </a:p>
        </p:txBody>
      </p:sp>
      <p:sp>
        <p:nvSpPr>
          <p:cNvPr id="117765" name="Line 5"/>
          <p:cNvSpPr>
            <a:spLocks noChangeShapeType="1"/>
          </p:cNvSpPr>
          <p:nvPr/>
        </p:nvSpPr>
        <p:spPr bwMode="auto">
          <a:xfrm>
            <a:off x="4727575" y="5013325"/>
            <a:ext cx="431800" cy="0"/>
          </a:xfrm>
          <a:prstGeom prst="line">
            <a:avLst/>
          </a:prstGeom>
          <a:noFill/>
          <a:ln w="19050">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7766" name="WordArt 6"/>
          <p:cNvSpPr>
            <a:spLocks noChangeArrowheads="1" noChangeShapeType="1" noTextEdit="1"/>
          </p:cNvSpPr>
          <p:nvPr/>
        </p:nvSpPr>
        <p:spPr bwMode="auto">
          <a:xfrm>
            <a:off x="4943476" y="5084764"/>
            <a:ext cx="66675" cy="2571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kern="10">
                <a:ln w="9525">
                  <a:solidFill>
                    <a:srgbClr val="000000"/>
                  </a:solidFill>
                  <a:round/>
                  <a:headEnd/>
                  <a:tailEnd/>
                </a:ln>
                <a:solidFill>
                  <a:srgbClr val="333300"/>
                </a:solidFill>
                <a:latin typeface="Zar"/>
              </a:rPr>
              <a:t>2</a:t>
            </a:r>
          </a:p>
        </p:txBody>
      </p:sp>
      <p:sp>
        <p:nvSpPr>
          <p:cNvPr id="117767" name="WordArt 7"/>
          <p:cNvSpPr>
            <a:spLocks noChangeArrowheads="1" noChangeShapeType="1" noTextEdit="1"/>
          </p:cNvSpPr>
          <p:nvPr/>
        </p:nvSpPr>
        <p:spPr bwMode="auto">
          <a:xfrm>
            <a:off x="5880100" y="4652964"/>
            <a:ext cx="381000" cy="2190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b="1" kern="10">
                <a:ln w="9525">
                  <a:solidFill>
                    <a:srgbClr val="000000"/>
                  </a:solidFill>
                  <a:round/>
                  <a:headEnd/>
                  <a:tailEnd/>
                </a:ln>
                <a:solidFill>
                  <a:srgbClr val="333300"/>
                </a:solidFill>
                <a:latin typeface="Arial Black" panose="020B0A04020102020204" pitchFamily="34" charset="0"/>
              </a:rPr>
              <a:t>KcQ</a:t>
            </a:r>
          </a:p>
        </p:txBody>
      </p:sp>
      <p:sp>
        <p:nvSpPr>
          <p:cNvPr id="117768" name="Line 8"/>
          <p:cNvSpPr>
            <a:spLocks noChangeShapeType="1"/>
          </p:cNvSpPr>
          <p:nvPr/>
        </p:nvSpPr>
        <p:spPr bwMode="auto">
          <a:xfrm>
            <a:off x="5808663" y="5013325"/>
            <a:ext cx="647700" cy="0"/>
          </a:xfrm>
          <a:prstGeom prst="line">
            <a:avLst/>
          </a:prstGeom>
          <a:noFill/>
          <a:ln w="222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7769" name="WordArt 9"/>
          <p:cNvSpPr>
            <a:spLocks noChangeArrowheads="1" noChangeShapeType="1" noTextEdit="1"/>
          </p:cNvSpPr>
          <p:nvPr/>
        </p:nvSpPr>
        <p:spPr bwMode="auto">
          <a:xfrm>
            <a:off x="6096000" y="5084763"/>
            <a:ext cx="76200" cy="2476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b="1" kern="10">
                <a:ln w="9525">
                  <a:solidFill>
                    <a:srgbClr val="000000"/>
                  </a:solidFill>
                  <a:round/>
                  <a:headEnd/>
                  <a:tailEnd/>
                </a:ln>
                <a:solidFill>
                  <a:srgbClr val="333300"/>
                </a:solidFill>
                <a:latin typeface="Zar"/>
              </a:rPr>
              <a:t>2</a:t>
            </a:r>
          </a:p>
        </p:txBody>
      </p:sp>
    </p:spTree>
    <p:extLst>
      <p:ext uri="{BB962C8B-B14F-4D97-AF65-F5344CB8AC3E}">
        <p14:creationId xmlns:p14="http://schemas.microsoft.com/office/powerpoint/2010/main" val="3982682262"/>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17762"/>
                                        </p:tgtEl>
                                        <p:attrNameLst>
                                          <p:attrName>style.visibility</p:attrName>
                                        </p:attrNameLst>
                                      </p:cBhvr>
                                      <p:to>
                                        <p:strVal val="visible"/>
                                      </p:to>
                                    </p:set>
                                    <p:anim calcmode="lin" valueType="num">
                                      <p:cBhvr>
                                        <p:cTn id="7" dur="500" decel="50000" fill="hold">
                                          <p:stCondLst>
                                            <p:cond delay="0"/>
                                          </p:stCondLst>
                                        </p:cTn>
                                        <p:tgtEl>
                                          <p:spTgt spid="11776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1776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17762"/>
                                        </p:tgtEl>
                                        <p:attrNameLst>
                                          <p:attrName>ppt_w</p:attrName>
                                        </p:attrNameLst>
                                      </p:cBhvr>
                                      <p:tavLst>
                                        <p:tav tm="0">
                                          <p:val>
                                            <p:strVal val="#ppt_w*.05"/>
                                          </p:val>
                                        </p:tav>
                                        <p:tav tm="100000">
                                          <p:val>
                                            <p:strVal val="#ppt_w"/>
                                          </p:val>
                                        </p:tav>
                                      </p:tavLst>
                                    </p:anim>
                                    <p:anim calcmode="lin" valueType="num">
                                      <p:cBhvr>
                                        <p:cTn id="10" dur="1000" fill="hold"/>
                                        <p:tgtEl>
                                          <p:spTgt spid="11776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1776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1776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1776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1776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17763">
                                            <p:bg/>
                                          </p:spTgt>
                                        </p:tgtEl>
                                        <p:attrNameLst>
                                          <p:attrName>style.visibility</p:attrName>
                                        </p:attrNameLst>
                                      </p:cBhvr>
                                      <p:to>
                                        <p:strVal val="visible"/>
                                      </p:to>
                                    </p:set>
                                    <p:animEffect transition="in" filter="fade">
                                      <p:cBhvr>
                                        <p:cTn id="19" dur="2000"/>
                                        <p:tgtEl>
                                          <p:spTgt spid="117763">
                                            <p:bg/>
                                          </p:spTgt>
                                        </p:tgtEl>
                                      </p:cBhvr>
                                    </p:animEffect>
                                    <p:anim calcmode="lin" valueType="num">
                                      <p:cBhvr>
                                        <p:cTn id="20" dur="2000" fill="hold"/>
                                        <p:tgtEl>
                                          <p:spTgt spid="117763">
                                            <p:bg/>
                                          </p:spTgt>
                                        </p:tgtEl>
                                        <p:attrNameLst>
                                          <p:attrName>style.rotation</p:attrName>
                                        </p:attrNameLst>
                                      </p:cBhvr>
                                      <p:tavLst>
                                        <p:tav tm="0">
                                          <p:val>
                                            <p:fltVal val="720"/>
                                          </p:val>
                                        </p:tav>
                                        <p:tav tm="100000">
                                          <p:val>
                                            <p:fltVal val="0"/>
                                          </p:val>
                                        </p:tav>
                                      </p:tavLst>
                                    </p:anim>
                                    <p:anim calcmode="lin" valueType="num">
                                      <p:cBhvr>
                                        <p:cTn id="21" dur="2000" fill="hold"/>
                                        <p:tgtEl>
                                          <p:spTgt spid="117763">
                                            <p:bg/>
                                          </p:spTgt>
                                        </p:tgtEl>
                                        <p:attrNameLst>
                                          <p:attrName>ppt_h</p:attrName>
                                        </p:attrNameLst>
                                      </p:cBhvr>
                                      <p:tavLst>
                                        <p:tav tm="0">
                                          <p:val>
                                            <p:fltVal val="0"/>
                                          </p:val>
                                        </p:tav>
                                        <p:tav tm="100000">
                                          <p:val>
                                            <p:strVal val="#ppt_h"/>
                                          </p:val>
                                        </p:tav>
                                      </p:tavLst>
                                    </p:anim>
                                    <p:anim calcmode="lin" valueType="num">
                                      <p:cBhvr>
                                        <p:cTn id="22" dur="2000" fill="hold"/>
                                        <p:tgtEl>
                                          <p:spTgt spid="117763">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17763">
                                            <p:txEl>
                                              <p:pRg st="0" end="0"/>
                                            </p:txEl>
                                          </p:spTgt>
                                        </p:tgtEl>
                                        <p:attrNameLst>
                                          <p:attrName>style.visibility</p:attrName>
                                        </p:attrNameLst>
                                      </p:cBhvr>
                                      <p:to>
                                        <p:strVal val="visible"/>
                                      </p:to>
                                    </p:set>
                                    <p:animEffect transition="in" filter="fade">
                                      <p:cBhvr>
                                        <p:cTn id="25" dur="2000"/>
                                        <p:tgtEl>
                                          <p:spTgt spid="117763">
                                            <p:txEl>
                                              <p:pRg st="0" end="0"/>
                                            </p:txEl>
                                          </p:spTgt>
                                        </p:tgtEl>
                                      </p:cBhvr>
                                    </p:animEffect>
                                    <p:anim calcmode="lin" valueType="num">
                                      <p:cBhvr>
                                        <p:cTn id="26" dur="2000" fill="hold"/>
                                        <p:tgtEl>
                                          <p:spTgt spid="117763">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17763">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1776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17763">
                                            <p:txEl>
                                              <p:pRg st="0" end="0"/>
                                            </p:txEl>
                                          </p:spTgt>
                                        </p:tgtEl>
                                        <p:attrNameLst>
                                          <p:attrName>style.visibility</p:attrName>
                                        </p:attrNameLst>
                                      </p:cBhvr>
                                      <p:to>
                                        <p:strVal val="visible"/>
                                      </p:to>
                                    </p:set>
                                    <p:set>
                                      <p:cBhvr>
                                        <p:cTn id="33" dur="455" fill="hold">
                                          <p:stCondLst>
                                            <p:cond delay="0"/>
                                          </p:stCondLst>
                                        </p:cTn>
                                        <p:tgtEl>
                                          <p:spTgt spid="117763">
                                            <p:txEl>
                                              <p:pRg st="0" end="0"/>
                                            </p:txEl>
                                          </p:spTgt>
                                        </p:tgtEl>
                                        <p:attrNameLst>
                                          <p:attrName>style.rotation</p:attrName>
                                        </p:attrNameLst>
                                      </p:cBhvr>
                                      <p:to>
                                        <p:strVal val="-45.0"/>
                                      </p:to>
                                    </p:set>
                                    <p:anim calcmode="lin" valueType="num">
                                      <p:cBhvr>
                                        <p:cTn id="34" dur="455" fill="hold">
                                          <p:stCondLst>
                                            <p:cond delay="455"/>
                                          </p:stCondLst>
                                        </p:cTn>
                                        <p:tgtEl>
                                          <p:spTgt spid="11776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17763">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1776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1776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2" grpId="0"/>
      <p:bldP spid="117763" grpId="0" build="allAtOnce"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Text Box 2"/>
          <p:cNvSpPr txBox="1">
            <a:spLocks noChangeArrowheads="1"/>
          </p:cNvSpPr>
          <p:nvPr/>
        </p:nvSpPr>
        <p:spPr bwMode="auto">
          <a:xfrm>
            <a:off x="1774825" y="1401764"/>
            <a:ext cx="8713788"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solidFill>
                  <a:srgbClr val="333300"/>
                </a:solidFill>
                <a:latin typeface="Times New Roman" panose="02020603050405020304" pitchFamily="18" charset="0"/>
                <a:cs typeface="Andalus" panose="02020603050405020304" pitchFamily="18" charset="-78"/>
              </a:rPr>
              <a:t>هزينه كل</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حال مي توانيم هزينه كل موجوديها را با جمع كردن هزينه هاي مختلف با توجه به معادله هزينه كل به شكل زير بنويسيم :</a:t>
            </a:r>
          </a:p>
          <a:p>
            <a:pPr>
              <a:spcBef>
                <a:spcPct val="50000"/>
              </a:spcBef>
            </a:pPr>
            <a:r>
              <a:rPr lang="fa-IR" altLang="en-US" sz="2400" b="1">
                <a:solidFill>
                  <a:srgbClr val="333300"/>
                </a:solidFill>
                <a:latin typeface="Times New Roman" panose="02020603050405020304" pitchFamily="18" charset="0"/>
                <a:cs typeface="2  Hamid" pitchFamily="2" charset="0"/>
              </a:rPr>
              <a:t>هزينه سرمايه + (هزينه نگاهداري + هزينه سفارش+هزينه خريد )*( نرخ ماليات -1) = هزينه كل</a:t>
            </a:r>
            <a:r>
              <a:rPr lang="fa-IR" altLang="en-US" sz="3000" b="1">
                <a:solidFill>
                  <a:srgbClr val="333300"/>
                </a:solidFill>
                <a:latin typeface="Times New Roman" panose="02020603050405020304" pitchFamily="18" charset="0"/>
                <a:cs typeface="2  Hamid" pitchFamily="2" charset="0"/>
              </a:rPr>
              <a:t> </a:t>
            </a:r>
          </a:p>
          <a:p>
            <a:pPr>
              <a:spcBef>
                <a:spcPct val="50000"/>
              </a:spcBef>
            </a:pPr>
            <a:r>
              <a:rPr lang="fa-IR" altLang="en-US" sz="3000" b="1">
                <a:solidFill>
                  <a:srgbClr val="333300"/>
                </a:solidFill>
                <a:latin typeface="Times New Roman" panose="02020603050405020304" pitchFamily="18" charset="0"/>
                <a:cs typeface="2  Hamid" pitchFamily="2" charset="0"/>
              </a:rPr>
              <a:t>( 1-7)</a:t>
            </a:r>
          </a:p>
          <a:p>
            <a:pPr algn="ctr">
              <a:spcBef>
                <a:spcPct val="50000"/>
              </a:spcBef>
            </a:pPr>
            <a:r>
              <a:rPr lang="en-US" altLang="en-US" sz="3000" b="1">
                <a:solidFill>
                  <a:srgbClr val="333300"/>
                </a:solidFill>
                <a:latin typeface="Times New Roman" panose="02020603050405020304" pitchFamily="18" charset="0"/>
                <a:cs typeface="2  Hamid" pitchFamily="2" charset="0"/>
              </a:rPr>
              <a:t>        +        ) +                           </a:t>
            </a:r>
            <a:r>
              <a:rPr lang="fa-IR" altLang="en-US" sz="3000" b="1">
                <a:solidFill>
                  <a:srgbClr val="333300"/>
                </a:solidFill>
                <a:latin typeface="Times New Roman" panose="02020603050405020304" pitchFamily="18" charset="0"/>
                <a:cs typeface="2  Hamid" pitchFamily="2" charset="0"/>
              </a:rPr>
              <a:t> </a:t>
            </a:r>
            <a:r>
              <a:rPr lang="en-US" altLang="en-US" sz="3000" b="1">
                <a:solidFill>
                  <a:srgbClr val="333300"/>
                </a:solidFill>
                <a:latin typeface="Times New Roman" panose="02020603050405020304" pitchFamily="18" charset="0"/>
                <a:cs typeface="2  Hamid" pitchFamily="2" charset="0"/>
              </a:rPr>
              <a:t>= (1-t)(cs+</a:t>
            </a:r>
          </a:p>
        </p:txBody>
      </p:sp>
      <p:sp>
        <p:nvSpPr>
          <p:cNvPr id="118787"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15</a:t>
            </a:r>
            <a:endParaRPr lang="en-US" altLang="en-US" b="1">
              <a:solidFill>
                <a:srgbClr val="333300"/>
              </a:solidFill>
              <a:latin typeface="Times New Roman" panose="02020603050405020304" pitchFamily="18" charset="0"/>
            </a:endParaRPr>
          </a:p>
        </p:txBody>
      </p:sp>
      <p:sp>
        <p:nvSpPr>
          <p:cNvPr id="118788" name="WordArt 4"/>
          <p:cNvSpPr>
            <a:spLocks noChangeArrowheads="1" noChangeShapeType="1" noTextEdit="1"/>
          </p:cNvSpPr>
          <p:nvPr/>
        </p:nvSpPr>
        <p:spPr bwMode="auto">
          <a:xfrm>
            <a:off x="4656138" y="4365625"/>
            <a:ext cx="315912" cy="2159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b="1" kern="10">
                <a:ln w="9525">
                  <a:solidFill>
                    <a:srgbClr val="000000"/>
                  </a:solidFill>
                  <a:round/>
                  <a:headEnd/>
                  <a:tailEnd/>
                </a:ln>
                <a:solidFill>
                  <a:srgbClr val="333300"/>
                </a:solidFill>
                <a:latin typeface="Arial Black" panose="020B0A04020102020204" pitchFamily="34" charset="0"/>
              </a:rPr>
              <a:t>fs</a:t>
            </a:r>
          </a:p>
        </p:txBody>
      </p:sp>
      <p:sp>
        <p:nvSpPr>
          <p:cNvPr id="118789" name="Line 5"/>
          <p:cNvSpPr>
            <a:spLocks noChangeShapeType="1"/>
          </p:cNvSpPr>
          <p:nvPr/>
        </p:nvSpPr>
        <p:spPr bwMode="auto">
          <a:xfrm>
            <a:off x="4656138" y="4724400"/>
            <a:ext cx="431800" cy="0"/>
          </a:xfrm>
          <a:prstGeom prst="line">
            <a:avLst/>
          </a:prstGeom>
          <a:noFill/>
          <a:ln w="222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8790" name="WordArt 6"/>
          <p:cNvSpPr>
            <a:spLocks noChangeArrowheads="1" noChangeShapeType="1" noTextEdit="1"/>
          </p:cNvSpPr>
          <p:nvPr/>
        </p:nvSpPr>
        <p:spPr bwMode="auto">
          <a:xfrm>
            <a:off x="4800600" y="4868864"/>
            <a:ext cx="133350" cy="2190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b="1" kern="10">
                <a:ln w="9525">
                  <a:solidFill>
                    <a:srgbClr val="000000"/>
                  </a:solidFill>
                  <a:round/>
                  <a:headEnd/>
                  <a:tailEnd/>
                </a:ln>
                <a:solidFill>
                  <a:srgbClr val="333300"/>
                </a:solidFill>
                <a:latin typeface="Arial Black" panose="020B0A04020102020204" pitchFamily="34" charset="0"/>
              </a:rPr>
              <a:t>Q</a:t>
            </a:r>
          </a:p>
        </p:txBody>
      </p:sp>
      <p:sp>
        <p:nvSpPr>
          <p:cNvPr id="118791" name="WordArt 7"/>
          <p:cNvSpPr>
            <a:spLocks noChangeArrowheads="1" noChangeShapeType="1" noTextEdit="1"/>
          </p:cNvSpPr>
          <p:nvPr/>
        </p:nvSpPr>
        <p:spPr bwMode="auto">
          <a:xfrm>
            <a:off x="5880101" y="4292601"/>
            <a:ext cx="314325" cy="2190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kern="10">
                <a:ln w="9525">
                  <a:solidFill>
                    <a:srgbClr val="000000"/>
                  </a:solidFill>
                  <a:round/>
                  <a:headEnd/>
                  <a:tailEnd/>
                </a:ln>
                <a:solidFill>
                  <a:srgbClr val="333300"/>
                </a:solidFill>
                <a:latin typeface="Arial Black" panose="020B0A04020102020204" pitchFamily="34" charset="0"/>
              </a:rPr>
              <a:t>hca</a:t>
            </a:r>
          </a:p>
        </p:txBody>
      </p:sp>
      <p:sp>
        <p:nvSpPr>
          <p:cNvPr id="118792" name="Line 8"/>
          <p:cNvSpPr>
            <a:spLocks noChangeShapeType="1"/>
          </p:cNvSpPr>
          <p:nvPr/>
        </p:nvSpPr>
        <p:spPr bwMode="auto">
          <a:xfrm>
            <a:off x="5808663" y="4652963"/>
            <a:ext cx="431800" cy="0"/>
          </a:xfrm>
          <a:prstGeom prst="line">
            <a:avLst/>
          </a:prstGeom>
          <a:noFill/>
          <a:ln w="222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8793" name="WordArt 9"/>
          <p:cNvSpPr>
            <a:spLocks noChangeArrowheads="1" noChangeShapeType="1" noTextEdit="1"/>
          </p:cNvSpPr>
          <p:nvPr/>
        </p:nvSpPr>
        <p:spPr bwMode="auto">
          <a:xfrm>
            <a:off x="5951539" y="4868864"/>
            <a:ext cx="66675" cy="2571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kern="10">
                <a:ln w="9525">
                  <a:solidFill>
                    <a:srgbClr val="000000"/>
                  </a:solidFill>
                  <a:round/>
                  <a:headEnd/>
                  <a:tailEnd/>
                </a:ln>
                <a:solidFill>
                  <a:srgbClr val="333300"/>
                </a:solidFill>
                <a:latin typeface="Zar"/>
              </a:rPr>
              <a:t>2</a:t>
            </a:r>
          </a:p>
        </p:txBody>
      </p:sp>
      <p:sp>
        <p:nvSpPr>
          <p:cNvPr id="118794" name="WordArt 10"/>
          <p:cNvSpPr>
            <a:spLocks noChangeArrowheads="1" noChangeShapeType="1" noTextEdit="1"/>
          </p:cNvSpPr>
          <p:nvPr/>
        </p:nvSpPr>
        <p:spPr bwMode="auto">
          <a:xfrm>
            <a:off x="7104064" y="4292601"/>
            <a:ext cx="314325" cy="2190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kern="10">
                <a:ln w="9525">
                  <a:solidFill>
                    <a:srgbClr val="000000"/>
                  </a:solidFill>
                  <a:round/>
                  <a:headEnd/>
                  <a:tailEnd/>
                </a:ln>
                <a:solidFill>
                  <a:srgbClr val="333300"/>
                </a:solidFill>
                <a:latin typeface="Arial Black" panose="020B0A04020102020204" pitchFamily="34" charset="0"/>
              </a:rPr>
              <a:t>kca</a:t>
            </a:r>
          </a:p>
        </p:txBody>
      </p:sp>
      <p:sp>
        <p:nvSpPr>
          <p:cNvPr id="118795" name="Line 11"/>
          <p:cNvSpPr>
            <a:spLocks noChangeShapeType="1"/>
          </p:cNvSpPr>
          <p:nvPr/>
        </p:nvSpPr>
        <p:spPr bwMode="auto">
          <a:xfrm flipH="1">
            <a:off x="7032625" y="4652963"/>
            <a:ext cx="431800" cy="0"/>
          </a:xfrm>
          <a:prstGeom prst="line">
            <a:avLst/>
          </a:prstGeom>
          <a:noFill/>
          <a:ln w="1587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8796" name="WordArt 12"/>
          <p:cNvSpPr>
            <a:spLocks noChangeArrowheads="1" noChangeShapeType="1" noTextEdit="1"/>
          </p:cNvSpPr>
          <p:nvPr/>
        </p:nvSpPr>
        <p:spPr bwMode="auto">
          <a:xfrm>
            <a:off x="7248526" y="4797426"/>
            <a:ext cx="66675" cy="2571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kern="10">
                <a:ln w="9525">
                  <a:solidFill>
                    <a:srgbClr val="000000"/>
                  </a:solidFill>
                  <a:round/>
                  <a:headEnd/>
                  <a:tailEnd/>
                </a:ln>
                <a:solidFill>
                  <a:srgbClr val="333300"/>
                </a:solidFill>
                <a:latin typeface="Zar"/>
              </a:rPr>
              <a:t>2</a:t>
            </a:r>
          </a:p>
        </p:txBody>
      </p:sp>
    </p:spTree>
    <p:extLst>
      <p:ext uri="{BB962C8B-B14F-4D97-AF65-F5344CB8AC3E}">
        <p14:creationId xmlns:p14="http://schemas.microsoft.com/office/powerpoint/2010/main" val="439633684"/>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18786"/>
                                        </p:tgtEl>
                                        <p:attrNameLst>
                                          <p:attrName>style.visibility</p:attrName>
                                        </p:attrNameLst>
                                      </p:cBhvr>
                                      <p:to>
                                        <p:strVal val="visible"/>
                                      </p:to>
                                    </p:set>
                                    <p:anim calcmode="lin" valueType="num">
                                      <p:cBhvr>
                                        <p:cTn id="7" dur="500" decel="50000" fill="hold">
                                          <p:stCondLst>
                                            <p:cond delay="0"/>
                                          </p:stCondLst>
                                        </p:cTn>
                                        <p:tgtEl>
                                          <p:spTgt spid="11878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1878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18786"/>
                                        </p:tgtEl>
                                        <p:attrNameLst>
                                          <p:attrName>ppt_w</p:attrName>
                                        </p:attrNameLst>
                                      </p:cBhvr>
                                      <p:tavLst>
                                        <p:tav tm="0">
                                          <p:val>
                                            <p:strVal val="#ppt_w*.05"/>
                                          </p:val>
                                        </p:tav>
                                        <p:tav tm="100000">
                                          <p:val>
                                            <p:strVal val="#ppt_w"/>
                                          </p:val>
                                        </p:tav>
                                      </p:tavLst>
                                    </p:anim>
                                    <p:anim calcmode="lin" valueType="num">
                                      <p:cBhvr>
                                        <p:cTn id="10" dur="1000" fill="hold"/>
                                        <p:tgtEl>
                                          <p:spTgt spid="11878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1878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1878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1878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1878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18787">
                                            <p:bg/>
                                          </p:spTgt>
                                        </p:tgtEl>
                                        <p:attrNameLst>
                                          <p:attrName>style.visibility</p:attrName>
                                        </p:attrNameLst>
                                      </p:cBhvr>
                                      <p:to>
                                        <p:strVal val="visible"/>
                                      </p:to>
                                    </p:set>
                                    <p:animEffect transition="in" filter="fade">
                                      <p:cBhvr>
                                        <p:cTn id="19" dur="2000"/>
                                        <p:tgtEl>
                                          <p:spTgt spid="118787">
                                            <p:bg/>
                                          </p:spTgt>
                                        </p:tgtEl>
                                      </p:cBhvr>
                                    </p:animEffect>
                                    <p:anim calcmode="lin" valueType="num">
                                      <p:cBhvr>
                                        <p:cTn id="20" dur="2000" fill="hold"/>
                                        <p:tgtEl>
                                          <p:spTgt spid="118787">
                                            <p:bg/>
                                          </p:spTgt>
                                        </p:tgtEl>
                                        <p:attrNameLst>
                                          <p:attrName>style.rotation</p:attrName>
                                        </p:attrNameLst>
                                      </p:cBhvr>
                                      <p:tavLst>
                                        <p:tav tm="0">
                                          <p:val>
                                            <p:fltVal val="720"/>
                                          </p:val>
                                        </p:tav>
                                        <p:tav tm="100000">
                                          <p:val>
                                            <p:fltVal val="0"/>
                                          </p:val>
                                        </p:tav>
                                      </p:tavLst>
                                    </p:anim>
                                    <p:anim calcmode="lin" valueType="num">
                                      <p:cBhvr>
                                        <p:cTn id="21" dur="2000" fill="hold"/>
                                        <p:tgtEl>
                                          <p:spTgt spid="118787">
                                            <p:bg/>
                                          </p:spTgt>
                                        </p:tgtEl>
                                        <p:attrNameLst>
                                          <p:attrName>ppt_h</p:attrName>
                                        </p:attrNameLst>
                                      </p:cBhvr>
                                      <p:tavLst>
                                        <p:tav tm="0">
                                          <p:val>
                                            <p:fltVal val="0"/>
                                          </p:val>
                                        </p:tav>
                                        <p:tav tm="100000">
                                          <p:val>
                                            <p:strVal val="#ppt_h"/>
                                          </p:val>
                                        </p:tav>
                                      </p:tavLst>
                                    </p:anim>
                                    <p:anim calcmode="lin" valueType="num">
                                      <p:cBhvr>
                                        <p:cTn id="22" dur="2000" fill="hold"/>
                                        <p:tgtEl>
                                          <p:spTgt spid="118787">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18787">
                                            <p:txEl>
                                              <p:pRg st="0" end="0"/>
                                            </p:txEl>
                                          </p:spTgt>
                                        </p:tgtEl>
                                        <p:attrNameLst>
                                          <p:attrName>style.visibility</p:attrName>
                                        </p:attrNameLst>
                                      </p:cBhvr>
                                      <p:to>
                                        <p:strVal val="visible"/>
                                      </p:to>
                                    </p:set>
                                    <p:animEffect transition="in" filter="fade">
                                      <p:cBhvr>
                                        <p:cTn id="25" dur="2000"/>
                                        <p:tgtEl>
                                          <p:spTgt spid="118787">
                                            <p:txEl>
                                              <p:pRg st="0" end="0"/>
                                            </p:txEl>
                                          </p:spTgt>
                                        </p:tgtEl>
                                      </p:cBhvr>
                                    </p:animEffect>
                                    <p:anim calcmode="lin" valueType="num">
                                      <p:cBhvr>
                                        <p:cTn id="26" dur="2000" fill="hold"/>
                                        <p:tgtEl>
                                          <p:spTgt spid="118787">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18787">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18787">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18787">
                                            <p:txEl>
                                              <p:pRg st="0" end="0"/>
                                            </p:txEl>
                                          </p:spTgt>
                                        </p:tgtEl>
                                        <p:attrNameLst>
                                          <p:attrName>style.visibility</p:attrName>
                                        </p:attrNameLst>
                                      </p:cBhvr>
                                      <p:to>
                                        <p:strVal val="visible"/>
                                      </p:to>
                                    </p:set>
                                    <p:set>
                                      <p:cBhvr>
                                        <p:cTn id="33" dur="455" fill="hold">
                                          <p:stCondLst>
                                            <p:cond delay="0"/>
                                          </p:stCondLst>
                                        </p:cTn>
                                        <p:tgtEl>
                                          <p:spTgt spid="118787">
                                            <p:txEl>
                                              <p:pRg st="0" end="0"/>
                                            </p:txEl>
                                          </p:spTgt>
                                        </p:tgtEl>
                                        <p:attrNameLst>
                                          <p:attrName>style.rotation</p:attrName>
                                        </p:attrNameLst>
                                      </p:cBhvr>
                                      <p:to>
                                        <p:strVal val="-45.0"/>
                                      </p:to>
                                    </p:set>
                                    <p:anim calcmode="lin" valueType="num">
                                      <p:cBhvr>
                                        <p:cTn id="34" dur="455" fill="hold">
                                          <p:stCondLst>
                                            <p:cond delay="455"/>
                                          </p:stCondLst>
                                        </p:cTn>
                                        <p:tgtEl>
                                          <p:spTgt spid="11878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18787">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1878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1878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6" grpId="0"/>
      <p:bldP spid="118787" grpId="0" build="allAtOnce"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Text Box 2"/>
          <p:cNvSpPr txBox="1">
            <a:spLocks noChangeArrowheads="1"/>
          </p:cNvSpPr>
          <p:nvPr/>
        </p:nvSpPr>
        <p:spPr bwMode="auto">
          <a:xfrm>
            <a:off x="1774825" y="1401764"/>
            <a:ext cx="8713788" cy="230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endParaRPr lang="fa-IR" altLang="en-US" sz="2500">
              <a:solidFill>
                <a:srgbClr val="333300"/>
              </a:solidFill>
              <a:latin typeface="Times New Roman" panose="02020603050405020304" pitchFamily="18" charset="0"/>
              <a:cs typeface="Andalus" panose="02020603050405020304" pitchFamily="18" charset="-78"/>
            </a:endParaRP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ميتوانيم معادله (1-7) را به شكل زير نشان دهيم :</a:t>
            </a:r>
          </a:p>
          <a:p>
            <a:pPr>
              <a:spcBef>
                <a:spcPct val="50000"/>
              </a:spcBef>
            </a:pPr>
            <a:r>
              <a:rPr lang="fa-IR" altLang="en-US" sz="3000" b="1">
                <a:solidFill>
                  <a:srgbClr val="333300"/>
                </a:solidFill>
                <a:latin typeface="Times New Roman" panose="02020603050405020304" pitchFamily="18" charset="0"/>
                <a:cs typeface="2  Hamid" pitchFamily="2" charset="0"/>
              </a:rPr>
              <a:t>(1-8)                              +(      +     </a:t>
            </a:r>
            <a:r>
              <a:rPr lang="en-US" altLang="en-US" sz="2000" b="1">
                <a:solidFill>
                  <a:srgbClr val="333300"/>
                </a:solidFill>
                <a:latin typeface="Times New Roman" panose="02020603050405020304" pitchFamily="18" charset="0"/>
                <a:cs typeface="2  Hamid" pitchFamily="2" charset="0"/>
              </a:rPr>
              <a:t>1-t)(cs+</a:t>
            </a:r>
            <a:r>
              <a:rPr lang="fa-IR" altLang="en-US" sz="2000" b="1">
                <a:solidFill>
                  <a:srgbClr val="333300"/>
                </a:solidFill>
                <a:latin typeface="Times New Roman" panose="02020603050405020304" pitchFamily="18" charset="0"/>
                <a:cs typeface="2  Hamid" pitchFamily="2" charset="0"/>
              </a:rPr>
              <a:t>  )= هزينه كل</a:t>
            </a:r>
          </a:p>
          <a:p>
            <a:pPr>
              <a:spcBef>
                <a:spcPct val="50000"/>
              </a:spcBef>
            </a:pPr>
            <a:r>
              <a:rPr lang="fa-IR" altLang="en-US" sz="2000" b="1">
                <a:solidFill>
                  <a:srgbClr val="333300"/>
                </a:solidFill>
                <a:latin typeface="Times New Roman" panose="02020603050405020304" pitchFamily="18" charset="0"/>
                <a:cs typeface="2  Hamid" pitchFamily="2" charset="0"/>
              </a:rPr>
              <a:t>  </a:t>
            </a:r>
            <a:r>
              <a:rPr lang="en-US" altLang="en-US" sz="2000" b="1">
                <a:solidFill>
                  <a:srgbClr val="333300"/>
                </a:solidFill>
                <a:latin typeface="Times New Roman" panose="02020603050405020304" pitchFamily="18" charset="0"/>
                <a:cs typeface="2  Hamid" pitchFamily="2" charset="0"/>
              </a:rPr>
              <a:t>L </a:t>
            </a:r>
            <a:r>
              <a:rPr lang="fa-IR" altLang="en-US" sz="2000" b="1">
                <a:solidFill>
                  <a:srgbClr val="333300"/>
                </a:solidFill>
                <a:latin typeface="Times New Roman" panose="02020603050405020304" pitchFamily="18" charset="0"/>
                <a:cs typeface="2  Hamid" pitchFamily="2" charset="0"/>
              </a:rPr>
              <a:t>متوسط سرمايه گذاري (        </a:t>
            </a:r>
            <a:r>
              <a:rPr lang="en-US" altLang="en-US" sz="2000" b="1">
                <a:solidFill>
                  <a:srgbClr val="333300"/>
                </a:solidFill>
                <a:latin typeface="Times New Roman" panose="02020603050405020304" pitchFamily="18" charset="0"/>
                <a:cs typeface="2  Hamid" pitchFamily="2" charset="0"/>
              </a:rPr>
              <a:t>   (l= </a:t>
            </a:r>
            <a:r>
              <a:rPr lang="fa-IR" altLang="en-US" sz="2000" b="1">
                <a:solidFill>
                  <a:srgbClr val="333300"/>
                </a:solidFill>
                <a:latin typeface="Times New Roman" panose="02020603050405020304" pitchFamily="18" charset="0"/>
                <a:cs typeface="2  Hamid" pitchFamily="2" charset="0"/>
              </a:rPr>
              <a:t> است .</a:t>
            </a:r>
            <a:endParaRPr lang="en-US" altLang="en-US" sz="2000" b="1">
              <a:solidFill>
                <a:srgbClr val="333300"/>
              </a:solidFill>
              <a:latin typeface="Times New Roman" panose="02020603050405020304" pitchFamily="18" charset="0"/>
              <a:cs typeface="2  Hamid" pitchFamily="2" charset="0"/>
            </a:endParaRPr>
          </a:p>
        </p:txBody>
      </p:sp>
      <p:sp>
        <p:nvSpPr>
          <p:cNvPr id="119811"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16</a:t>
            </a:r>
            <a:endParaRPr lang="en-US" altLang="en-US" b="1">
              <a:solidFill>
                <a:srgbClr val="333300"/>
              </a:solidFill>
              <a:latin typeface="Times New Roman" panose="02020603050405020304" pitchFamily="18" charset="0"/>
            </a:endParaRPr>
          </a:p>
        </p:txBody>
      </p:sp>
      <p:sp>
        <p:nvSpPr>
          <p:cNvPr id="119812" name="WordArt 4"/>
          <p:cNvSpPr>
            <a:spLocks noChangeArrowheads="1" noChangeShapeType="1" noTextEdit="1"/>
          </p:cNvSpPr>
          <p:nvPr/>
        </p:nvSpPr>
        <p:spPr bwMode="auto">
          <a:xfrm>
            <a:off x="5303838" y="2565400"/>
            <a:ext cx="296862" cy="2159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kern="10">
                <a:ln w="9525">
                  <a:solidFill>
                    <a:srgbClr val="000000"/>
                  </a:solidFill>
                  <a:round/>
                  <a:headEnd/>
                  <a:tailEnd/>
                </a:ln>
                <a:solidFill>
                  <a:srgbClr val="333300"/>
                </a:solidFill>
                <a:latin typeface="Arial Black" panose="020B0A04020102020204" pitchFamily="34" charset="0"/>
              </a:rPr>
              <a:t>fcs</a:t>
            </a:r>
          </a:p>
        </p:txBody>
      </p:sp>
      <p:sp>
        <p:nvSpPr>
          <p:cNvPr id="119813" name="Line 5"/>
          <p:cNvSpPr>
            <a:spLocks noChangeShapeType="1"/>
          </p:cNvSpPr>
          <p:nvPr/>
        </p:nvSpPr>
        <p:spPr bwMode="auto">
          <a:xfrm>
            <a:off x="5303839" y="2924175"/>
            <a:ext cx="288925" cy="0"/>
          </a:xfrm>
          <a:prstGeom prst="line">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9814" name="WordArt 6"/>
          <p:cNvSpPr>
            <a:spLocks noChangeArrowheads="1" noChangeShapeType="1" noTextEdit="1"/>
          </p:cNvSpPr>
          <p:nvPr/>
        </p:nvSpPr>
        <p:spPr bwMode="auto">
          <a:xfrm>
            <a:off x="5303839" y="2997201"/>
            <a:ext cx="123825" cy="2190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kern="10">
                <a:ln w="9525">
                  <a:solidFill>
                    <a:srgbClr val="000000"/>
                  </a:solidFill>
                  <a:round/>
                  <a:headEnd/>
                  <a:tailEnd/>
                </a:ln>
                <a:solidFill>
                  <a:srgbClr val="333300"/>
                </a:solidFill>
                <a:latin typeface="Zar"/>
              </a:rPr>
              <a:t>2</a:t>
            </a:r>
          </a:p>
        </p:txBody>
      </p:sp>
      <p:sp>
        <p:nvSpPr>
          <p:cNvPr id="119818" name="WordArt 10"/>
          <p:cNvSpPr>
            <a:spLocks noChangeArrowheads="1" noChangeShapeType="1" noTextEdit="1"/>
          </p:cNvSpPr>
          <p:nvPr/>
        </p:nvSpPr>
        <p:spPr bwMode="auto">
          <a:xfrm>
            <a:off x="6024564" y="2781301"/>
            <a:ext cx="223837" cy="2190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kern="10">
                <a:ln w="9525">
                  <a:solidFill>
                    <a:srgbClr val="000000"/>
                  </a:solidFill>
                  <a:round/>
                  <a:headEnd/>
                  <a:tailEnd/>
                </a:ln>
                <a:solidFill>
                  <a:srgbClr val="333300"/>
                </a:solidFill>
                <a:latin typeface="Arial Black" panose="020B0A04020102020204" pitchFamily="34" charset="0"/>
              </a:rPr>
              <a:t>hl</a:t>
            </a:r>
          </a:p>
        </p:txBody>
      </p:sp>
      <p:sp>
        <p:nvSpPr>
          <p:cNvPr id="119819" name="WordArt 11"/>
          <p:cNvSpPr>
            <a:spLocks noChangeArrowheads="1" noChangeShapeType="1" noTextEdit="1"/>
          </p:cNvSpPr>
          <p:nvPr/>
        </p:nvSpPr>
        <p:spPr bwMode="auto">
          <a:xfrm>
            <a:off x="6888164" y="2781301"/>
            <a:ext cx="333375" cy="2190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kern="10">
                <a:ln w="9525">
                  <a:solidFill>
                    <a:srgbClr val="000000"/>
                  </a:solidFill>
                  <a:round/>
                  <a:headEnd/>
                  <a:tailEnd/>
                </a:ln>
                <a:solidFill>
                  <a:srgbClr val="333300"/>
                </a:solidFill>
                <a:latin typeface="Arial Black" panose="020B0A04020102020204" pitchFamily="34" charset="0"/>
              </a:rPr>
              <a:t>kl</a:t>
            </a:r>
          </a:p>
        </p:txBody>
      </p:sp>
      <p:sp>
        <p:nvSpPr>
          <p:cNvPr id="119821" name="WordArt 13"/>
          <p:cNvSpPr>
            <a:spLocks noChangeArrowheads="1" noChangeShapeType="1" noTextEdit="1"/>
          </p:cNvSpPr>
          <p:nvPr/>
        </p:nvSpPr>
        <p:spPr bwMode="auto">
          <a:xfrm>
            <a:off x="5591176" y="2997201"/>
            <a:ext cx="47625" cy="2190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kern="10">
                <a:ln w="9525">
                  <a:solidFill>
                    <a:srgbClr val="000000"/>
                  </a:solidFill>
                  <a:round/>
                  <a:headEnd/>
                  <a:tailEnd/>
                </a:ln>
                <a:solidFill>
                  <a:srgbClr val="333300"/>
                </a:solidFill>
                <a:latin typeface="Arial Black" panose="020B0A04020102020204" pitchFamily="34" charset="0"/>
              </a:rPr>
              <a:t>l</a:t>
            </a:r>
          </a:p>
        </p:txBody>
      </p:sp>
      <p:sp>
        <p:nvSpPr>
          <p:cNvPr id="119822" name="WordArt 14"/>
          <p:cNvSpPr>
            <a:spLocks noChangeArrowheads="1" noChangeShapeType="1" noTextEdit="1"/>
          </p:cNvSpPr>
          <p:nvPr/>
        </p:nvSpPr>
        <p:spPr bwMode="auto">
          <a:xfrm>
            <a:off x="7824788" y="3141664"/>
            <a:ext cx="228600" cy="2190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kern="10">
                <a:ln w="9525">
                  <a:solidFill>
                    <a:srgbClr val="000000"/>
                  </a:solidFill>
                  <a:round/>
                  <a:headEnd/>
                  <a:tailEnd/>
                </a:ln>
                <a:solidFill>
                  <a:srgbClr val="333300"/>
                </a:solidFill>
                <a:latin typeface="Arial Black" panose="020B0A04020102020204" pitchFamily="34" charset="0"/>
              </a:rPr>
              <a:t>cQ</a:t>
            </a:r>
          </a:p>
        </p:txBody>
      </p:sp>
      <p:sp>
        <p:nvSpPr>
          <p:cNvPr id="119823" name="Line 15"/>
          <p:cNvSpPr>
            <a:spLocks noChangeShapeType="1"/>
          </p:cNvSpPr>
          <p:nvPr/>
        </p:nvSpPr>
        <p:spPr bwMode="auto">
          <a:xfrm>
            <a:off x="7751763" y="3429000"/>
            <a:ext cx="360362" cy="0"/>
          </a:xfrm>
          <a:prstGeom prst="line">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9824" name="WordArt 16"/>
          <p:cNvSpPr>
            <a:spLocks noChangeArrowheads="1" noChangeShapeType="1" noTextEdit="1"/>
          </p:cNvSpPr>
          <p:nvPr/>
        </p:nvSpPr>
        <p:spPr bwMode="auto">
          <a:xfrm>
            <a:off x="7967664" y="3500439"/>
            <a:ext cx="66675" cy="2571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1200" kern="10">
                <a:ln w="9525">
                  <a:solidFill>
                    <a:srgbClr val="000000"/>
                  </a:solidFill>
                  <a:round/>
                  <a:headEnd/>
                  <a:tailEnd/>
                </a:ln>
                <a:solidFill>
                  <a:srgbClr val="333300"/>
                </a:solidFill>
                <a:latin typeface="Zar"/>
              </a:rPr>
              <a:t>2</a:t>
            </a:r>
          </a:p>
        </p:txBody>
      </p:sp>
    </p:spTree>
    <p:extLst>
      <p:ext uri="{BB962C8B-B14F-4D97-AF65-F5344CB8AC3E}">
        <p14:creationId xmlns:p14="http://schemas.microsoft.com/office/powerpoint/2010/main" val="290230491"/>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19810"/>
                                        </p:tgtEl>
                                        <p:attrNameLst>
                                          <p:attrName>style.visibility</p:attrName>
                                        </p:attrNameLst>
                                      </p:cBhvr>
                                      <p:to>
                                        <p:strVal val="visible"/>
                                      </p:to>
                                    </p:set>
                                    <p:anim calcmode="lin" valueType="num">
                                      <p:cBhvr>
                                        <p:cTn id="7" dur="500" decel="50000" fill="hold">
                                          <p:stCondLst>
                                            <p:cond delay="0"/>
                                          </p:stCondLst>
                                        </p:cTn>
                                        <p:tgtEl>
                                          <p:spTgt spid="11981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1981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19810"/>
                                        </p:tgtEl>
                                        <p:attrNameLst>
                                          <p:attrName>ppt_w</p:attrName>
                                        </p:attrNameLst>
                                      </p:cBhvr>
                                      <p:tavLst>
                                        <p:tav tm="0">
                                          <p:val>
                                            <p:strVal val="#ppt_w*.05"/>
                                          </p:val>
                                        </p:tav>
                                        <p:tav tm="100000">
                                          <p:val>
                                            <p:strVal val="#ppt_w"/>
                                          </p:val>
                                        </p:tav>
                                      </p:tavLst>
                                    </p:anim>
                                    <p:anim calcmode="lin" valueType="num">
                                      <p:cBhvr>
                                        <p:cTn id="10" dur="1000" fill="hold"/>
                                        <p:tgtEl>
                                          <p:spTgt spid="11981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1981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1981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1981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1981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19811">
                                            <p:bg/>
                                          </p:spTgt>
                                        </p:tgtEl>
                                        <p:attrNameLst>
                                          <p:attrName>style.visibility</p:attrName>
                                        </p:attrNameLst>
                                      </p:cBhvr>
                                      <p:to>
                                        <p:strVal val="visible"/>
                                      </p:to>
                                    </p:set>
                                    <p:animEffect transition="in" filter="fade">
                                      <p:cBhvr>
                                        <p:cTn id="19" dur="2000"/>
                                        <p:tgtEl>
                                          <p:spTgt spid="119811">
                                            <p:bg/>
                                          </p:spTgt>
                                        </p:tgtEl>
                                      </p:cBhvr>
                                    </p:animEffect>
                                    <p:anim calcmode="lin" valueType="num">
                                      <p:cBhvr>
                                        <p:cTn id="20" dur="2000" fill="hold"/>
                                        <p:tgtEl>
                                          <p:spTgt spid="119811">
                                            <p:bg/>
                                          </p:spTgt>
                                        </p:tgtEl>
                                        <p:attrNameLst>
                                          <p:attrName>style.rotation</p:attrName>
                                        </p:attrNameLst>
                                      </p:cBhvr>
                                      <p:tavLst>
                                        <p:tav tm="0">
                                          <p:val>
                                            <p:fltVal val="720"/>
                                          </p:val>
                                        </p:tav>
                                        <p:tav tm="100000">
                                          <p:val>
                                            <p:fltVal val="0"/>
                                          </p:val>
                                        </p:tav>
                                      </p:tavLst>
                                    </p:anim>
                                    <p:anim calcmode="lin" valueType="num">
                                      <p:cBhvr>
                                        <p:cTn id="21" dur="2000" fill="hold"/>
                                        <p:tgtEl>
                                          <p:spTgt spid="119811">
                                            <p:bg/>
                                          </p:spTgt>
                                        </p:tgtEl>
                                        <p:attrNameLst>
                                          <p:attrName>ppt_h</p:attrName>
                                        </p:attrNameLst>
                                      </p:cBhvr>
                                      <p:tavLst>
                                        <p:tav tm="0">
                                          <p:val>
                                            <p:fltVal val="0"/>
                                          </p:val>
                                        </p:tav>
                                        <p:tav tm="100000">
                                          <p:val>
                                            <p:strVal val="#ppt_h"/>
                                          </p:val>
                                        </p:tav>
                                      </p:tavLst>
                                    </p:anim>
                                    <p:anim calcmode="lin" valueType="num">
                                      <p:cBhvr>
                                        <p:cTn id="22" dur="2000" fill="hold"/>
                                        <p:tgtEl>
                                          <p:spTgt spid="119811">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19811">
                                            <p:txEl>
                                              <p:pRg st="0" end="0"/>
                                            </p:txEl>
                                          </p:spTgt>
                                        </p:tgtEl>
                                        <p:attrNameLst>
                                          <p:attrName>style.visibility</p:attrName>
                                        </p:attrNameLst>
                                      </p:cBhvr>
                                      <p:to>
                                        <p:strVal val="visible"/>
                                      </p:to>
                                    </p:set>
                                    <p:animEffect transition="in" filter="fade">
                                      <p:cBhvr>
                                        <p:cTn id="25" dur="2000"/>
                                        <p:tgtEl>
                                          <p:spTgt spid="119811">
                                            <p:txEl>
                                              <p:pRg st="0" end="0"/>
                                            </p:txEl>
                                          </p:spTgt>
                                        </p:tgtEl>
                                      </p:cBhvr>
                                    </p:animEffect>
                                    <p:anim calcmode="lin" valueType="num">
                                      <p:cBhvr>
                                        <p:cTn id="26" dur="2000" fill="hold"/>
                                        <p:tgtEl>
                                          <p:spTgt spid="119811">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19811">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19811">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19811">
                                            <p:txEl>
                                              <p:pRg st="0" end="0"/>
                                            </p:txEl>
                                          </p:spTgt>
                                        </p:tgtEl>
                                        <p:attrNameLst>
                                          <p:attrName>style.visibility</p:attrName>
                                        </p:attrNameLst>
                                      </p:cBhvr>
                                      <p:to>
                                        <p:strVal val="visible"/>
                                      </p:to>
                                    </p:set>
                                    <p:set>
                                      <p:cBhvr>
                                        <p:cTn id="33" dur="455" fill="hold">
                                          <p:stCondLst>
                                            <p:cond delay="0"/>
                                          </p:stCondLst>
                                        </p:cTn>
                                        <p:tgtEl>
                                          <p:spTgt spid="119811">
                                            <p:txEl>
                                              <p:pRg st="0" end="0"/>
                                            </p:txEl>
                                          </p:spTgt>
                                        </p:tgtEl>
                                        <p:attrNameLst>
                                          <p:attrName>style.rotation</p:attrName>
                                        </p:attrNameLst>
                                      </p:cBhvr>
                                      <p:to>
                                        <p:strVal val="-45.0"/>
                                      </p:to>
                                    </p:set>
                                    <p:anim calcmode="lin" valueType="num">
                                      <p:cBhvr>
                                        <p:cTn id="34" dur="455" fill="hold">
                                          <p:stCondLst>
                                            <p:cond delay="455"/>
                                          </p:stCondLst>
                                        </p:cTn>
                                        <p:tgtEl>
                                          <p:spTgt spid="119811">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19811">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19811">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19811">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0" grpId="0"/>
      <p:bldP spid="119811" grpId="0" build="allAtOnce"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ext Box 2"/>
          <p:cNvSpPr txBox="1">
            <a:spLocks noChangeArrowheads="1"/>
          </p:cNvSpPr>
          <p:nvPr/>
        </p:nvSpPr>
        <p:spPr bwMode="auto">
          <a:xfrm>
            <a:off x="1774825" y="1401764"/>
            <a:ext cx="8713788" cy="2759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روشهاي حداقل كننده هزينه ها:</a:t>
            </a:r>
          </a:p>
          <a:p>
            <a:pPr>
              <a:spcBef>
                <a:spcPct val="50000"/>
              </a:spcBef>
            </a:pPr>
            <a:r>
              <a:rPr lang="fa-IR" altLang="en-US" sz="3000">
                <a:solidFill>
                  <a:srgbClr val="333300"/>
                </a:solidFill>
                <a:latin typeface="Times New Roman" panose="02020603050405020304" pitchFamily="18" charset="0"/>
                <a:cs typeface="2  Hamid" pitchFamily="2" charset="0"/>
              </a:rPr>
              <a:t>الگوي مقدار اقتصادي سفارش:</a:t>
            </a:r>
          </a:p>
          <a:p>
            <a:pPr>
              <a:spcBef>
                <a:spcPct val="50000"/>
              </a:spcBef>
            </a:pPr>
            <a:r>
              <a:rPr lang="fa-IR" altLang="en-US" sz="3000">
                <a:solidFill>
                  <a:srgbClr val="333300"/>
                </a:solidFill>
                <a:latin typeface="Times New Roman" panose="02020603050405020304" pitchFamily="18" charset="0"/>
                <a:cs typeface="2  Hamid" pitchFamily="2" charset="0"/>
              </a:rPr>
              <a:t>هنگامي كه هزينه خريد با مقدار سفارش تغيير نمي كند ،مقدار سفارش حداقل كننده كل هزينه در معادله (1-7) را مي توان با استفاده از فرمول محاسبه كرد .</a:t>
            </a:r>
            <a:endParaRPr lang="en-US" altLang="en-US" sz="3000" b="1">
              <a:solidFill>
                <a:srgbClr val="333300"/>
              </a:solidFill>
              <a:latin typeface="Times New Roman" panose="02020603050405020304" pitchFamily="18" charset="0"/>
              <a:cs typeface="2  Hamid" pitchFamily="2" charset="0"/>
            </a:endParaRPr>
          </a:p>
        </p:txBody>
      </p:sp>
      <p:sp>
        <p:nvSpPr>
          <p:cNvPr id="120835"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17</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1377131580"/>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20834"/>
                                        </p:tgtEl>
                                        <p:attrNameLst>
                                          <p:attrName>style.visibility</p:attrName>
                                        </p:attrNameLst>
                                      </p:cBhvr>
                                      <p:to>
                                        <p:strVal val="visible"/>
                                      </p:to>
                                    </p:set>
                                    <p:anim calcmode="lin" valueType="num">
                                      <p:cBhvr>
                                        <p:cTn id="7" dur="500" decel="50000" fill="hold">
                                          <p:stCondLst>
                                            <p:cond delay="0"/>
                                          </p:stCondLst>
                                        </p:cTn>
                                        <p:tgtEl>
                                          <p:spTgt spid="12083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2083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20834"/>
                                        </p:tgtEl>
                                        <p:attrNameLst>
                                          <p:attrName>ppt_w</p:attrName>
                                        </p:attrNameLst>
                                      </p:cBhvr>
                                      <p:tavLst>
                                        <p:tav tm="0">
                                          <p:val>
                                            <p:strVal val="#ppt_w*.05"/>
                                          </p:val>
                                        </p:tav>
                                        <p:tav tm="100000">
                                          <p:val>
                                            <p:strVal val="#ppt_w"/>
                                          </p:val>
                                        </p:tav>
                                      </p:tavLst>
                                    </p:anim>
                                    <p:anim calcmode="lin" valueType="num">
                                      <p:cBhvr>
                                        <p:cTn id="10" dur="1000" fill="hold"/>
                                        <p:tgtEl>
                                          <p:spTgt spid="12083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2083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2083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2083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2083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20835">
                                            <p:bg/>
                                          </p:spTgt>
                                        </p:tgtEl>
                                        <p:attrNameLst>
                                          <p:attrName>style.visibility</p:attrName>
                                        </p:attrNameLst>
                                      </p:cBhvr>
                                      <p:to>
                                        <p:strVal val="visible"/>
                                      </p:to>
                                    </p:set>
                                    <p:animEffect transition="in" filter="fade">
                                      <p:cBhvr>
                                        <p:cTn id="19" dur="2000"/>
                                        <p:tgtEl>
                                          <p:spTgt spid="120835">
                                            <p:bg/>
                                          </p:spTgt>
                                        </p:tgtEl>
                                      </p:cBhvr>
                                    </p:animEffect>
                                    <p:anim calcmode="lin" valueType="num">
                                      <p:cBhvr>
                                        <p:cTn id="20" dur="2000" fill="hold"/>
                                        <p:tgtEl>
                                          <p:spTgt spid="120835">
                                            <p:bg/>
                                          </p:spTgt>
                                        </p:tgtEl>
                                        <p:attrNameLst>
                                          <p:attrName>style.rotation</p:attrName>
                                        </p:attrNameLst>
                                      </p:cBhvr>
                                      <p:tavLst>
                                        <p:tav tm="0">
                                          <p:val>
                                            <p:fltVal val="720"/>
                                          </p:val>
                                        </p:tav>
                                        <p:tav tm="100000">
                                          <p:val>
                                            <p:fltVal val="0"/>
                                          </p:val>
                                        </p:tav>
                                      </p:tavLst>
                                    </p:anim>
                                    <p:anim calcmode="lin" valueType="num">
                                      <p:cBhvr>
                                        <p:cTn id="21" dur="2000" fill="hold"/>
                                        <p:tgtEl>
                                          <p:spTgt spid="120835">
                                            <p:bg/>
                                          </p:spTgt>
                                        </p:tgtEl>
                                        <p:attrNameLst>
                                          <p:attrName>ppt_h</p:attrName>
                                        </p:attrNameLst>
                                      </p:cBhvr>
                                      <p:tavLst>
                                        <p:tav tm="0">
                                          <p:val>
                                            <p:fltVal val="0"/>
                                          </p:val>
                                        </p:tav>
                                        <p:tav tm="100000">
                                          <p:val>
                                            <p:strVal val="#ppt_h"/>
                                          </p:val>
                                        </p:tav>
                                      </p:tavLst>
                                    </p:anim>
                                    <p:anim calcmode="lin" valueType="num">
                                      <p:cBhvr>
                                        <p:cTn id="22" dur="2000" fill="hold"/>
                                        <p:tgtEl>
                                          <p:spTgt spid="120835">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20835">
                                            <p:txEl>
                                              <p:pRg st="0" end="0"/>
                                            </p:txEl>
                                          </p:spTgt>
                                        </p:tgtEl>
                                        <p:attrNameLst>
                                          <p:attrName>style.visibility</p:attrName>
                                        </p:attrNameLst>
                                      </p:cBhvr>
                                      <p:to>
                                        <p:strVal val="visible"/>
                                      </p:to>
                                    </p:set>
                                    <p:animEffect transition="in" filter="fade">
                                      <p:cBhvr>
                                        <p:cTn id="25" dur="2000"/>
                                        <p:tgtEl>
                                          <p:spTgt spid="120835">
                                            <p:txEl>
                                              <p:pRg st="0" end="0"/>
                                            </p:txEl>
                                          </p:spTgt>
                                        </p:tgtEl>
                                      </p:cBhvr>
                                    </p:animEffect>
                                    <p:anim calcmode="lin" valueType="num">
                                      <p:cBhvr>
                                        <p:cTn id="26" dur="2000" fill="hold"/>
                                        <p:tgtEl>
                                          <p:spTgt spid="120835">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20835">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20835">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20835">
                                            <p:txEl>
                                              <p:pRg st="0" end="0"/>
                                            </p:txEl>
                                          </p:spTgt>
                                        </p:tgtEl>
                                        <p:attrNameLst>
                                          <p:attrName>style.visibility</p:attrName>
                                        </p:attrNameLst>
                                      </p:cBhvr>
                                      <p:to>
                                        <p:strVal val="visible"/>
                                      </p:to>
                                    </p:set>
                                    <p:set>
                                      <p:cBhvr>
                                        <p:cTn id="33" dur="455" fill="hold">
                                          <p:stCondLst>
                                            <p:cond delay="0"/>
                                          </p:stCondLst>
                                        </p:cTn>
                                        <p:tgtEl>
                                          <p:spTgt spid="120835">
                                            <p:txEl>
                                              <p:pRg st="0" end="0"/>
                                            </p:txEl>
                                          </p:spTgt>
                                        </p:tgtEl>
                                        <p:attrNameLst>
                                          <p:attrName>style.rotation</p:attrName>
                                        </p:attrNameLst>
                                      </p:cBhvr>
                                      <p:to>
                                        <p:strVal val="-45.0"/>
                                      </p:to>
                                    </p:set>
                                    <p:anim calcmode="lin" valueType="num">
                                      <p:cBhvr>
                                        <p:cTn id="34" dur="455" fill="hold">
                                          <p:stCondLst>
                                            <p:cond delay="455"/>
                                          </p:stCondLst>
                                        </p:cTn>
                                        <p:tgtEl>
                                          <p:spTgt spid="12083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20835">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2083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2083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4" grpId="0"/>
      <p:bldP spid="120835" grpId="0" build="allAtOnce"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Text Box 2"/>
          <p:cNvSpPr txBox="1">
            <a:spLocks noChangeArrowheads="1"/>
          </p:cNvSpPr>
          <p:nvPr/>
        </p:nvSpPr>
        <p:spPr bwMode="auto">
          <a:xfrm>
            <a:off x="1774825" y="1341439"/>
            <a:ext cx="8713788" cy="245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3000" b="1">
                <a:solidFill>
                  <a:srgbClr val="333300"/>
                </a:solidFill>
                <a:latin typeface="Times New Roman" panose="02020603050405020304" pitchFamily="18" charset="0"/>
                <a:cs typeface="2  Hamid" pitchFamily="2" charset="0"/>
              </a:rPr>
              <a:t>مقدار بهينه سفارش ، مقدار اقتصادي سفارش خوانده مي شود و فرمول آن عبارت است از :</a:t>
            </a:r>
          </a:p>
          <a:p>
            <a:pPr>
              <a:spcBef>
                <a:spcPct val="50000"/>
              </a:spcBef>
            </a:pPr>
            <a:r>
              <a:rPr lang="fa-IR" altLang="en-US" sz="3000" b="1">
                <a:solidFill>
                  <a:srgbClr val="333300"/>
                </a:solidFill>
                <a:latin typeface="Times New Roman" panose="02020603050405020304" pitchFamily="18" charset="0"/>
                <a:cs typeface="2  Hamid" pitchFamily="2" charset="0"/>
              </a:rPr>
              <a:t>(1-9)                                        </a:t>
            </a:r>
            <a:r>
              <a:rPr lang="en-US" altLang="en-US" sz="2000" b="1">
                <a:solidFill>
                  <a:srgbClr val="333300"/>
                </a:solidFill>
                <a:latin typeface="Times New Roman" panose="02020603050405020304" pitchFamily="18" charset="0"/>
                <a:cs typeface="2  Hamid" pitchFamily="2" charset="0"/>
              </a:rPr>
              <a:t>EOQ=</a:t>
            </a:r>
            <a:endParaRPr lang="fa-IR" altLang="en-US" sz="2000" b="1">
              <a:solidFill>
                <a:srgbClr val="333300"/>
              </a:solidFill>
              <a:latin typeface="Times New Roman" panose="02020603050405020304" pitchFamily="18" charset="0"/>
              <a:cs typeface="2  Hamid" pitchFamily="2" charset="0"/>
            </a:endParaRPr>
          </a:p>
          <a:p>
            <a:pPr>
              <a:spcBef>
                <a:spcPct val="50000"/>
              </a:spcBef>
            </a:pPr>
            <a:r>
              <a:rPr lang="fa-IR" altLang="en-US" sz="2000" b="1">
                <a:solidFill>
                  <a:srgbClr val="333300"/>
                </a:solidFill>
                <a:latin typeface="Times New Roman" panose="02020603050405020304" pitchFamily="18" charset="0"/>
                <a:cs typeface="2  Hamid" pitchFamily="2" charset="0"/>
              </a:rPr>
              <a:t>نمودار هزينه كل و دو جزء اصلي آن يعني هزينه سفارش و هزينه انبار بعلاوه هزينه سرمايه در شكل (1-2) نشان داده شده است .</a:t>
            </a:r>
            <a:endParaRPr lang="en-US" altLang="en-US" sz="2000" b="1">
              <a:solidFill>
                <a:srgbClr val="333300"/>
              </a:solidFill>
              <a:latin typeface="Times New Roman" panose="02020603050405020304" pitchFamily="18" charset="0"/>
              <a:cs typeface="2  Hamid" pitchFamily="2" charset="0"/>
            </a:endParaRPr>
          </a:p>
        </p:txBody>
      </p:sp>
      <p:sp>
        <p:nvSpPr>
          <p:cNvPr id="121859"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18</a:t>
            </a:r>
            <a:endParaRPr lang="en-US" altLang="en-US" b="1">
              <a:solidFill>
                <a:srgbClr val="333300"/>
              </a:solidFill>
              <a:latin typeface="Times New Roman" panose="02020603050405020304" pitchFamily="18" charset="0"/>
            </a:endParaRPr>
          </a:p>
        </p:txBody>
      </p:sp>
      <p:cxnSp>
        <p:nvCxnSpPr>
          <p:cNvPr id="121865" name="AutoShape 9"/>
          <p:cNvCxnSpPr>
            <a:cxnSpLocks noChangeShapeType="1"/>
            <a:stCxn id="121858" idx="3"/>
            <a:endCxn id="121858" idx="3"/>
          </p:cNvCxnSpPr>
          <p:nvPr/>
        </p:nvCxnSpPr>
        <p:spPr bwMode="auto">
          <a:xfrm>
            <a:off x="10488613" y="2568575"/>
            <a:ext cx="0" cy="0"/>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1866" name="Line 10"/>
          <p:cNvSpPr>
            <a:spLocks noChangeShapeType="1"/>
          </p:cNvSpPr>
          <p:nvPr/>
        </p:nvSpPr>
        <p:spPr bwMode="auto">
          <a:xfrm>
            <a:off x="5880100" y="2565401"/>
            <a:ext cx="71438" cy="144463"/>
          </a:xfrm>
          <a:prstGeom prst="line">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1867" name="Line 11"/>
          <p:cNvSpPr>
            <a:spLocks noChangeShapeType="1"/>
          </p:cNvSpPr>
          <p:nvPr/>
        </p:nvSpPr>
        <p:spPr bwMode="auto">
          <a:xfrm flipV="1">
            <a:off x="5951539" y="2133601"/>
            <a:ext cx="71437" cy="576263"/>
          </a:xfrm>
          <a:prstGeom prst="line">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1868" name="Line 12"/>
          <p:cNvSpPr>
            <a:spLocks noChangeShapeType="1"/>
          </p:cNvSpPr>
          <p:nvPr/>
        </p:nvSpPr>
        <p:spPr bwMode="auto">
          <a:xfrm>
            <a:off x="6024564" y="2133600"/>
            <a:ext cx="1584325" cy="0"/>
          </a:xfrm>
          <a:prstGeom prst="line">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1871" name="WordArt 15"/>
          <p:cNvSpPr>
            <a:spLocks noChangeArrowheads="1" noChangeShapeType="1" noTextEdit="1"/>
          </p:cNvSpPr>
          <p:nvPr/>
        </p:nvSpPr>
        <p:spPr bwMode="auto">
          <a:xfrm>
            <a:off x="6240463" y="2205038"/>
            <a:ext cx="1160462" cy="2222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800" kern="10">
                <a:ln w="9525">
                  <a:solidFill>
                    <a:srgbClr val="000000"/>
                  </a:solidFill>
                  <a:round/>
                  <a:headEnd/>
                  <a:tailEnd/>
                </a:ln>
                <a:solidFill>
                  <a:srgbClr val="333300"/>
                </a:solidFill>
                <a:latin typeface="Arial Black" panose="020B0A04020102020204" pitchFamily="34" charset="0"/>
              </a:rPr>
              <a:t>2(1-t)fs</a:t>
            </a:r>
          </a:p>
        </p:txBody>
      </p:sp>
      <p:sp>
        <p:nvSpPr>
          <p:cNvPr id="121872" name="Line 16"/>
          <p:cNvSpPr>
            <a:spLocks noChangeShapeType="1"/>
          </p:cNvSpPr>
          <p:nvPr/>
        </p:nvSpPr>
        <p:spPr bwMode="auto">
          <a:xfrm>
            <a:off x="6096001" y="2492375"/>
            <a:ext cx="1439863" cy="0"/>
          </a:xfrm>
          <a:prstGeom prst="line">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1873" name="WordArt 17"/>
          <p:cNvSpPr>
            <a:spLocks noChangeArrowheads="1" noChangeShapeType="1" noTextEdit="1"/>
          </p:cNvSpPr>
          <p:nvPr/>
        </p:nvSpPr>
        <p:spPr bwMode="auto">
          <a:xfrm>
            <a:off x="6096000" y="2565401"/>
            <a:ext cx="1576388" cy="21272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r>
              <a:rPr lang="en-US" sz="800" kern="10">
                <a:ln w="9525">
                  <a:solidFill>
                    <a:srgbClr val="000000"/>
                  </a:solidFill>
                  <a:round/>
                  <a:headEnd/>
                  <a:tailEnd/>
                </a:ln>
                <a:solidFill>
                  <a:srgbClr val="333300"/>
                </a:solidFill>
                <a:latin typeface="Arial Black" panose="020B0A04020102020204" pitchFamily="34" charset="0"/>
              </a:rPr>
              <a:t>(1-t)hc+ke</a:t>
            </a:r>
          </a:p>
        </p:txBody>
      </p:sp>
    </p:spTree>
    <p:extLst>
      <p:ext uri="{BB962C8B-B14F-4D97-AF65-F5344CB8AC3E}">
        <p14:creationId xmlns:p14="http://schemas.microsoft.com/office/powerpoint/2010/main" val="3621297050"/>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21858"/>
                                        </p:tgtEl>
                                        <p:attrNameLst>
                                          <p:attrName>style.visibility</p:attrName>
                                        </p:attrNameLst>
                                      </p:cBhvr>
                                      <p:to>
                                        <p:strVal val="visible"/>
                                      </p:to>
                                    </p:set>
                                    <p:anim calcmode="lin" valueType="num">
                                      <p:cBhvr>
                                        <p:cTn id="7" dur="500" decel="50000" fill="hold">
                                          <p:stCondLst>
                                            <p:cond delay="0"/>
                                          </p:stCondLst>
                                        </p:cTn>
                                        <p:tgtEl>
                                          <p:spTgt spid="12185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2185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21858"/>
                                        </p:tgtEl>
                                        <p:attrNameLst>
                                          <p:attrName>ppt_w</p:attrName>
                                        </p:attrNameLst>
                                      </p:cBhvr>
                                      <p:tavLst>
                                        <p:tav tm="0">
                                          <p:val>
                                            <p:strVal val="#ppt_w*.05"/>
                                          </p:val>
                                        </p:tav>
                                        <p:tav tm="100000">
                                          <p:val>
                                            <p:strVal val="#ppt_w"/>
                                          </p:val>
                                        </p:tav>
                                      </p:tavLst>
                                    </p:anim>
                                    <p:anim calcmode="lin" valueType="num">
                                      <p:cBhvr>
                                        <p:cTn id="10" dur="1000" fill="hold"/>
                                        <p:tgtEl>
                                          <p:spTgt spid="12185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2185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2185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2185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2185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21859">
                                            <p:bg/>
                                          </p:spTgt>
                                        </p:tgtEl>
                                        <p:attrNameLst>
                                          <p:attrName>style.visibility</p:attrName>
                                        </p:attrNameLst>
                                      </p:cBhvr>
                                      <p:to>
                                        <p:strVal val="visible"/>
                                      </p:to>
                                    </p:set>
                                    <p:animEffect transition="in" filter="fade">
                                      <p:cBhvr>
                                        <p:cTn id="19" dur="2000"/>
                                        <p:tgtEl>
                                          <p:spTgt spid="121859">
                                            <p:bg/>
                                          </p:spTgt>
                                        </p:tgtEl>
                                      </p:cBhvr>
                                    </p:animEffect>
                                    <p:anim calcmode="lin" valueType="num">
                                      <p:cBhvr>
                                        <p:cTn id="20" dur="2000" fill="hold"/>
                                        <p:tgtEl>
                                          <p:spTgt spid="121859">
                                            <p:bg/>
                                          </p:spTgt>
                                        </p:tgtEl>
                                        <p:attrNameLst>
                                          <p:attrName>style.rotation</p:attrName>
                                        </p:attrNameLst>
                                      </p:cBhvr>
                                      <p:tavLst>
                                        <p:tav tm="0">
                                          <p:val>
                                            <p:fltVal val="720"/>
                                          </p:val>
                                        </p:tav>
                                        <p:tav tm="100000">
                                          <p:val>
                                            <p:fltVal val="0"/>
                                          </p:val>
                                        </p:tav>
                                      </p:tavLst>
                                    </p:anim>
                                    <p:anim calcmode="lin" valueType="num">
                                      <p:cBhvr>
                                        <p:cTn id="21" dur="2000" fill="hold"/>
                                        <p:tgtEl>
                                          <p:spTgt spid="121859">
                                            <p:bg/>
                                          </p:spTgt>
                                        </p:tgtEl>
                                        <p:attrNameLst>
                                          <p:attrName>ppt_h</p:attrName>
                                        </p:attrNameLst>
                                      </p:cBhvr>
                                      <p:tavLst>
                                        <p:tav tm="0">
                                          <p:val>
                                            <p:fltVal val="0"/>
                                          </p:val>
                                        </p:tav>
                                        <p:tav tm="100000">
                                          <p:val>
                                            <p:strVal val="#ppt_h"/>
                                          </p:val>
                                        </p:tav>
                                      </p:tavLst>
                                    </p:anim>
                                    <p:anim calcmode="lin" valueType="num">
                                      <p:cBhvr>
                                        <p:cTn id="22" dur="2000" fill="hold"/>
                                        <p:tgtEl>
                                          <p:spTgt spid="121859">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21859">
                                            <p:txEl>
                                              <p:pRg st="0" end="0"/>
                                            </p:txEl>
                                          </p:spTgt>
                                        </p:tgtEl>
                                        <p:attrNameLst>
                                          <p:attrName>style.visibility</p:attrName>
                                        </p:attrNameLst>
                                      </p:cBhvr>
                                      <p:to>
                                        <p:strVal val="visible"/>
                                      </p:to>
                                    </p:set>
                                    <p:animEffect transition="in" filter="fade">
                                      <p:cBhvr>
                                        <p:cTn id="25" dur="2000"/>
                                        <p:tgtEl>
                                          <p:spTgt spid="121859">
                                            <p:txEl>
                                              <p:pRg st="0" end="0"/>
                                            </p:txEl>
                                          </p:spTgt>
                                        </p:tgtEl>
                                      </p:cBhvr>
                                    </p:animEffect>
                                    <p:anim calcmode="lin" valueType="num">
                                      <p:cBhvr>
                                        <p:cTn id="26" dur="2000" fill="hold"/>
                                        <p:tgtEl>
                                          <p:spTgt spid="121859">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21859">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21859">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21859">
                                            <p:txEl>
                                              <p:pRg st="0" end="0"/>
                                            </p:txEl>
                                          </p:spTgt>
                                        </p:tgtEl>
                                        <p:attrNameLst>
                                          <p:attrName>style.visibility</p:attrName>
                                        </p:attrNameLst>
                                      </p:cBhvr>
                                      <p:to>
                                        <p:strVal val="visible"/>
                                      </p:to>
                                    </p:set>
                                    <p:set>
                                      <p:cBhvr>
                                        <p:cTn id="33" dur="455" fill="hold">
                                          <p:stCondLst>
                                            <p:cond delay="0"/>
                                          </p:stCondLst>
                                        </p:cTn>
                                        <p:tgtEl>
                                          <p:spTgt spid="121859">
                                            <p:txEl>
                                              <p:pRg st="0" end="0"/>
                                            </p:txEl>
                                          </p:spTgt>
                                        </p:tgtEl>
                                        <p:attrNameLst>
                                          <p:attrName>style.rotation</p:attrName>
                                        </p:attrNameLst>
                                      </p:cBhvr>
                                      <p:to>
                                        <p:strVal val="-45.0"/>
                                      </p:to>
                                    </p:set>
                                    <p:anim calcmode="lin" valueType="num">
                                      <p:cBhvr>
                                        <p:cTn id="34" dur="455" fill="hold">
                                          <p:stCondLst>
                                            <p:cond delay="455"/>
                                          </p:stCondLst>
                                        </p:cTn>
                                        <p:tgtEl>
                                          <p:spTgt spid="12185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21859">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2185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2185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58" grpId="0"/>
      <p:bldP spid="121859" grpId="0" build="allAtOnce"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Text Box 2"/>
          <p:cNvSpPr txBox="1">
            <a:spLocks noChangeArrowheads="1"/>
          </p:cNvSpPr>
          <p:nvPr/>
        </p:nvSpPr>
        <p:spPr bwMode="auto">
          <a:xfrm>
            <a:off x="1774825" y="1401763"/>
            <a:ext cx="8713788" cy="4939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 </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هزينه نگاهداري و هزينه انبار با افزايش مقدار سفارش افزايش مي يابند در حالي كه هزينه سفارش با افزايش مقدار سفارش كاهش مي يابد .</a:t>
            </a:r>
          </a:p>
          <a:p>
            <a:pPr>
              <a:spcBef>
                <a:spcPct val="50000"/>
              </a:spcBef>
            </a:pPr>
            <a:endParaRPr lang="fa-IR" altLang="en-US" sz="3000" b="1">
              <a:solidFill>
                <a:srgbClr val="333300"/>
              </a:solidFill>
              <a:latin typeface="Times New Roman" panose="02020603050405020304" pitchFamily="18" charset="0"/>
              <a:cs typeface="2  Hamid" pitchFamily="2" charset="0"/>
            </a:endParaRPr>
          </a:p>
          <a:p>
            <a:pPr>
              <a:spcBef>
                <a:spcPct val="50000"/>
              </a:spcBef>
            </a:pPr>
            <a:endParaRPr lang="fa-IR" altLang="en-US" sz="3000" b="1">
              <a:solidFill>
                <a:srgbClr val="333300"/>
              </a:solidFill>
              <a:latin typeface="Times New Roman" panose="02020603050405020304" pitchFamily="18" charset="0"/>
              <a:cs typeface="2  Hamid" pitchFamily="2" charset="0"/>
            </a:endParaRPr>
          </a:p>
          <a:p>
            <a:pPr>
              <a:spcBef>
                <a:spcPct val="50000"/>
              </a:spcBef>
            </a:pPr>
            <a:endParaRPr lang="fa-IR" altLang="en-US" sz="3000" b="1">
              <a:solidFill>
                <a:srgbClr val="333300"/>
              </a:solidFill>
              <a:latin typeface="Times New Roman" panose="02020603050405020304" pitchFamily="18" charset="0"/>
              <a:cs typeface="2  Hamid" pitchFamily="2" charset="0"/>
            </a:endParaRPr>
          </a:p>
          <a:p>
            <a:pPr>
              <a:spcBef>
                <a:spcPct val="50000"/>
              </a:spcBef>
            </a:pPr>
            <a:r>
              <a:rPr lang="fa-IR" altLang="en-US" sz="2000" b="1">
                <a:solidFill>
                  <a:srgbClr val="333300"/>
                </a:solidFill>
                <a:latin typeface="Times New Roman" panose="02020603050405020304" pitchFamily="18" charset="0"/>
                <a:cs typeface="2  Hamid" pitchFamily="2" charset="0"/>
              </a:rPr>
              <a:t>                                     شكل 1-2 هزينه كل موجوديها با فرض عدم تغيير هزينه خريد براثر تغييرات </a:t>
            </a:r>
            <a:r>
              <a:rPr lang="en-US" altLang="en-US" sz="2000" b="1">
                <a:solidFill>
                  <a:srgbClr val="333300"/>
                </a:solidFill>
                <a:latin typeface="Times New Roman" panose="02020603050405020304" pitchFamily="18" charset="0"/>
                <a:cs typeface="2  Hamid" pitchFamily="2" charset="0"/>
              </a:rPr>
              <a:t>Q</a:t>
            </a:r>
          </a:p>
        </p:txBody>
      </p:sp>
      <p:sp>
        <p:nvSpPr>
          <p:cNvPr id="122883"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19</a:t>
            </a:r>
            <a:endParaRPr lang="en-US" altLang="en-US" b="1">
              <a:solidFill>
                <a:srgbClr val="333300"/>
              </a:solidFill>
              <a:latin typeface="Times New Roman" panose="02020603050405020304" pitchFamily="18" charset="0"/>
            </a:endParaRPr>
          </a:p>
        </p:txBody>
      </p:sp>
      <p:cxnSp>
        <p:nvCxnSpPr>
          <p:cNvPr id="122884" name="AutoShape 4"/>
          <p:cNvCxnSpPr>
            <a:cxnSpLocks noChangeShapeType="1"/>
          </p:cNvCxnSpPr>
          <p:nvPr/>
        </p:nvCxnSpPr>
        <p:spPr bwMode="auto">
          <a:xfrm>
            <a:off x="2063751" y="3284538"/>
            <a:ext cx="4608513" cy="1790700"/>
          </a:xfrm>
          <a:prstGeom prst="bentConnector4">
            <a:avLst>
              <a:gd name="adj1" fmla="val 208"/>
              <a:gd name="adj2" fmla="val 100620"/>
            </a:avLst>
          </a:prstGeom>
          <a:noFill/>
          <a:ln w="22225">
            <a:solidFill>
              <a:srgbClr val="3333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2885" name="Text Box 5"/>
          <p:cNvSpPr txBox="1">
            <a:spLocks noChangeArrowheads="1"/>
          </p:cNvSpPr>
          <p:nvPr/>
        </p:nvSpPr>
        <p:spPr bwMode="auto">
          <a:xfrm>
            <a:off x="1703388" y="2781300"/>
            <a:ext cx="647700" cy="376238"/>
          </a:xfrm>
          <a:prstGeom prst="rect">
            <a:avLst/>
          </a:prstGeom>
          <a:solidFill>
            <a:schemeClr val="tx1"/>
          </a:solidFill>
          <a:ln w="9525">
            <a:solidFill>
              <a:srgbClr val="33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a:solidFill>
                  <a:srgbClr val="333300"/>
                </a:solidFill>
                <a:latin typeface="Times New Roman" panose="02020603050405020304" pitchFamily="18" charset="0"/>
              </a:rPr>
              <a:t>هزينه</a:t>
            </a:r>
            <a:endParaRPr lang="en-US" altLang="en-US">
              <a:solidFill>
                <a:srgbClr val="333300"/>
              </a:solidFill>
              <a:latin typeface="Times New Roman" panose="02020603050405020304" pitchFamily="18" charset="0"/>
            </a:endParaRPr>
          </a:p>
        </p:txBody>
      </p:sp>
      <p:sp>
        <p:nvSpPr>
          <p:cNvPr id="122889" name="Arc 9"/>
          <p:cNvSpPr>
            <a:spLocks/>
          </p:cNvSpPr>
          <p:nvPr/>
        </p:nvSpPr>
        <p:spPr bwMode="auto">
          <a:xfrm rot="10590816" flipV="1">
            <a:off x="2033589" y="3860801"/>
            <a:ext cx="4422775" cy="1139825"/>
          </a:xfrm>
          <a:custGeom>
            <a:avLst/>
            <a:gdLst>
              <a:gd name="G0" fmla="+- 2520 0 0"/>
              <a:gd name="G1" fmla="+- 21600 0 0"/>
              <a:gd name="G2" fmla="+- 21600 0 0"/>
              <a:gd name="T0" fmla="*/ 0 w 24114"/>
              <a:gd name="T1" fmla="*/ 148 h 21600"/>
              <a:gd name="T2" fmla="*/ 24114 w 24114"/>
              <a:gd name="T3" fmla="*/ 21106 h 21600"/>
              <a:gd name="T4" fmla="*/ 2520 w 24114"/>
              <a:gd name="T5" fmla="*/ 21600 h 21600"/>
            </a:gdLst>
            <a:ahLst/>
            <a:cxnLst>
              <a:cxn ang="0">
                <a:pos x="T0" y="T1"/>
              </a:cxn>
              <a:cxn ang="0">
                <a:pos x="T2" y="T3"/>
              </a:cxn>
              <a:cxn ang="0">
                <a:pos x="T4" y="T5"/>
              </a:cxn>
            </a:cxnLst>
            <a:rect l="0" t="0" r="r" b="b"/>
            <a:pathLst>
              <a:path w="24114" h="21600" fill="none" extrusionOk="0">
                <a:moveTo>
                  <a:pt x="-1" y="147"/>
                </a:moveTo>
                <a:cubicBezTo>
                  <a:pt x="836" y="49"/>
                  <a:pt x="1677" y="0"/>
                  <a:pt x="2520" y="0"/>
                </a:cubicBezTo>
                <a:cubicBezTo>
                  <a:pt x="14256" y="0"/>
                  <a:pt x="23845" y="9372"/>
                  <a:pt x="24114" y="21105"/>
                </a:cubicBezTo>
              </a:path>
              <a:path w="24114" h="21600" stroke="0" extrusionOk="0">
                <a:moveTo>
                  <a:pt x="-1" y="147"/>
                </a:moveTo>
                <a:cubicBezTo>
                  <a:pt x="836" y="49"/>
                  <a:pt x="1677" y="0"/>
                  <a:pt x="2520" y="0"/>
                </a:cubicBezTo>
                <a:cubicBezTo>
                  <a:pt x="14256" y="0"/>
                  <a:pt x="23845" y="9372"/>
                  <a:pt x="24114" y="21105"/>
                </a:cubicBezTo>
                <a:lnTo>
                  <a:pt x="2520" y="21600"/>
                </a:lnTo>
                <a:close/>
              </a:path>
            </a:pathLst>
          </a:custGeom>
          <a:noFill/>
          <a:ln w="9525">
            <a:solidFill>
              <a:srgbClr val="33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2890" name="Text Box 10"/>
          <p:cNvSpPr txBox="1">
            <a:spLocks noChangeArrowheads="1"/>
          </p:cNvSpPr>
          <p:nvPr/>
        </p:nvSpPr>
        <p:spPr bwMode="auto">
          <a:xfrm>
            <a:off x="6527800" y="3567113"/>
            <a:ext cx="2952750" cy="366712"/>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a:solidFill>
                  <a:srgbClr val="333300"/>
                </a:solidFill>
                <a:latin typeface="Times New Roman" panose="02020603050405020304" pitchFamily="18" charset="0"/>
              </a:rPr>
              <a:t>هزينه انبار داري و هزينه سرمايه</a:t>
            </a:r>
            <a:r>
              <a:rPr lang="fa-IR" altLang="en-US">
                <a:latin typeface="Times New Roman" panose="02020603050405020304" pitchFamily="18" charset="0"/>
              </a:rPr>
              <a:t>  </a:t>
            </a:r>
            <a:endParaRPr lang="en-US" altLang="en-US">
              <a:latin typeface="Times New Roman" panose="02020603050405020304" pitchFamily="18" charset="0"/>
            </a:endParaRPr>
          </a:p>
        </p:txBody>
      </p:sp>
      <p:sp>
        <p:nvSpPr>
          <p:cNvPr id="122891" name="Line 11"/>
          <p:cNvSpPr>
            <a:spLocks noChangeShapeType="1"/>
          </p:cNvSpPr>
          <p:nvPr/>
        </p:nvSpPr>
        <p:spPr bwMode="auto">
          <a:xfrm flipH="1">
            <a:off x="6600825" y="3716338"/>
            <a:ext cx="215900" cy="0"/>
          </a:xfrm>
          <a:prstGeom prst="line">
            <a:avLst/>
          </a:prstGeom>
          <a:noFill/>
          <a:ln w="9525">
            <a:solidFill>
              <a:srgbClr val="33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2892" name="Arc 12"/>
          <p:cNvSpPr>
            <a:spLocks/>
          </p:cNvSpPr>
          <p:nvPr/>
        </p:nvSpPr>
        <p:spPr bwMode="auto">
          <a:xfrm flipV="1">
            <a:off x="2135189" y="3141664"/>
            <a:ext cx="4105275" cy="35877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rgbClr val="33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2893" name="Text Box 13"/>
          <p:cNvSpPr txBox="1">
            <a:spLocks noChangeArrowheads="1"/>
          </p:cNvSpPr>
          <p:nvPr/>
        </p:nvSpPr>
        <p:spPr bwMode="auto">
          <a:xfrm>
            <a:off x="4367214" y="2924176"/>
            <a:ext cx="15128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a:latin typeface="Times New Roman" panose="02020603050405020304" pitchFamily="18" charset="0"/>
            </a:endParaRPr>
          </a:p>
        </p:txBody>
      </p:sp>
      <p:sp>
        <p:nvSpPr>
          <p:cNvPr id="122894" name="Text Box 14"/>
          <p:cNvSpPr txBox="1">
            <a:spLocks noChangeArrowheads="1"/>
          </p:cNvSpPr>
          <p:nvPr/>
        </p:nvSpPr>
        <p:spPr bwMode="auto">
          <a:xfrm>
            <a:off x="4872039" y="2997201"/>
            <a:ext cx="11525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a:solidFill>
                  <a:srgbClr val="333300"/>
                </a:solidFill>
                <a:latin typeface="Times New Roman" panose="02020603050405020304" pitchFamily="18" charset="0"/>
              </a:rPr>
              <a:t>كل هزينه</a:t>
            </a:r>
            <a:endParaRPr lang="en-US" altLang="en-US">
              <a:solidFill>
                <a:srgbClr val="333300"/>
              </a:solidFill>
              <a:latin typeface="Times New Roman" panose="02020603050405020304" pitchFamily="18" charset="0"/>
            </a:endParaRPr>
          </a:p>
        </p:txBody>
      </p:sp>
      <p:sp>
        <p:nvSpPr>
          <p:cNvPr id="122895" name="Line 15"/>
          <p:cNvSpPr>
            <a:spLocks noChangeShapeType="1"/>
          </p:cNvSpPr>
          <p:nvPr/>
        </p:nvSpPr>
        <p:spPr bwMode="auto">
          <a:xfrm>
            <a:off x="5016500" y="2997200"/>
            <a:ext cx="71438" cy="287338"/>
          </a:xfrm>
          <a:prstGeom prst="line">
            <a:avLst/>
          </a:prstGeom>
          <a:noFill/>
          <a:ln w="9525">
            <a:solidFill>
              <a:srgbClr val="33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2896" name="Arc 16"/>
          <p:cNvSpPr>
            <a:spLocks/>
          </p:cNvSpPr>
          <p:nvPr/>
        </p:nvSpPr>
        <p:spPr bwMode="auto">
          <a:xfrm rot="10800000">
            <a:off x="2138363" y="3803651"/>
            <a:ext cx="3890962" cy="1165225"/>
          </a:xfrm>
          <a:custGeom>
            <a:avLst/>
            <a:gdLst>
              <a:gd name="G0" fmla="+- 8246 0 0"/>
              <a:gd name="G1" fmla="+- 21600 0 0"/>
              <a:gd name="G2" fmla="+- 21600 0 0"/>
              <a:gd name="T0" fmla="*/ 0 w 29842"/>
              <a:gd name="T1" fmla="*/ 1636 h 21600"/>
              <a:gd name="T2" fmla="*/ 29842 w 29842"/>
              <a:gd name="T3" fmla="*/ 21202 h 21600"/>
              <a:gd name="T4" fmla="*/ 8246 w 29842"/>
              <a:gd name="T5" fmla="*/ 21600 h 21600"/>
            </a:gdLst>
            <a:ahLst/>
            <a:cxnLst>
              <a:cxn ang="0">
                <a:pos x="T0" y="T1"/>
              </a:cxn>
              <a:cxn ang="0">
                <a:pos x="T2" y="T3"/>
              </a:cxn>
              <a:cxn ang="0">
                <a:pos x="T4" y="T5"/>
              </a:cxn>
            </a:cxnLst>
            <a:rect l="0" t="0" r="r" b="b"/>
            <a:pathLst>
              <a:path w="29842" h="21600" fill="none" extrusionOk="0">
                <a:moveTo>
                  <a:pt x="-1" y="1635"/>
                </a:moveTo>
                <a:cubicBezTo>
                  <a:pt x="2614" y="555"/>
                  <a:pt x="5416" y="0"/>
                  <a:pt x="8246" y="0"/>
                </a:cubicBezTo>
                <a:cubicBezTo>
                  <a:pt x="20020" y="0"/>
                  <a:pt x="29625" y="9429"/>
                  <a:pt x="29842" y="21201"/>
                </a:cubicBezTo>
              </a:path>
              <a:path w="29842" h="21600" stroke="0" extrusionOk="0">
                <a:moveTo>
                  <a:pt x="-1" y="1635"/>
                </a:moveTo>
                <a:cubicBezTo>
                  <a:pt x="2614" y="555"/>
                  <a:pt x="5416" y="0"/>
                  <a:pt x="8246" y="0"/>
                </a:cubicBezTo>
                <a:cubicBezTo>
                  <a:pt x="20020" y="0"/>
                  <a:pt x="29625" y="9429"/>
                  <a:pt x="29842" y="21201"/>
                </a:cubicBezTo>
                <a:lnTo>
                  <a:pt x="8246" y="21600"/>
                </a:lnTo>
                <a:close/>
              </a:path>
            </a:pathLst>
          </a:custGeom>
          <a:noFill/>
          <a:ln w="9525">
            <a:solidFill>
              <a:srgbClr val="33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2897" name="Text Box 17"/>
          <p:cNvSpPr txBox="1">
            <a:spLocks noChangeArrowheads="1"/>
          </p:cNvSpPr>
          <p:nvPr/>
        </p:nvSpPr>
        <p:spPr bwMode="auto">
          <a:xfrm>
            <a:off x="5159375" y="4508501"/>
            <a:ext cx="2089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a:latin typeface="Times New Roman" panose="02020603050405020304" pitchFamily="18" charset="0"/>
            </a:endParaRPr>
          </a:p>
        </p:txBody>
      </p:sp>
      <p:sp>
        <p:nvSpPr>
          <p:cNvPr id="122898" name="Text Box 18"/>
          <p:cNvSpPr txBox="1">
            <a:spLocks noChangeArrowheads="1"/>
          </p:cNvSpPr>
          <p:nvPr/>
        </p:nvSpPr>
        <p:spPr bwMode="auto">
          <a:xfrm>
            <a:off x="4440238" y="4437063"/>
            <a:ext cx="27352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a:latin typeface="Times New Roman" panose="02020603050405020304" pitchFamily="18" charset="0"/>
            </a:endParaRPr>
          </a:p>
        </p:txBody>
      </p:sp>
      <p:sp>
        <p:nvSpPr>
          <p:cNvPr id="122899" name="Text Box 19"/>
          <p:cNvSpPr txBox="1">
            <a:spLocks noChangeArrowheads="1"/>
          </p:cNvSpPr>
          <p:nvPr/>
        </p:nvSpPr>
        <p:spPr bwMode="auto">
          <a:xfrm>
            <a:off x="4800600" y="4581526"/>
            <a:ext cx="23749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a:latin typeface="Times New Roman" panose="02020603050405020304" pitchFamily="18" charset="0"/>
            </a:endParaRPr>
          </a:p>
        </p:txBody>
      </p:sp>
      <p:sp>
        <p:nvSpPr>
          <p:cNvPr id="122900" name="Text Box 20"/>
          <p:cNvSpPr txBox="1">
            <a:spLocks noChangeArrowheads="1"/>
          </p:cNvSpPr>
          <p:nvPr/>
        </p:nvSpPr>
        <p:spPr bwMode="auto">
          <a:xfrm>
            <a:off x="5016501" y="4437064"/>
            <a:ext cx="1800225" cy="376237"/>
          </a:xfrm>
          <a:prstGeom prst="rect">
            <a:avLst/>
          </a:prstGeom>
          <a:solidFill>
            <a:schemeClr val="tx1"/>
          </a:solidFill>
          <a:ln w="9525">
            <a:solidFill>
              <a:srgbClr val="33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a:solidFill>
                  <a:srgbClr val="333300"/>
                </a:solidFill>
                <a:latin typeface="Times New Roman" panose="02020603050405020304" pitchFamily="18" charset="0"/>
              </a:rPr>
              <a:t>هزينه سفارش</a:t>
            </a:r>
            <a:r>
              <a:rPr lang="fa-IR" altLang="en-US">
                <a:latin typeface="Times New Roman" panose="02020603050405020304" pitchFamily="18" charset="0"/>
              </a:rPr>
              <a:t>  </a:t>
            </a:r>
            <a:endParaRPr lang="en-US" altLang="en-US">
              <a:latin typeface="Times New Roman" panose="02020603050405020304" pitchFamily="18" charset="0"/>
            </a:endParaRPr>
          </a:p>
        </p:txBody>
      </p:sp>
      <p:sp>
        <p:nvSpPr>
          <p:cNvPr id="122901" name="Line 21"/>
          <p:cNvSpPr>
            <a:spLocks noChangeShapeType="1"/>
          </p:cNvSpPr>
          <p:nvPr/>
        </p:nvSpPr>
        <p:spPr bwMode="auto">
          <a:xfrm flipH="1">
            <a:off x="5448300" y="4581525"/>
            <a:ext cx="215900" cy="215900"/>
          </a:xfrm>
          <a:prstGeom prst="line">
            <a:avLst/>
          </a:prstGeom>
          <a:noFill/>
          <a:ln w="9525">
            <a:solidFill>
              <a:srgbClr val="33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3243658116"/>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22882"/>
                                        </p:tgtEl>
                                        <p:attrNameLst>
                                          <p:attrName>style.visibility</p:attrName>
                                        </p:attrNameLst>
                                      </p:cBhvr>
                                      <p:to>
                                        <p:strVal val="visible"/>
                                      </p:to>
                                    </p:set>
                                    <p:anim calcmode="lin" valueType="num">
                                      <p:cBhvr>
                                        <p:cTn id="7" dur="500" decel="50000" fill="hold">
                                          <p:stCondLst>
                                            <p:cond delay="0"/>
                                          </p:stCondLst>
                                        </p:cTn>
                                        <p:tgtEl>
                                          <p:spTgt spid="12288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2288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22882"/>
                                        </p:tgtEl>
                                        <p:attrNameLst>
                                          <p:attrName>ppt_w</p:attrName>
                                        </p:attrNameLst>
                                      </p:cBhvr>
                                      <p:tavLst>
                                        <p:tav tm="0">
                                          <p:val>
                                            <p:strVal val="#ppt_w*.05"/>
                                          </p:val>
                                        </p:tav>
                                        <p:tav tm="100000">
                                          <p:val>
                                            <p:strVal val="#ppt_w"/>
                                          </p:val>
                                        </p:tav>
                                      </p:tavLst>
                                    </p:anim>
                                    <p:anim calcmode="lin" valueType="num">
                                      <p:cBhvr>
                                        <p:cTn id="10" dur="1000" fill="hold"/>
                                        <p:tgtEl>
                                          <p:spTgt spid="12288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2288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2288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2288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2288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22883">
                                            <p:bg/>
                                          </p:spTgt>
                                        </p:tgtEl>
                                        <p:attrNameLst>
                                          <p:attrName>style.visibility</p:attrName>
                                        </p:attrNameLst>
                                      </p:cBhvr>
                                      <p:to>
                                        <p:strVal val="visible"/>
                                      </p:to>
                                    </p:set>
                                    <p:animEffect transition="in" filter="fade">
                                      <p:cBhvr>
                                        <p:cTn id="19" dur="2000"/>
                                        <p:tgtEl>
                                          <p:spTgt spid="122883">
                                            <p:bg/>
                                          </p:spTgt>
                                        </p:tgtEl>
                                      </p:cBhvr>
                                    </p:animEffect>
                                    <p:anim calcmode="lin" valueType="num">
                                      <p:cBhvr>
                                        <p:cTn id="20" dur="2000" fill="hold"/>
                                        <p:tgtEl>
                                          <p:spTgt spid="122883">
                                            <p:bg/>
                                          </p:spTgt>
                                        </p:tgtEl>
                                        <p:attrNameLst>
                                          <p:attrName>style.rotation</p:attrName>
                                        </p:attrNameLst>
                                      </p:cBhvr>
                                      <p:tavLst>
                                        <p:tav tm="0">
                                          <p:val>
                                            <p:fltVal val="720"/>
                                          </p:val>
                                        </p:tav>
                                        <p:tav tm="100000">
                                          <p:val>
                                            <p:fltVal val="0"/>
                                          </p:val>
                                        </p:tav>
                                      </p:tavLst>
                                    </p:anim>
                                    <p:anim calcmode="lin" valueType="num">
                                      <p:cBhvr>
                                        <p:cTn id="21" dur="2000" fill="hold"/>
                                        <p:tgtEl>
                                          <p:spTgt spid="122883">
                                            <p:bg/>
                                          </p:spTgt>
                                        </p:tgtEl>
                                        <p:attrNameLst>
                                          <p:attrName>ppt_h</p:attrName>
                                        </p:attrNameLst>
                                      </p:cBhvr>
                                      <p:tavLst>
                                        <p:tav tm="0">
                                          <p:val>
                                            <p:fltVal val="0"/>
                                          </p:val>
                                        </p:tav>
                                        <p:tav tm="100000">
                                          <p:val>
                                            <p:strVal val="#ppt_h"/>
                                          </p:val>
                                        </p:tav>
                                      </p:tavLst>
                                    </p:anim>
                                    <p:anim calcmode="lin" valueType="num">
                                      <p:cBhvr>
                                        <p:cTn id="22" dur="2000" fill="hold"/>
                                        <p:tgtEl>
                                          <p:spTgt spid="122883">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22883">
                                            <p:txEl>
                                              <p:pRg st="0" end="0"/>
                                            </p:txEl>
                                          </p:spTgt>
                                        </p:tgtEl>
                                        <p:attrNameLst>
                                          <p:attrName>style.visibility</p:attrName>
                                        </p:attrNameLst>
                                      </p:cBhvr>
                                      <p:to>
                                        <p:strVal val="visible"/>
                                      </p:to>
                                    </p:set>
                                    <p:animEffect transition="in" filter="fade">
                                      <p:cBhvr>
                                        <p:cTn id="25" dur="2000"/>
                                        <p:tgtEl>
                                          <p:spTgt spid="122883">
                                            <p:txEl>
                                              <p:pRg st="0" end="0"/>
                                            </p:txEl>
                                          </p:spTgt>
                                        </p:tgtEl>
                                      </p:cBhvr>
                                    </p:animEffect>
                                    <p:anim calcmode="lin" valueType="num">
                                      <p:cBhvr>
                                        <p:cTn id="26" dur="2000" fill="hold"/>
                                        <p:tgtEl>
                                          <p:spTgt spid="122883">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22883">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2288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22883">
                                            <p:txEl>
                                              <p:pRg st="0" end="0"/>
                                            </p:txEl>
                                          </p:spTgt>
                                        </p:tgtEl>
                                        <p:attrNameLst>
                                          <p:attrName>style.visibility</p:attrName>
                                        </p:attrNameLst>
                                      </p:cBhvr>
                                      <p:to>
                                        <p:strVal val="visible"/>
                                      </p:to>
                                    </p:set>
                                    <p:set>
                                      <p:cBhvr>
                                        <p:cTn id="33" dur="455" fill="hold">
                                          <p:stCondLst>
                                            <p:cond delay="0"/>
                                          </p:stCondLst>
                                        </p:cTn>
                                        <p:tgtEl>
                                          <p:spTgt spid="122883">
                                            <p:txEl>
                                              <p:pRg st="0" end="0"/>
                                            </p:txEl>
                                          </p:spTgt>
                                        </p:tgtEl>
                                        <p:attrNameLst>
                                          <p:attrName>style.rotation</p:attrName>
                                        </p:attrNameLst>
                                      </p:cBhvr>
                                      <p:to>
                                        <p:strVal val="-45.0"/>
                                      </p:to>
                                    </p:set>
                                    <p:anim calcmode="lin" valueType="num">
                                      <p:cBhvr>
                                        <p:cTn id="34" dur="455" fill="hold">
                                          <p:stCondLst>
                                            <p:cond delay="455"/>
                                          </p:stCondLst>
                                        </p:cTn>
                                        <p:tgtEl>
                                          <p:spTgt spid="12288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22883">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2288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2288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2" grpId="0"/>
      <p:bldP spid="122883" grpId="0" build="allAtOnce"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Text Box 2"/>
          <p:cNvSpPr txBox="1">
            <a:spLocks noChangeArrowheads="1"/>
          </p:cNvSpPr>
          <p:nvPr/>
        </p:nvSpPr>
        <p:spPr bwMode="auto">
          <a:xfrm>
            <a:off x="1774825" y="1401764"/>
            <a:ext cx="8713788" cy="253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1-2-3 مزاياي سرمايه گذاري در موجوديها :</a:t>
            </a:r>
          </a:p>
          <a:p>
            <a:pPr>
              <a:spcBef>
                <a:spcPct val="50000"/>
              </a:spcBef>
            </a:pPr>
            <a:r>
              <a:rPr lang="fa-IR" altLang="en-US" sz="3000">
                <a:solidFill>
                  <a:srgbClr val="333300"/>
                </a:solidFill>
                <a:latin typeface="Times New Roman" panose="02020603050405020304" pitchFamily="18" charset="0"/>
                <a:cs typeface="2  Hamid" pitchFamily="2" charset="0"/>
              </a:rPr>
              <a:t>راه بررسي تصميم اصلي در مورد موجوديها ، سرمايه گذاري بيشتر در موجوديها هزينه سفارش را كاهش مي دهد و امكان استفاده از تخفيف خريد را پديد مي اورد با اين حال مزاياي مزبور از طريق افزايش هزينه نگاهداري خنثي مي شود .</a:t>
            </a:r>
            <a:endParaRPr lang="en-US" altLang="en-US" sz="3000" b="1">
              <a:solidFill>
                <a:srgbClr val="333300"/>
              </a:solidFill>
              <a:latin typeface="Times New Roman" panose="02020603050405020304" pitchFamily="18" charset="0"/>
              <a:cs typeface="2  Hamid" pitchFamily="2" charset="0"/>
            </a:endParaRPr>
          </a:p>
        </p:txBody>
      </p:sp>
      <p:sp>
        <p:nvSpPr>
          <p:cNvPr id="123907"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20</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1655991426"/>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23906"/>
                                        </p:tgtEl>
                                        <p:attrNameLst>
                                          <p:attrName>style.visibility</p:attrName>
                                        </p:attrNameLst>
                                      </p:cBhvr>
                                      <p:to>
                                        <p:strVal val="visible"/>
                                      </p:to>
                                    </p:set>
                                    <p:anim calcmode="lin" valueType="num">
                                      <p:cBhvr>
                                        <p:cTn id="7" dur="500" decel="50000" fill="hold">
                                          <p:stCondLst>
                                            <p:cond delay="0"/>
                                          </p:stCondLst>
                                        </p:cTn>
                                        <p:tgtEl>
                                          <p:spTgt spid="12390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2390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23906"/>
                                        </p:tgtEl>
                                        <p:attrNameLst>
                                          <p:attrName>ppt_w</p:attrName>
                                        </p:attrNameLst>
                                      </p:cBhvr>
                                      <p:tavLst>
                                        <p:tav tm="0">
                                          <p:val>
                                            <p:strVal val="#ppt_w*.05"/>
                                          </p:val>
                                        </p:tav>
                                        <p:tav tm="100000">
                                          <p:val>
                                            <p:strVal val="#ppt_w"/>
                                          </p:val>
                                        </p:tav>
                                      </p:tavLst>
                                    </p:anim>
                                    <p:anim calcmode="lin" valueType="num">
                                      <p:cBhvr>
                                        <p:cTn id="10" dur="1000" fill="hold"/>
                                        <p:tgtEl>
                                          <p:spTgt spid="12390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2390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2390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2390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2390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23907">
                                            <p:bg/>
                                          </p:spTgt>
                                        </p:tgtEl>
                                        <p:attrNameLst>
                                          <p:attrName>style.visibility</p:attrName>
                                        </p:attrNameLst>
                                      </p:cBhvr>
                                      <p:to>
                                        <p:strVal val="visible"/>
                                      </p:to>
                                    </p:set>
                                    <p:animEffect transition="in" filter="fade">
                                      <p:cBhvr>
                                        <p:cTn id="19" dur="2000"/>
                                        <p:tgtEl>
                                          <p:spTgt spid="123907">
                                            <p:bg/>
                                          </p:spTgt>
                                        </p:tgtEl>
                                      </p:cBhvr>
                                    </p:animEffect>
                                    <p:anim calcmode="lin" valueType="num">
                                      <p:cBhvr>
                                        <p:cTn id="20" dur="2000" fill="hold"/>
                                        <p:tgtEl>
                                          <p:spTgt spid="123907">
                                            <p:bg/>
                                          </p:spTgt>
                                        </p:tgtEl>
                                        <p:attrNameLst>
                                          <p:attrName>style.rotation</p:attrName>
                                        </p:attrNameLst>
                                      </p:cBhvr>
                                      <p:tavLst>
                                        <p:tav tm="0">
                                          <p:val>
                                            <p:fltVal val="720"/>
                                          </p:val>
                                        </p:tav>
                                        <p:tav tm="100000">
                                          <p:val>
                                            <p:fltVal val="0"/>
                                          </p:val>
                                        </p:tav>
                                      </p:tavLst>
                                    </p:anim>
                                    <p:anim calcmode="lin" valueType="num">
                                      <p:cBhvr>
                                        <p:cTn id="21" dur="2000" fill="hold"/>
                                        <p:tgtEl>
                                          <p:spTgt spid="123907">
                                            <p:bg/>
                                          </p:spTgt>
                                        </p:tgtEl>
                                        <p:attrNameLst>
                                          <p:attrName>ppt_h</p:attrName>
                                        </p:attrNameLst>
                                      </p:cBhvr>
                                      <p:tavLst>
                                        <p:tav tm="0">
                                          <p:val>
                                            <p:fltVal val="0"/>
                                          </p:val>
                                        </p:tav>
                                        <p:tav tm="100000">
                                          <p:val>
                                            <p:strVal val="#ppt_h"/>
                                          </p:val>
                                        </p:tav>
                                      </p:tavLst>
                                    </p:anim>
                                    <p:anim calcmode="lin" valueType="num">
                                      <p:cBhvr>
                                        <p:cTn id="22" dur="2000" fill="hold"/>
                                        <p:tgtEl>
                                          <p:spTgt spid="123907">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23907">
                                            <p:txEl>
                                              <p:pRg st="0" end="0"/>
                                            </p:txEl>
                                          </p:spTgt>
                                        </p:tgtEl>
                                        <p:attrNameLst>
                                          <p:attrName>style.visibility</p:attrName>
                                        </p:attrNameLst>
                                      </p:cBhvr>
                                      <p:to>
                                        <p:strVal val="visible"/>
                                      </p:to>
                                    </p:set>
                                    <p:animEffect transition="in" filter="fade">
                                      <p:cBhvr>
                                        <p:cTn id="25" dur="2000"/>
                                        <p:tgtEl>
                                          <p:spTgt spid="123907">
                                            <p:txEl>
                                              <p:pRg st="0" end="0"/>
                                            </p:txEl>
                                          </p:spTgt>
                                        </p:tgtEl>
                                      </p:cBhvr>
                                    </p:animEffect>
                                    <p:anim calcmode="lin" valueType="num">
                                      <p:cBhvr>
                                        <p:cTn id="26" dur="2000" fill="hold"/>
                                        <p:tgtEl>
                                          <p:spTgt spid="123907">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23907">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23907">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23907">
                                            <p:txEl>
                                              <p:pRg st="0" end="0"/>
                                            </p:txEl>
                                          </p:spTgt>
                                        </p:tgtEl>
                                        <p:attrNameLst>
                                          <p:attrName>style.visibility</p:attrName>
                                        </p:attrNameLst>
                                      </p:cBhvr>
                                      <p:to>
                                        <p:strVal val="visible"/>
                                      </p:to>
                                    </p:set>
                                    <p:set>
                                      <p:cBhvr>
                                        <p:cTn id="33" dur="455" fill="hold">
                                          <p:stCondLst>
                                            <p:cond delay="0"/>
                                          </p:stCondLst>
                                        </p:cTn>
                                        <p:tgtEl>
                                          <p:spTgt spid="123907">
                                            <p:txEl>
                                              <p:pRg st="0" end="0"/>
                                            </p:txEl>
                                          </p:spTgt>
                                        </p:tgtEl>
                                        <p:attrNameLst>
                                          <p:attrName>style.rotation</p:attrName>
                                        </p:attrNameLst>
                                      </p:cBhvr>
                                      <p:to>
                                        <p:strVal val="-45.0"/>
                                      </p:to>
                                    </p:set>
                                    <p:anim calcmode="lin" valueType="num">
                                      <p:cBhvr>
                                        <p:cTn id="34" dur="455" fill="hold">
                                          <p:stCondLst>
                                            <p:cond delay="455"/>
                                          </p:stCondLst>
                                        </p:cTn>
                                        <p:tgtEl>
                                          <p:spTgt spid="12390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23907">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2390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2390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6" grpId="0"/>
      <p:bldP spid="123907" grpId="0" build="allAtOnce"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ext Box 2"/>
          <p:cNvSpPr txBox="1">
            <a:spLocks noChangeArrowheads="1"/>
          </p:cNvSpPr>
          <p:nvPr/>
        </p:nvSpPr>
        <p:spPr bwMode="auto">
          <a:xfrm>
            <a:off x="1774825" y="1401764"/>
            <a:ext cx="8713788" cy="20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الف ) اجتناب از كمبود موجوديها :</a:t>
            </a:r>
          </a:p>
          <a:p>
            <a:pPr>
              <a:spcBef>
                <a:spcPct val="50000"/>
              </a:spcBef>
            </a:pPr>
            <a:r>
              <a:rPr lang="fa-IR" altLang="en-US" sz="3000">
                <a:solidFill>
                  <a:srgbClr val="333300"/>
                </a:solidFill>
                <a:latin typeface="Times New Roman" panose="02020603050405020304" pitchFamily="18" charset="0"/>
                <a:cs typeface="2  Hamid" pitchFamily="2" charset="0"/>
              </a:rPr>
              <a:t>كمبود موجوديها پر هزينه است  . اگر قلم مورد نظر كالاي شناخته شده باشد مشتري ممكن استكالارا از فروشنده ديگري خريداري كند بنابراين سود حاصل از فروش از دست خواهد رفت .</a:t>
            </a:r>
            <a:endParaRPr lang="en-US" altLang="en-US" sz="3000" b="1">
              <a:solidFill>
                <a:srgbClr val="333300"/>
              </a:solidFill>
              <a:latin typeface="Times New Roman" panose="02020603050405020304" pitchFamily="18" charset="0"/>
              <a:cs typeface="2  Hamid" pitchFamily="2" charset="0"/>
            </a:endParaRPr>
          </a:p>
        </p:txBody>
      </p:sp>
      <p:sp>
        <p:nvSpPr>
          <p:cNvPr id="124931"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21</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2603307627"/>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24930"/>
                                        </p:tgtEl>
                                        <p:attrNameLst>
                                          <p:attrName>style.visibility</p:attrName>
                                        </p:attrNameLst>
                                      </p:cBhvr>
                                      <p:to>
                                        <p:strVal val="visible"/>
                                      </p:to>
                                    </p:set>
                                    <p:anim calcmode="lin" valueType="num">
                                      <p:cBhvr>
                                        <p:cTn id="7" dur="500" decel="50000" fill="hold">
                                          <p:stCondLst>
                                            <p:cond delay="0"/>
                                          </p:stCondLst>
                                        </p:cTn>
                                        <p:tgtEl>
                                          <p:spTgt spid="12493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2493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24930"/>
                                        </p:tgtEl>
                                        <p:attrNameLst>
                                          <p:attrName>ppt_w</p:attrName>
                                        </p:attrNameLst>
                                      </p:cBhvr>
                                      <p:tavLst>
                                        <p:tav tm="0">
                                          <p:val>
                                            <p:strVal val="#ppt_w*.05"/>
                                          </p:val>
                                        </p:tav>
                                        <p:tav tm="100000">
                                          <p:val>
                                            <p:strVal val="#ppt_w"/>
                                          </p:val>
                                        </p:tav>
                                      </p:tavLst>
                                    </p:anim>
                                    <p:anim calcmode="lin" valueType="num">
                                      <p:cBhvr>
                                        <p:cTn id="10" dur="1000" fill="hold"/>
                                        <p:tgtEl>
                                          <p:spTgt spid="12493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2493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2493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2493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2493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24931">
                                            <p:bg/>
                                          </p:spTgt>
                                        </p:tgtEl>
                                        <p:attrNameLst>
                                          <p:attrName>style.visibility</p:attrName>
                                        </p:attrNameLst>
                                      </p:cBhvr>
                                      <p:to>
                                        <p:strVal val="visible"/>
                                      </p:to>
                                    </p:set>
                                    <p:animEffect transition="in" filter="fade">
                                      <p:cBhvr>
                                        <p:cTn id="19" dur="2000"/>
                                        <p:tgtEl>
                                          <p:spTgt spid="124931">
                                            <p:bg/>
                                          </p:spTgt>
                                        </p:tgtEl>
                                      </p:cBhvr>
                                    </p:animEffect>
                                    <p:anim calcmode="lin" valueType="num">
                                      <p:cBhvr>
                                        <p:cTn id="20" dur="2000" fill="hold"/>
                                        <p:tgtEl>
                                          <p:spTgt spid="124931">
                                            <p:bg/>
                                          </p:spTgt>
                                        </p:tgtEl>
                                        <p:attrNameLst>
                                          <p:attrName>style.rotation</p:attrName>
                                        </p:attrNameLst>
                                      </p:cBhvr>
                                      <p:tavLst>
                                        <p:tav tm="0">
                                          <p:val>
                                            <p:fltVal val="720"/>
                                          </p:val>
                                        </p:tav>
                                        <p:tav tm="100000">
                                          <p:val>
                                            <p:fltVal val="0"/>
                                          </p:val>
                                        </p:tav>
                                      </p:tavLst>
                                    </p:anim>
                                    <p:anim calcmode="lin" valueType="num">
                                      <p:cBhvr>
                                        <p:cTn id="21" dur="2000" fill="hold"/>
                                        <p:tgtEl>
                                          <p:spTgt spid="124931">
                                            <p:bg/>
                                          </p:spTgt>
                                        </p:tgtEl>
                                        <p:attrNameLst>
                                          <p:attrName>ppt_h</p:attrName>
                                        </p:attrNameLst>
                                      </p:cBhvr>
                                      <p:tavLst>
                                        <p:tav tm="0">
                                          <p:val>
                                            <p:fltVal val="0"/>
                                          </p:val>
                                        </p:tav>
                                        <p:tav tm="100000">
                                          <p:val>
                                            <p:strVal val="#ppt_h"/>
                                          </p:val>
                                        </p:tav>
                                      </p:tavLst>
                                    </p:anim>
                                    <p:anim calcmode="lin" valueType="num">
                                      <p:cBhvr>
                                        <p:cTn id="22" dur="2000" fill="hold"/>
                                        <p:tgtEl>
                                          <p:spTgt spid="124931">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24931">
                                            <p:txEl>
                                              <p:pRg st="0" end="0"/>
                                            </p:txEl>
                                          </p:spTgt>
                                        </p:tgtEl>
                                        <p:attrNameLst>
                                          <p:attrName>style.visibility</p:attrName>
                                        </p:attrNameLst>
                                      </p:cBhvr>
                                      <p:to>
                                        <p:strVal val="visible"/>
                                      </p:to>
                                    </p:set>
                                    <p:animEffect transition="in" filter="fade">
                                      <p:cBhvr>
                                        <p:cTn id="25" dur="2000"/>
                                        <p:tgtEl>
                                          <p:spTgt spid="124931">
                                            <p:txEl>
                                              <p:pRg st="0" end="0"/>
                                            </p:txEl>
                                          </p:spTgt>
                                        </p:tgtEl>
                                      </p:cBhvr>
                                    </p:animEffect>
                                    <p:anim calcmode="lin" valueType="num">
                                      <p:cBhvr>
                                        <p:cTn id="26" dur="2000" fill="hold"/>
                                        <p:tgtEl>
                                          <p:spTgt spid="124931">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24931">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24931">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24931">
                                            <p:txEl>
                                              <p:pRg st="0" end="0"/>
                                            </p:txEl>
                                          </p:spTgt>
                                        </p:tgtEl>
                                        <p:attrNameLst>
                                          <p:attrName>style.visibility</p:attrName>
                                        </p:attrNameLst>
                                      </p:cBhvr>
                                      <p:to>
                                        <p:strVal val="visible"/>
                                      </p:to>
                                    </p:set>
                                    <p:set>
                                      <p:cBhvr>
                                        <p:cTn id="33" dur="455" fill="hold">
                                          <p:stCondLst>
                                            <p:cond delay="0"/>
                                          </p:stCondLst>
                                        </p:cTn>
                                        <p:tgtEl>
                                          <p:spTgt spid="124931">
                                            <p:txEl>
                                              <p:pRg st="0" end="0"/>
                                            </p:txEl>
                                          </p:spTgt>
                                        </p:tgtEl>
                                        <p:attrNameLst>
                                          <p:attrName>style.rotation</p:attrName>
                                        </p:attrNameLst>
                                      </p:cBhvr>
                                      <p:to>
                                        <p:strVal val="-45.0"/>
                                      </p:to>
                                    </p:set>
                                    <p:anim calcmode="lin" valueType="num">
                                      <p:cBhvr>
                                        <p:cTn id="34" dur="455" fill="hold">
                                          <p:stCondLst>
                                            <p:cond delay="455"/>
                                          </p:stCondLst>
                                        </p:cTn>
                                        <p:tgtEl>
                                          <p:spTgt spid="124931">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24931">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24931">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24931">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p:bldP spid="124931" grpId="0" build="allAtOnce"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ext Box 2"/>
          <p:cNvSpPr txBox="1">
            <a:spLocks noChangeArrowheads="1"/>
          </p:cNvSpPr>
          <p:nvPr/>
        </p:nvSpPr>
        <p:spPr bwMode="auto">
          <a:xfrm>
            <a:off x="1774825" y="1401764"/>
            <a:ext cx="8713788" cy="253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 </a:t>
            </a:r>
          </a:p>
          <a:p>
            <a:pPr>
              <a:spcBef>
                <a:spcPct val="50000"/>
              </a:spcBef>
            </a:pPr>
            <a:r>
              <a:rPr lang="fa-IR" altLang="en-US" sz="3000">
                <a:solidFill>
                  <a:srgbClr val="333300"/>
                </a:solidFill>
                <a:latin typeface="Times New Roman" panose="02020603050405020304" pitchFamily="18" charset="0"/>
                <a:cs typeface="2  Hamid" pitchFamily="2" charset="0"/>
              </a:rPr>
              <a:t>كمبود موجوديهاي مواد خانم و كار در جريان ساخت نيز ممكن است باعث توقف توليد شود كاركنان دستمزد دربافت مي كنند بدون اينكه كالايي توليد شود و راه اندازي مجدد برخي از فرايندهاي توليد بسيار پر هزينه است .</a:t>
            </a:r>
            <a:endParaRPr lang="en-US" altLang="en-US" sz="3000" b="1">
              <a:solidFill>
                <a:srgbClr val="333300"/>
              </a:solidFill>
              <a:latin typeface="Times New Roman" panose="02020603050405020304" pitchFamily="18" charset="0"/>
              <a:cs typeface="2  Hamid" pitchFamily="2" charset="0"/>
            </a:endParaRPr>
          </a:p>
        </p:txBody>
      </p:sp>
      <p:sp>
        <p:nvSpPr>
          <p:cNvPr id="125955"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22</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2273283150"/>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25954"/>
                                        </p:tgtEl>
                                        <p:attrNameLst>
                                          <p:attrName>style.visibility</p:attrName>
                                        </p:attrNameLst>
                                      </p:cBhvr>
                                      <p:to>
                                        <p:strVal val="visible"/>
                                      </p:to>
                                    </p:set>
                                    <p:anim calcmode="lin" valueType="num">
                                      <p:cBhvr>
                                        <p:cTn id="7" dur="500" decel="50000" fill="hold">
                                          <p:stCondLst>
                                            <p:cond delay="0"/>
                                          </p:stCondLst>
                                        </p:cTn>
                                        <p:tgtEl>
                                          <p:spTgt spid="12595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2595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25954"/>
                                        </p:tgtEl>
                                        <p:attrNameLst>
                                          <p:attrName>ppt_w</p:attrName>
                                        </p:attrNameLst>
                                      </p:cBhvr>
                                      <p:tavLst>
                                        <p:tav tm="0">
                                          <p:val>
                                            <p:strVal val="#ppt_w*.05"/>
                                          </p:val>
                                        </p:tav>
                                        <p:tav tm="100000">
                                          <p:val>
                                            <p:strVal val="#ppt_w"/>
                                          </p:val>
                                        </p:tav>
                                      </p:tavLst>
                                    </p:anim>
                                    <p:anim calcmode="lin" valueType="num">
                                      <p:cBhvr>
                                        <p:cTn id="10" dur="1000" fill="hold"/>
                                        <p:tgtEl>
                                          <p:spTgt spid="12595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2595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2595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2595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2595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25955">
                                            <p:bg/>
                                          </p:spTgt>
                                        </p:tgtEl>
                                        <p:attrNameLst>
                                          <p:attrName>style.visibility</p:attrName>
                                        </p:attrNameLst>
                                      </p:cBhvr>
                                      <p:to>
                                        <p:strVal val="visible"/>
                                      </p:to>
                                    </p:set>
                                    <p:animEffect transition="in" filter="fade">
                                      <p:cBhvr>
                                        <p:cTn id="19" dur="2000"/>
                                        <p:tgtEl>
                                          <p:spTgt spid="125955">
                                            <p:bg/>
                                          </p:spTgt>
                                        </p:tgtEl>
                                      </p:cBhvr>
                                    </p:animEffect>
                                    <p:anim calcmode="lin" valueType="num">
                                      <p:cBhvr>
                                        <p:cTn id="20" dur="2000" fill="hold"/>
                                        <p:tgtEl>
                                          <p:spTgt spid="125955">
                                            <p:bg/>
                                          </p:spTgt>
                                        </p:tgtEl>
                                        <p:attrNameLst>
                                          <p:attrName>style.rotation</p:attrName>
                                        </p:attrNameLst>
                                      </p:cBhvr>
                                      <p:tavLst>
                                        <p:tav tm="0">
                                          <p:val>
                                            <p:fltVal val="720"/>
                                          </p:val>
                                        </p:tav>
                                        <p:tav tm="100000">
                                          <p:val>
                                            <p:fltVal val="0"/>
                                          </p:val>
                                        </p:tav>
                                      </p:tavLst>
                                    </p:anim>
                                    <p:anim calcmode="lin" valueType="num">
                                      <p:cBhvr>
                                        <p:cTn id="21" dur="2000" fill="hold"/>
                                        <p:tgtEl>
                                          <p:spTgt spid="125955">
                                            <p:bg/>
                                          </p:spTgt>
                                        </p:tgtEl>
                                        <p:attrNameLst>
                                          <p:attrName>ppt_h</p:attrName>
                                        </p:attrNameLst>
                                      </p:cBhvr>
                                      <p:tavLst>
                                        <p:tav tm="0">
                                          <p:val>
                                            <p:fltVal val="0"/>
                                          </p:val>
                                        </p:tav>
                                        <p:tav tm="100000">
                                          <p:val>
                                            <p:strVal val="#ppt_h"/>
                                          </p:val>
                                        </p:tav>
                                      </p:tavLst>
                                    </p:anim>
                                    <p:anim calcmode="lin" valueType="num">
                                      <p:cBhvr>
                                        <p:cTn id="22" dur="2000" fill="hold"/>
                                        <p:tgtEl>
                                          <p:spTgt spid="125955">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25955">
                                            <p:txEl>
                                              <p:pRg st="0" end="0"/>
                                            </p:txEl>
                                          </p:spTgt>
                                        </p:tgtEl>
                                        <p:attrNameLst>
                                          <p:attrName>style.visibility</p:attrName>
                                        </p:attrNameLst>
                                      </p:cBhvr>
                                      <p:to>
                                        <p:strVal val="visible"/>
                                      </p:to>
                                    </p:set>
                                    <p:animEffect transition="in" filter="fade">
                                      <p:cBhvr>
                                        <p:cTn id="25" dur="2000"/>
                                        <p:tgtEl>
                                          <p:spTgt spid="125955">
                                            <p:txEl>
                                              <p:pRg st="0" end="0"/>
                                            </p:txEl>
                                          </p:spTgt>
                                        </p:tgtEl>
                                      </p:cBhvr>
                                    </p:animEffect>
                                    <p:anim calcmode="lin" valueType="num">
                                      <p:cBhvr>
                                        <p:cTn id="26" dur="2000" fill="hold"/>
                                        <p:tgtEl>
                                          <p:spTgt spid="125955">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25955">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25955">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25955">
                                            <p:txEl>
                                              <p:pRg st="0" end="0"/>
                                            </p:txEl>
                                          </p:spTgt>
                                        </p:tgtEl>
                                        <p:attrNameLst>
                                          <p:attrName>style.visibility</p:attrName>
                                        </p:attrNameLst>
                                      </p:cBhvr>
                                      <p:to>
                                        <p:strVal val="visible"/>
                                      </p:to>
                                    </p:set>
                                    <p:set>
                                      <p:cBhvr>
                                        <p:cTn id="33" dur="455" fill="hold">
                                          <p:stCondLst>
                                            <p:cond delay="0"/>
                                          </p:stCondLst>
                                        </p:cTn>
                                        <p:tgtEl>
                                          <p:spTgt spid="125955">
                                            <p:txEl>
                                              <p:pRg st="0" end="0"/>
                                            </p:txEl>
                                          </p:spTgt>
                                        </p:tgtEl>
                                        <p:attrNameLst>
                                          <p:attrName>style.rotation</p:attrName>
                                        </p:attrNameLst>
                                      </p:cBhvr>
                                      <p:to>
                                        <p:strVal val="-45.0"/>
                                      </p:to>
                                    </p:set>
                                    <p:anim calcmode="lin" valueType="num">
                                      <p:cBhvr>
                                        <p:cTn id="34" dur="455" fill="hold">
                                          <p:stCondLst>
                                            <p:cond delay="455"/>
                                          </p:stCondLst>
                                        </p:cTn>
                                        <p:tgtEl>
                                          <p:spTgt spid="12595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25955">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2595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2595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4" grpId="0"/>
      <p:bldP spid="125955" grpId="0" build="allAtOnce"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ext Box 2"/>
          <p:cNvSpPr txBox="1">
            <a:spLocks noChangeArrowheads="1"/>
          </p:cNvSpPr>
          <p:nvPr/>
        </p:nvSpPr>
        <p:spPr bwMode="auto">
          <a:xfrm>
            <a:off x="1774825" y="1401764"/>
            <a:ext cx="8713788" cy="253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 </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بمنظور اجتناب از كمبود موجودي ، شركتها معمولاًٍ موجودي احتياطي نگاهداري مي كنند موجودي احتياطي حداقل موجودي يك قلم كالا با توجه به نرخ استفاده مورد انتظار و زمان مورد انتظار براي دريافت سفارش است .</a:t>
            </a:r>
            <a:endParaRPr lang="en-US" altLang="en-US" sz="3000" b="1">
              <a:solidFill>
                <a:srgbClr val="333300"/>
              </a:solidFill>
              <a:latin typeface="Times New Roman" panose="02020603050405020304" pitchFamily="18" charset="0"/>
              <a:cs typeface="2  Hamid" pitchFamily="2" charset="0"/>
            </a:endParaRPr>
          </a:p>
        </p:txBody>
      </p:sp>
      <p:sp>
        <p:nvSpPr>
          <p:cNvPr id="126979"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23</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2219306813"/>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26978"/>
                                        </p:tgtEl>
                                        <p:attrNameLst>
                                          <p:attrName>style.visibility</p:attrName>
                                        </p:attrNameLst>
                                      </p:cBhvr>
                                      <p:to>
                                        <p:strVal val="visible"/>
                                      </p:to>
                                    </p:set>
                                    <p:anim calcmode="lin" valueType="num">
                                      <p:cBhvr>
                                        <p:cTn id="7" dur="500" decel="50000" fill="hold">
                                          <p:stCondLst>
                                            <p:cond delay="0"/>
                                          </p:stCondLst>
                                        </p:cTn>
                                        <p:tgtEl>
                                          <p:spTgt spid="12697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2697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26978"/>
                                        </p:tgtEl>
                                        <p:attrNameLst>
                                          <p:attrName>ppt_w</p:attrName>
                                        </p:attrNameLst>
                                      </p:cBhvr>
                                      <p:tavLst>
                                        <p:tav tm="0">
                                          <p:val>
                                            <p:strVal val="#ppt_w*.05"/>
                                          </p:val>
                                        </p:tav>
                                        <p:tav tm="100000">
                                          <p:val>
                                            <p:strVal val="#ppt_w"/>
                                          </p:val>
                                        </p:tav>
                                      </p:tavLst>
                                    </p:anim>
                                    <p:anim calcmode="lin" valueType="num">
                                      <p:cBhvr>
                                        <p:cTn id="10" dur="1000" fill="hold"/>
                                        <p:tgtEl>
                                          <p:spTgt spid="12697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2697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2697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2697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2697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26979">
                                            <p:bg/>
                                          </p:spTgt>
                                        </p:tgtEl>
                                        <p:attrNameLst>
                                          <p:attrName>style.visibility</p:attrName>
                                        </p:attrNameLst>
                                      </p:cBhvr>
                                      <p:to>
                                        <p:strVal val="visible"/>
                                      </p:to>
                                    </p:set>
                                    <p:animEffect transition="in" filter="fade">
                                      <p:cBhvr>
                                        <p:cTn id="19" dur="2000"/>
                                        <p:tgtEl>
                                          <p:spTgt spid="126979">
                                            <p:bg/>
                                          </p:spTgt>
                                        </p:tgtEl>
                                      </p:cBhvr>
                                    </p:animEffect>
                                    <p:anim calcmode="lin" valueType="num">
                                      <p:cBhvr>
                                        <p:cTn id="20" dur="2000" fill="hold"/>
                                        <p:tgtEl>
                                          <p:spTgt spid="126979">
                                            <p:bg/>
                                          </p:spTgt>
                                        </p:tgtEl>
                                        <p:attrNameLst>
                                          <p:attrName>style.rotation</p:attrName>
                                        </p:attrNameLst>
                                      </p:cBhvr>
                                      <p:tavLst>
                                        <p:tav tm="0">
                                          <p:val>
                                            <p:fltVal val="720"/>
                                          </p:val>
                                        </p:tav>
                                        <p:tav tm="100000">
                                          <p:val>
                                            <p:fltVal val="0"/>
                                          </p:val>
                                        </p:tav>
                                      </p:tavLst>
                                    </p:anim>
                                    <p:anim calcmode="lin" valueType="num">
                                      <p:cBhvr>
                                        <p:cTn id="21" dur="2000" fill="hold"/>
                                        <p:tgtEl>
                                          <p:spTgt spid="126979">
                                            <p:bg/>
                                          </p:spTgt>
                                        </p:tgtEl>
                                        <p:attrNameLst>
                                          <p:attrName>ppt_h</p:attrName>
                                        </p:attrNameLst>
                                      </p:cBhvr>
                                      <p:tavLst>
                                        <p:tav tm="0">
                                          <p:val>
                                            <p:fltVal val="0"/>
                                          </p:val>
                                        </p:tav>
                                        <p:tav tm="100000">
                                          <p:val>
                                            <p:strVal val="#ppt_h"/>
                                          </p:val>
                                        </p:tav>
                                      </p:tavLst>
                                    </p:anim>
                                    <p:anim calcmode="lin" valueType="num">
                                      <p:cBhvr>
                                        <p:cTn id="22" dur="2000" fill="hold"/>
                                        <p:tgtEl>
                                          <p:spTgt spid="126979">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26979">
                                            <p:txEl>
                                              <p:pRg st="0" end="0"/>
                                            </p:txEl>
                                          </p:spTgt>
                                        </p:tgtEl>
                                        <p:attrNameLst>
                                          <p:attrName>style.visibility</p:attrName>
                                        </p:attrNameLst>
                                      </p:cBhvr>
                                      <p:to>
                                        <p:strVal val="visible"/>
                                      </p:to>
                                    </p:set>
                                    <p:animEffect transition="in" filter="fade">
                                      <p:cBhvr>
                                        <p:cTn id="25" dur="2000"/>
                                        <p:tgtEl>
                                          <p:spTgt spid="126979">
                                            <p:txEl>
                                              <p:pRg st="0" end="0"/>
                                            </p:txEl>
                                          </p:spTgt>
                                        </p:tgtEl>
                                      </p:cBhvr>
                                    </p:animEffect>
                                    <p:anim calcmode="lin" valueType="num">
                                      <p:cBhvr>
                                        <p:cTn id="26" dur="2000" fill="hold"/>
                                        <p:tgtEl>
                                          <p:spTgt spid="126979">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26979">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26979">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26979">
                                            <p:txEl>
                                              <p:pRg st="0" end="0"/>
                                            </p:txEl>
                                          </p:spTgt>
                                        </p:tgtEl>
                                        <p:attrNameLst>
                                          <p:attrName>style.visibility</p:attrName>
                                        </p:attrNameLst>
                                      </p:cBhvr>
                                      <p:to>
                                        <p:strVal val="visible"/>
                                      </p:to>
                                    </p:set>
                                    <p:set>
                                      <p:cBhvr>
                                        <p:cTn id="33" dur="455" fill="hold">
                                          <p:stCondLst>
                                            <p:cond delay="0"/>
                                          </p:stCondLst>
                                        </p:cTn>
                                        <p:tgtEl>
                                          <p:spTgt spid="126979">
                                            <p:txEl>
                                              <p:pRg st="0" end="0"/>
                                            </p:txEl>
                                          </p:spTgt>
                                        </p:tgtEl>
                                        <p:attrNameLst>
                                          <p:attrName>style.rotation</p:attrName>
                                        </p:attrNameLst>
                                      </p:cBhvr>
                                      <p:to>
                                        <p:strVal val="-45.0"/>
                                      </p:to>
                                    </p:set>
                                    <p:anim calcmode="lin" valueType="num">
                                      <p:cBhvr>
                                        <p:cTn id="34" dur="455" fill="hold">
                                          <p:stCondLst>
                                            <p:cond delay="455"/>
                                          </p:stCondLst>
                                        </p:cTn>
                                        <p:tgtEl>
                                          <p:spTgt spid="12697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26979">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2697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2697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8" grpId="0"/>
      <p:bldP spid="126979" grpId="0" build="allAtOnce"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 Box 2"/>
          <p:cNvSpPr txBox="1">
            <a:spLocks noChangeArrowheads="1"/>
          </p:cNvSpPr>
          <p:nvPr/>
        </p:nvSpPr>
        <p:spPr bwMode="auto">
          <a:xfrm>
            <a:off x="1774825" y="1401764"/>
            <a:ext cx="8713788" cy="20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 </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بهترين مقدار موجودي احتياطي براي يك قلم خاص به هزينه كمبود موجودي و تغيير پذيري نرخ استفاده وزمان زمان تحويل بستگي دارد . چنانچه نرخ استفاده و زمان تحويل را پيش بيني كرد .</a:t>
            </a:r>
            <a:endParaRPr lang="en-US" altLang="en-US" sz="3000" b="1">
              <a:solidFill>
                <a:srgbClr val="333300"/>
              </a:solidFill>
              <a:latin typeface="Times New Roman" panose="02020603050405020304" pitchFamily="18" charset="0"/>
              <a:cs typeface="2  Hamid" pitchFamily="2" charset="0"/>
            </a:endParaRPr>
          </a:p>
        </p:txBody>
      </p:sp>
      <p:sp>
        <p:nvSpPr>
          <p:cNvPr id="128003"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24</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1650133341"/>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28002"/>
                                        </p:tgtEl>
                                        <p:attrNameLst>
                                          <p:attrName>style.visibility</p:attrName>
                                        </p:attrNameLst>
                                      </p:cBhvr>
                                      <p:to>
                                        <p:strVal val="visible"/>
                                      </p:to>
                                    </p:set>
                                    <p:anim calcmode="lin" valueType="num">
                                      <p:cBhvr>
                                        <p:cTn id="7" dur="500" decel="50000" fill="hold">
                                          <p:stCondLst>
                                            <p:cond delay="0"/>
                                          </p:stCondLst>
                                        </p:cTn>
                                        <p:tgtEl>
                                          <p:spTgt spid="12800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2800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28002"/>
                                        </p:tgtEl>
                                        <p:attrNameLst>
                                          <p:attrName>ppt_w</p:attrName>
                                        </p:attrNameLst>
                                      </p:cBhvr>
                                      <p:tavLst>
                                        <p:tav tm="0">
                                          <p:val>
                                            <p:strVal val="#ppt_w*.05"/>
                                          </p:val>
                                        </p:tav>
                                        <p:tav tm="100000">
                                          <p:val>
                                            <p:strVal val="#ppt_w"/>
                                          </p:val>
                                        </p:tav>
                                      </p:tavLst>
                                    </p:anim>
                                    <p:anim calcmode="lin" valueType="num">
                                      <p:cBhvr>
                                        <p:cTn id="10" dur="1000" fill="hold"/>
                                        <p:tgtEl>
                                          <p:spTgt spid="12800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2800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2800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2800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2800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28003">
                                            <p:bg/>
                                          </p:spTgt>
                                        </p:tgtEl>
                                        <p:attrNameLst>
                                          <p:attrName>style.visibility</p:attrName>
                                        </p:attrNameLst>
                                      </p:cBhvr>
                                      <p:to>
                                        <p:strVal val="visible"/>
                                      </p:to>
                                    </p:set>
                                    <p:animEffect transition="in" filter="fade">
                                      <p:cBhvr>
                                        <p:cTn id="19" dur="2000"/>
                                        <p:tgtEl>
                                          <p:spTgt spid="128003">
                                            <p:bg/>
                                          </p:spTgt>
                                        </p:tgtEl>
                                      </p:cBhvr>
                                    </p:animEffect>
                                    <p:anim calcmode="lin" valueType="num">
                                      <p:cBhvr>
                                        <p:cTn id="20" dur="2000" fill="hold"/>
                                        <p:tgtEl>
                                          <p:spTgt spid="128003">
                                            <p:bg/>
                                          </p:spTgt>
                                        </p:tgtEl>
                                        <p:attrNameLst>
                                          <p:attrName>style.rotation</p:attrName>
                                        </p:attrNameLst>
                                      </p:cBhvr>
                                      <p:tavLst>
                                        <p:tav tm="0">
                                          <p:val>
                                            <p:fltVal val="720"/>
                                          </p:val>
                                        </p:tav>
                                        <p:tav tm="100000">
                                          <p:val>
                                            <p:fltVal val="0"/>
                                          </p:val>
                                        </p:tav>
                                      </p:tavLst>
                                    </p:anim>
                                    <p:anim calcmode="lin" valueType="num">
                                      <p:cBhvr>
                                        <p:cTn id="21" dur="2000" fill="hold"/>
                                        <p:tgtEl>
                                          <p:spTgt spid="128003">
                                            <p:bg/>
                                          </p:spTgt>
                                        </p:tgtEl>
                                        <p:attrNameLst>
                                          <p:attrName>ppt_h</p:attrName>
                                        </p:attrNameLst>
                                      </p:cBhvr>
                                      <p:tavLst>
                                        <p:tav tm="0">
                                          <p:val>
                                            <p:fltVal val="0"/>
                                          </p:val>
                                        </p:tav>
                                        <p:tav tm="100000">
                                          <p:val>
                                            <p:strVal val="#ppt_h"/>
                                          </p:val>
                                        </p:tav>
                                      </p:tavLst>
                                    </p:anim>
                                    <p:anim calcmode="lin" valueType="num">
                                      <p:cBhvr>
                                        <p:cTn id="22" dur="2000" fill="hold"/>
                                        <p:tgtEl>
                                          <p:spTgt spid="128003">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28003">
                                            <p:txEl>
                                              <p:pRg st="0" end="0"/>
                                            </p:txEl>
                                          </p:spTgt>
                                        </p:tgtEl>
                                        <p:attrNameLst>
                                          <p:attrName>style.visibility</p:attrName>
                                        </p:attrNameLst>
                                      </p:cBhvr>
                                      <p:to>
                                        <p:strVal val="visible"/>
                                      </p:to>
                                    </p:set>
                                    <p:animEffect transition="in" filter="fade">
                                      <p:cBhvr>
                                        <p:cTn id="25" dur="2000"/>
                                        <p:tgtEl>
                                          <p:spTgt spid="128003">
                                            <p:txEl>
                                              <p:pRg st="0" end="0"/>
                                            </p:txEl>
                                          </p:spTgt>
                                        </p:tgtEl>
                                      </p:cBhvr>
                                    </p:animEffect>
                                    <p:anim calcmode="lin" valueType="num">
                                      <p:cBhvr>
                                        <p:cTn id="26" dur="2000" fill="hold"/>
                                        <p:tgtEl>
                                          <p:spTgt spid="128003">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28003">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2800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28003">
                                            <p:txEl>
                                              <p:pRg st="0" end="0"/>
                                            </p:txEl>
                                          </p:spTgt>
                                        </p:tgtEl>
                                        <p:attrNameLst>
                                          <p:attrName>style.visibility</p:attrName>
                                        </p:attrNameLst>
                                      </p:cBhvr>
                                      <p:to>
                                        <p:strVal val="visible"/>
                                      </p:to>
                                    </p:set>
                                    <p:set>
                                      <p:cBhvr>
                                        <p:cTn id="33" dur="455" fill="hold">
                                          <p:stCondLst>
                                            <p:cond delay="0"/>
                                          </p:stCondLst>
                                        </p:cTn>
                                        <p:tgtEl>
                                          <p:spTgt spid="128003">
                                            <p:txEl>
                                              <p:pRg st="0" end="0"/>
                                            </p:txEl>
                                          </p:spTgt>
                                        </p:tgtEl>
                                        <p:attrNameLst>
                                          <p:attrName>style.rotation</p:attrName>
                                        </p:attrNameLst>
                                      </p:cBhvr>
                                      <p:to>
                                        <p:strVal val="-45.0"/>
                                      </p:to>
                                    </p:set>
                                    <p:anim calcmode="lin" valueType="num">
                                      <p:cBhvr>
                                        <p:cTn id="34" dur="455" fill="hold">
                                          <p:stCondLst>
                                            <p:cond delay="455"/>
                                          </p:stCondLst>
                                        </p:cTn>
                                        <p:tgtEl>
                                          <p:spTgt spid="12800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28003">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2800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2800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2" grpId="0"/>
      <p:bldP spid="128003" grpId="0" build="allAtOnce"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ext Box 2"/>
          <p:cNvSpPr txBox="1">
            <a:spLocks noChangeArrowheads="1"/>
          </p:cNvSpPr>
          <p:nvPr/>
        </p:nvSpPr>
        <p:spPr bwMode="auto">
          <a:xfrm>
            <a:off x="1774825" y="1401763"/>
            <a:ext cx="8713788" cy="3093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endParaRPr lang="fa-IR" altLang="en-US" sz="2500">
              <a:solidFill>
                <a:srgbClr val="333300"/>
              </a:solidFill>
              <a:latin typeface="Times New Roman" panose="02020603050405020304" pitchFamily="18" charset="0"/>
              <a:cs typeface="Andalus" panose="02020603050405020304" pitchFamily="18" charset="-78"/>
            </a:endParaRP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در صورت اندك بودن هزينه كمبود موجودي ، موجودي احتياطي اندكي نيز مورد نياز خواهد بود .</a:t>
            </a:r>
          </a:p>
          <a:p>
            <a:pPr>
              <a:spcBef>
                <a:spcPct val="50000"/>
              </a:spcBef>
            </a:pPr>
            <a:r>
              <a:rPr lang="fa-IR" altLang="en-US" sz="2000" b="1">
                <a:solidFill>
                  <a:srgbClr val="333300"/>
                </a:solidFill>
                <a:latin typeface="Times New Roman" panose="02020603050405020304" pitchFamily="18" charset="0"/>
                <a:cs typeface="2  Hamid" pitchFamily="2" charset="0"/>
              </a:rPr>
              <a:t>هزينه سرمايه +(هزينه نگاهداري+هزينه مورد انتظار كمبود موجودي )* (نرخ ماليات – 1 ) = هزينه موجودي احتياطي </a:t>
            </a:r>
          </a:p>
          <a:p>
            <a:pPr>
              <a:spcBef>
                <a:spcPct val="50000"/>
              </a:spcBef>
            </a:pPr>
            <a:r>
              <a:rPr lang="fa-IR" altLang="en-US" sz="3000" b="1">
                <a:solidFill>
                  <a:srgbClr val="333300"/>
                </a:solidFill>
                <a:latin typeface="Times New Roman" panose="02020603050405020304" pitchFamily="18" charset="0"/>
                <a:cs typeface="2  Hamid" pitchFamily="2" charset="0"/>
              </a:rPr>
              <a:t>(1-10)</a:t>
            </a:r>
            <a:endParaRPr lang="en-US" altLang="en-US" sz="3000" b="1">
              <a:solidFill>
                <a:srgbClr val="333300"/>
              </a:solidFill>
              <a:latin typeface="Times New Roman" panose="02020603050405020304" pitchFamily="18" charset="0"/>
              <a:cs typeface="2  Hamid" pitchFamily="2" charset="0"/>
            </a:endParaRPr>
          </a:p>
        </p:txBody>
      </p:sp>
      <p:sp>
        <p:nvSpPr>
          <p:cNvPr id="129027"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25</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364524728"/>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29026"/>
                                        </p:tgtEl>
                                        <p:attrNameLst>
                                          <p:attrName>style.visibility</p:attrName>
                                        </p:attrNameLst>
                                      </p:cBhvr>
                                      <p:to>
                                        <p:strVal val="visible"/>
                                      </p:to>
                                    </p:set>
                                    <p:anim calcmode="lin" valueType="num">
                                      <p:cBhvr>
                                        <p:cTn id="7" dur="500" decel="50000" fill="hold">
                                          <p:stCondLst>
                                            <p:cond delay="0"/>
                                          </p:stCondLst>
                                        </p:cTn>
                                        <p:tgtEl>
                                          <p:spTgt spid="12902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2902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29026"/>
                                        </p:tgtEl>
                                        <p:attrNameLst>
                                          <p:attrName>ppt_w</p:attrName>
                                        </p:attrNameLst>
                                      </p:cBhvr>
                                      <p:tavLst>
                                        <p:tav tm="0">
                                          <p:val>
                                            <p:strVal val="#ppt_w*.05"/>
                                          </p:val>
                                        </p:tav>
                                        <p:tav tm="100000">
                                          <p:val>
                                            <p:strVal val="#ppt_w"/>
                                          </p:val>
                                        </p:tav>
                                      </p:tavLst>
                                    </p:anim>
                                    <p:anim calcmode="lin" valueType="num">
                                      <p:cBhvr>
                                        <p:cTn id="10" dur="1000" fill="hold"/>
                                        <p:tgtEl>
                                          <p:spTgt spid="12902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2902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2902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2902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2902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29027">
                                            <p:bg/>
                                          </p:spTgt>
                                        </p:tgtEl>
                                        <p:attrNameLst>
                                          <p:attrName>style.visibility</p:attrName>
                                        </p:attrNameLst>
                                      </p:cBhvr>
                                      <p:to>
                                        <p:strVal val="visible"/>
                                      </p:to>
                                    </p:set>
                                    <p:animEffect transition="in" filter="fade">
                                      <p:cBhvr>
                                        <p:cTn id="19" dur="2000"/>
                                        <p:tgtEl>
                                          <p:spTgt spid="129027">
                                            <p:bg/>
                                          </p:spTgt>
                                        </p:tgtEl>
                                      </p:cBhvr>
                                    </p:animEffect>
                                    <p:anim calcmode="lin" valueType="num">
                                      <p:cBhvr>
                                        <p:cTn id="20" dur="2000" fill="hold"/>
                                        <p:tgtEl>
                                          <p:spTgt spid="129027">
                                            <p:bg/>
                                          </p:spTgt>
                                        </p:tgtEl>
                                        <p:attrNameLst>
                                          <p:attrName>style.rotation</p:attrName>
                                        </p:attrNameLst>
                                      </p:cBhvr>
                                      <p:tavLst>
                                        <p:tav tm="0">
                                          <p:val>
                                            <p:fltVal val="720"/>
                                          </p:val>
                                        </p:tav>
                                        <p:tav tm="100000">
                                          <p:val>
                                            <p:fltVal val="0"/>
                                          </p:val>
                                        </p:tav>
                                      </p:tavLst>
                                    </p:anim>
                                    <p:anim calcmode="lin" valueType="num">
                                      <p:cBhvr>
                                        <p:cTn id="21" dur="2000" fill="hold"/>
                                        <p:tgtEl>
                                          <p:spTgt spid="129027">
                                            <p:bg/>
                                          </p:spTgt>
                                        </p:tgtEl>
                                        <p:attrNameLst>
                                          <p:attrName>ppt_h</p:attrName>
                                        </p:attrNameLst>
                                      </p:cBhvr>
                                      <p:tavLst>
                                        <p:tav tm="0">
                                          <p:val>
                                            <p:fltVal val="0"/>
                                          </p:val>
                                        </p:tav>
                                        <p:tav tm="100000">
                                          <p:val>
                                            <p:strVal val="#ppt_h"/>
                                          </p:val>
                                        </p:tav>
                                      </p:tavLst>
                                    </p:anim>
                                    <p:anim calcmode="lin" valueType="num">
                                      <p:cBhvr>
                                        <p:cTn id="22" dur="2000" fill="hold"/>
                                        <p:tgtEl>
                                          <p:spTgt spid="129027">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29027">
                                            <p:txEl>
                                              <p:pRg st="0" end="0"/>
                                            </p:txEl>
                                          </p:spTgt>
                                        </p:tgtEl>
                                        <p:attrNameLst>
                                          <p:attrName>style.visibility</p:attrName>
                                        </p:attrNameLst>
                                      </p:cBhvr>
                                      <p:to>
                                        <p:strVal val="visible"/>
                                      </p:to>
                                    </p:set>
                                    <p:animEffect transition="in" filter="fade">
                                      <p:cBhvr>
                                        <p:cTn id="25" dur="2000"/>
                                        <p:tgtEl>
                                          <p:spTgt spid="129027">
                                            <p:txEl>
                                              <p:pRg st="0" end="0"/>
                                            </p:txEl>
                                          </p:spTgt>
                                        </p:tgtEl>
                                      </p:cBhvr>
                                    </p:animEffect>
                                    <p:anim calcmode="lin" valueType="num">
                                      <p:cBhvr>
                                        <p:cTn id="26" dur="2000" fill="hold"/>
                                        <p:tgtEl>
                                          <p:spTgt spid="129027">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29027">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29027">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29027">
                                            <p:txEl>
                                              <p:pRg st="0" end="0"/>
                                            </p:txEl>
                                          </p:spTgt>
                                        </p:tgtEl>
                                        <p:attrNameLst>
                                          <p:attrName>style.visibility</p:attrName>
                                        </p:attrNameLst>
                                      </p:cBhvr>
                                      <p:to>
                                        <p:strVal val="visible"/>
                                      </p:to>
                                    </p:set>
                                    <p:set>
                                      <p:cBhvr>
                                        <p:cTn id="33" dur="455" fill="hold">
                                          <p:stCondLst>
                                            <p:cond delay="0"/>
                                          </p:stCondLst>
                                        </p:cTn>
                                        <p:tgtEl>
                                          <p:spTgt spid="129027">
                                            <p:txEl>
                                              <p:pRg st="0" end="0"/>
                                            </p:txEl>
                                          </p:spTgt>
                                        </p:tgtEl>
                                        <p:attrNameLst>
                                          <p:attrName>style.rotation</p:attrName>
                                        </p:attrNameLst>
                                      </p:cBhvr>
                                      <p:to>
                                        <p:strVal val="-45.0"/>
                                      </p:to>
                                    </p:set>
                                    <p:anim calcmode="lin" valueType="num">
                                      <p:cBhvr>
                                        <p:cTn id="34" dur="455" fill="hold">
                                          <p:stCondLst>
                                            <p:cond delay="455"/>
                                          </p:stCondLst>
                                        </p:cTn>
                                        <p:tgtEl>
                                          <p:spTgt spid="12902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29027">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2902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2902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6" grpId="0"/>
      <p:bldP spid="129027" grpId="0" build="allAtOnce"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ext Box 2"/>
          <p:cNvSpPr txBox="1">
            <a:spLocks noChangeArrowheads="1"/>
          </p:cNvSpPr>
          <p:nvPr/>
        </p:nvSpPr>
        <p:spPr bwMode="auto">
          <a:xfrm>
            <a:off x="1774825" y="1401764"/>
            <a:ext cx="8713788" cy="253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مزاياي بازاريابي:</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هرچه تعداد اقلامي كه بايد نگهداري شود افزايش يابد فروش همه اقلام افزايش مي يابد . ميزان فروش توليد كننده اي كه در انبار خود از همه محصولات دارد بيشتر از توليد كننده اي است كه تنها اقلام پر تقاضا را نگهداري مي كنند .</a:t>
            </a:r>
            <a:endParaRPr lang="en-US" altLang="en-US" sz="3000" b="1">
              <a:solidFill>
                <a:srgbClr val="333300"/>
              </a:solidFill>
              <a:latin typeface="Times New Roman" panose="02020603050405020304" pitchFamily="18" charset="0"/>
              <a:cs typeface="2  Hamid" pitchFamily="2" charset="0"/>
            </a:endParaRPr>
          </a:p>
        </p:txBody>
      </p:sp>
      <p:sp>
        <p:nvSpPr>
          <p:cNvPr id="130051"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26</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3325243961"/>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30050"/>
                                        </p:tgtEl>
                                        <p:attrNameLst>
                                          <p:attrName>style.visibility</p:attrName>
                                        </p:attrNameLst>
                                      </p:cBhvr>
                                      <p:to>
                                        <p:strVal val="visible"/>
                                      </p:to>
                                    </p:set>
                                    <p:anim calcmode="lin" valueType="num">
                                      <p:cBhvr>
                                        <p:cTn id="7" dur="500" decel="50000" fill="hold">
                                          <p:stCondLst>
                                            <p:cond delay="0"/>
                                          </p:stCondLst>
                                        </p:cTn>
                                        <p:tgtEl>
                                          <p:spTgt spid="13005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3005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30050"/>
                                        </p:tgtEl>
                                        <p:attrNameLst>
                                          <p:attrName>ppt_w</p:attrName>
                                        </p:attrNameLst>
                                      </p:cBhvr>
                                      <p:tavLst>
                                        <p:tav tm="0">
                                          <p:val>
                                            <p:strVal val="#ppt_w*.05"/>
                                          </p:val>
                                        </p:tav>
                                        <p:tav tm="100000">
                                          <p:val>
                                            <p:strVal val="#ppt_w"/>
                                          </p:val>
                                        </p:tav>
                                      </p:tavLst>
                                    </p:anim>
                                    <p:anim calcmode="lin" valueType="num">
                                      <p:cBhvr>
                                        <p:cTn id="10" dur="1000" fill="hold"/>
                                        <p:tgtEl>
                                          <p:spTgt spid="13005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3005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3005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3005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3005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30051">
                                            <p:bg/>
                                          </p:spTgt>
                                        </p:tgtEl>
                                        <p:attrNameLst>
                                          <p:attrName>style.visibility</p:attrName>
                                        </p:attrNameLst>
                                      </p:cBhvr>
                                      <p:to>
                                        <p:strVal val="visible"/>
                                      </p:to>
                                    </p:set>
                                    <p:animEffect transition="in" filter="fade">
                                      <p:cBhvr>
                                        <p:cTn id="19" dur="2000"/>
                                        <p:tgtEl>
                                          <p:spTgt spid="130051">
                                            <p:bg/>
                                          </p:spTgt>
                                        </p:tgtEl>
                                      </p:cBhvr>
                                    </p:animEffect>
                                    <p:anim calcmode="lin" valueType="num">
                                      <p:cBhvr>
                                        <p:cTn id="20" dur="2000" fill="hold"/>
                                        <p:tgtEl>
                                          <p:spTgt spid="130051">
                                            <p:bg/>
                                          </p:spTgt>
                                        </p:tgtEl>
                                        <p:attrNameLst>
                                          <p:attrName>style.rotation</p:attrName>
                                        </p:attrNameLst>
                                      </p:cBhvr>
                                      <p:tavLst>
                                        <p:tav tm="0">
                                          <p:val>
                                            <p:fltVal val="720"/>
                                          </p:val>
                                        </p:tav>
                                        <p:tav tm="100000">
                                          <p:val>
                                            <p:fltVal val="0"/>
                                          </p:val>
                                        </p:tav>
                                      </p:tavLst>
                                    </p:anim>
                                    <p:anim calcmode="lin" valueType="num">
                                      <p:cBhvr>
                                        <p:cTn id="21" dur="2000" fill="hold"/>
                                        <p:tgtEl>
                                          <p:spTgt spid="130051">
                                            <p:bg/>
                                          </p:spTgt>
                                        </p:tgtEl>
                                        <p:attrNameLst>
                                          <p:attrName>ppt_h</p:attrName>
                                        </p:attrNameLst>
                                      </p:cBhvr>
                                      <p:tavLst>
                                        <p:tav tm="0">
                                          <p:val>
                                            <p:fltVal val="0"/>
                                          </p:val>
                                        </p:tav>
                                        <p:tav tm="100000">
                                          <p:val>
                                            <p:strVal val="#ppt_h"/>
                                          </p:val>
                                        </p:tav>
                                      </p:tavLst>
                                    </p:anim>
                                    <p:anim calcmode="lin" valueType="num">
                                      <p:cBhvr>
                                        <p:cTn id="22" dur="2000" fill="hold"/>
                                        <p:tgtEl>
                                          <p:spTgt spid="130051">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30051">
                                            <p:txEl>
                                              <p:pRg st="0" end="0"/>
                                            </p:txEl>
                                          </p:spTgt>
                                        </p:tgtEl>
                                        <p:attrNameLst>
                                          <p:attrName>style.visibility</p:attrName>
                                        </p:attrNameLst>
                                      </p:cBhvr>
                                      <p:to>
                                        <p:strVal val="visible"/>
                                      </p:to>
                                    </p:set>
                                    <p:animEffect transition="in" filter="fade">
                                      <p:cBhvr>
                                        <p:cTn id="25" dur="2000"/>
                                        <p:tgtEl>
                                          <p:spTgt spid="130051">
                                            <p:txEl>
                                              <p:pRg st="0" end="0"/>
                                            </p:txEl>
                                          </p:spTgt>
                                        </p:tgtEl>
                                      </p:cBhvr>
                                    </p:animEffect>
                                    <p:anim calcmode="lin" valueType="num">
                                      <p:cBhvr>
                                        <p:cTn id="26" dur="2000" fill="hold"/>
                                        <p:tgtEl>
                                          <p:spTgt spid="130051">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30051">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30051">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30051">
                                            <p:txEl>
                                              <p:pRg st="0" end="0"/>
                                            </p:txEl>
                                          </p:spTgt>
                                        </p:tgtEl>
                                        <p:attrNameLst>
                                          <p:attrName>style.visibility</p:attrName>
                                        </p:attrNameLst>
                                      </p:cBhvr>
                                      <p:to>
                                        <p:strVal val="visible"/>
                                      </p:to>
                                    </p:set>
                                    <p:set>
                                      <p:cBhvr>
                                        <p:cTn id="33" dur="455" fill="hold">
                                          <p:stCondLst>
                                            <p:cond delay="0"/>
                                          </p:stCondLst>
                                        </p:cTn>
                                        <p:tgtEl>
                                          <p:spTgt spid="130051">
                                            <p:txEl>
                                              <p:pRg st="0" end="0"/>
                                            </p:txEl>
                                          </p:spTgt>
                                        </p:tgtEl>
                                        <p:attrNameLst>
                                          <p:attrName>style.rotation</p:attrName>
                                        </p:attrNameLst>
                                      </p:cBhvr>
                                      <p:to>
                                        <p:strVal val="-45.0"/>
                                      </p:to>
                                    </p:set>
                                    <p:anim calcmode="lin" valueType="num">
                                      <p:cBhvr>
                                        <p:cTn id="34" dur="455" fill="hold">
                                          <p:stCondLst>
                                            <p:cond delay="455"/>
                                          </p:stCondLst>
                                        </p:cTn>
                                        <p:tgtEl>
                                          <p:spTgt spid="130051">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30051">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30051">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30051">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0" grpId="0"/>
      <p:bldP spid="130051" grpId="0" build="allAtOnce"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ext Box 2"/>
          <p:cNvSpPr txBox="1">
            <a:spLocks noChangeArrowheads="1"/>
          </p:cNvSpPr>
          <p:nvPr/>
        </p:nvSpPr>
        <p:spPr bwMode="auto">
          <a:xfrm>
            <a:off x="1774825" y="1401764"/>
            <a:ext cx="8713788" cy="20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سفته بازي روي موجودي ها :</a:t>
            </a:r>
          </a:p>
          <a:p>
            <a:pPr>
              <a:spcBef>
                <a:spcPct val="50000"/>
              </a:spcBef>
            </a:pPr>
            <a:r>
              <a:rPr lang="fa-IR" altLang="en-US" sz="3000">
                <a:solidFill>
                  <a:srgbClr val="333300"/>
                </a:solidFill>
                <a:latin typeface="Times New Roman" panose="02020603050405020304" pitchFamily="18" charset="0"/>
                <a:cs typeface="2  Hamid" pitchFamily="2" charset="0"/>
              </a:rPr>
              <a:t>مدير مالي بايد سرمايه گذاري سفته بازانه روي موجودي ها را در حد محافظه  كارانه اي نگهدارد زيرا سرمايه گذاري مزبور ممكن است در حد افراطي پر هزينه و پر مخاطره باشد.</a:t>
            </a:r>
            <a:endParaRPr lang="en-US" altLang="en-US" sz="3000" b="1">
              <a:solidFill>
                <a:srgbClr val="333300"/>
              </a:solidFill>
              <a:latin typeface="Times New Roman" panose="02020603050405020304" pitchFamily="18" charset="0"/>
              <a:cs typeface="2  Hamid" pitchFamily="2" charset="0"/>
            </a:endParaRPr>
          </a:p>
        </p:txBody>
      </p:sp>
      <p:sp>
        <p:nvSpPr>
          <p:cNvPr id="131075"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27</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485279356"/>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31074"/>
                                        </p:tgtEl>
                                        <p:attrNameLst>
                                          <p:attrName>style.visibility</p:attrName>
                                        </p:attrNameLst>
                                      </p:cBhvr>
                                      <p:to>
                                        <p:strVal val="visible"/>
                                      </p:to>
                                    </p:set>
                                    <p:anim calcmode="lin" valueType="num">
                                      <p:cBhvr>
                                        <p:cTn id="7" dur="500" decel="50000" fill="hold">
                                          <p:stCondLst>
                                            <p:cond delay="0"/>
                                          </p:stCondLst>
                                        </p:cTn>
                                        <p:tgtEl>
                                          <p:spTgt spid="13107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3107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31074"/>
                                        </p:tgtEl>
                                        <p:attrNameLst>
                                          <p:attrName>ppt_w</p:attrName>
                                        </p:attrNameLst>
                                      </p:cBhvr>
                                      <p:tavLst>
                                        <p:tav tm="0">
                                          <p:val>
                                            <p:strVal val="#ppt_w*.05"/>
                                          </p:val>
                                        </p:tav>
                                        <p:tav tm="100000">
                                          <p:val>
                                            <p:strVal val="#ppt_w"/>
                                          </p:val>
                                        </p:tav>
                                      </p:tavLst>
                                    </p:anim>
                                    <p:anim calcmode="lin" valueType="num">
                                      <p:cBhvr>
                                        <p:cTn id="10" dur="1000" fill="hold"/>
                                        <p:tgtEl>
                                          <p:spTgt spid="13107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3107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3107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3107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3107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31075">
                                            <p:bg/>
                                          </p:spTgt>
                                        </p:tgtEl>
                                        <p:attrNameLst>
                                          <p:attrName>style.visibility</p:attrName>
                                        </p:attrNameLst>
                                      </p:cBhvr>
                                      <p:to>
                                        <p:strVal val="visible"/>
                                      </p:to>
                                    </p:set>
                                    <p:animEffect transition="in" filter="fade">
                                      <p:cBhvr>
                                        <p:cTn id="19" dur="2000"/>
                                        <p:tgtEl>
                                          <p:spTgt spid="131075">
                                            <p:bg/>
                                          </p:spTgt>
                                        </p:tgtEl>
                                      </p:cBhvr>
                                    </p:animEffect>
                                    <p:anim calcmode="lin" valueType="num">
                                      <p:cBhvr>
                                        <p:cTn id="20" dur="2000" fill="hold"/>
                                        <p:tgtEl>
                                          <p:spTgt spid="131075">
                                            <p:bg/>
                                          </p:spTgt>
                                        </p:tgtEl>
                                        <p:attrNameLst>
                                          <p:attrName>style.rotation</p:attrName>
                                        </p:attrNameLst>
                                      </p:cBhvr>
                                      <p:tavLst>
                                        <p:tav tm="0">
                                          <p:val>
                                            <p:fltVal val="720"/>
                                          </p:val>
                                        </p:tav>
                                        <p:tav tm="100000">
                                          <p:val>
                                            <p:fltVal val="0"/>
                                          </p:val>
                                        </p:tav>
                                      </p:tavLst>
                                    </p:anim>
                                    <p:anim calcmode="lin" valueType="num">
                                      <p:cBhvr>
                                        <p:cTn id="21" dur="2000" fill="hold"/>
                                        <p:tgtEl>
                                          <p:spTgt spid="131075">
                                            <p:bg/>
                                          </p:spTgt>
                                        </p:tgtEl>
                                        <p:attrNameLst>
                                          <p:attrName>ppt_h</p:attrName>
                                        </p:attrNameLst>
                                      </p:cBhvr>
                                      <p:tavLst>
                                        <p:tav tm="0">
                                          <p:val>
                                            <p:fltVal val="0"/>
                                          </p:val>
                                        </p:tav>
                                        <p:tav tm="100000">
                                          <p:val>
                                            <p:strVal val="#ppt_h"/>
                                          </p:val>
                                        </p:tav>
                                      </p:tavLst>
                                    </p:anim>
                                    <p:anim calcmode="lin" valueType="num">
                                      <p:cBhvr>
                                        <p:cTn id="22" dur="2000" fill="hold"/>
                                        <p:tgtEl>
                                          <p:spTgt spid="131075">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31075">
                                            <p:txEl>
                                              <p:pRg st="0" end="0"/>
                                            </p:txEl>
                                          </p:spTgt>
                                        </p:tgtEl>
                                        <p:attrNameLst>
                                          <p:attrName>style.visibility</p:attrName>
                                        </p:attrNameLst>
                                      </p:cBhvr>
                                      <p:to>
                                        <p:strVal val="visible"/>
                                      </p:to>
                                    </p:set>
                                    <p:animEffect transition="in" filter="fade">
                                      <p:cBhvr>
                                        <p:cTn id="25" dur="2000"/>
                                        <p:tgtEl>
                                          <p:spTgt spid="131075">
                                            <p:txEl>
                                              <p:pRg st="0" end="0"/>
                                            </p:txEl>
                                          </p:spTgt>
                                        </p:tgtEl>
                                      </p:cBhvr>
                                    </p:animEffect>
                                    <p:anim calcmode="lin" valueType="num">
                                      <p:cBhvr>
                                        <p:cTn id="26" dur="2000" fill="hold"/>
                                        <p:tgtEl>
                                          <p:spTgt spid="131075">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31075">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31075">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31075">
                                            <p:txEl>
                                              <p:pRg st="0" end="0"/>
                                            </p:txEl>
                                          </p:spTgt>
                                        </p:tgtEl>
                                        <p:attrNameLst>
                                          <p:attrName>style.visibility</p:attrName>
                                        </p:attrNameLst>
                                      </p:cBhvr>
                                      <p:to>
                                        <p:strVal val="visible"/>
                                      </p:to>
                                    </p:set>
                                    <p:set>
                                      <p:cBhvr>
                                        <p:cTn id="33" dur="455" fill="hold">
                                          <p:stCondLst>
                                            <p:cond delay="0"/>
                                          </p:stCondLst>
                                        </p:cTn>
                                        <p:tgtEl>
                                          <p:spTgt spid="131075">
                                            <p:txEl>
                                              <p:pRg st="0" end="0"/>
                                            </p:txEl>
                                          </p:spTgt>
                                        </p:tgtEl>
                                        <p:attrNameLst>
                                          <p:attrName>style.rotation</p:attrName>
                                        </p:attrNameLst>
                                      </p:cBhvr>
                                      <p:to>
                                        <p:strVal val="-45.0"/>
                                      </p:to>
                                    </p:set>
                                    <p:anim calcmode="lin" valueType="num">
                                      <p:cBhvr>
                                        <p:cTn id="34" dur="455" fill="hold">
                                          <p:stCondLst>
                                            <p:cond delay="455"/>
                                          </p:stCondLst>
                                        </p:cTn>
                                        <p:tgtEl>
                                          <p:spTgt spid="13107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31075">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3107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3107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4" grpId="0"/>
      <p:bldP spid="131075" grpId="0" build="allAtOnce"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ext Box 2"/>
          <p:cNvSpPr txBox="1">
            <a:spLocks noChangeArrowheads="1"/>
          </p:cNvSpPr>
          <p:nvPr/>
        </p:nvSpPr>
        <p:spPr bwMode="auto">
          <a:xfrm>
            <a:off x="1774825" y="1401764"/>
            <a:ext cx="8713788" cy="20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مخاطره سرمايه گذاري در موجوديها:</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عمده ترين مخاطره سرمايه گذاري در موجوديها ، احتمال كاهش قيمت بازار موجودي تاحد بيشتر از قيمت آن است كه اين امر باعث زيان در نگهداري موجودي مي شود .</a:t>
            </a:r>
            <a:endParaRPr lang="en-US" altLang="en-US" sz="3000" b="1">
              <a:solidFill>
                <a:srgbClr val="333300"/>
              </a:solidFill>
              <a:latin typeface="Times New Roman" panose="02020603050405020304" pitchFamily="18" charset="0"/>
              <a:cs typeface="2  Hamid" pitchFamily="2" charset="0"/>
            </a:endParaRPr>
          </a:p>
        </p:txBody>
      </p:sp>
      <p:sp>
        <p:nvSpPr>
          <p:cNvPr id="132099"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28</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1482398153"/>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32098"/>
                                        </p:tgtEl>
                                        <p:attrNameLst>
                                          <p:attrName>style.visibility</p:attrName>
                                        </p:attrNameLst>
                                      </p:cBhvr>
                                      <p:to>
                                        <p:strVal val="visible"/>
                                      </p:to>
                                    </p:set>
                                    <p:anim calcmode="lin" valueType="num">
                                      <p:cBhvr>
                                        <p:cTn id="7" dur="500" decel="50000" fill="hold">
                                          <p:stCondLst>
                                            <p:cond delay="0"/>
                                          </p:stCondLst>
                                        </p:cTn>
                                        <p:tgtEl>
                                          <p:spTgt spid="13209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3209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32098"/>
                                        </p:tgtEl>
                                        <p:attrNameLst>
                                          <p:attrName>ppt_w</p:attrName>
                                        </p:attrNameLst>
                                      </p:cBhvr>
                                      <p:tavLst>
                                        <p:tav tm="0">
                                          <p:val>
                                            <p:strVal val="#ppt_w*.05"/>
                                          </p:val>
                                        </p:tav>
                                        <p:tav tm="100000">
                                          <p:val>
                                            <p:strVal val="#ppt_w"/>
                                          </p:val>
                                        </p:tav>
                                      </p:tavLst>
                                    </p:anim>
                                    <p:anim calcmode="lin" valueType="num">
                                      <p:cBhvr>
                                        <p:cTn id="10" dur="1000" fill="hold"/>
                                        <p:tgtEl>
                                          <p:spTgt spid="13209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3209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3209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3209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3209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32099">
                                            <p:bg/>
                                          </p:spTgt>
                                        </p:tgtEl>
                                        <p:attrNameLst>
                                          <p:attrName>style.visibility</p:attrName>
                                        </p:attrNameLst>
                                      </p:cBhvr>
                                      <p:to>
                                        <p:strVal val="visible"/>
                                      </p:to>
                                    </p:set>
                                    <p:animEffect transition="in" filter="fade">
                                      <p:cBhvr>
                                        <p:cTn id="19" dur="2000"/>
                                        <p:tgtEl>
                                          <p:spTgt spid="132099">
                                            <p:bg/>
                                          </p:spTgt>
                                        </p:tgtEl>
                                      </p:cBhvr>
                                    </p:animEffect>
                                    <p:anim calcmode="lin" valueType="num">
                                      <p:cBhvr>
                                        <p:cTn id="20" dur="2000" fill="hold"/>
                                        <p:tgtEl>
                                          <p:spTgt spid="132099">
                                            <p:bg/>
                                          </p:spTgt>
                                        </p:tgtEl>
                                        <p:attrNameLst>
                                          <p:attrName>style.rotation</p:attrName>
                                        </p:attrNameLst>
                                      </p:cBhvr>
                                      <p:tavLst>
                                        <p:tav tm="0">
                                          <p:val>
                                            <p:fltVal val="720"/>
                                          </p:val>
                                        </p:tav>
                                        <p:tav tm="100000">
                                          <p:val>
                                            <p:fltVal val="0"/>
                                          </p:val>
                                        </p:tav>
                                      </p:tavLst>
                                    </p:anim>
                                    <p:anim calcmode="lin" valueType="num">
                                      <p:cBhvr>
                                        <p:cTn id="21" dur="2000" fill="hold"/>
                                        <p:tgtEl>
                                          <p:spTgt spid="132099">
                                            <p:bg/>
                                          </p:spTgt>
                                        </p:tgtEl>
                                        <p:attrNameLst>
                                          <p:attrName>ppt_h</p:attrName>
                                        </p:attrNameLst>
                                      </p:cBhvr>
                                      <p:tavLst>
                                        <p:tav tm="0">
                                          <p:val>
                                            <p:fltVal val="0"/>
                                          </p:val>
                                        </p:tav>
                                        <p:tav tm="100000">
                                          <p:val>
                                            <p:strVal val="#ppt_h"/>
                                          </p:val>
                                        </p:tav>
                                      </p:tavLst>
                                    </p:anim>
                                    <p:anim calcmode="lin" valueType="num">
                                      <p:cBhvr>
                                        <p:cTn id="22" dur="2000" fill="hold"/>
                                        <p:tgtEl>
                                          <p:spTgt spid="132099">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32099">
                                            <p:txEl>
                                              <p:pRg st="0" end="0"/>
                                            </p:txEl>
                                          </p:spTgt>
                                        </p:tgtEl>
                                        <p:attrNameLst>
                                          <p:attrName>style.visibility</p:attrName>
                                        </p:attrNameLst>
                                      </p:cBhvr>
                                      <p:to>
                                        <p:strVal val="visible"/>
                                      </p:to>
                                    </p:set>
                                    <p:animEffect transition="in" filter="fade">
                                      <p:cBhvr>
                                        <p:cTn id="25" dur="2000"/>
                                        <p:tgtEl>
                                          <p:spTgt spid="132099">
                                            <p:txEl>
                                              <p:pRg st="0" end="0"/>
                                            </p:txEl>
                                          </p:spTgt>
                                        </p:tgtEl>
                                      </p:cBhvr>
                                    </p:animEffect>
                                    <p:anim calcmode="lin" valueType="num">
                                      <p:cBhvr>
                                        <p:cTn id="26" dur="2000" fill="hold"/>
                                        <p:tgtEl>
                                          <p:spTgt spid="132099">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32099">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32099">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32099">
                                            <p:txEl>
                                              <p:pRg st="0" end="0"/>
                                            </p:txEl>
                                          </p:spTgt>
                                        </p:tgtEl>
                                        <p:attrNameLst>
                                          <p:attrName>style.visibility</p:attrName>
                                        </p:attrNameLst>
                                      </p:cBhvr>
                                      <p:to>
                                        <p:strVal val="visible"/>
                                      </p:to>
                                    </p:set>
                                    <p:set>
                                      <p:cBhvr>
                                        <p:cTn id="33" dur="455" fill="hold">
                                          <p:stCondLst>
                                            <p:cond delay="0"/>
                                          </p:stCondLst>
                                        </p:cTn>
                                        <p:tgtEl>
                                          <p:spTgt spid="132099">
                                            <p:txEl>
                                              <p:pRg st="0" end="0"/>
                                            </p:txEl>
                                          </p:spTgt>
                                        </p:tgtEl>
                                        <p:attrNameLst>
                                          <p:attrName>style.rotation</p:attrName>
                                        </p:attrNameLst>
                                      </p:cBhvr>
                                      <p:to>
                                        <p:strVal val="-45.0"/>
                                      </p:to>
                                    </p:set>
                                    <p:anim calcmode="lin" valueType="num">
                                      <p:cBhvr>
                                        <p:cTn id="34" dur="455" fill="hold">
                                          <p:stCondLst>
                                            <p:cond delay="455"/>
                                          </p:stCondLst>
                                        </p:cTn>
                                        <p:tgtEl>
                                          <p:spTgt spid="13209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32099">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3209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3209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8" grpId="0"/>
      <p:bldP spid="132099" grpId="0" build="allAtOnce"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ext Box 2"/>
          <p:cNvSpPr txBox="1">
            <a:spLocks noChangeArrowheads="1"/>
          </p:cNvSpPr>
          <p:nvPr/>
        </p:nvSpPr>
        <p:spPr bwMode="auto">
          <a:xfrm>
            <a:off x="1774825" y="1401764"/>
            <a:ext cx="8713788" cy="253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 </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مخاطره كاهش قيمت موجودي به نوع موجودي بستگي دارد موجودي         كالاي ساخته  شده  غالباَ  به  خاطر تغييرات تكنولوژي كاهش ارزش پيدا مي كند تغييرات تكنولوژي ممكن است باعث عدم فروش يا كاهش قيمت كالا شود .</a:t>
            </a:r>
            <a:endParaRPr lang="en-US" altLang="en-US" sz="3000" b="1">
              <a:solidFill>
                <a:srgbClr val="333300"/>
              </a:solidFill>
              <a:latin typeface="Times New Roman" panose="02020603050405020304" pitchFamily="18" charset="0"/>
              <a:cs typeface="2  Hamid" pitchFamily="2" charset="0"/>
            </a:endParaRPr>
          </a:p>
        </p:txBody>
      </p:sp>
      <p:sp>
        <p:nvSpPr>
          <p:cNvPr id="133123"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29</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578303855"/>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33122"/>
                                        </p:tgtEl>
                                        <p:attrNameLst>
                                          <p:attrName>style.visibility</p:attrName>
                                        </p:attrNameLst>
                                      </p:cBhvr>
                                      <p:to>
                                        <p:strVal val="visible"/>
                                      </p:to>
                                    </p:set>
                                    <p:anim calcmode="lin" valueType="num">
                                      <p:cBhvr>
                                        <p:cTn id="7" dur="500" decel="50000" fill="hold">
                                          <p:stCondLst>
                                            <p:cond delay="0"/>
                                          </p:stCondLst>
                                        </p:cTn>
                                        <p:tgtEl>
                                          <p:spTgt spid="13312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3312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33122"/>
                                        </p:tgtEl>
                                        <p:attrNameLst>
                                          <p:attrName>ppt_w</p:attrName>
                                        </p:attrNameLst>
                                      </p:cBhvr>
                                      <p:tavLst>
                                        <p:tav tm="0">
                                          <p:val>
                                            <p:strVal val="#ppt_w*.05"/>
                                          </p:val>
                                        </p:tav>
                                        <p:tav tm="100000">
                                          <p:val>
                                            <p:strVal val="#ppt_w"/>
                                          </p:val>
                                        </p:tav>
                                      </p:tavLst>
                                    </p:anim>
                                    <p:anim calcmode="lin" valueType="num">
                                      <p:cBhvr>
                                        <p:cTn id="10" dur="1000" fill="hold"/>
                                        <p:tgtEl>
                                          <p:spTgt spid="13312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3312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3312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3312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3312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33123">
                                            <p:bg/>
                                          </p:spTgt>
                                        </p:tgtEl>
                                        <p:attrNameLst>
                                          <p:attrName>style.visibility</p:attrName>
                                        </p:attrNameLst>
                                      </p:cBhvr>
                                      <p:to>
                                        <p:strVal val="visible"/>
                                      </p:to>
                                    </p:set>
                                    <p:animEffect transition="in" filter="fade">
                                      <p:cBhvr>
                                        <p:cTn id="19" dur="2000"/>
                                        <p:tgtEl>
                                          <p:spTgt spid="133123">
                                            <p:bg/>
                                          </p:spTgt>
                                        </p:tgtEl>
                                      </p:cBhvr>
                                    </p:animEffect>
                                    <p:anim calcmode="lin" valueType="num">
                                      <p:cBhvr>
                                        <p:cTn id="20" dur="2000" fill="hold"/>
                                        <p:tgtEl>
                                          <p:spTgt spid="133123">
                                            <p:bg/>
                                          </p:spTgt>
                                        </p:tgtEl>
                                        <p:attrNameLst>
                                          <p:attrName>style.rotation</p:attrName>
                                        </p:attrNameLst>
                                      </p:cBhvr>
                                      <p:tavLst>
                                        <p:tav tm="0">
                                          <p:val>
                                            <p:fltVal val="720"/>
                                          </p:val>
                                        </p:tav>
                                        <p:tav tm="100000">
                                          <p:val>
                                            <p:fltVal val="0"/>
                                          </p:val>
                                        </p:tav>
                                      </p:tavLst>
                                    </p:anim>
                                    <p:anim calcmode="lin" valueType="num">
                                      <p:cBhvr>
                                        <p:cTn id="21" dur="2000" fill="hold"/>
                                        <p:tgtEl>
                                          <p:spTgt spid="133123">
                                            <p:bg/>
                                          </p:spTgt>
                                        </p:tgtEl>
                                        <p:attrNameLst>
                                          <p:attrName>ppt_h</p:attrName>
                                        </p:attrNameLst>
                                      </p:cBhvr>
                                      <p:tavLst>
                                        <p:tav tm="0">
                                          <p:val>
                                            <p:fltVal val="0"/>
                                          </p:val>
                                        </p:tav>
                                        <p:tav tm="100000">
                                          <p:val>
                                            <p:strVal val="#ppt_h"/>
                                          </p:val>
                                        </p:tav>
                                      </p:tavLst>
                                    </p:anim>
                                    <p:anim calcmode="lin" valueType="num">
                                      <p:cBhvr>
                                        <p:cTn id="22" dur="2000" fill="hold"/>
                                        <p:tgtEl>
                                          <p:spTgt spid="133123">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33123">
                                            <p:txEl>
                                              <p:pRg st="0" end="0"/>
                                            </p:txEl>
                                          </p:spTgt>
                                        </p:tgtEl>
                                        <p:attrNameLst>
                                          <p:attrName>style.visibility</p:attrName>
                                        </p:attrNameLst>
                                      </p:cBhvr>
                                      <p:to>
                                        <p:strVal val="visible"/>
                                      </p:to>
                                    </p:set>
                                    <p:animEffect transition="in" filter="fade">
                                      <p:cBhvr>
                                        <p:cTn id="25" dur="2000"/>
                                        <p:tgtEl>
                                          <p:spTgt spid="133123">
                                            <p:txEl>
                                              <p:pRg st="0" end="0"/>
                                            </p:txEl>
                                          </p:spTgt>
                                        </p:tgtEl>
                                      </p:cBhvr>
                                    </p:animEffect>
                                    <p:anim calcmode="lin" valueType="num">
                                      <p:cBhvr>
                                        <p:cTn id="26" dur="2000" fill="hold"/>
                                        <p:tgtEl>
                                          <p:spTgt spid="133123">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33123">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3312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33123">
                                            <p:txEl>
                                              <p:pRg st="0" end="0"/>
                                            </p:txEl>
                                          </p:spTgt>
                                        </p:tgtEl>
                                        <p:attrNameLst>
                                          <p:attrName>style.visibility</p:attrName>
                                        </p:attrNameLst>
                                      </p:cBhvr>
                                      <p:to>
                                        <p:strVal val="visible"/>
                                      </p:to>
                                    </p:set>
                                    <p:set>
                                      <p:cBhvr>
                                        <p:cTn id="33" dur="455" fill="hold">
                                          <p:stCondLst>
                                            <p:cond delay="0"/>
                                          </p:stCondLst>
                                        </p:cTn>
                                        <p:tgtEl>
                                          <p:spTgt spid="133123">
                                            <p:txEl>
                                              <p:pRg st="0" end="0"/>
                                            </p:txEl>
                                          </p:spTgt>
                                        </p:tgtEl>
                                        <p:attrNameLst>
                                          <p:attrName>style.rotation</p:attrName>
                                        </p:attrNameLst>
                                      </p:cBhvr>
                                      <p:to>
                                        <p:strVal val="-45.0"/>
                                      </p:to>
                                    </p:set>
                                    <p:anim calcmode="lin" valueType="num">
                                      <p:cBhvr>
                                        <p:cTn id="34" dur="455" fill="hold">
                                          <p:stCondLst>
                                            <p:cond delay="455"/>
                                          </p:stCondLst>
                                        </p:cTn>
                                        <p:tgtEl>
                                          <p:spTgt spid="13312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33123">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3312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3312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2" grpId="0"/>
      <p:bldP spid="133123" grpId="0" build="allAtOnce"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Text Box 2"/>
          <p:cNvSpPr txBox="1">
            <a:spLocks noChangeArrowheads="1"/>
          </p:cNvSpPr>
          <p:nvPr/>
        </p:nvSpPr>
        <p:spPr bwMode="auto">
          <a:xfrm>
            <a:off x="1774825" y="1401764"/>
            <a:ext cx="8713788" cy="253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مديريت حسابهاي دريافتني :</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از نظر مدير مالي ارزش پولي حسابهاي دريافتني را مي توان به دو بخش تقسيم كرد : يك بخش هزينه نقدي شركت براي تامين كالاهايي كه فروخته شده اند و بخش ديگر تفاوت بين هزينه هاي نقدي و فروش كالاهاست.</a:t>
            </a:r>
            <a:endParaRPr lang="en-US" altLang="en-US" sz="3000" b="1">
              <a:solidFill>
                <a:srgbClr val="333300"/>
              </a:solidFill>
              <a:latin typeface="Times New Roman" panose="02020603050405020304" pitchFamily="18" charset="0"/>
              <a:cs typeface="2  Hamid" pitchFamily="2" charset="0"/>
            </a:endParaRPr>
          </a:p>
        </p:txBody>
      </p:sp>
      <p:sp>
        <p:nvSpPr>
          <p:cNvPr id="134147"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30</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197292330"/>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34146"/>
                                        </p:tgtEl>
                                        <p:attrNameLst>
                                          <p:attrName>style.visibility</p:attrName>
                                        </p:attrNameLst>
                                      </p:cBhvr>
                                      <p:to>
                                        <p:strVal val="visible"/>
                                      </p:to>
                                    </p:set>
                                    <p:anim calcmode="lin" valueType="num">
                                      <p:cBhvr>
                                        <p:cTn id="7" dur="500" decel="50000" fill="hold">
                                          <p:stCondLst>
                                            <p:cond delay="0"/>
                                          </p:stCondLst>
                                        </p:cTn>
                                        <p:tgtEl>
                                          <p:spTgt spid="13414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3414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34146"/>
                                        </p:tgtEl>
                                        <p:attrNameLst>
                                          <p:attrName>ppt_w</p:attrName>
                                        </p:attrNameLst>
                                      </p:cBhvr>
                                      <p:tavLst>
                                        <p:tav tm="0">
                                          <p:val>
                                            <p:strVal val="#ppt_w*.05"/>
                                          </p:val>
                                        </p:tav>
                                        <p:tav tm="100000">
                                          <p:val>
                                            <p:strVal val="#ppt_w"/>
                                          </p:val>
                                        </p:tav>
                                      </p:tavLst>
                                    </p:anim>
                                    <p:anim calcmode="lin" valueType="num">
                                      <p:cBhvr>
                                        <p:cTn id="10" dur="1000" fill="hold"/>
                                        <p:tgtEl>
                                          <p:spTgt spid="13414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3414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3414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3414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3414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34147">
                                            <p:bg/>
                                          </p:spTgt>
                                        </p:tgtEl>
                                        <p:attrNameLst>
                                          <p:attrName>style.visibility</p:attrName>
                                        </p:attrNameLst>
                                      </p:cBhvr>
                                      <p:to>
                                        <p:strVal val="visible"/>
                                      </p:to>
                                    </p:set>
                                    <p:animEffect transition="in" filter="fade">
                                      <p:cBhvr>
                                        <p:cTn id="19" dur="2000"/>
                                        <p:tgtEl>
                                          <p:spTgt spid="134147">
                                            <p:bg/>
                                          </p:spTgt>
                                        </p:tgtEl>
                                      </p:cBhvr>
                                    </p:animEffect>
                                    <p:anim calcmode="lin" valueType="num">
                                      <p:cBhvr>
                                        <p:cTn id="20" dur="2000" fill="hold"/>
                                        <p:tgtEl>
                                          <p:spTgt spid="134147">
                                            <p:bg/>
                                          </p:spTgt>
                                        </p:tgtEl>
                                        <p:attrNameLst>
                                          <p:attrName>style.rotation</p:attrName>
                                        </p:attrNameLst>
                                      </p:cBhvr>
                                      <p:tavLst>
                                        <p:tav tm="0">
                                          <p:val>
                                            <p:fltVal val="720"/>
                                          </p:val>
                                        </p:tav>
                                        <p:tav tm="100000">
                                          <p:val>
                                            <p:fltVal val="0"/>
                                          </p:val>
                                        </p:tav>
                                      </p:tavLst>
                                    </p:anim>
                                    <p:anim calcmode="lin" valueType="num">
                                      <p:cBhvr>
                                        <p:cTn id="21" dur="2000" fill="hold"/>
                                        <p:tgtEl>
                                          <p:spTgt spid="134147">
                                            <p:bg/>
                                          </p:spTgt>
                                        </p:tgtEl>
                                        <p:attrNameLst>
                                          <p:attrName>ppt_h</p:attrName>
                                        </p:attrNameLst>
                                      </p:cBhvr>
                                      <p:tavLst>
                                        <p:tav tm="0">
                                          <p:val>
                                            <p:fltVal val="0"/>
                                          </p:val>
                                        </p:tav>
                                        <p:tav tm="100000">
                                          <p:val>
                                            <p:strVal val="#ppt_h"/>
                                          </p:val>
                                        </p:tav>
                                      </p:tavLst>
                                    </p:anim>
                                    <p:anim calcmode="lin" valueType="num">
                                      <p:cBhvr>
                                        <p:cTn id="22" dur="2000" fill="hold"/>
                                        <p:tgtEl>
                                          <p:spTgt spid="134147">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34147">
                                            <p:txEl>
                                              <p:pRg st="0" end="0"/>
                                            </p:txEl>
                                          </p:spTgt>
                                        </p:tgtEl>
                                        <p:attrNameLst>
                                          <p:attrName>style.visibility</p:attrName>
                                        </p:attrNameLst>
                                      </p:cBhvr>
                                      <p:to>
                                        <p:strVal val="visible"/>
                                      </p:to>
                                    </p:set>
                                    <p:animEffect transition="in" filter="fade">
                                      <p:cBhvr>
                                        <p:cTn id="25" dur="2000"/>
                                        <p:tgtEl>
                                          <p:spTgt spid="134147">
                                            <p:txEl>
                                              <p:pRg st="0" end="0"/>
                                            </p:txEl>
                                          </p:spTgt>
                                        </p:tgtEl>
                                      </p:cBhvr>
                                    </p:animEffect>
                                    <p:anim calcmode="lin" valueType="num">
                                      <p:cBhvr>
                                        <p:cTn id="26" dur="2000" fill="hold"/>
                                        <p:tgtEl>
                                          <p:spTgt spid="134147">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34147">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34147">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34147">
                                            <p:txEl>
                                              <p:pRg st="0" end="0"/>
                                            </p:txEl>
                                          </p:spTgt>
                                        </p:tgtEl>
                                        <p:attrNameLst>
                                          <p:attrName>style.visibility</p:attrName>
                                        </p:attrNameLst>
                                      </p:cBhvr>
                                      <p:to>
                                        <p:strVal val="visible"/>
                                      </p:to>
                                    </p:set>
                                    <p:set>
                                      <p:cBhvr>
                                        <p:cTn id="33" dur="455" fill="hold">
                                          <p:stCondLst>
                                            <p:cond delay="0"/>
                                          </p:stCondLst>
                                        </p:cTn>
                                        <p:tgtEl>
                                          <p:spTgt spid="134147">
                                            <p:txEl>
                                              <p:pRg st="0" end="0"/>
                                            </p:txEl>
                                          </p:spTgt>
                                        </p:tgtEl>
                                        <p:attrNameLst>
                                          <p:attrName>style.rotation</p:attrName>
                                        </p:attrNameLst>
                                      </p:cBhvr>
                                      <p:to>
                                        <p:strVal val="-45.0"/>
                                      </p:to>
                                    </p:set>
                                    <p:anim calcmode="lin" valueType="num">
                                      <p:cBhvr>
                                        <p:cTn id="34" dur="455" fill="hold">
                                          <p:stCondLst>
                                            <p:cond delay="455"/>
                                          </p:stCondLst>
                                        </p:cTn>
                                        <p:tgtEl>
                                          <p:spTgt spid="13414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34147">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3414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3414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6" grpId="0"/>
      <p:bldP spid="134147" grpId="0" build="allAtOnce"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Text Box 2"/>
          <p:cNvSpPr txBox="1">
            <a:spLocks noChangeArrowheads="1"/>
          </p:cNvSpPr>
          <p:nvPr/>
        </p:nvSpPr>
        <p:spPr bwMode="auto">
          <a:xfrm>
            <a:off x="1774825" y="1401764"/>
            <a:ext cx="8713788" cy="20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تصميم در مورد اعطاي اعتبار:</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معمولاَ شركتها به سه گروه از مشتريان خود اعتبار مي دهند ساير شركتها افراد و واحدهاي دولتي بحث رابه اعطاي اعتبارات به ساير شركتها و افراد محدود مي كنيم .</a:t>
            </a:r>
            <a:endParaRPr lang="en-US" altLang="en-US" sz="3000" b="1">
              <a:solidFill>
                <a:srgbClr val="333300"/>
              </a:solidFill>
              <a:latin typeface="Times New Roman" panose="02020603050405020304" pitchFamily="18" charset="0"/>
              <a:cs typeface="2  Hamid" pitchFamily="2" charset="0"/>
            </a:endParaRPr>
          </a:p>
        </p:txBody>
      </p:sp>
      <p:sp>
        <p:nvSpPr>
          <p:cNvPr id="135171"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31</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2198149235"/>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35170"/>
                                        </p:tgtEl>
                                        <p:attrNameLst>
                                          <p:attrName>style.visibility</p:attrName>
                                        </p:attrNameLst>
                                      </p:cBhvr>
                                      <p:to>
                                        <p:strVal val="visible"/>
                                      </p:to>
                                    </p:set>
                                    <p:anim calcmode="lin" valueType="num">
                                      <p:cBhvr>
                                        <p:cTn id="7" dur="500" decel="50000" fill="hold">
                                          <p:stCondLst>
                                            <p:cond delay="0"/>
                                          </p:stCondLst>
                                        </p:cTn>
                                        <p:tgtEl>
                                          <p:spTgt spid="13517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3517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35170"/>
                                        </p:tgtEl>
                                        <p:attrNameLst>
                                          <p:attrName>ppt_w</p:attrName>
                                        </p:attrNameLst>
                                      </p:cBhvr>
                                      <p:tavLst>
                                        <p:tav tm="0">
                                          <p:val>
                                            <p:strVal val="#ppt_w*.05"/>
                                          </p:val>
                                        </p:tav>
                                        <p:tav tm="100000">
                                          <p:val>
                                            <p:strVal val="#ppt_w"/>
                                          </p:val>
                                        </p:tav>
                                      </p:tavLst>
                                    </p:anim>
                                    <p:anim calcmode="lin" valueType="num">
                                      <p:cBhvr>
                                        <p:cTn id="10" dur="1000" fill="hold"/>
                                        <p:tgtEl>
                                          <p:spTgt spid="13517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3517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3517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3517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3517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35171">
                                            <p:bg/>
                                          </p:spTgt>
                                        </p:tgtEl>
                                        <p:attrNameLst>
                                          <p:attrName>style.visibility</p:attrName>
                                        </p:attrNameLst>
                                      </p:cBhvr>
                                      <p:to>
                                        <p:strVal val="visible"/>
                                      </p:to>
                                    </p:set>
                                    <p:animEffect transition="in" filter="fade">
                                      <p:cBhvr>
                                        <p:cTn id="19" dur="2000"/>
                                        <p:tgtEl>
                                          <p:spTgt spid="135171">
                                            <p:bg/>
                                          </p:spTgt>
                                        </p:tgtEl>
                                      </p:cBhvr>
                                    </p:animEffect>
                                    <p:anim calcmode="lin" valueType="num">
                                      <p:cBhvr>
                                        <p:cTn id="20" dur="2000" fill="hold"/>
                                        <p:tgtEl>
                                          <p:spTgt spid="135171">
                                            <p:bg/>
                                          </p:spTgt>
                                        </p:tgtEl>
                                        <p:attrNameLst>
                                          <p:attrName>style.rotation</p:attrName>
                                        </p:attrNameLst>
                                      </p:cBhvr>
                                      <p:tavLst>
                                        <p:tav tm="0">
                                          <p:val>
                                            <p:fltVal val="720"/>
                                          </p:val>
                                        </p:tav>
                                        <p:tav tm="100000">
                                          <p:val>
                                            <p:fltVal val="0"/>
                                          </p:val>
                                        </p:tav>
                                      </p:tavLst>
                                    </p:anim>
                                    <p:anim calcmode="lin" valueType="num">
                                      <p:cBhvr>
                                        <p:cTn id="21" dur="2000" fill="hold"/>
                                        <p:tgtEl>
                                          <p:spTgt spid="135171">
                                            <p:bg/>
                                          </p:spTgt>
                                        </p:tgtEl>
                                        <p:attrNameLst>
                                          <p:attrName>ppt_h</p:attrName>
                                        </p:attrNameLst>
                                      </p:cBhvr>
                                      <p:tavLst>
                                        <p:tav tm="0">
                                          <p:val>
                                            <p:fltVal val="0"/>
                                          </p:val>
                                        </p:tav>
                                        <p:tav tm="100000">
                                          <p:val>
                                            <p:strVal val="#ppt_h"/>
                                          </p:val>
                                        </p:tav>
                                      </p:tavLst>
                                    </p:anim>
                                    <p:anim calcmode="lin" valueType="num">
                                      <p:cBhvr>
                                        <p:cTn id="22" dur="2000" fill="hold"/>
                                        <p:tgtEl>
                                          <p:spTgt spid="135171">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35171">
                                            <p:txEl>
                                              <p:pRg st="0" end="0"/>
                                            </p:txEl>
                                          </p:spTgt>
                                        </p:tgtEl>
                                        <p:attrNameLst>
                                          <p:attrName>style.visibility</p:attrName>
                                        </p:attrNameLst>
                                      </p:cBhvr>
                                      <p:to>
                                        <p:strVal val="visible"/>
                                      </p:to>
                                    </p:set>
                                    <p:animEffect transition="in" filter="fade">
                                      <p:cBhvr>
                                        <p:cTn id="25" dur="2000"/>
                                        <p:tgtEl>
                                          <p:spTgt spid="135171">
                                            <p:txEl>
                                              <p:pRg st="0" end="0"/>
                                            </p:txEl>
                                          </p:spTgt>
                                        </p:tgtEl>
                                      </p:cBhvr>
                                    </p:animEffect>
                                    <p:anim calcmode="lin" valueType="num">
                                      <p:cBhvr>
                                        <p:cTn id="26" dur="2000" fill="hold"/>
                                        <p:tgtEl>
                                          <p:spTgt spid="135171">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35171">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35171">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35171">
                                            <p:txEl>
                                              <p:pRg st="0" end="0"/>
                                            </p:txEl>
                                          </p:spTgt>
                                        </p:tgtEl>
                                        <p:attrNameLst>
                                          <p:attrName>style.visibility</p:attrName>
                                        </p:attrNameLst>
                                      </p:cBhvr>
                                      <p:to>
                                        <p:strVal val="visible"/>
                                      </p:to>
                                    </p:set>
                                    <p:set>
                                      <p:cBhvr>
                                        <p:cTn id="33" dur="455" fill="hold">
                                          <p:stCondLst>
                                            <p:cond delay="0"/>
                                          </p:stCondLst>
                                        </p:cTn>
                                        <p:tgtEl>
                                          <p:spTgt spid="135171">
                                            <p:txEl>
                                              <p:pRg st="0" end="0"/>
                                            </p:txEl>
                                          </p:spTgt>
                                        </p:tgtEl>
                                        <p:attrNameLst>
                                          <p:attrName>style.rotation</p:attrName>
                                        </p:attrNameLst>
                                      </p:cBhvr>
                                      <p:to>
                                        <p:strVal val="-45.0"/>
                                      </p:to>
                                    </p:set>
                                    <p:anim calcmode="lin" valueType="num">
                                      <p:cBhvr>
                                        <p:cTn id="34" dur="455" fill="hold">
                                          <p:stCondLst>
                                            <p:cond delay="455"/>
                                          </p:stCondLst>
                                        </p:cTn>
                                        <p:tgtEl>
                                          <p:spTgt spid="135171">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35171">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35171">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35171">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0" grpId="0"/>
      <p:bldP spid="135171" grpId="0" build="allAtOnce"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Text Box 2"/>
          <p:cNvSpPr txBox="1">
            <a:spLocks noChangeArrowheads="1"/>
          </p:cNvSpPr>
          <p:nvPr/>
        </p:nvSpPr>
        <p:spPr bwMode="auto">
          <a:xfrm>
            <a:off x="1774825" y="1401764"/>
            <a:ext cx="8713788" cy="20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اعطاي اعتبار به افراد:</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شركتها غالياَ براي افرادي كه از شركت كالا مي خرند اعتباري در نظر مي گيرند . معمولاَ تجار كوچك به مشتريان خود مستقيماَ اعتبار نمي دهند بلكه كارتهاي اعتباري مشتريان را مي پذيرند .</a:t>
            </a:r>
            <a:endParaRPr lang="en-US" altLang="en-US" sz="3000" b="1">
              <a:solidFill>
                <a:srgbClr val="333300"/>
              </a:solidFill>
              <a:latin typeface="Times New Roman" panose="02020603050405020304" pitchFamily="18" charset="0"/>
              <a:cs typeface="2  Hamid" pitchFamily="2" charset="0"/>
            </a:endParaRPr>
          </a:p>
        </p:txBody>
      </p:sp>
      <p:sp>
        <p:nvSpPr>
          <p:cNvPr id="136195"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32</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163000505"/>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36194"/>
                                        </p:tgtEl>
                                        <p:attrNameLst>
                                          <p:attrName>style.visibility</p:attrName>
                                        </p:attrNameLst>
                                      </p:cBhvr>
                                      <p:to>
                                        <p:strVal val="visible"/>
                                      </p:to>
                                    </p:set>
                                    <p:anim calcmode="lin" valueType="num">
                                      <p:cBhvr>
                                        <p:cTn id="7" dur="500" decel="50000" fill="hold">
                                          <p:stCondLst>
                                            <p:cond delay="0"/>
                                          </p:stCondLst>
                                        </p:cTn>
                                        <p:tgtEl>
                                          <p:spTgt spid="13619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3619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36194"/>
                                        </p:tgtEl>
                                        <p:attrNameLst>
                                          <p:attrName>ppt_w</p:attrName>
                                        </p:attrNameLst>
                                      </p:cBhvr>
                                      <p:tavLst>
                                        <p:tav tm="0">
                                          <p:val>
                                            <p:strVal val="#ppt_w*.05"/>
                                          </p:val>
                                        </p:tav>
                                        <p:tav tm="100000">
                                          <p:val>
                                            <p:strVal val="#ppt_w"/>
                                          </p:val>
                                        </p:tav>
                                      </p:tavLst>
                                    </p:anim>
                                    <p:anim calcmode="lin" valueType="num">
                                      <p:cBhvr>
                                        <p:cTn id="10" dur="1000" fill="hold"/>
                                        <p:tgtEl>
                                          <p:spTgt spid="13619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3619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3619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3619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3619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36195">
                                            <p:bg/>
                                          </p:spTgt>
                                        </p:tgtEl>
                                        <p:attrNameLst>
                                          <p:attrName>style.visibility</p:attrName>
                                        </p:attrNameLst>
                                      </p:cBhvr>
                                      <p:to>
                                        <p:strVal val="visible"/>
                                      </p:to>
                                    </p:set>
                                    <p:animEffect transition="in" filter="fade">
                                      <p:cBhvr>
                                        <p:cTn id="19" dur="2000"/>
                                        <p:tgtEl>
                                          <p:spTgt spid="136195">
                                            <p:bg/>
                                          </p:spTgt>
                                        </p:tgtEl>
                                      </p:cBhvr>
                                    </p:animEffect>
                                    <p:anim calcmode="lin" valueType="num">
                                      <p:cBhvr>
                                        <p:cTn id="20" dur="2000" fill="hold"/>
                                        <p:tgtEl>
                                          <p:spTgt spid="136195">
                                            <p:bg/>
                                          </p:spTgt>
                                        </p:tgtEl>
                                        <p:attrNameLst>
                                          <p:attrName>style.rotation</p:attrName>
                                        </p:attrNameLst>
                                      </p:cBhvr>
                                      <p:tavLst>
                                        <p:tav tm="0">
                                          <p:val>
                                            <p:fltVal val="720"/>
                                          </p:val>
                                        </p:tav>
                                        <p:tav tm="100000">
                                          <p:val>
                                            <p:fltVal val="0"/>
                                          </p:val>
                                        </p:tav>
                                      </p:tavLst>
                                    </p:anim>
                                    <p:anim calcmode="lin" valueType="num">
                                      <p:cBhvr>
                                        <p:cTn id="21" dur="2000" fill="hold"/>
                                        <p:tgtEl>
                                          <p:spTgt spid="136195">
                                            <p:bg/>
                                          </p:spTgt>
                                        </p:tgtEl>
                                        <p:attrNameLst>
                                          <p:attrName>ppt_h</p:attrName>
                                        </p:attrNameLst>
                                      </p:cBhvr>
                                      <p:tavLst>
                                        <p:tav tm="0">
                                          <p:val>
                                            <p:fltVal val="0"/>
                                          </p:val>
                                        </p:tav>
                                        <p:tav tm="100000">
                                          <p:val>
                                            <p:strVal val="#ppt_h"/>
                                          </p:val>
                                        </p:tav>
                                      </p:tavLst>
                                    </p:anim>
                                    <p:anim calcmode="lin" valueType="num">
                                      <p:cBhvr>
                                        <p:cTn id="22" dur="2000" fill="hold"/>
                                        <p:tgtEl>
                                          <p:spTgt spid="136195">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36195">
                                            <p:txEl>
                                              <p:pRg st="0" end="0"/>
                                            </p:txEl>
                                          </p:spTgt>
                                        </p:tgtEl>
                                        <p:attrNameLst>
                                          <p:attrName>style.visibility</p:attrName>
                                        </p:attrNameLst>
                                      </p:cBhvr>
                                      <p:to>
                                        <p:strVal val="visible"/>
                                      </p:to>
                                    </p:set>
                                    <p:animEffect transition="in" filter="fade">
                                      <p:cBhvr>
                                        <p:cTn id="25" dur="2000"/>
                                        <p:tgtEl>
                                          <p:spTgt spid="136195">
                                            <p:txEl>
                                              <p:pRg st="0" end="0"/>
                                            </p:txEl>
                                          </p:spTgt>
                                        </p:tgtEl>
                                      </p:cBhvr>
                                    </p:animEffect>
                                    <p:anim calcmode="lin" valueType="num">
                                      <p:cBhvr>
                                        <p:cTn id="26" dur="2000" fill="hold"/>
                                        <p:tgtEl>
                                          <p:spTgt spid="136195">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36195">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36195">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36195">
                                            <p:txEl>
                                              <p:pRg st="0" end="0"/>
                                            </p:txEl>
                                          </p:spTgt>
                                        </p:tgtEl>
                                        <p:attrNameLst>
                                          <p:attrName>style.visibility</p:attrName>
                                        </p:attrNameLst>
                                      </p:cBhvr>
                                      <p:to>
                                        <p:strVal val="visible"/>
                                      </p:to>
                                    </p:set>
                                    <p:set>
                                      <p:cBhvr>
                                        <p:cTn id="33" dur="455" fill="hold">
                                          <p:stCondLst>
                                            <p:cond delay="0"/>
                                          </p:stCondLst>
                                        </p:cTn>
                                        <p:tgtEl>
                                          <p:spTgt spid="136195">
                                            <p:txEl>
                                              <p:pRg st="0" end="0"/>
                                            </p:txEl>
                                          </p:spTgt>
                                        </p:tgtEl>
                                        <p:attrNameLst>
                                          <p:attrName>style.rotation</p:attrName>
                                        </p:attrNameLst>
                                      </p:cBhvr>
                                      <p:to>
                                        <p:strVal val="-45.0"/>
                                      </p:to>
                                    </p:set>
                                    <p:anim calcmode="lin" valueType="num">
                                      <p:cBhvr>
                                        <p:cTn id="34" dur="455" fill="hold">
                                          <p:stCondLst>
                                            <p:cond delay="455"/>
                                          </p:stCondLst>
                                        </p:cTn>
                                        <p:tgtEl>
                                          <p:spTgt spid="13619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36195">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3619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3619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4" grpId="0"/>
      <p:bldP spid="136195" grpId="0" build="allAtOnce"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ext Box 2"/>
          <p:cNvSpPr txBox="1">
            <a:spLocks noChangeArrowheads="1"/>
          </p:cNvSpPr>
          <p:nvPr/>
        </p:nvSpPr>
        <p:spPr bwMode="auto">
          <a:xfrm>
            <a:off x="1774825" y="1401764"/>
            <a:ext cx="8713788" cy="20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ارزيابي مخاطره :</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ارزيابي مخاطره تحليلي كمي از احتمال عدم پرداخت بهاي كالاهايي است كه مشتري نسيه خريداري كرده است ، ارزيابي مزبور در تصميم گيري نسبت به ارائه اعتباربه يك مشتري كمك مي كند.</a:t>
            </a:r>
            <a:endParaRPr lang="en-US" altLang="en-US" sz="3000" b="1">
              <a:solidFill>
                <a:srgbClr val="333300"/>
              </a:solidFill>
              <a:latin typeface="Times New Roman" panose="02020603050405020304" pitchFamily="18" charset="0"/>
              <a:cs typeface="2  Hamid" pitchFamily="2" charset="0"/>
            </a:endParaRPr>
          </a:p>
        </p:txBody>
      </p:sp>
      <p:sp>
        <p:nvSpPr>
          <p:cNvPr id="137219"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33</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2890715467"/>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37218"/>
                                        </p:tgtEl>
                                        <p:attrNameLst>
                                          <p:attrName>style.visibility</p:attrName>
                                        </p:attrNameLst>
                                      </p:cBhvr>
                                      <p:to>
                                        <p:strVal val="visible"/>
                                      </p:to>
                                    </p:set>
                                    <p:anim calcmode="lin" valueType="num">
                                      <p:cBhvr>
                                        <p:cTn id="7" dur="500" decel="50000" fill="hold">
                                          <p:stCondLst>
                                            <p:cond delay="0"/>
                                          </p:stCondLst>
                                        </p:cTn>
                                        <p:tgtEl>
                                          <p:spTgt spid="13721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3721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37218"/>
                                        </p:tgtEl>
                                        <p:attrNameLst>
                                          <p:attrName>ppt_w</p:attrName>
                                        </p:attrNameLst>
                                      </p:cBhvr>
                                      <p:tavLst>
                                        <p:tav tm="0">
                                          <p:val>
                                            <p:strVal val="#ppt_w*.05"/>
                                          </p:val>
                                        </p:tav>
                                        <p:tav tm="100000">
                                          <p:val>
                                            <p:strVal val="#ppt_w"/>
                                          </p:val>
                                        </p:tav>
                                      </p:tavLst>
                                    </p:anim>
                                    <p:anim calcmode="lin" valueType="num">
                                      <p:cBhvr>
                                        <p:cTn id="10" dur="1000" fill="hold"/>
                                        <p:tgtEl>
                                          <p:spTgt spid="13721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3721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3721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3721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3721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37219">
                                            <p:bg/>
                                          </p:spTgt>
                                        </p:tgtEl>
                                        <p:attrNameLst>
                                          <p:attrName>style.visibility</p:attrName>
                                        </p:attrNameLst>
                                      </p:cBhvr>
                                      <p:to>
                                        <p:strVal val="visible"/>
                                      </p:to>
                                    </p:set>
                                    <p:animEffect transition="in" filter="fade">
                                      <p:cBhvr>
                                        <p:cTn id="19" dur="2000"/>
                                        <p:tgtEl>
                                          <p:spTgt spid="137219">
                                            <p:bg/>
                                          </p:spTgt>
                                        </p:tgtEl>
                                      </p:cBhvr>
                                    </p:animEffect>
                                    <p:anim calcmode="lin" valueType="num">
                                      <p:cBhvr>
                                        <p:cTn id="20" dur="2000" fill="hold"/>
                                        <p:tgtEl>
                                          <p:spTgt spid="137219">
                                            <p:bg/>
                                          </p:spTgt>
                                        </p:tgtEl>
                                        <p:attrNameLst>
                                          <p:attrName>style.rotation</p:attrName>
                                        </p:attrNameLst>
                                      </p:cBhvr>
                                      <p:tavLst>
                                        <p:tav tm="0">
                                          <p:val>
                                            <p:fltVal val="720"/>
                                          </p:val>
                                        </p:tav>
                                        <p:tav tm="100000">
                                          <p:val>
                                            <p:fltVal val="0"/>
                                          </p:val>
                                        </p:tav>
                                      </p:tavLst>
                                    </p:anim>
                                    <p:anim calcmode="lin" valueType="num">
                                      <p:cBhvr>
                                        <p:cTn id="21" dur="2000" fill="hold"/>
                                        <p:tgtEl>
                                          <p:spTgt spid="137219">
                                            <p:bg/>
                                          </p:spTgt>
                                        </p:tgtEl>
                                        <p:attrNameLst>
                                          <p:attrName>ppt_h</p:attrName>
                                        </p:attrNameLst>
                                      </p:cBhvr>
                                      <p:tavLst>
                                        <p:tav tm="0">
                                          <p:val>
                                            <p:fltVal val="0"/>
                                          </p:val>
                                        </p:tav>
                                        <p:tav tm="100000">
                                          <p:val>
                                            <p:strVal val="#ppt_h"/>
                                          </p:val>
                                        </p:tav>
                                      </p:tavLst>
                                    </p:anim>
                                    <p:anim calcmode="lin" valueType="num">
                                      <p:cBhvr>
                                        <p:cTn id="22" dur="2000" fill="hold"/>
                                        <p:tgtEl>
                                          <p:spTgt spid="137219">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37219">
                                            <p:txEl>
                                              <p:pRg st="0" end="0"/>
                                            </p:txEl>
                                          </p:spTgt>
                                        </p:tgtEl>
                                        <p:attrNameLst>
                                          <p:attrName>style.visibility</p:attrName>
                                        </p:attrNameLst>
                                      </p:cBhvr>
                                      <p:to>
                                        <p:strVal val="visible"/>
                                      </p:to>
                                    </p:set>
                                    <p:animEffect transition="in" filter="fade">
                                      <p:cBhvr>
                                        <p:cTn id="25" dur="2000"/>
                                        <p:tgtEl>
                                          <p:spTgt spid="137219">
                                            <p:txEl>
                                              <p:pRg st="0" end="0"/>
                                            </p:txEl>
                                          </p:spTgt>
                                        </p:tgtEl>
                                      </p:cBhvr>
                                    </p:animEffect>
                                    <p:anim calcmode="lin" valueType="num">
                                      <p:cBhvr>
                                        <p:cTn id="26" dur="2000" fill="hold"/>
                                        <p:tgtEl>
                                          <p:spTgt spid="137219">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37219">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37219">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37219">
                                            <p:txEl>
                                              <p:pRg st="0" end="0"/>
                                            </p:txEl>
                                          </p:spTgt>
                                        </p:tgtEl>
                                        <p:attrNameLst>
                                          <p:attrName>style.visibility</p:attrName>
                                        </p:attrNameLst>
                                      </p:cBhvr>
                                      <p:to>
                                        <p:strVal val="visible"/>
                                      </p:to>
                                    </p:set>
                                    <p:set>
                                      <p:cBhvr>
                                        <p:cTn id="33" dur="455" fill="hold">
                                          <p:stCondLst>
                                            <p:cond delay="0"/>
                                          </p:stCondLst>
                                        </p:cTn>
                                        <p:tgtEl>
                                          <p:spTgt spid="137219">
                                            <p:txEl>
                                              <p:pRg st="0" end="0"/>
                                            </p:txEl>
                                          </p:spTgt>
                                        </p:tgtEl>
                                        <p:attrNameLst>
                                          <p:attrName>style.rotation</p:attrName>
                                        </p:attrNameLst>
                                      </p:cBhvr>
                                      <p:to>
                                        <p:strVal val="-45.0"/>
                                      </p:to>
                                    </p:set>
                                    <p:anim calcmode="lin" valueType="num">
                                      <p:cBhvr>
                                        <p:cTn id="34" dur="455" fill="hold">
                                          <p:stCondLst>
                                            <p:cond delay="455"/>
                                          </p:stCondLst>
                                        </p:cTn>
                                        <p:tgtEl>
                                          <p:spTgt spid="13721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37219">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3721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3721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18" grpId="0"/>
      <p:bldP spid="137219" grpId="0" build="allAtOnce"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ext Box 2"/>
          <p:cNvSpPr txBox="1">
            <a:spLocks noChangeArrowheads="1"/>
          </p:cNvSpPr>
          <p:nvPr/>
        </p:nvSpPr>
        <p:spPr bwMode="auto">
          <a:xfrm>
            <a:off x="1774825" y="1401764"/>
            <a:ext cx="8713788"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اعتبار تجاري:</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در اكثر معاملات بين شركتها خريدار فوراَ پول پرداخت نمي كند  و هيچ    قراداد رسمي وام را  نيز  امضاء  نمي كند  .   معمولاَ فروشنده از خريدار مي خواهد كه بهاي كالا را تا زمان معيني پرداخت كند .</a:t>
            </a:r>
            <a:endParaRPr lang="en-US" altLang="en-US" sz="3000" b="1">
              <a:solidFill>
                <a:srgbClr val="333300"/>
              </a:solidFill>
              <a:latin typeface="Times New Roman" panose="02020603050405020304" pitchFamily="18" charset="0"/>
              <a:cs typeface="2  Hamid" pitchFamily="2" charset="0"/>
            </a:endParaRPr>
          </a:p>
        </p:txBody>
      </p:sp>
      <p:sp>
        <p:nvSpPr>
          <p:cNvPr id="138243"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34</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498569698"/>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38242"/>
                                        </p:tgtEl>
                                        <p:attrNameLst>
                                          <p:attrName>style.visibility</p:attrName>
                                        </p:attrNameLst>
                                      </p:cBhvr>
                                      <p:to>
                                        <p:strVal val="visible"/>
                                      </p:to>
                                    </p:set>
                                    <p:anim calcmode="lin" valueType="num">
                                      <p:cBhvr>
                                        <p:cTn id="7" dur="500" decel="50000" fill="hold">
                                          <p:stCondLst>
                                            <p:cond delay="0"/>
                                          </p:stCondLst>
                                        </p:cTn>
                                        <p:tgtEl>
                                          <p:spTgt spid="13824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3824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38242"/>
                                        </p:tgtEl>
                                        <p:attrNameLst>
                                          <p:attrName>ppt_w</p:attrName>
                                        </p:attrNameLst>
                                      </p:cBhvr>
                                      <p:tavLst>
                                        <p:tav tm="0">
                                          <p:val>
                                            <p:strVal val="#ppt_w*.05"/>
                                          </p:val>
                                        </p:tav>
                                        <p:tav tm="100000">
                                          <p:val>
                                            <p:strVal val="#ppt_w"/>
                                          </p:val>
                                        </p:tav>
                                      </p:tavLst>
                                    </p:anim>
                                    <p:anim calcmode="lin" valueType="num">
                                      <p:cBhvr>
                                        <p:cTn id="10" dur="1000" fill="hold"/>
                                        <p:tgtEl>
                                          <p:spTgt spid="13824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3824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3824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3824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3824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38243">
                                            <p:bg/>
                                          </p:spTgt>
                                        </p:tgtEl>
                                        <p:attrNameLst>
                                          <p:attrName>style.visibility</p:attrName>
                                        </p:attrNameLst>
                                      </p:cBhvr>
                                      <p:to>
                                        <p:strVal val="visible"/>
                                      </p:to>
                                    </p:set>
                                    <p:animEffect transition="in" filter="fade">
                                      <p:cBhvr>
                                        <p:cTn id="19" dur="2000"/>
                                        <p:tgtEl>
                                          <p:spTgt spid="138243">
                                            <p:bg/>
                                          </p:spTgt>
                                        </p:tgtEl>
                                      </p:cBhvr>
                                    </p:animEffect>
                                    <p:anim calcmode="lin" valueType="num">
                                      <p:cBhvr>
                                        <p:cTn id="20" dur="2000" fill="hold"/>
                                        <p:tgtEl>
                                          <p:spTgt spid="138243">
                                            <p:bg/>
                                          </p:spTgt>
                                        </p:tgtEl>
                                        <p:attrNameLst>
                                          <p:attrName>style.rotation</p:attrName>
                                        </p:attrNameLst>
                                      </p:cBhvr>
                                      <p:tavLst>
                                        <p:tav tm="0">
                                          <p:val>
                                            <p:fltVal val="720"/>
                                          </p:val>
                                        </p:tav>
                                        <p:tav tm="100000">
                                          <p:val>
                                            <p:fltVal val="0"/>
                                          </p:val>
                                        </p:tav>
                                      </p:tavLst>
                                    </p:anim>
                                    <p:anim calcmode="lin" valueType="num">
                                      <p:cBhvr>
                                        <p:cTn id="21" dur="2000" fill="hold"/>
                                        <p:tgtEl>
                                          <p:spTgt spid="138243">
                                            <p:bg/>
                                          </p:spTgt>
                                        </p:tgtEl>
                                        <p:attrNameLst>
                                          <p:attrName>ppt_h</p:attrName>
                                        </p:attrNameLst>
                                      </p:cBhvr>
                                      <p:tavLst>
                                        <p:tav tm="0">
                                          <p:val>
                                            <p:fltVal val="0"/>
                                          </p:val>
                                        </p:tav>
                                        <p:tav tm="100000">
                                          <p:val>
                                            <p:strVal val="#ppt_h"/>
                                          </p:val>
                                        </p:tav>
                                      </p:tavLst>
                                    </p:anim>
                                    <p:anim calcmode="lin" valueType="num">
                                      <p:cBhvr>
                                        <p:cTn id="22" dur="2000" fill="hold"/>
                                        <p:tgtEl>
                                          <p:spTgt spid="138243">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38243">
                                            <p:txEl>
                                              <p:pRg st="0" end="0"/>
                                            </p:txEl>
                                          </p:spTgt>
                                        </p:tgtEl>
                                        <p:attrNameLst>
                                          <p:attrName>style.visibility</p:attrName>
                                        </p:attrNameLst>
                                      </p:cBhvr>
                                      <p:to>
                                        <p:strVal val="visible"/>
                                      </p:to>
                                    </p:set>
                                    <p:animEffect transition="in" filter="fade">
                                      <p:cBhvr>
                                        <p:cTn id="25" dur="2000"/>
                                        <p:tgtEl>
                                          <p:spTgt spid="138243">
                                            <p:txEl>
                                              <p:pRg st="0" end="0"/>
                                            </p:txEl>
                                          </p:spTgt>
                                        </p:tgtEl>
                                      </p:cBhvr>
                                    </p:animEffect>
                                    <p:anim calcmode="lin" valueType="num">
                                      <p:cBhvr>
                                        <p:cTn id="26" dur="2000" fill="hold"/>
                                        <p:tgtEl>
                                          <p:spTgt spid="138243">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38243">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3824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38243">
                                            <p:txEl>
                                              <p:pRg st="0" end="0"/>
                                            </p:txEl>
                                          </p:spTgt>
                                        </p:tgtEl>
                                        <p:attrNameLst>
                                          <p:attrName>style.visibility</p:attrName>
                                        </p:attrNameLst>
                                      </p:cBhvr>
                                      <p:to>
                                        <p:strVal val="visible"/>
                                      </p:to>
                                    </p:set>
                                    <p:set>
                                      <p:cBhvr>
                                        <p:cTn id="33" dur="455" fill="hold">
                                          <p:stCondLst>
                                            <p:cond delay="0"/>
                                          </p:stCondLst>
                                        </p:cTn>
                                        <p:tgtEl>
                                          <p:spTgt spid="138243">
                                            <p:txEl>
                                              <p:pRg st="0" end="0"/>
                                            </p:txEl>
                                          </p:spTgt>
                                        </p:tgtEl>
                                        <p:attrNameLst>
                                          <p:attrName>style.rotation</p:attrName>
                                        </p:attrNameLst>
                                      </p:cBhvr>
                                      <p:to>
                                        <p:strVal val="-45.0"/>
                                      </p:to>
                                    </p:set>
                                    <p:anim calcmode="lin" valueType="num">
                                      <p:cBhvr>
                                        <p:cTn id="34" dur="455" fill="hold">
                                          <p:stCondLst>
                                            <p:cond delay="455"/>
                                          </p:stCondLst>
                                        </p:cTn>
                                        <p:tgtEl>
                                          <p:spTgt spid="13824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38243">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3824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3824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2" grpId="0"/>
      <p:bldP spid="138243" grpId="0" build="allAtOnce"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ext Box 2"/>
          <p:cNvSpPr txBox="1">
            <a:spLocks noChangeArrowheads="1"/>
          </p:cNvSpPr>
          <p:nvPr/>
        </p:nvSpPr>
        <p:spPr bwMode="auto">
          <a:xfrm>
            <a:off x="1774825" y="1401764"/>
            <a:ext cx="8713788" cy="20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 </a:t>
            </a:r>
          </a:p>
          <a:p>
            <a:pPr>
              <a:spcBef>
                <a:spcPct val="50000"/>
              </a:spcBef>
            </a:pPr>
            <a:r>
              <a:rPr lang="fa-IR" altLang="en-US" sz="3000">
                <a:solidFill>
                  <a:srgbClr val="333300"/>
                </a:solidFill>
                <a:latin typeface="Times New Roman" panose="02020603050405020304" pitchFamily="18" charset="0"/>
                <a:cs typeface="2  Hamid" pitchFamily="2" charset="0"/>
              </a:rPr>
              <a:t>معمولاَ شرايط اعتباري شركت در يك بازار خاص رقابتي بوسيله بازار تعيين مي شود . شركتهاي يك رشته خاص شرايط اعتباري مشابهي دارندو معمولاَشرايط اعتباري آنها نيز مشابه است .</a:t>
            </a:r>
            <a:endParaRPr lang="en-US" altLang="en-US" sz="3000" b="1">
              <a:solidFill>
                <a:srgbClr val="333300"/>
              </a:solidFill>
              <a:latin typeface="Times New Roman" panose="02020603050405020304" pitchFamily="18" charset="0"/>
              <a:cs typeface="2  Hamid" pitchFamily="2" charset="0"/>
            </a:endParaRPr>
          </a:p>
        </p:txBody>
      </p:sp>
      <p:sp>
        <p:nvSpPr>
          <p:cNvPr id="139267"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35</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753141398"/>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39266"/>
                                        </p:tgtEl>
                                        <p:attrNameLst>
                                          <p:attrName>style.visibility</p:attrName>
                                        </p:attrNameLst>
                                      </p:cBhvr>
                                      <p:to>
                                        <p:strVal val="visible"/>
                                      </p:to>
                                    </p:set>
                                    <p:anim calcmode="lin" valueType="num">
                                      <p:cBhvr>
                                        <p:cTn id="7" dur="500" decel="50000" fill="hold">
                                          <p:stCondLst>
                                            <p:cond delay="0"/>
                                          </p:stCondLst>
                                        </p:cTn>
                                        <p:tgtEl>
                                          <p:spTgt spid="13926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3926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39266"/>
                                        </p:tgtEl>
                                        <p:attrNameLst>
                                          <p:attrName>ppt_w</p:attrName>
                                        </p:attrNameLst>
                                      </p:cBhvr>
                                      <p:tavLst>
                                        <p:tav tm="0">
                                          <p:val>
                                            <p:strVal val="#ppt_w*.05"/>
                                          </p:val>
                                        </p:tav>
                                        <p:tav tm="100000">
                                          <p:val>
                                            <p:strVal val="#ppt_w"/>
                                          </p:val>
                                        </p:tav>
                                      </p:tavLst>
                                    </p:anim>
                                    <p:anim calcmode="lin" valueType="num">
                                      <p:cBhvr>
                                        <p:cTn id="10" dur="1000" fill="hold"/>
                                        <p:tgtEl>
                                          <p:spTgt spid="13926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3926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3926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3926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3926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39267">
                                            <p:bg/>
                                          </p:spTgt>
                                        </p:tgtEl>
                                        <p:attrNameLst>
                                          <p:attrName>style.visibility</p:attrName>
                                        </p:attrNameLst>
                                      </p:cBhvr>
                                      <p:to>
                                        <p:strVal val="visible"/>
                                      </p:to>
                                    </p:set>
                                    <p:animEffect transition="in" filter="fade">
                                      <p:cBhvr>
                                        <p:cTn id="19" dur="2000"/>
                                        <p:tgtEl>
                                          <p:spTgt spid="139267">
                                            <p:bg/>
                                          </p:spTgt>
                                        </p:tgtEl>
                                      </p:cBhvr>
                                    </p:animEffect>
                                    <p:anim calcmode="lin" valueType="num">
                                      <p:cBhvr>
                                        <p:cTn id="20" dur="2000" fill="hold"/>
                                        <p:tgtEl>
                                          <p:spTgt spid="139267">
                                            <p:bg/>
                                          </p:spTgt>
                                        </p:tgtEl>
                                        <p:attrNameLst>
                                          <p:attrName>style.rotation</p:attrName>
                                        </p:attrNameLst>
                                      </p:cBhvr>
                                      <p:tavLst>
                                        <p:tav tm="0">
                                          <p:val>
                                            <p:fltVal val="720"/>
                                          </p:val>
                                        </p:tav>
                                        <p:tav tm="100000">
                                          <p:val>
                                            <p:fltVal val="0"/>
                                          </p:val>
                                        </p:tav>
                                      </p:tavLst>
                                    </p:anim>
                                    <p:anim calcmode="lin" valueType="num">
                                      <p:cBhvr>
                                        <p:cTn id="21" dur="2000" fill="hold"/>
                                        <p:tgtEl>
                                          <p:spTgt spid="139267">
                                            <p:bg/>
                                          </p:spTgt>
                                        </p:tgtEl>
                                        <p:attrNameLst>
                                          <p:attrName>ppt_h</p:attrName>
                                        </p:attrNameLst>
                                      </p:cBhvr>
                                      <p:tavLst>
                                        <p:tav tm="0">
                                          <p:val>
                                            <p:fltVal val="0"/>
                                          </p:val>
                                        </p:tav>
                                        <p:tav tm="100000">
                                          <p:val>
                                            <p:strVal val="#ppt_h"/>
                                          </p:val>
                                        </p:tav>
                                      </p:tavLst>
                                    </p:anim>
                                    <p:anim calcmode="lin" valueType="num">
                                      <p:cBhvr>
                                        <p:cTn id="22" dur="2000" fill="hold"/>
                                        <p:tgtEl>
                                          <p:spTgt spid="139267">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39267">
                                            <p:txEl>
                                              <p:pRg st="0" end="0"/>
                                            </p:txEl>
                                          </p:spTgt>
                                        </p:tgtEl>
                                        <p:attrNameLst>
                                          <p:attrName>style.visibility</p:attrName>
                                        </p:attrNameLst>
                                      </p:cBhvr>
                                      <p:to>
                                        <p:strVal val="visible"/>
                                      </p:to>
                                    </p:set>
                                    <p:animEffect transition="in" filter="fade">
                                      <p:cBhvr>
                                        <p:cTn id="25" dur="2000"/>
                                        <p:tgtEl>
                                          <p:spTgt spid="139267">
                                            <p:txEl>
                                              <p:pRg st="0" end="0"/>
                                            </p:txEl>
                                          </p:spTgt>
                                        </p:tgtEl>
                                      </p:cBhvr>
                                    </p:animEffect>
                                    <p:anim calcmode="lin" valueType="num">
                                      <p:cBhvr>
                                        <p:cTn id="26" dur="2000" fill="hold"/>
                                        <p:tgtEl>
                                          <p:spTgt spid="139267">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39267">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39267">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39267">
                                            <p:txEl>
                                              <p:pRg st="0" end="0"/>
                                            </p:txEl>
                                          </p:spTgt>
                                        </p:tgtEl>
                                        <p:attrNameLst>
                                          <p:attrName>style.visibility</p:attrName>
                                        </p:attrNameLst>
                                      </p:cBhvr>
                                      <p:to>
                                        <p:strVal val="visible"/>
                                      </p:to>
                                    </p:set>
                                    <p:set>
                                      <p:cBhvr>
                                        <p:cTn id="33" dur="455" fill="hold">
                                          <p:stCondLst>
                                            <p:cond delay="0"/>
                                          </p:stCondLst>
                                        </p:cTn>
                                        <p:tgtEl>
                                          <p:spTgt spid="139267">
                                            <p:txEl>
                                              <p:pRg st="0" end="0"/>
                                            </p:txEl>
                                          </p:spTgt>
                                        </p:tgtEl>
                                        <p:attrNameLst>
                                          <p:attrName>style.rotation</p:attrName>
                                        </p:attrNameLst>
                                      </p:cBhvr>
                                      <p:to>
                                        <p:strVal val="-45.0"/>
                                      </p:to>
                                    </p:set>
                                    <p:anim calcmode="lin" valueType="num">
                                      <p:cBhvr>
                                        <p:cTn id="34" dur="455" fill="hold">
                                          <p:stCondLst>
                                            <p:cond delay="455"/>
                                          </p:stCondLst>
                                        </p:cTn>
                                        <p:tgtEl>
                                          <p:spTgt spid="13926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39267">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3926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3926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6" grpId="0"/>
      <p:bldP spid="139267" grpId="0" build="allAtOnce"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Text Box 2"/>
          <p:cNvSpPr txBox="1">
            <a:spLocks noChangeArrowheads="1"/>
          </p:cNvSpPr>
          <p:nvPr/>
        </p:nvSpPr>
        <p:spPr bwMode="auto">
          <a:xfrm>
            <a:off x="1774825" y="1401764"/>
            <a:ext cx="8713788" cy="298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ويژگيهاي مشتري:</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مديران اعتبارات غالباَ ارزيابي مخاطره اعطاي اعتبار را بر اساس خصوصيات مشتري قرار مي دهند كه اين خصوصيات عبارتنداز :</a:t>
            </a:r>
          </a:p>
          <a:p>
            <a:pPr>
              <a:spcBef>
                <a:spcPct val="50000"/>
              </a:spcBef>
            </a:pPr>
            <a:r>
              <a:rPr lang="fa-IR" altLang="en-US" sz="3000" b="1">
                <a:solidFill>
                  <a:srgbClr val="333300"/>
                </a:solidFill>
                <a:latin typeface="Times New Roman" panose="02020603050405020304" pitchFamily="18" charset="0"/>
                <a:cs typeface="2  Hamid" pitchFamily="2" charset="0"/>
              </a:rPr>
              <a:t>1- تمايل مشتري به پرداخت بدهي كه مهمترين ويژگيست .</a:t>
            </a:r>
          </a:p>
          <a:p>
            <a:pPr>
              <a:spcBef>
                <a:spcPct val="50000"/>
              </a:spcBef>
            </a:pPr>
            <a:r>
              <a:rPr lang="fa-IR" altLang="en-US" sz="3000" b="1">
                <a:solidFill>
                  <a:srgbClr val="333300"/>
                </a:solidFill>
                <a:latin typeface="Times New Roman" panose="02020603050405020304" pitchFamily="18" charset="0"/>
                <a:cs typeface="2  Hamid" pitchFamily="2" charset="0"/>
              </a:rPr>
              <a:t>2- شرايط كلي اقتصادي و وضعيت اشتغال مشتري </a:t>
            </a:r>
            <a:endParaRPr lang="en-US" altLang="en-US" sz="3000" b="1">
              <a:solidFill>
                <a:srgbClr val="333300"/>
              </a:solidFill>
              <a:latin typeface="Times New Roman" panose="02020603050405020304" pitchFamily="18" charset="0"/>
              <a:cs typeface="2  Hamid" pitchFamily="2" charset="0"/>
            </a:endParaRPr>
          </a:p>
        </p:txBody>
      </p:sp>
      <p:sp>
        <p:nvSpPr>
          <p:cNvPr id="140291"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36</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1593334961"/>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40290"/>
                                        </p:tgtEl>
                                        <p:attrNameLst>
                                          <p:attrName>style.visibility</p:attrName>
                                        </p:attrNameLst>
                                      </p:cBhvr>
                                      <p:to>
                                        <p:strVal val="visible"/>
                                      </p:to>
                                    </p:set>
                                    <p:anim calcmode="lin" valueType="num">
                                      <p:cBhvr>
                                        <p:cTn id="7" dur="500" decel="50000" fill="hold">
                                          <p:stCondLst>
                                            <p:cond delay="0"/>
                                          </p:stCondLst>
                                        </p:cTn>
                                        <p:tgtEl>
                                          <p:spTgt spid="14029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4029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40290"/>
                                        </p:tgtEl>
                                        <p:attrNameLst>
                                          <p:attrName>ppt_w</p:attrName>
                                        </p:attrNameLst>
                                      </p:cBhvr>
                                      <p:tavLst>
                                        <p:tav tm="0">
                                          <p:val>
                                            <p:strVal val="#ppt_w*.05"/>
                                          </p:val>
                                        </p:tav>
                                        <p:tav tm="100000">
                                          <p:val>
                                            <p:strVal val="#ppt_w"/>
                                          </p:val>
                                        </p:tav>
                                      </p:tavLst>
                                    </p:anim>
                                    <p:anim calcmode="lin" valueType="num">
                                      <p:cBhvr>
                                        <p:cTn id="10" dur="1000" fill="hold"/>
                                        <p:tgtEl>
                                          <p:spTgt spid="14029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4029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4029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4029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4029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40291">
                                            <p:bg/>
                                          </p:spTgt>
                                        </p:tgtEl>
                                        <p:attrNameLst>
                                          <p:attrName>style.visibility</p:attrName>
                                        </p:attrNameLst>
                                      </p:cBhvr>
                                      <p:to>
                                        <p:strVal val="visible"/>
                                      </p:to>
                                    </p:set>
                                    <p:animEffect transition="in" filter="fade">
                                      <p:cBhvr>
                                        <p:cTn id="19" dur="2000"/>
                                        <p:tgtEl>
                                          <p:spTgt spid="140291">
                                            <p:bg/>
                                          </p:spTgt>
                                        </p:tgtEl>
                                      </p:cBhvr>
                                    </p:animEffect>
                                    <p:anim calcmode="lin" valueType="num">
                                      <p:cBhvr>
                                        <p:cTn id="20" dur="2000" fill="hold"/>
                                        <p:tgtEl>
                                          <p:spTgt spid="140291">
                                            <p:bg/>
                                          </p:spTgt>
                                        </p:tgtEl>
                                        <p:attrNameLst>
                                          <p:attrName>style.rotation</p:attrName>
                                        </p:attrNameLst>
                                      </p:cBhvr>
                                      <p:tavLst>
                                        <p:tav tm="0">
                                          <p:val>
                                            <p:fltVal val="720"/>
                                          </p:val>
                                        </p:tav>
                                        <p:tav tm="100000">
                                          <p:val>
                                            <p:fltVal val="0"/>
                                          </p:val>
                                        </p:tav>
                                      </p:tavLst>
                                    </p:anim>
                                    <p:anim calcmode="lin" valueType="num">
                                      <p:cBhvr>
                                        <p:cTn id="21" dur="2000" fill="hold"/>
                                        <p:tgtEl>
                                          <p:spTgt spid="140291">
                                            <p:bg/>
                                          </p:spTgt>
                                        </p:tgtEl>
                                        <p:attrNameLst>
                                          <p:attrName>ppt_h</p:attrName>
                                        </p:attrNameLst>
                                      </p:cBhvr>
                                      <p:tavLst>
                                        <p:tav tm="0">
                                          <p:val>
                                            <p:fltVal val="0"/>
                                          </p:val>
                                        </p:tav>
                                        <p:tav tm="100000">
                                          <p:val>
                                            <p:strVal val="#ppt_h"/>
                                          </p:val>
                                        </p:tav>
                                      </p:tavLst>
                                    </p:anim>
                                    <p:anim calcmode="lin" valueType="num">
                                      <p:cBhvr>
                                        <p:cTn id="22" dur="2000" fill="hold"/>
                                        <p:tgtEl>
                                          <p:spTgt spid="140291">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40291">
                                            <p:txEl>
                                              <p:pRg st="0" end="0"/>
                                            </p:txEl>
                                          </p:spTgt>
                                        </p:tgtEl>
                                        <p:attrNameLst>
                                          <p:attrName>style.visibility</p:attrName>
                                        </p:attrNameLst>
                                      </p:cBhvr>
                                      <p:to>
                                        <p:strVal val="visible"/>
                                      </p:to>
                                    </p:set>
                                    <p:animEffect transition="in" filter="fade">
                                      <p:cBhvr>
                                        <p:cTn id="25" dur="2000"/>
                                        <p:tgtEl>
                                          <p:spTgt spid="140291">
                                            <p:txEl>
                                              <p:pRg st="0" end="0"/>
                                            </p:txEl>
                                          </p:spTgt>
                                        </p:tgtEl>
                                      </p:cBhvr>
                                    </p:animEffect>
                                    <p:anim calcmode="lin" valueType="num">
                                      <p:cBhvr>
                                        <p:cTn id="26" dur="2000" fill="hold"/>
                                        <p:tgtEl>
                                          <p:spTgt spid="140291">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40291">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40291">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40291">
                                            <p:txEl>
                                              <p:pRg st="0" end="0"/>
                                            </p:txEl>
                                          </p:spTgt>
                                        </p:tgtEl>
                                        <p:attrNameLst>
                                          <p:attrName>style.visibility</p:attrName>
                                        </p:attrNameLst>
                                      </p:cBhvr>
                                      <p:to>
                                        <p:strVal val="visible"/>
                                      </p:to>
                                    </p:set>
                                    <p:set>
                                      <p:cBhvr>
                                        <p:cTn id="33" dur="455" fill="hold">
                                          <p:stCondLst>
                                            <p:cond delay="0"/>
                                          </p:stCondLst>
                                        </p:cTn>
                                        <p:tgtEl>
                                          <p:spTgt spid="140291">
                                            <p:txEl>
                                              <p:pRg st="0" end="0"/>
                                            </p:txEl>
                                          </p:spTgt>
                                        </p:tgtEl>
                                        <p:attrNameLst>
                                          <p:attrName>style.rotation</p:attrName>
                                        </p:attrNameLst>
                                      </p:cBhvr>
                                      <p:to>
                                        <p:strVal val="-45.0"/>
                                      </p:to>
                                    </p:set>
                                    <p:anim calcmode="lin" valueType="num">
                                      <p:cBhvr>
                                        <p:cTn id="34" dur="455" fill="hold">
                                          <p:stCondLst>
                                            <p:cond delay="455"/>
                                          </p:stCondLst>
                                        </p:cTn>
                                        <p:tgtEl>
                                          <p:spTgt spid="140291">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40291">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40291">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40291">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0" grpId="0"/>
      <p:bldP spid="140291" grpId="0" build="allAtOnce"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Text Box 2"/>
          <p:cNvSpPr txBox="1">
            <a:spLocks noChangeArrowheads="1"/>
          </p:cNvSpPr>
          <p:nvPr/>
        </p:nvSpPr>
        <p:spPr bwMode="auto">
          <a:xfrm>
            <a:off x="1774825" y="1401764"/>
            <a:ext cx="8713788"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endParaRPr lang="fa-IR" altLang="en-US" sz="2500">
              <a:solidFill>
                <a:srgbClr val="333300"/>
              </a:solidFill>
              <a:latin typeface="Times New Roman" panose="02020603050405020304" pitchFamily="18" charset="0"/>
              <a:cs typeface="Andalus" panose="02020603050405020304" pitchFamily="18" charset="-78"/>
            </a:endParaRPr>
          </a:p>
          <a:p>
            <a:pPr>
              <a:spcBef>
                <a:spcPct val="50000"/>
              </a:spcBef>
            </a:pPr>
            <a:r>
              <a:rPr lang="fa-IR" altLang="en-US" sz="3000">
                <a:solidFill>
                  <a:srgbClr val="333300"/>
                </a:solidFill>
                <a:latin typeface="Times New Roman" panose="02020603050405020304" pitchFamily="18" charset="0"/>
                <a:cs typeface="2  Hamid" pitchFamily="2" charset="0"/>
              </a:rPr>
              <a:t>  3- توانايي مشتري براي پرداخت بدهي كه از طريق جريان نقدينه مشتري مشخص مي شود .</a:t>
            </a:r>
          </a:p>
          <a:p>
            <a:pPr>
              <a:spcBef>
                <a:spcPct val="50000"/>
              </a:spcBef>
            </a:pPr>
            <a:r>
              <a:rPr lang="fa-IR" altLang="en-US" sz="3000">
                <a:solidFill>
                  <a:srgbClr val="333300"/>
                </a:solidFill>
                <a:latin typeface="Times New Roman" panose="02020603050405020304" pitchFamily="18" charset="0"/>
                <a:cs typeface="2  Hamid" pitchFamily="2" charset="0"/>
              </a:rPr>
              <a:t>4-  خدمات مالي بيشتري كه به رابطه ارزش ويژه با بدهي ها بستگي دارد.</a:t>
            </a:r>
          </a:p>
          <a:p>
            <a:pPr>
              <a:spcBef>
                <a:spcPct val="50000"/>
              </a:spcBef>
            </a:pPr>
            <a:r>
              <a:rPr lang="fa-IR" altLang="en-US" sz="3000">
                <a:solidFill>
                  <a:srgbClr val="333300"/>
                </a:solidFill>
                <a:latin typeface="Times New Roman" panose="02020603050405020304" pitchFamily="18" charset="0"/>
                <a:cs typeface="2  Hamid" pitchFamily="2" charset="0"/>
              </a:rPr>
              <a:t>5- دارايي كه بيشتر مي تواند وثيقه وام قرار دهد .</a:t>
            </a:r>
            <a:r>
              <a:rPr lang="fa-IR" altLang="en-US" sz="3000" b="1">
                <a:solidFill>
                  <a:srgbClr val="333300"/>
                </a:solidFill>
                <a:latin typeface="Times New Roman" panose="02020603050405020304" pitchFamily="18" charset="0"/>
                <a:cs typeface="2  Hamid" pitchFamily="2" charset="0"/>
              </a:rPr>
              <a:t> </a:t>
            </a:r>
            <a:endParaRPr lang="en-US" altLang="en-US" sz="3000" b="1">
              <a:solidFill>
                <a:srgbClr val="333300"/>
              </a:solidFill>
              <a:latin typeface="Times New Roman" panose="02020603050405020304" pitchFamily="18" charset="0"/>
              <a:cs typeface="2  Hamid" pitchFamily="2" charset="0"/>
            </a:endParaRPr>
          </a:p>
        </p:txBody>
      </p:sp>
      <p:sp>
        <p:nvSpPr>
          <p:cNvPr id="141315" name="AutoShape 3"/>
          <p:cNvSpPr>
            <a:spLocks noChangeArrowheads="1"/>
          </p:cNvSpPr>
          <p:nvPr/>
        </p:nvSpPr>
        <p:spPr bwMode="auto">
          <a:xfrm>
            <a:off x="5303839"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37</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832545507"/>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41314"/>
                                        </p:tgtEl>
                                        <p:attrNameLst>
                                          <p:attrName>style.visibility</p:attrName>
                                        </p:attrNameLst>
                                      </p:cBhvr>
                                      <p:to>
                                        <p:strVal val="visible"/>
                                      </p:to>
                                    </p:set>
                                    <p:anim calcmode="lin" valueType="num">
                                      <p:cBhvr>
                                        <p:cTn id="7" dur="500" decel="50000" fill="hold">
                                          <p:stCondLst>
                                            <p:cond delay="0"/>
                                          </p:stCondLst>
                                        </p:cTn>
                                        <p:tgtEl>
                                          <p:spTgt spid="14131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4131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41314"/>
                                        </p:tgtEl>
                                        <p:attrNameLst>
                                          <p:attrName>ppt_w</p:attrName>
                                        </p:attrNameLst>
                                      </p:cBhvr>
                                      <p:tavLst>
                                        <p:tav tm="0">
                                          <p:val>
                                            <p:strVal val="#ppt_w*.05"/>
                                          </p:val>
                                        </p:tav>
                                        <p:tav tm="100000">
                                          <p:val>
                                            <p:strVal val="#ppt_w"/>
                                          </p:val>
                                        </p:tav>
                                      </p:tavLst>
                                    </p:anim>
                                    <p:anim calcmode="lin" valueType="num">
                                      <p:cBhvr>
                                        <p:cTn id="10" dur="1000" fill="hold"/>
                                        <p:tgtEl>
                                          <p:spTgt spid="14131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4131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4131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4131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4131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41315">
                                            <p:bg/>
                                          </p:spTgt>
                                        </p:tgtEl>
                                        <p:attrNameLst>
                                          <p:attrName>style.visibility</p:attrName>
                                        </p:attrNameLst>
                                      </p:cBhvr>
                                      <p:to>
                                        <p:strVal val="visible"/>
                                      </p:to>
                                    </p:set>
                                    <p:animEffect transition="in" filter="fade">
                                      <p:cBhvr>
                                        <p:cTn id="19" dur="2000"/>
                                        <p:tgtEl>
                                          <p:spTgt spid="141315">
                                            <p:bg/>
                                          </p:spTgt>
                                        </p:tgtEl>
                                      </p:cBhvr>
                                    </p:animEffect>
                                    <p:anim calcmode="lin" valueType="num">
                                      <p:cBhvr>
                                        <p:cTn id="20" dur="2000" fill="hold"/>
                                        <p:tgtEl>
                                          <p:spTgt spid="141315">
                                            <p:bg/>
                                          </p:spTgt>
                                        </p:tgtEl>
                                        <p:attrNameLst>
                                          <p:attrName>style.rotation</p:attrName>
                                        </p:attrNameLst>
                                      </p:cBhvr>
                                      <p:tavLst>
                                        <p:tav tm="0">
                                          <p:val>
                                            <p:fltVal val="720"/>
                                          </p:val>
                                        </p:tav>
                                        <p:tav tm="100000">
                                          <p:val>
                                            <p:fltVal val="0"/>
                                          </p:val>
                                        </p:tav>
                                      </p:tavLst>
                                    </p:anim>
                                    <p:anim calcmode="lin" valueType="num">
                                      <p:cBhvr>
                                        <p:cTn id="21" dur="2000" fill="hold"/>
                                        <p:tgtEl>
                                          <p:spTgt spid="141315">
                                            <p:bg/>
                                          </p:spTgt>
                                        </p:tgtEl>
                                        <p:attrNameLst>
                                          <p:attrName>ppt_h</p:attrName>
                                        </p:attrNameLst>
                                      </p:cBhvr>
                                      <p:tavLst>
                                        <p:tav tm="0">
                                          <p:val>
                                            <p:fltVal val="0"/>
                                          </p:val>
                                        </p:tav>
                                        <p:tav tm="100000">
                                          <p:val>
                                            <p:strVal val="#ppt_h"/>
                                          </p:val>
                                        </p:tav>
                                      </p:tavLst>
                                    </p:anim>
                                    <p:anim calcmode="lin" valueType="num">
                                      <p:cBhvr>
                                        <p:cTn id="22" dur="2000" fill="hold"/>
                                        <p:tgtEl>
                                          <p:spTgt spid="141315">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41315">
                                            <p:txEl>
                                              <p:pRg st="0" end="0"/>
                                            </p:txEl>
                                          </p:spTgt>
                                        </p:tgtEl>
                                        <p:attrNameLst>
                                          <p:attrName>style.visibility</p:attrName>
                                        </p:attrNameLst>
                                      </p:cBhvr>
                                      <p:to>
                                        <p:strVal val="visible"/>
                                      </p:to>
                                    </p:set>
                                    <p:animEffect transition="in" filter="fade">
                                      <p:cBhvr>
                                        <p:cTn id="25" dur="2000"/>
                                        <p:tgtEl>
                                          <p:spTgt spid="141315">
                                            <p:txEl>
                                              <p:pRg st="0" end="0"/>
                                            </p:txEl>
                                          </p:spTgt>
                                        </p:tgtEl>
                                      </p:cBhvr>
                                    </p:animEffect>
                                    <p:anim calcmode="lin" valueType="num">
                                      <p:cBhvr>
                                        <p:cTn id="26" dur="2000" fill="hold"/>
                                        <p:tgtEl>
                                          <p:spTgt spid="141315">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41315">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41315">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41315">
                                            <p:txEl>
                                              <p:pRg st="0" end="0"/>
                                            </p:txEl>
                                          </p:spTgt>
                                        </p:tgtEl>
                                        <p:attrNameLst>
                                          <p:attrName>style.visibility</p:attrName>
                                        </p:attrNameLst>
                                      </p:cBhvr>
                                      <p:to>
                                        <p:strVal val="visible"/>
                                      </p:to>
                                    </p:set>
                                    <p:set>
                                      <p:cBhvr>
                                        <p:cTn id="33" dur="455" fill="hold">
                                          <p:stCondLst>
                                            <p:cond delay="0"/>
                                          </p:stCondLst>
                                        </p:cTn>
                                        <p:tgtEl>
                                          <p:spTgt spid="141315">
                                            <p:txEl>
                                              <p:pRg st="0" end="0"/>
                                            </p:txEl>
                                          </p:spTgt>
                                        </p:tgtEl>
                                        <p:attrNameLst>
                                          <p:attrName>style.rotation</p:attrName>
                                        </p:attrNameLst>
                                      </p:cBhvr>
                                      <p:to>
                                        <p:strVal val="-45.0"/>
                                      </p:to>
                                    </p:set>
                                    <p:anim calcmode="lin" valueType="num">
                                      <p:cBhvr>
                                        <p:cTn id="34" dur="455" fill="hold">
                                          <p:stCondLst>
                                            <p:cond delay="455"/>
                                          </p:stCondLst>
                                        </p:cTn>
                                        <p:tgtEl>
                                          <p:spTgt spid="14131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41315">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4131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4131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4" grpId="0"/>
      <p:bldP spid="141315" grpId="0" build="allAtOnce"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Text Box 2"/>
          <p:cNvSpPr txBox="1">
            <a:spLocks noChangeArrowheads="1"/>
          </p:cNvSpPr>
          <p:nvPr/>
        </p:nvSpPr>
        <p:spPr bwMode="auto">
          <a:xfrm>
            <a:off x="1774825" y="1401764"/>
            <a:ext cx="8713788" cy="20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solidFill>
                  <a:srgbClr val="333300"/>
                </a:solidFill>
                <a:latin typeface="Times New Roman" panose="02020603050405020304" pitchFamily="18" charset="0"/>
                <a:cs typeface="Andalus" panose="02020603050405020304" pitchFamily="18" charset="-78"/>
              </a:rPr>
              <a:t>سياست اعتباري:</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تصميم در مورد اعطاي اعتبار  به يك مشتري خاص تا حدي به سياست كلي اعتباري شركت بستگي دارد .چنانچه در مورد اعطاي اعتبار سياست سخت گيرانه اي مد نظر باشد .</a:t>
            </a:r>
            <a:endParaRPr lang="en-US" altLang="en-US" sz="3000" b="1">
              <a:solidFill>
                <a:srgbClr val="333300"/>
              </a:solidFill>
              <a:latin typeface="Times New Roman" panose="02020603050405020304" pitchFamily="18" charset="0"/>
              <a:cs typeface="2  Hamid" pitchFamily="2" charset="0"/>
            </a:endParaRPr>
          </a:p>
        </p:txBody>
      </p:sp>
      <p:sp>
        <p:nvSpPr>
          <p:cNvPr id="142339"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38</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1916733077"/>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42338"/>
                                        </p:tgtEl>
                                        <p:attrNameLst>
                                          <p:attrName>style.visibility</p:attrName>
                                        </p:attrNameLst>
                                      </p:cBhvr>
                                      <p:to>
                                        <p:strVal val="visible"/>
                                      </p:to>
                                    </p:set>
                                    <p:anim calcmode="lin" valueType="num">
                                      <p:cBhvr>
                                        <p:cTn id="7" dur="500" decel="50000" fill="hold">
                                          <p:stCondLst>
                                            <p:cond delay="0"/>
                                          </p:stCondLst>
                                        </p:cTn>
                                        <p:tgtEl>
                                          <p:spTgt spid="14233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4233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42338"/>
                                        </p:tgtEl>
                                        <p:attrNameLst>
                                          <p:attrName>ppt_w</p:attrName>
                                        </p:attrNameLst>
                                      </p:cBhvr>
                                      <p:tavLst>
                                        <p:tav tm="0">
                                          <p:val>
                                            <p:strVal val="#ppt_w*.05"/>
                                          </p:val>
                                        </p:tav>
                                        <p:tav tm="100000">
                                          <p:val>
                                            <p:strVal val="#ppt_w"/>
                                          </p:val>
                                        </p:tav>
                                      </p:tavLst>
                                    </p:anim>
                                    <p:anim calcmode="lin" valueType="num">
                                      <p:cBhvr>
                                        <p:cTn id="10" dur="1000" fill="hold"/>
                                        <p:tgtEl>
                                          <p:spTgt spid="14233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4233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4233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4233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4233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42339">
                                            <p:bg/>
                                          </p:spTgt>
                                        </p:tgtEl>
                                        <p:attrNameLst>
                                          <p:attrName>style.visibility</p:attrName>
                                        </p:attrNameLst>
                                      </p:cBhvr>
                                      <p:to>
                                        <p:strVal val="visible"/>
                                      </p:to>
                                    </p:set>
                                    <p:animEffect transition="in" filter="fade">
                                      <p:cBhvr>
                                        <p:cTn id="19" dur="2000"/>
                                        <p:tgtEl>
                                          <p:spTgt spid="142339">
                                            <p:bg/>
                                          </p:spTgt>
                                        </p:tgtEl>
                                      </p:cBhvr>
                                    </p:animEffect>
                                    <p:anim calcmode="lin" valueType="num">
                                      <p:cBhvr>
                                        <p:cTn id="20" dur="2000" fill="hold"/>
                                        <p:tgtEl>
                                          <p:spTgt spid="142339">
                                            <p:bg/>
                                          </p:spTgt>
                                        </p:tgtEl>
                                        <p:attrNameLst>
                                          <p:attrName>style.rotation</p:attrName>
                                        </p:attrNameLst>
                                      </p:cBhvr>
                                      <p:tavLst>
                                        <p:tav tm="0">
                                          <p:val>
                                            <p:fltVal val="720"/>
                                          </p:val>
                                        </p:tav>
                                        <p:tav tm="100000">
                                          <p:val>
                                            <p:fltVal val="0"/>
                                          </p:val>
                                        </p:tav>
                                      </p:tavLst>
                                    </p:anim>
                                    <p:anim calcmode="lin" valueType="num">
                                      <p:cBhvr>
                                        <p:cTn id="21" dur="2000" fill="hold"/>
                                        <p:tgtEl>
                                          <p:spTgt spid="142339">
                                            <p:bg/>
                                          </p:spTgt>
                                        </p:tgtEl>
                                        <p:attrNameLst>
                                          <p:attrName>ppt_h</p:attrName>
                                        </p:attrNameLst>
                                      </p:cBhvr>
                                      <p:tavLst>
                                        <p:tav tm="0">
                                          <p:val>
                                            <p:fltVal val="0"/>
                                          </p:val>
                                        </p:tav>
                                        <p:tav tm="100000">
                                          <p:val>
                                            <p:strVal val="#ppt_h"/>
                                          </p:val>
                                        </p:tav>
                                      </p:tavLst>
                                    </p:anim>
                                    <p:anim calcmode="lin" valueType="num">
                                      <p:cBhvr>
                                        <p:cTn id="22" dur="2000" fill="hold"/>
                                        <p:tgtEl>
                                          <p:spTgt spid="142339">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42339">
                                            <p:txEl>
                                              <p:pRg st="0" end="0"/>
                                            </p:txEl>
                                          </p:spTgt>
                                        </p:tgtEl>
                                        <p:attrNameLst>
                                          <p:attrName>style.visibility</p:attrName>
                                        </p:attrNameLst>
                                      </p:cBhvr>
                                      <p:to>
                                        <p:strVal val="visible"/>
                                      </p:to>
                                    </p:set>
                                    <p:animEffect transition="in" filter="fade">
                                      <p:cBhvr>
                                        <p:cTn id="25" dur="2000"/>
                                        <p:tgtEl>
                                          <p:spTgt spid="142339">
                                            <p:txEl>
                                              <p:pRg st="0" end="0"/>
                                            </p:txEl>
                                          </p:spTgt>
                                        </p:tgtEl>
                                      </p:cBhvr>
                                    </p:animEffect>
                                    <p:anim calcmode="lin" valueType="num">
                                      <p:cBhvr>
                                        <p:cTn id="26" dur="2000" fill="hold"/>
                                        <p:tgtEl>
                                          <p:spTgt spid="142339">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42339">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42339">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42339">
                                            <p:txEl>
                                              <p:pRg st="0" end="0"/>
                                            </p:txEl>
                                          </p:spTgt>
                                        </p:tgtEl>
                                        <p:attrNameLst>
                                          <p:attrName>style.visibility</p:attrName>
                                        </p:attrNameLst>
                                      </p:cBhvr>
                                      <p:to>
                                        <p:strVal val="visible"/>
                                      </p:to>
                                    </p:set>
                                    <p:set>
                                      <p:cBhvr>
                                        <p:cTn id="33" dur="455" fill="hold">
                                          <p:stCondLst>
                                            <p:cond delay="0"/>
                                          </p:stCondLst>
                                        </p:cTn>
                                        <p:tgtEl>
                                          <p:spTgt spid="142339">
                                            <p:txEl>
                                              <p:pRg st="0" end="0"/>
                                            </p:txEl>
                                          </p:spTgt>
                                        </p:tgtEl>
                                        <p:attrNameLst>
                                          <p:attrName>style.rotation</p:attrName>
                                        </p:attrNameLst>
                                      </p:cBhvr>
                                      <p:to>
                                        <p:strVal val="-45.0"/>
                                      </p:to>
                                    </p:set>
                                    <p:anim calcmode="lin" valueType="num">
                                      <p:cBhvr>
                                        <p:cTn id="34" dur="455" fill="hold">
                                          <p:stCondLst>
                                            <p:cond delay="455"/>
                                          </p:stCondLst>
                                        </p:cTn>
                                        <p:tgtEl>
                                          <p:spTgt spid="14233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42339">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4233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4233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8" grpId="0"/>
      <p:bldP spid="142339" grpId="0" build="allAtOnce"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ext Box 2"/>
          <p:cNvSpPr txBox="1">
            <a:spLocks noChangeArrowheads="1"/>
          </p:cNvSpPr>
          <p:nvPr/>
        </p:nvSpPr>
        <p:spPr bwMode="auto">
          <a:xfrm>
            <a:off x="1774825" y="1401764"/>
            <a:ext cx="8713788"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 </a:t>
            </a:r>
          </a:p>
          <a:p>
            <a:pPr>
              <a:spcBef>
                <a:spcPct val="50000"/>
              </a:spcBef>
            </a:pPr>
            <a:r>
              <a:rPr lang="fa-IR" altLang="en-US" sz="3000">
                <a:solidFill>
                  <a:srgbClr val="333300"/>
                </a:solidFill>
                <a:latin typeface="Times New Roman" panose="02020603050405020304" pitchFamily="18" charset="0"/>
                <a:cs typeface="2  Hamid" pitchFamily="2" charset="0"/>
              </a:rPr>
              <a:t> و از نظر انتخاب مشتري نيز سخت گيري اعمال شود ميزان سرمايه گذاري در حسابهاي دريافتي كمتر خواهد بود . سطح بدهي هاي مشكوك الوصول و سوخت شده پايين و حجم فروش نيز احتمالاَ پايين خواهد آمد .</a:t>
            </a:r>
            <a:endParaRPr lang="en-US" altLang="en-US" sz="3000" b="1">
              <a:solidFill>
                <a:srgbClr val="333300"/>
              </a:solidFill>
              <a:latin typeface="Times New Roman" panose="02020603050405020304" pitchFamily="18" charset="0"/>
              <a:cs typeface="2  Hamid" pitchFamily="2" charset="0"/>
            </a:endParaRPr>
          </a:p>
        </p:txBody>
      </p:sp>
      <p:sp>
        <p:nvSpPr>
          <p:cNvPr id="143363"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39</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1347985868"/>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43362"/>
                                        </p:tgtEl>
                                        <p:attrNameLst>
                                          <p:attrName>style.visibility</p:attrName>
                                        </p:attrNameLst>
                                      </p:cBhvr>
                                      <p:to>
                                        <p:strVal val="visible"/>
                                      </p:to>
                                    </p:set>
                                    <p:anim calcmode="lin" valueType="num">
                                      <p:cBhvr>
                                        <p:cTn id="7" dur="500" decel="50000" fill="hold">
                                          <p:stCondLst>
                                            <p:cond delay="0"/>
                                          </p:stCondLst>
                                        </p:cTn>
                                        <p:tgtEl>
                                          <p:spTgt spid="14336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4336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43362"/>
                                        </p:tgtEl>
                                        <p:attrNameLst>
                                          <p:attrName>ppt_w</p:attrName>
                                        </p:attrNameLst>
                                      </p:cBhvr>
                                      <p:tavLst>
                                        <p:tav tm="0">
                                          <p:val>
                                            <p:strVal val="#ppt_w*.05"/>
                                          </p:val>
                                        </p:tav>
                                        <p:tav tm="100000">
                                          <p:val>
                                            <p:strVal val="#ppt_w"/>
                                          </p:val>
                                        </p:tav>
                                      </p:tavLst>
                                    </p:anim>
                                    <p:anim calcmode="lin" valueType="num">
                                      <p:cBhvr>
                                        <p:cTn id="10" dur="1000" fill="hold"/>
                                        <p:tgtEl>
                                          <p:spTgt spid="14336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4336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4336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4336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4336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43363">
                                            <p:bg/>
                                          </p:spTgt>
                                        </p:tgtEl>
                                        <p:attrNameLst>
                                          <p:attrName>style.visibility</p:attrName>
                                        </p:attrNameLst>
                                      </p:cBhvr>
                                      <p:to>
                                        <p:strVal val="visible"/>
                                      </p:to>
                                    </p:set>
                                    <p:animEffect transition="in" filter="fade">
                                      <p:cBhvr>
                                        <p:cTn id="19" dur="2000"/>
                                        <p:tgtEl>
                                          <p:spTgt spid="143363">
                                            <p:bg/>
                                          </p:spTgt>
                                        </p:tgtEl>
                                      </p:cBhvr>
                                    </p:animEffect>
                                    <p:anim calcmode="lin" valueType="num">
                                      <p:cBhvr>
                                        <p:cTn id="20" dur="2000" fill="hold"/>
                                        <p:tgtEl>
                                          <p:spTgt spid="143363">
                                            <p:bg/>
                                          </p:spTgt>
                                        </p:tgtEl>
                                        <p:attrNameLst>
                                          <p:attrName>style.rotation</p:attrName>
                                        </p:attrNameLst>
                                      </p:cBhvr>
                                      <p:tavLst>
                                        <p:tav tm="0">
                                          <p:val>
                                            <p:fltVal val="720"/>
                                          </p:val>
                                        </p:tav>
                                        <p:tav tm="100000">
                                          <p:val>
                                            <p:fltVal val="0"/>
                                          </p:val>
                                        </p:tav>
                                      </p:tavLst>
                                    </p:anim>
                                    <p:anim calcmode="lin" valueType="num">
                                      <p:cBhvr>
                                        <p:cTn id="21" dur="2000" fill="hold"/>
                                        <p:tgtEl>
                                          <p:spTgt spid="143363">
                                            <p:bg/>
                                          </p:spTgt>
                                        </p:tgtEl>
                                        <p:attrNameLst>
                                          <p:attrName>ppt_h</p:attrName>
                                        </p:attrNameLst>
                                      </p:cBhvr>
                                      <p:tavLst>
                                        <p:tav tm="0">
                                          <p:val>
                                            <p:fltVal val="0"/>
                                          </p:val>
                                        </p:tav>
                                        <p:tav tm="100000">
                                          <p:val>
                                            <p:strVal val="#ppt_h"/>
                                          </p:val>
                                        </p:tav>
                                      </p:tavLst>
                                    </p:anim>
                                    <p:anim calcmode="lin" valueType="num">
                                      <p:cBhvr>
                                        <p:cTn id="22" dur="2000" fill="hold"/>
                                        <p:tgtEl>
                                          <p:spTgt spid="143363">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43363">
                                            <p:txEl>
                                              <p:pRg st="0" end="0"/>
                                            </p:txEl>
                                          </p:spTgt>
                                        </p:tgtEl>
                                        <p:attrNameLst>
                                          <p:attrName>style.visibility</p:attrName>
                                        </p:attrNameLst>
                                      </p:cBhvr>
                                      <p:to>
                                        <p:strVal val="visible"/>
                                      </p:to>
                                    </p:set>
                                    <p:animEffect transition="in" filter="fade">
                                      <p:cBhvr>
                                        <p:cTn id="25" dur="2000"/>
                                        <p:tgtEl>
                                          <p:spTgt spid="143363">
                                            <p:txEl>
                                              <p:pRg st="0" end="0"/>
                                            </p:txEl>
                                          </p:spTgt>
                                        </p:tgtEl>
                                      </p:cBhvr>
                                    </p:animEffect>
                                    <p:anim calcmode="lin" valueType="num">
                                      <p:cBhvr>
                                        <p:cTn id="26" dur="2000" fill="hold"/>
                                        <p:tgtEl>
                                          <p:spTgt spid="143363">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43363">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4336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43363">
                                            <p:txEl>
                                              <p:pRg st="0" end="0"/>
                                            </p:txEl>
                                          </p:spTgt>
                                        </p:tgtEl>
                                        <p:attrNameLst>
                                          <p:attrName>style.visibility</p:attrName>
                                        </p:attrNameLst>
                                      </p:cBhvr>
                                      <p:to>
                                        <p:strVal val="visible"/>
                                      </p:to>
                                    </p:set>
                                    <p:set>
                                      <p:cBhvr>
                                        <p:cTn id="33" dur="455" fill="hold">
                                          <p:stCondLst>
                                            <p:cond delay="0"/>
                                          </p:stCondLst>
                                        </p:cTn>
                                        <p:tgtEl>
                                          <p:spTgt spid="143363">
                                            <p:txEl>
                                              <p:pRg st="0" end="0"/>
                                            </p:txEl>
                                          </p:spTgt>
                                        </p:tgtEl>
                                        <p:attrNameLst>
                                          <p:attrName>style.rotation</p:attrName>
                                        </p:attrNameLst>
                                      </p:cBhvr>
                                      <p:to>
                                        <p:strVal val="-45.0"/>
                                      </p:to>
                                    </p:set>
                                    <p:anim calcmode="lin" valueType="num">
                                      <p:cBhvr>
                                        <p:cTn id="34" dur="455" fill="hold">
                                          <p:stCondLst>
                                            <p:cond delay="455"/>
                                          </p:stCondLst>
                                        </p:cTn>
                                        <p:tgtEl>
                                          <p:spTgt spid="14336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43363">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4336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4336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2" grpId="0"/>
      <p:bldP spid="143363" grpId="0" build="allAtOnce"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Text Box 2"/>
          <p:cNvSpPr txBox="1">
            <a:spLocks noChangeArrowheads="1"/>
          </p:cNvSpPr>
          <p:nvPr/>
        </p:nvSpPr>
        <p:spPr bwMode="auto">
          <a:xfrm>
            <a:off x="1774825" y="1401764"/>
            <a:ext cx="8713788" cy="20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مخاطره حسابهاي دريافتني:</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در شرايط عادي كل زيان حاصل از عدم دريافت مطالبات را مي توان با دقت قابل قبولي پيش بيني كرد لخصوص اگر شركت سياست اعتباري خود را تغييرندهد و مشتريان زيادي داشته باشد .</a:t>
            </a:r>
            <a:endParaRPr lang="en-US" altLang="en-US" sz="3000" b="1">
              <a:solidFill>
                <a:srgbClr val="333300"/>
              </a:solidFill>
              <a:latin typeface="Times New Roman" panose="02020603050405020304" pitchFamily="18" charset="0"/>
              <a:cs typeface="2  Hamid" pitchFamily="2" charset="0"/>
            </a:endParaRPr>
          </a:p>
        </p:txBody>
      </p:sp>
      <p:sp>
        <p:nvSpPr>
          <p:cNvPr id="144387" name="AutoShape 3"/>
          <p:cNvSpPr>
            <a:spLocks noChangeArrowheads="1"/>
          </p:cNvSpPr>
          <p:nvPr/>
        </p:nvSpPr>
        <p:spPr bwMode="auto">
          <a:xfrm>
            <a:off x="5232401"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40</a:t>
            </a:r>
            <a:endParaRPr lang="en-US" altLang="en-US" b="1">
              <a:solidFill>
                <a:srgbClr val="333300"/>
              </a:solidFill>
              <a:latin typeface="Times New Roman" panose="02020603050405020304" pitchFamily="18" charset="0"/>
            </a:endParaRPr>
          </a:p>
        </p:txBody>
      </p:sp>
    </p:spTree>
    <p:extLst>
      <p:ext uri="{BB962C8B-B14F-4D97-AF65-F5344CB8AC3E}">
        <p14:creationId xmlns:p14="http://schemas.microsoft.com/office/powerpoint/2010/main" val="3842153001"/>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44386"/>
                                        </p:tgtEl>
                                        <p:attrNameLst>
                                          <p:attrName>style.visibility</p:attrName>
                                        </p:attrNameLst>
                                      </p:cBhvr>
                                      <p:to>
                                        <p:strVal val="visible"/>
                                      </p:to>
                                    </p:set>
                                    <p:anim calcmode="lin" valueType="num">
                                      <p:cBhvr>
                                        <p:cTn id="7" dur="500" decel="50000" fill="hold">
                                          <p:stCondLst>
                                            <p:cond delay="0"/>
                                          </p:stCondLst>
                                        </p:cTn>
                                        <p:tgtEl>
                                          <p:spTgt spid="14438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4438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44386"/>
                                        </p:tgtEl>
                                        <p:attrNameLst>
                                          <p:attrName>ppt_w</p:attrName>
                                        </p:attrNameLst>
                                      </p:cBhvr>
                                      <p:tavLst>
                                        <p:tav tm="0">
                                          <p:val>
                                            <p:strVal val="#ppt_w*.05"/>
                                          </p:val>
                                        </p:tav>
                                        <p:tav tm="100000">
                                          <p:val>
                                            <p:strVal val="#ppt_w"/>
                                          </p:val>
                                        </p:tav>
                                      </p:tavLst>
                                    </p:anim>
                                    <p:anim calcmode="lin" valueType="num">
                                      <p:cBhvr>
                                        <p:cTn id="10" dur="1000" fill="hold"/>
                                        <p:tgtEl>
                                          <p:spTgt spid="14438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4438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4438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4438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4438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44387">
                                            <p:bg/>
                                          </p:spTgt>
                                        </p:tgtEl>
                                        <p:attrNameLst>
                                          <p:attrName>style.visibility</p:attrName>
                                        </p:attrNameLst>
                                      </p:cBhvr>
                                      <p:to>
                                        <p:strVal val="visible"/>
                                      </p:to>
                                    </p:set>
                                    <p:animEffect transition="in" filter="fade">
                                      <p:cBhvr>
                                        <p:cTn id="19" dur="2000"/>
                                        <p:tgtEl>
                                          <p:spTgt spid="144387">
                                            <p:bg/>
                                          </p:spTgt>
                                        </p:tgtEl>
                                      </p:cBhvr>
                                    </p:animEffect>
                                    <p:anim calcmode="lin" valueType="num">
                                      <p:cBhvr>
                                        <p:cTn id="20" dur="2000" fill="hold"/>
                                        <p:tgtEl>
                                          <p:spTgt spid="144387">
                                            <p:bg/>
                                          </p:spTgt>
                                        </p:tgtEl>
                                        <p:attrNameLst>
                                          <p:attrName>style.rotation</p:attrName>
                                        </p:attrNameLst>
                                      </p:cBhvr>
                                      <p:tavLst>
                                        <p:tav tm="0">
                                          <p:val>
                                            <p:fltVal val="720"/>
                                          </p:val>
                                        </p:tav>
                                        <p:tav tm="100000">
                                          <p:val>
                                            <p:fltVal val="0"/>
                                          </p:val>
                                        </p:tav>
                                      </p:tavLst>
                                    </p:anim>
                                    <p:anim calcmode="lin" valueType="num">
                                      <p:cBhvr>
                                        <p:cTn id="21" dur="2000" fill="hold"/>
                                        <p:tgtEl>
                                          <p:spTgt spid="144387">
                                            <p:bg/>
                                          </p:spTgt>
                                        </p:tgtEl>
                                        <p:attrNameLst>
                                          <p:attrName>ppt_h</p:attrName>
                                        </p:attrNameLst>
                                      </p:cBhvr>
                                      <p:tavLst>
                                        <p:tav tm="0">
                                          <p:val>
                                            <p:fltVal val="0"/>
                                          </p:val>
                                        </p:tav>
                                        <p:tav tm="100000">
                                          <p:val>
                                            <p:strVal val="#ppt_h"/>
                                          </p:val>
                                        </p:tav>
                                      </p:tavLst>
                                    </p:anim>
                                    <p:anim calcmode="lin" valueType="num">
                                      <p:cBhvr>
                                        <p:cTn id="22" dur="2000" fill="hold"/>
                                        <p:tgtEl>
                                          <p:spTgt spid="144387">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44387">
                                            <p:txEl>
                                              <p:pRg st="0" end="0"/>
                                            </p:txEl>
                                          </p:spTgt>
                                        </p:tgtEl>
                                        <p:attrNameLst>
                                          <p:attrName>style.visibility</p:attrName>
                                        </p:attrNameLst>
                                      </p:cBhvr>
                                      <p:to>
                                        <p:strVal val="visible"/>
                                      </p:to>
                                    </p:set>
                                    <p:animEffect transition="in" filter="fade">
                                      <p:cBhvr>
                                        <p:cTn id="25" dur="2000"/>
                                        <p:tgtEl>
                                          <p:spTgt spid="144387">
                                            <p:txEl>
                                              <p:pRg st="0" end="0"/>
                                            </p:txEl>
                                          </p:spTgt>
                                        </p:tgtEl>
                                      </p:cBhvr>
                                    </p:animEffect>
                                    <p:anim calcmode="lin" valueType="num">
                                      <p:cBhvr>
                                        <p:cTn id="26" dur="2000" fill="hold"/>
                                        <p:tgtEl>
                                          <p:spTgt spid="144387">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44387">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44387">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44387">
                                            <p:txEl>
                                              <p:pRg st="0" end="0"/>
                                            </p:txEl>
                                          </p:spTgt>
                                        </p:tgtEl>
                                        <p:attrNameLst>
                                          <p:attrName>style.visibility</p:attrName>
                                        </p:attrNameLst>
                                      </p:cBhvr>
                                      <p:to>
                                        <p:strVal val="visible"/>
                                      </p:to>
                                    </p:set>
                                    <p:set>
                                      <p:cBhvr>
                                        <p:cTn id="33" dur="455" fill="hold">
                                          <p:stCondLst>
                                            <p:cond delay="0"/>
                                          </p:stCondLst>
                                        </p:cTn>
                                        <p:tgtEl>
                                          <p:spTgt spid="144387">
                                            <p:txEl>
                                              <p:pRg st="0" end="0"/>
                                            </p:txEl>
                                          </p:spTgt>
                                        </p:tgtEl>
                                        <p:attrNameLst>
                                          <p:attrName>style.rotation</p:attrName>
                                        </p:attrNameLst>
                                      </p:cBhvr>
                                      <p:to>
                                        <p:strVal val="-45.0"/>
                                      </p:to>
                                    </p:set>
                                    <p:anim calcmode="lin" valueType="num">
                                      <p:cBhvr>
                                        <p:cTn id="34" dur="455" fill="hold">
                                          <p:stCondLst>
                                            <p:cond delay="455"/>
                                          </p:stCondLst>
                                        </p:cTn>
                                        <p:tgtEl>
                                          <p:spTgt spid="14438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44387">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4438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4438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6" grpId="0"/>
      <p:bldP spid="144387" grpId="0" build="allAtOnce"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ext Box 2"/>
          <p:cNvSpPr txBox="1">
            <a:spLocks noChangeArrowheads="1"/>
          </p:cNvSpPr>
          <p:nvPr/>
        </p:nvSpPr>
        <p:spPr bwMode="auto">
          <a:xfrm>
            <a:off x="1774825" y="1401764"/>
            <a:ext cx="8713788" cy="413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sz="2500">
                <a:latin typeface="Times New Roman" panose="02020603050405020304" pitchFamily="18" charset="0"/>
                <a:cs typeface="Andalus" panose="02020603050405020304" pitchFamily="18" charset="-78"/>
              </a:rPr>
              <a:t>   </a:t>
            </a:r>
            <a:r>
              <a:rPr lang="fa-IR" altLang="en-US" sz="2500">
                <a:solidFill>
                  <a:srgbClr val="333300"/>
                </a:solidFill>
                <a:latin typeface="Times New Roman" panose="02020603050405020304" pitchFamily="18" charset="0"/>
                <a:cs typeface="Andalus" panose="02020603050405020304" pitchFamily="18" charset="-78"/>
              </a:rPr>
              <a:t>كنترل حسابهاي دريافتني:</a:t>
            </a:r>
          </a:p>
          <a:p>
            <a:pPr>
              <a:spcBef>
                <a:spcPct val="50000"/>
              </a:spcBef>
            </a:pPr>
            <a:r>
              <a:rPr lang="fa-IR" altLang="en-US" sz="3000">
                <a:solidFill>
                  <a:srgbClr val="333300"/>
                </a:solidFill>
                <a:latin typeface="Times New Roman" panose="02020603050405020304" pitchFamily="18" charset="0"/>
                <a:cs typeface="2  Hamid" pitchFamily="2" charset="0"/>
              </a:rPr>
              <a:t>  </a:t>
            </a:r>
            <a:r>
              <a:rPr lang="fa-IR" altLang="en-US" sz="3000" b="1">
                <a:solidFill>
                  <a:srgbClr val="333300"/>
                </a:solidFill>
                <a:latin typeface="Times New Roman" panose="02020603050405020304" pitchFamily="18" charset="0"/>
                <a:cs typeface="2  Hamid" pitchFamily="2" charset="0"/>
              </a:rPr>
              <a:t>هرچه سرعت پرداخت مشتريان كمتر باشد سرمايه گذاري شركت در حسابهاي دريافتني بيشتر خواهد بود .</a:t>
            </a:r>
          </a:p>
          <a:p>
            <a:pPr>
              <a:spcBef>
                <a:spcPct val="50000"/>
              </a:spcBef>
            </a:pPr>
            <a:r>
              <a:rPr lang="fa-IR" altLang="en-US" sz="3000" b="1">
                <a:solidFill>
                  <a:srgbClr val="333300"/>
                </a:solidFill>
                <a:latin typeface="Times New Roman" panose="02020603050405020304" pitchFamily="18" charset="0"/>
                <a:cs typeface="2  Hamid" pitchFamily="2" charset="0"/>
              </a:rPr>
              <a:t>متوسط دوره وصول مطالبات معياري ساده براي محاسبه متوسط تعداد روزهايي است كه پرداخت مشتريان طول مي كشد </a:t>
            </a:r>
          </a:p>
          <a:p>
            <a:pPr>
              <a:spcBef>
                <a:spcPct val="50000"/>
              </a:spcBef>
            </a:pPr>
            <a:r>
              <a:rPr lang="fa-IR" altLang="en-US" sz="3000" b="1">
                <a:solidFill>
                  <a:srgbClr val="333300"/>
                </a:solidFill>
                <a:latin typeface="Times New Roman" panose="02020603050405020304" pitchFamily="18" charset="0"/>
                <a:cs typeface="2  Hamid" pitchFamily="2" charset="0"/>
              </a:rPr>
              <a:t>    حسابهاي دريافتني</a:t>
            </a:r>
          </a:p>
          <a:p>
            <a:pPr>
              <a:spcBef>
                <a:spcPct val="50000"/>
              </a:spcBef>
            </a:pPr>
            <a:r>
              <a:rPr lang="fa-IR" altLang="en-US" sz="3000" b="1">
                <a:solidFill>
                  <a:srgbClr val="333300"/>
                </a:solidFill>
                <a:latin typeface="Times New Roman" panose="02020603050405020304" pitchFamily="18" charset="0"/>
                <a:cs typeface="2  Hamid" pitchFamily="2" charset="0"/>
              </a:rPr>
              <a:t>    فروش نسيه روزانه    </a:t>
            </a:r>
            <a:endParaRPr lang="en-US" altLang="en-US" sz="3000" b="1">
              <a:solidFill>
                <a:srgbClr val="333300"/>
              </a:solidFill>
              <a:latin typeface="Times New Roman" panose="02020603050405020304" pitchFamily="18" charset="0"/>
              <a:cs typeface="2  Hamid" pitchFamily="2" charset="0"/>
            </a:endParaRPr>
          </a:p>
        </p:txBody>
      </p:sp>
      <p:sp>
        <p:nvSpPr>
          <p:cNvPr id="145411" name="AutoShape 3"/>
          <p:cNvSpPr>
            <a:spLocks noChangeArrowheads="1"/>
          </p:cNvSpPr>
          <p:nvPr/>
        </p:nvSpPr>
        <p:spPr bwMode="auto">
          <a:xfrm>
            <a:off x="5303839" y="6453188"/>
            <a:ext cx="2016125" cy="404812"/>
          </a:xfrm>
          <a:prstGeom prst="bevel">
            <a:avLst>
              <a:gd name="adj" fmla="val 12500"/>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a-IR" altLang="en-US" b="1">
                <a:solidFill>
                  <a:srgbClr val="333300"/>
                </a:solidFill>
                <a:latin typeface="Times New Roman" panose="02020603050405020304" pitchFamily="18" charset="0"/>
              </a:rPr>
              <a:t>صفحه    41</a:t>
            </a:r>
            <a:endParaRPr lang="en-US" altLang="en-US" b="1">
              <a:solidFill>
                <a:srgbClr val="333300"/>
              </a:solidFill>
              <a:latin typeface="Times New Roman" panose="02020603050405020304" pitchFamily="18" charset="0"/>
            </a:endParaRPr>
          </a:p>
        </p:txBody>
      </p:sp>
      <p:sp>
        <p:nvSpPr>
          <p:cNvPr id="145412" name="Line 4"/>
          <p:cNvSpPr>
            <a:spLocks noChangeShapeType="1"/>
          </p:cNvSpPr>
          <p:nvPr/>
        </p:nvSpPr>
        <p:spPr bwMode="auto">
          <a:xfrm>
            <a:off x="7751764" y="4868863"/>
            <a:ext cx="2376487" cy="0"/>
          </a:xfrm>
          <a:prstGeom prst="line">
            <a:avLst/>
          </a:prstGeom>
          <a:noFill/>
          <a:ln w="9525">
            <a:solidFill>
              <a:srgbClr val="33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5413" name="WordArt 5"/>
          <p:cNvSpPr>
            <a:spLocks noChangeArrowheads="1" noChangeShapeType="1" noTextEdit="1"/>
          </p:cNvSpPr>
          <p:nvPr/>
        </p:nvSpPr>
        <p:spPr bwMode="auto">
          <a:xfrm>
            <a:off x="5448300" y="4652963"/>
            <a:ext cx="1881188" cy="360362"/>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fa-IR" sz="1000" kern="10">
                <a:ln w="9525">
                  <a:solidFill>
                    <a:srgbClr val="333300"/>
                  </a:solidFill>
                  <a:round/>
                  <a:headEnd/>
                  <a:tailEnd/>
                </a:ln>
                <a:solidFill>
                  <a:srgbClr val="333300"/>
                </a:solidFill>
              </a:rPr>
              <a:t>= متوسط دوره وصول مطالبات</a:t>
            </a:r>
            <a:endParaRPr lang="en-US" sz="1000" kern="10">
              <a:ln w="9525">
                <a:solidFill>
                  <a:srgbClr val="333300"/>
                </a:solidFill>
                <a:round/>
                <a:headEnd/>
                <a:tailEnd/>
              </a:ln>
              <a:solidFill>
                <a:srgbClr val="333300"/>
              </a:solidFill>
            </a:endParaRPr>
          </a:p>
        </p:txBody>
      </p:sp>
    </p:spTree>
    <p:extLst>
      <p:ext uri="{BB962C8B-B14F-4D97-AF65-F5344CB8AC3E}">
        <p14:creationId xmlns:p14="http://schemas.microsoft.com/office/powerpoint/2010/main" val="833429868"/>
      </p:ext>
    </p:extLst>
  </p:cSld>
  <p:clrMapOvr>
    <a:masterClrMapping/>
  </p:clrMapOvr>
  <p:transition advClick="0" advTm="12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45410"/>
                                        </p:tgtEl>
                                        <p:attrNameLst>
                                          <p:attrName>style.visibility</p:attrName>
                                        </p:attrNameLst>
                                      </p:cBhvr>
                                      <p:to>
                                        <p:strVal val="visible"/>
                                      </p:to>
                                    </p:set>
                                    <p:anim calcmode="lin" valueType="num">
                                      <p:cBhvr>
                                        <p:cTn id="7" dur="500" decel="50000" fill="hold">
                                          <p:stCondLst>
                                            <p:cond delay="0"/>
                                          </p:stCondLst>
                                        </p:cTn>
                                        <p:tgtEl>
                                          <p:spTgt spid="14541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4541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45410"/>
                                        </p:tgtEl>
                                        <p:attrNameLst>
                                          <p:attrName>ppt_w</p:attrName>
                                        </p:attrNameLst>
                                      </p:cBhvr>
                                      <p:tavLst>
                                        <p:tav tm="0">
                                          <p:val>
                                            <p:strVal val="#ppt_w*.05"/>
                                          </p:val>
                                        </p:tav>
                                        <p:tav tm="100000">
                                          <p:val>
                                            <p:strVal val="#ppt_w"/>
                                          </p:val>
                                        </p:tav>
                                      </p:tavLst>
                                    </p:anim>
                                    <p:anim calcmode="lin" valueType="num">
                                      <p:cBhvr>
                                        <p:cTn id="10" dur="1000" fill="hold"/>
                                        <p:tgtEl>
                                          <p:spTgt spid="14541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4541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4541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4541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4541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145411">
                                            <p:bg/>
                                          </p:spTgt>
                                        </p:tgtEl>
                                        <p:attrNameLst>
                                          <p:attrName>style.visibility</p:attrName>
                                        </p:attrNameLst>
                                      </p:cBhvr>
                                      <p:to>
                                        <p:strVal val="visible"/>
                                      </p:to>
                                    </p:set>
                                    <p:animEffect transition="in" filter="fade">
                                      <p:cBhvr>
                                        <p:cTn id="19" dur="2000"/>
                                        <p:tgtEl>
                                          <p:spTgt spid="145411">
                                            <p:bg/>
                                          </p:spTgt>
                                        </p:tgtEl>
                                      </p:cBhvr>
                                    </p:animEffect>
                                    <p:anim calcmode="lin" valueType="num">
                                      <p:cBhvr>
                                        <p:cTn id="20" dur="2000" fill="hold"/>
                                        <p:tgtEl>
                                          <p:spTgt spid="145411">
                                            <p:bg/>
                                          </p:spTgt>
                                        </p:tgtEl>
                                        <p:attrNameLst>
                                          <p:attrName>style.rotation</p:attrName>
                                        </p:attrNameLst>
                                      </p:cBhvr>
                                      <p:tavLst>
                                        <p:tav tm="0">
                                          <p:val>
                                            <p:fltVal val="720"/>
                                          </p:val>
                                        </p:tav>
                                        <p:tav tm="100000">
                                          <p:val>
                                            <p:fltVal val="0"/>
                                          </p:val>
                                        </p:tav>
                                      </p:tavLst>
                                    </p:anim>
                                    <p:anim calcmode="lin" valueType="num">
                                      <p:cBhvr>
                                        <p:cTn id="21" dur="2000" fill="hold"/>
                                        <p:tgtEl>
                                          <p:spTgt spid="145411">
                                            <p:bg/>
                                          </p:spTgt>
                                        </p:tgtEl>
                                        <p:attrNameLst>
                                          <p:attrName>ppt_h</p:attrName>
                                        </p:attrNameLst>
                                      </p:cBhvr>
                                      <p:tavLst>
                                        <p:tav tm="0">
                                          <p:val>
                                            <p:fltVal val="0"/>
                                          </p:val>
                                        </p:tav>
                                        <p:tav tm="100000">
                                          <p:val>
                                            <p:strVal val="#ppt_h"/>
                                          </p:val>
                                        </p:tav>
                                      </p:tavLst>
                                    </p:anim>
                                    <p:anim calcmode="lin" valueType="num">
                                      <p:cBhvr>
                                        <p:cTn id="22" dur="2000" fill="hold"/>
                                        <p:tgtEl>
                                          <p:spTgt spid="145411">
                                            <p:bg/>
                                          </p:spTgt>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iterate type="lt">
                                    <p:tmPct val="0"/>
                                  </p:iterate>
                                  <p:childTnLst>
                                    <p:set>
                                      <p:cBhvr>
                                        <p:cTn id="24" dur="1" fill="hold">
                                          <p:stCondLst>
                                            <p:cond delay="0"/>
                                          </p:stCondLst>
                                        </p:cTn>
                                        <p:tgtEl>
                                          <p:spTgt spid="145411">
                                            <p:txEl>
                                              <p:pRg st="0" end="0"/>
                                            </p:txEl>
                                          </p:spTgt>
                                        </p:tgtEl>
                                        <p:attrNameLst>
                                          <p:attrName>style.visibility</p:attrName>
                                        </p:attrNameLst>
                                      </p:cBhvr>
                                      <p:to>
                                        <p:strVal val="visible"/>
                                      </p:to>
                                    </p:set>
                                    <p:animEffect transition="in" filter="fade">
                                      <p:cBhvr>
                                        <p:cTn id="25" dur="2000"/>
                                        <p:tgtEl>
                                          <p:spTgt spid="145411">
                                            <p:txEl>
                                              <p:pRg st="0" end="0"/>
                                            </p:txEl>
                                          </p:spTgt>
                                        </p:tgtEl>
                                      </p:cBhvr>
                                    </p:animEffect>
                                    <p:anim calcmode="lin" valueType="num">
                                      <p:cBhvr>
                                        <p:cTn id="26" dur="2000" fill="hold"/>
                                        <p:tgtEl>
                                          <p:spTgt spid="145411">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145411">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145411">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145411">
                                            <p:txEl>
                                              <p:pRg st="0" end="0"/>
                                            </p:txEl>
                                          </p:spTgt>
                                        </p:tgtEl>
                                        <p:attrNameLst>
                                          <p:attrName>style.visibility</p:attrName>
                                        </p:attrNameLst>
                                      </p:cBhvr>
                                      <p:to>
                                        <p:strVal val="visible"/>
                                      </p:to>
                                    </p:set>
                                    <p:set>
                                      <p:cBhvr>
                                        <p:cTn id="33" dur="455" fill="hold">
                                          <p:stCondLst>
                                            <p:cond delay="0"/>
                                          </p:stCondLst>
                                        </p:cTn>
                                        <p:tgtEl>
                                          <p:spTgt spid="145411">
                                            <p:txEl>
                                              <p:pRg st="0" end="0"/>
                                            </p:txEl>
                                          </p:spTgt>
                                        </p:tgtEl>
                                        <p:attrNameLst>
                                          <p:attrName>style.rotation</p:attrName>
                                        </p:attrNameLst>
                                      </p:cBhvr>
                                      <p:to>
                                        <p:strVal val="-45.0"/>
                                      </p:to>
                                    </p:set>
                                    <p:anim calcmode="lin" valueType="num">
                                      <p:cBhvr>
                                        <p:cTn id="34" dur="455" fill="hold">
                                          <p:stCondLst>
                                            <p:cond delay="455"/>
                                          </p:stCondLst>
                                        </p:cTn>
                                        <p:tgtEl>
                                          <p:spTgt spid="145411">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45411">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45411">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45411">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0" grpId="0"/>
      <p:bldP spid="145411" grpId="0" build="allAtOnce"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1937</Words>
  <Application>Microsoft Office PowerPoint</Application>
  <PresentationFormat>Widescreen</PresentationFormat>
  <Paragraphs>220</Paragraphs>
  <Slides>40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2  Zar</vt:lpstr>
      <vt:lpstr>Arial</vt:lpstr>
      <vt:lpstr>Arial Black</vt:lpstr>
      <vt:lpstr>Calibri</vt:lpstr>
      <vt:lpstr>Calibri Light</vt:lpstr>
      <vt:lpstr>Times New Roman</vt:lpstr>
      <vt:lpstr>Zar</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omid</dc:creator>
  <cp:lastModifiedBy>ali piroozi</cp:lastModifiedBy>
  <cp:revision>2</cp:revision>
  <dcterms:created xsi:type="dcterms:W3CDTF">2019-12-17T19:35:25Z</dcterms:created>
  <dcterms:modified xsi:type="dcterms:W3CDTF">2026-08-24T22:35:38Z</dcterms:modified>
</cp:coreProperties>
</file>