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5" r:id="rId1"/>
  </p:sldMasterIdLst>
  <p:notesMasterIdLst>
    <p:notesMasterId r:id="rId22"/>
  </p:notesMasterIdLst>
  <p:sldIdLst>
    <p:sldId id="274" r:id="rId2"/>
    <p:sldId id="256" r:id="rId3"/>
    <p:sldId id="272" r:id="rId4"/>
    <p:sldId id="259" r:id="rId5"/>
    <p:sldId id="270" r:id="rId6"/>
    <p:sldId id="258" r:id="rId7"/>
    <p:sldId id="275" r:id="rId8"/>
    <p:sldId id="271" r:id="rId9"/>
    <p:sldId id="257" r:id="rId10"/>
    <p:sldId id="276" r:id="rId11"/>
    <p:sldId id="260" r:id="rId12"/>
    <p:sldId id="261" r:id="rId13"/>
    <p:sldId id="262" r:id="rId14"/>
    <p:sldId id="263" r:id="rId15"/>
    <p:sldId id="264" r:id="rId16"/>
    <p:sldId id="266" r:id="rId17"/>
    <p:sldId id="267" r:id="rId18"/>
    <p:sldId id="268" r:id="rId19"/>
    <p:sldId id="269" r:id="rId20"/>
    <p:sldId id="282" r:id="rId21"/>
  </p:sldIdLst>
  <p:sldSz cx="9144000" cy="6858000" type="screen4x3"/>
  <p:notesSz cx="6858000" cy="9144000"/>
  <p:defaultTextStyle>
    <a:defPPr>
      <a:defRPr lang="ar-SA"/>
    </a:defPPr>
    <a:lvl1pPr algn="l" rtl="1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1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1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1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1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46" autoAdjust="0"/>
    <p:restoredTop sz="94700" autoAdjust="0"/>
  </p:normalViewPr>
  <p:slideViewPr>
    <p:cSldViewPr>
      <p:cViewPr varScale="1">
        <p:scale>
          <a:sx n="90" d="100"/>
          <a:sy n="90" d="100"/>
        </p:scale>
        <p:origin x="144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7" units="1/cm"/>
          <inkml:channelProperty channel="Y" name="resolution" value="38" units="1/cm"/>
        </inkml:channelProperties>
      </inkml:inkSource>
      <inkml:timestamp xml:id="ts0" timeString="2006-04-11T04:45:46.50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37" units="1/cm"/>
          <inkml:channelProperty channel="Y" name="resolution" value="38" units="1/cm"/>
        </inkml:channelProperties>
      </inkml:inkSource>
      <inkml:timestamp xml:id="ts0" timeString="2006-04-11T04:45:45.687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endParaRPr lang="fa-IR" alt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anose="020B0604020202020204" pitchFamily="34" charset="0"/>
              </a:defRPr>
            </a:lvl1pPr>
          </a:lstStyle>
          <a:p>
            <a:endParaRPr lang="ar-SA" altLang="en-US"/>
          </a:p>
        </p:txBody>
      </p:sp>
      <p:sp>
        <p:nvSpPr>
          <p:cNvPr id="880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80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endParaRPr lang="fa-IR" altLang="en-US"/>
          </a:p>
        </p:txBody>
      </p:sp>
      <p:sp>
        <p:nvSpPr>
          <p:cNvPr id="880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anose="020B0604020202020204" pitchFamily="34" charset="0"/>
              </a:defRPr>
            </a:lvl1pPr>
          </a:lstStyle>
          <a:p>
            <a:fld id="{26097ADD-D0E8-44A3-A92A-73B52F3F5BB3}" type="slidenum">
              <a:rPr lang="ar-SA" altLang="en-US"/>
              <a:pPr/>
              <a:t>‹#›</a:t>
            </a:fld>
            <a:endParaRPr lang="ar-S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DAEA6F-38FF-4DC1-8D54-B676E7A66036}" type="slidenum">
              <a:rPr lang="ar-SA" altLang="en-US"/>
              <a:pPr/>
              <a:t>1</a:t>
            </a:fld>
            <a:endParaRPr lang="ar-SA" altLang="en-US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a-I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844201-B5CF-4207-A636-FB22EE8D7905}" type="slidenum">
              <a:rPr lang="ar-SA" altLang="en-US"/>
              <a:pPr/>
              <a:t>3</a:t>
            </a:fld>
            <a:endParaRPr lang="ar-SA" altLang="en-US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4505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6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6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5062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4506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6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6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6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6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6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6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7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7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7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7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7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7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507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7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7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7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8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508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4508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8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9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9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9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509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09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5095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5096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45097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5098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5099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26F80A7-277E-400A-9646-B996C46CF787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0E34A-E2E9-4D61-8BBA-F46DE797951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319135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AB798D-CC8E-4E20-BC72-7C8F1B0A9F7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546713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F7DE38-5DE4-4E4C-9CAB-081221033C1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65041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B73B1-B35E-4DC2-A093-B8F44AB7FB6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954827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B79CB1-8E25-4A54-B3E7-754EDA738A4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449585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5E1E7-C3AC-4D52-BE09-6D1715C63D4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847526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E6D1-D290-42B4-A441-D04911297CF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491409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04D46-BB4C-4262-913B-681DB1FC580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741964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10682-6F72-467E-BCDA-4022F8BCF17E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071802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A509D-7C12-4393-8169-08C3C42B834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27712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4403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3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3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403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44039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0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1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2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3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4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5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6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7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8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49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50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51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4052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3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4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5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6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7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8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59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60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61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62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4063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44064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65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66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67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68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4069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070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071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4072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 b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44073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 b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44074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>
              <a:defRPr sz="1000" b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FC2AA26D-6BB7-422D-B0E9-39961D93DBFB}" type="slidenum">
              <a:rPr lang="ar-SA" altLang="en-US"/>
              <a:pPr/>
              <a:t>‹#›</a:t>
            </a:fld>
            <a:endParaRPr lang="en-US" altLang="en-US"/>
          </a:p>
        </p:txBody>
      </p:sp>
      <p:sp>
        <p:nvSpPr>
          <p:cNvPr id="4407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ransition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484438" y="620713"/>
            <a:ext cx="352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4400"/>
              <a:t>مديريت</a:t>
            </a:r>
            <a:r>
              <a:rPr lang="fa-IR" altLang="en-US" sz="4000"/>
              <a:t> كيفيت</a:t>
            </a:r>
            <a:endParaRPr lang="ar-SA" altLang="en-US" sz="400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843213" y="981075"/>
            <a:ext cx="324167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4000" b="0">
                <a:latin typeface="Arial" panose="020B0604020202020204" pitchFamily="34" charset="0"/>
              </a:rPr>
              <a:t>گسترش عملكرد </a:t>
            </a:r>
          </a:p>
          <a:p>
            <a:pPr algn="r">
              <a:spcBef>
                <a:spcPct val="50000"/>
              </a:spcBef>
            </a:pPr>
            <a:r>
              <a:rPr lang="fa-IR" altLang="en-US" sz="4000" b="0">
                <a:latin typeface="Arial" panose="020B0604020202020204" pitchFamily="34" charset="0"/>
              </a:rPr>
              <a:t>      كيفيت</a:t>
            </a:r>
            <a:endParaRPr lang="ar-SA" altLang="en-US" sz="4000" b="0">
              <a:latin typeface="Arial" panose="020B0604020202020204" pitchFamily="34" charset="0"/>
            </a:endParaRP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962025" y="3108325"/>
            <a:ext cx="721995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Quality Function Deployment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779838" y="4149725"/>
            <a:ext cx="17287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2800" b="0">
                <a:latin typeface="Arial" panose="020B0604020202020204" pitchFamily="34" charset="0"/>
              </a:rPr>
              <a:t>(Q.F.D)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4140200" y="404813"/>
            <a:ext cx="4535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400"/>
              <a:t>فهرست عناوين</a:t>
            </a:r>
            <a:endParaRPr lang="ar-SA" altLang="en-US" sz="2400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258888" y="1196975"/>
            <a:ext cx="7273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fa-IR" altLang="en-US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474788" y="1412875"/>
            <a:ext cx="7273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fa-IR" altLang="en-US"/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1690688" y="1628775"/>
            <a:ext cx="7273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fa-IR" altLang="en-US"/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4716463" y="981075"/>
            <a:ext cx="2813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سير تحول كنترل كيفيت</a:t>
            </a:r>
            <a:endParaRPr lang="ar-SA" altLang="en-US"/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4284663" y="1484313"/>
            <a:ext cx="3240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 b="0"/>
              <a:t> </a:t>
            </a:r>
            <a:r>
              <a:rPr lang="fa-IR" altLang="en-US" i="1"/>
              <a:t>رضايت مشتري از ديدگه كانو</a:t>
            </a:r>
            <a:endParaRPr lang="ar-SA" altLang="en-US" i="1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5868988" y="2349500"/>
            <a:ext cx="1647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تاريخچه</a:t>
            </a:r>
            <a:endParaRPr lang="ar-SA" alt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5580063" y="1916113"/>
            <a:ext cx="19446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تعريف </a:t>
            </a:r>
            <a:r>
              <a:rPr lang="en-US" altLang="en-US"/>
              <a:t>QFD</a:t>
            </a:r>
            <a:endParaRPr lang="ar-SA" altLang="en-US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4356100" y="2852738"/>
            <a:ext cx="3148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اهداف به كارگيري </a:t>
            </a:r>
            <a:r>
              <a:rPr lang="en-US" altLang="en-US"/>
              <a:t>QFD</a:t>
            </a:r>
            <a:endParaRPr lang="ar-SA" altLang="en-US"/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auto">
          <a:xfrm>
            <a:off x="4211638" y="3284538"/>
            <a:ext cx="32781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/>
              <a:t>مروركلي  پروژه </a:t>
            </a:r>
            <a:r>
              <a:rPr lang="en-US" altLang="en-US"/>
              <a:t>   QFD</a:t>
            </a:r>
            <a:endParaRPr lang="ar-SA" altLang="en-US"/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3924300" y="3860800"/>
            <a:ext cx="3575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/>
              <a:t>ماتريس هاي چهارگانه </a:t>
            </a:r>
            <a:r>
              <a:rPr lang="en-US" altLang="en-US"/>
              <a:t>QFD</a:t>
            </a:r>
            <a:endParaRPr lang="ar-SA" altLang="en-US"/>
          </a:p>
        </p:txBody>
      </p:sp>
      <p:sp>
        <p:nvSpPr>
          <p:cNvPr id="51215" name="Rectangle 15"/>
          <p:cNvSpPr>
            <a:spLocks noChangeArrowheads="1"/>
          </p:cNvSpPr>
          <p:nvPr/>
        </p:nvSpPr>
        <p:spPr bwMode="auto">
          <a:xfrm>
            <a:off x="5580063" y="4437063"/>
            <a:ext cx="1873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فرآيند </a:t>
            </a:r>
            <a:r>
              <a:rPr lang="en-US" altLang="en-US"/>
              <a:t>QFD</a:t>
            </a:r>
            <a:endParaRPr lang="ar-SA" altLang="en-US"/>
          </a:p>
        </p:txBody>
      </p: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3132138" y="5084763"/>
            <a:ext cx="4381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آغاز فرآيند </a:t>
            </a:r>
            <a:r>
              <a:rPr lang="en-US" altLang="en-US"/>
              <a:t>QFD</a:t>
            </a:r>
            <a:r>
              <a:rPr lang="fa-IR" altLang="en-US"/>
              <a:t>-ساختن خانه كيفيت</a:t>
            </a:r>
            <a:endParaRPr lang="ar-SA" altLang="en-US"/>
          </a:p>
        </p:txBody>
      </p:sp>
      <p:sp>
        <p:nvSpPr>
          <p:cNvPr id="51217" name="Rectangle 17"/>
          <p:cNvSpPr>
            <a:spLocks noChangeArrowheads="1"/>
          </p:cNvSpPr>
          <p:nvPr/>
        </p:nvSpPr>
        <p:spPr bwMode="auto">
          <a:xfrm>
            <a:off x="4211638" y="5589588"/>
            <a:ext cx="33321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خروجي ماتريس خانه كيفيت</a:t>
            </a:r>
            <a:endParaRPr lang="ar-SA" altLang="en-US"/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2844800" y="6092825"/>
            <a:ext cx="4675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/>
              <a:t>مزاياي استفاده از </a:t>
            </a:r>
            <a:r>
              <a:rPr lang="en-US" altLang="en-US"/>
              <a:t>QFD</a:t>
            </a:r>
            <a:endParaRPr lang="ar-SA" altLang="en-US"/>
          </a:p>
        </p:txBody>
      </p:sp>
      <p:sp>
        <p:nvSpPr>
          <p:cNvPr id="51219" name="Rectangle 19"/>
          <p:cNvSpPr>
            <a:spLocks noChangeArrowheads="1"/>
          </p:cNvSpPr>
          <p:nvPr/>
        </p:nvSpPr>
        <p:spPr bwMode="auto">
          <a:xfrm>
            <a:off x="3636963" y="6491288"/>
            <a:ext cx="3860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Wingdings" panose="05000000000000000000" pitchFamily="2" charset="2"/>
              <a:buChar char="ü"/>
            </a:pPr>
            <a:r>
              <a:rPr lang="fa-IR" altLang="en-US"/>
              <a:t>مثالي از كاربرد </a:t>
            </a:r>
            <a:r>
              <a:rPr lang="en-US" altLang="en-US"/>
              <a:t> QFD</a:t>
            </a:r>
            <a:r>
              <a:rPr lang="fa-IR" altLang="en-US"/>
              <a:t>درخدمات</a:t>
            </a:r>
            <a:endParaRPr lang="ar-SA" altLang="en-US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995738" y="908050"/>
            <a:ext cx="4248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3200" b="0">
                <a:latin typeface="Arial" panose="020B0604020202020204" pitchFamily="34" charset="0"/>
              </a:rPr>
              <a:t>سير تحول كنترل كيفيت</a:t>
            </a:r>
            <a:endParaRPr lang="ar-SA" altLang="en-US" sz="3200" b="0">
              <a:latin typeface="Arial" panose="020B0604020202020204" pitchFamily="3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-973138" y="2349500"/>
            <a:ext cx="244792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بازرسي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051050" y="2420938"/>
            <a:ext cx="1655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كنترل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500563" y="2420938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تضمين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372225" y="2420938"/>
            <a:ext cx="223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مديريت كيفيت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5133" name="AutoShape 13"/>
          <p:cNvSpPr>
            <a:spLocks noChangeArrowheads="1"/>
          </p:cNvSpPr>
          <p:nvPr/>
        </p:nvSpPr>
        <p:spPr bwMode="auto">
          <a:xfrm>
            <a:off x="1547813" y="2420938"/>
            <a:ext cx="1438275" cy="288925"/>
          </a:xfrm>
          <a:prstGeom prst="rightArrow">
            <a:avLst>
              <a:gd name="adj1" fmla="val 50000"/>
              <a:gd name="adj2" fmla="val 12445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34" name="AutoShape 14"/>
          <p:cNvSpPr>
            <a:spLocks noChangeArrowheads="1"/>
          </p:cNvSpPr>
          <p:nvPr/>
        </p:nvSpPr>
        <p:spPr bwMode="auto">
          <a:xfrm>
            <a:off x="3708400" y="2492375"/>
            <a:ext cx="1368425" cy="215900"/>
          </a:xfrm>
          <a:prstGeom prst="rightArrow">
            <a:avLst>
              <a:gd name="adj1" fmla="val 50000"/>
              <a:gd name="adj2" fmla="val 1584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35" name="AutoShape 15"/>
          <p:cNvSpPr>
            <a:spLocks noChangeArrowheads="1"/>
          </p:cNvSpPr>
          <p:nvPr/>
        </p:nvSpPr>
        <p:spPr bwMode="auto">
          <a:xfrm>
            <a:off x="5867400" y="2420938"/>
            <a:ext cx="1223963" cy="360362"/>
          </a:xfrm>
          <a:prstGeom prst="rightArrow">
            <a:avLst>
              <a:gd name="adj1" fmla="val 50000"/>
              <a:gd name="adj2" fmla="val 84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1547813" y="3644900"/>
            <a:ext cx="66246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fa-IR" altLang="en-US" sz="2800" b="0">
                <a:latin typeface="Arial" panose="020B0604020202020204" pitchFamily="34" charset="0"/>
              </a:rPr>
              <a:t>هدف از </a:t>
            </a:r>
            <a:r>
              <a:rPr lang="fa-IR" altLang="en-US" sz="3200" b="0">
                <a:latin typeface="Arial" panose="020B0604020202020204" pitchFamily="34" charset="0"/>
              </a:rPr>
              <a:t>مديريت</a:t>
            </a:r>
            <a:r>
              <a:rPr lang="fa-IR" altLang="en-US" sz="2800" b="0">
                <a:latin typeface="Arial" panose="020B0604020202020204" pitchFamily="34" charset="0"/>
              </a:rPr>
              <a:t> كيفيت(مهندسي كيفيت)</a:t>
            </a:r>
            <a:endParaRPr lang="ar-SA" altLang="en-US" sz="2800" b="0">
              <a:latin typeface="Arial" panose="020B0604020202020204" pitchFamily="34" charset="0"/>
            </a:endParaRP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971550" y="4581525"/>
            <a:ext cx="66246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 b="0">
                <a:latin typeface="Arial" panose="020B0604020202020204" pitchFamily="34" charset="0"/>
              </a:rPr>
              <a:t>شناسائي روشي براي افزايش و بهبود كيفيت در ماهيت محصول است.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138" name="Ink 1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8671838" y="38053963"/>
              <a:ext cx="0" cy="0"/>
            </p14:xfrm>
          </p:contentPart>
        </mc:Choice>
        <mc:Fallback xmlns="">
          <p:pic>
            <p:nvPicPr>
              <p:cNvPr id="5138" name="Ink 1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671838" y="38053963"/>
                <a:ext cx="0" cy="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139" name="Ink 1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8671838" y="40684450"/>
              <a:ext cx="0" cy="0"/>
            </p14:xfrm>
          </p:contentPart>
        </mc:Choice>
        <mc:Fallback xmlns="">
          <p:pic>
            <p:nvPicPr>
              <p:cNvPr id="5139" name="Ink 1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671838" y="40684450"/>
                <a:ext cx="0" cy="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195513" y="1341438"/>
            <a:ext cx="63357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4000" i="1"/>
              <a:t> رضايت مشتري از ديدگاه كانو:</a:t>
            </a:r>
            <a:endParaRPr lang="ar-SA" altLang="en-US" sz="4000" i="1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0" y="2636838"/>
            <a:ext cx="80645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/>
              <a:t>1- خواسته هاي پايه و اساسي (</a:t>
            </a:r>
            <a:r>
              <a:rPr lang="en-US" altLang="en-US" sz="2000"/>
              <a:t>BQ</a:t>
            </a:r>
            <a:r>
              <a:rPr lang="fa-IR" altLang="en-US" sz="2000"/>
              <a:t>)         </a:t>
            </a:r>
            <a:r>
              <a:rPr lang="en-US" altLang="en-US" sz="2000"/>
              <a:t>BASIC NEEDS(QULITY)  </a:t>
            </a:r>
            <a:endParaRPr lang="fa-IR" altLang="en-US" sz="2000"/>
          </a:p>
          <a:p>
            <a:pPr algn="r">
              <a:spcBef>
                <a:spcPct val="50000"/>
              </a:spcBef>
            </a:pPr>
            <a:r>
              <a:rPr lang="fa-IR" altLang="en-US" sz="2000"/>
              <a:t>2- خواسته هاي عملكردي (</a:t>
            </a:r>
            <a:r>
              <a:rPr lang="en-US" altLang="en-US" sz="2000"/>
              <a:t>PQ</a:t>
            </a:r>
            <a:r>
              <a:rPr lang="fa-IR" altLang="en-US" sz="2000"/>
              <a:t>)               </a:t>
            </a:r>
            <a:r>
              <a:rPr lang="en-US" altLang="en-US" sz="2000"/>
              <a:t>PERFORMANCE NEEDS   </a:t>
            </a:r>
          </a:p>
          <a:p>
            <a:pPr algn="r">
              <a:spcBef>
                <a:spcPct val="50000"/>
              </a:spcBef>
            </a:pPr>
            <a:r>
              <a:rPr lang="fa-IR" altLang="en-US" sz="2000"/>
              <a:t>3-خواسته هاي انگيزشي (</a:t>
            </a:r>
            <a:r>
              <a:rPr lang="en-US" altLang="en-US" sz="2000"/>
              <a:t>EQ</a:t>
            </a:r>
            <a:r>
              <a:rPr lang="fa-IR" altLang="en-US" sz="2000"/>
              <a:t>)                 </a:t>
            </a:r>
            <a:r>
              <a:rPr lang="en-US" altLang="en-US" sz="2000"/>
              <a:t>EXCITEMENT NEEDS      </a:t>
            </a:r>
            <a:endParaRPr lang="ar-SA" altLang="en-US" sz="2000"/>
          </a:p>
        </p:txBody>
      </p:sp>
      <p:sp>
        <p:nvSpPr>
          <p:cNvPr id="49158" name="WordArt 6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500563" y="404813"/>
            <a:ext cx="38877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3600" b="0">
                <a:latin typeface="Arial" panose="020B0604020202020204" pitchFamily="34" charset="0"/>
              </a:rPr>
              <a:t>تاريخچه</a:t>
            </a:r>
            <a:endParaRPr lang="ar-SA" altLang="en-US" sz="3600" b="0">
              <a:latin typeface="Arial" panose="020B0604020202020204" pitchFamily="34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1125538"/>
            <a:ext cx="78486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از نظر تاريخي (</a:t>
            </a:r>
            <a:r>
              <a:rPr lang="en-US" altLang="en-US" sz="2000" b="0">
                <a:latin typeface="Arial" panose="020B0604020202020204" pitchFamily="34" charset="0"/>
              </a:rPr>
              <a:t> QFD(Quality Function Deployment</a:t>
            </a:r>
            <a:r>
              <a:rPr lang="fa-IR" altLang="en-US" sz="2000" b="0">
                <a:latin typeface="Arial" panose="020B0604020202020204" pitchFamily="34" charset="0"/>
              </a:rPr>
              <a:t>در ژاپن و بر اساس كنترل كيفيت جامع(</a:t>
            </a:r>
            <a:r>
              <a:rPr lang="en-US" altLang="en-US" sz="2000" b="0">
                <a:latin typeface="Arial" panose="020B0604020202020204" pitchFamily="34" charset="0"/>
              </a:rPr>
              <a:t>(TQM</a:t>
            </a:r>
            <a:r>
              <a:rPr lang="fa-IR" altLang="en-US" sz="2000" b="0">
                <a:latin typeface="Arial" panose="020B0604020202020204" pitchFamily="34" charset="0"/>
              </a:rPr>
              <a:t> به وجود آمدو اولين مطالب مربوط به آن را دكتر شيگروميزونو و يوجي آكائو منتشر كردند         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4284663" y="2276475"/>
            <a:ext cx="4032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3600" b="0">
                <a:latin typeface="Arial" panose="020B0604020202020204" pitchFamily="34" charset="0"/>
              </a:rPr>
              <a:t>تعريف </a:t>
            </a:r>
            <a:r>
              <a:rPr lang="en-US" altLang="en-US" sz="3600" b="0">
                <a:latin typeface="Arial" panose="020B0604020202020204" pitchFamily="34" charset="0"/>
              </a:rPr>
              <a:t>:QFD</a:t>
            </a:r>
            <a:endParaRPr lang="ar-SA" altLang="en-US" sz="3600" b="0">
              <a:latin typeface="Arial" panose="020B0604020202020204" pitchFamily="34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908175" y="2997200"/>
            <a:ext cx="5903913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فرآيند گروهي منظم براي برنامه ريزي و طراحي محصولات جديد يا بهبود محصولات/خدمات با توجه به مسايل زير است:</a:t>
            </a:r>
          </a:p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1-تمركز روي نيازمنديهاي مشتري</a:t>
            </a:r>
          </a:p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2-استفاده از اطلاعات محيط رقابتي و نيازمنديهاي بازار</a:t>
            </a:r>
          </a:p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3-استفاده از گروهاي كاري</a:t>
            </a:r>
          </a:p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4-تدوين مستندات مشابه</a:t>
            </a:r>
          </a:p>
          <a:p>
            <a:pPr algn="r">
              <a:spcBef>
                <a:spcPct val="50000"/>
              </a:spcBef>
            </a:pPr>
            <a:endParaRPr lang="fa-IR" altLang="en-US" sz="2000" b="0">
              <a:latin typeface="Arial" panose="020B0604020202020204" pitchFamily="34" charset="0"/>
            </a:endParaRPr>
          </a:p>
          <a:p>
            <a:pPr algn="r">
              <a:spcBef>
                <a:spcPct val="50000"/>
              </a:spcBef>
            </a:pPr>
            <a:endParaRPr lang="fa-IR" altLang="en-US" sz="2000" b="0">
              <a:latin typeface="Arial" panose="020B0604020202020204" pitchFamily="34" charset="0"/>
            </a:endParaRPr>
          </a:p>
          <a:p>
            <a:pPr algn="r">
              <a:spcBef>
                <a:spcPct val="50000"/>
              </a:spcBef>
            </a:pPr>
            <a:endParaRPr lang="fa-IR" altLang="en-US" sz="2000" b="0">
              <a:latin typeface="Arial" panose="020B0604020202020204" pitchFamily="34" charset="0"/>
            </a:endParaRPr>
          </a:p>
          <a:p>
            <a:pPr algn="r">
              <a:spcBef>
                <a:spcPct val="50000"/>
              </a:spcBef>
            </a:pP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4117" name="WordArt 21" descr="Paper bag"/>
          <p:cNvSpPr>
            <a:spLocks noChangeArrowheads="1" noChangeShapeType="1" noTextEdit="1"/>
          </p:cNvSpPr>
          <p:nvPr/>
        </p:nvSpPr>
        <p:spPr bwMode="auto">
          <a:xfrm>
            <a:off x="900113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3779838" y="549275"/>
            <a:ext cx="4679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3200"/>
              <a:t>اهداف به كارگيري </a:t>
            </a:r>
            <a:r>
              <a:rPr lang="en-US" altLang="en-US" sz="3200"/>
              <a:t>QFD</a:t>
            </a:r>
            <a:r>
              <a:rPr lang="fa-IR" altLang="en-US" sz="3200"/>
              <a:t>:</a:t>
            </a:r>
            <a:r>
              <a:rPr lang="fa-IR" altLang="en-US" b="0" u="sng"/>
              <a:t> </a:t>
            </a:r>
            <a:endParaRPr lang="ar-SA" altLang="en-US" b="0" u="sng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1547813" y="1412875"/>
            <a:ext cx="6553200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/>
              <a:t>توسعه محصول جديد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/>
              <a:t>تنظيم كيفيت طراحي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/>
              <a:t>شناسائي نقاط كنترلي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/>
              <a:t>افزايش سهم بازار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/>
              <a:t>انجام </a:t>
            </a:r>
            <a:r>
              <a:rPr lang="en-US" altLang="en-US" sz="2000"/>
              <a:t>benchmarking </a:t>
            </a:r>
            <a:r>
              <a:rPr lang="fa-IR" altLang="en-US" sz="2000"/>
              <a:t>براي محصولات رقابتي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/>
              <a:t>تحليل اطلاعات كيفي بازار</a:t>
            </a:r>
            <a:endParaRPr lang="ar-SA" altLang="en-US" sz="2000"/>
          </a:p>
        </p:txBody>
      </p:sp>
      <p:sp>
        <p:nvSpPr>
          <p:cNvPr id="90118" name="WordArt 6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3203575" y="908050"/>
            <a:ext cx="5183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3600" b="0" u="sng"/>
              <a:t>مروركلي  پروژه 	</a:t>
            </a:r>
            <a:r>
              <a:rPr lang="en-US" altLang="en-US" sz="3600" b="0" u="sng"/>
              <a:t>QFD</a:t>
            </a:r>
            <a:endParaRPr lang="ar-SA" altLang="en-US" sz="3600" b="0" u="sng"/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539750" y="2133600"/>
            <a:ext cx="734377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400"/>
              <a:t>شنا سا ئي گروه مشتريان محصول</a:t>
            </a:r>
          </a:p>
          <a:p>
            <a:pPr algn="r">
              <a:spcBef>
                <a:spcPct val="50000"/>
              </a:spcBef>
            </a:pPr>
            <a:r>
              <a:rPr lang="fa-IR" altLang="en-US" sz="2400"/>
              <a:t>تعيين ابزار هاي مورد استفاده جهت شنيدن نداهاي مشتري(</a:t>
            </a:r>
            <a:r>
              <a:rPr lang="en-US" altLang="en-US" sz="2400"/>
              <a:t>VOC</a:t>
            </a:r>
            <a:r>
              <a:rPr lang="fa-IR" altLang="en-US" sz="2400"/>
              <a:t>)</a:t>
            </a:r>
          </a:p>
          <a:p>
            <a:pPr algn="r">
              <a:spcBef>
                <a:spcPct val="50000"/>
              </a:spcBef>
            </a:pPr>
            <a:r>
              <a:rPr lang="fa-IR" altLang="en-US" sz="2400"/>
              <a:t>تحليل پروژه</a:t>
            </a:r>
          </a:p>
          <a:p>
            <a:pPr algn="r">
              <a:spcBef>
                <a:spcPct val="50000"/>
              </a:spcBef>
            </a:pPr>
            <a:r>
              <a:rPr lang="fa-IR" altLang="en-US" sz="2400"/>
              <a:t>تعيين مسئوليت هاي  واحدهاي مختلف</a:t>
            </a:r>
          </a:p>
          <a:p>
            <a:pPr algn="r">
              <a:spcBef>
                <a:spcPct val="50000"/>
              </a:spcBef>
            </a:pPr>
            <a:endParaRPr lang="ar-SA" altLang="en-US" sz="240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348038" y="2133600"/>
            <a:ext cx="2232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fa-IR" altLang="en-US" b="0">
              <a:latin typeface="Arial" panose="020B0604020202020204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843213" y="836613"/>
            <a:ext cx="5905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3200" b="0">
                <a:latin typeface="Arial" panose="020B0604020202020204" pitchFamily="34" charset="0"/>
              </a:rPr>
              <a:t>ماتريس هاي چهارگانه </a:t>
            </a:r>
            <a:r>
              <a:rPr lang="en-US" altLang="en-US" sz="3200" b="0">
                <a:latin typeface="Arial" panose="020B0604020202020204" pitchFamily="34" charset="0"/>
              </a:rPr>
              <a:t>:QFD</a:t>
            </a:r>
            <a:endParaRPr lang="ar-SA" altLang="en-US" sz="3200" b="0">
              <a:latin typeface="Arial" panose="020B0604020202020204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79388" y="1916113"/>
            <a:ext cx="8640762" cy="356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400" b="0">
                <a:latin typeface="Arial" panose="020B0604020202020204" pitchFamily="34" charset="0"/>
              </a:rPr>
              <a:t>1-ماتريس طرح ريزي محصول(تبديل نيازمنديهاي مشتري به نيازمنديهاي طراحي يا مهندسي)</a:t>
            </a:r>
          </a:p>
          <a:p>
            <a:pPr algn="r">
              <a:spcBef>
                <a:spcPct val="50000"/>
              </a:spcBef>
            </a:pPr>
            <a:r>
              <a:rPr lang="fa-IR" altLang="en-US" sz="2400" b="0">
                <a:latin typeface="Arial" panose="020B0604020202020204" pitchFamily="34" charset="0"/>
              </a:rPr>
              <a:t>2-ماتريس طرح ريزي قطعه(تبديل نيازمنديهاي طراحي يا مهندسي به ويژگيهاي قطعه يا محصول)</a:t>
            </a:r>
          </a:p>
          <a:p>
            <a:pPr algn="r">
              <a:spcBef>
                <a:spcPct val="50000"/>
              </a:spcBef>
            </a:pPr>
            <a:r>
              <a:rPr lang="fa-IR" altLang="en-US" sz="2400" b="0">
                <a:latin typeface="Arial" panose="020B0604020202020204" pitchFamily="34" charset="0"/>
              </a:rPr>
              <a:t>3-ماتريس طرح ريزي فرآيند(تبدئيل ويژگيهاي قطعه يا محصول به عمليات ساخت و توليد)</a:t>
            </a:r>
          </a:p>
          <a:p>
            <a:pPr algn="r">
              <a:spcBef>
                <a:spcPct val="50000"/>
              </a:spcBef>
            </a:pPr>
            <a:r>
              <a:rPr lang="fa-IR" altLang="en-US" sz="2400" b="0">
                <a:latin typeface="Arial" panose="020B0604020202020204" pitchFamily="34" charset="0"/>
              </a:rPr>
              <a:t>4-ماتريس طرح ريزي توليد(تبديل عمليات ساخت و توليد به عمليات خاص و كنترلهاي آن)</a:t>
            </a:r>
            <a:endParaRPr lang="ar-SA" altLang="en-US" sz="2400" b="0">
              <a:latin typeface="Arial" panose="020B0604020202020204" pitchFamily="34" charset="0"/>
            </a:endParaRPr>
          </a:p>
        </p:txBody>
      </p:sp>
      <p:sp>
        <p:nvSpPr>
          <p:cNvPr id="3103" name="WordArt 31" descr="Paper bag"/>
          <p:cNvSpPr>
            <a:spLocks noChangeArrowheads="1" noChangeShapeType="1" noTextEdit="1"/>
          </p:cNvSpPr>
          <p:nvPr/>
        </p:nvSpPr>
        <p:spPr bwMode="auto">
          <a:xfrm>
            <a:off x="900113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533" name="Group 397"/>
          <p:cNvGraphicFramePr>
            <a:graphicFrameLocks noGrp="1"/>
          </p:cNvGraphicFramePr>
          <p:nvPr/>
        </p:nvGraphicFramePr>
        <p:xfrm>
          <a:off x="755650" y="647700"/>
          <a:ext cx="1655763" cy="1223963"/>
        </p:xfrm>
        <a:graphic>
          <a:graphicData uri="http://schemas.openxmlformats.org/drawingml/2006/table">
            <a:tbl>
              <a:tblPr rtl="1"/>
              <a:tblGrid>
                <a:gridCol w="431800">
                  <a:extLst>
                    <a:ext uri="{9D8B030D-6E8A-4147-A177-3AD203B41FA5}">
                      <a16:colId xmlns:a16="http://schemas.microsoft.com/office/drawing/2014/main" val="1704661838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2445388636"/>
                    </a:ext>
                  </a:extLst>
                </a:gridCol>
              </a:tblGrid>
              <a:tr h="2873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3798249"/>
                  </a:ext>
                </a:extLst>
              </a:tr>
              <a:tr h="9366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8835752"/>
                  </a:ext>
                </a:extLst>
              </a:tr>
            </a:tbl>
          </a:graphicData>
        </a:graphic>
      </p:graphicFrame>
      <p:graphicFrame>
        <p:nvGraphicFramePr>
          <p:cNvPr id="91549" name="Group 413"/>
          <p:cNvGraphicFramePr>
            <a:graphicFrameLocks noGrp="1"/>
          </p:cNvGraphicFramePr>
          <p:nvPr/>
        </p:nvGraphicFramePr>
        <p:xfrm>
          <a:off x="322263" y="935038"/>
          <a:ext cx="433387" cy="1243012"/>
        </p:xfrm>
        <a:graphic>
          <a:graphicData uri="http://schemas.openxmlformats.org/drawingml/2006/table">
            <a:tbl>
              <a:tblPr rtl="1"/>
              <a:tblGrid>
                <a:gridCol w="433387">
                  <a:extLst>
                    <a:ext uri="{9D8B030D-6E8A-4147-A177-3AD203B41FA5}">
                      <a16:colId xmlns:a16="http://schemas.microsoft.com/office/drawing/2014/main" val="3331218533"/>
                    </a:ext>
                  </a:extLst>
                </a:gridCol>
              </a:tblGrid>
              <a:tr h="9096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7820379"/>
                  </a:ext>
                </a:extLst>
              </a:tr>
              <a:tr h="3333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27091"/>
                  </a:ext>
                </a:extLst>
              </a:tr>
            </a:tbl>
          </a:graphicData>
        </a:graphic>
      </p:graphicFrame>
      <p:graphicFrame>
        <p:nvGraphicFramePr>
          <p:cNvPr id="91531" name="Group 395"/>
          <p:cNvGraphicFramePr>
            <a:graphicFrameLocks noGrp="1"/>
          </p:cNvGraphicFramePr>
          <p:nvPr/>
        </p:nvGraphicFramePr>
        <p:xfrm>
          <a:off x="755650" y="1871663"/>
          <a:ext cx="1223963" cy="288925"/>
        </p:xfrm>
        <a:graphic>
          <a:graphicData uri="http://schemas.openxmlformats.org/drawingml/2006/table">
            <a:tbl>
              <a:tblPr rtl="1"/>
              <a:tblGrid>
                <a:gridCol w="1223963">
                  <a:extLst>
                    <a:ext uri="{9D8B030D-6E8A-4147-A177-3AD203B41FA5}">
                      <a16:colId xmlns:a16="http://schemas.microsoft.com/office/drawing/2014/main" val="945116304"/>
                    </a:ext>
                  </a:extLst>
                </a:gridCol>
              </a:tblGrid>
              <a:tr h="2889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3648389"/>
                  </a:ext>
                </a:extLst>
              </a:tr>
            </a:tbl>
          </a:graphicData>
        </a:graphic>
      </p:graphicFrame>
      <p:sp>
        <p:nvSpPr>
          <p:cNvPr id="91208" name="Line 72"/>
          <p:cNvSpPr>
            <a:spLocks noChangeShapeType="1"/>
          </p:cNvSpPr>
          <p:nvPr/>
        </p:nvSpPr>
        <p:spPr bwMode="auto">
          <a:xfrm flipV="1">
            <a:off x="755650" y="0"/>
            <a:ext cx="6477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209" name="Line 73"/>
          <p:cNvSpPr>
            <a:spLocks noChangeShapeType="1"/>
          </p:cNvSpPr>
          <p:nvPr/>
        </p:nvSpPr>
        <p:spPr bwMode="auto">
          <a:xfrm flipH="1" flipV="1">
            <a:off x="1403350" y="0"/>
            <a:ext cx="576263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91534" name="Group 398"/>
          <p:cNvGraphicFramePr>
            <a:graphicFrameLocks noGrp="1"/>
          </p:cNvGraphicFramePr>
          <p:nvPr/>
        </p:nvGraphicFramePr>
        <p:xfrm>
          <a:off x="3132138" y="1944688"/>
          <a:ext cx="1655762" cy="1223962"/>
        </p:xfrm>
        <a:graphic>
          <a:graphicData uri="http://schemas.openxmlformats.org/drawingml/2006/table">
            <a:tbl>
              <a:tblPr rtl="1"/>
              <a:tblGrid>
                <a:gridCol w="431800">
                  <a:extLst>
                    <a:ext uri="{9D8B030D-6E8A-4147-A177-3AD203B41FA5}">
                      <a16:colId xmlns:a16="http://schemas.microsoft.com/office/drawing/2014/main" val="842660684"/>
                    </a:ext>
                  </a:extLst>
                </a:gridCol>
                <a:gridCol w="1223962">
                  <a:extLst>
                    <a:ext uri="{9D8B030D-6E8A-4147-A177-3AD203B41FA5}">
                      <a16:colId xmlns:a16="http://schemas.microsoft.com/office/drawing/2014/main" val="1647816980"/>
                    </a:ext>
                  </a:extLst>
                </a:gridCol>
              </a:tblGrid>
              <a:tr h="2873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6973169"/>
                  </a:ext>
                </a:extLst>
              </a:tr>
              <a:tr h="9366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4915585"/>
                  </a:ext>
                </a:extLst>
              </a:tr>
            </a:tbl>
          </a:graphicData>
        </a:graphic>
      </p:graphicFrame>
      <p:graphicFrame>
        <p:nvGraphicFramePr>
          <p:cNvPr id="91551" name="Group 415"/>
          <p:cNvGraphicFramePr>
            <a:graphicFrameLocks noGrp="1"/>
          </p:cNvGraphicFramePr>
          <p:nvPr/>
        </p:nvGraphicFramePr>
        <p:xfrm>
          <a:off x="2698750" y="2232025"/>
          <a:ext cx="433388" cy="1196975"/>
        </p:xfrm>
        <a:graphic>
          <a:graphicData uri="http://schemas.openxmlformats.org/drawingml/2006/table">
            <a:tbl>
              <a:tblPr rtl="1"/>
              <a:tblGrid>
                <a:gridCol w="433388">
                  <a:extLst>
                    <a:ext uri="{9D8B030D-6E8A-4147-A177-3AD203B41FA5}">
                      <a16:colId xmlns:a16="http://schemas.microsoft.com/office/drawing/2014/main" val="75825539"/>
                    </a:ext>
                  </a:extLst>
                </a:gridCol>
              </a:tblGrid>
              <a:tr h="9096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3838296"/>
                  </a:ext>
                </a:extLst>
              </a:tr>
              <a:tr h="2873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7528194"/>
                  </a:ext>
                </a:extLst>
              </a:tr>
            </a:tbl>
          </a:graphicData>
        </a:graphic>
      </p:graphicFrame>
      <p:graphicFrame>
        <p:nvGraphicFramePr>
          <p:cNvPr id="91536" name="Group 400"/>
          <p:cNvGraphicFramePr>
            <a:graphicFrameLocks noGrp="1"/>
          </p:cNvGraphicFramePr>
          <p:nvPr/>
        </p:nvGraphicFramePr>
        <p:xfrm>
          <a:off x="3132138" y="3168650"/>
          <a:ext cx="1223962" cy="288925"/>
        </p:xfrm>
        <a:graphic>
          <a:graphicData uri="http://schemas.openxmlformats.org/drawingml/2006/table">
            <a:tbl>
              <a:tblPr rtl="1"/>
              <a:tblGrid>
                <a:gridCol w="1223962">
                  <a:extLst>
                    <a:ext uri="{9D8B030D-6E8A-4147-A177-3AD203B41FA5}">
                      <a16:colId xmlns:a16="http://schemas.microsoft.com/office/drawing/2014/main" val="4144715235"/>
                    </a:ext>
                  </a:extLst>
                </a:gridCol>
              </a:tblGrid>
              <a:tr h="2889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932278"/>
                  </a:ext>
                </a:extLst>
              </a:tr>
            </a:tbl>
          </a:graphicData>
        </a:graphic>
      </p:graphicFrame>
      <p:sp>
        <p:nvSpPr>
          <p:cNvPr id="91265" name="Line 129"/>
          <p:cNvSpPr>
            <a:spLocks noChangeShapeType="1"/>
          </p:cNvSpPr>
          <p:nvPr/>
        </p:nvSpPr>
        <p:spPr bwMode="auto">
          <a:xfrm flipV="1">
            <a:off x="3132138" y="1296988"/>
            <a:ext cx="6477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266" name="Line 130"/>
          <p:cNvSpPr>
            <a:spLocks noChangeShapeType="1"/>
          </p:cNvSpPr>
          <p:nvPr/>
        </p:nvSpPr>
        <p:spPr bwMode="auto">
          <a:xfrm flipH="1" flipV="1">
            <a:off x="3779838" y="1296988"/>
            <a:ext cx="576262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91538" name="Group 402"/>
          <p:cNvGraphicFramePr>
            <a:graphicFrameLocks noGrp="1"/>
          </p:cNvGraphicFramePr>
          <p:nvPr/>
        </p:nvGraphicFramePr>
        <p:xfrm>
          <a:off x="5435600" y="3240088"/>
          <a:ext cx="1655763" cy="1223962"/>
        </p:xfrm>
        <a:graphic>
          <a:graphicData uri="http://schemas.openxmlformats.org/drawingml/2006/table">
            <a:tbl>
              <a:tblPr rtl="1"/>
              <a:tblGrid>
                <a:gridCol w="431800">
                  <a:extLst>
                    <a:ext uri="{9D8B030D-6E8A-4147-A177-3AD203B41FA5}">
                      <a16:colId xmlns:a16="http://schemas.microsoft.com/office/drawing/2014/main" val="1820319959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2150214695"/>
                    </a:ext>
                  </a:extLst>
                </a:gridCol>
              </a:tblGrid>
              <a:tr h="2873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2806739"/>
                  </a:ext>
                </a:extLst>
              </a:tr>
              <a:tr h="9366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7358583"/>
                  </a:ext>
                </a:extLst>
              </a:tr>
            </a:tbl>
          </a:graphicData>
        </a:graphic>
      </p:graphicFrame>
      <p:graphicFrame>
        <p:nvGraphicFramePr>
          <p:cNvPr id="91557" name="Group 421"/>
          <p:cNvGraphicFramePr>
            <a:graphicFrameLocks noGrp="1"/>
          </p:cNvGraphicFramePr>
          <p:nvPr/>
        </p:nvGraphicFramePr>
        <p:xfrm>
          <a:off x="5002213" y="3500438"/>
          <a:ext cx="433387" cy="1238250"/>
        </p:xfrm>
        <a:graphic>
          <a:graphicData uri="http://schemas.openxmlformats.org/drawingml/2006/table">
            <a:tbl>
              <a:tblPr rtl="1"/>
              <a:tblGrid>
                <a:gridCol w="433387">
                  <a:extLst>
                    <a:ext uri="{9D8B030D-6E8A-4147-A177-3AD203B41FA5}">
                      <a16:colId xmlns:a16="http://schemas.microsoft.com/office/drawing/2014/main" val="2795561605"/>
                    </a:ext>
                  </a:extLst>
                </a:gridCol>
              </a:tblGrid>
              <a:tr h="9366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788497"/>
                  </a:ext>
                </a:extLst>
              </a:tr>
              <a:tr h="3016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6911002"/>
                  </a:ext>
                </a:extLst>
              </a:tr>
            </a:tbl>
          </a:graphicData>
        </a:graphic>
      </p:graphicFrame>
      <p:graphicFrame>
        <p:nvGraphicFramePr>
          <p:cNvPr id="91539" name="Group 403"/>
          <p:cNvGraphicFramePr>
            <a:graphicFrameLocks noGrp="1"/>
          </p:cNvGraphicFramePr>
          <p:nvPr/>
        </p:nvGraphicFramePr>
        <p:xfrm>
          <a:off x="5435600" y="4464050"/>
          <a:ext cx="1223963" cy="288925"/>
        </p:xfrm>
        <a:graphic>
          <a:graphicData uri="http://schemas.openxmlformats.org/drawingml/2006/table">
            <a:tbl>
              <a:tblPr rtl="1"/>
              <a:tblGrid>
                <a:gridCol w="1223963">
                  <a:extLst>
                    <a:ext uri="{9D8B030D-6E8A-4147-A177-3AD203B41FA5}">
                      <a16:colId xmlns:a16="http://schemas.microsoft.com/office/drawing/2014/main" val="2488967"/>
                    </a:ext>
                  </a:extLst>
                </a:gridCol>
              </a:tblGrid>
              <a:tr h="2889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6260134"/>
                  </a:ext>
                </a:extLst>
              </a:tr>
            </a:tbl>
          </a:graphicData>
        </a:graphic>
      </p:graphicFrame>
      <p:sp>
        <p:nvSpPr>
          <p:cNvPr id="91292" name="Line 156"/>
          <p:cNvSpPr>
            <a:spLocks noChangeShapeType="1"/>
          </p:cNvSpPr>
          <p:nvPr/>
        </p:nvSpPr>
        <p:spPr bwMode="auto">
          <a:xfrm flipV="1">
            <a:off x="5435600" y="2592388"/>
            <a:ext cx="6477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293" name="Line 157"/>
          <p:cNvSpPr>
            <a:spLocks noChangeShapeType="1"/>
          </p:cNvSpPr>
          <p:nvPr/>
        </p:nvSpPr>
        <p:spPr bwMode="auto">
          <a:xfrm flipH="1" flipV="1">
            <a:off x="6083300" y="2592388"/>
            <a:ext cx="576263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91540" name="Group 404"/>
          <p:cNvGraphicFramePr>
            <a:graphicFrameLocks noGrp="1"/>
          </p:cNvGraphicFramePr>
          <p:nvPr/>
        </p:nvGraphicFramePr>
        <p:xfrm>
          <a:off x="7308850" y="4752975"/>
          <a:ext cx="1655763" cy="1223963"/>
        </p:xfrm>
        <a:graphic>
          <a:graphicData uri="http://schemas.openxmlformats.org/drawingml/2006/table">
            <a:tbl>
              <a:tblPr rtl="1"/>
              <a:tblGrid>
                <a:gridCol w="431800">
                  <a:extLst>
                    <a:ext uri="{9D8B030D-6E8A-4147-A177-3AD203B41FA5}">
                      <a16:colId xmlns:a16="http://schemas.microsoft.com/office/drawing/2014/main" val="4156390374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3293750535"/>
                    </a:ext>
                  </a:extLst>
                </a:gridCol>
              </a:tblGrid>
              <a:tr h="2873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5501158"/>
                  </a:ext>
                </a:extLst>
              </a:tr>
              <a:tr h="9366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095741"/>
                  </a:ext>
                </a:extLst>
              </a:tr>
            </a:tbl>
          </a:graphicData>
        </a:graphic>
      </p:graphicFrame>
      <p:graphicFrame>
        <p:nvGraphicFramePr>
          <p:cNvPr id="91559" name="Group 423"/>
          <p:cNvGraphicFramePr>
            <a:graphicFrameLocks noGrp="1"/>
          </p:cNvGraphicFramePr>
          <p:nvPr/>
        </p:nvGraphicFramePr>
        <p:xfrm>
          <a:off x="6877050" y="5013325"/>
          <a:ext cx="433388" cy="1223963"/>
        </p:xfrm>
        <a:graphic>
          <a:graphicData uri="http://schemas.openxmlformats.org/drawingml/2006/table">
            <a:tbl>
              <a:tblPr rtl="1"/>
              <a:tblGrid>
                <a:gridCol w="433388">
                  <a:extLst>
                    <a:ext uri="{9D8B030D-6E8A-4147-A177-3AD203B41FA5}">
                      <a16:colId xmlns:a16="http://schemas.microsoft.com/office/drawing/2014/main" val="4245566705"/>
                    </a:ext>
                  </a:extLst>
                </a:gridCol>
              </a:tblGrid>
              <a:tr h="9540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9581970"/>
                  </a:ext>
                </a:extLst>
              </a:tr>
              <a:tr h="2698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8491671"/>
                  </a:ext>
                </a:extLst>
              </a:tr>
            </a:tbl>
          </a:graphicData>
        </a:graphic>
      </p:graphicFrame>
      <p:graphicFrame>
        <p:nvGraphicFramePr>
          <p:cNvPr id="91541" name="Group 405"/>
          <p:cNvGraphicFramePr>
            <a:graphicFrameLocks noGrp="1"/>
          </p:cNvGraphicFramePr>
          <p:nvPr/>
        </p:nvGraphicFramePr>
        <p:xfrm>
          <a:off x="7308850" y="5976938"/>
          <a:ext cx="1223963" cy="288925"/>
        </p:xfrm>
        <a:graphic>
          <a:graphicData uri="http://schemas.openxmlformats.org/drawingml/2006/table">
            <a:tbl>
              <a:tblPr rtl="1"/>
              <a:tblGrid>
                <a:gridCol w="1223963">
                  <a:extLst>
                    <a:ext uri="{9D8B030D-6E8A-4147-A177-3AD203B41FA5}">
                      <a16:colId xmlns:a16="http://schemas.microsoft.com/office/drawing/2014/main" val="1234111079"/>
                    </a:ext>
                  </a:extLst>
                </a:gridCol>
              </a:tblGrid>
              <a:tr h="2889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9419388"/>
                  </a:ext>
                </a:extLst>
              </a:tr>
            </a:tbl>
          </a:graphicData>
        </a:graphic>
      </p:graphicFrame>
      <p:sp>
        <p:nvSpPr>
          <p:cNvPr id="91319" name="Line 183"/>
          <p:cNvSpPr>
            <a:spLocks noChangeShapeType="1"/>
          </p:cNvSpPr>
          <p:nvPr/>
        </p:nvSpPr>
        <p:spPr bwMode="auto">
          <a:xfrm flipV="1">
            <a:off x="7308850" y="4105275"/>
            <a:ext cx="6477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320" name="Line 184"/>
          <p:cNvSpPr>
            <a:spLocks noChangeShapeType="1"/>
          </p:cNvSpPr>
          <p:nvPr/>
        </p:nvSpPr>
        <p:spPr bwMode="auto">
          <a:xfrm flipH="1" flipV="1">
            <a:off x="7956550" y="4105275"/>
            <a:ext cx="576263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91324" name="AutoShape 188"/>
          <p:cNvCxnSpPr>
            <a:cxnSpLocks noChangeShapeType="1"/>
          </p:cNvCxnSpPr>
          <p:nvPr/>
        </p:nvCxnSpPr>
        <p:spPr bwMode="auto">
          <a:xfrm>
            <a:off x="1692275" y="2276475"/>
            <a:ext cx="936625" cy="504825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1325" name="AutoShape 189"/>
          <p:cNvCxnSpPr>
            <a:cxnSpLocks noChangeShapeType="1"/>
          </p:cNvCxnSpPr>
          <p:nvPr/>
        </p:nvCxnSpPr>
        <p:spPr bwMode="auto">
          <a:xfrm>
            <a:off x="5795963" y="4868863"/>
            <a:ext cx="936625" cy="504825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1326" name="AutoShape 190"/>
          <p:cNvCxnSpPr>
            <a:cxnSpLocks noChangeShapeType="1"/>
          </p:cNvCxnSpPr>
          <p:nvPr/>
        </p:nvCxnSpPr>
        <p:spPr bwMode="auto">
          <a:xfrm>
            <a:off x="3924300" y="3644900"/>
            <a:ext cx="936625" cy="504825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1560" name="Text Box 424"/>
          <p:cNvSpPr txBox="1">
            <a:spLocks noChangeArrowheads="1"/>
          </p:cNvSpPr>
          <p:nvPr/>
        </p:nvSpPr>
        <p:spPr bwMode="auto">
          <a:xfrm>
            <a:off x="323850" y="2349500"/>
            <a:ext cx="12969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/>
              <a:t>PRODUCT PLANNING</a:t>
            </a:r>
          </a:p>
        </p:txBody>
      </p:sp>
      <p:sp>
        <p:nvSpPr>
          <p:cNvPr id="91561" name="Text Box 425"/>
          <p:cNvSpPr txBox="1">
            <a:spLocks noChangeArrowheads="1"/>
          </p:cNvSpPr>
          <p:nvPr/>
        </p:nvSpPr>
        <p:spPr bwMode="auto">
          <a:xfrm>
            <a:off x="2771775" y="3573463"/>
            <a:ext cx="14398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/>
              <a:t>PART PLANNING</a:t>
            </a:r>
          </a:p>
        </p:txBody>
      </p:sp>
      <p:sp>
        <p:nvSpPr>
          <p:cNvPr id="91562" name="Text Box 426"/>
          <p:cNvSpPr txBox="1">
            <a:spLocks noChangeArrowheads="1"/>
          </p:cNvSpPr>
          <p:nvPr/>
        </p:nvSpPr>
        <p:spPr bwMode="auto">
          <a:xfrm>
            <a:off x="4932363" y="4868863"/>
            <a:ext cx="136842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/>
              <a:t>PROCESS PLANNING</a:t>
            </a:r>
          </a:p>
        </p:txBody>
      </p:sp>
      <p:sp>
        <p:nvSpPr>
          <p:cNvPr id="91563" name="Text Box 427"/>
          <p:cNvSpPr txBox="1">
            <a:spLocks noChangeArrowheads="1"/>
          </p:cNvSpPr>
          <p:nvPr/>
        </p:nvSpPr>
        <p:spPr bwMode="auto">
          <a:xfrm>
            <a:off x="6877050" y="6400800"/>
            <a:ext cx="2881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200"/>
              <a:t>PRODUCT/OPERATION PLANNING</a:t>
            </a:r>
          </a:p>
        </p:txBody>
      </p:sp>
      <p:sp>
        <p:nvSpPr>
          <p:cNvPr id="91564" name="Rectangle 428"/>
          <p:cNvSpPr>
            <a:spLocks noChangeArrowheads="1"/>
          </p:cNvSpPr>
          <p:nvPr/>
        </p:nvSpPr>
        <p:spPr bwMode="auto">
          <a:xfrm>
            <a:off x="6084888" y="188913"/>
            <a:ext cx="28209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>
              <a:buFont typeface="Wingdings" panose="05000000000000000000" pitchFamily="2" charset="2"/>
              <a:buChar char="q"/>
            </a:pPr>
            <a:r>
              <a:rPr lang="fa-IR" altLang="en-US" sz="3600"/>
              <a:t>فرآيند </a:t>
            </a:r>
            <a:r>
              <a:rPr lang="en-US" altLang="en-US" sz="3600"/>
              <a:t>:QFD</a:t>
            </a:r>
            <a:endParaRPr lang="ar-SA" altLang="en-US" sz="3600"/>
          </a:p>
        </p:txBody>
      </p:sp>
      <p:sp>
        <p:nvSpPr>
          <p:cNvPr id="91565" name="Text Box 429"/>
          <p:cNvSpPr txBox="1">
            <a:spLocks noChangeArrowheads="1"/>
          </p:cNvSpPr>
          <p:nvPr/>
        </p:nvSpPr>
        <p:spPr bwMode="auto">
          <a:xfrm rot="16200000">
            <a:off x="115888" y="1331913"/>
            <a:ext cx="86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400"/>
              <a:t>VOQ</a:t>
            </a:r>
          </a:p>
        </p:txBody>
      </p:sp>
      <p:sp>
        <p:nvSpPr>
          <p:cNvPr id="91566" name="Text Box 430"/>
          <p:cNvSpPr txBox="1">
            <a:spLocks noChangeArrowheads="1"/>
          </p:cNvSpPr>
          <p:nvPr/>
        </p:nvSpPr>
        <p:spPr bwMode="auto">
          <a:xfrm>
            <a:off x="827088" y="692150"/>
            <a:ext cx="11525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/>
              <a:t>Design req</a:t>
            </a:r>
          </a:p>
        </p:txBody>
      </p:sp>
      <p:sp>
        <p:nvSpPr>
          <p:cNvPr id="91567" name="Text Box 431"/>
          <p:cNvSpPr txBox="1">
            <a:spLocks noChangeArrowheads="1"/>
          </p:cNvSpPr>
          <p:nvPr/>
        </p:nvSpPr>
        <p:spPr bwMode="auto">
          <a:xfrm rot="16200000">
            <a:off x="2319338" y="2657475"/>
            <a:ext cx="11525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/>
              <a:t>Design req</a:t>
            </a:r>
          </a:p>
        </p:txBody>
      </p:sp>
      <p:sp>
        <p:nvSpPr>
          <p:cNvPr id="91568" name="Rectangle 432"/>
          <p:cNvSpPr>
            <a:spLocks noChangeArrowheads="1"/>
          </p:cNvSpPr>
          <p:nvPr/>
        </p:nvSpPr>
        <p:spPr bwMode="auto">
          <a:xfrm>
            <a:off x="1619250" y="1916113"/>
            <a:ext cx="2700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en-US" sz="800"/>
              <a:t>Product/part</a:t>
            </a:r>
          </a:p>
          <a:p>
            <a:pPr algn="r"/>
            <a:r>
              <a:rPr lang="en-US" altLang="en-US" sz="800"/>
              <a:t>characteristics</a:t>
            </a:r>
          </a:p>
        </p:txBody>
      </p:sp>
      <p:sp>
        <p:nvSpPr>
          <p:cNvPr id="91569" name="Rectangle 433"/>
          <p:cNvSpPr>
            <a:spLocks noChangeArrowheads="1"/>
          </p:cNvSpPr>
          <p:nvPr/>
        </p:nvSpPr>
        <p:spPr bwMode="auto">
          <a:xfrm rot="16200000">
            <a:off x="4560094" y="3944144"/>
            <a:ext cx="12239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en-US" sz="800"/>
              <a:t>Product/part</a:t>
            </a:r>
          </a:p>
          <a:p>
            <a:pPr algn="r"/>
            <a:r>
              <a:rPr lang="en-US" altLang="en-US" sz="800"/>
              <a:t>characteristics</a:t>
            </a:r>
          </a:p>
        </p:txBody>
      </p:sp>
      <p:sp>
        <p:nvSpPr>
          <p:cNvPr id="91570" name="Text Box 434"/>
          <p:cNvSpPr txBox="1">
            <a:spLocks noChangeArrowheads="1"/>
          </p:cNvSpPr>
          <p:nvPr/>
        </p:nvSpPr>
        <p:spPr bwMode="auto">
          <a:xfrm>
            <a:off x="5364163" y="3284538"/>
            <a:ext cx="13684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900">
                <a:latin typeface="Arial" panose="020B0604020202020204" pitchFamily="34" charset="0"/>
              </a:rPr>
              <a:t>Manufacturing oper</a:t>
            </a:r>
          </a:p>
          <a:p>
            <a:pPr>
              <a:spcBef>
                <a:spcPct val="50000"/>
              </a:spcBef>
            </a:pPr>
            <a:endParaRPr lang="fa-IR" altLang="en-US" sz="900">
              <a:latin typeface="Arial" panose="020B0604020202020204" pitchFamily="34" charset="0"/>
            </a:endParaRPr>
          </a:p>
        </p:txBody>
      </p:sp>
      <p:sp>
        <p:nvSpPr>
          <p:cNvPr id="91571" name="Text Box 435"/>
          <p:cNvSpPr txBox="1">
            <a:spLocks noChangeArrowheads="1"/>
          </p:cNvSpPr>
          <p:nvPr/>
        </p:nvSpPr>
        <p:spPr bwMode="auto">
          <a:xfrm rot="16200000">
            <a:off x="6308725" y="5222876"/>
            <a:ext cx="1368425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900">
                <a:latin typeface="Arial" panose="020B0604020202020204" pitchFamily="34" charset="0"/>
              </a:rPr>
              <a:t>Manufacturing o</a:t>
            </a:r>
          </a:p>
        </p:txBody>
      </p:sp>
      <p:sp>
        <p:nvSpPr>
          <p:cNvPr id="91572" name="Text Box 436"/>
          <p:cNvSpPr txBox="1">
            <a:spLocks noChangeArrowheads="1"/>
          </p:cNvSpPr>
          <p:nvPr/>
        </p:nvSpPr>
        <p:spPr bwMode="auto">
          <a:xfrm>
            <a:off x="7235825" y="4724400"/>
            <a:ext cx="23050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000">
                <a:latin typeface="Arial" panose="020B0604020202020204" pitchFamily="34" charset="0"/>
              </a:rPr>
              <a:t>Operations/control</a:t>
            </a:r>
          </a:p>
          <a:p>
            <a:pPr>
              <a:spcBef>
                <a:spcPct val="50000"/>
              </a:spcBef>
            </a:pPr>
            <a:endParaRPr lang="fa-IR" altLang="en-US" sz="10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51" name="Group 483"/>
          <p:cNvGraphicFramePr>
            <a:graphicFrameLocks noGrp="1"/>
          </p:cNvGraphicFramePr>
          <p:nvPr/>
        </p:nvGraphicFramePr>
        <p:xfrm>
          <a:off x="2987675" y="2205038"/>
          <a:ext cx="2735263" cy="2824162"/>
        </p:xfrm>
        <a:graphic>
          <a:graphicData uri="http://schemas.openxmlformats.org/drawingml/2006/table">
            <a:tbl>
              <a:tblPr rtl="1"/>
              <a:tblGrid>
                <a:gridCol w="274638">
                  <a:extLst>
                    <a:ext uri="{9D8B030D-6E8A-4147-A177-3AD203B41FA5}">
                      <a16:colId xmlns:a16="http://schemas.microsoft.com/office/drawing/2014/main" val="4141513067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2501717104"/>
                    </a:ext>
                  </a:extLst>
                </a:gridCol>
                <a:gridCol w="271462">
                  <a:extLst>
                    <a:ext uri="{9D8B030D-6E8A-4147-A177-3AD203B41FA5}">
                      <a16:colId xmlns:a16="http://schemas.microsoft.com/office/drawing/2014/main" val="1918494610"/>
                    </a:ext>
                  </a:extLst>
                </a:gridCol>
                <a:gridCol w="274638">
                  <a:extLst>
                    <a:ext uri="{9D8B030D-6E8A-4147-A177-3AD203B41FA5}">
                      <a16:colId xmlns:a16="http://schemas.microsoft.com/office/drawing/2014/main" val="1373658091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1105362076"/>
                    </a:ext>
                  </a:extLst>
                </a:gridCol>
                <a:gridCol w="274637">
                  <a:extLst>
                    <a:ext uri="{9D8B030D-6E8A-4147-A177-3AD203B41FA5}">
                      <a16:colId xmlns:a16="http://schemas.microsoft.com/office/drawing/2014/main" val="3823546796"/>
                    </a:ext>
                  </a:extLst>
                </a:gridCol>
                <a:gridCol w="274638">
                  <a:extLst>
                    <a:ext uri="{9D8B030D-6E8A-4147-A177-3AD203B41FA5}">
                      <a16:colId xmlns:a16="http://schemas.microsoft.com/office/drawing/2014/main" val="2749337481"/>
                    </a:ext>
                  </a:extLst>
                </a:gridCol>
                <a:gridCol w="271462">
                  <a:extLst>
                    <a:ext uri="{9D8B030D-6E8A-4147-A177-3AD203B41FA5}">
                      <a16:colId xmlns:a16="http://schemas.microsoft.com/office/drawing/2014/main" val="3886357596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3590051213"/>
                    </a:ext>
                  </a:extLst>
                </a:gridCol>
                <a:gridCol w="274638">
                  <a:extLst>
                    <a:ext uri="{9D8B030D-6E8A-4147-A177-3AD203B41FA5}">
                      <a16:colId xmlns:a16="http://schemas.microsoft.com/office/drawing/2014/main" val="1412248958"/>
                    </a:ext>
                  </a:extLst>
                </a:gridCol>
              </a:tblGrid>
              <a:tr h="36671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8873115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6595667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132492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890198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8726592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059809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142702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023120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483711"/>
                  </a:ext>
                </a:extLst>
              </a:tr>
              <a:tr h="173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7599246"/>
                  </a:ext>
                </a:extLst>
              </a:tr>
            </a:tbl>
          </a:graphicData>
        </a:graphic>
      </p:graphicFrame>
      <p:graphicFrame>
        <p:nvGraphicFramePr>
          <p:cNvPr id="7652" name="Group 484"/>
          <p:cNvGraphicFramePr>
            <a:graphicFrameLocks noGrp="1"/>
          </p:cNvGraphicFramePr>
          <p:nvPr/>
        </p:nvGraphicFramePr>
        <p:xfrm>
          <a:off x="2987675" y="1628775"/>
          <a:ext cx="2736850" cy="485775"/>
        </p:xfrm>
        <a:graphic>
          <a:graphicData uri="http://schemas.openxmlformats.org/drawingml/2006/table">
            <a:tbl>
              <a:tblPr rtl="1"/>
              <a:tblGrid>
                <a:gridCol w="273050">
                  <a:extLst>
                    <a:ext uri="{9D8B030D-6E8A-4147-A177-3AD203B41FA5}">
                      <a16:colId xmlns:a16="http://schemas.microsoft.com/office/drawing/2014/main" val="3062460485"/>
                    </a:ext>
                  </a:extLst>
                </a:gridCol>
                <a:gridCol w="274637">
                  <a:extLst>
                    <a:ext uri="{9D8B030D-6E8A-4147-A177-3AD203B41FA5}">
                      <a16:colId xmlns:a16="http://schemas.microsoft.com/office/drawing/2014/main" val="273256765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138437704"/>
                    </a:ext>
                  </a:extLst>
                </a:gridCol>
                <a:gridCol w="274638">
                  <a:extLst>
                    <a:ext uri="{9D8B030D-6E8A-4147-A177-3AD203B41FA5}">
                      <a16:colId xmlns:a16="http://schemas.microsoft.com/office/drawing/2014/main" val="50220863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2641840641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758652972"/>
                    </a:ext>
                  </a:extLst>
                </a:gridCol>
                <a:gridCol w="274637">
                  <a:extLst>
                    <a:ext uri="{9D8B030D-6E8A-4147-A177-3AD203B41FA5}">
                      <a16:colId xmlns:a16="http://schemas.microsoft.com/office/drawing/2014/main" val="1928999795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3133713107"/>
                    </a:ext>
                  </a:extLst>
                </a:gridCol>
                <a:gridCol w="274638">
                  <a:extLst>
                    <a:ext uri="{9D8B030D-6E8A-4147-A177-3AD203B41FA5}">
                      <a16:colId xmlns:a16="http://schemas.microsoft.com/office/drawing/2014/main" val="2282078122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1694309153"/>
                    </a:ext>
                  </a:extLst>
                </a:gridCol>
              </a:tblGrid>
              <a:tr h="18891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3887812"/>
                  </a:ext>
                </a:extLst>
              </a:tr>
              <a:tr h="18732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3098914"/>
                  </a:ext>
                </a:extLst>
              </a:tr>
            </a:tbl>
          </a:graphicData>
        </a:graphic>
      </p:graphicFrame>
      <p:graphicFrame>
        <p:nvGraphicFramePr>
          <p:cNvPr id="7446" name="Group 278"/>
          <p:cNvGraphicFramePr>
            <a:graphicFrameLocks noGrp="1"/>
          </p:cNvGraphicFramePr>
          <p:nvPr/>
        </p:nvGraphicFramePr>
        <p:xfrm>
          <a:off x="5867400" y="2205038"/>
          <a:ext cx="288925" cy="2808287"/>
        </p:xfrm>
        <a:graphic>
          <a:graphicData uri="http://schemas.openxmlformats.org/drawingml/2006/table">
            <a:tbl>
              <a:tblPr rtl="1"/>
              <a:tblGrid>
                <a:gridCol w="288925">
                  <a:extLst>
                    <a:ext uri="{9D8B030D-6E8A-4147-A177-3AD203B41FA5}">
                      <a16:colId xmlns:a16="http://schemas.microsoft.com/office/drawing/2014/main" val="1783962617"/>
                    </a:ext>
                  </a:extLst>
                </a:gridCol>
              </a:tblGrid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2460185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3523297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139906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1337261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3591965"/>
                  </a:ext>
                </a:extLst>
              </a:tr>
              <a:tr h="2794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7769524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3208062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57861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4372610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2426970"/>
                  </a:ext>
                </a:extLst>
              </a:tr>
            </a:tbl>
          </a:graphicData>
        </a:graphic>
      </p:graphicFrame>
      <p:graphicFrame>
        <p:nvGraphicFramePr>
          <p:cNvPr id="7636" name="Group 468"/>
          <p:cNvGraphicFramePr>
            <a:graphicFrameLocks noGrp="1"/>
          </p:cNvGraphicFramePr>
          <p:nvPr/>
        </p:nvGraphicFramePr>
        <p:xfrm>
          <a:off x="6300788" y="2205038"/>
          <a:ext cx="935037" cy="2808287"/>
        </p:xfrm>
        <a:graphic>
          <a:graphicData uri="http://schemas.openxmlformats.org/drawingml/2006/table">
            <a:tbl>
              <a:tblPr rtl="1"/>
              <a:tblGrid>
                <a:gridCol w="233362">
                  <a:extLst>
                    <a:ext uri="{9D8B030D-6E8A-4147-A177-3AD203B41FA5}">
                      <a16:colId xmlns:a16="http://schemas.microsoft.com/office/drawing/2014/main" val="33131179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61549954"/>
                    </a:ext>
                  </a:extLst>
                </a:gridCol>
                <a:gridCol w="269875">
                  <a:extLst>
                    <a:ext uri="{9D8B030D-6E8A-4147-A177-3AD203B41FA5}">
                      <a16:colId xmlns:a16="http://schemas.microsoft.com/office/drawing/2014/main" val="2968041857"/>
                    </a:ext>
                  </a:extLst>
                </a:gridCol>
                <a:gridCol w="233362">
                  <a:extLst>
                    <a:ext uri="{9D8B030D-6E8A-4147-A177-3AD203B41FA5}">
                      <a16:colId xmlns:a16="http://schemas.microsoft.com/office/drawing/2014/main" val="2030787955"/>
                    </a:ext>
                  </a:extLst>
                </a:gridCol>
              </a:tblGrid>
              <a:tr h="2825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217525"/>
                  </a:ext>
                </a:extLst>
              </a:tr>
              <a:tr h="2825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3495585"/>
                  </a:ext>
                </a:extLst>
              </a:tr>
              <a:tr h="2794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4826044"/>
                  </a:ext>
                </a:extLst>
              </a:tr>
              <a:tr h="2825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5734595"/>
                  </a:ext>
                </a:extLst>
              </a:tr>
              <a:tr h="2825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74718"/>
                  </a:ext>
                </a:extLst>
              </a:tr>
              <a:tr h="2825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0404993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740472"/>
                  </a:ext>
                </a:extLst>
              </a:tr>
              <a:tr h="2809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533984"/>
                  </a:ext>
                </a:extLst>
              </a:tr>
              <a:tr h="2825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425593"/>
                  </a:ext>
                </a:extLst>
              </a:tr>
              <a:tr h="27146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225037"/>
                  </a:ext>
                </a:extLst>
              </a:tr>
            </a:tbl>
          </a:graphicData>
        </a:graphic>
      </p:graphicFrame>
      <p:graphicFrame>
        <p:nvGraphicFramePr>
          <p:cNvPr id="7586" name="Group 418"/>
          <p:cNvGraphicFramePr>
            <a:graphicFrameLocks noGrp="1"/>
          </p:cNvGraphicFramePr>
          <p:nvPr/>
        </p:nvGraphicFramePr>
        <p:xfrm>
          <a:off x="1979613" y="2205038"/>
          <a:ext cx="863600" cy="2736850"/>
        </p:xfrm>
        <a:graphic>
          <a:graphicData uri="http://schemas.openxmlformats.org/drawingml/2006/table">
            <a:tbl>
              <a:tblPr rtl="1"/>
              <a:tblGrid>
                <a:gridCol w="287338">
                  <a:extLst>
                    <a:ext uri="{9D8B030D-6E8A-4147-A177-3AD203B41FA5}">
                      <a16:colId xmlns:a16="http://schemas.microsoft.com/office/drawing/2014/main" val="3742486427"/>
                    </a:ext>
                  </a:extLst>
                </a:gridCol>
                <a:gridCol w="288925">
                  <a:extLst>
                    <a:ext uri="{9D8B030D-6E8A-4147-A177-3AD203B41FA5}">
                      <a16:colId xmlns:a16="http://schemas.microsoft.com/office/drawing/2014/main" val="2684175583"/>
                    </a:ext>
                  </a:extLst>
                </a:gridCol>
                <a:gridCol w="287337">
                  <a:extLst>
                    <a:ext uri="{9D8B030D-6E8A-4147-A177-3AD203B41FA5}">
                      <a16:colId xmlns:a16="http://schemas.microsoft.com/office/drawing/2014/main" val="2398922209"/>
                    </a:ext>
                  </a:extLst>
                </a:gridCol>
              </a:tblGrid>
              <a:tr h="273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0"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3626091"/>
                  </a:ext>
                </a:extLst>
              </a:tr>
              <a:tr h="2746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046622"/>
                  </a:ext>
                </a:extLst>
              </a:tr>
              <a:tr h="273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2492462"/>
                  </a:ext>
                </a:extLst>
              </a:tr>
              <a:tr h="2746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1482682"/>
                  </a:ext>
                </a:extLst>
              </a:tr>
              <a:tr h="273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9347457"/>
                  </a:ext>
                </a:extLst>
              </a:tr>
              <a:tr h="273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4702973"/>
                  </a:ext>
                </a:extLst>
              </a:tr>
              <a:tr h="2746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0639226"/>
                  </a:ext>
                </a:extLst>
              </a:tr>
              <a:tr h="273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378988"/>
                  </a:ext>
                </a:extLst>
              </a:tr>
              <a:tr h="2746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1048393"/>
                  </a:ext>
                </a:extLst>
              </a:tr>
              <a:tr h="273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2962343"/>
                  </a:ext>
                </a:extLst>
              </a:tr>
            </a:tbl>
          </a:graphicData>
        </a:graphic>
      </p:graphicFrame>
      <p:graphicFrame>
        <p:nvGraphicFramePr>
          <p:cNvPr id="7653" name="Group 485"/>
          <p:cNvGraphicFramePr>
            <a:graphicFrameLocks noGrp="1"/>
          </p:cNvGraphicFramePr>
          <p:nvPr/>
        </p:nvGraphicFramePr>
        <p:xfrm>
          <a:off x="2987675" y="5157788"/>
          <a:ext cx="2736850" cy="485775"/>
        </p:xfrm>
        <a:graphic>
          <a:graphicData uri="http://schemas.openxmlformats.org/drawingml/2006/table">
            <a:tbl>
              <a:tblPr rtl="1"/>
              <a:tblGrid>
                <a:gridCol w="273050">
                  <a:extLst>
                    <a:ext uri="{9D8B030D-6E8A-4147-A177-3AD203B41FA5}">
                      <a16:colId xmlns:a16="http://schemas.microsoft.com/office/drawing/2014/main" val="83175353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3934918290"/>
                    </a:ext>
                  </a:extLst>
                </a:gridCol>
                <a:gridCol w="276225">
                  <a:extLst>
                    <a:ext uri="{9D8B030D-6E8A-4147-A177-3AD203B41FA5}">
                      <a16:colId xmlns:a16="http://schemas.microsoft.com/office/drawing/2014/main" val="171520456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1006212297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1028459224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4115975776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2414258943"/>
                    </a:ext>
                  </a:extLst>
                </a:gridCol>
                <a:gridCol w="276225">
                  <a:extLst>
                    <a:ext uri="{9D8B030D-6E8A-4147-A177-3AD203B41FA5}">
                      <a16:colId xmlns:a16="http://schemas.microsoft.com/office/drawing/2014/main" val="1422682639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2459397149"/>
                    </a:ext>
                  </a:extLst>
                </a:gridCol>
                <a:gridCol w="273050">
                  <a:extLst>
                    <a:ext uri="{9D8B030D-6E8A-4147-A177-3AD203B41FA5}">
                      <a16:colId xmlns:a16="http://schemas.microsoft.com/office/drawing/2014/main" val="3420490790"/>
                    </a:ext>
                  </a:extLst>
                </a:gridCol>
              </a:tblGrid>
              <a:tr h="2159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404889"/>
                  </a:ext>
                </a:extLst>
              </a:tr>
              <a:tr h="2159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787627"/>
                  </a:ext>
                </a:extLst>
              </a:tr>
            </a:tbl>
          </a:graphicData>
        </a:graphic>
      </p:graphicFrame>
      <p:sp>
        <p:nvSpPr>
          <p:cNvPr id="7629" name="AutoShape 461"/>
          <p:cNvSpPr>
            <a:spLocks noChangeArrowheads="1"/>
          </p:cNvSpPr>
          <p:nvPr/>
        </p:nvSpPr>
        <p:spPr bwMode="auto">
          <a:xfrm>
            <a:off x="2987675" y="549275"/>
            <a:ext cx="2736850" cy="935038"/>
          </a:xfrm>
          <a:prstGeom prst="flowChartExtra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30" name="Line 462"/>
          <p:cNvSpPr>
            <a:spLocks noChangeShapeType="1"/>
          </p:cNvSpPr>
          <p:nvPr/>
        </p:nvSpPr>
        <p:spPr bwMode="auto">
          <a:xfrm flipH="1">
            <a:off x="5292725" y="765175"/>
            <a:ext cx="4318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31" name="Text Box 463"/>
          <p:cNvSpPr txBox="1">
            <a:spLocks noChangeArrowheads="1"/>
          </p:cNvSpPr>
          <p:nvPr/>
        </p:nvSpPr>
        <p:spPr bwMode="auto">
          <a:xfrm>
            <a:off x="5435600" y="476250"/>
            <a:ext cx="18002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ارتباط ويژگي با ويژگي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32" name="Line 464"/>
          <p:cNvSpPr>
            <a:spLocks noChangeShapeType="1"/>
          </p:cNvSpPr>
          <p:nvPr/>
        </p:nvSpPr>
        <p:spPr bwMode="auto">
          <a:xfrm flipH="1">
            <a:off x="6011863" y="1844675"/>
            <a:ext cx="360362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33" name="Text Box 465"/>
          <p:cNvSpPr txBox="1">
            <a:spLocks noChangeArrowheads="1"/>
          </p:cNvSpPr>
          <p:nvPr/>
        </p:nvSpPr>
        <p:spPr bwMode="auto">
          <a:xfrm>
            <a:off x="5580063" y="1341438"/>
            <a:ext cx="1584325" cy="623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اهميت نيازهاي</a:t>
            </a:r>
          </a:p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 مشتريان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34" name="Line 466"/>
          <p:cNvSpPr>
            <a:spLocks noChangeShapeType="1"/>
          </p:cNvSpPr>
          <p:nvPr/>
        </p:nvSpPr>
        <p:spPr bwMode="auto">
          <a:xfrm flipH="1">
            <a:off x="7308850" y="3141663"/>
            <a:ext cx="4318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35" name="Text Box 467"/>
          <p:cNvSpPr txBox="1">
            <a:spLocks noChangeArrowheads="1"/>
          </p:cNvSpPr>
          <p:nvPr/>
        </p:nvSpPr>
        <p:spPr bwMode="auto">
          <a:xfrm>
            <a:off x="7524750" y="2492375"/>
            <a:ext cx="935038" cy="62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ماتريس </a:t>
            </a:r>
          </a:p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طرح ريزي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37" name="Line 469"/>
          <p:cNvSpPr>
            <a:spLocks noChangeShapeType="1"/>
          </p:cNvSpPr>
          <p:nvPr/>
        </p:nvSpPr>
        <p:spPr bwMode="auto">
          <a:xfrm flipH="1" flipV="1">
            <a:off x="5795963" y="5084763"/>
            <a:ext cx="5048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38" name="Text Box 470"/>
          <p:cNvSpPr txBox="1">
            <a:spLocks noChangeArrowheads="1"/>
          </p:cNvSpPr>
          <p:nvPr/>
        </p:nvSpPr>
        <p:spPr bwMode="auto">
          <a:xfrm>
            <a:off x="6156325" y="5445125"/>
            <a:ext cx="1800225" cy="62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ارتباط نيازهاي مشتريان و</a:t>
            </a:r>
          </a:p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ويژگيهاي محصو.ل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39" name="Line 471"/>
          <p:cNvSpPr>
            <a:spLocks noChangeShapeType="1"/>
          </p:cNvSpPr>
          <p:nvPr/>
        </p:nvSpPr>
        <p:spPr bwMode="auto">
          <a:xfrm>
            <a:off x="2411413" y="5445125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40" name="Text Box 472"/>
          <p:cNvSpPr txBox="1">
            <a:spLocks noChangeArrowheads="1"/>
          </p:cNvSpPr>
          <p:nvPr/>
        </p:nvSpPr>
        <p:spPr bwMode="auto">
          <a:xfrm>
            <a:off x="684213" y="5300663"/>
            <a:ext cx="16557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اهداف فني اولويت شده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41" name="Line 473"/>
          <p:cNvSpPr>
            <a:spLocks noChangeShapeType="1"/>
          </p:cNvSpPr>
          <p:nvPr/>
        </p:nvSpPr>
        <p:spPr bwMode="auto">
          <a:xfrm flipV="1">
            <a:off x="1476375" y="3213100"/>
            <a:ext cx="4318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42" name="Text Box 474"/>
          <p:cNvSpPr txBox="1">
            <a:spLocks noChangeArrowheads="1"/>
          </p:cNvSpPr>
          <p:nvPr/>
        </p:nvSpPr>
        <p:spPr bwMode="auto">
          <a:xfrm>
            <a:off x="0" y="3500438"/>
            <a:ext cx="1835150" cy="67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نيازهاي مشتريان</a:t>
            </a:r>
          </a:p>
          <a:p>
            <a:pPr algn="r">
              <a:spcBef>
                <a:spcPct val="50000"/>
              </a:spcBef>
            </a:pPr>
            <a:r>
              <a:rPr lang="en-US" altLang="en-US" sz="1600" b="0">
                <a:latin typeface="Arial" panose="020B0604020202020204" pitchFamily="34" charset="0"/>
              </a:rPr>
              <a:t>Voice of customer</a:t>
            </a:r>
            <a:r>
              <a:rPr lang="en-US" altLang="en-US" sz="1400" b="0">
                <a:latin typeface="Arial" panose="020B0604020202020204" pitchFamily="34" charset="0"/>
              </a:rPr>
              <a:t> 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43" name="Line 475"/>
          <p:cNvSpPr>
            <a:spLocks noChangeShapeType="1"/>
          </p:cNvSpPr>
          <p:nvPr/>
        </p:nvSpPr>
        <p:spPr bwMode="auto">
          <a:xfrm>
            <a:off x="2411413" y="1844675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44" name="Text Box 476"/>
          <p:cNvSpPr txBox="1">
            <a:spLocks noChangeArrowheads="1"/>
          </p:cNvSpPr>
          <p:nvPr/>
        </p:nvSpPr>
        <p:spPr bwMode="auto">
          <a:xfrm>
            <a:off x="395288" y="1700213"/>
            <a:ext cx="20177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ويژگيهاي محصول و اندازه آنها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7645" name="Text Box 477"/>
          <p:cNvSpPr txBox="1">
            <a:spLocks noChangeArrowheads="1"/>
          </p:cNvSpPr>
          <p:nvPr/>
        </p:nvSpPr>
        <p:spPr bwMode="auto">
          <a:xfrm>
            <a:off x="323850" y="476250"/>
            <a:ext cx="30956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altLang="en-US" sz="3200">
                <a:latin typeface="Arial" panose="020B0604020202020204" pitchFamily="34" charset="0"/>
              </a:rPr>
              <a:t>خانه كيفيبت(</a:t>
            </a:r>
            <a:r>
              <a:rPr lang="en-US" altLang="en-US" sz="3200">
                <a:latin typeface="Arial" panose="020B0604020202020204" pitchFamily="34" charset="0"/>
              </a:rPr>
              <a:t>(HOQ</a:t>
            </a:r>
            <a:endParaRPr lang="ar-SA" altLang="en-US" sz="3200">
              <a:latin typeface="Arial" panose="020B0604020202020204" pitchFamily="34" charset="0"/>
            </a:endParaRPr>
          </a:p>
        </p:txBody>
      </p:sp>
      <p:sp>
        <p:nvSpPr>
          <p:cNvPr id="7646" name="WordArt 478"/>
          <p:cNvSpPr>
            <a:spLocks noChangeArrowheads="1" noChangeShapeType="1" noTextEdit="1"/>
          </p:cNvSpPr>
          <p:nvPr/>
        </p:nvSpPr>
        <p:spPr bwMode="auto">
          <a:xfrm>
            <a:off x="2987675" y="3213100"/>
            <a:ext cx="2638425" cy="400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8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House Of Quality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547813" y="1773238"/>
            <a:ext cx="5689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371600" indent="-4572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828800" indent="-4572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86000" indent="-4572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43200" indent="-4572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00400" indent="-4572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657600" indent="-4572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114800" indent="-4572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romanUcPeriod"/>
            </a:pPr>
            <a:r>
              <a:rPr lang="fa-IR" altLang="en-US" sz="2800" b="0"/>
              <a:t>هدف از ماتريس خانه كيفيت:</a:t>
            </a:r>
            <a:endParaRPr lang="ar-SA" altLang="en-US" sz="2800" b="0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-1044575" y="2492375"/>
            <a:ext cx="7777163" cy="160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الف)شناسائي و ارزيابي نيازمنديهاي مشتري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ب)شناسائي رابطه بين نيازمنديهاي مشتري و نيازمنديهاي فني محصول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پ)ارزيابي نيازمنديهاي فني محصول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ت)تنظيم اهداف كمي براي نيازمنديهاي فني محصول</a:t>
            </a:r>
            <a:endParaRPr lang="ar-SA" altLang="en-US" b="0">
              <a:latin typeface="Arial" panose="020B0604020202020204" pitchFamily="34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348038" y="549275"/>
            <a:ext cx="54006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3200" b="0">
                <a:latin typeface="Arial" panose="020B0604020202020204" pitchFamily="34" charset="0"/>
              </a:rPr>
              <a:t>آغاز فرآيند </a:t>
            </a:r>
            <a:r>
              <a:rPr lang="en-US" altLang="en-US" sz="3200" b="0">
                <a:latin typeface="Arial" panose="020B0604020202020204" pitchFamily="34" charset="0"/>
              </a:rPr>
              <a:t>QFD</a:t>
            </a:r>
            <a:r>
              <a:rPr lang="fa-IR" altLang="en-US" sz="3200" b="0">
                <a:latin typeface="Arial" panose="020B0604020202020204" pitchFamily="34" charset="0"/>
              </a:rPr>
              <a:t>-ساختن خانه كيفيت</a:t>
            </a:r>
            <a:r>
              <a:rPr lang="en-US" altLang="en-US" sz="3200" b="0">
                <a:latin typeface="Arial" panose="020B0604020202020204" pitchFamily="34" charset="0"/>
              </a:rPr>
              <a:t> </a:t>
            </a:r>
            <a:endParaRPr lang="ar-SA" altLang="en-US" sz="3200" b="0">
              <a:latin typeface="Arial" panose="020B0604020202020204" pitchFamily="34" charset="0"/>
            </a:endParaRPr>
          </a:p>
        </p:txBody>
      </p:sp>
      <p:sp>
        <p:nvSpPr>
          <p:cNvPr id="9224" name="WordArt 8" descr="Paper bag"/>
          <p:cNvSpPr>
            <a:spLocks noChangeArrowheads="1" noChangeShapeType="1" noTextEdit="1"/>
          </p:cNvSpPr>
          <p:nvPr/>
        </p:nvSpPr>
        <p:spPr bwMode="auto">
          <a:xfrm>
            <a:off x="1042988" y="765175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82" name="Group 642"/>
          <p:cNvGraphicFramePr>
            <a:graphicFrameLocks noGrp="1"/>
          </p:cNvGraphicFramePr>
          <p:nvPr/>
        </p:nvGraphicFramePr>
        <p:xfrm>
          <a:off x="250825" y="2060575"/>
          <a:ext cx="8785225" cy="3522663"/>
        </p:xfrm>
        <a:graphic>
          <a:graphicData uri="http://schemas.openxmlformats.org/drawingml/2006/table">
            <a:tbl>
              <a:tblPr rtl="1"/>
              <a:tblGrid>
                <a:gridCol w="792162">
                  <a:extLst>
                    <a:ext uri="{9D8B030D-6E8A-4147-A177-3AD203B41FA5}">
                      <a16:colId xmlns:a16="http://schemas.microsoft.com/office/drawing/2014/main" val="167396293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4012131167"/>
                    </a:ext>
                  </a:extLst>
                </a:gridCol>
                <a:gridCol w="576263">
                  <a:extLst>
                    <a:ext uri="{9D8B030D-6E8A-4147-A177-3AD203B41FA5}">
                      <a16:colId xmlns:a16="http://schemas.microsoft.com/office/drawing/2014/main" val="4002439049"/>
                    </a:ext>
                  </a:extLst>
                </a:gridCol>
                <a:gridCol w="719137">
                  <a:extLst>
                    <a:ext uri="{9D8B030D-6E8A-4147-A177-3AD203B41FA5}">
                      <a16:colId xmlns:a16="http://schemas.microsoft.com/office/drawing/2014/main" val="3869899874"/>
                    </a:ext>
                  </a:extLst>
                </a:gridCol>
                <a:gridCol w="576263">
                  <a:extLst>
                    <a:ext uri="{9D8B030D-6E8A-4147-A177-3AD203B41FA5}">
                      <a16:colId xmlns:a16="http://schemas.microsoft.com/office/drawing/2014/main" val="423147513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3937232818"/>
                    </a:ext>
                  </a:extLst>
                </a:gridCol>
                <a:gridCol w="576262">
                  <a:extLst>
                    <a:ext uri="{9D8B030D-6E8A-4147-A177-3AD203B41FA5}">
                      <a16:colId xmlns:a16="http://schemas.microsoft.com/office/drawing/2014/main" val="2722653506"/>
                    </a:ext>
                  </a:extLst>
                </a:gridCol>
                <a:gridCol w="431800">
                  <a:extLst>
                    <a:ext uri="{9D8B030D-6E8A-4147-A177-3AD203B41FA5}">
                      <a16:colId xmlns:a16="http://schemas.microsoft.com/office/drawing/2014/main" val="1810962063"/>
                    </a:ext>
                  </a:extLst>
                </a:gridCol>
                <a:gridCol w="360363">
                  <a:extLst>
                    <a:ext uri="{9D8B030D-6E8A-4147-A177-3AD203B41FA5}">
                      <a16:colId xmlns:a16="http://schemas.microsoft.com/office/drawing/2014/main" val="2155946992"/>
                    </a:ext>
                  </a:extLst>
                </a:gridCol>
                <a:gridCol w="360362">
                  <a:extLst>
                    <a:ext uri="{9D8B030D-6E8A-4147-A177-3AD203B41FA5}">
                      <a16:colId xmlns:a16="http://schemas.microsoft.com/office/drawing/2014/main" val="918415101"/>
                    </a:ext>
                  </a:extLst>
                </a:gridCol>
                <a:gridCol w="287338">
                  <a:extLst>
                    <a:ext uri="{9D8B030D-6E8A-4147-A177-3AD203B41FA5}">
                      <a16:colId xmlns:a16="http://schemas.microsoft.com/office/drawing/2014/main" val="73468661"/>
                    </a:ext>
                  </a:extLst>
                </a:gridCol>
                <a:gridCol w="360362">
                  <a:extLst>
                    <a:ext uri="{9D8B030D-6E8A-4147-A177-3AD203B41FA5}">
                      <a16:colId xmlns:a16="http://schemas.microsoft.com/office/drawing/2014/main" val="2443753698"/>
                    </a:ext>
                  </a:extLst>
                </a:gridCol>
                <a:gridCol w="344488">
                  <a:extLst>
                    <a:ext uri="{9D8B030D-6E8A-4147-A177-3AD203B41FA5}">
                      <a16:colId xmlns:a16="http://schemas.microsoft.com/office/drawing/2014/main" val="169766014"/>
                    </a:ext>
                  </a:extLst>
                </a:gridCol>
                <a:gridCol w="1816100">
                  <a:extLst>
                    <a:ext uri="{9D8B030D-6E8A-4147-A177-3AD203B41FA5}">
                      <a16:colId xmlns:a16="http://schemas.microsoft.com/office/drawing/2014/main" val="2017955547"/>
                    </a:ext>
                  </a:extLst>
                </a:gridCol>
              </a:tblGrid>
              <a:tr h="9350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امتياز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خام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نقاط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فروش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نرخ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بهبود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نقطعه هدف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امتياز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شركت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الگو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امتيازكنوني محصولات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توليدي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اهميت</a:t>
                      </a:r>
                      <a:endParaRPr kumimoji="0" lang="ar-SA" alt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3983130"/>
                  </a:ext>
                </a:extLst>
              </a:tr>
              <a:tr h="39846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36.309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1.33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.0.21 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4532361"/>
                  </a:ext>
                </a:extLst>
              </a:tr>
              <a:tr h="4000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18.72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1.44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0.13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5138972"/>
                  </a:ext>
                </a:extLst>
              </a:tr>
              <a:tr h="39846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15.561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1.33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0.09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14292"/>
                  </a:ext>
                </a:extLst>
              </a:tr>
              <a:tr h="39846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33.6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1.2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0.28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8416667"/>
                  </a:ext>
                </a:extLst>
              </a:tr>
              <a:tr h="45085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38.016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1.02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1.44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0.22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3530932"/>
                  </a:ext>
                </a:extLst>
              </a:tr>
            </a:tbl>
          </a:graphicData>
        </a:graphic>
      </p:graphicFrame>
      <p:graphicFrame>
        <p:nvGraphicFramePr>
          <p:cNvPr id="10883" name="Group 643"/>
          <p:cNvGraphicFramePr>
            <a:graphicFrameLocks noGrp="1"/>
          </p:cNvGraphicFramePr>
          <p:nvPr/>
        </p:nvGraphicFramePr>
        <p:xfrm>
          <a:off x="250825" y="5589588"/>
          <a:ext cx="4105275" cy="1304925"/>
        </p:xfrm>
        <a:graphic>
          <a:graphicData uri="http://schemas.openxmlformats.org/drawingml/2006/table">
            <a:tbl>
              <a:tblPr rtl="1"/>
              <a:tblGrid>
                <a:gridCol w="431800">
                  <a:extLst>
                    <a:ext uri="{9D8B030D-6E8A-4147-A177-3AD203B41FA5}">
                      <a16:colId xmlns:a16="http://schemas.microsoft.com/office/drawing/2014/main" val="3164954528"/>
                    </a:ext>
                  </a:extLst>
                </a:gridCol>
                <a:gridCol w="360362">
                  <a:extLst>
                    <a:ext uri="{9D8B030D-6E8A-4147-A177-3AD203B41FA5}">
                      <a16:colId xmlns:a16="http://schemas.microsoft.com/office/drawing/2014/main" val="683938078"/>
                    </a:ext>
                  </a:extLst>
                </a:gridCol>
                <a:gridCol w="360363">
                  <a:extLst>
                    <a:ext uri="{9D8B030D-6E8A-4147-A177-3AD203B41FA5}">
                      <a16:colId xmlns:a16="http://schemas.microsoft.com/office/drawing/2014/main" val="4164302483"/>
                    </a:ext>
                  </a:extLst>
                </a:gridCol>
                <a:gridCol w="360362">
                  <a:extLst>
                    <a:ext uri="{9D8B030D-6E8A-4147-A177-3AD203B41FA5}">
                      <a16:colId xmlns:a16="http://schemas.microsoft.com/office/drawing/2014/main" val="1508922078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val="950030507"/>
                    </a:ext>
                  </a:extLst>
                </a:gridCol>
                <a:gridCol w="433388">
                  <a:extLst>
                    <a:ext uri="{9D8B030D-6E8A-4147-A177-3AD203B41FA5}">
                      <a16:colId xmlns:a16="http://schemas.microsoft.com/office/drawing/2014/main" val="4128220797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66973901"/>
                    </a:ext>
                  </a:extLst>
                </a:gridCol>
              </a:tblGrid>
              <a:tr h="28733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14918"/>
                  </a:ext>
                </a:extLst>
              </a:tr>
              <a:tr h="1936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490167"/>
                  </a:ext>
                </a:extLst>
              </a:tr>
              <a:tr h="19526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اندازه گيري كنوني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2453221"/>
                  </a:ext>
                </a:extLst>
              </a:tr>
              <a:tr h="193675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هدف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3602879"/>
                  </a:ext>
                </a:extLst>
              </a:tr>
            </a:tbl>
          </a:graphicData>
        </a:graphic>
      </p:graphicFrame>
      <p:sp>
        <p:nvSpPr>
          <p:cNvPr id="10729" name="AutoShape 489"/>
          <p:cNvSpPr>
            <a:spLocks noChangeArrowheads="1"/>
          </p:cNvSpPr>
          <p:nvPr/>
        </p:nvSpPr>
        <p:spPr bwMode="auto">
          <a:xfrm>
            <a:off x="2051050" y="981075"/>
            <a:ext cx="2160588" cy="1079500"/>
          </a:xfrm>
          <a:prstGeom prst="flowChartExtra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30" name="Line 490"/>
          <p:cNvSpPr>
            <a:spLocks noChangeShapeType="1"/>
          </p:cNvSpPr>
          <p:nvPr/>
        </p:nvSpPr>
        <p:spPr bwMode="auto">
          <a:xfrm flipH="1" flipV="1">
            <a:off x="250825" y="2060575"/>
            <a:ext cx="1800225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731" name="Text Box 491"/>
          <p:cNvSpPr txBox="1">
            <a:spLocks noChangeArrowheads="1"/>
          </p:cNvSpPr>
          <p:nvPr/>
        </p:nvSpPr>
        <p:spPr bwMode="auto">
          <a:xfrm>
            <a:off x="539750" y="2133600"/>
            <a:ext cx="13684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نياز فني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32" name="Text Box 492"/>
          <p:cNvSpPr txBox="1">
            <a:spLocks noChangeArrowheads="1"/>
          </p:cNvSpPr>
          <p:nvPr/>
        </p:nvSpPr>
        <p:spPr bwMode="auto">
          <a:xfrm>
            <a:off x="-828675" y="2636838"/>
            <a:ext cx="2124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نياز مشتريان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33" name="Text Box 493"/>
          <p:cNvSpPr txBox="1">
            <a:spLocks noChangeArrowheads="1"/>
          </p:cNvSpPr>
          <p:nvPr/>
        </p:nvSpPr>
        <p:spPr bwMode="auto">
          <a:xfrm rot="16200000">
            <a:off x="1375568" y="2736057"/>
            <a:ext cx="16557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عرض تردد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34" name="Text Box 494"/>
          <p:cNvSpPr txBox="1">
            <a:spLocks noChangeArrowheads="1"/>
          </p:cNvSpPr>
          <p:nvPr/>
        </p:nvSpPr>
        <p:spPr bwMode="auto">
          <a:xfrm rot="16200000">
            <a:off x="2072482" y="2326481"/>
            <a:ext cx="1008062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000" b="0">
                <a:latin typeface="Arial" panose="020B0604020202020204" pitchFamily="34" charset="0"/>
              </a:rPr>
              <a:t>مدت زما بين دوبار</a:t>
            </a:r>
          </a:p>
          <a:p>
            <a:pPr algn="r">
              <a:spcBef>
                <a:spcPct val="50000"/>
              </a:spcBef>
            </a:pPr>
            <a:r>
              <a:rPr lang="fa-IR" altLang="en-US" sz="1000" b="0">
                <a:latin typeface="Arial" panose="020B0604020202020204" pitchFamily="34" charset="0"/>
              </a:rPr>
              <a:t>پنچرشدن </a:t>
            </a:r>
            <a:endParaRPr lang="ar-SA" altLang="en-US" sz="1000" b="0">
              <a:latin typeface="Arial" panose="020B0604020202020204" pitchFamily="34" charset="0"/>
            </a:endParaRPr>
          </a:p>
        </p:txBody>
      </p:sp>
      <p:sp>
        <p:nvSpPr>
          <p:cNvPr id="10741" name="Text Box 501"/>
          <p:cNvSpPr txBox="1">
            <a:spLocks noChangeArrowheads="1"/>
          </p:cNvSpPr>
          <p:nvPr/>
        </p:nvSpPr>
        <p:spPr bwMode="auto">
          <a:xfrm rot="16200000">
            <a:off x="1793081" y="3112294"/>
            <a:ext cx="22320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تعداد لايه ها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0742" name="Text Box 502"/>
          <p:cNvSpPr txBox="1">
            <a:spLocks noChangeArrowheads="1"/>
          </p:cNvSpPr>
          <p:nvPr/>
        </p:nvSpPr>
        <p:spPr bwMode="auto">
          <a:xfrm rot="16200000">
            <a:off x="2260600" y="2859088"/>
            <a:ext cx="18716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فشاربادقابل تحمل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0743" name="Text Box 503"/>
          <p:cNvSpPr txBox="1">
            <a:spLocks noChangeArrowheads="1"/>
          </p:cNvSpPr>
          <p:nvPr/>
        </p:nvSpPr>
        <p:spPr bwMode="auto">
          <a:xfrm rot="16200000">
            <a:off x="2167731" y="3312319"/>
            <a:ext cx="2808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طرح ترد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44" name="Text Box 504"/>
          <p:cNvSpPr txBox="1">
            <a:spLocks noChangeArrowheads="1"/>
          </p:cNvSpPr>
          <p:nvPr/>
        </p:nvSpPr>
        <p:spPr bwMode="auto">
          <a:xfrm rot="16200000">
            <a:off x="2528094" y="3312319"/>
            <a:ext cx="2808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ابعاد سايد وال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50" name="Text Box 510"/>
          <p:cNvSpPr txBox="1">
            <a:spLocks noChangeArrowheads="1"/>
          </p:cNvSpPr>
          <p:nvPr/>
        </p:nvSpPr>
        <p:spPr bwMode="auto">
          <a:xfrm>
            <a:off x="-1765300" y="3141663"/>
            <a:ext cx="38893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راحتي در هنگام فرمان گيري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51" name="Text Box 511"/>
          <p:cNvSpPr txBox="1">
            <a:spLocks noChangeArrowheads="1"/>
          </p:cNvSpPr>
          <p:nvPr/>
        </p:nvSpPr>
        <p:spPr bwMode="auto">
          <a:xfrm>
            <a:off x="-684213" y="3644900"/>
            <a:ext cx="2663826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سايش كم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52" name="Text Box 512"/>
          <p:cNvSpPr txBox="1">
            <a:spLocks noChangeArrowheads="1"/>
          </p:cNvSpPr>
          <p:nvPr/>
        </p:nvSpPr>
        <p:spPr bwMode="auto">
          <a:xfrm>
            <a:off x="179388" y="4149725"/>
            <a:ext cx="1873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زيبائي سطح روي تاير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53" name="Text Box 513"/>
          <p:cNvSpPr txBox="1">
            <a:spLocks noChangeArrowheads="1"/>
          </p:cNvSpPr>
          <p:nvPr/>
        </p:nvSpPr>
        <p:spPr bwMode="auto">
          <a:xfrm>
            <a:off x="-684213" y="4581525"/>
            <a:ext cx="28082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صداندادن تايردر هنگام رانندگي 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54" name="Text Box 514"/>
          <p:cNvSpPr txBox="1">
            <a:spLocks noChangeArrowheads="1"/>
          </p:cNvSpPr>
          <p:nvPr/>
        </p:nvSpPr>
        <p:spPr bwMode="auto">
          <a:xfrm>
            <a:off x="-1116013" y="5157788"/>
            <a:ext cx="3168651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عدم پنچر شدن سريع تاير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55" name="Text Box 515"/>
          <p:cNvSpPr txBox="1">
            <a:spLocks noChangeArrowheads="1"/>
          </p:cNvSpPr>
          <p:nvPr/>
        </p:nvSpPr>
        <p:spPr bwMode="auto">
          <a:xfrm>
            <a:off x="250825" y="5589588"/>
            <a:ext cx="1585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مجموع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10799" name="Line 559"/>
          <p:cNvSpPr>
            <a:spLocks noChangeShapeType="1"/>
          </p:cNvSpPr>
          <p:nvPr/>
        </p:nvSpPr>
        <p:spPr bwMode="auto">
          <a:xfrm flipH="1">
            <a:off x="2051050" y="2997200"/>
            <a:ext cx="360363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01" name="Text Box 561"/>
          <p:cNvSpPr txBox="1">
            <a:spLocks noChangeArrowheads="1"/>
          </p:cNvSpPr>
          <p:nvPr/>
        </p:nvSpPr>
        <p:spPr bwMode="auto">
          <a:xfrm>
            <a:off x="1979613" y="2997200"/>
            <a:ext cx="2889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02" name="Text Box 562"/>
          <p:cNvSpPr txBox="1">
            <a:spLocks noChangeArrowheads="1"/>
          </p:cNvSpPr>
          <p:nvPr/>
        </p:nvSpPr>
        <p:spPr bwMode="auto">
          <a:xfrm>
            <a:off x="1979613" y="3213100"/>
            <a:ext cx="5032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181</a:t>
            </a:r>
          </a:p>
        </p:txBody>
      </p:sp>
      <p:sp>
        <p:nvSpPr>
          <p:cNvPr id="10803" name="Text Box 563"/>
          <p:cNvSpPr txBox="1">
            <a:spLocks noChangeArrowheads="1"/>
          </p:cNvSpPr>
          <p:nvPr/>
        </p:nvSpPr>
        <p:spPr bwMode="auto">
          <a:xfrm>
            <a:off x="1619250" y="3500438"/>
            <a:ext cx="6477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04" name="Line 564"/>
          <p:cNvSpPr>
            <a:spLocks noChangeShapeType="1"/>
          </p:cNvSpPr>
          <p:nvPr/>
        </p:nvSpPr>
        <p:spPr bwMode="auto">
          <a:xfrm flipH="1">
            <a:off x="2051050" y="3500438"/>
            <a:ext cx="360363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05" name="Line 565"/>
          <p:cNvSpPr>
            <a:spLocks noChangeShapeType="1"/>
          </p:cNvSpPr>
          <p:nvPr/>
        </p:nvSpPr>
        <p:spPr bwMode="auto">
          <a:xfrm>
            <a:off x="241141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06" name="Line 566"/>
          <p:cNvSpPr>
            <a:spLocks noChangeShapeType="1"/>
          </p:cNvSpPr>
          <p:nvPr/>
        </p:nvSpPr>
        <p:spPr bwMode="auto">
          <a:xfrm flipH="1">
            <a:off x="2051050" y="4005263"/>
            <a:ext cx="3603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07" name="Line 567"/>
          <p:cNvSpPr>
            <a:spLocks noChangeShapeType="1"/>
          </p:cNvSpPr>
          <p:nvPr/>
        </p:nvSpPr>
        <p:spPr bwMode="auto">
          <a:xfrm flipH="1">
            <a:off x="2051050" y="4581525"/>
            <a:ext cx="360363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08" name="Line 568"/>
          <p:cNvSpPr>
            <a:spLocks noChangeShapeType="1"/>
          </p:cNvSpPr>
          <p:nvPr/>
        </p:nvSpPr>
        <p:spPr bwMode="auto">
          <a:xfrm flipH="1">
            <a:off x="2051050" y="5013325"/>
            <a:ext cx="360363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09" name="Line 569"/>
          <p:cNvSpPr>
            <a:spLocks noChangeShapeType="1"/>
          </p:cNvSpPr>
          <p:nvPr/>
        </p:nvSpPr>
        <p:spPr bwMode="auto">
          <a:xfrm flipH="1">
            <a:off x="2771775" y="2997200"/>
            <a:ext cx="287338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0" name="Line 570"/>
          <p:cNvSpPr>
            <a:spLocks noChangeShapeType="1"/>
          </p:cNvSpPr>
          <p:nvPr/>
        </p:nvSpPr>
        <p:spPr bwMode="auto">
          <a:xfrm flipH="1">
            <a:off x="3059113" y="2997200"/>
            <a:ext cx="3603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1" name="Line 571"/>
          <p:cNvSpPr>
            <a:spLocks noChangeShapeType="1"/>
          </p:cNvSpPr>
          <p:nvPr/>
        </p:nvSpPr>
        <p:spPr bwMode="auto">
          <a:xfrm flipH="1">
            <a:off x="3419475" y="2997200"/>
            <a:ext cx="3603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2" name="Line 572"/>
          <p:cNvSpPr>
            <a:spLocks noChangeShapeType="1"/>
          </p:cNvSpPr>
          <p:nvPr/>
        </p:nvSpPr>
        <p:spPr bwMode="auto">
          <a:xfrm flipH="1">
            <a:off x="3779838" y="2997200"/>
            <a:ext cx="4318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3" name="Line 573"/>
          <p:cNvSpPr>
            <a:spLocks noChangeShapeType="1"/>
          </p:cNvSpPr>
          <p:nvPr/>
        </p:nvSpPr>
        <p:spPr bwMode="auto">
          <a:xfrm flipH="1">
            <a:off x="2411413" y="3500438"/>
            <a:ext cx="3603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4" name="Line 574"/>
          <p:cNvSpPr>
            <a:spLocks noChangeShapeType="1"/>
          </p:cNvSpPr>
          <p:nvPr/>
        </p:nvSpPr>
        <p:spPr bwMode="auto">
          <a:xfrm flipH="1">
            <a:off x="3348038" y="3500438"/>
            <a:ext cx="4318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5" name="Line 575"/>
          <p:cNvSpPr>
            <a:spLocks noChangeShapeType="1"/>
          </p:cNvSpPr>
          <p:nvPr/>
        </p:nvSpPr>
        <p:spPr bwMode="auto">
          <a:xfrm flipH="1">
            <a:off x="3779838" y="3500438"/>
            <a:ext cx="4318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6" name="Line 576"/>
          <p:cNvSpPr>
            <a:spLocks noChangeShapeType="1"/>
          </p:cNvSpPr>
          <p:nvPr/>
        </p:nvSpPr>
        <p:spPr bwMode="auto">
          <a:xfrm flipH="1">
            <a:off x="3419475" y="4005263"/>
            <a:ext cx="360363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7" name="Line 577"/>
          <p:cNvSpPr>
            <a:spLocks noChangeShapeType="1"/>
          </p:cNvSpPr>
          <p:nvPr/>
        </p:nvSpPr>
        <p:spPr bwMode="auto">
          <a:xfrm flipH="1">
            <a:off x="3779838" y="4076700"/>
            <a:ext cx="4318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8" name="Line 578"/>
          <p:cNvSpPr>
            <a:spLocks noChangeShapeType="1"/>
          </p:cNvSpPr>
          <p:nvPr/>
        </p:nvSpPr>
        <p:spPr bwMode="auto">
          <a:xfrm flipH="1">
            <a:off x="3419475" y="4508500"/>
            <a:ext cx="360363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19" name="Line 579"/>
          <p:cNvSpPr>
            <a:spLocks noChangeShapeType="1"/>
          </p:cNvSpPr>
          <p:nvPr/>
        </p:nvSpPr>
        <p:spPr bwMode="auto">
          <a:xfrm flipH="1">
            <a:off x="3779838" y="4508500"/>
            <a:ext cx="4318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0" name="Line 580"/>
          <p:cNvSpPr>
            <a:spLocks noChangeShapeType="1"/>
          </p:cNvSpPr>
          <p:nvPr/>
        </p:nvSpPr>
        <p:spPr bwMode="auto">
          <a:xfrm flipH="1">
            <a:off x="3419475" y="5084763"/>
            <a:ext cx="3603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1" name="Line 581"/>
          <p:cNvSpPr>
            <a:spLocks noChangeShapeType="1"/>
          </p:cNvSpPr>
          <p:nvPr/>
        </p:nvSpPr>
        <p:spPr bwMode="auto">
          <a:xfrm flipH="1">
            <a:off x="3779838" y="5084763"/>
            <a:ext cx="43180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2" name="Line 582"/>
          <p:cNvSpPr>
            <a:spLocks noChangeShapeType="1"/>
          </p:cNvSpPr>
          <p:nvPr/>
        </p:nvSpPr>
        <p:spPr bwMode="auto">
          <a:xfrm flipH="1">
            <a:off x="3059113" y="5084763"/>
            <a:ext cx="3603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3" name="Line 583"/>
          <p:cNvSpPr>
            <a:spLocks noChangeShapeType="1"/>
          </p:cNvSpPr>
          <p:nvPr/>
        </p:nvSpPr>
        <p:spPr bwMode="auto">
          <a:xfrm flipH="1">
            <a:off x="2771775" y="5084763"/>
            <a:ext cx="287338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4" name="Line 584"/>
          <p:cNvSpPr>
            <a:spLocks noChangeShapeType="1"/>
          </p:cNvSpPr>
          <p:nvPr/>
        </p:nvSpPr>
        <p:spPr bwMode="auto">
          <a:xfrm flipH="1">
            <a:off x="2411413" y="5084763"/>
            <a:ext cx="360362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5" name="Line 585"/>
          <p:cNvSpPr>
            <a:spLocks noChangeShapeType="1"/>
          </p:cNvSpPr>
          <p:nvPr/>
        </p:nvSpPr>
        <p:spPr bwMode="auto">
          <a:xfrm flipH="1">
            <a:off x="2411413" y="4005263"/>
            <a:ext cx="3603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26" name="Text Box 586"/>
          <p:cNvSpPr txBox="1">
            <a:spLocks noChangeArrowheads="1"/>
          </p:cNvSpPr>
          <p:nvPr/>
        </p:nvSpPr>
        <p:spPr bwMode="auto">
          <a:xfrm>
            <a:off x="1619250" y="5013325"/>
            <a:ext cx="6492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0827" name="Text Box 587"/>
          <p:cNvSpPr txBox="1">
            <a:spLocks noChangeArrowheads="1"/>
          </p:cNvSpPr>
          <p:nvPr/>
        </p:nvSpPr>
        <p:spPr bwMode="auto">
          <a:xfrm>
            <a:off x="1403350" y="3500438"/>
            <a:ext cx="12239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28" name="Text Box 588"/>
          <p:cNvSpPr txBox="1">
            <a:spLocks noChangeArrowheads="1"/>
          </p:cNvSpPr>
          <p:nvPr/>
        </p:nvSpPr>
        <p:spPr bwMode="auto">
          <a:xfrm>
            <a:off x="1547813" y="4508500"/>
            <a:ext cx="7191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29" name="Text Box 589"/>
          <p:cNvSpPr txBox="1">
            <a:spLocks noChangeArrowheads="1"/>
          </p:cNvSpPr>
          <p:nvPr/>
        </p:nvSpPr>
        <p:spPr bwMode="auto">
          <a:xfrm>
            <a:off x="2411413" y="4005263"/>
            <a:ext cx="12239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10830" name="Text Box 590"/>
          <p:cNvSpPr txBox="1">
            <a:spLocks noChangeArrowheads="1"/>
          </p:cNvSpPr>
          <p:nvPr/>
        </p:nvSpPr>
        <p:spPr bwMode="auto">
          <a:xfrm>
            <a:off x="2843213" y="2924175"/>
            <a:ext cx="431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0831" name="Text Box 591"/>
          <p:cNvSpPr txBox="1">
            <a:spLocks noChangeArrowheads="1"/>
          </p:cNvSpPr>
          <p:nvPr/>
        </p:nvSpPr>
        <p:spPr bwMode="auto">
          <a:xfrm>
            <a:off x="2339975" y="4005263"/>
            <a:ext cx="6477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0832" name="Text Box 592"/>
          <p:cNvSpPr txBox="1">
            <a:spLocks noChangeArrowheads="1"/>
          </p:cNvSpPr>
          <p:nvPr/>
        </p:nvSpPr>
        <p:spPr bwMode="auto">
          <a:xfrm>
            <a:off x="1692275" y="5013325"/>
            <a:ext cx="1296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33" name="Text Box 593"/>
          <p:cNvSpPr txBox="1">
            <a:spLocks noChangeArrowheads="1"/>
          </p:cNvSpPr>
          <p:nvPr/>
        </p:nvSpPr>
        <p:spPr bwMode="auto">
          <a:xfrm>
            <a:off x="2339975" y="2924175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0834" name="Text Box 594"/>
          <p:cNvSpPr txBox="1">
            <a:spLocks noChangeArrowheads="1"/>
          </p:cNvSpPr>
          <p:nvPr/>
        </p:nvSpPr>
        <p:spPr bwMode="auto">
          <a:xfrm>
            <a:off x="2771775" y="3500438"/>
            <a:ext cx="8636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35" name="Text Box 595"/>
          <p:cNvSpPr txBox="1">
            <a:spLocks noChangeArrowheads="1"/>
          </p:cNvSpPr>
          <p:nvPr/>
        </p:nvSpPr>
        <p:spPr bwMode="auto">
          <a:xfrm>
            <a:off x="1403350" y="4005263"/>
            <a:ext cx="8651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36" name="Text Box 596"/>
          <p:cNvSpPr txBox="1">
            <a:spLocks noChangeArrowheads="1"/>
          </p:cNvSpPr>
          <p:nvPr/>
        </p:nvSpPr>
        <p:spPr bwMode="auto">
          <a:xfrm>
            <a:off x="3419475" y="4508500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37" name="Text Box 597"/>
          <p:cNvSpPr txBox="1">
            <a:spLocks noChangeArrowheads="1"/>
          </p:cNvSpPr>
          <p:nvPr/>
        </p:nvSpPr>
        <p:spPr bwMode="auto">
          <a:xfrm>
            <a:off x="3059113" y="4005263"/>
            <a:ext cx="10080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38" name="Text Box 598"/>
          <p:cNvSpPr txBox="1">
            <a:spLocks noChangeArrowheads="1"/>
          </p:cNvSpPr>
          <p:nvPr/>
        </p:nvSpPr>
        <p:spPr bwMode="auto">
          <a:xfrm>
            <a:off x="2700338" y="5013325"/>
            <a:ext cx="5762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39" name="Text Box 599"/>
          <p:cNvSpPr txBox="1">
            <a:spLocks noChangeArrowheads="1"/>
          </p:cNvSpPr>
          <p:nvPr/>
        </p:nvSpPr>
        <p:spPr bwMode="auto">
          <a:xfrm>
            <a:off x="1763713" y="4005263"/>
            <a:ext cx="8651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0" name="Text Box 600"/>
          <p:cNvSpPr txBox="1">
            <a:spLocks noChangeArrowheads="1"/>
          </p:cNvSpPr>
          <p:nvPr/>
        </p:nvSpPr>
        <p:spPr bwMode="auto">
          <a:xfrm>
            <a:off x="2916238" y="5013325"/>
            <a:ext cx="10795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0841" name="Text Box 601"/>
          <p:cNvSpPr txBox="1">
            <a:spLocks noChangeArrowheads="1"/>
          </p:cNvSpPr>
          <p:nvPr/>
        </p:nvSpPr>
        <p:spPr bwMode="auto">
          <a:xfrm>
            <a:off x="2700338" y="4508500"/>
            <a:ext cx="2682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2" name="Text Box 602"/>
          <p:cNvSpPr txBox="1">
            <a:spLocks noChangeArrowheads="1"/>
          </p:cNvSpPr>
          <p:nvPr/>
        </p:nvSpPr>
        <p:spPr bwMode="auto">
          <a:xfrm>
            <a:off x="3203575" y="5084763"/>
            <a:ext cx="431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3" name="Text Box 603"/>
          <p:cNvSpPr txBox="1">
            <a:spLocks noChangeArrowheads="1"/>
          </p:cNvSpPr>
          <p:nvPr/>
        </p:nvSpPr>
        <p:spPr bwMode="auto">
          <a:xfrm>
            <a:off x="2771775" y="4508500"/>
            <a:ext cx="863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4" name="Text Box 604"/>
          <p:cNvSpPr txBox="1">
            <a:spLocks noChangeArrowheads="1"/>
          </p:cNvSpPr>
          <p:nvPr/>
        </p:nvSpPr>
        <p:spPr bwMode="auto">
          <a:xfrm>
            <a:off x="2987675" y="3068638"/>
            <a:ext cx="5762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5" name="Text Box 605"/>
          <p:cNvSpPr txBox="1">
            <a:spLocks noChangeArrowheads="1"/>
          </p:cNvSpPr>
          <p:nvPr/>
        </p:nvSpPr>
        <p:spPr bwMode="auto">
          <a:xfrm>
            <a:off x="3276600" y="3500438"/>
            <a:ext cx="7921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6" name="Text Box 606"/>
          <p:cNvSpPr txBox="1">
            <a:spLocks noChangeArrowheads="1"/>
          </p:cNvSpPr>
          <p:nvPr/>
        </p:nvSpPr>
        <p:spPr bwMode="auto">
          <a:xfrm>
            <a:off x="3492500" y="2997200"/>
            <a:ext cx="576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0847" name="Text Box 607"/>
          <p:cNvSpPr txBox="1">
            <a:spLocks noChangeArrowheads="1"/>
          </p:cNvSpPr>
          <p:nvPr/>
        </p:nvSpPr>
        <p:spPr bwMode="auto">
          <a:xfrm>
            <a:off x="1692275" y="5013325"/>
            <a:ext cx="10080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0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0848" name="Line 608"/>
          <p:cNvSpPr>
            <a:spLocks noChangeShapeType="1"/>
          </p:cNvSpPr>
          <p:nvPr/>
        </p:nvSpPr>
        <p:spPr bwMode="auto">
          <a:xfrm flipH="1">
            <a:off x="2771775" y="4076700"/>
            <a:ext cx="287338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49" name="Line 609"/>
          <p:cNvSpPr>
            <a:spLocks noChangeShapeType="1"/>
          </p:cNvSpPr>
          <p:nvPr/>
        </p:nvSpPr>
        <p:spPr bwMode="auto">
          <a:xfrm flipH="1">
            <a:off x="2771775" y="4581525"/>
            <a:ext cx="287338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50" name="Text Box 610"/>
          <p:cNvSpPr txBox="1">
            <a:spLocks noChangeArrowheads="1"/>
          </p:cNvSpPr>
          <p:nvPr/>
        </p:nvSpPr>
        <p:spPr bwMode="auto">
          <a:xfrm>
            <a:off x="1403350" y="3716338"/>
            <a:ext cx="10080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93</a:t>
            </a:r>
          </a:p>
        </p:txBody>
      </p:sp>
      <p:sp>
        <p:nvSpPr>
          <p:cNvPr id="10851" name="Text Box 611"/>
          <p:cNvSpPr txBox="1">
            <a:spLocks noChangeArrowheads="1"/>
          </p:cNvSpPr>
          <p:nvPr/>
        </p:nvSpPr>
        <p:spPr bwMode="auto">
          <a:xfrm>
            <a:off x="1619250" y="4292600"/>
            <a:ext cx="7921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46</a:t>
            </a:r>
          </a:p>
        </p:txBody>
      </p:sp>
      <p:sp>
        <p:nvSpPr>
          <p:cNvPr id="10852" name="Text Box 612"/>
          <p:cNvSpPr txBox="1">
            <a:spLocks noChangeArrowheads="1"/>
          </p:cNvSpPr>
          <p:nvPr/>
        </p:nvSpPr>
        <p:spPr bwMode="auto">
          <a:xfrm>
            <a:off x="1763713" y="4797425"/>
            <a:ext cx="6477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168</a:t>
            </a:r>
          </a:p>
        </p:txBody>
      </p:sp>
      <p:sp>
        <p:nvSpPr>
          <p:cNvPr id="10853" name="Text Box 613"/>
          <p:cNvSpPr txBox="1">
            <a:spLocks noChangeArrowheads="1"/>
          </p:cNvSpPr>
          <p:nvPr/>
        </p:nvSpPr>
        <p:spPr bwMode="auto">
          <a:xfrm>
            <a:off x="900113" y="5300663"/>
            <a:ext cx="15128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38</a:t>
            </a:r>
          </a:p>
        </p:txBody>
      </p:sp>
      <p:sp>
        <p:nvSpPr>
          <p:cNvPr id="10854" name="Text Box 614"/>
          <p:cNvSpPr txBox="1">
            <a:spLocks noChangeArrowheads="1"/>
          </p:cNvSpPr>
          <p:nvPr/>
        </p:nvSpPr>
        <p:spPr bwMode="auto">
          <a:xfrm>
            <a:off x="1692275" y="3716338"/>
            <a:ext cx="10795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56</a:t>
            </a:r>
          </a:p>
        </p:txBody>
      </p:sp>
      <p:sp>
        <p:nvSpPr>
          <p:cNvPr id="10855" name="Text Box 615"/>
          <p:cNvSpPr txBox="1">
            <a:spLocks noChangeArrowheads="1"/>
          </p:cNvSpPr>
          <p:nvPr/>
        </p:nvSpPr>
        <p:spPr bwMode="auto">
          <a:xfrm>
            <a:off x="1692275" y="4221163"/>
            <a:ext cx="10810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46</a:t>
            </a:r>
          </a:p>
        </p:txBody>
      </p:sp>
      <p:sp>
        <p:nvSpPr>
          <p:cNvPr id="10856" name="Text Box 616"/>
          <p:cNvSpPr txBox="1">
            <a:spLocks noChangeArrowheads="1"/>
          </p:cNvSpPr>
          <p:nvPr/>
        </p:nvSpPr>
        <p:spPr bwMode="auto">
          <a:xfrm>
            <a:off x="1763713" y="5300663"/>
            <a:ext cx="10080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190</a:t>
            </a:r>
          </a:p>
        </p:txBody>
      </p:sp>
      <p:sp>
        <p:nvSpPr>
          <p:cNvPr id="10857" name="Text Box 617"/>
          <p:cNvSpPr txBox="1">
            <a:spLocks noChangeArrowheads="1"/>
          </p:cNvSpPr>
          <p:nvPr/>
        </p:nvSpPr>
        <p:spPr bwMode="auto">
          <a:xfrm>
            <a:off x="2051050" y="3213100"/>
            <a:ext cx="10080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36</a:t>
            </a:r>
          </a:p>
        </p:txBody>
      </p:sp>
      <p:sp>
        <p:nvSpPr>
          <p:cNvPr id="10858" name="Text Box 618"/>
          <p:cNvSpPr txBox="1">
            <a:spLocks noChangeArrowheads="1"/>
          </p:cNvSpPr>
          <p:nvPr/>
        </p:nvSpPr>
        <p:spPr bwMode="auto">
          <a:xfrm>
            <a:off x="2195513" y="4221163"/>
            <a:ext cx="86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15</a:t>
            </a:r>
          </a:p>
        </p:txBody>
      </p:sp>
      <p:sp>
        <p:nvSpPr>
          <p:cNvPr id="10859" name="Text Box 619"/>
          <p:cNvSpPr txBox="1">
            <a:spLocks noChangeArrowheads="1"/>
          </p:cNvSpPr>
          <p:nvPr/>
        </p:nvSpPr>
        <p:spPr bwMode="auto">
          <a:xfrm>
            <a:off x="2124075" y="4797425"/>
            <a:ext cx="9366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114</a:t>
            </a:r>
          </a:p>
        </p:txBody>
      </p:sp>
      <p:sp>
        <p:nvSpPr>
          <p:cNvPr id="10860" name="Text Box 620"/>
          <p:cNvSpPr txBox="1">
            <a:spLocks noChangeArrowheads="1"/>
          </p:cNvSpPr>
          <p:nvPr/>
        </p:nvSpPr>
        <p:spPr bwMode="auto">
          <a:xfrm>
            <a:off x="1908175" y="5300663"/>
            <a:ext cx="11525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190</a:t>
            </a:r>
          </a:p>
        </p:txBody>
      </p:sp>
      <p:sp>
        <p:nvSpPr>
          <p:cNvPr id="10861" name="Text Box 621"/>
          <p:cNvSpPr txBox="1">
            <a:spLocks noChangeArrowheads="1"/>
          </p:cNvSpPr>
          <p:nvPr/>
        </p:nvSpPr>
        <p:spPr bwMode="auto">
          <a:xfrm>
            <a:off x="1692275" y="3284538"/>
            <a:ext cx="17287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36</a:t>
            </a:r>
          </a:p>
        </p:txBody>
      </p:sp>
      <p:sp>
        <p:nvSpPr>
          <p:cNvPr id="10862" name="Text Box 622"/>
          <p:cNvSpPr txBox="1">
            <a:spLocks noChangeArrowheads="1"/>
          </p:cNvSpPr>
          <p:nvPr/>
        </p:nvSpPr>
        <p:spPr bwMode="auto">
          <a:xfrm>
            <a:off x="1476375" y="5300663"/>
            <a:ext cx="19446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190</a:t>
            </a:r>
          </a:p>
        </p:txBody>
      </p:sp>
      <p:sp>
        <p:nvSpPr>
          <p:cNvPr id="10863" name="Text Box 623"/>
          <p:cNvSpPr txBox="1">
            <a:spLocks noChangeArrowheads="1"/>
          </p:cNvSpPr>
          <p:nvPr/>
        </p:nvSpPr>
        <p:spPr bwMode="auto">
          <a:xfrm>
            <a:off x="2627313" y="3213100"/>
            <a:ext cx="11525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108</a:t>
            </a:r>
          </a:p>
        </p:txBody>
      </p:sp>
      <p:sp>
        <p:nvSpPr>
          <p:cNvPr id="10864" name="Text Box 624"/>
          <p:cNvSpPr txBox="1">
            <a:spLocks noChangeArrowheads="1"/>
          </p:cNvSpPr>
          <p:nvPr/>
        </p:nvSpPr>
        <p:spPr bwMode="auto">
          <a:xfrm>
            <a:off x="2843213" y="3789363"/>
            <a:ext cx="9366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93</a:t>
            </a:r>
          </a:p>
        </p:txBody>
      </p:sp>
      <p:sp>
        <p:nvSpPr>
          <p:cNvPr id="10865" name="Text Box 625"/>
          <p:cNvSpPr txBox="1">
            <a:spLocks noChangeArrowheads="1"/>
          </p:cNvSpPr>
          <p:nvPr/>
        </p:nvSpPr>
        <p:spPr bwMode="auto">
          <a:xfrm>
            <a:off x="2843213" y="4292600"/>
            <a:ext cx="9366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140</a:t>
            </a:r>
          </a:p>
        </p:txBody>
      </p:sp>
      <p:sp>
        <p:nvSpPr>
          <p:cNvPr id="10866" name="Text Box 626"/>
          <p:cNvSpPr txBox="1">
            <a:spLocks noChangeArrowheads="1"/>
          </p:cNvSpPr>
          <p:nvPr/>
        </p:nvSpPr>
        <p:spPr bwMode="auto">
          <a:xfrm>
            <a:off x="3059113" y="4797425"/>
            <a:ext cx="7191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114</a:t>
            </a:r>
          </a:p>
        </p:txBody>
      </p:sp>
      <p:sp>
        <p:nvSpPr>
          <p:cNvPr id="10867" name="Text Box 627"/>
          <p:cNvSpPr txBox="1">
            <a:spLocks noChangeArrowheads="1"/>
          </p:cNvSpPr>
          <p:nvPr/>
        </p:nvSpPr>
        <p:spPr bwMode="auto">
          <a:xfrm>
            <a:off x="3203575" y="5300663"/>
            <a:ext cx="5762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190</a:t>
            </a:r>
          </a:p>
        </p:txBody>
      </p:sp>
      <p:sp>
        <p:nvSpPr>
          <p:cNvPr id="10868" name="Text Box 628"/>
          <p:cNvSpPr txBox="1">
            <a:spLocks noChangeArrowheads="1"/>
          </p:cNvSpPr>
          <p:nvPr/>
        </p:nvSpPr>
        <p:spPr bwMode="auto">
          <a:xfrm>
            <a:off x="2987675" y="3284538"/>
            <a:ext cx="10795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108</a:t>
            </a:r>
          </a:p>
        </p:txBody>
      </p:sp>
      <p:sp>
        <p:nvSpPr>
          <p:cNvPr id="10869" name="Text Box 629"/>
          <p:cNvSpPr txBox="1">
            <a:spLocks noChangeArrowheads="1"/>
          </p:cNvSpPr>
          <p:nvPr/>
        </p:nvSpPr>
        <p:spPr bwMode="auto">
          <a:xfrm>
            <a:off x="3635375" y="3716338"/>
            <a:ext cx="5762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56</a:t>
            </a:r>
          </a:p>
        </p:txBody>
      </p:sp>
      <p:sp>
        <p:nvSpPr>
          <p:cNvPr id="10870" name="Text Box 630"/>
          <p:cNvSpPr txBox="1">
            <a:spLocks noChangeArrowheads="1"/>
          </p:cNvSpPr>
          <p:nvPr/>
        </p:nvSpPr>
        <p:spPr bwMode="auto">
          <a:xfrm>
            <a:off x="3276600" y="4292600"/>
            <a:ext cx="9366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46</a:t>
            </a:r>
          </a:p>
        </p:txBody>
      </p:sp>
      <p:sp>
        <p:nvSpPr>
          <p:cNvPr id="10871" name="Text Box 631"/>
          <p:cNvSpPr txBox="1">
            <a:spLocks noChangeArrowheads="1"/>
          </p:cNvSpPr>
          <p:nvPr/>
        </p:nvSpPr>
        <p:spPr bwMode="auto">
          <a:xfrm>
            <a:off x="2916238" y="4724400"/>
            <a:ext cx="12969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114</a:t>
            </a:r>
          </a:p>
        </p:txBody>
      </p:sp>
      <p:sp>
        <p:nvSpPr>
          <p:cNvPr id="10872" name="Text Box 632"/>
          <p:cNvSpPr txBox="1">
            <a:spLocks noChangeArrowheads="1"/>
          </p:cNvSpPr>
          <p:nvPr/>
        </p:nvSpPr>
        <p:spPr bwMode="auto">
          <a:xfrm>
            <a:off x="2987675" y="5300663"/>
            <a:ext cx="12239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000" b="0">
                <a:latin typeface="Arial" panose="020B0604020202020204" pitchFamily="34" charset="0"/>
              </a:rPr>
              <a:t>38</a:t>
            </a:r>
          </a:p>
        </p:txBody>
      </p:sp>
      <p:sp>
        <p:nvSpPr>
          <p:cNvPr id="10873" name="Text Box 633"/>
          <p:cNvSpPr txBox="1">
            <a:spLocks noChangeArrowheads="1"/>
          </p:cNvSpPr>
          <p:nvPr/>
        </p:nvSpPr>
        <p:spPr bwMode="auto">
          <a:xfrm>
            <a:off x="4067175" y="404813"/>
            <a:ext cx="4033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800" b="0">
                <a:latin typeface="Arial" panose="020B0604020202020204" pitchFamily="34" charset="0"/>
              </a:rPr>
              <a:t>مثالي درمورد صنعت لاستيك:</a:t>
            </a:r>
            <a:endParaRPr lang="ar-SA" altLang="en-US" sz="2800" b="0">
              <a:latin typeface="Arial" panose="020B0604020202020204" pitchFamily="34" charset="0"/>
            </a:endParaRPr>
          </a:p>
        </p:txBody>
      </p:sp>
      <p:sp>
        <p:nvSpPr>
          <p:cNvPr id="10875" name="WordArt 635"/>
          <p:cNvSpPr>
            <a:spLocks noChangeArrowheads="1" noChangeShapeType="1" noTextEdit="1"/>
          </p:cNvSpPr>
          <p:nvPr/>
        </p:nvSpPr>
        <p:spPr bwMode="auto">
          <a:xfrm>
            <a:off x="4705350" y="5876925"/>
            <a:ext cx="4438650" cy="762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1037"/>
              </a:avLst>
            </a:prstTxWarp>
          </a:bodyPr>
          <a:lstStyle/>
          <a:p>
            <a:pPr algn="ctr"/>
            <a:r>
              <a:rPr lang="fa-IR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Simplified Arabic" panose="02020603050405020304" pitchFamily="18" charset="-78"/>
                <a:cs typeface="Simplified Arabic" panose="02020603050405020304" pitchFamily="18" charset="-78"/>
              </a:rPr>
              <a:t>ماتريس خانه كيفيت براي تاير</a:t>
            </a:r>
            <a:endParaRPr lang="en-US" sz="3600" kern="1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0876" name="WordArt 636"/>
          <p:cNvSpPr>
            <a:spLocks noChangeArrowheads="1" noChangeShapeType="1" noTextEdit="1"/>
          </p:cNvSpPr>
          <p:nvPr/>
        </p:nvSpPr>
        <p:spPr bwMode="auto">
          <a:xfrm>
            <a:off x="2124075" y="476250"/>
            <a:ext cx="1771650" cy="295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0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House of Quality</a:t>
            </a:r>
          </a:p>
        </p:txBody>
      </p:sp>
      <p:sp>
        <p:nvSpPr>
          <p:cNvPr id="10879" name="WordArt 639" descr="Paper bag"/>
          <p:cNvSpPr>
            <a:spLocks noChangeArrowheads="1" noChangeShapeType="1" noTextEdit="1"/>
          </p:cNvSpPr>
          <p:nvPr/>
        </p:nvSpPr>
        <p:spPr bwMode="auto">
          <a:xfrm>
            <a:off x="395288" y="476250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32138" y="333375"/>
            <a:ext cx="5761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2800" b="0">
                <a:latin typeface="Arial" panose="020B0604020202020204" pitchFamily="34" charset="0"/>
              </a:rPr>
              <a:t>خروجي ماتريس خانه كيفيت:(</a:t>
            </a:r>
            <a:r>
              <a:rPr lang="en-US" altLang="en-US" sz="2800" b="0">
                <a:latin typeface="Arial" panose="020B0604020202020204" pitchFamily="34" charset="0"/>
              </a:rPr>
              <a:t>(HOQ</a:t>
            </a:r>
            <a:endParaRPr lang="ar-SA" altLang="en-US" sz="2800" b="0">
              <a:latin typeface="Arial" panose="020B0604020202020204" pitchFamily="34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27088" y="908050"/>
            <a:ext cx="78486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1-نيازمنديهاي مستند شده مشتري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2-اهداف كمي وعددي از نيازمنديهاي فني محصول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3-نيازهاي بازار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4-ويژگي هاي محصول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5-تحليل رقابتي محصول مورد نظر ماومحصول توليدي رقبا</a:t>
            </a:r>
            <a:endParaRPr lang="ar-SA" altLang="en-US" b="0">
              <a:latin typeface="Arial" panose="020B0604020202020204" pitchFamily="34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484438" y="3357563"/>
            <a:ext cx="61912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2800" b="0">
                <a:latin typeface="Arial" panose="020B0604020202020204" pitchFamily="34" charset="0"/>
              </a:rPr>
              <a:t>ماتريس 2(ماتريس گسترش قطعات):</a:t>
            </a:r>
            <a:endParaRPr lang="ar-SA" altLang="en-US" sz="2800" b="0">
              <a:latin typeface="Arial" panose="020B0604020202020204" pitchFamily="34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372225" y="3933825"/>
            <a:ext cx="1871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400" b="0">
                <a:latin typeface="Arial" panose="020B0604020202020204" pitchFamily="34" charset="0"/>
              </a:rPr>
              <a:t>هدف:</a:t>
            </a:r>
            <a:endParaRPr lang="ar-SA" altLang="en-US" sz="2400" b="0">
              <a:latin typeface="Arial" panose="020B0604020202020204" pitchFamily="34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619250" y="4365625"/>
            <a:ext cx="496887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 algn="r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algn="r" rtl="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arenR"/>
            </a:pPr>
            <a:r>
              <a:rPr lang="fa-IR" altLang="en-US" sz="2000" b="0"/>
              <a:t>تعيين قطعات بحراني</a:t>
            </a:r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fa-IR" altLang="en-US" sz="2000" b="0"/>
              <a:t>تعيين مقادير ويژگيهاي قطعه</a:t>
            </a:r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fa-IR" altLang="en-US" sz="2000" b="0"/>
              <a:t>شناسائي قطعاتي كه در فرآيند توليد نياز به توجهي ويژه دارند</a:t>
            </a:r>
            <a:endParaRPr lang="ar-SA" altLang="en-US" sz="2000" b="0"/>
          </a:p>
        </p:txBody>
      </p:sp>
      <p:sp>
        <p:nvSpPr>
          <p:cNvPr id="11273" name="WordArt 9" descr="Paper bag"/>
          <p:cNvSpPr>
            <a:spLocks noChangeArrowheads="1" noChangeShapeType="1" noTextEdit="1"/>
          </p:cNvSpPr>
          <p:nvPr/>
        </p:nvSpPr>
        <p:spPr bwMode="auto">
          <a:xfrm>
            <a:off x="900113" y="692150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86" name="Group 198"/>
          <p:cNvGraphicFramePr>
            <a:graphicFrameLocks noGrp="1"/>
          </p:cNvGraphicFramePr>
          <p:nvPr/>
        </p:nvGraphicFramePr>
        <p:xfrm>
          <a:off x="250825" y="1341438"/>
          <a:ext cx="8208963" cy="5224462"/>
        </p:xfrm>
        <a:graphic>
          <a:graphicData uri="http://schemas.openxmlformats.org/drawingml/2006/table">
            <a:tbl>
              <a:tblPr rtl="1"/>
              <a:tblGrid>
                <a:gridCol w="1152525">
                  <a:extLst>
                    <a:ext uri="{9D8B030D-6E8A-4147-A177-3AD203B41FA5}">
                      <a16:colId xmlns:a16="http://schemas.microsoft.com/office/drawing/2014/main" val="2830154321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3636664974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946691550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1699402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188742605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553417961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val="1181639671"/>
                    </a:ext>
                  </a:extLst>
                </a:gridCol>
              </a:tblGrid>
              <a:tr h="8651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اهميت</a:t>
                      </a:r>
                      <a:endParaRPr kumimoji="0" lang="ar-SA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لايه        كوشين</a:t>
                      </a:r>
                      <a:endParaRPr kumimoji="0" lang="ar-SA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بيد</a:t>
                      </a:r>
                      <a:endParaRPr kumimoji="0" lang="ar-SA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سايدوال</a:t>
                      </a:r>
                      <a:endParaRPr kumimoji="0" lang="ar-SA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لايه كلندري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ترد</a:t>
                      </a:r>
                      <a:endParaRPr kumimoji="0" lang="ar-SA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قطعات لاستيك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3531314"/>
                  </a:ext>
                </a:extLst>
              </a:tr>
              <a:tr h="4953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عرض تردد</a:t>
                      </a:r>
                      <a:endParaRPr kumimoji="0" lang="ar-SA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4115348"/>
                  </a:ext>
                </a:extLst>
              </a:tr>
              <a:tr h="49371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مدت زمان بين دوبار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پنچرشدن</a:t>
                      </a:r>
                      <a:endParaRPr kumimoji="0" lang="ar-SA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5097605"/>
                  </a:ext>
                </a:extLst>
              </a:tr>
              <a:tr h="4953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تعداد لايه ها</a:t>
                      </a:r>
                      <a:endParaRPr kumimoji="0" lang="ar-SA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7657035"/>
                  </a:ext>
                </a:extLst>
              </a:tr>
              <a:tr h="4953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فشاربادقابل تحمل</a:t>
                      </a:r>
                      <a:endParaRPr kumimoji="0" lang="ar-SA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90850"/>
                  </a:ext>
                </a:extLst>
              </a:tr>
              <a:tr h="4953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طرح تردد</a:t>
                      </a:r>
                      <a:endParaRPr kumimoji="0" lang="ar-SA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9598289"/>
                  </a:ext>
                </a:extLst>
              </a:tr>
              <a:tr h="49371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ابعاد سايد وال</a:t>
                      </a:r>
                      <a:endParaRPr kumimoji="0" lang="ar-SA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0740449"/>
                  </a:ext>
                </a:extLst>
              </a:tr>
              <a:tr h="4953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1433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233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108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237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318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537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مجموع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4820322"/>
                  </a:ext>
                </a:extLst>
              </a:tr>
              <a:tr h="49371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kumimoji="0" lang="ar-SA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2448555"/>
                  </a:ext>
                </a:extLst>
              </a:tr>
            </a:tbl>
          </a:graphicData>
        </a:graphic>
      </p:graphicFrame>
      <p:sp>
        <p:nvSpPr>
          <p:cNvPr id="12391" name="AutoShape 103"/>
          <p:cNvSpPr>
            <a:spLocks noChangeArrowheads="1"/>
          </p:cNvSpPr>
          <p:nvPr/>
        </p:nvSpPr>
        <p:spPr bwMode="auto">
          <a:xfrm>
            <a:off x="2411413" y="188913"/>
            <a:ext cx="4824412" cy="1150937"/>
          </a:xfrm>
          <a:prstGeom prst="flowChartExtra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92" name="Line 104"/>
          <p:cNvSpPr>
            <a:spLocks noChangeShapeType="1"/>
          </p:cNvSpPr>
          <p:nvPr/>
        </p:nvSpPr>
        <p:spPr bwMode="auto">
          <a:xfrm flipH="1" flipV="1">
            <a:off x="179388" y="1341438"/>
            <a:ext cx="22320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94" name="Text Box 106"/>
          <p:cNvSpPr txBox="1">
            <a:spLocks noChangeArrowheads="1"/>
          </p:cNvSpPr>
          <p:nvPr/>
        </p:nvSpPr>
        <p:spPr bwMode="auto">
          <a:xfrm>
            <a:off x="323850" y="1916113"/>
            <a:ext cx="865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نيازهاي فني تاير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13" name="Line 125"/>
          <p:cNvSpPr>
            <a:spLocks noChangeShapeType="1"/>
          </p:cNvSpPr>
          <p:nvPr/>
        </p:nvSpPr>
        <p:spPr bwMode="auto">
          <a:xfrm flipH="1">
            <a:off x="2411413" y="2420938"/>
            <a:ext cx="86518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14" name="Line 126"/>
          <p:cNvSpPr>
            <a:spLocks noChangeShapeType="1"/>
          </p:cNvSpPr>
          <p:nvPr/>
        </p:nvSpPr>
        <p:spPr bwMode="auto">
          <a:xfrm flipH="1">
            <a:off x="2411413" y="2852738"/>
            <a:ext cx="865187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15" name="Line 127"/>
          <p:cNvSpPr>
            <a:spLocks noChangeShapeType="1"/>
          </p:cNvSpPr>
          <p:nvPr/>
        </p:nvSpPr>
        <p:spPr bwMode="auto">
          <a:xfrm flipH="1">
            <a:off x="2411413" y="4076700"/>
            <a:ext cx="86518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16" name="Line 128"/>
          <p:cNvSpPr>
            <a:spLocks noChangeShapeType="1"/>
          </p:cNvSpPr>
          <p:nvPr/>
        </p:nvSpPr>
        <p:spPr bwMode="auto">
          <a:xfrm flipH="1">
            <a:off x="2411413" y="4581525"/>
            <a:ext cx="865187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17" name="Line 129"/>
          <p:cNvSpPr>
            <a:spLocks noChangeShapeType="1"/>
          </p:cNvSpPr>
          <p:nvPr/>
        </p:nvSpPr>
        <p:spPr bwMode="auto">
          <a:xfrm flipH="1">
            <a:off x="2411413" y="5084763"/>
            <a:ext cx="86518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18" name="Line 130"/>
          <p:cNvSpPr>
            <a:spLocks noChangeShapeType="1"/>
          </p:cNvSpPr>
          <p:nvPr/>
        </p:nvSpPr>
        <p:spPr bwMode="auto">
          <a:xfrm flipH="1">
            <a:off x="3276600" y="2420938"/>
            <a:ext cx="10795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19" name="Line 131"/>
          <p:cNvSpPr>
            <a:spLocks noChangeShapeType="1"/>
          </p:cNvSpPr>
          <p:nvPr/>
        </p:nvSpPr>
        <p:spPr bwMode="auto">
          <a:xfrm flipH="1">
            <a:off x="3276600" y="2852738"/>
            <a:ext cx="107950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0" name="Line 132"/>
          <p:cNvSpPr>
            <a:spLocks noChangeShapeType="1"/>
          </p:cNvSpPr>
          <p:nvPr/>
        </p:nvSpPr>
        <p:spPr bwMode="auto">
          <a:xfrm flipH="1">
            <a:off x="3276600" y="3573463"/>
            <a:ext cx="10795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1" name="Line 133"/>
          <p:cNvSpPr>
            <a:spLocks noChangeShapeType="1"/>
          </p:cNvSpPr>
          <p:nvPr/>
        </p:nvSpPr>
        <p:spPr bwMode="auto">
          <a:xfrm flipH="1">
            <a:off x="3276600" y="4076700"/>
            <a:ext cx="10795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2" name="Line 134"/>
          <p:cNvSpPr>
            <a:spLocks noChangeShapeType="1"/>
          </p:cNvSpPr>
          <p:nvPr/>
        </p:nvSpPr>
        <p:spPr bwMode="auto">
          <a:xfrm flipH="1">
            <a:off x="3276600" y="4581525"/>
            <a:ext cx="107950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3" name="Line 135"/>
          <p:cNvSpPr>
            <a:spLocks noChangeShapeType="1"/>
          </p:cNvSpPr>
          <p:nvPr/>
        </p:nvSpPr>
        <p:spPr bwMode="auto">
          <a:xfrm flipH="1">
            <a:off x="3276600" y="5084763"/>
            <a:ext cx="10795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4" name="Line 136"/>
          <p:cNvSpPr>
            <a:spLocks noChangeShapeType="1"/>
          </p:cNvSpPr>
          <p:nvPr/>
        </p:nvSpPr>
        <p:spPr bwMode="auto">
          <a:xfrm flipH="1">
            <a:off x="4356100" y="2420938"/>
            <a:ext cx="8636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5" name="Line 137"/>
          <p:cNvSpPr>
            <a:spLocks noChangeShapeType="1"/>
          </p:cNvSpPr>
          <p:nvPr/>
        </p:nvSpPr>
        <p:spPr bwMode="auto">
          <a:xfrm flipH="1">
            <a:off x="4356100" y="4076700"/>
            <a:ext cx="936625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6" name="Line 138"/>
          <p:cNvSpPr>
            <a:spLocks noChangeShapeType="1"/>
          </p:cNvSpPr>
          <p:nvPr/>
        </p:nvSpPr>
        <p:spPr bwMode="auto">
          <a:xfrm flipH="1">
            <a:off x="4356100" y="4581525"/>
            <a:ext cx="936625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7" name="Line 139"/>
          <p:cNvSpPr>
            <a:spLocks noChangeShapeType="1"/>
          </p:cNvSpPr>
          <p:nvPr/>
        </p:nvSpPr>
        <p:spPr bwMode="auto">
          <a:xfrm flipH="1">
            <a:off x="4356100" y="5084763"/>
            <a:ext cx="936625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8" name="Line 140"/>
          <p:cNvSpPr>
            <a:spLocks noChangeShapeType="1"/>
          </p:cNvSpPr>
          <p:nvPr/>
        </p:nvSpPr>
        <p:spPr bwMode="auto">
          <a:xfrm>
            <a:off x="6300788" y="2420938"/>
            <a:ext cx="71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29" name="Line 141"/>
          <p:cNvSpPr>
            <a:spLocks noChangeShapeType="1"/>
          </p:cNvSpPr>
          <p:nvPr/>
        </p:nvSpPr>
        <p:spPr bwMode="auto">
          <a:xfrm flipH="1">
            <a:off x="5292725" y="2420938"/>
            <a:ext cx="10080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0" name="Line 142"/>
          <p:cNvSpPr>
            <a:spLocks noChangeShapeType="1"/>
          </p:cNvSpPr>
          <p:nvPr/>
        </p:nvSpPr>
        <p:spPr bwMode="auto">
          <a:xfrm flipH="1">
            <a:off x="5292725" y="4076700"/>
            <a:ext cx="10080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1" name="Line 143"/>
          <p:cNvSpPr>
            <a:spLocks noChangeShapeType="1"/>
          </p:cNvSpPr>
          <p:nvPr/>
        </p:nvSpPr>
        <p:spPr bwMode="auto">
          <a:xfrm flipH="1">
            <a:off x="5292725" y="5084763"/>
            <a:ext cx="935038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2" name="Line 144"/>
          <p:cNvSpPr>
            <a:spLocks noChangeShapeType="1"/>
          </p:cNvSpPr>
          <p:nvPr/>
        </p:nvSpPr>
        <p:spPr bwMode="auto">
          <a:xfrm flipH="1">
            <a:off x="6300788" y="2420938"/>
            <a:ext cx="10080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3" name="Line 145"/>
          <p:cNvSpPr>
            <a:spLocks noChangeShapeType="1"/>
          </p:cNvSpPr>
          <p:nvPr/>
        </p:nvSpPr>
        <p:spPr bwMode="auto">
          <a:xfrm flipH="1">
            <a:off x="6300788" y="2924175"/>
            <a:ext cx="1008062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4" name="Line 146"/>
          <p:cNvSpPr>
            <a:spLocks noChangeShapeType="1"/>
          </p:cNvSpPr>
          <p:nvPr/>
        </p:nvSpPr>
        <p:spPr bwMode="auto">
          <a:xfrm flipH="1">
            <a:off x="6227763" y="3573463"/>
            <a:ext cx="108108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5" name="Line 147"/>
          <p:cNvSpPr>
            <a:spLocks noChangeShapeType="1"/>
          </p:cNvSpPr>
          <p:nvPr/>
        </p:nvSpPr>
        <p:spPr bwMode="auto">
          <a:xfrm flipH="1">
            <a:off x="6300788" y="4076700"/>
            <a:ext cx="1008062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6" name="Line 148"/>
          <p:cNvSpPr>
            <a:spLocks noChangeShapeType="1"/>
          </p:cNvSpPr>
          <p:nvPr/>
        </p:nvSpPr>
        <p:spPr bwMode="auto">
          <a:xfrm flipH="1">
            <a:off x="6300788" y="4581525"/>
            <a:ext cx="1008062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37" name="Text Box 149"/>
          <p:cNvSpPr txBox="1">
            <a:spLocks noChangeArrowheads="1"/>
          </p:cNvSpPr>
          <p:nvPr/>
        </p:nvSpPr>
        <p:spPr bwMode="auto">
          <a:xfrm>
            <a:off x="4140200" y="4581525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38" name="Text Box 150"/>
          <p:cNvSpPr txBox="1">
            <a:spLocks noChangeArrowheads="1"/>
          </p:cNvSpPr>
          <p:nvPr/>
        </p:nvSpPr>
        <p:spPr bwMode="auto">
          <a:xfrm>
            <a:off x="2843213" y="5084763"/>
            <a:ext cx="10080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39" name="Text Box 151"/>
          <p:cNvSpPr txBox="1">
            <a:spLocks noChangeArrowheads="1"/>
          </p:cNvSpPr>
          <p:nvPr/>
        </p:nvSpPr>
        <p:spPr bwMode="auto">
          <a:xfrm>
            <a:off x="2700338" y="2924175"/>
            <a:ext cx="9366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0" name="Text Box 152"/>
          <p:cNvSpPr txBox="1">
            <a:spLocks noChangeArrowheads="1"/>
          </p:cNvSpPr>
          <p:nvPr/>
        </p:nvSpPr>
        <p:spPr bwMode="auto">
          <a:xfrm>
            <a:off x="2268538" y="2924175"/>
            <a:ext cx="5032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1" name="Text Box 153"/>
          <p:cNvSpPr txBox="1">
            <a:spLocks noChangeArrowheads="1"/>
          </p:cNvSpPr>
          <p:nvPr/>
        </p:nvSpPr>
        <p:spPr bwMode="auto">
          <a:xfrm>
            <a:off x="2124075" y="2420938"/>
            <a:ext cx="5746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9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2" name="Text Box 154"/>
          <p:cNvSpPr txBox="1">
            <a:spLocks noChangeArrowheads="1"/>
          </p:cNvSpPr>
          <p:nvPr/>
        </p:nvSpPr>
        <p:spPr bwMode="auto">
          <a:xfrm>
            <a:off x="3203575" y="2349500"/>
            <a:ext cx="576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3" name="Text Box 155"/>
          <p:cNvSpPr txBox="1">
            <a:spLocks noChangeArrowheads="1"/>
          </p:cNvSpPr>
          <p:nvPr/>
        </p:nvSpPr>
        <p:spPr bwMode="auto">
          <a:xfrm>
            <a:off x="2195513" y="5084763"/>
            <a:ext cx="5762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4" name="Text Box 156"/>
          <p:cNvSpPr txBox="1">
            <a:spLocks noChangeArrowheads="1"/>
          </p:cNvSpPr>
          <p:nvPr/>
        </p:nvSpPr>
        <p:spPr bwMode="auto">
          <a:xfrm>
            <a:off x="3059113" y="4076700"/>
            <a:ext cx="5762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5" name="Text Box 157"/>
          <p:cNvSpPr txBox="1">
            <a:spLocks noChangeArrowheads="1"/>
          </p:cNvSpPr>
          <p:nvPr/>
        </p:nvSpPr>
        <p:spPr bwMode="auto">
          <a:xfrm>
            <a:off x="2411413" y="4076700"/>
            <a:ext cx="5048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6" name="Text Box 158"/>
          <p:cNvSpPr txBox="1">
            <a:spLocks noChangeArrowheads="1"/>
          </p:cNvSpPr>
          <p:nvPr/>
        </p:nvSpPr>
        <p:spPr bwMode="auto">
          <a:xfrm>
            <a:off x="2987675" y="3573463"/>
            <a:ext cx="7921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7" name="Text Box 159"/>
          <p:cNvSpPr txBox="1">
            <a:spLocks noChangeArrowheads="1"/>
          </p:cNvSpPr>
          <p:nvPr/>
        </p:nvSpPr>
        <p:spPr bwMode="auto">
          <a:xfrm>
            <a:off x="2339975" y="4581525"/>
            <a:ext cx="431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9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8" name="Text Box 160"/>
          <p:cNvSpPr txBox="1">
            <a:spLocks noChangeArrowheads="1"/>
          </p:cNvSpPr>
          <p:nvPr/>
        </p:nvSpPr>
        <p:spPr bwMode="auto">
          <a:xfrm>
            <a:off x="4140200" y="5084763"/>
            <a:ext cx="7207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9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49" name="Text Box 161"/>
          <p:cNvSpPr txBox="1">
            <a:spLocks noChangeArrowheads="1"/>
          </p:cNvSpPr>
          <p:nvPr/>
        </p:nvSpPr>
        <p:spPr bwMode="auto">
          <a:xfrm>
            <a:off x="5724525" y="2420938"/>
            <a:ext cx="93503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0" name="Text Box 162"/>
          <p:cNvSpPr txBox="1">
            <a:spLocks noChangeArrowheads="1"/>
          </p:cNvSpPr>
          <p:nvPr/>
        </p:nvSpPr>
        <p:spPr bwMode="auto">
          <a:xfrm>
            <a:off x="5076825" y="2349500"/>
            <a:ext cx="576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1" name="Text Box 163"/>
          <p:cNvSpPr txBox="1">
            <a:spLocks noChangeArrowheads="1"/>
          </p:cNvSpPr>
          <p:nvPr/>
        </p:nvSpPr>
        <p:spPr bwMode="auto">
          <a:xfrm>
            <a:off x="4140200" y="4076700"/>
            <a:ext cx="576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2" name="Text Box 164"/>
          <p:cNvSpPr txBox="1">
            <a:spLocks noChangeArrowheads="1"/>
          </p:cNvSpPr>
          <p:nvPr/>
        </p:nvSpPr>
        <p:spPr bwMode="auto">
          <a:xfrm>
            <a:off x="5364163" y="4076700"/>
            <a:ext cx="3603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3" name="Text Box 165"/>
          <p:cNvSpPr txBox="1">
            <a:spLocks noChangeArrowheads="1"/>
          </p:cNvSpPr>
          <p:nvPr/>
        </p:nvSpPr>
        <p:spPr bwMode="auto">
          <a:xfrm>
            <a:off x="4140200" y="2420938"/>
            <a:ext cx="5762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4" name="Text Box 166"/>
          <p:cNvSpPr txBox="1">
            <a:spLocks noChangeArrowheads="1"/>
          </p:cNvSpPr>
          <p:nvPr/>
        </p:nvSpPr>
        <p:spPr bwMode="auto">
          <a:xfrm>
            <a:off x="6227763" y="3573463"/>
            <a:ext cx="5048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5" name="Text Box 167"/>
          <p:cNvSpPr txBox="1">
            <a:spLocks noChangeArrowheads="1"/>
          </p:cNvSpPr>
          <p:nvPr/>
        </p:nvSpPr>
        <p:spPr bwMode="auto">
          <a:xfrm>
            <a:off x="4859338" y="5084763"/>
            <a:ext cx="7921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6" name="Text Box 168"/>
          <p:cNvSpPr txBox="1">
            <a:spLocks noChangeArrowheads="1"/>
          </p:cNvSpPr>
          <p:nvPr/>
        </p:nvSpPr>
        <p:spPr bwMode="auto">
          <a:xfrm>
            <a:off x="6011863" y="2924175"/>
            <a:ext cx="7191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7" name="Text Box 169"/>
          <p:cNvSpPr txBox="1">
            <a:spLocks noChangeArrowheads="1"/>
          </p:cNvSpPr>
          <p:nvPr/>
        </p:nvSpPr>
        <p:spPr bwMode="auto">
          <a:xfrm>
            <a:off x="3779838" y="4797425"/>
            <a:ext cx="5032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72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8" name="Text Box 170"/>
          <p:cNvSpPr txBox="1">
            <a:spLocks noChangeArrowheads="1"/>
          </p:cNvSpPr>
          <p:nvPr/>
        </p:nvSpPr>
        <p:spPr bwMode="auto">
          <a:xfrm>
            <a:off x="3203575" y="4581525"/>
            <a:ext cx="5048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59" name="Text Box 171"/>
          <p:cNvSpPr txBox="1">
            <a:spLocks noChangeArrowheads="1"/>
          </p:cNvSpPr>
          <p:nvPr/>
        </p:nvSpPr>
        <p:spPr bwMode="auto">
          <a:xfrm>
            <a:off x="6227763" y="4076700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0" name="Text Box 172"/>
          <p:cNvSpPr txBox="1">
            <a:spLocks noChangeArrowheads="1"/>
          </p:cNvSpPr>
          <p:nvPr/>
        </p:nvSpPr>
        <p:spPr bwMode="auto">
          <a:xfrm>
            <a:off x="6300788" y="4581525"/>
            <a:ext cx="5032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1" name="Text Box 173"/>
          <p:cNvSpPr txBox="1">
            <a:spLocks noChangeArrowheads="1"/>
          </p:cNvSpPr>
          <p:nvPr/>
        </p:nvSpPr>
        <p:spPr bwMode="auto">
          <a:xfrm>
            <a:off x="2771775" y="3213100"/>
            <a:ext cx="431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65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2" name="Text Box 174"/>
          <p:cNvSpPr txBox="1">
            <a:spLocks noChangeArrowheads="1"/>
          </p:cNvSpPr>
          <p:nvPr/>
        </p:nvSpPr>
        <p:spPr bwMode="auto">
          <a:xfrm>
            <a:off x="2411413" y="2565400"/>
            <a:ext cx="8651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207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3" name="Text Box 175"/>
          <p:cNvSpPr txBox="1">
            <a:spLocks noChangeArrowheads="1"/>
          </p:cNvSpPr>
          <p:nvPr/>
        </p:nvSpPr>
        <p:spPr bwMode="auto">
          <a:xfrm>
            <a:off x="2627313" y="4292600"/>
            <a:ext cx="5762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10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4" name="Text Box 176"/>
          <p:cNvSpPr txBox="1">
            <a:spLocks noChangeArrowheads="1"/>
          </p:cNvSpPr>
          <p:nvPr/>
        </p:nvSpPr>
        <p:spPr bwMode="auto">
          <a:xfrm>
            <a:off x="2771775" y="4797425"/>
            <a:ext cx="5048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214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5" name="Text Box 177"/>
          <p:cNvSpPr txBox="1">
            <a:spLocks noChangeArrowheads="1"/>
          </p:cNvSpPr>
          <p:nvPr/>
        </p:nvSpPr>
        <p:spPr bwMode="auto">
          <a:xfrm>
            <a:off x="2771775" y="5229225"/>
            <a:ext cx="431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45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6" name="Text Box 178"/>
          <p:cNvSpPr txBox="1">
            <a:spLocks noChangeArrowheads="1"/>
          </p:cNvSpPr>
          <p:nvPr/>
        </p:nvSpPr>
        <p:spPr bwMode="auto">
          <a:xfrm>
            <a:off x="3708400" y="2565400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68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7" name="Text Box 179"/>
          <p:cNvSpPr txBox="1">
            <a:spLocks noChangeArrowheads="1"/>
          </p:cNvSpPr>
          <p:nvPr/>
        </p:nvSpPr>
        <p:spPr bwMode="auto">
          <a:xfrm>
            <a:off x="3708400" y="3213100"/>
            <a:ext cx="5032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39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8" name="Text Box 180"/>
          <p:cNvSpPr txBox="1">
            <a:spLocks noChangeArrowheads="1"/>
          </p:cNvSpPr>
          <p:nvPr/>
        </p:nvSpPr>
        <p:spPr bwMode="auto">
          <a:xfrm>
            <a:off x="3635375" y="3716338"/>
            <a:ext cx="7207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75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69" name="Text Box 181"/>
          <p:cNvSpPr txBox="1">
            <a:spLocks noChangeArrowheads="1"/>
          </p:cNvSpPr>
          <p:nvPr/>
        </p:nvSpPr>
        <p:spPr bwMode="auto">
          <a:xfrm>
            <a:off x="3851275" y="4221163"/>
            <a:ext cx="5048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50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0" name="Text Box 182"/>
          <p:cNvSpPr txBox="1">
            <a:spLocks noChangeArrowheads="1"/>
          </p:cNvSpPr>
          <p:nvPr/>
        </p:nvSpPr>
        <p:spPr bwMode="auto">
          <a:xfrm>
            <a:off x="3779838" y="5300663"/>
            <a:ext cx="5048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1" name="Text Box 183"/>
          <p:cNvSpPr txBox="1">
            <a:spLocks noChangeArrowheads="1"/>
          </p:cNvSpPr>
          <p:nvPr/>
        </p:nvSpPr>
        <p:spPr bwMode="auto">
          <a:xfrm>
            <a:off x="4572000" y="2565400"/>
            <a:ext cx="7191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68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2" name="Text Box 184"/>
          <p:cNvSpPr txBox="1">
            <a:spLocks noChangeArrowheads="1"/>
          </p:cNvSpPr>
          <p:nvPr/>
        </p:nvSpPr>
        <p:spPr bwMode="auto">
          <a:xfrm>
            <a:off x="4643438" y="4292600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10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3" name="Text Box 185"/>
          <p:cNvSpPr txBox="1">
            <a:spLocks noChangeArrowheads="1"/>
          </p:cNvSpPr>
          <p:nvPr/>
        </p:nvSpPr>
        <p:spPr bwMode="auto">
          <a:xfrm>
            <a:off x="4787900" y="4724400"/>
            <a:ext cx="5032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24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4" name="Text Box 186"/>
          <p:cNvSpPr txBox="1">
            <a:spLocks noChangeArrowheads="1"/>
          </p:cNvSpPr>
          <p:nvPr/>
        </p:nvSpPr>
        <p:spPr bwMode="auto">
          <a:xfrm>
            <a:off x="4716463" y="5229225"/>
            <a:ext cx="5762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135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5" name="Text Box 187"/>
          <p:cNvSpPr txBox="1">
            <a:spLocks noChangeArrowheads="1"/>
          </p:cNvSpPr>
          <p:nvPr/>
        </p:nvSpPr>
        <p:spPr bwMode="auto">
          <a:xfrm>
            <a:off x="5651500" y="2565400"/>
            <a:ext cx="576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23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6" name="Text Box 188"/>
          <p:cNvSpPr txBox="1">
            <a:spLocks noChangeArrowheads="1"/>
          </p:cNvSpPr>
          <p:nvPr/>
        </p:nvSpPr>
        <p:spPr bwMode="auto">
          <a:xfrm>
            <a:off x="5580063" y="4292600"/>
            <a:ext cx="7191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10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7" name="Text Box 189"/>
          <p:cNvSpPr txBox="1">
            <a:spLocks noChangeArrowheads="1"/>
          </p:cNvSpPr>
          <p:nvPr/>
        </p:nvSpPr>
        <p:spPr bwMode="auto">
          <a:xfrm>
            <a:off x="5795963" y="5300663"/>
            <a:ext cx="4333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75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8" name="Text Box 190"/>
          <p:cNvSpPr txBox="1">
            <a:spLocks noChangeArrowheads="1"/>
          </p:cNvSpPr>
          <p:nvPr/>
        </p:nvSpPr>
        <p:spPr bwMode="auto">
          <a:xfrm>
            <a:off x="6804025" y="2492375"/>
            <a:ext cx="431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23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79" name="Text Box 191"/>
          <p:cNvSpPr txBox="1">
            <a:spLocks noChangeArrowheads="1"/>
          </p:cNvSpPr>
          <p:nvPr/>
        </p:nvSpPr>
        <p:spPr bwMode="auto">
          <a:xfrm>
            <a:off x="6659563" y="3213100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65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80" name="Text Box 192"/>
          <p:cNvSpPr txBox="1">
            <a:spLocks noChangeArrowheads="1"/>
          </p:cNvSpPr>
          <p:nvPr/>
        </p:nvSpPr>
        <p:spPr bwMode="auto">
          <a:xfrm>
            <a:off x="6732588" y="3789363"/>
            <a:ext cx="5762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45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81" name="Text Box 193"/>
          <p:cNvSpPr txBox="1">
            <a:spLocks noChangeArrowheads="1"/>
          </p:cNvSpPr>
          <p:nvPr/>
        </p:nvSpPr>
        <p:spPr bwMode="auto">
          <a:xfrm>
            <a:off x="6804025" y="4221163"/>
            <a:ext cx="4333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30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82" name="Text Box 194"/>
          <p:cNvSpPr txBox="1">
            <a:spLocks noChangeArrowheads="1"/>
          </p:cNvSpPr>
          <p:nvPr/>
        </p:nvSpPr>
        <p:spPr bwMode="auto">
          <a:xfrm>
            <a:off x="6659563" y="4797425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200" b="0">
                <a:latin typeface="Arial" panose="020B0604020202020204" pitchFamily="34" charset="0"/>
              </a:rPr>
              <a:t>72</a:t>
            </a:r>
            <a:endParaRPr lang="ar-SA" altLang="en-US" sz="1200" b="0">
              <a:latin typeface="Arial" panose="020B0604020202020204" pitchFamily="34" charset="0"/>
            </a:endParaRPr>
          </a:p>
        </p:txBody>
      </p:sp>
      <p:sp>
        <p:nvSpPr>
          <p:cNvPr id="12483" name="WordArt 195"/>
          <p:cNvSpPr>
            <a:spLocks noChangeArrowheads="1" noChangeShapeType="1" noTextEdit="1"/>
          </p:cNvSpPr>
          <p:nvPr/>
        </p:nvSpPr>
        <p:spPr bwMode="auto">
          <a:xfrm>
            <a:off x="5795963" y="260350"/>
            <a:ext cx="3067050" cy="295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ماتريس طرح ريزي قطعات براي تاير</a:t>
            </a:r>
            <a:endParaRPr lang="en-US" sz="2000" kern="1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84" name="WordArt 196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843213" y="333375"/>
            <a:ext cx="5832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2400">
                <a:latin typeface="Arial" panose="020B0604020202020204" pitchFamily="34" charset="0"/>
              </a:rPr>
              <a:t>ماتريس طرح  ريزي فرآيند:(ماتريس 3)</a:t>
            </a:r>
            <a:br>
              <a:rPr lang="fa-IR" altLang="en-US" sz="2400">
                <a:latin typeface="Arial" panose="020B0604020202020204" pitchFamily="34" charset="0"/>
              </a:rPr>
            </a:br>
            <a:endParaRPr lang="ar-SA" altLang="en-US" sz="2400">
              <a:latin typeface="Arial" panose="020B0604020202020204" pitchFamily="34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4787900" y="981075"/>
            <a:ext cx="3600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2000" b="0">
                <a:latin typeface="Arial" panose="020B0604020202020204" pitchFamily="34" charset="0"/>
              </a:rPr>
              <a:t>هدف:</a:t>
            </a:r>
            <a:endParaRPr lang="ar-SA" altLang="en-US" sz="2000" b="0">
              <a:latin typeface="Arial" panose="020B0604020202020204" pitchFamily="34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323850" y="1557338"/>
            <a:ext cx="7488238" cy="160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1-شناسائي و ارزيابي فرذآيند ساخت محصول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2-انتخاب بهترين روش ساخت محصول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3-شناسائي بهبودهاي احتمالي در فرآيند توليد</a:t>
            </a:r>
          </a:p>
          <a:p>
            <a:pPr algn="r">
              <a:spcBef>
                <a:spcPct val="50000"/>
              </a:spcBef>
            </a:pPr>
            <a:r>
              <a:rPr lang="fa-IR" altLang="en-US" b="0">
                <a:latin typeface="Arial" panose="020B0604020202020204" pitchFamily="34" charset="0"/>
              </a:rPr>
              <a:t>4-تعيين عمليات مهم در فرآيند توليد</a:t>
            </a:r>
            <a:endParaRPr lang="ar-SA" altLang="en-US" b="0">
              <a:latin typeface="Arial" panose="020B0604020202020204" pitchFamily="34" charset="0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4140200" y="3500438"/>
            <a:ext cx="4319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2400">
                <a:latin typeface="Arial" panose="020B0604020202020204" pitchFamily="34" charset="0"/>
              </a:rPr>
              <a:t>خروجي ماتريس طرح ريزي فرآيند:</a:t>
            </a:r>
            <a:endParaRPr lang="ar-SA" altLang="en-US" sz="2400">
              <a:latin typeface="Arial" panose="020B0604020202020204" pitchFamily="34" charset="0"/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2411413" y="4221163"/>
            <a:ext cx="51133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b="0">
                <a:latin typeface="Arial" panose="020B0604020202020204" pitchFamily="34" charset="0"/>
              </a:rPr>
              <a:t>تعيين عمليات كليدي و بحراني در فرآيند توليد محصول</a:t>
            </a:r>
            <a:endParaRPr lang="ar-SA" altLang="en-US" b="0">
              <a:latin typeface="Arial" panose="020B0604020202020204" pitchFamily="34" charset="0"/>
            </a:endParaRPr>
          </a:p>
        </p:txBody>
      </p:sp>
      <p:sp>
        <p:nvSpPr>
          <p:cNvPr id="36873" name="WordArt 9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002" name="Group 114"/>
          <p:cNvGraphicFramePr>
            <a:graphicFrameLocks noGrp="1"/>
          </p:cNvGraphicFramePr>
          <p:nvPr/>
        </p:nvGraphicFramePr>
        <p:xfrm>
          <a:off x="323850" y="2636838"/>
          <a:ext cx="8496300" cy="4032250"/>
        </p:xfrm>
        <a:graphic>
          <a:graphicData uri="http://schemas.openxmlformats.org/drawingml/2006/table">
            <a:tbl>
              <a:tblPr rtl="1"/>
              <a:tblGrid>
                <a:gridCol w="863600">
                  <a:extLst>
                    <a:ext uri="{9D8B030D-6E8A-4147-A177-3AD203B41FA5}">
                      <a16:colId xmlns:a16="http://schemas.microsoft.com/office/drawing/2014/main" val="139793178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501333614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69083577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069493058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1998775486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596977010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55176688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365372125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00290043"/>
                    </a:ext>
                  </a:extLst>
                </a:gridCol>
              </a:tblGrid>
              <a:tr h="1008063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  اهميت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پخت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تاير سازي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كلندر                 كوشين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اپكس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اكسترودينگ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كلندرينگ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بنبوري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مستروفاينال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فرآيند توليد تاير</a:t>
                      </a:r>
                      <a:endParaRPr kumimoji="0" lang="ar-SA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694518"/>
                  </a:ext>
                </a:extLst>
              </a:tr>
              <a:tr h="4318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     ترد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3357785"/>
                  </a:ext>
                </a:extLst>
              </a:tr>
              <a:tr h="4318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لايه كلندري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4653593"/>
                  </a:ext>
                </a:extLst>
              </a:tr>
              <a:tr h="433388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  سايدوال 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3918234"/>
                  </a:ext>
                </a:extLst>
              </a:tr>
              <a:tr h="4318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    بيد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6823682"/>
                  </a:ext>
                </a:extLst>
              </a:tr>
              <a:tr h="4318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لايه كوشين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096502"/>
                  </a:ext>
                </a:extLst>
              </a:tr>
              <a:tr h="4318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2076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208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500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210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182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486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246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452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  مجموع</a:t>
                      </a:r>
                      <a:endParaRPr kumimoji="0" lang="ar-SA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924196"/>
                  </a:ext>
                </a:extLst>
              </a:tr>
              <a:tr h="431800"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fa-IR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kumimoji="0" lang="ar-SA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r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1pPr>
                      <a:lvl2pPr algn="r">
                        <a:spcBef>
                          <a:spcPct val="20000"/>
                        </a:spcBef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2pPr>
                      <a:lvl3pPr algn="r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3pPr>
                      <a:lvl4pPr algn="r">
                        <a:spcBef>
                          <a:spcPct val="20000"/>
                        </a:spcBef>
                        <a:buClr>
                          <a:schemeClr val="tx2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4pPr>
                      <a:lvl5pPr algn="r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5pPr>
                      <a:lvl6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6pPr>
                      <a:lvl7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7pPr>
                      <a:lvl8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8pPr>
                      <a:lvl9pPr algn="r" rtl="1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fa-IR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cs typeface="Arial" panose="020B0604020202020204" pitchFamily="34" charset="0"/>
                        </a:rPr>
                        <a:t>        %</a:t>
                      </a:r>
                      <a:endParaRPr kumimoji="0" lang="ar-SA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4657258"/>
                  </a:ext>
                </a:extLst>
              </a:tr>
            </a:tbl>
          </a:graphicData>
        </a:graphic>
      </p:graphicFrame>
      <p:sp>
        <p:nvSpPr>
          <p:cNvPr id="37998" name="AutoShape 110"/>
          <p:cNvSpPr>
            <a:spLocks noChangeArrowheads="1"/>
          </p:cNvSpPr>
          <p:nvPr/>
        </p:nvSpPr>
        <p:spPr bwMode="auto">
          <a:xfrm>
            <a:off x="1835150" y="1052513"/>
            <a:ext cx="6049963" cy="1584325"/>
          </a:xfrm>
          <a:prstGeom prst="flowChartExtra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99" name="Line 111"/>
          <p:cNvSpPr>
            <a:spLocks noChangeShapeType="1"/>
          </p:cNvSpPr>
          <p:nvPr/>
        </p:nvSpPr>
        <p:spPr bwMode="auto">
          <a:xfrm>
            <a:off x="323850" y="2636838"/>
            <a:ext cx="15113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0" name="Text Box 112"/>
          <p:cNvSpPr txBox="1">
            <a:spLocks noChangeArrowheads="1"/>
          </p:cNvSpPr>
          <p:nvPr/>
        </p:nvSpPr>
        <p:spPr bwMode="auto">
          <a:xfrm>
            <a:off x="0" y="3213100"/>
            <a:ext cx="13668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قطعات تاير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03" name="Line 115"/>
          <p:cNvSpPr>
            <a:spLocks noChangeShapeType="1"/>
          </p:cNvSpPr>
          <p:nvPr/>
        </p:nvSpPr>
        <p:spPr bwMode="auto">
          <a:xfrm flipH="1">
            <a:off x="1835150" y="3644900"/>
            <a:ext cx="10080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4" name="Line 116"/>
          <p:cNvSpPr>
            <a:spLocks noChangeShapeType="1"/>
          </p:cNvSpPr>
          <p:nvPr/>
        </p:nvSpPr>
        <p:spPr bwMode="auto">
          <a:xfrm flipH="1">
            <a:off x="1835150" y="4076700"/>
            <a:ext cx="10080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5" name="Line 117"/>
          <p:cNvSpPr>
            <a:spLocks noChangeShapeType="1"/>
          </p:cNvSpPr>
          <p:nvPr/>
        </p:nvSpPr>
        <p:spPr bwMode="auto">
          <a:xfrm flipH="1">
            <a:off x="1835150" y="4508500"/>
            <a:ext cx="1008063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6" name="Line 118"/>
          <p:cNvSpPr>
            <a:spLocks noChangeShapeType="1"/>
          </p:cNvSpPr>
          <p:nvPr/>
        </p:nvSpPr>
        <p:spPr bwMode="auto">
          <a:xfrm flipH="1">
            <a:off x="1835150" y="4941888"/>
            <a:ext cx="10080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7" name="Line 119"/>
          <p:cNvSpPr>
            <a:spLocks noChangeShapeType="1"/>
          </p:cNvSpPr>
          <p:nvPr/>
        </p:nvSpPr>
        <p:spPr bwMode="auto">
          <a:xfrm flipH="1">
            <a:off x="1835150" y="5373688"/>
            <a:ext cx="1008063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8" name="Line 120"/>
          <p:cNvSpPr>
            <a:spLocks noChangeShapeType="1"/>
          </p:cNvSpPr>
          <p:nvPr/>
        </p:nvSpPr>
        <p:spPr bwMode="auto">
          <a:xfrm flipH="1">
            <a:off x="2843213" y="4076700"/>
            <a:ext cx="10080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09" name="Line 121"/>
          <p:cNvSpPr>
            <a:spLocks noChangeShapeType="1"/>
          </p:cNvSpPr>
          <p:nvPr/>
        </p:nvSpPr>
        <p:spPr bwMode="auto">
          <a:xfrm flipH="1">
            <a:off x="2843213" y="5373688"/>
            <a:ext cx="10080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0" name="Line 122"/>
          <p:cNvSpPr>
            <a:spLocks noChangeShapeType="1"/>
          </p:cNvSpPr>
          <p:nvPr/>
        </p:nvSpPr>
        <p:spPr bwMode="auto">
          <a:xfrm flipH="1">
            <a:off x="3851275" y="3644900"/>
            <a:ext cx="9366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1" name="Line 123"/>
          <p:cNvSpPr>
            <a:spLocks noChangeShapeType="1"/>
          </p:cNvSpPr>
          <p:nvPr/>
        </p:nvSpPr>
        <p:spPr bwMode="auto">
          <a:xfrm flipH="1">
            <a:off x="3851275" y="4508500"/>
            <a:ext cx="936625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2" name="Line 124"/>
          <p:cNvSpPr>
            <a:spLocks noChangeShapeType="1"/>
          </p:cNvSpPr>
          <p:nvPr/>
        </p:nvSpPr>
        <p:spPr bwMode="auto">
          <a:xfrm flipH="1">
            <a:off x="4787900" y="4076700"/>
            <a:ext cx="7207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3" name="Line 125"/>
          <p:cNvSpPr>
            <a:spLocks noChangeShapeType="1"/>
          </p:cNvSpPr>
          <p:nvPr/>
        </p:nvSpPr>
        <p:spPr bwMode="auto">
          <a:xfrm flipH="1">
            <a:off x="4787900" y="4941888"/>
            <a:ext cx="7207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4" name="Line 126"/>
          <p:cNvSpPr>
            <a:spLocks noChangeShapeType="1"/>
          </p:cNvSpPr>
          <p:nvPr/>
        </p:nvSpPr>
        <p:spPr bwMode="auto">
          <a:xfrm flipH="1">
            <a:off x="5508625" y="4076700"/>
            <a:ext cx="8636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5" name="Line 127"/>
          <p:cNvSpPr>
            <a:spLocks noChangeShapeType="1"/>
          </p:cNvSpPr>
          <p:nvPr/>
        </p:nvSpPr>
        <p:spPr bwMode="auto">
          <a:xfrm flipH="1">
            <a:off x="5508625" y="5373688"/>
            <a:ext cx="8636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6" name="Line 128"/>
          <p:cNvSpPr>
            <a:spLocks noChangeShapeType="1"/>
          </p:cNvSpPr>
          <p:nvPr/>
        </p:nvSpPr>
        <p:spPr bwMode="auto">
          <a:xfrm flipH="1">
            <a:off x="6372225" y="3644900"/>
            <a:ext cx="7207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7" name="Line 129"/>
          <p:cNvSpPr>
            <a:spLocks noChangeShapeType="1"/>
          </p:cNvSpPr>
          <p:nvPr/>
        </p:nvSpPr>
        <p:spPr bwMode="auto">
          <a:xfrm flipH="1">
            <a:off x="6372225" y="3644900"/>
            <a:ext cx="15843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8" name="Line 130"/>
          <p:cNvSpPr>
            <a:spLocks noChangeShapeType="1"/>
          </p:cNvSpPr>
          <p:nvPr/>
        </p:nvSpPr>
        <p:spPr bwMode="auto">
          <a:xfrm flipH="1">
            <a:off x="6372225" y="4076700"/>
            <a:ext cx="1657350" cy="865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19" name="Line 131"/>
          <p:cNvSpPr>
            <a:spLocks noChangeShapeType="1"/>
          </p:cNvSpPr>
          <p:nvPr/>
        </p:nvSpPr>
        <p:spPr bwMode="auto">
          <a:xfrm flipH="1">
            <a:off x="6372225" y="4508500"/>
            <a:ext cx="1584325" cy="865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20" name="Line 132"/>
          <p:cNvSpPr>
            <a:spLocks noChangeShapeType="1"/>
          </p:cNvSpPr>
          <p:nvPr/>
        </p:nvSpPr>
        <p:spPr bwMode="auto">
          <a:xfrm flipH="1">
            <a:off x="6372225" y="5373688"/>
            <a:ext cx="7207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21" name="Line 133"/>
          <p:cNvSpPr>
            <a:spLocks noChangeShapeType="1"/>
          </p:cNvSpPr>
          <p:nvPr/>
        </p:nvSpPr>
        <p:spPr bwMode="auto">
          <a:xfrm flipH="1">
            <a:off x="7092950" y="5373688"/>
            <a:ext cx="8636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22" name="Line 134"/>
          <p:cNvSpPr>
            <a:spLocks noChangeShapeType="1"/>
          </p:cNvSpPr>
          <p:nvPr/>
        </p:nvSpPr>
        <p:spPr bwMode="auto">
          <a:xfrm flipH="1">
            <a:off x="7019925" y="4941888"/>
            <a:ext cx="9366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023" name="Text Box 135"/>
          <p:cNvSpPr txBox="1">
            <a:spLocks noChangeArrowheads="1"/>
          </p:cNvSpPr>
          <p:nvPr/>
        </p:nvSpPr>
        <p:spPr bwMode="auto">
          <a:xfrm>
            <a:off x="7092950" y="4941888"/>
            <a:ext cx="431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28" name="Rectangle 140"/>
          <p:cNvSpPr>
            <a:spLocks noChangeArrowheads="1"/>
          </p:cNvSpPr>
          <p:nvPr/>
        </p:nvSpPr>
        <p:spPr bwMode="auto">
          <a:xfrm>
            <a:off x="7164388" y="41497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fa-IR" altLang="en-US" sz="1400" b="0">
                <a:latin typeface="Arial" panose="020B0604020202020204" pitchFamily="34" charset="0"/>
              </a:rPr>
              <a:t>1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1" name="Rectangle 143"/>
          <p:cNvSpPr>
            <a:spLocks noChangeArrowheads="1"/>
          </p:cNvSpPr>
          <p:nvPr/>
        </p:nvSpPr>
        <p:spPr bwMode="auto">
          <a:xfrm>
            <a:off x="7092950" y="5373688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fa-IR" altLang="en-US" sz="1400" b="0">
                <a:latin typeface="Arial" panose="020B0604020202020204" pitchFamily="34" charset="0"/>
              </a:rPr>
              <a:t>1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2" name="Text Box 144"/>
          <p:cNvSpPr txBox="1">
            <a:spLocks noChangeArrowheads="1"/>
          </p:cNvSpPr>
          <p:nvPr/>
        </p:nvSpPr>
        <p:spPr bwMode="auto">
          <a:xfrm>
            <a:off x="1547813" y="5373688"/>
            <a:ext cx="719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3" name="Text Box 145"/>
          <p:cNvSpPr txBox="1">
            <a:spLocks noChangeArrowheads="1"/>
          </p:cNvSpPr>
          <p:nvPr/>
        </p:nvSpPr>
        <p:spPr bwMode="auto">
          <a:xfrm>
            <a:off x="1547813" y="4941888"/>
            <a:ext cx="719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4" name="Text Box 146"/>
          <p:cNvSpPr txBox="1">
            <a:spLocks noChangeArrowheads="1"/>
          </p:cNvSpPr>
          <p:nvPr/>
        </p:nvSpPr>
        <p:spPr bwMode="auto">
          <a:xfrm>
            <a:off x="5292725" y="4005263"/>
            <a:ext cx="719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5" name="Text Box 147"/>
          <p:cNvSpPr txBox="1">
            <a:spLocks noChangeArrowheads="1"/>
          </p:cNvSpPr>
          <p:nvPr/>
        </p:nvSpPr>
        <p:spPr bwMode="auto">
          <a:xfrm>
            <a:off x="2627313" y="5373688"/>
            <a:ext cx="7191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7" name="Text Box 149"/>
          <p:cNvSpPr txBox="1">
            <a:spLocks noChangeArrowheads="1"/>
          </p:cNvSpPr>
          <p:nvPr/>
        </p:nvSpPr>
        <p:spPr bwMode="auto">
          <a:xfrm>
            <a:off x="6877050" y="3644900"/>
            <a:ext cx="719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38" name="Text Box 150"/>
          <p:cNvSpPr txBox="1">
            <a:spLocks noChangeArrowheads="1"/>
          </p:cNvSpPr>
          <p:nvPr/>
        </p:nvSpPr>
        <p:spPr bwMode="auto">
          <a:xfrm>
            <a:off x="6877050" y="4508500"/>
            <a:ext cx="719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1" name="Text Box 153"/>
          <p:cNvSpPr txBox="1">
            <a:spLocks noChangeArrowheads="1"/>
          </p:cNvSpPr>
          <p:nvPr/>
        </p:nvSpPr>
        <p:spPr bwMode="auto">
          <a:xfrm>
            <a:off x="1547813" y="4076700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2" name="Text Box 154"/>
          <p:cNvSpPr txBox="1">
            <a:spLocks noChangeArrowheads="1"/>
          </p:cNvSpPr>
          <p:nvPr/>
        </p:nvSpPr>
        <p:spPr bwMode="auto">
          <a:xfrm>
            <a:off x="1547813" y="3644900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3" name="Text Box 155"/>
          <p:cNvSpPr txBox="1">
            <a:spLocks noChangeArrowheads="1"/>
          </p:cNvSpPr>
          <p:nvPr/>
        </p:nvSpPr>
        <p:spPr bwMode="auto">
          <a:xfrm>
            <a:off x="1476375" y="4508500"/>
            <a:ext cx="792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4" name="Text Box 156"/>
          <p:cNvSpPr txBox="1">
            <a:spLocks noChangeArrowheads="1"/>
          </p:cNvSpPr>
          <p:nvPr/>
        </p:nvSpPr>
        <p:spPr bwMode="auto">
          <a:xfrm>
            <a:off x="4356100" y="4076700"/>
            <a:ext cx="792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5" name="Text Box 157"/>
          <p:cNvSpPr txBox="1">
            <a:spLocks noChangeArrowheads="1"/>
          </p:cNvSpPr>
          <p:nvPr/>
        </p:nvSpPr>
        <p:spPr bwMode="auto">
          <a:xfrm>
            <a:off x="6011863" y="3644900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6" name="Text Box 158"/>
          <p:cNvSpPr txBox="1">
            <a:spLocks noChangeArrowheads="1"/>
          </p:cNvSpPr>
          <p:nvPr/>
        </p:nvSpPr>
        <p:spPr bwMode="auto">
          <a:xfrm>
            <a:off x="5940425" y="5373688"/>
            <a:ext cx="792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7" name="Text Box 159"/>
          <p:cNvSpPr txBox="1">
            <a:spLocks noChangeArrowheads="1"/>
          </p:cNvSpPr>
          <p:nvPr/>
        </p:nvSpPr>
        <p:spPr bwMode="auto">
          <a:xfrm>
            <a:off x="6084888" y="4005263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8" name="Text Box 160"/>
          <p:cNvSpPr txBox="1">
            <a:spLocks noChangeArrowheads="1"/>
          </p:cNvSpPr>
          <p:nvPr/>
        </p:nvSpPr>
        <p:spPr bwMode="auto">
          <a:xfrm>
            <a:off x="6084888" y="4508500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49" name="Text Box 161"/>
          <p:cNvSpPr txBox="1">
            <a:spLocks noChangeArrowheads="1"/>
          </p:cNvSpPr>
          <p:nvPr/>
        </p:nvSpPr>
        <p:spPr bwMode="auto">
          <a:xfrm>
            <a:off x="2700338" y="4076700"/>
            <a:ext cx="503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9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0" name="Text Box 162"/>
          <p:cNvSpPr txBox="1">
            <a:spLocks noChangeArrowheads="1"/>
          </p:cNvSpPr>
          <p:nvPr/>
        </p:nvSpPr>
        <p:spPr bwMode="auto">
          <a:xfrm>
            <a:off x="3779838" y="3644900"/>
            <a:ext cx="503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9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1" name="Text Box 163"/>
          <p:cNvSpPr txBox="1">
            <a:spLocks noChangeArrowheads="1"/>
          </p:cNvSpPr>
          <p:nvPr/>
        </p:nvSpPr>
        <p:spPr bwMode="auto">
          <a:xfrm>
            <a:off x="4643438" y="4941888"/>
            <a:ext cx="503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9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2" name="Text Box 164"/>
          <p:cNvSpPr txBox="1">
            <a:spLocks noChangeArrowheads="1"/>
          </p:cNvSpPr>
          <p:nvPr/>
        </p:nvSpPr>
        <p:spPr bwMode="auto">
          <a:xfrm>
            <a:off x="3779838" y="4508500"/>
            <a:ext cx="5032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9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4" name="Text Box 166"/>
          <p:cNvSpPr txBox="1">
            <a:spLocks noChangeArrowheads="1"/>
          </p:cNvSpPr>
          <p:nvPr/>
        </p:nvSpPr>
        <p:spPr bwMode="auto">
          <a:xfrm>
            <a:off x="5435600" y="5373688"/>
            <a:ext cx="5032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9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7" name="Text Box 169"/>
          <p:cNvSpPr txBox="1">
            <a:spLocks noChangeArrowheads="1"/>
          </p:cNvSpPr>
          <p:nvPr/>
        </p:nvSpPr>
        <p:spPr bwMode="auto">
          <a:xfrm>
            <a:off x="5940425" y="4941888"/>
            <a:ext cx="792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8" name="Text Box 170"/>
          <p:cNvSpPr txBox="1">
            <a:spLocks noChangeArrowheads="1"/>
          </p:cNvSpPr>
          <p:nvPr/>
        </p:nvSpPr>
        <p:spPr bwMode="auto">
          <a:xfrm>
            <a:off x="2051050" y="3716338"/>
            <a:ext cx="792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185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59" name="Text Box 171"/>
          <p:cNvSpPr txBox="1">
            <a:spLocks noChangeArrowheads="1"/>
          </p:cNvSpPr>
          <p:nvPr/>
        </p:nvSpPr>
        <p:spPr bwMode="auto">
          <a:xfrm>
            <a:off x="2195513" y="4221163"/>
            <a:ext cx="574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110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0" name="Text Box 172"/>
          <p:cNvSpPr txBox="1">
            <a:spLocks noChangeArrowheads="1"/>
          </p:cNvSpPr>
          <p:nvPr/>
        </p:nvSpPr>
        <p:spPr bwMode="auto">
          <a:xfrm>
            <a:off x="2195513" y="4652963"/>
            <a:ext cx="647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85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1" name="Text Box 173"/>
          <p:cNvSpPr txBox="1">
            <a:spLocks noChangeArrowheads="1"/>
          </p:cNvSpPr>
          <p:nvPr/>
        </p:nvSpPr>
        <p:spPr bwMode="auto">
          <a:xfrm>
            <a:off x="2268538" y="5084763"/>
            <a:ext cx="576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24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2" name="Text Box 174"/>
          <p:cNvSpPr txBox="1">
            <a:spLocks noChangeArrowheads="1"/>
          </p:cNvSpPr>
          <p:nvPr/>
        </p:nvSpPr>
        <p:spPr bwMode="auto">
          <a:xfrm>
            <a:off x="2268538" y="5516563"/>
            <a:ext cx="576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48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3" name="Text Box 175"/>
          <p:cNvSpPr txBox="1">
            <a:spLocks noChangeArrowheads="1"/>
          </p:cNvSpPr>
          <p:nvPr/>
        </p:nvSpPr>
        <p:spPr bwMode="auto">
          <a:xfrm>
            <a:off x="3203575" y="4149725"/>
            <a:ext cx="719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198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4" name="Text Box 176"/>
          <p:cNvSpPr txBox="1">
            <a:spLocks noChangeArrowheads="1"/>
          </p:cNvSpPr>
          <p:nvPr/>
        </p:nvSpPr>
        <p:spPr bwMode="auto">
          <a:xfrm>
            <a:off x="3348038" y="5516563"/>
            <a:ext cx="5048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48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5" name="Text Box 177"/>
          <p:cNvSpPr txBox="1">
            <a:spLocks noChangeArrowheads="1"/>
          </p:cNvSpPr>
          <p:nvPr/>
        </p:nvSpPr>
        <p:spPr bwMode="auto">
          <a:xfrm>
            <a:off x="4067175" y="3789363"/>
            <a:ext cx="719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333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6" name="Text Box 178"/>
          <p:cNvSpPr txBox="1">
            <a:spLocks noChangeArrowheads="1"/>
          </p:cNvSpPr>
          <p:nvPr/>
        </p:nvSpPr>
        <p:spPr bwMode="auto">
          <a:xfrm>
            <a:off x="4067175" y="4652963"/>
            <a:ext cx="719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153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7" name="Text Box 179"/>
          <p:cNvSpPr txBox="1">
            <a:spLocks noChangeArrowheads="1"/>
          </p:cNvSpPr>
          <p:nvPr/>
        </p:nvSpPr>
        <p:spPr bwMode="auto">
          <a:xfrm>
            <a:off x="4572000" y="4221163"/>
            <a:ext cx="9001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110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8" name="Text Box 180"/>
          <p:cNvSpPr txBox="1">
            <a:spLocks noChangeArrowheads="1"/>
          </p:cNvSpPr>
          <p:nvPr/>
        </p:nvSpPr>
        <p:spPr bwMode="auto">
          <a:xfrm>
            <a:off x="4859338" y="5084763"/>
            <a:ext cx="7207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72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69" name="Text Box 181"/>
          <p:cNvSpPr txBox="1">
            <a:spLocks noChangeArrowheads="1"/>
          </p:cNvSpPr>
          <p:nvPr/>
        </p:nvSpPr>
        <p:spPr bwMode="auto">
          <a:xfrm>
            <a:off x="5580063" y="4221163"/>
            <a:ext cx="86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66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0" name="Text Box 182"/>
          <p:cNvSpPr txBox="1">
            <a:spLocks noChangeArrowheads="1"/>
          </p:cNvSpPr>
          <p:nvPr/>
        </p:nvSpPr>
        <p:spPr bwMode="auto">
          <a:xfrm>
            <a:off x="5580063" y="5516563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144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1" name="Text Box 183"/>
          <p:cNvSpPr txBox="1">
            <a:spLocks noChangeArrowheads="1"/>
          </p:cNvSpPr>
          <p:nvPr/>
        </p:nvSpPr>
        <p:spPr bwMode="auto">
          <a:xfrm>
            <a:off x="6516688" y="3789363"/>
            <a:ext cx="574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185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2" name="Text Box 184"/>
          <p:cNvSpPr txBox="1">
            <a:spLocks noChangeArrowheads="1"/>
          </p:cNvSpPr>
          <p:nvPr/>
        </p:nvSpPr>
        <p:spPr bwMode="auto">
          <a:xfrm>
            <a:off x="6372225" y="4221163"/>
            <a:ext cx="792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110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3" name="Text Box 185"/>
          <p:cNvSpPr txBox="1">
            <a:spLocks noChangeArrowheads="1"/>
          </p:cNvSpPr>
          <p:nvPr/>
        </p:nvSpPr>
        <p:spPr bwMode="auto">
          <a:xfrm>
            <a:off x="6588125" y="4652963"/>
            <a:ext cx="5969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fa-IR" altLang="en-US" sz="1400" b="0">
                <a:latin typeface="Arial" panose="020B0604020202020204" pitchFamily="34" charset="0"/>
              </a:rPr>
              <a:t>85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4" name="Text Box 186"/>
          <p:cNvSpPr txBox="1">
            <a:spLocks noChangeArrowheads="1"/>
          </p:cNvSpPr>
          <p:nvPr/>
        </p:nvSpPr>
        <p:spPr bwMode="auto">
          <a:xfrm>
            <a:off x="6443663" y="5084763"/>
            <a:ext cx="647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40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5" name="Text Box 187"/>
          <p:cNvSpPr txBox="1">
            <a:spLocks noChangeArrowheads="1"/>
          </p:cNvSpPr>
          <p:nvPr/>
        </p:nvSpPr>
        <p:spPr bwMode="auto">
          <a:xfrm>
            <a:off x="6300788" y="5516563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80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6" name="Text Box 188"/>
          <p:cNvSpPr txBox="1">
            <a:spLocks noChangeArrowheads="1"/>
          </p:cNvSpPr>
          <p:nvPr/>
        </p:nvSpPr>
        <p:spPr bwMode="auto">
          <a:xfrm>
            <a:off x="7092950" y="3789363"/>
            <a:ext cx="9350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111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7" name="Text Box 189"/>
          <p:cNvSpPr txBox="1">
            <a:spLocks noChangeArrowheads="1"/>
          </p:cNvSpPr>
          <p:nvPr/>
        </p:nvSpPr>
        <p:spPr bwMode="auto">
          <a:xfrm>
            <a:off x="7019925" y="4221163"/>
            <a:ext cx="9366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22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8" name="Text Box 190"/>
          <p:cNvSpPr txBox="1">
            <a:spLocks noChangeArrowheads="1"/>
          </p:cNvSpPr>
          <p:nvPr/>
        </p:nvSpPr>
        <p:spPr bwMode="auto">
          <a:xfrm>
            <a:off x="7380288" y="4652963"/>
            <a:ext cx="576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51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79" name="Text Box 191"/>
          <p:cNvSpPr txBox="1">
            <a:spLocks noChangeArrowheads="1"/>
          </p:cNvSpPr>
          <p:nvPr/>
        </p:nvSpPr>
        <p:spPr bwMode="auto">
          <a:xfrm>
            <a:off x="7380288" y="5084763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8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80" name="Text Box 192"/>
          <p:cNvSpPr txBox="1">
            <a:spLocks noChangeArrowheads="1"/>
          </p:cNvSpPr>
          <p:nvPr/>
        </p:nvSpPr>
        <p:spPr bwMode="auto">
          <a:xfrm>
            <a:off x="7164388" y="5516563"/>
            <a:ext cx="792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1400" b="0">
                <a:latin typeface="Arial" panose="020B0604020202020204" pitchFamily="34" charset="0"/>
              </a:rPr>
              <a:t>16</a:t>
            </a:r>
            <a:endParaRPr lang="ar-SA" altLang="en-US" sz="1400" b="0">
              <a:latin typeface="Arial" panose="020B0604020202020204" pitchFamily="34" charset="0"/>
            </a:endParaRPr>
          </a:p>
        </p:txBody>
      </p:sp>
      <p:sp>
        <p:nvSpPr>
          <p:cNvPr id="38081" name="Rectangle 193"/>
          <p:cNvSpPr>
            <a:spLocks noChangeArrowheads="1"/>
          </p:cNvSpPr>
          <p:nvPr/>
        </p:nvSpPr>
        <p:spPr bwMode="auto">
          <a:xfrm>
            <a:off x="7956550" y="6237288"/>
            <a:ext cx="86360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082" name="Text Box 194"/>
          <p:cNvSpPr txBox="1">
            <a:spLocks noChangeArrowheads="1"/>
          </p:cNvSpPr>
          <p:nvPr/>
        </p:nvSpPr>
        <p:spPr bwMode="auto">
          <a:xfrm>
            <a:off x="4067175" y="260350"/>
            <a:ext cx="4824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fa-IR" altLang="en-US" sz="2400">
              <a:latin typeface="Arial" panose="020B0604020202020204" pitchFamily="34" charset="0"/>
            </a:endParaRPr>
          </a:p>
        </p:txBody>
      </p:sp>
      <p:sp>
        <p:nvSpPr>
          <p:cNvPr id="38083" name="WordArt 195"/>
          <p:cNvSpPr>
            <a:spLocks noChangeArrowheads="1" noChangeShapeType="1" noTextEdit="1"/>
          </p:cNvSpPr>
          <p:nvPr/>
        </p:nvSpPr>
        <p:spPr bwMode="auto">
          <a:xfrm>
            <a:off x="4427538" y="549275"/>
            <a:ext cx="4495800" cy="3429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4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ماتريس طرح ريزي فرآيند براي محصول تاير</a:t>
            </a:r>
            <a:endParaRPr lang="en-US" sz="2400" kern="1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84" name="WordArt 196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339975" y="620713"/>
            <a:ext cx="5832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fa-IR" altLang="en-US" sz="2800" b="0">
                <a:latin typeface="Arial" panose="020B0604020202020204" pitchFamily="34" charset="0"/>
              </a:rPr>
              <a:t>خلاصه و نتيجه گيري:</a:t>
            </a:r>
            <a:endParaRPr lang="ar-SA" altLang="en-US" sz="2800" b="0">
              <a:latin typeface="Arial" panose="020B0604020202020204" pitchFamily="34" charset="0"/>
            </a:endParaRP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619250" y="1773238"/>
            <a:ext cx="6335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>
                <a:latin typeface="Arial" panose="020B0604020202020204" pitchFamily="34" charset="0"/>
              </a:rPr>
              <a:t>گروه اجرائي </a:t>
            </a:r>
            <a:r>
              <a:rPr lang="en-US" altLang="en-US">
                <a:latin typeface="Arial" panose="020B0604020202020204" pitchFamily="34" charset="0"/>
              </a:rPr>
              <a:t>QFD</a:t>
            </a:r>
            <a:r>
              <a:rPr lang="fa-IR" altLang="en-US">
                <a:latin typeface="Arial" panose="020B0604020202020204" pitchFamily="34" charset="0"/>
              </a:rPr>
              <a:t> در شركت مورد نظر با بررسي ماتريس ها قادر خواهد بود:</a:t>
            </a:r>
            <a:endParaRPr lang="ar-SA" altLang="en-US">
              <a:latin typeface="Arial" panose="020B0604020202020204" pitchFamily="34" charset="0"/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971550" y="2636838"/>
            <a:ext cx="6048375" cy="187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b="0">
                <a:latin typeface="Arial" panose="020B0604020202020204" pitchFamily="34" charset="0"/>
              </a:rPr>
              <a:t>بصورت مداوم نياز مشتريان را درك نموده و با تايرهاي توليدي مقايسه نمايد.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b="0">
                <a:latin typeface="Arial" panose="020B0604020202020204" pitchFamily="34" charset="0"/>
              </a:rPr>
              <a:t>تاير توليدي را با شركت الگو مقايسه نموده و تجزيه و تحليل نمايد.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b="0">
                <a:latin typeface="Arial" panose="020B0604020202020204" pitchFamily="34" charset="0"/>
              </a:rPr>
              <a:t>با توجه به اهميتي كه هر نياز مشتري دارد قطعات با اهميت را شناسائي نمايد.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b="0">
                <a:latin typeface="Arial" panose="020B0604020202020204" pitchFamily="34" charset="0"/>
              </a:rPr>
              <a:t>در نهايت مهمترين ويژگيهاي فيزيكي تاير شناسائي مي گردد.</a:t>
            </a:r>
            <a:endParaRPr lang="ar-SA" altLang="en-US" b="0">
              <a:latin typeface="Arial" panose="020B0604020202020204" pitchFamily="34" charset="0"/>
            </a:endParaRPr>
          </a:p>
        </p:txBody>
      </p:sp>
      <p:sp>
        <p:nvSpPr>
          <p:cNvPr id="39943" name="WordArt 7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WordArt 5" descr="Paper bag"/>
          <p:cNvSpPr>
            <a:spLocks noChangeArrowheads="1" noChangeShapeType="1" noTextEdit="1"/>
          </p:cNvSpPr>
          <p:nvPr/>
        </p:nvSpPr>
        <p:spPr bwMode="auto">
          <a:xfrm>
            <a:off x="4211638" y="908050"/>
            <a:ext cx="4032250" cy="46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2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مزاياي استفاده از</a:t>
            </a:r>
            <a:r>
              <a:rPr lang="en-US" sz="32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68313" y="1916113"/>
            <a:ext cx="7704137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n-US" altLang="en-US" sz="2000">
                <a:latin typeface="Arial" panose="020B0604020202020204" pitchFamily="34" charset="0"/>
              </a:rPr>
              <a:t>QFD</a:t>
            </a:r>
            <a:r>
              <a:rPr lang="fa-IR" altLang="en-US" sz="2000">
                <a:latin typeface="Arial" panose="020B0604020202020204" pitchFamily="34" charset="0"/>
              </a:rPr>
              <a:t> از ابتداي توسعه خانه كيفيت(</a:t>
            </a:r>
            <a:r>
              <a:rPr lang="en-US" altLang="en-US" sz="2000">
                <a:latin typeface="Arial" panose="020B0604020202020204" pitchFamily="34" charset="0"/>
              </a:rPr>
              <a:t>HOQ</a:t>
            </a:r>
            <a:r>
              <a:rPr lang="fa-IR" altLang="en-US" sz="2000">
                <a:latin typeface="Arial" panose="020B0604020202020204" pitchFamily="34" charset="0"/>
              </a:rPr>
              <a:t> ) يك فرآيند بهبود ارزش به شمار ميرود.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>
                <a:latin typeface="Arial" panose="020B0604020202020204" pitchFamily="34" charset="0"/>
              </a:rPr>
              <a:t>به كار گيري پروژه </a:t>
            </a:r>
            <a:r>
              <a:rPr lang="en-US" altLang="en-US" sz="2000">
                <a:latin typeface="Arial" panose="020B0604020202020204" pitchFamily="34" charset="0"/>
              </a:rPr>
              <a:t> QFD</a:t>
            </a:r>
            <a:r>
              <a:rPr lang="fa-IR" altLang="en-US" sz="2000">
                <a:latin typeface="Arial" panose="020B0604020202020204" pitchFamily="34" charset="0"/>
              </a:rPr>
              <a:t>باعث افزايش ارزش افزوده محصول هم براي مشتري و هم براي  توليدكننده مي شود.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n-US" altLang="en-US" sz="2000">
                <a:latin typeface="Arial" panose="020B0604020202020204" pitchFamily="34" charset="0"/>
              </a:rPr>
              <a:t>QFD</a:t>
            </a:r>
            <a:r>
              <a:rPr lang="fa-IR" altLang="en-US" sz="2000">
                <a:latin typeface="Arial" panose="020B0604020202020204" pitchFamily="34" charset="0"/>
              </a:rPr>
              <a:t>همچنين بستري براي استفاده از سا ير مدل هاي بهبود ارزش فراهم مي سازد.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n-US" altLang="en-US" sz="2000">
                <a:latin typeface="Arial" panose="020B0604020202020204" pitchFamily="34" charset="0"/>
              </a:rPr>
              <a:t>QFD</a:t>
            </a:r>
            <a:r>
              <a:rPr lang="fa-IR" altLang="en-US" sz="2000">
                <a:latin typeface="Arial" panose="020B0604020202020204" pitchFamily="34" charset="0"/>
              </a:rPr>
              <a:t>مكمل ساير ابزارهاي كيفيت و يكپارچه كننده آنها مي باشد.</a:t>
            </a:r>
          </a:p>
          <a:p>
            <a:pPr algn="r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fa-IR" altLang="en-US" sz="2000">
                <a:latin typeface="Arial" panose="020B0604020202020204" pitchFamily="34" charset="0"/>
              </a:rPr>
              <a:t>در نهايت با استفاده از ابزار گسترش عملكرد كيفيت مديريت هر سازمان از بهبود كيفيت محصول يا خدمت بصورت مستمر اطمينان حاصل مي نمايد.   </a:t>
            </a:r>
            <a:endParaRPr lang="ar-SA" altLang="en-US" sz="2000">
              <a:latin typeface="Arial" panose="020B0604020202020204" pitchFamily="34" charset="0"/>
            </a:endParaRPr>
          </a:p>
        </p:txBody>
      </p:sp>
      <p:sp>
        <p:nvSpPr>
          <p:cNvPr id="41991" name="WordArt 7" descr="Paper bag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09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24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QFD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3995738" y="549275"/>
            <a:ext cx="4321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 sz="3600"/>
              <a:t>منابع</a:t>
            </a:r>
            <a:endParaRPr lang="ar-SA" altLang="en-US" sz="3600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1331913" y="3789363"/>
            <a:ext cx="6119812" cy="160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/>
              <a:t>2-</a:t>
            </a:r>
            <a:r>
              <a:rPr lang="en-US" altLang="en-US"/>
              <a:t>QFD</a:t>
            </a:r>
            <a:r>
              <a:rPr lang="fa-IR" altLang="en-US"/>
              <a:t>در خدمات</a:t>
            </a:r>
          </a:p>
          <a:p>
            <a:pPr algn="r">
              <a:spcBef>
                <a:spcPct val="50000"/>
              </a:spcBef>
            </a:pPr>
            <a:r>
              <a:rPr lang="fa-IR" altLang="en-US"/>
              <a:t>    نگارش و ترجمه:       دكتر محمد رضا عباسي</a:t>
            </a:r>
          </a:p>
          <a:p>
            <a:pPr algn="r">
              <a:spcBef>
                <a:spcPct val="50000"/>
              </a:spcBef>
            </a:pPr>
            <a:r>
              <a:rPr lang="fa-IR" altLang="en-US"/>
              <a:t>                               مهشيد يزدان پناه</a:t>
            </a:r>
          </a:p>
          <a:p>
            <a:pPr algn="r">
              <a:spcBef>
                <a:spcPct val="50000"/>
              </a:spcBef>
            </a:pPr>
            <a:r>
              <a:rPr lang="fa-IR" altLang="en-US"/>
              <a:t>    ناشر:                    انتشارات مركز آموزشي مديريت دولتي</a:t>
            </a:r>
            <a:endParaRPr lang="ar-SA" altLang="en-US"/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971550" y="1484313"/>
            <a:ext cx="6408738" cy="160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a-IR" altLang="en-US"/>
              <a:t>1- گسترش عملكرد كيفيت(</a:t>
            </a:r>
            <a:r>
              <a:rPr lang="en-US" altLang="en-US"/>
              <a:t>QFD</a:t>
            </a:r>
            <a:r>
              <a:rPr lang="fa-IR" altLang="en-US"/>
              <a:t>)  </a:t>
            </a:r>
          </a:p>
          <a:p>
            <a:pPr algn="r">
              <a:spcBef>
                <a:spcPct val="50000"/>
              </a:spcBef>
            </a:pPr>
            <a:r>
              <a:rPr lang="fa-IR" altLang="en-US"/>
              <a:t>    ترجمه و اقتباس:         دكتر رضا برادران زاده</a:t>
            </a:r>
          </a:p>
          <a:p>
            <a:pPr algn="r">
              <a:spcBef>
                <a:spcPct val="50000"/>
              </a:spcBef>
            </a:pPr>
            <a:r>
              <a:rPr lang="fa-IR" altLang="en-US"/>
              <a:t>                                 مهندس مهدي بشيري</a:t>
            </a:r>
          </a:p>
          <a:p>
            <a:pPr algn="r">
              <a:spcBef>
                <a:spcPct val="50000"/>
              </a:spcBef>
            </a:pPr>
            <a:r>
              <a:rPr lang="fa-IR" altLang="en-US"/>
              <a:t>     ناشر:                     انتشارات كيفيت ايران</a:t>
            </a:r>
            <a:endParaRPr lang="ar-SA" altLang="en-US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پاورپوینت گسترش عملكرد</Template>
  <TotalTime>0</TotalTime>
  <Words>1192</Words>
  <Application>Microsoft Office PowerPoint</Application>
  <PresentationFormat>On-screen Show (4:3)</PresentationFormat>
  <Paragraphs>466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Simplified Arabic</vt:lpstr>
      <vt:lpstr>Times New Roman</vt:lpstr>
      <vt:lpstr>Verdana</vt:lpstr>
      <vt:lpstr>Wingdings</vt:lpstr>
      <vt:lpstr>Globe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omid</dc:creator>
  <cp:lastModifiedBy>ali piroozi</cp:lastModifiedBy>
  <cp:revision>2</cp:revision>
  <dcterms:created xsi:type="dcterms:W3CDTF">2019-12-17T18:14:17Z</dcterms:created>
  <dcterms:modified xsi:type="dcterms:W3CDTF">2026-08-24T22:59:08Z</dcterms:modified>
</cp:coreProperties>
</file>