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3"/>
  </p:notesMasterIdLst>
  <p:sldIdLst>
    <p:sldId id="256" r:id="rId2"/>
    <p:sldId id="257" r:id="rId3"/>
    <p:sldId id="258" r:id="rId4"/>
    <p:sldId id="259" r:id="rId5"/>
    <p:sldId id="260" r:id="rId6"/>
    <p:sldId id="261" r:id="rId7"/>
    <p:sldId id="263" r:id="rId8"/>
    <p:sldId id="264" r:id="rId9"/>
    <p:sldId id="265"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6" r:id="rId29"/>
    <p:sldId id="288" r:id="rId30"/>
    <p:sldId id="289" r:id="rId31"/>
    <p:sldId id="290" r:id="rId32"/>
  </p:sldIdLst>
  <p:sldSz cx="9144000" cy="6858000" type="screen4x3"/>
  <p:notesSz cx="6781800"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85" autoAdjust="0"/>
    <p:restoredTop sz="94660"/>
  </p:normalViewPr>
  <p:slideViewPr>
    <p:cSldViewPr>
      <p:cViewPr varScale="1">
        <p:scale>
          <a:sx n="70" d="100"/>
          <a:sy n="70" d="100"/>
        </p:scale>
        <p:origin x="1380"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38780"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1451" y="0"/>
            <a:ext cx="2938780" cy="496332"/>
          </a:xfrm>
          <a:prstGeom prst="rect">
            <a:avLst/>
          </a:prstGeom>
        </p:spPr>
        <p:txBody>
          <a:bodyPr vert="horz" lIns="91440" tIns="45720" rIns="91440" bIns="45720" rtlCol="0"/>
          <a:lstStyle>
            <a:lvl1pPr algn="r">
              <a:defRPr sz="1200"/>
            </a:lvl1pPr>
          </a:lstStyle>
          <a:p>
            <a:fld id="{7ED66EAE-B4AF-42B3-BD6E-94843843664A}" type="datetimeFigureOut">
              <a:rPr lang="en-US" smtClean="0"/>
              <a:pPr/>
              <a:t>1/14/2017</a:t>
            </a:fld>
            <a:endParaRPr lang="en-US"/>
          </a:p>
        </p:txBody>
      </p:sp>
      <p:sp>
        <p:nvSpPr>
          <p:cNvPr id="4" name="Slide Image Placeholder 3"/>
          <p:cNvSpPr>
            <a:spLocks noGrp="1" noRot="1" noChangeAspect="1"/>
          </p:cNvSpPr>
          <p:nvPr>
            <p:ph type="sldImg" idx="2"/>
          </p:nvPr>
        </p:nvSpPr>
        <p:spPr>
          <a:xfrm>
            <a:off x="909638"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8180" y="4715153"/>
            <a:ext cx="54254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38780"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1451" y="9428583"/>
            <a:ext cx="2938780" cy="496332"/>
          </a:xfrm>
          <a:prstGeom prst="rect">
            <a:avLst/>
          </a:prstGeom>
        </p:spPr>
        <p:txBody>
          <a:bodyPr vert="horz" lIns="91440" tIns="45720" rIns="91440" bIns="45720" rtlCol="0" anchor="b"/>
          <a:lstStyle>
            <a:lvl1pPr algn="r">
              <a:defRPr sz="1200"/>
            </a:lvl1pPr>
          </a:lstStyle>
          <a:p>
            <a:fld id="{AC392BA2-81FF-493A-82F8-1AC28CDEFF9F}" type="slidenum">
              <a:rPr lang="en-US" smtClean="0"/>
              <a:pPr/>
              <a:t>‹#›</a:t>
            </a:fld>
            <a:endParaRPr lang="en-US"/>
          </a:p>
        </p:txBody>
      </p:sp>
    </p:spTree>
    <p:extLst>
      <p:ext uri="{BB962C8B-B14F-4D97-AF65-F5344CB8AC3E}">
        <p14:creationId xmlns:p14="http://schemas.microsoft.com/office/powerpoint/2010/main" val="1217240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602F8D49-0F39-4722-B6AB-3206C5030BFF}" type="datetime1">
              <a:rPr lang="en-US" smtClean="0"/>
              <a:pPr/>
              <a:t>1/14/2017</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C835EF8E-FF27-4F7F-A382-A58E239C70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41737F3C-D1A3-4162-B4E9-22F0234481AE}" type="datetime1">
              <a:rPr lang="en-US" smtClean="0"/>
              <a:pPr/>
              <a:t>1/14/2017</a:t>
            </a:fld>
            <a:endParaRPr lang="en-US"/>
          </a:p>
        </p:txBody>
      </p:sp>
      <p:sp>
        <p:nvSpPr>
          <p:cNvPr id="9" name="Slide Number Placeholder 8"/>
          <p:cNvSpPr>
            <a:spLocks noGrp="1"/>
          </p:cNvSpPr>
          <p:nvPr>
            <p:ph type="sldNum" sz="quarter" idx="15"/>
          </p:nvPr>
        </p:nvSpPr>
        <p:spPr/>
        <p:txBody>
          <a:bodyPr rtlCol="0"/>
          <a:lstStyle/>
          <a:p>
            <a:fld id="{C835EF8E-FF27-4F7F-A382-A58E239C702B}"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4EA2E38A-B9E6-4FD4-85AC-84AC10560DEB}" type="datetime1">
              <a:rPr lang="en-US" smtClean="0"/>
              <a:pPr/>
              <a:t>1/14/2017</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C835EF8E-FF27-4F7F-A382-A58E239C70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B697B42-E57F-467B-9E73-3C01A2BD279B}" type="datetime1">
              <a:rPr lang="en-US" smtClean="0"/>
              <a:pPr/>
              <a:t>1/14/2017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35EF8E-FF27-4F7F-A382-A58E239C702B}"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AA70DD16-3EE3-484E-B110-BE5D5BBE61A7}" type="datetime1">
              <a:rPr lang="en-US" smtClean="0"/>
              <a:pPr/>
              <a:t>1/14/2017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35EF8E-FF27-4F7F-A382-A58E239C702B}"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D2476CD4-FA7C-45A9-BAD1-65D870A16BCC}" type="datetime1">
              <a:rPr lang="en-US" smtClean="0"/>
              <a:pPr/>
              <a:t>1/14/2017</a:t>
            </a:fld>
            <a:endParaRPr lang="en-US"/>
          </a:p>
        </p:txBody>
      </p:sp>
      <p:sp>
        <p:nvSpPr>
          <p:cNvPr id="7" name="Slide Number Placeholder 6"/>
          <p:cNvSpPr>
            <a:spLocks noGrp="1"/>
          </p:cNvSpPr>
          <p:nvPr>
            <p:ph type="sldNum" sz="quarter" idx="11"/>
          </p:nvPr>
        </p:nvSpPr>
        <p:spPr/>
        <p:txBody>
          <a:bodyPr rtlCol="0"/>
          <a:lstStyle/>
          <a:p>
            <a:fld id="{C835EF8E-FF27-4F7F-A382-A58E239C702B}"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330A8C-085D-429E-ABE0-849D7462EA45}" type="datetime1">
              <a:rPr lang="en-US" smtClean="0"/>
              <a:pPr/>
              <a:t>1/14/2017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35EF8E-FF27-4F7F-A382-A58E239C70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6A907E4F-423D-40C6-8275-6427767BA83F}" type="datetime1">
              <a:rPr lang="en-US" smtClean="0"/>
              <a:pPr/>
              <a:t>1/14/2017</a:t>
            </a:fld>
            <a:endParaRPr lang="en-US"/>
          </a:p>
        </p:txBody>
      </p:sp>
      <p:sp>
        <p:nvSpPr>
          <p:cNvPr id="22" name="Slide Number Placeholder 21"/>
          <p:cNvSpPr>
            <a:spLocks noGrp="1"/>
          </p:cNvSpPr>
          <p:nvPr>
            <p:ph type="sldNum" sz="quarter" idx="15"/>
          </p:nvPr>
        </p:nvSpPr>
        <p:spPr/>
        <p:txBody>
          <a:bodyPr rtlCol="0"/>
          <a:lstStyle/>
          <a:p>
            <a:fld id="{C835EF8E-FF27-4F7F-A382-A58E239C702B}"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2AF7200F-2FE4-4EB4-A531-47D672251512}" type="datetime1">
              <a:rPr lang="en-US" smtClean="0"/>
              <a:pPr/>
              <a:t>1/14/2017</a:t>
            </a:fld>
            <a:endParaRPr lang="en-US"/>
          </a:p>
        </p:txBody>
      </p:sp>
      <p:sp>
        <p:nvSpPr>
          <p:cNvPr id="18" name="Slide Number Placeholder 17"/>
          <p:cNvSpPr>
            <a:spLocks noGrp="1"/>
          </p:cNvSpPr>
          <p:nvPr>
            <p:ph type="sldNum" sz="quarter" idx="11"/>
          </p:nvPr>
        </p:nvSpPr>
        <p:spPr/>
        <p:txBody>
          <a:bodyPr rtlCol="0"/>
          <a:lstStyle/>
          <a:p>
            <a:fld id="{C835EF8E-FF27-4F7F-A382-A58E239C702B}"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E668070-55E3-4A49-BFB8-A41F09E85FAD}" type="datetime1">
              <a:rPr lang="en-US" smtClean="0"/>
              <a:pPr/>
              <a:t>1/14/2017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35EF8E-FF27-4F7F-A382-A58E239C70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51E8666-6D46-4CDA-A3CB-1964A0AFA25D}" type="datetime1">
              <a:rPr lang="en-US" smtClean="0"/>
              <a:pPr/>
              <a:t>1/14/2017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35EF8E-FF27-4F7F-A382-A58E239C70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DFE8C96-83E1-4E63-8B34-A5DAB0D65414}" type="datetime1">
              <a:rPr lang="en-US" smtClean="0"/>
              <a:pPr/>
              <a:t>1/14/2017</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835EF8E-FF27-4F7F-A382-A58E239C70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3200400"/>
            <a:ext cx="6172200" cy="1894362"/>
          </a:xfrm>
        </p:spPr>
        <p:txBody>
          <a:bodyPr/>
          <a:lstStyle/>
          <a:p>
            <a:pPr algn="ctr"/>
            <a:r>
              <a:rPr lang="fa-IR" dirty="0" smtClean="0"/>
              <a:t/>
            </a:r>
            <a:br>
              <a:rPr lang="fa-IR" dirty="0" smtClean="0"/>
            </a:br>
            <a:r>
              <a:rPr lang="fa-IR" sz="3600" dirty="0" smtClean="0"/>
              <a:t>کاربرد آنزیم ها در نانوایی</a:t>
            </a:r>
            <a:endParaRPr lang="en-US" sz="3600" dirty="0"/>
          </a:p>
        </p:txBody>
      </p:sp>
      <p:sp>
        <p:nvSpPr>
          <p:cNvPr id="4" name="Slide Number Placeholder 3"/>
          <p:cNvSpPr>
            <a:spLocks noGrp="1"/>
          </p:cNvSpPr>
          <p:nvPr>
            <p:ph type="sldNum" sz="quarter" idx="12"/>
          </p:nvPr>
        </p:nvSpPr>
        <p:spPr/>
        <p:txBody>
          <a:bodyPr/>
          <a:lstStyle/>
          <a:p>
            <a:fld id="{C835EF8E-FF27-4F7F-A382-A58E239C702B}" type="slidenum">
              <a:rPr lang="en-US" smtClean="0"/>
              <a:pPr/>
              <a:t>1</a:t>
            </a:fld>
            <a:endParaRPr lang="en-US"/>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3200" dirty="0" smtClean="0"/>
              <a:t>مقدمه</a:t>
            </a:r>
            <a:r>
              <a:rPr lang="fa-IR" dirty="0" smtClean="0"/>
              <a:t> </a:t>
            </a:r>
            <a:endParaRPr lang="en-US" dirty="0"/>
          </a:p>
        </p:txBody>
      </p:sp>
      <p:sp>
        <p:nvSpPr>
          <p:cNvPr id="3" name="Content Placeholder 2"/>
          <p:cNvSpPr>
            <a:spLocks noGrp="1"/>
          </p:cNvSpPr>
          <p:nvPr>
            <p:ph sz="quarter" idx="1"/>
          </p:nvPr>
        </p:nvSpPr>
        <p:spPr>
          <a:xfrm>
            <a:off x="457200" y="1752600"/>
            <a:ext cx="7467600" cy="4873752"/>
          </a:xfrm>
        </p:spPr>
        <p:txBody>
          <a:bodyPr>
            <a:normAutofit/>
          </a:bodyPr>
          <a:lstStyle/>
          <a:p>
            <a:pPr algn="just" rtl="1"/>
            <a:r>
              <a:rPr lang="fa-IR" sz="2000" b="1" dirty="0" smtClean="0"/>
              <a:t>تعریف نان :</a:t>
            </a:r>
            <a:endParaRPr lang="en-US" sz="2000" b="1" dirty="0" smtClean="0"/>
          </a:p>
          <a:p>
            <a:pPr algn="just" rtl="1">
              <a:lnSpc>
                <a:spcPct val="150000"/>
              </a:lnSpc>
            </a:pPr>
            <a:r>
              <a:rPr lang="fa-IR" sz="2000" dirty="0" smtClean="0"/>
              <a:t/>
            </a:r>
            <a:br>
              <a:rPr lang="fa-IR" sz="2000" dirty="0" smtClean="0"/>
            </a:br>
            <a:r>
              <a:rPr lang="fa-IR" sz="2000" dirty="0" smtClean="0"/>
              <a:t>  نان به محصولی گفته می شود که از پختن خمیر تخمیر یافته آرد گندم بدست می آید و عامل ور آمدن خمیر آن ، مخمر نان یعنی ساکارومیسس سروزیه </a:t>
            </a:r>
            <a:r>
              <a:rPr lang="en-US" sz="2000" dirty="0" err="1" smtClean="0"/>
              <a:t>cerevisiae</a:t>
            </a:r>
            <a:r>
              <a:rPr lang="en-US" sz="2000" dirty="0" smtClean="0"/>
              <a:t> </a:t>
            </a:r>
            <a:r>
              <a:rPr lang="en-US" sz="2000" dirty="0" err="1" smtClean="0"/>
              <a:t>saccharomyces</a:t>
            </a:r>
            <a:r>
              <a:rPr lang="fa-IR" sz="2000" dirty="0" smtClean="0"/>
              <a:t> می باشدو نانی که عامل ورآمدن خمیر آن معلول مواد شیمیایی باشد را نمی توان نان بهداشتی مورد نظر به حساب آورد .   رایجترین افزودنی شیمیایی مصرفی در تولید نان ، بی کربنات سدیم یا جوش شیرین می باشد که در آغاز بعنوان دارویی جهت التیام درد دستگاه گوارش ناشی از زخم گوارشی در عطاری ها عرضه می شده است و احتمالا" این ماده نخست در پوک کردن خمیر شیرینی مصرف داشته و بعدها بعنوان پوک کننده خمیر نانهای سنتی مورد مصرف قرار گرفته است. </a:t>
            </a:r>
          </a:p>
        </p:txBody>
      </p:sp>
      <p:sp>
        <p:nvSpPr>
          <p:cNvPr id="4" name="Slide Number Placeholder 3"/>
          <p:cNvSpPr>
            <a:spLocks noGrp="1"/>
          </p:cNvSpPr>
          <p:nvPr>
            <p:ph type="sldNum" sz="quarter" idx="15"/>
          </p:nvPr>
        </p:nvSpPr>
        <p:spPr/>
        <p:txBody>
          <a:bodyPr/>
          <a:lstStyle/>
          <a:p>
            <a:fld id="{C835EF8E-FF27-4F7F-A382-A58E239C702B}"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295400" y="1295400"/>
            <a:ext cx="7467600" cy="4873752"/>
          </a:xfrm>
        </p:spPr>
        <p:txBody>
          <a:bodyPr>
            <a:normAutofit lnSpcReduction="10000"/>
          </a:bodyPr>
          <a:lstStyle/>
          <a:p>
            <a:pPr lvl="3" algn="just" rtl="1">
              <a:lnSpc>
                <a:spcPct val="150000"/>
              </a:lnSpc>
            </a:pPr>
            <a:r>
              <a:rPr lang="fa-IR" sz="2000" dirty="0" smtClean="0"/>
              <a:t>جوش شیرین مصرفی در نان با توجه به عوارض مختلفی که  کربنات سدیم  (سودا) باقی مانده بر سلامت مصرف کننده بجای می گذارد به سادگی با مایه خمیر قابل جایگزینی می باشد و نه تنها هیچ گونه افت کیفیتی پدیدار نخواهد گشت بلکه نان حاصله کیفیت مطلوبتری از لحاظ ارگانولپتیک ، وضع ظاهری و ماندگاری خواهد داشت . این ماده شیمیایی مضر که به زعم استفاده کنندگان جهت صرفه جویی در وقت ، پاسخگوئی به افزایش رشد جمعیت ، کاهش هزینه ها ،ارزانی و سهولت استفاده ، نداشتن جایگزین مناسب ، روان کردن خمیر و مسائلی از این قبیل نظر صاحبان نانوایی را بخود جلب کرده است دارای اثرات و پیآمدهای غیر بهداشتی متعددی می باشد . </a:t>
            </a:r>
            <a:br>
              <a:rPr lang="fa-IR" sz="2000" dirty="0" smtClean="0"/>
            </a:br>
            <a:r>
              <a:rPr lang="fa-IR" sz="2000" dirty="0" smtClean="0"/>
              <a:t> </a:t>
            </a:r>
            <a:endParaRPr lang="en-US" sz="2000" dirty="0" smtClean="0"/>
          </a:p>
          <a:p>
            <a:endParaRPr lang="en-US"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lvl="8" algn="r" rtl="1"/>
            <a:r>
              <a:rPr lang="fa-IR" sz="2000" dirty="0" smtClean="0"/>
              <a:t>بهداشت و تهیه نان بدون  جوش شیرین</a:t>
            </a:r>
            <a:r>
              <a:rPr lang="en-US" sz="2000" dirty="0" smtClean="0"/>
              <a:t> </a:t>
            </a:r>
            <a:r>
              <a:rPr lang="en-US" dirty="0" smtClean="0"/>
              <a:t> </a:t>
            </a:r>
          </a:p>
          <a:p>
            <a:pPr algn="just" rtl="1">
              <a:lnSpc>
                <a:spcPct val="150000"/>
              </a:lnSpc>
            </a:pPr>
            <a:r>
              <a:rPr lang="fa-IR" sz="2000" dirty="0" smtClean="0"/>
              <a:t>نان به عنوان یکی از مهمترین منبع تغذیه ای مردم کشور ، نقش بسزایی در تامین انرژی ، پروتئین و املاح ضروری بدن دارد و به همین جهت بهداشت و سلامت نان در حفظ و ارتقا» سلامت جامعه از اهمیت ویژه ای برخوردار می باشد به نحوی که با مصرف متوسط روزانه 300 گرم نان ، حدود %50 پروتئین ، %60 تیامین و نیاسین ، حدود %40 کلسیم و حدود %اب80 آهن مورد نیاز بدن یک فرد بزرگسال تامین می گردد . </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2060448"/>
            <a:ext cx="7467600" cy="4797552"/>
          </a:xfrm>
        </p:spPr>
        <p:txBody>
          <a:bodyPr/>
          <a:lstStyle/>
          <a:p>
            <a:pPr lvl="8" algn="r" rtl="1"/>
            <a:r>
              <a:rPr lang="fa-IR" sz="2000" b="1" dirty="0" smtClean="0"/>
              <a:t>آنزیم های گندم</a:t>
            </a:r>
            <a:r>
              <a:rPr lang="fa-IR" b="1" dirty="0" smtClean="0"/>
              <a:t/>
            </a:r>
            <a:br>
              <a:rPr lang="fa-IR" b="1" dirty="0" smtClean="0"/>
            </a:br>
            <a:r>
              <a:rPr lang="fa-IR" b="1" dirty="0" smtClean="0"/>
              <a:t/>
            </a:r>
            <a:br>
              <a:rPr lang="fa-IR" b="1" dirty="0" smtClean="0"/>
            </a:br>
            <a:endParaRPr lang="en-US" dirty="0" smtClean="0"/>
          </a:p>
          <a:p>
            <a:pPr algn="just">
              <a:lnSpc>
                <a:spcPct val="150000"/>
              </a:lnSpc>
            </a:pPr>
            <a:r>
              <a:rPr lang="fa-IR" sz="2000" dirty="0" smtClean="0"/>
              <a:t>آنزیم های آمیلولیتیک آلفاو بتا آمیلاز اند ،که مجموعا دیاستاز نام دارند و بیشتر در جوانه وجود دارند. برای بدست آوردن آنها می توان مالت را با الکل 20 درصد استخراج کرد.اگر عمل استخراج برای 24 ساعت ادامه یابد و پس از ان مقداری الکل مطلق اضافه شود مواد استخراج شده همراه آنزیم ته نشین شده و می توان آنها را جدا کرد.</a:t>
            </a:r>
            <a:br>
              <a:rPr lang="fa-IR" sz="2000" dirty="0" smtClean="0"/>
            </a:br>
            <a:r>
              <a:rPr lang="fa-IR" sz="2000" dirty="0" smtClean="0"/>
              <a:t>بتا آمیلاز روی نشاسته آسیب دیده اثر کرده و آن را تبدیل به مالتوز میکند وآلفا آمیلاز روی نشاسته سالم و آسیب دیده اثر کرده و آنرا به دکسترین تبدیل می کند.</a:t>
            </a:r>
            <a:br>
              <a:rPr lang="fa-IR" sz="2000" dirty="0" smtClean="0"/>
            </a:br>
            <a:endParaRPr lang="fa-IR" sz="2000" dirty="0" smtClean="0"/>
          </a:p>
        </p:txBody>
      </p:sp>
      <p:sp>
        <p:nvSpPr>
          <p:cNvPr id="4" name="Slide Number Placeholder 3"/>
          <p:cNvSpPr>
            <a:spLocks noGrp="1"/>
          </p:cNvSpPr>
          <p:nvPr>
            <p:ph type="sldNum" sz="quarter" idx="15"/>
          </p:nvPr>
        </p:nvSpPr>
        <p:spPr/>
        <p:txBody>
          <a:bodyPr/>
          <a:lstStyle/>
          <a:p>
            <a:fld id="{C835EF8E-FF27-4F7F-A382-A58E239C702B}"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a:lnSpc>
                <a:spcPct val="150000"/>
              </a:lnSpc>
            </a:pPr>
            <a:r>
              <a:rPr lang="fa-IR" sz="2000" dirty="0" smtClean="0"/>
              <a:t>فعالیت دیاستازها برای تولید نان دارای اهمیت خاصی است.زیرا در اثر فعالیت های شدید آنزیمی مقداری قند قابل تخمیر به دست می آید که به مصرف مخمرها رسیده و موجب تشدید فعالیت آنها میشود و در نتیجه مقداری</a:t>
            </a:r>
            <a:r>
              <a:rPr lang="en-US" sz="2000" dirty="0" smtClean="0"/>
              <a:t>Co2</a:t>
            </a:r>
            <a:r>
              <a:rPr lang="fa-IR" sz="2000" dirty="0" smtClean="0"/>
              <a:t> حجم نان افزایش می یابد.به علاوه  قندهای ساده حاصل از راه شرکت در واکنش های قهوه ای شدن ،رنگ پوسته نان را بهبود می بخشد و در نتیجه نان با رنگ مطلوب به دست می آید.اما چنانچه  آلفا آمیلاز بیشتر از حد طبیعی باشد موجب چسبندگی خمیر می شود.گاهی مقدار آنزیم های طبیعی موجود در آرد کافی نیست و بنابراین لازم است از فراورده های آنزیمی برای اصلاح کمبود استفاده شود</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lnSpc>
                <a:spcPct val="150000"/>
              </a:lnSpc>
            </a:pPr>
            <a:r>
              <a:rPr lang="fa-IR" sz="2000" dirty="0" smtClean="0"/>
              <a:t>به نظرمی رسد که در هنگام منبع آمیلازمصرفی توجه به ثبات حرارتی آنزیم حائز اهمیت می باشد . </a:t>
            </a:r>
            <a:endParaRPr lang="en-US" sz="2000" dirty="0" smtClean="0"/>
          </a:p>
          <a:p>
            <a:pPr algn="just" rtl="1">
              <a:lnSpc>
                <a:spcPct val="150000"/>
              </a:lnSpc>
            </a:pPr>
            <a:r>
              <a:rPr lang="fa-IR" sz="2000" b="1" dirty="0" smtClean="0"/>
              <a:t>اهمیت مقاومت حرارت :</a:t>
            </a:r>
            <a:endParaRPr lang="en-US" sz="2000" dirty="0" smtClean="0"/>
          </a:p>
          <a:p>
            <a:pPr algn="just" rtl="1">
              <a:lnSpc>
                <a:spcPct val="150000"/>
              </a:lnSpc>
            </a:pPr>
            <a:r>
              <a:rPr lang="fa-IR" sz="2000" dirty="0" smtClean="0"/>
              <a:t>برخی ازمحققان ادعا کرده اند که تنها آمیلازهای حاصل ازبرخی از منابع خاص موجب کاهش سفتی نان می شود . شواهدی موجود است دال براین که کاربرد باکتری های آمیلازی که درطی فرآیند نانوایی غیر فعال نمی شوند ، به دلیل افزایش بیش ازحد دکسترین به خوبی باعث چسبندگی مغز نان خواهد شد . واضح است چنان چه فعالیت آنزیم درطی نانوایی تخریب نشود ، تعیین مقدارآنزیم مورد نیاز عامل بحرانی ومهمی خواهد بود . </a:t>
            </a:r>
            <a:endParaRPr lang="en-US" sz="2000" dirty="0" smtClean="0"/>
          </a:p>
          <a:p>
            <a:endParaRPr lang="en-US"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524000"/>
            <a:ext cx="7467600" cy="4873752"/>
          </a:xfrm>
        </p:spPr>
        <p:txBody>
          <a:bodyPr>
            <a:normAutofit/>
          </a:bodyPr>
          <a:lstStyle/>
          <a:p>
            <a:pPr algn="r" rtl="1">
              <a:lnSpc>
                <a:spcPct val="160000"/>
              </a:lnSpc>
            </a:pPr>
            <a:r>
              <a:rPr lang="fa-IR" sz="2000" b="1" dirty="0" smtClean="0"/>
              <a:t>کاربرد آمیلاز ها درسایر فرآورده های نانوایی  : </a:t>
            </a:r>
            <a:endParaRPr lang="en-US" sz="2000" dirty="0" smtClean="0"/>
          </a:p>
          <a:p>
            <a:pPr lvl="1" algn="just" rtl="1">
              <a:lnSpc>
                <a:spcPct val="160000"/>
              </a:lnSpc>
            </a:pPr>
            <a:r>
              <a:rPr lang="fa-IR" sz="2000" dirty="0" smtClean="0"/>
              <a:t>به طورکلی آمیلازها زمانی به کارمی روند که حجم وکیفیت پخت مورد نظر باشد. این نیازعمدتا درمورد فرآورده هایی که درآنها مخمر استفاده می شود وطول زمان تخمیر وپخت آنها قابل ملاحظه است وجود دارد.درفرآورده هایی که درآنها به جای مخمرازمواد شیمیایی استفاده می شود مزایا استفاده ازآمیلازها بسیارناچیزاست.   </a:t>
            </a:r>
            <a:endParaRPr lang="en-US" sz="2000" dirty="0" smtClean="0"/>
          </a:p>
          <a:p>
            <a:pPr algn="just">
              <a:lnSpc>
                <a:spcPct val="150000"/>
              </a:lnSpc>
            </a:pPr>
            <a:r>
              <a:rPr lang="fa-IR" sz="2000" dirty="0" smtClean="0"/>
              <a:t>کاربرد اصلی آمیلازها درصنایع نانوایی درتهیه نان است. آمیلازها را میتوان به منظور بهبود وکنترل قدرت جابجایی خمیروکیفیت محصول نهایی (یعنی حجم رنگ وزمان ماندگاری) به کاربرد. </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a:lnSpc>
                <a:spcPct val="150000"/>
              </a:lnSpc>
            </a:pPr>
            <a:r>
              <a:rPr lang="fa-IR" sz="2000" dirty="0" smtClean="0"/>
              <a:t>هرچند مصرف آمیلازهای قارچی گستردگی بیشتری دارد ولی به نظرمی رسد که آمیلازهای باکتریایی به دلیل اثرات ضد سفتی آنها برتری داشته باشند. عمده ترین محدودیت آمیلازهای باکتریایی ثبات حرارتی بالای آنهاست. این مشکل احتمالا قابل حل است زیرا اخیرا در منابع علمی نوعی ازآمیلازهای باکتریایی شناسایی ومعرفی شده اند که پایداری حرارتی آنها نظیرآمیلازمالت می باشد. به علاوه دوزیا میزان مصرف آمیلازباکتریایی با توجه به نرم کردن خمیربسیار بحرانی است. </a:t>
            </a:r>
            <a:endParaRPr lang="en-US" sz="2000" dirty="0" smtClean="0"/>
          </a:p>
          <a:p>
            <a:pPr algn="just">
              <a:lnSpc>
                <a:spcPct val="150000"/>
              </a:lnSpc>
            </a:pPr>
            <a:r>
              <a:rPr lang="fa-IR" sz="2000" dirty="0" smtClean="0"/>
              <a:t>کاربرد گلوکوآمیلازها نیازبه تحقیق بیشتری دارد. منابع علمی موجود درمورد  گلوکوآمیلازها اندک ولی امید وارکننده می باشند. درحال حاضرگلوکوآمیلازها بیشتردرآبجوسازی وروان سازی نشاسته به کارمی روند، اما کاربرد آنها درصنایع نانوایی قابل پیش بینی است.</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پروتئینازها:</a:t>
            </a:r>
            <a:r>
              <a:rPr lang="en-US" dirty="0" smtClean="0"/>
              <a:t/>
            </a:r>
            <a:br>
              <a:rPr lang="en-US" dirty="0" smtClean="0"/>
            </a:br>
            <a:endParaRPr lang="en-US" dirty="0"/>
          </a:p>
        </p:txBody>
      </p:sp>
      <p:sp>
        <p:nvSpPr>
          <p:cNvPr id="3" name="Content Placeholder 2"/>
          <p:cNvSpPr>
            <a:spLocks noGrp="1"/>
          </p:cNvSpPr>
          <p:nvPr>
            <p:ph sz="quarter" idx="1"/>
          </p:nvPr>
        </p:nvSpPr>
        <p:spPr>
          <a:xfrm>
            <a:off x="609600" y="1600200"/>
            <a:ext cx="7467600" cy="4873752"/>
          </a:xfrm>
        </p:spPr>
        <p:txBody>
          <a:bodyPr>
            <a:normAutofit/>
          </a:bodyPr>
          <a:lstStyle/>
          <a:p>
            <a:pPr algn="just" rtl="1">
              <a:lnSpc>
                <a:spcPct val="150000"/>
              </a:lnSpc>
            </a:pPr>
            <a:r>
              <a:rPr lang="fa-IR" sz="2000" dirty="0" smtClean="0"/>
              <a:t>آنچه گندم را جهت تولید نان وسایر فرآورده های جنبی آن مناسب می سازد  خصوصیات منحصر به فرد پروتئین آن است. هنگامی که آرد گندم با آب و نمک ترکیب می شود ساختارپروتئینی بسیارویسکوالاستیکی حاصل می گردد که این ساختمان گلوتن نام دارد. اجزای اصلی پروتئین گلوتن عبارتند ازپروتئینهای پلیمری گلوتنین وپروتئین منومرگلیادین. </a:t>
            </a:r>
            <a:endParaRPr lang="en-US" sz="2000" dirty="0" smtClean="0"/>
          </a:p>
          <a:p>
            <a:pPr algn="just" rtl="1">
              <a:lnSpc>
                <a:spcPct val="150000"/>
              </a:lnSpc>
            </a:pPr>
            <a:r>
              <a:rPr lang="fa-IR" sz="2000" dirty="0" smtClean="0"/>
              <a:t>خواص ومیزان نسبی این پروتئین باعث ایجاد خصوصیت ویسکوالاستیک،نگه  دارندگی گازوشکل گیری حرارتی خمیرمی شود. درترکیب پروتئینی گلوتنین تنوع ژنتیکی فراوانی وجود دارد که باعث بروزتغییرات زیادی درکیفیت گندم می شود. براین اساس گندم ها را با عنوان گندم نان، گندم بیسکوئیت وگندم علوفه تقسیم بندی می کنند.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lnSpc>
                <a:spcPct val="150000"/>
              </a:lnSpc>
            </a:pPr>
            <a:r>
              <a:rPr lang="fa-IR" sz="2000" dirty="0" smtClean="0"/>
              <a:t>جهت نانهایی که به وسیله مخمر تولید می شوند وجود گلوتن قوی که باعث قدرت بالای نگه داری گازگردد حائزاهمیت است. درحالی که درفرآیند هایی که محصول به صورت شیمیایی عمل آوری می شود نظیربیسکوئیت سازی آرد قوی با پروتئین زیاد باعث بروزخصوصیات نا مطلوب درمحصول نهایی خواهد گردید. </a:t>
            </a:r>
            <a:endParaRPr lang="en-US" sz="2000" dirty="0" smtClean="0"/>
          </a:p>
          <a:p>
            <a:pPr algn="just">
              <a:lnSpc>
                <a:spcPct val="150000"/>
              </a:lnSpc>
              <a:buNone/>
            </a:pPr>
            <a:r>
              <a:rPr lang="fa-IR" sz="2000" dirty="0" smtClean="0"/>
              <a:t> تفاوت درتقسیم بندی گندمها عمدتا به میزان وترکیب پروتئینهای گلوتن بستگی دارد. بنابراین به منظورسازگارکردن یک نوع آرد برای یک فرآیند تولید یا کاربرد خاص میتوان ازعواملی که برویژگی های این پروتئین اثرمی گذارد استفاده کرد. برای مثال اسید اسکوربیک ویا برومات پتاسیم کیفیت آرد مورد استفاده درپخت نان را بهبود می بخشند</a:t>
            </a:r>
            <a:r>
              <a:rPr lang="fa-IR" dirty="0" smtClean="0"/>
              <a:t>.</a:t>
            </a:r>
            <a:endParaRPr lang="en-US"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dirty="0" smtClean="0"/>
              <a:t>دراین خصوص امکان استفاده از گلوتن تجاری گندم به منظورافزایش میزان پروتئین آرد ونیزبهبود کیفیت آن مدنظراست درمقابل عواملی نظیرسیستئین متابی سولفیت سدیم را که باعث تضعیف ساختمان گلوتن گندم می شوند میتوان درصنایع بیسکوئیت سازی جهت جلوگیری ازالاستیسیتی بالای خمیراستفاده کرد. استفاده ازپروتئازنیزدرمحدوده عوامل اصلاح کننده وبهبود دهنده شبکه پروتئینی باید درنظر گرفته شود. </a:t>
            </a:r>
            <a:endParaRPr lang="en-US" sz="2000" dirty="0" smtClean="0"/>
          </a:p>
          <a:p>
            <a:pPr algn="just" rtl="1">
              <a:lnSpc>
                <a:spcPct val="150000"/>
              </a:lnSpc>
            </a:pPr>
            <a:r>
              <a:rPr lang="fa-IR" sz="2000" dirty="0" smtClean="0"/>
              <a:t> </a:t>
            </a:r>
            <a:endParaRPr lang="en-US" sz="2000" dirty="0" smtClean="0"/>
          </a:p>
          <a:p>
            <a:pPr algn="just" rtl="1">
              <a:lnSpc>
                <a:spcPct val="150000"/>
              </a:lnSpc>
            </a:pPr>
            <a:r>
              <a:rPr lang="fa-IR" sz="2000" b="1" dirty="0" smtClean="0"/>
              <a:t>منبع پروتئازها :  </a:t>
            </a:r>
            <a:endParaRPr lang="en-US" sz="2000" dirty="0" smtClean="0"/>
          </a:p>
          <a:p>
            <a:pPr algn="just" rtl="1">
              <a:lnSpc>
                <a:spcPct val="150000"/>
              </a:lnSpc>
            </a:pPr>
            <a:r>
              <a:rPr lang="fa-IR" sz="2000" dirty="0" smtClean="0"/>
              <a:t>چندین نوع پروتئازمیکروبی ازنظرکاربرد آنها درتغییردهی پروتئینهای آرد مورد مطالعه قرارگرفته است.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81000"/>
            <a:ext cx="7467600" cy="1143000"/>
          </a:xfrm>
        </p:spPr>
        <p:txBody>
          <a:bodyPr/>
          <a:lstStyle/>
          <a:p>
            <a:pPr algn="r"/>
            <a:r>
              <a:rPr lang="fa-IR" sz="3200" dirty="0" smtClean="0"/>
              <a:t>تجزیه  پروتئازها</a:t>
            </a:r>
            <a:endParaRPr lang="en-US" dirty="0"/>
          </a:p>
        </p:txBody>
      </p:sp>
      <p:sp>
        <p:nvSpPr>
          <p:cNvPr id="3" name="Content Placeholder 2"/>
          <p:cNvSpPr>
            <a:spLocks noGrp="1"/>
          </p:cNvSpPr>
          <p:nvPr>
            <p:ph sz="quarter" idx="1"/>
          </p:nvPr>
        </p:nvSpPr>
        <p:spPr/>
        <p:txBody>
          <a:bodyPr>
            <a:normAutofit lnSpcReduction="10000"/>
          </a:bodyPr>
          <a:lstStyle/>
          <a:p>
            <a:pPr algn="just" rtl="1">
              <a:lnSpc>
                <a:spcPct val="150000"/>
              </a:lnSpc>
            </a:pPr>
            <a:r>
              <a:rPr lang="fa-IR" sz="2000" dirty="0" smtClean="0"/>
              <a:t> </a:t>
            </a:r>
            <a:endParaRPr lang="en-US" sz="2000" dirty="0" smtClean="0"/>
          </a:p>
          <a:p>
            <a:pPr algn="just" rtl="1">
              <a:lnSpc>
                <a:spcPct val="150000"/>
              </a:lnSpc>
            </a:pPr>
            <a:r>
              <a:rPr lang="fa-IR" sz="2000" dirty="0" smtClean="0"/>
              <a:t>خصوصیات پروتئازها ازمدتها قبل با استفاده ازپروتئینهایی نظیرکازیین وباکتو هموگلوبین شناسایی شده است. البته این سوبستراها هیچ گونه ارتباطی با کاربرد های عملی این آنزیم ندارند. </a:t>
            </a:r>
            <a:endParaRPr lang="en-US" sz="2000" dirty="0" smtClean="0"/>
          </a:p>
          <a:p>
            <a:pPr algn="just" rtl="1">
              <a:lnSpc>
                <a:spcPct val="150000"/>
              </a:lnSpc>
            </a:pPr>
            <a:r>
              <a:rPr lang="fa-IR" sz="2000" dirty="0" smtClean="0"/>
              <a:t>آرد حاوی بازدارنده های پروتئازاست که استفاده ازبرخی پروتئازها را محدود می سازد. طی تحقیقات برساختمان گندم مشخص شده که مقداربازدارنده های تریپسین بسیارمحدود بوده وعمدتا درجوانه گندم قراردارند . درحالی که درمورد بازدارنده پاپایین وجود مقادیرزیادی ازآن درآرد گزارش شده است. </a:t>
            </a:r>
            <a:endParaRPr lang="en-US" sz="2000" dirty="0" smtClean="0"/>
          </a:p>
          <a:p>
            <a:pPr algn="just" rtl="1">
              <a:lnSpc>
                <a:spcPct val="150000"/>
              </a:lnSpc>
            </a:pPr>
            <a:r>
              <a:rPr lang="fa-IR" sz="2000" dirty="0" smtClean="0"/>
              <a:t>توجه به این بازدارنده ها ضروری وجدی به نظرمی رسد زیرا وجود آنها ممکن است اثرات قابل توجهی برحجم قرص نان داشته باشد. </a:t>
            </a:r>
            <a:endParaRPr lang="en-US" sz="2000" dirty="0" smtClean="0"/>
          </a:p>
          <a:p>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dirty="0" smtClean="0"/>
              <a:t>عامل دیگری که ازنظرتئوری عمل پروتئازها رامحدود می کند </a:t>
            </a:r>
            <a:r>
              <a:rPr lang="en-US" sz="2000" dirty="0" smtClean="0"/>
              <a:t>pH</a:t>
            </a:r>
            <a:r>
              <a:rPr lang="fa-IR" sz="2000" dirty="0" smtClean="0"/>
              <a:t> بهینه فعالیت آنهاست. </a:t>
            </a:r>
            <a:r>
              <a:rPr lang="en-US" sz="2000" dirty="0" smtClean="0"/>
              <a:t>pH</a:t>
            </a:r>
            <a:r>
              <a:rPr lang="fa-IR" sz="2000" dirty="0" smtClean="0"/>
              <a:t> خمیربسته به دستورالعمل مورد استفاده درتهیه آن بسیارمتغیراست. دربرخی موارد (نظیربیسکوئیت ونان سوخاری)</a:t>
            </a:r>
            <a:r>
              <a:rPr lang="en-US" sz="2000" dirty="0" smtClean="0"/>
              <a:t>pH </a:t>
            </a:r>
            <a:r>
              <a:rPr lang="fa-IR" sz="2000" dirty="0" smtClean="0"/>
              <a:t> اولیه خمیرحتی به 8 نیزمی رسد درحالی که درخمیرنانوایی،</a:t>
            </a:r>
            <a:r>
              <a:rPr lang="en-US" sz="2000" dirty="0" smtClean="0"/>
              <a:t>pH </a:t>
            </a:r>
            <a:r>
              <a:rPr lang="fa-IR" sz="2000" dirty="0" smtClean="0"/>
              <a:t> معمولا کمتراز6 است. به علاوه فرآیند انتقال آنزیم واختصاصی بودن سوبسترا نیزدارای اهمیت مشابه وگاه بیشتراز</a:t>
            </a:r>
            <a:r>
              <a:rPr lang="en-US" sz="2000" dirty="0" smtClean="0"/>
              <a:t>pH</a:t>
            </a:r>
            <a:r>
              <a:rPr lang="fa-IR" sz="2000" dirty="0" smtClean="0"/>
              <a:t> می باشد. فعالیت این آنزیم درابتدا کم است ولی درطی مرحله مخلوط سازی آرد و دردماهای بالاترکه طی مرحله پخت حاصل می شود تازمان غیرفعال شدن آنزیم افزایش می یابد.</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a:bodyPr>
          <a:lstStyle/>
          <a:p>
            <a:pPr algn="just" rtl="1">
              <a:lnSpc>
                <a:spcPct val="150000"/>
              </a:lnSpc>
            </a:pPr>
            <a:r>
              <a:rPr lang="fa-IR" sz="2000" b="1" dirty="0" smtClean="0"/>
              <a:t>تاثیراختصاصی پروتئازها برگلوتن: </a:t>
            </a:r>
            <a:endParaRPr lang="en-US" sz="2000" dirty="0" smtClean="0"/>
          </a:p>
          <a:p>
            <a:pPr algn="just" rtl="1">
              <a:lnSpc>
                <a:spcPct val="150000"/>
              </a:lnSpc>
            </a:pPr>
            <a:r>
              <a:rPr lang="fa-IR" sz="2000" dirty="0" smtClean="0"/>
              <a:t>پروتئازها معمولا برای بهبود ویژگی های گلوتن به کارمی روند وبنابراین تاثیر خاصی مورد نیازمی باشد. این امرمستلزم انتخاب دقیق نوع پروتئازاست وبه این منظور علاوه براندازه گیری فعالیت آنزیم که ازطریق قدرت هیدرولیتیکی آن وبر اساس تعداد پیوندهای پپتیدی هیدرولیزشده اندازه گیری می شود، عوامل دیگری هم باید درنظرگرفته شوند. </a:t>
            </a:r>
            <a:endParaRPr lang="en-US" sz="2000" dirty="0" smtClean="0"/>
          </a:p>
          <a:p>
            <a:pPr algn="just" rtl="1">
              <a:lnSpc>
                <a:spcPct val="150000"/>
              </a:lnSpc>
            </a:pPr>
            <a:r>
              <a:rPr lang="fa-IR" sz="2000" dirty="0" smtClean="0"/>
              <a:t>خصوصیات گلوتن حاصل ترکیب پیچیده دونوع پروتئین یعنی گلیادین وگلوتنین است. شکلهای پیچیده حاصل می تواند برواکنشهایی که توسط یک آنزیم پروتئاز خاص هدایت شده ودرنتیجه برنقش آنزیم اثربگذارد. اصلاح این پروتئین ها ممکن است اثرات کاملا متفاوتی داشته باشد. </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b="1" dirty="0" smtClean="0"/>
              <a:t>کاربرد پروتئازها درتهیه نان: </a:t>
            </a:r>
            <a:endParaRPr lang="en-US" sz="2000" dirty="0" smtClean="0"/>
          </a:p>
          <a:p>
            <a:pPr algn="just" rtl="1">
              <a:lnSpc>
                <a:spcPct val="150000"/>
              </a:lnSpc>
            </a:pPr>
            <a:r>
              <a:rPr lang="fa-IR" sz="2000" dirty="0" smtClean="0"/>
              <a:t>ازمدتها پیش پروتئازها به منظورکاهش زمان مخلوط سازی وبهبود قوام خمیر استفاده می شوند. ازبین کلیه آنزیمهای بررسی شده توسط محققین تنها آنزیمهای پروتئولیتیک برویژگی های فیزیکی گلوتن تاثیردارند. مقادیرناچیزی ازپروتئازها می توانند اثرات قابل توجهی برخواص فیزیکی گلوتن داشته باشند. پروتئازها را میتوان به منظوراطمینان ازیکنواختی خمیروکمک به کنترل بافت نان وبهبود طعم آن به کاربرد.استفاده ازپروتئازها مدت زمان لازم برای مخلوط شدن خمیررا کوتاهترمی کند. اما خطرمخلوط شدن بیش ازحد را افزایش می دهد..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a:lnSpc>
                <a:spcPct val="150000"/>
              </a:lnSpc>
            </a:pPr>
            <a:r>
              <a:rPr lang="fa-IR" sz="2000" dirty="0" smtClean="0"/>
              <a:t>آزمایشهای انجام شده برروی پروتئازها نشان می دهد که بسته به شدت مخلوط شدن خمیر پروتئازها ممکن است اثرات مفید یا مخرب به بار آورند.هرچند مدت زمان ومقدار پروتئازلازم درصورت بالا بردن سرعت مرحله مخلوط کردن کاهش می یابد. اثرات سوء سرعت زیاد مخلوط کردن خمیردراین حالت،چسبناکی، صمغی شدن خمیروزبرشدن بافت نان حاصل خواهد بود</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a:lnSpc>
                <a:spcPct val="150000"/>
              </a:lnSpc>
            </a:pPr>
            <a:r>
              <a:rPr lang="fa-IR" sz="2000" dirty="0" smtClean="0"/>
              <a:t>با گسترش استفاده ازگلوتن گندم به عنوان جای گزینی برای گندم های سخت با پروتئین بالا درآردهای نانوایی اروپا کاربردهای دیگری برای پروتئازممکن گردیده است. تغییرات کیفیت گلوتن مشکل مهمی به شمارمی رود وبه نظر می رسد که علت آن صدمات ناشی از حرارت باشد. گلوتن صدمه دیده باعث تولید خمیری با الاستیسیته کمتروبنابراین نانی با کیفیت پایین ترخواهد شد. ازآنجا که صدمات ناشی ازحرارت گلوتن را برای عمل پروتئولیزآماده ترمی سازد، بنا بر این میتوان با استفاده ازپروتئازها واصلاح ساختمانهای آسیب دیده درخمیراین مشکل را برطرف ساخت</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dirty="0" smtClean="0"/>
              <a:t>به طور کلی پروتئازها درصنایع نانوایی با هدف کاملا متفاوت به کارمی روند: نخست تخریب خاصیت چسبندگی پروتئین گلوتن که اثرمستقیم آنزیمها محسوب می شود.</a:t>
            </a:r>
            <a:endParaRPr lang="en-US" sz="2000" dirty="0" smtClean="0"/>
          </a:p>
          <a:p>
            <a:pPr algn="just" rtl="1">
              <a:lnSpc>
                <a:spcPct val="150000"/>
              </a:lnSpc>
            </a:pPr>
            <a:r>
              <a:rPr lang="fa-IR" sz="2000" dirty="0" smtClean="0"/>
              <a:t>دوم درتهیه نان که اصلاح انتخابی وکنترل شده مورد نظراست که مشکل عمده ناشی ازانتخاب پروتئازمناسب می باشد.</a:t>
            </a:r>
            <a:endParaRPr lang="en-US" sz="2000" dirty="0" smtClean="0"/>
          </a:p>
          <a:p>
            <a:pPr algn="r">
              <a:lnSpc>
                <a:spcPct val="150000"/>
              </a:lnSpc>
            </a:pPr>
            <a:r>
              <a:rPr lang="fa-IR" sz="2000" dirty="0" smtClean="0"/>
              <a:t>روشهای رایج اندازه گیری فعالیت پروتئازدرمورد کاربردهای واقعی این آنزیمها درفرآورده های نانوایی مناسب نیستند. </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t>پنتوزانازها:</a:t>
            </a:r>
            <a:endParaRPr lang="en-US" dirty="0"/>
          </a:p>
        </p:txBody>
      </p:sp>
      <p:sp>
        <p:nvSpPr>
          <p:cNvPr id="3" name="Content Placeholder 2"/>
          <p:cNvSpPr>
            <a:spLocks noGrp="1"/>
          </p:cNvSpPr>
          <p:nvPr>
            <p:ph sz="quarter" idx="1"/>
          </p:nvPr>
        </p:nvSpPr>
        <p:spPr/>
        <p:txBody>
          <a:bodyPr>
            <a:noAutofit/>
          </a:bodyPr>
          <a:lstStyle/>
          <a:p>
            <a:pPr algn="just" rtl="1">
              <a:lnSpc>
                <a:spcPct val="150000"/>
              </a:lnSpc>
            </a:pPr>
            <a:r>
              <a:rPr lang="fa-IR" sz="2000" dirty="0" smtClean="0"/>
              <a:t>آرد گندم تقریبا حاوی 3/2 درصد پلی ساکاریدهای غیرنشاسته ای (</a:t>
            </a:r>
            <a:r>
              <a:rPr lang="en-US" sz="2000" dirty="0" smtClean="0"/>
              <a:t>NSP</a:t>
            </a:r>
            <a:r>
              <a:rPr lang="fa-IR" sz="2000" dirty="0" smtClean="0"/>
              <a:t>) است که ازآلرون دانه گندم و لایه های قسمت مرکزی دانه منشا می گیرد. پلی ساکارید ها ی غیر نشاسته ای به دلیل خاصیت قوی جذب آب نقش مهمی درصنایع نانوایی دارند. پلی ساکاریدهای غیرنشاسته ای برقابلیت نانوایی آرد گندم تاثیرمی گذارند. </a:t>
            </a:r>
            <a:endParaRPr lang="en-US" sz="2000" dirty="0" smtClean="0"/>
          </a:p>
          <a:p>
            <a:pPr algn="just" rtl="1">
              <a:lnSpc>
                <a:spcPct val="150000"/>
              </a:lnSpc>
            </a:pPr>
            <a:r>
              <a:rPr lang="fa-IR" sz="2000" dirty="0" smtClean="0"/>
              <a:t>همی سلولازمعمولا باعث بهبود خواص نانوایی می شود. محققان گزارش دادند که </a:t>
            </a:r>
            <a:r>
              <a:rPr lang="en-US" sz="2000" dirty="0" smtClean="0"/>
              <a:t>NSP</a:t>
            </a:r>
            <a:r>
              <a:rPr lang="fa-IR" sz="2000" dirty="0" smtClean="0"/>
              <a:t> محلول باعث بهبود حجم نان، دانه بندی مغزنان خمیروحفظ تازگی نانها می شود.  </a:t>
            </a:r>
            <a:endParaRPr lang="en-US" sz="2000" dirty="0" smtClean="0"/>
          </a:p>
          <a:p>
            <a:pPr algn="just">
              <a:lnSpc>
                <a:spcPct val="150000"/>
              </a:lnSpc>
            </a:pPr>
            <a:r>
              <a:rPr lang="fa-IR" sz="2000" dirty="0" smtClean="0"/>
              <a:t>بعضی محققین دربررسی های خود درمورد آنزیمها درگندم،آرد ونان اظهارداشته اند که پنتوزانازها به عنوان افزودنی های تجاری آرد مورد استفاده قرارنمیگرند. به علاوه درمقررات اخیردرمورد استفاده ازآنزیمها به عنوان افزودنی های آرد ازپنتوزانازها نامی برده نشده است</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b="1" dirty="0" smtClean="0"/>
              <a:t>منابع همی سلولازهای مورد استفاده درصنعت نانوایی:</a:t>
            </a:r>
            <a:endParaRPr lang="en-US" sz="2000" dirty="0" smtClean="0"/>
          </a:p>
          <a:p>
            <a:pPr algn="just" rtl="1">
              <a:lnSpc>
                <a:spcPct val="150000"/>
              </a:lnSpc>
            </a:pPr>
            <a:r>
              <a:rPr lang="fa-IR" sz="2000" dirty="0" smtClean="0"/>
              <a:t>عنوان پنتوزانازها یا همی سلولازها برای طیف وسیعی ازآنزیمهای درونی یا خارجی به کارمی رود. همی سلولازها توسط بسیاری ازمیکروارگانیسمها تولید می شوند، که برای تولید آمیلازمورد استفاده قرارمی گیرند، احتمالا پنتوزانازرا نیزبه شکل محصول جنبی تولید می کنند. برخی سازندگان آنزیم اعتقاد دارند که درواقع این فعالیت های جنبی هستند که فرآورده های آنزیمی تجارتی را موفقیت آمیز کرده اند.</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b="1" dirty="0" smtClean="0"/>
              <a:t>کاربرد پنتوزانازها:</a:t>
            </a:r>
            <a:endParaRPr lang="en-US" sz="3200" dirty="0" smtClean="0"/>
          </a:p>
        </p:txBody>
      </p:sp>
      <p:sp>
        <p:nvSpPr>
          <p:cNvPr id="3" name="Content Placeholder 2"/>
          <p:cNvSpPr>
            <a:spLocks noGrp="1"/>
          </p:cNvSpPr>
          <p:nvPr>
            <p:ph sz="quarter" idx="1"/>
          </p:nvPr>
        </p:nvSpPr>
        <p:spPr/>
        <p:txBody>
          <a:bodyPr>
            <a:normAutofit fontScale="92500" lnSpcReduction="20000"/>
          </a:bodyPr>
          <a:lstStyle/>
          <a:p>
            <a:pPr algn="just" rtl="1">
              <a:lnSpc>
                <a:spcPct val="150000"/>
              </a:lnSpc>
            </a:pPr>
            <a:r>
              <a:rPr lang="fa-IR" sz="2000" dirty="0" smtClean="0"/>
              <a:t>درنانهای سفید، نانهای گندم کامل، نانهای چاودارو...</a:t>
            </a:r>
            <a:endParaRPr lang="en-US" sz="2000" dirty="0" smtClean="0"/>
          </a:p>
          <a:p>
            <a:pPr algn="just" rtl="1">
              <a:lnSpc>
                <a:spcPct val="150000"/>
              </a:lnSpc>
            </a:pPr>
            <a:r>
              <a:rPr lang="fa-IR" sz="2000" b="1" i="1" dirty="0" smtClean="0"/>
              <a:t>نانهای سفید:</a:t>
            </a:r>
            <a:endParaRPr lang="en-US" sz="2000" b="1" dirty="0" smtClean="0"/>
          </a:p>
          <a:p>
            <a:pPr algn="just" rtl="1">
              <a:lnSpc>
                <a:spcPct val="150000"/>
              </a:lnSpc>
            </a:pPr>
            <a:r>
              <a:rPr lang="fa-IR" sz="2000" dirty="0" smtClean="0"/>
              <a:t> همی سلولازها قادرند ظرفیت نگه داری آب پنتوزانازهای آرد گندم را ازبین برده وآب را آزاد کنند که این امرسبب نرم شدن خمیر می شود. چنانچه این عمل درسطح محدودی صورت گیرد باعث افزایش حجم نیزخواهد شد. این تاثیرمعمولا اثری غیراختصاصی به شماررفته ودراغلب موارد هدف اصلی کاربرد آنزیم محسوب نمی شود زیرا کنترل ومقایسه آن با فعالیت سایرآنزیمهای نرم کننده خمیربسیاردشواراست.</a:t>
            </a:r>
            <a:endParaRPr lang="en-US" sz="2000" dirty="0" smtClean="0"/>
          </a:p>
          <a:p>
            <a:pPr algn="just" rtl="1">
              <a:lnSpc>
                <a:spcPct val="150000"/>
              </a:lnSpc>
            </a:pPr>
            <a:r>
              <a:rPr lang="fa-IR" sz="2000" dirty="0" smtClean="0"/>
              <a:t>اثراحتمالی دیگرپنتوزانازها این است که قادرند تاثیرمنفی پنتوزانازهای نامحلول موجود درآردرا خنثی کنند. محققان دریافتند که پنتوزانازها اثرات بارزی برانعقاد گلوتن دارند وحتی به کاربردن مقادیرجزیی ازپنتوزانازها درخمیررقیق که حاوی مخلوطی ازگلوتن ونشاسته بود انعقاد گلوتن را به شدت افزایش داد. مشخص شده که این نوع گلوتن درآزمایشهای پخت نان ارزش بیشتری داشته است.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524000"/>
            <a:ext cx="7467600" cy="4873752"/>
          </a:xfrm>
        </p:spPr>
        <p:txBody>
          <a:bodyPr>
            <a:normAutofit/>
          </a:bodyPr>
          <a:lstStyle/>
          <a:p>
            <a:pPr algn="just" rtl="1">
              <a:lnSpc>
                <a:spcPct val="150000"/>
              </a:lnSpc>
            </a:pPr>
            <a:r>
              <a:rPr lang="fa-IR" sz="2000" b="1" i="1" dirty="0" smtClean="0"/>
              <a:t>نانهای گندم کامل:</a:t>
            </a:r>
            <a:endParaRPr lang="en-US" sz="2000" dirty="0" smtClean="0"/>
          </a:p>
          <a:p>
            <a:pPr algn="just" rtl="1">
              <a:lnSpc>
                <a:spcPct val="150000"/>
              </a:lnSpc>
            </a:pPr>
            <a:r>
              <a:rPr lang="fa-IR" sz="2000" dirty="0" smtClean="0"/>
              <a:t> تمایل مصرف کننده باعث افزایش تولید نانهای گندم کامل به جای نانهای سفید شده است . دربرخی کشورها نان گندم کامل نوع اصلی نان تولیدی محسوب می شود. درحال حاضراستفاده ازمنابع مختلف فیبرمنجربه مشکلات کیفی وتولیدی گردیده،چرا که منابع مختلف فیبردارای خواص جذب آب متفاوت هستند. به نظر می رسد که سلولازها وپنتوزانازها قادربه حل مشکل کیفیت درکارخانه های تولید نان با فیبرزیاد هستند. به این دلیل نانهای تهیه شده ازگندم کامل ونانهای دارای فیبرزیاد موارد اصلی کاربرد پنتو زانازها محسوب می  شوند. </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b="1" i="1" dirty="0" smtClean="0"/>
              <a:t>نانهای چاودار:</a:t>
            </a:r>
            <a:endParaRPr lang="en-US" sz="2000" dirty="0" smtClean="0"/>
          </a:p>
          <a:p>
            <a:pPr algn="just" rtl="1">
              <a:lnSpc>
                <a:spcPct val="150000"/>
              </a:lnSpc>
            </a:pPr>
            <a:r>
              <a:rPr lang="fa-IR" sz="2000" dirty="0" smtClean="0"/>
              <a:t> آرد چاوداردارای مقادیرزیادی پنتوزانازبا قدرت آب گیری کند بوده واین امرباعث مشکلاتی ازقبیل ویسکوزیته بسیارزیاد خمیروحجم کم قرص نان وپوسته خشک نان می شود. به علاوه ازپنتوزانازهای قارچی نیزمی توان برای ازبین بردن مشکل ویسکوزیته زیاد استفاده کرد. </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r">
              <a:lnSpc>
                <a:spcPct val="150000"/>
              </a:lnSpc>
            </a:pPr>
            <a:r>
              <a:rPr lang="fa-IR" sz="2000" dirty="0" smtClean="0"/>
              <a:t>به طورکلی برخلاف آمیلازها وپروتئازها، منابع علمی اندکی درمورد استفاده از پنتوزانازها درصنایع نانوایی وجود دارد. بی تردید با افزایش بازارنانهای تولیدی ازآرد گندم کامل ونانهای دارای الیاف زیاد زمینه جدیدی ازکاربرد آنزیمها ایجاد شده است. البته عوامل متعددی مصرف موفقیت آمیزاین آنزیمها را محدود ساخته اند. یکی ازاین عوامل پیچیدگی سیستمهای آنزیمی تجزیه همی سلولوزتولید شده است. یک میکروارگانیسم خاص مجموعه ای ازپنتوزانازها را تولید می کند که عمل اختصاصی آنها با یکدیگر تفاوت دارد.  </a:t>
            </a:r>
            <a:endParaRPr lang="en-US" sz="2000" dirty="0" smtClean="0"/>
          </a:p>
        </p:txBody>
      </p:sp>
      <p:sp>
        <p:nvSpPr>
          <p:cNvPr id="4" name="Slide Number Placeholder 3"/>
          <p:cNvSpPr>
            <a:spLocks noGrp="1"/>
          </p:cNvSpPr>
          <p:nvPr>
            <p:ph type="sldNum" sz="quarter" idx="15"/>
          </p:nvPr>
        </p:nvSpPr>
        <p:spPr/>
        <p:txBody>
          <a:bodyPr/>
          <a:lstStyle/>
          <a:p>
            <a:fld id="{C835EF8E-FF27-4F7F-A382-A58E239C702B}"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لیپاز ها </a:t>
            </a:r>
            <a:endParaRPr lang="en-US" dirty="0"/>
          </a:p>
        </p:txBody>
      </p:sp>
      <p:sp>
        <p:nvSpPr>
          <p:cNvPr id="3" name="Content Placeholder 2"/>
          <p:cNvSpPr>
            <a:spLocks noGrp="1"/>
          </p:cNvSpPr>
          <p:nvPr>
            <p:ph sz="quarter" idx="1"/>
          </p:nvPr>
        </p:nvSpPr>
        <p:spPr/>
        <p:txBody>
          <a:bodyPr>
            <a:normAutofit/>
          </a:bodyPr>
          <a:lstStyle/>
          <a:p>
            <a:pPr algn="just">
              <a:lnSpc>
                <a:spcPct val="150000"/>
              </a:lnSpc>
            </a:pPr>
            <a:r>
              <a:rPr lang="fa-IR" sz="2000" dirty="0" smtClean="0"/>
              <a:t>لیپاز ها ممکن است به عنوان عامل استحکام دهنده خمیر و امولسیوفایر استفاده شوند .بنابراین افزایش لیپاز حجم نان را افزایش میدهد نرمی وساختار مغز نان را بهبود می خشد به علاوه ممکن است لیپاز ها دارای خاصیت ضد بیاتی یا خاصیت به تعویق انداختن بیاتی نان باشند .</a:t>
            </a:r>
          </a:p>
          <a:p>
            <a:pPr algn="just">
              <a:lnSpc>
                <a:spcPct val="150000"/>
              </a:lnSpc>
            </a:pPr>
            <a:r>
              <a:rPr lang="fa-IR" sz="2000" dirty="0" smtClean="0"/>
              <a:t>لیپاز ها بر هم کنش بین چربی های آرد وپروتئین گلوتن را کاهش می دهند ودر مقابل بر هم کنش بین گلایدین وگلوتنین را بهبود می بخشند .بیشتر لیپاز تجاری از منشاء قارچی بدست می آید.</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اکسیدوریداکتاز ها</a:t>
            </a:r>
            <a:endParaRPr lang="en-US" dirty="0"/>
          </a:p>
        </p:txBody>
      </p:sp>
      <p:sp>
        <p:nvSpPr>
          <p:cNvPr id="3" name="Content Placeholder 2"/>
          <p:cNvSpPr>
            <a:spLocks noGrp="1"/>
          </p:cNvSpPr>
          <p:nvPr>
            <p:ph sz="quarter" idx="1"/>
          </p:nvPr>
        </p:nvSpPr>
        <p:spPr/>
        <p:txBody>
          <a:bodyPr>
            <a:normAutofit/>
          </a:bodyPr>
          <a:lstStyle/>
          <a:p>
            <a:pPr algn="r">
              <a:lnSpc>
                <a:spcPct val="150000"/>
              </a:lnSpc>
              <a:buNone/>
            </a:pPr>
            <a:r>
              <a:rPr lang="fa-IR" sz="2000" dirty="0" smtClean="0">
                <a:latin typeface="Irnafont_3" pitchFamily="2" charset="0"/>
              </a:rPr>
              <a:t>شامل یک خانواده آنزیمی هستند .چند دسته از اکسیداز ها مثل گلوکز و هگزوزاکسیداز و لیپوکسی ژناز و پر اکسیداز می توانند تاثیرات اثر بخشی در تهیه نان داشته باشند .</a:t>
            </a:r>
          </a:p>
          <a:p>
            <a:pPr algn="r">
              <a:lnSpc>
                <a:spcPct val="150000"/>
              </a:lnSpc>
              <a:buNone/>
            </a:pPr>
            <a:r>
              <a:rPr lang="fa-IR" sz="2000" b="1" dirty="0" smtClean="0">
                <a:latin typeface="Irnafont_3" pitchFamily="2" charset="0"/>
              </a:rPr>
              <a:t>گلوکز وهگزوز اکسیداز </a:t>
            </a:r>
          </a:p>
          <a:p>
            <a:pPr algn="r">
              <a:lnSpc>
                <a:spcPct val="150000"/>
              </a:lnSpc>
              <a:buNone/>
            </a:pPr>
            <a:r>
              <a:rPr lang="fa-IR" sz="2000" dirty="0" smtClean="0">
                <a:latin typeface="Irnafont_3" pitchFamily="2" charset="0"/>
              </a:rPr>
              <a:t>گلوکز اکسیداز به عنوان یک عامل اکسید کننده قوی در فرایند تهیه نان می باشد .استحکام خمیر را افزایش می دهد و حجم نان وساختار مغز نان را بهبود می بخشد .</a:t>
            </a:r>
          </a:p>
          <a:p>
            <a:pPr algn="r">
              <a:lnSpc>
                <a:spcPct val="150000"/>
              </a:lnSpc>
              <a:buNone/>
            </a:pPr>
            <a:r>
              <a:rPr lang="fa-IR" sz="2000" dirty="0" smtClean="0">
                <a:latin typeface="Irnafont_3" pitchFamily="2" charset="0"/>
              </a:rPr>
              <a:t>هگزوز اکسیداز تاثیر مشابه را خواهد داشت .میل ترکیبی بالاتری با گلوکز دارد ودر می تواند در لایه های مختلف استفاده شود.</a:t>
            </a:r>
            <a:endParaRPr lang="en-US" sz="2000" dirty="0">
              <a:latin typeface="Irnafont_3" pitchFamily="2" charset="0"/>
            </a:endParaRPr>
          </a:p>
        </p:txBody>
      </p:sp>
      <p:sp>
        <p:nvSpPr>
          <p:cNvPr id="4" name="Slide Number Placeholder 3"/>
          <p:cNvSpPr>
            <a:spLocks noGrp="1"/>
          </p:cNvSpPr>
          <p:nvPr>
            <p:ph type="sldNum" sz="quarter" idx="15"/>
          </p:nvPr>
        </p:nvSpPr>
        <p:spPr/>
        <p:txBody>
          <a:bodyPr/>
          <a:lstStyle/>
          <a:p>
            <a:fld id="{C835EF8E-FF27-4F7F-A382-A58E239C702B}"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a:bodyPr>
          <a:lstStyle/>
          <a:p>
            <a:pPr algn="r">
              <a:lnSpc>
                <a:spcPct val="150000"/>
              </a:lnSpc>
              <a:buNone/>
            </a:pPr>
            <a:r>
              <a:rPr lang="fa-IR" sz="2000" b="1" dirty="0" smtClean="0">
                <a:latin typeface="Irnafont_3" pitchFamily="2" charset="0"/>
              </a:rPr>
              <a:t>لیپوکسی ژناز </a:t>
            </a:r>
          </a:p>
          <a:p>
            <a:pPr algn="r">
              <a:lnSpc>
                <a:spcPct val="150000"/>
              </a:lnSpc>
              <a:buNone/>
            </a:pPr>
            <a:r>
              <a:rPr lang="fa-IR" sz="2000" dirty="0" smtClean="0">
                <a:latin typeface="Irnafont_7" pitchFamily="2" charset="0"/>
              </a:rPr>
              <a:t>شامل آنزیم هایی هستند که اکسیداسیون اسیدهای چرب غیر اشباع را کاتالیز می کند .به صورت متداول اسیدهای چرب لینولئیک ولینولنیک 18 کربنه را اکسید می کند</a:t>
            </a:r>
          </a:p>
          <a:p>
            <a:pPr algn="r">
              <a:lnSpc>
                <a:spcPct val="150000"/>
              </a:lnSpc>
              <a:buNone/>
            </a:pPr>
            <a:r>
              <a:rPr lang="fa-IR" sz="2000" dirty="0" smtClean="0">
                <a:latin typeface="Irnafont_7" pitchFamily="2" charset="0"/>
              </a:rPr>
              <a:t>در تهیه نان لیپوکسی ژنازباعث سفید شدن خمیر می شود در نتیجه مغز نان هم سفید تر می شود .اضافه کردن لیپوکسی ژناز تحمل مخلوط شدن خمیر را افزایش می دهد .نقل وانتقال خمیر را بهبود می بخشد.حجم نان را افزایش می دهد. خواص رئولوژیکی خمیر </a:t>
            </a:r>
          </a:p>
          <a:p>
            <a:pPr algn="r">
              <a:lnSpc>
                <a:spcPct val="160000"/>
              </a:lnSpc>
              <a:buNone/>
            </a:pPr>
            <a:r>
              <a:rPr lang="fa-IR" sz="2000" dirty="0" smtClean="0">
                <a:latin typeface="Irnafont_7" pitchFamily="2" charset="0"/>
              </a:rPr>
              <a:t>رابهبود می بخشد .</a:t>
            </a:r>
            <a:r>
              <a:rPr lang="fa-IR" sz="2000" dirty="0" smtClean="0"/>
              <a:t>فعالیت بالای لیپوکسی ژناز ممکن است باعث ایجاد طعم وبوی نامطلوب در نان می شود در این رابطه وقتی در اکسیداسیونکاروتنوئیدها شرکت می کنند باعث کاهش رنگ آنها میشود .</a:t>
            </a:r>
            <a:endParaRPr lang="en-US" sz="2000" dirty="0" smtClean="0"/>
          </a:p>
          <a:p>
            <a:pPr algn="r">
              <a:lnSpc>
                <a:spcPct val="150000"/>
              </a:lnSpc>
              <a:buNone/>
            </a:pPr>
            <a:r>
              <a:rPr lang="fa-IR" sz="2000" dirty="0" smtClean="0">
                <a:latin typeface="Irnafont_7" pitchFamily="2" charset="0"/>
              </a:rPr>
              <a:t>.</a:t>
            </a:r>
          </a:p>
        </p:txBody>
      </p:sp>
      <p:sp>
        <p:nvSpPr>
          <p:cNvPr id="4" name="Slide Number Placeholder 3"/>
          <p:cNvSpPr>
            <a:spLocks noGrp="1"/>
          </p:cNvSpPr>
          <p:nvPr>
            <p:ph type="sldNum" sz="quarter" idx="15"/>
          </p:nvPr>
        </p:nvSpPr>
        <p:spPr/>
        <p:txBody>
          <a:bodyPr/>
          <a:lstStyle/>
          <a:p>
            <a:fld id="{C835EF8E-FF27-4F7F-A382-A58E239C702B}" type="slidenum">
              <a:rPr lang="en-US" smtClean="0"/>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r">
              <a:lnSpc>
                <a:spcPct val="150000"/>
              </a:lnSpc>
              <a:buNone/>
            </a:pPr>
            <a:r>
              <a:rPr lang="fa-IR" sz="2000" b="1" dirty="0" smtClean="0">
                <a:latin typeface="Irnafont_6" pitchFamily="2" charset="0"/>
              </a:rPr>
              <a:t>آنزیم گلوتانیون </a:t>
            </a:r>
          </a:p>
          <a:p>
            <a:pPr algn="r">
              <a:lnSpc>
                <a:spcPct val="150000"/>
              </a:lnSpc>
              <a:buNone/>
            </a:pPr>
            <a:endParaRPr lang="fa-IR" sz="2000" dirty="0" smtClean="0">
              <a:latin typeface="Irnafont_6" pitchFamily="2" charset="0"/>
            </a:endParaRPr>
          </a:p>
          <a:p>
            <a:pPr algn="r">
              <a:lnSpc>
                <a:spcPct val="150000"/>
              </a:lnSpc>
              <a:buNone/>
            </a:pPr>
            <a:r>
              <a:rPr lang="fa-IR" sz="2000" dirty="0" smtClean="0">
                <a:latin typeface="Irnafont_6" pitchFamily="2" charset="0"/>
              </a:rPr>
              <a:t>آنزیمی است كه  بر روی گلوتن اثرمی گذارد و آن را شكل پذیر و قابلیت كشایی آن را زیاد می كند. وجود این آنزیم درآردهای ضعیف مشكل ساز و كمبود آن در آردهای قوی نیز ایجاد مشكل می كند و خمیر قابلیت شكل پذیری خود را از دست می دهد.  برای اصلاح این مشكل درآردهای ضعیف  به آرد اكسیدكننده اضافه می شود و برای اصلاح این مشكل در آردهای قوی آنزیم گلوتانیون به آرد اضافه می شود. </a:t>
            </a:r>
            <a:endParaRPr lang="en-US" sz="2000" dirty="0">
              <a:latin typeface="Irnafont_6" pitchFamily="2" charset="0"/>
            </a:endParaRPr>
          </a:p>
        </p:txBody>
      </p:sp>
      <p:sp>
        <p:nvSpPr>
          <p:cNvPr id="4" name="Slide Number Placeholder 3"/>
          <p:cNvSpPr>
            <a:spLocks noGrp="1"/>
          </p:cNvSpPr>
          <p:nvPr>
            <p:ph type="sldNum" sz="quarter" idx="15"/>
          </p:nvPr>
        </p:nvSpPr>
        <p:spPr/>
        <p:txBody>
          <a:bodyPr/>
          <a:lstStyle/>
          <a:p>
            <a:fld id="{C835EF8E-FF27-4F7F-A382-A58E239C702B}"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C835EF8E-FF27-4F7F-A382-A58E239C702B}" type="slidenum">
              <a:rPr lang="en-US" smtClean="0"/>
              <a:pPr/>
              <a:t>30</a:t>
            </a:fld>
            <a:endParaRPr lang="en-US"/>
          </a:p>
        </p:txBody>
      </p:sp>
      <p:pic>
        <p:nvPicPr>
          <p:cNvPr id="5" name="Picture 2"/>
          <p:cNvPicPr>
            <a:picLocks noChangeAspect="1" noChangeArrowheads="1"/>
          </p:cNvPicPr>
          <p:nvPr/>
        </p:nvPicPr>
        <p:blipFill>
          <a:blip r:embed="rId2"/>
          <a:srcRect/>
          <a:stretch>
            <a:fillRect/>
          </a:stretch>
        </p:blipFill>
        <p:spPr bwMode="auto">
          <a:xfrm>
            <a:off x="990600" y="457200"/>
            <a:ext cx="6858000" cy="594779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نتیجه گیری </a:t>
            </a:r>
            <a:endParaRPr lang="en-US" dirty="0"/>
          </a:p>
        </p:txBody>
      </p:sp>
      <p:sp>
        <p:nvSpPr>
          <p:cNvPr id="3" name="Content Placeholder 2"/>
          <p:cNvSpPr>
            <a:spLocks noGrp="1"/>
          </p:cNvSpPr>
          <p:nvPr>
            <p:ph sz="quarter" idx="1"/>
          </p:nvPr>
        </p:nvSpPr>
        <p:spPr/>
        <p:txBody>
          <a:bodyPr>
            <a:noAutofit/>
          </a:bodyPr>
          <a:lstStyle/>
          <a:p>
            <a:pPr algn="just">
              <a:lnSpc>
                <a:spcPct val="150000"/>
              </a:lnSpc>
              <a:buNone/>
            </a:pPr>
            <a:r>
              <a:rPr lang="fa-IR" sz="2000" dirty="0" smtClean="0"/>
              <a:t>آنزیم ها، پروتئین هایی بازنجیره ی مولكولی بزرگی هستندكه به عنوان كاتالیزور(واسطه) شیمیایی عمل می كنند و بدون اینكه مستقیماً وارد فعل و انفعال شوند و یا خود تغییركنند ، فعل و انفعالها را انجام پذیر و یا سرعت می بخشند. بعضی ازاین اعمال شیمیایی بدون حضورآنزیم ها یا اصلاً انجام نمی شوند و یا زمان بسیار طولانی ای برای انجامشان لازم خواهد بود.  غذای اصلی خمیرمایه شكراست. اگر در آرد موجود باشد مستقیماً از آن باكمك آنزیم ها تغذیه می كند و اگرموجود نباشد به وسیله آنزیم های دیگر مولكول نشاسته را می شكند و تبدیل به قندهای ساده و قند را تبدیل به انرژی برای خود و گازكربنیك و الكل می كند و برای ساخت و ساز و تولید مثل به مواد دیگری از قبیل نمك های نیتروژن، فسفر و ویتامین ها احتیاج دارد. آنزیم هایی كه در خمیرمایه وجود دارد همه به طوركلی برای تولید نان مفیدند ، ولی بستگی به نوع نانی كه مد نظراست،  بعضی مشكل ساز و بعضی كارساز می شوند.</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31</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222</TotalTime>
  <Words>2317</Words>
  <Application>Microsoft Office PowerPoint</Application>
  <PresentationFormat>On-screen Show (4:3)</PresentationFormat>
  <Paragraphs>113</Paragraphs>
  <Slides>31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Calibri</vt:lpstr>
      <vt:lpstr>Century Schoolbook</vt:lpstr>
      <vt:lpstr>Irnafont_3</vt:lpstr>
      <vt:lpstr>Irnafont_6</vt:lpstr>
      <vt:lpstr>Irnafont_7</vt:lpstr>
      <vt:lpstr>Times New Roman</vt:lpstr>
      <vt:lpstr>Wingdings</vt:lpstr>
      <vt:lpstr>Wingdings 2</vt:lpstr>
      <vt:lpstr>Oriel</vt:lpstr>
      <vt:lpstr> کاربرد آنزیم ها در نانوایی</vt:lpstr>
      <vt:lpstr>مقدمه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پروتئینازها: </vt:lpstr>
      <vt:lpstr>PowerPoint Presentation</vt:lpstr>
      <vt:lpstr>PowerPoint Presentation</vt:lpstr>
      <vt:lpstr>تجزیه  پروتئازها</vt:lpstr>
      <vt:lpstr>PowerPoint Presentation</vt:lpstr>
      <vt:lpstr>PowerPoint Presentation</vt:lpstr>
      <vt:lpstr>PowerPoint Presentation</vt:lpstr>
      <vt:lpstr>PowerPoint Presentation</vt:lpstr>
      <vt:lpstr>PowerPoint Presentation</vt:lpstr>
      <vt:lpstr>PowerPoint Presentation</vt:lpstr>
      <vt:lpstr>پنتوزانازها:</vt:lpstr>
      <vt:lpstr>PowerPoint Presentation</vt:lpstr>
      <vt:lpstr>کاربرد پنتوزانازها:</vt:lpstr>
      <vt:lpstr>PowerPoint Presentation</vt:lpstr>
      <vt:lpstr>PowerPoint Presentation</vt:lpstr>
      <vt:lpstr>PowerPoint Presentation</vt:lpstr>
      <vt:lpstr>لیپاز ها </vt:lpstr>
      <vt:lpstr>اکسیدوریداکتاز ها</vt:lpstr>
      <vt:lpstr>PowerPoint Presentation</vt:lpstr>
      <vt:lpstr>PowerPoint Presentation</vt:lpstr>
      <vt:lpstr>PowerPoint Presentation</vt:lpstr>
      <vt:lpstr>نتیجه گیری </vt:lpstr>
    </vt:vector>
  </TitlesOfParts>
  <Company>Faham.ir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کاربرد آنزیم ها در نانوایی</dc:title>
  <dc:creator>SoftGozar.com</dc:creator>
  <cp:lastModifiedBy>MRT www.Win2Farsi.com</cp:lastModifiedBy>
  <cp:revision>55</cp:revision>
  <dcterms:created xsi:type="dcterms:W3CDTF">2010-06-06T17:51:25Z</dcterms:created>
  <dcterms:modified xsi:type="dcterms:W3CDTF">2017-01-13T21:58:06Z</dcterms:modified>
</cp:coreProperties>
</file>