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77" r:id="rId2"/>
    <p:sldId id="256" r:id="rId3"/>
    <p:sldId id="257" r:id="rId4"/>
    <p:sldId id="258" r:id="rId5"/>
    <p:sldId id="259" r:id="rId6"/>
    <p:sldId id="260" r:id="rId7"/>
    <p:sldId id="263"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5" r:id="rId21"/>
    <p:sldId id="276"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D2DFAD85-431F-448F-963F-41E7BBEC70FB}"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3348213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2DFAD85-431F-448F-963F-41E7BBEC70FB}"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2055044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DFAD85-431F-448F-963F-41E7BBEC70FB}"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3822813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D2DFAD85-431F-448F-963F-41E7BBEC70FB}"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54666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D2DFAD85-431F-448F-963F-41E7BBEC70FB}" type="datetimeFigureOut">
              <a:rPr lang="fa-IR" smtClean="0"/>
              <a:t>20/09/1441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4019210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D2DFAD85-431F-448F-963F-41E7BBEC70FB}" type="datetimeFigureOut">
              <a:rPr lang="fa-IR" smtClean="0"/>
              <a:t>20/09/1441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538560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DFAD85-431F-448F-963F-41E7BBEC70FB}" type="datetimeFigureOut">
              <a:rPr lang="fa-IR" smtClean="0"/>
              <a:t>20/09/1441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1238530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DFAD85-431F-448F-963F-41E7BBEC70FB}"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20654134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DFAD85-431F-448F-963F-41E7BBEC70FB}" type="datetimeFigureOut">
              <a:rPr lang="fa-IR" smtClean="0"/>
              <a:t>20/09/1441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217178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2DFAD85-431F-448F-963F-41E7BBEC70FB}"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2788211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2DFAD85-431F-448F-963F-41E7BBEC70FB}" type="datetimeFigureOut">
              <a:rPr lang="fa-IR" smtClean="0"/>
              <a:t>20/09/1441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D78C7BF-C338-4269-9775-DB9115F18E50}" type="slidenum">
              <a:rPr lang="fa-IR" smtClean="0"/>
              <a:t>‹#›</a:t>
            </a:fld>
            <a:endParaRPr lang="fa-IR"/>
          </a:p>
        </p:txBody>
      </p:sp>
    </p:spTree>
    <p:extLst>
      <p:ext uri="{BB962C8B-B14F-4D97-AF65-F5344CB8AC3E}">
        <p14:creationId xmlns:p14="http://schemas.microsoft.com/office/powerpoint/2010/main" val="3903114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2DFAD85-431F-448F-963F-41E7BBEC70FB}" type="datetimeFigureOut">
              <a:rPr lang="fa-IR" smtClean="0"/>
              <a:t>20/09/1441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D78C7BF-C338-4269-9775-DB9115F18E50}" type="slidenum">
              <a:rPr lang="fa-IR" smtClean="0"/>
              <a:t>‹#›</a:t>
            </a:fld>
            <a:endParaRPr lang="fa-IR"/>
          </a:p>
        </p:txBody>
      </p:sp>
    </p:spTree>
    <p:extLst>
      <p:ext uri="{BB962C8B-B14F-4D97-AF65-F5344CB8AC3E}">
        <p14:creationId xmlns:p14="http://schemas.microsoft.com/office/powerpoint/2010/main" val="35015340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1597379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dirty="0" smtClean="0"/>
              <a:t>اخلاق مهندسی</a:t>
            </a:r>
            <a:br>
              <a:rPr lang="fa-IR" dirty="0" smtClean="0"/>
            </a:br>
            <a:endParaRPr lang="fa-IR" dirty="0"/>
          </a:p>
        </p:txBody>
      </p:sp>
    </p:spTree>
    <p:extLst>
      <p:ext uri="{BB962C8B-B14F-4D97-AF65-F5344CB8AC3E}">
        <p14:creationId xmlns:p14="http://schemas.microsoft.com/office/powerpoint/2010/main" val="520008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fa-IR" dirty="0" smtClean="0"/>
              <a:t>تعریف اخلاق:</a:t>
            </a:r>
          </a:p>
          <a:p>
            <a:r>
              <a:rPr lang="fa-IR" sz="2400" dirty="0" smtClean="0"/>
              <a:t>رایج ترین معنای اخلاق (خلق وخو) عبارت از صفات و ویژگی های پایدار در نفس انسان است که موجب میشود کارهایی متناسب با آن صفات بطور خود جوش و بدون نیاز به تفکرو تامل از او صادر شود.</a:t>
            </a:r>
          </a:p>
          <a:p>
            <a:r>
              <a:rPr lang="fa-IR" sz="2000" dirty="0" smtClean="0"/>
              <a:t>بر اساس این تعریف سه نکته در تعریف اخلاق وجود دارد:</a:t>
            </a:r>
          </a:p>
          <a:p>
            <a:r>
              <a:rPr lang="fa-IR" sz="2000" dirty="0" smtClean="0"/>
              <a:t>اول اینکه اخلاق از صفات قلبی است نه عقلی  واگر صفات به گونه ای باشد که کار پسندیده ازآن صادر شود به آن اخلاق زیبا واگر منشا صدور افعال زشت باشد به آن اخلاق بد می گویند.</a:t>
            </a:r>
          </a:p>
          <a:p>
            <a:r>
              <a:rPr lang="fa-IR" sz="2000" dirty="0" smtClean="0"/>
              <a:t>دوم اینکه اخلاق فقط  رفتارهای اختیاری وارادی انسان است  و بهمین دلیل انسان نسبت  به  افعال اختیاری خویش سزاوار سرزنش یا ستایش است این افعال تدوین شده نیستند وبرای سرپیچی ازآنها مجازاتی تعیین نشده  است  ولی همه انسانها این الزامات اخلاقی  را درک میکنند.</a:t>
            </a:r>
          </a:p>
          <a:p>
            <a:r>
              <a:rPr lang="fa-IR" sz="2000" dirty="0" smtClean="0"/>
              <a:t>سوم  اینکه به  صفاتی اخلاق  میگوییم که  پایدار بوده ودر اثر فراوانی و کثرت  نهادینه و بخشی ازشخصیت او را تشکیل میدهد (پرخاشگری خسیس بودن بخشش و.....).</a:t>
            </a:r>
          </a:p>
          <a:p>
            <a:pPr marL="0" indent="0">
              <a:buNone/>
            </a:pPr>
            <a:r>
              <a:rPr lang="fa-IR" sz="2400" dirty="0" smtClean="0"/>
              <a:t>بطور خلاصه اخلاق به صفاتی در انسان گفته میشود که در نفس نهادینه شده وتغییر آنها باید با کوشش بسیار صورت گیرد.</a:t>
            </a:r>
          </a:p>
          <a:p>
            <a:pPr marL="0" indent="0">
              <a:buNone/>
            </a:pPr>
            <a:endParaRPr lang="fa-IR" sz="2000" dirty="0"/>
          </a:p>
        </p:txBody>
      </p:sp>
    </p:spTree>
    <p:extLst>
      <p:ext uri="{BB962C8B-B14F-4D97-AF65-F5344CB8AC3E}">
        <p14:creationId xmlns:p14="http://schemas.microsoft.com/office/powerpoint/2010/main" val="11666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 حرفه واخلاق:</a:t>
            </a:r>
          </a:p>
          <a:p>
            <a:r>
              <a:rPr lang="fa-IR" sz="2400" dirty="0" smtClean="0"/>
              <a:t>همه افراد از باخت متنفرند وهیچ کس دوست ندارد به خصوص در حوزه کسب وکار متحمل ضرروزیان گرددوقطعا اساسی ترین هدف در حوزه فعالیت های اقتصادی  را موفقیت وسودآوری میدانند.</a:t>
            </a:r>
          </a:p>
          <a:p>
            <a:r>
              <a:rPr lang="fa-IR" sz="2400" dirty="0" smtClean="0"/>
              <a:t>در چنین حالتی بسیاری گمان میکنند که بین اخلاقی بودن وموفقیت مادی یکی</a:t>
            </a:r>
          </a:p>
          <a:p>
            <a:r>
              <a:rPr lang="fa-IR" sz="2400" dirty="0" smtClean="0"/>
              <a:t>را باید انتخاب کنند واخلاق را محدودیت میدانند </a:t>
            </a:r>
          </a:p>
          <a:p>
            <a:r>
              <a:rPr lang="fa-IR" sz="2400" dirty="0" smtClean="0"/>
              <a:t>بنظر میرسد  امروزه توصیه های اخلاقی همچون  صداقت  انصاف و رعایت حقوق دیگران و...........در حوزه کار صرفا شعار های زیبایی برای تابلو ها وسخنرانی مدیران است  ولی در حوزه کسب وکار   عملکردها خالی ازارزش های اخلاقی است.</a:t>
            </a:r>
            <a:endParaRPr lang="fa-IR" sz="2400" dirty="0"/>
          </a:p>
        </p:txBody>
      </p:sp>
    </p:spTree>
    <p:extLst>
      <p:ext uri="{BB962C8B-B14F-4D97-AF65-F5344CB8AC3E}">
        <p14:creationId xmlns:p14="http://schemas.microsoft.com/office/powerpoint/2010/main" val="1965111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000" dirty="0" smtClean="0"/>
              <a:t>اغلب افراد وقتی برسر دوراهی    برنده بودن به قیمت غیر اخلاقی بودن  ورعایت اخلاق به قیمت باخت قرار میگیرند گزینه وراه اول را انتخاب میکنند وحاصل این انتخاب وضعیتی است</a:t>
            </a:r>
          </a:p>
          <a:p>
            <a:r>
              <a:rPr lang="fa-IR" sz="2000" dirty="0" smtClean="0"/>
              <a:t>که امروز در دنیای کسب وکار شاهد آن هستیم. یعنی آشفتگی اخلاقی</a:t>
            </a:r>
          </a:p>
          <a:p>
            <a:r>
              <a:rPr lang="fa-IR" sz="2000" dirty="0" smtClean="0"/>
              <a:t>هرکس براساس معیارها سلیقه ها ومنافع شخصی خود اقدام به کار وفعالیت میکند وبدنبال آن مرتکب خطاها  وچالش های فراوان اخلاقی میگردد که  به شدت زندگی مردم را تحت تاثیر قرارداده وایجاد مشگلات بسیاری برای آنان میگردد.</a:t>
            </a:r>
          </a:p>
          <a:p>
            <a:r>
              <a:rPr lang="fa-IR" sz="2000" dirty="0" smtClean="0"/>
              <a:t>فرو ریختن پل ها  ساخت داروهای تقلبی ومهلک  آزمایشات غیر انسانی  ساخت نرم افزارهای</a:t>
            </a:r>
          </a:p>
          <a:p>
            <a:r>
              <a:rPr lang="fa-IR" sz="2000" dirty="0" smtClean="0"/>
              <a:t>مخرب و هزاران مورد دیگر     گوشه ای از مشکلاتی است که مردم براثر عدم  پایبندی  به </a:t>
            </a:r>
            <a:r>
              <a:rPr lang="fa-IR" sz="2400" dirty="0" smtClean="0"/>
              <a:t>اخلاق در حوزه کسب وکار</a:t>
            </a:r>
            <a:r>
              <a:rPr lang="fa-IR" sz="2000" dirty="0" smtClean="0"/>
              <a:t>با آن دست به گریبان هستند.</a:t>
            </a:r>
          </a:p>
          <a:p>
            <a:r>
              <a:rPr lang="fa-IR" sz="2000" dirty="0" smtClean="0"/>
              <a:t>اینجاست که ضرورت وجود اخلاق در کسب وکار وتعهد وپایبندی افراد وسازمان ها به اصول وارزش های اخلاقی آشکار میگردد.</a:t>
            </a:r>
          </a:p>
          <a:p>
            <a:r>
              <a:rPr lang="fa-IR" sz="2000" dirty="0" smtClean="0"/>
              <a:t> اخلاق حرفه ای وظیفه آموزش اخلاق را در جریان فعالیت های اقتصادی افراد و سازمان ها برای ایجاد زندگی راحت وایمن مردم در جامعه را عهده دار است. </a:t>
            </a:r>
          </a:p>
          <a:p>
            <a:endParaRPr lang="fa-IR" sz="2000" dirty="0" smtClean="0"/>
          </a:p>
          <a:p>
            <a:endParaRPr lang="fa-IR" sz="2000" dirty="0"/>
          </a:p>
        </p:txBody>
      </p:sp>
    </p:spTree>
    <p:extLst>
      <p:ext uri="{BB962C8B-B14F-4D97-AF65-F5344CB8AC3E}">
        <p14:creationId xmlns:p14="http://schemas.microsoft.com/office/powerpoint/2010/main" val="2364466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endParaRPr lang="fa-IR" sz="2400" dirty="0" smtClean="0"/>
          </a:p>
          <a:p>
            <a:r>
              <a:rPr lang="fa-IR" sz="2400" dirty="0" smtClean="0"/>
              <a:t>در  بکار گیری اخلاق حرفه ای قرار نیست اخلاق فدای کسب وکار شود ویا</a:t>
            </a:r>
          </a:p>
          <a:p>
            <a:r>
              <a:rPr lang="fa-IR" sz="2400" dirty="0" smtClean="0"/>
              <a:t>کسب وکار فدای اخلاق گردد بلکه اصول اخلاقی واصول اقتصادی قراراست</a:t>
            </a:r>
          </a:p>
          <a:p>
            <a:r>
              <a:rPr lang="fa-IR" sz="2400" dirty="0" smtClean="0"/>
              <a:t>ما را به یک هدف نهایی یعنی انسانیت نزدیک سازد.</a:t>
            </a:r>
          </a:p>
          <a:p>
            <a:r>
              <a:rPr lang="fa-IR" dirty="0" smtClean="0"/>
              <a:t>تفاوت حرفه با کار:</a:t>
            </a:r>
          </a:p>
          <a:p>
            <a:r>
              <a:rPr lang="fa-IR" sz="2000" dirty="0" smtClean="0"/>
              <a:t>درتعریف حرفه میتوان گفت مهمترین  مولفه های حرفه عبارتند از اشتغال  کسب روزی از راه</a:t>
            </a:r>
          </a:p>
          <a:p>
            <a:r>
              <a:rPr lang="fa-IR" sz="2000" dirty="0" smtClean="0"/>
              <a:t>اشتغال   اختیار در کار   خدمت محوری  مثمر ثمر بودن  مفید بودن اجتماعی   و برخورداری</a:t>
            </a:r>
          </a:p>
          <a:p>
            <a:r>
              <a:rPr lang="fa-IR" sz="2000" dirty="0" smtClean="0"/>
              <a:t>از دانش  مهارت  وتوانایی</a:t>
            </a:r>
          </a:p>
          <a:p>
            <a:r>
              <a:rPr lang="fa-IR" sz="2000" dirty="0" smtClean="0"/>
              <a:t>حرفه با شغل متفاوت است  در شغل اختیار وجود ندارد وفقط برای کسب معاش انجام میشود</a:t>
            </a:r>
          </a:p>
          <a:p>
            <a:r>
              <a:rPr lang="fa-IR" sz="2000" dirty="0" smtClean="0"/>
              <a:t>بعبارت دیگر به هر کار وفعالیتی حرفه اطلاق نمیشود ولی در هر حرفه ای قطعا </a:t>
            </a:r>
            <a:r>
              <a:rPr lang="fa-IR" sz="2000" smtClean="0"/>
              <a:t>کار وفعالیت</a:t>
            </a:r>
            <a:endParaRPr lang="fa-IR" sz="2000" dirty="0" smtClean="0"/>
          </a:p>
          <a:p>
            <a:r>
              <a:rPr lang="fa-IR" sz="2000" dirty="0" smtClean="0"/>
              <a:t>وجود دارد.</a:t>
            </a:r>
            <a:endParaRPr lang="fa-IR" sz="2000" dirty="0"/>
          </a:p>
        </p:txBody>
      </p:sp>
    </p:spTree>
    <p:extLst>
      <p:ext uri="{BB962C8B-B14F-4D97-AF65-F5344CB8AC3E}">
        <p14:creationId xmlns:p14="http://schemas.microsoft.com/office/powerpoint/2010/main" val="42168655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476673"/>
            <a:ext cx="7560840" cy="8064895"/>
          </a:xfrm>
        </p:spPr>
        <p:txBody>
          <a:bodyPr>
            <a:normAutofit fontScale="85000" lnSpcReduction="10000"/>
          </a:bodyPr>
          <a:lstStyle/>
          <a:p>
            <a:r>
              <a:rPr lang="fa-IR" dirty="0" smtClean="0"/>
              <a:t>اخلاق کار(شغلی):</a:t>
            </a:r>
            <a:endParaRPr lang="fa-IR" sz="2000" dirty="0" smtClean="0"/>
          </a:p>
          <a:p>
            <a:r>
              <a:rPr lang="fa-IR" sz="2000" dirty="0" smtClean="0"/>
              <a:t>هر فرد به عنوان یک فرد حقیقی دارای اختیار ومسئولیت نسبت به افعال ورفتارهای اختیاری و ملزم </a:t>
            </a:r>
          </a:p>
          <a:p>
            <a:r>
              <a:rPr lang="fa-IR" sz="2000" dirty="0" smtClean="0"/>
              <a:t> به رعایت یک سری آداب واصول اخلاقی است.</a:t>
            </a:r>
          </a:p>
          <a:p>
            <a:r>
              <a:rPr lang="fa-IR" sz="2000" dirty="0" smtClean="0"/>
              <a:t>اما هنگامی که فرد شغلی انتخاب ودرآن مشغول کاروفعالیت می شود یک سری مسئولیت های اخلاقی</a:t>
            </a:r>
          </a:p>
          <a:p>
            <a:r>
              <a:rPr lang="fa-IR" sz="2000" dirty="0" smtClean="0"/>
              <a:t> جدیدی هم بر عهده او قرار میگیرد  به نحوی  که اگر  شغل دیگری را انتخاب می کرد این سری از </a:t>
            </a:r>
          </a:p>
          <a:p>
            <a:r>
              <a:rPr lang="fa-IR" sz="2000" dirty="0" smtClean="0"/>
              <a:t>مسئولیت های جدید او از حیث شغل تغییر میکرد.</a:t>
            </a:r>
          </a:p>
          <a:p>
            <a:r>
              <a:rPr lang="fa-IR" sz="2000" dirty="0" smtClean="0"/>
              <a:t>بنا براین هرفردی دو نوع مسئولیت اخلاقی دارد یکی شخصی ودیگری شغلی که به این دومی اخلاق</a:t>
            </a:r>
          </a:p>
          <a:p>
            <a:r>
              <a:rPr lang="fa-IR" sz="2000" dirty="0" smtClean="0"/>
              <a:t> کار یا اخلاق شغلی گویند.اخلاق شغلی  بر حسب تنوع مشاغل متفاوت است</a:t>
            </a:r>
          </a:p>
          <a:p>
            <a:r>
              <a:rPr lang="fa-IR" dirty="0" smtClean="0"/>
              <a:t>اخلاق حرفه ای(سازمانی):</a:t>
            </a:r>
          </a:p>
          <a:p>
            <a:r>
              <a:rPr lang="fa-IR" sz="2000" dirty="0" smtClean="0"/>
              <a:t>هویت یک سازمان فقط جمع شدن  افرادی خاص در کنار هم نیست بلکه هر سازمانی یک شخصیت</a:t>
            </a:r>
          </a:p>
          <a:p>
            <a:r>
              <a:rPr lang="fa-IR" sz="2000" dirty="0" smtClean="0"/>
              <a:t>حقوقی دارد وهویت سازمانی تاثیرگذاری بیشتر ونفوذ گسترده تری از هویت فردی کارکنان آن دارد</a:t>
            </a:r>
          </a:p>
          <a:p>
            <a:r>
              <a:rPr lang="fa-IR" sz="2000" dirty="0" smtClean="0"/>
              <a:t>مسائلی در ارتباط با محیط زیست  بهداشت سلامت کارکنان دفن زباله استعمال دخانیات  باران های</a:t>
            </a:r>
          </a:p>
          <a:p>
            <a:r>
              <a:rPr lang="fa-IR" sz="2000" dirty="0" smtClean="0"/>
              <a:t>اسیدی  مالیات گریزی و.... باعث شده است که هر سازمانی  به این باور رسیده است که جهت موفق</a:t>
            </a:r>
          </a:p>
          <a:p>
            <a:r>
              <a:rPr lang="fa-IR" sz="2000" dirty="0" smtClean="0"/>
              <a:t>ماندن  باید در سازمان یک فرهنگ مبتنی بر اخلاق رسوخ کند.</a:t>
            </a:r>
          </a:p>
          <a:p>
            <a:r>
              <a:rPr lang="fa-IR" sz="2000" dirty="0" smtClean="0"/>
              <a:t>منشور های اخلاقی هر سازمان حاکی از مسئولیت های اخلاقی آن سازمان وکارکنانش در قبال محیط </a:t>
            </a:r>
          </a:p>
          <a:p>
            <a:r>
              <a:rPr lang="fa-IR" sz="2000" dirty="0" smtClean="0"/>
              <a:t>پیرامونشان میباشد.</a:t>
            </a:r>
          </a:p>
          <a:p>
            <a:r>
              <a:rPr lang="fa-IR" sz="2000" dirty="0" smtClean="0"/>
              <a:t>البته علاوه برمسئولیت های اخلاقی هر سازمانی مسئولیت های حقوقی وکیفری نیز دارد که در قوانین حقوقی وجزایی بیان شده اند.</a:t>
            </a:r>
            <a:endParaRPr lang="fa-IR" sz="2200" dirty="0" smtClean="0"/>
          </a:p>
          <a:p>
            <a:endParaRPr lang="fa-IR" sz="2000" dirty="0" smtClean="0"/>
          </a:p>
          <a:p>
            <a:r>
              <a:rPr lang="fa-IR" sz="2000" dirty="0" smtClean="0"/>
              <a:t> </a:t>
            </a:r>
            <a:endParaRPr lang="fa-IR" dirty="0" smtClean="0"/>
          </a:p>
          <a:p>
            <a:endParaRPr lang="fa-IR" sz="2000" dirty="0" smtClean="0"/>
          </a:p>
          <a:p>
            <a:endParaRPr lang="fa-IR" sz="2400" dirty="0"/>
          </a:p>
        </p:txBody>
      </p:sp>
    </p:spTree>
    <p:extLst>
      <p:ext uri="{BB962C8B-B14F-4D97-AF65-F5344CB8AC3E}">
        <p14:creationId xmlns:p14="http://schemas.microsoft.com/office/powerpoint/2010/main" val="195536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764704"/>
            <a:ext cx="8291264" cy="5361459"/>
          </a:xfrm>
        </p:spPr>
        <p:txBody>
          <a:bodyPr>
            <a:normAutofit fontScale="92500" lnSpcReduction="10000"/>
          </a:bodyPr>
          <a:lstStyle/>
          <a:p>
            <a:r>
              <a:rPr lang="fa-IR" sz="2400" dirty="0" smtClean="0"/>
              <a:t> اخلاق حرفه ای :چه زمانی به یک فرد صفت حرفه ای اطلاق میشود؟</a:t>
            </a:r>
          </a:p>
          <a:p>
            <a:r>
              <a:rPr lang="fa-IR" sz="2400" dirty="0" smtClean="0"/>
              <a:t>1-تخصص</a:t>
            </a:r>
            <a:r>
              <a:rPr lang="fa-IR" sz="2000" dirty="0" smtClean="0"/>
              <a:t> که حاصل علم و تجربه است وبا احاطه  به آن از هر چیزدرحد واندازه و جایگاه خود</a:t>
            </a:r>
          </a:p>
          <a:p>
            <a:r>
              <a:rPr lang="fa-IR" sz="2000" dirty="0" smtClean="0"/>
              <a:t> استفاده میکند یعنی هزینه کمتر وفایده بیشتر.</a:t>
            </a:r>
          </a:p>
          <a:p>
            <a:r>
              <a:rPr lang="fa-IR" sz="2400" dirty="0" smtClean="0"/>
              <a:t>2- تعلق </a:t>
            </a:r>
            <a:r>
              <a:rPr lang="fa-IR" sz="2000" dirty="0" smtClean="0"/>
              <a:t>حرفه ای کسیست که به کار وحرفه خود با همه وجود عشق می ورزد علاقه اشتیاق انگیزه</a:t>
            </a:r>
          </a:p>
          <a:p>
            <a:r>
              <a:rPr lang="fa-IR" sz="2000" dirty="0" smtClean="0"/>
              <a:t>ودلبستگی باعث شادابی پویایی  تحول وتکامل وخلاقیت در کار میشود.</a:t>
            </a:r>
          </a:p>
          <a:p>
            <a:r>
              <a:rPr lang="fa-IR" sz="2400" dirty="0" smtClean="0"/>
              <a:t>3-تعهد</a:t>
            </a:r>
            <a:r>
              <a:rPr lang="fa-IR" sz="2000" dirty="0" smtClean="0"/>
              <a:t>  پایبندی به اصول اخلاقی   وارزش ها وهنجارهای حرفه ای باعث جلوگیری از بسیاری از</a:t>
            </a:r>
          </a:p>
          <a:p>
            <a:r>
              <a:rPr lang="fa-IR" sz="2000" dirty="0" smtClean="0"/>
              <a:t> لغزش ها وخطاها در مسیر حرفه ای می گردد.</a:t>
            </a:r>
          </a:p>
          <a:p>
            <a:r>
              <a:rPr lang="fa-IR" sz="2400" dirty="0" smtClean="0"/>
              <a:t>4-تداوم </a:t>
            </a:r>
            <a:r>
              <a:rPr lang="fa-IR" sz="2000" dirty="0" smtClean="0"/>
              <a:t>پایداری وماندگاری در حرفه وحفظ ارتباط با حرفه ای ها باعث تحکیم اطلاعات ومعلومات</a:t>
            </a:r>
          </a:p>
          <a:p>
            <a:r>
              <a:rPr lang="fa-IR" sz="2000" dirty="0" smtClean="0"/>
              <a:t> واحاطه وتسلط بر حرفه وآرامش واحترام واعتماد بین مخاطبین میشود.</a:t>
            </a:r>
          </a:p>
          <a:p>
            <a:r>
              <a:rPr lang="fa-IR" sz="2400" dirty="0" smtClean="0"/>
              <a:t>5-تحول</a:t>
            </a:r>
            <a:r>
              <a:rPr lang="fa-IR" sz="2000" dirty="0" smtClean="0"/>
              <a:t> تحول گرایی  تحول پذیری وتحول آفرینی که در افراد حرفه ای براساس میل و اراده انجام</a:t>
            </a:r>
          </a:p>
          <a:p>
            <a:r>
              <a:rPr lang="fa-IR" sz="2000" dirty="0" smtClean="0"/>
              <a:t> میشود باعث رشد پیشرفت  وتوسعه وباز شدن میدان فرصت وایده های تازه است.</a:t>
            </a:r>
          </a:p>
          <a:p>
            <a:r>
              <a:rPr lang="fa-IR" sz="2400" dirty="0" smtClean="0"/>
              <a:t>6-توکل </a:t>
            </a:r>
            <a:r>
              <a:rPr lang="fa-IR" sz="2000" dirty="0" smtClean="0"/>
              <a:t>بهره گیری از نیرویی برتر که در همه حال کمک کننده فرد بر فائق شدن بر مشکلات است</a:t>
            </a:r>
          </a:p>
          <a:p>
            <a:r>
              <a:rPr lang="fa-IR" sz="2000" dirty="0" smtClean="0"/>
              <a:t> وهمیشه حامی فرد در برآوردن نیت های خیر اوست.</a:t>
            </a:r>
          </a:p>
          <a:p>
            <a:r>
              <a:rPr lang="fa-IR" sz="2400" dirty="0" smtClean="0"/>
              <a:t>7-تکامل</a:t>
            </a:r>
            <a:r>
              <a:rPr lang="fa-IR" sz="2000" dirty="0" smtClean="0"/>
              <a:t> حرفه ای با درستکاری وهمکاری با دیگران افعال دانستن خواستن وتوانستن رادر حرفه</a:t>
            </a:r>
          </a:p>
          <a:p>
            <a:r>
              <a:rPr lang="fa-IR" sz="2000" dirty="0" smtClean="0"/>
              <a:t>باوردارد وبا کشف استعداد ها وقابلیت های نهفته در خویش در مسیر کمال جویی حرکت میکند.</a:t>
            </a:r>
            <a:endParaRPr lang="fa-IR" sz="2600" dirty="0" smtClean="0"/>
          </a:p>
          <a:p>
            <a:pPr marL="0" indent="0">
              <a:buNone/>
            </a:pPr>
            <a:endParaRPr lang="fa-IR" sz="2400" dirty="0"/>
          </a:p>
        </p:txBody>
      </p:sp>
    </p:spTree>
    <p:extLst>
      <p:ext uri="{BB962C8B-B14F-4D97-AF65-F5344CB8AC3E}">
        <p14:creationId xmlns:p14="http://schemas.microsoft.com/office/powerpoint/2010/main" val="4074542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7128792"/>
          </a:xfrm>
        </p:spPr>
        <p:txBody>
          <a:bodyPr>
            <a:normAutofit/>
          </a:bodyPr>
          <a:lstStyle/>
          <a:p>
            <a:r>
              <a:rPr lang="fa-IR" sz="2400" dirty="0" smtClean="0"/>
              <a:t>مهندس کیست ومهندسی چیست؟</a:t>
            </a:r>
          </a:p>
          <a:p>
            <a:r>
              <a:rPr lang="fa-IR" sz="2000" dirty="0" smtClean="0"/>
              <a:t>مهندس فردی است که از دانش مربوط به تخصص خود کاملا برخوردار است .او این دانش را</a:t>
            </a:r>
          </a:p>
          <a:p>
            <a:r>
              <a:rPr lang="fa-IR" sz="2000" dirty="0" smtClean="0"/>
              <a:t>به روز نگه می دارد و با ابتکار و خلاقیت میتواند مسائل مربوط  به  راه   مسکن   کشاورزی صنعت و.......را حل کند وآسایش ورفاه بیشتری برای مردم فراهم سازد.</a:t>
            </a:r>
          </a:p>
          <a:p>
            <a:r>
              <a:rPr lang="fa-IR" sz="2000" dirty="0" smtClean="0"/>
              <a:t>رفاه وآسایش مادی کنونی بشر مرهون فعالیت های مهندسی است در واقع هرچه در روی این </a:t>
            </a:r>
          </a:p>
          <a:p>
            <a:r>
              <a:rPr lang="fa-IR" sz="2000" dirty="0" smtClean="0"/>
              <a:t>کره خاکی دیده میشود ساخته فکر ودست مهندسان است.</a:t>
            </a:r>
          </a:p>
          <a:p>
            <a:r>
              <a:rPr lang="fa-IR" sz="2000" dirty="0" smtClean="0"/>
              <a:t>در مقایسه دانشمندان با مهندسان میتوان گفت:</a:t>
            </a:r>
            <a:r>
              <a:rPr lang="fa-IR" sz="2400" dirty="0" smtClean="0"/>
              <a:t>دانشمندان آنچه راکه هست کشف میکنند</a:t>
            </a:r>
          </a:p>
          <a:p>
            <a:r>
              <a:rPr lang="fa-IR" sz="2400" dirty="0" smtClean="0"/>
              <a:t>ومهندسان آنچه راکه نیست خلق میکنند.</a:t>
            </a:r>
            <a:endParaRPr lang="fa-IR" sz="2000" dirty="0" smtClean="0"/>
          </a:p>
          <a:p>
            <a:r>
              <a:rPr lang="fa-IR" sz="2000" dirty="0" smtClean="0"/>
              <a:t>متاسفانه همزمان با این فعالیت ها مهندسان می توانند جنگ افزار های مخربی درست کنند تا با </a:t>
            </a:r>
          </a:p>
          <a:p>
            <a:r>
              <a:rPr lang="fa-IR" sz="2000" dirty="0" smtClean="0"/>
              <a:t>استفاده از آن در زمان کوتاهتری  انسان های بیشتری  را از بین ببرند  ویا باعث آلوده سازی بیش از حد محیط زیست وهدر رفتن منابع طبیعی شوند.</a:t>
            </a:r>
          </a:p>
          <a:p>
            <a:r>
              <a:rPr lang="fa-IR" sz="2000" dirty="0" smtClean="0"/>
              <a:t>آیا مهندسانی که برای اعتلای فناوری  تلاش میکنند  بدون داشتن  فضیلت  واخلاق  ومعرفت انسانی میتواند بشر را به کمال وشادی بیشتر در مدت عمرش نزدیک سازند؟</a:t>
            </a:r>
          </a:p>
          <a:p>
            <a:r>
              <a:rPr lang="fa-IR" sz="2000" dirty="0" smtClean="0"/>
              <a:t>مهندس کسیست که می آفریند ابتکار به خرج میدهد و اختراع می کند ولی این خلاقیت ها باید با حفظ ایمنی برای کاربران  وبا کمترین اتلاف در منابع طبیعی  ومحیط زیست وبا کیفیت عالی وهزینه کم وبا توجه به فراهم آوردن رفاه شادی سلامتی وآسایش مردم انجام شود.</a:t>
            </a:r>
          </a:p>
          <a:p>
            <a:endParaRPr lang="fa-IR" sz="2000" dirty="0" smtClean="0"/>
          </a:p>
          <a:p>
            <a:endParaRPr lang="fa-IR" sz="2000" dirty="0" smtClean="0"/>
          </a:p>
          <a:p>
            <a:r>
              <a:rPr lang="fa-IR" sz="2000" dirty="0" smtClean="0"/>
              <a:t>  </a:t>
            </a:r>
            <a:endParaRPr lang="fa-IR" sz="2000" dirty="0"/>
          </a:p>
        </p:txBody>
      </p:sp>
    </p:spTree>
    <p:extLst>
      <p:ext uri="{BB962C8B-B14F-4D97-AF65-F5344CB8AC3E}">
        <p14:creationId xmlns:p14="http://schemas.microsoft.com/office/powerpoint/2010/main" val="353237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800" dirty="0" smtClean="0"/>
              <a:t>اصول اخلاق مهندسی:</a:t>
            </a:r>
          </a:p>
          <a:p>
            <a:endParaRPr lang="fa-IR" sz="2800" dirty="0" smtClean="0"/>
          </a:p>
          <a:p>
            <a:r>
              <a:rPr lang="fa-IR" sz="2000" dirty="0" smtClean="0"/>
              <a:t>1-مهندسان  ایمنی سلامت  ورفاه عمومی را سر لوحه کار خویش قرار میدهند.</a:t>
            </a:r>
          </a:p>
          <a:p>
            <a:r>
              <a:rPr lang="fa-IR" sz="2000" dirty="0" smtClean="0"/>
              <a:t>2- مهندسان تنها در محدوده مهارت خویش خدمات ارائه می دهند وهمواره  دانش تخصصی                 خود را ارتقاء می بخشند.</a:t>
            </a:r>
          </a:p>
          <a:p>
            <a:r>
              <a:rPr lang="fa-IR" sz="2000" dirty="0" smtClean="0"/>
              <a:t>3-مهندسان اظهارات عمومی  ورسمی وبی طرفانه دارند.</a:t>
            </a:r>
          </a:p>
          <a:p>
            <a:r>
              <a:rPr lang="fa-IR" sz="2000" dirty="0" smtClean="0"/>
              <a:t>4-مهندسان از فریب کاری می پرهیزند .</a:t>
            </a:r>
          </a:p>
          <a:p>
            <a:r>
              <a:rPr lang="fa-IR" sz="2000" dirty="0" smtClean="0"/>
              <a:t>5- مهندسان برای هر کارفرما یا طرف قراردادی نماینده ای معتمد وصدیق هستند.</a:t>
            </a:r>
          </a:p>
          <a:p>
            <a:r>
              <a:rPr lang="fa-IR" sz="2000" dirty="0" smtClean="0"/>
              <a:t>6-مهندسان محترمانه  مسئولانه  اخلاقی وقانونی رفتار میکنند  تا موجب افزایش احترام شهرت</a:t>
            </a:r>
          </a:p>
          <a:p>
            <a:r>
              <a:rPr lang="fa-IR" sz="2000" dirty="0" smtClean="0"/>
              <a:t>وسود مندی حرفه خود شوند.</a:t>
            </a:r>
          </a:p>
          <a:p>
            <a:r>
              <a:rPr lang="fa-IR" sz="2000" dirty="0" smtClean="0"/>
              <a:t>7-مهندسان در خدمت منافع عمومی هستند.</a:t>
            </a:r>
            <a:endParaRPr lang="fa-IR" sz="2000" dirty="0"/>
          </a:p>
        </p:txBody>
      </p:sp>
    </p:spTree>
    <p:extLst>
      <p:ext uri="{BB962C8B-B14F-4D97-AF65-F5344CB8AC3E}">
        <p14:creationId xmlns:p14="http://schemas.microsoft.com/office/powerpoint/2010/main" val="1844582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800" dirty="0" smtClean="0"/>
              <a:t>اخلاق سازمانی:</a:t>
            </a:r>
          </a:p>
          <a:p>
            <a:r>
              <a:rPr lang="fa-IR" sz="2400" dirty="0" smtClean="0"/>
              <a:t>1-محصولات ما همواره باید از کیفیت بالایی برخوردار باشد.</a:t>
            </a:r>
          </a:p>
          <a:p>
            <a:r>
              <a:rPr lang="fa-IR" sz="2400" dirty="0" smtClean="0"/>
              <a:t>2-باید کوشش کنیم قیمت این فرآورده ها را پائین بیاوریم.</a:t>
            </a:r>
          </a:p>
          <a:p>
            <a:r>
              <a:rPr lang="fa-IR" sz="2400" dirty="0" smtClean="0"/>
              <a:t>3- سفارش ها باید بادقت ودر کوتاهترین زمان تهیه گردد.</a:t>
            </a:r>
          </a:p>
          <a:p>
            <a:r>
              <a:rPr lang="fa-IR" sz="2000" dirty="0" smtClean="0"/>
              <a:t>4-کارمندان وگارگران باید از نظر شغلی احساس امنیت کنند واز سود عادلانه بهره مند شوند.</a:t>
            </a:r>
          </a:p>
          <a:p>
            <a:r>
              <a:rPr lang="fa-IR" sz="2000" dirty="0" smtClean="0"/>
              <a:t>5- ساعات کار باید معقول  محیط کار باید تمیز ومنظم  ودستمزد ها باید عادلانه وکافی باشد.</a:t>
            </a:r>
          </a:p>
          <a:p>
            <a:r>
              <a:rPr lang="fa-IR" sz="2000" dirty="0" smtClean="0"/>
              <a:t>6-به شکایات وپیشنهادات کارکنان باید بطور سازمان یافته رسیدگی شود.</a:t>
            </a:r>
          </a:p>
          <a:p>
            <a:r>
              <a:rPr lang="fa-IR" sz="2000" dirty="0" smtClean="0"/>
              <a:t>7-سرپرستان باید ورزیده وبی غرض باشند وبا زیردستان مطابق شایستگی شان برخورد کنند.</a:t>
            </a:r>
          </a:p>
          <a:p>
            <a:r>
              <a:rPr lang="fa-IR" sz="2000" dirty="0" smtClean="0"/>
              <a:t>8-باید شهر وند خوب جامعه بوده سهم حقیقی خود از مالیات  را بپردازیم.</a:t>
            </a:r>
          </a:p>
          <a:p>
            <a:r>
              <a:rPr lang="fa-IR" sz="2000" dirty="0" smtClean="0"/>
              <a:t>9-باید در ارتقاء وبهبود جامعه مدنی  بهداشت  آموزش سهیم وشریک باشیم</a:t>
            </a:r>
          </a:p>
          <a:p>
            <a:r>
              <a:rPr lang="fa-IR" sz="2000" dirty="0" smtClean="0"/>
              <a:t>10-باید افکار نو برنامه های نو ومحصولات نو داشته سود وبنیه مالی سازمان را بهبود بخشیم </a:t>
            </a:r>
            <a:endParaRPr lang="fa-IR" sz="2000" dirty="0"/>
          </a:p>
        </p:txBody>
      </p:sp>
    </p:spTree>
    <p:extLst>
      <p:ext uri="{BB962C8B-B14F-4D97-AF65-F5344CB8AC3E}">
        <p14:creationId xmlns:p14="http://schemas.microsoft.com/office/powerpoint/2010/main" val="19472315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اخلاق پژوهشی:</a:t>
            </a:r>
          </a:p>
          <a:p>
            <a:r>
              <a:rPr lang="fa-IR" sz="2400" dirty="0" smtClean="0"/>
              <a:t>1-صداقت در زندگی روزمره  و پرهیز  از فریبکاری ودروغگویی</a:t>
            </a:r>
            <a:endParaRPr lang="fa-IR" sz="2000" dirty="0" smtClean="0"/>
          </a:p>
          <a:p>
            <a:r>
              <a:rPr lang="fa-IR" sz="2000" dirty="0" smtClean="0"/>
              <a:t>سرقت اطلاعات   زینت داده ها    دگرگونی داده ها     جعل داده ها</a:t>
            </a:r>
          </a:p>
          <a:p>
            <a:r>
              <a:rPr lang="fa-IR" sz="2400" dirty="0" smtClean="0"/>
              <a:t>2-صداقت آکادمیک وحفظ استاندارد ها</a:t>
            </a:r>
          </a:p>
          <a:p>
            <a:r>
              <a:rPr lang="fa-IR" sz="2000" dirty="0" smtClean="0"/>
              <a:t>پژوهشگر باید اجازه دهد که سایرین بدون تهدید واجبار دراتخاذ تصمیم آزاد  باشند.</a:t>
            </a:r>
          </a:p>
          <a:p>
            <a:r>
              <a:rPr lang="fa-IR" sz="2400" dirty="0" smtClean="0"/>
              <a:t>3-صداقت در نوشتن گزارش</a:t>
            </a:r>
          </a:p>
          <a:p>
            <a:r>
              <a:rPr lang="fa-IR" sz="2000" dirty="0" smtClean="0"/>
              <a:t>پرهیز از سرقت ادبی  ارائه نادرست مطالب  رعایت نکردن ترتیب در گزارشات</a:t>
            </a:r>
          </a:p>
          <a:p>
            <a:r>
              <a:rPr lang="fa-IR" sz="2400" dirty="0" smtClean="0"/>
              <a:t>4-صداقت در مشاوره</a:t>
            </a:r>
          </a:p>
          <a:p>
            <a:r>
              <a:rPr lang="fa-IR" sz="2000" dirty="0" smtClean="0"/>
              <a:t>بیطرفی درقضاوت ها   تحت تاثیر قرار نگرفتن هوای نفس  دلسوزی اخذ پول و...</a:t>
            </a:r>
            <a:endParaRPr lang="fa-IR" sz="2000" dirty="0"/>
          </a:p>
        </p:txBody>
      </p:sp>
    </p:spTree>
    <p:extLst>
      <p:ext uri="{BB962C8B-B14F-4D97-AF65-F5344CB8AC3E}">
        <p14:creationId xmlns:p14="http://schemas.microsoft.com/office/powerpoint/2010/main" val="3077170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400" dirty="0" smtClean="0"/>
              <a:t>سوگند نامه مهندسی</a:t>
            </a:r>
            <a:endParaRPr lang="fa-IR" sz="1800" dirty="0" smtClean="0"/>
          </a:p>
          <a:p>
            <a:pPr marL="0" indent="0">
              <a:buNone/>
            </a:pPr>
            <a:r>
              <a:rPr lang="fa-IR" sz="1800" dirty="0" smtClean="0"/>
              <a:t>اینک که به عنوان مهندس  وباآگاهی از نقش وتاثیر مهندسی در سازندگی وتوسعه پایدار جهان خدمت خود را</a:t>
            </a:r>
          </a:p>
          <a:p>
            <a:pPr marL="0" indent="0">
              <a:buNone/>
            </a:pPr>
            <a:r>
              <a:rPr lang="fa-IR" sz="1800" dirty="0" smtClean="0"/>
              <a:t>در زادگاهم ایران آغاز میکنم به پروردگار جهان سوگند یاد میکنم که:</a:t>
            </a:r>
          </a:p>
          <a:p>
            <a:pPr marL="0" indent="0">
              <a:buNone/>
            </a:pPr>
            <a:r>
              <a:rPr lang="fa-IR" sz="1800" dirty="0" smtClean="0"/>
              <a:t>*صدیق وواقع بین باشم وبه هیچ اقدامی که به انسان وانسانیت آسیب رساند مبادرت نورزم.</a:t>
            </a:r>
          </a:p>
          <a:p>
            <a:pPr marL="0" indent="0">
              <a:buNone/>
            </a:pPr>
            <a:r>
              <a:rPr lang="fa-IR" sz="1800" dirty="0" smtClean="0"/>
              <a:t>*دانش مهندس وتجربه حرفهای خود را به روزنگه دارم ودر حد توان به گنجینه دانش وتجربه سودمند بیفزایم.</a:t>
            </a:r>
          </a:p>
          <a:p>
            <a:pPr marL="0" indent="0">
              <a:buNone/>
            </a:pPr>
            <a:r>
              <a:rPr lang="fa-IR" sz="1800" dirty="0" smtClean="0"/>
              <a:t>*کوشش خواهم کرد دین خود رابه سرزمینم مردمانم نیاکانم وآیندگان ای وطن جاوید عمل کنم.</a:t>
            </a:r>
          </a:p>
          <a:p>
            <a:pPr marL="0" indent="0">
              <a:buNone/>
            </a:pPr>
            <a:r>
              <a:rPr lang="fa-IR" sz="1800" dirty="0" smtClean="0"/>
              <a:t>*سرمایه های هستی چون ماده انرژی محیط کارونیروی کارراسرمایه های تمام بشردانسته وحافظ آنها باشم.</a:t>
            </a:r>
          </a:p>
          <a:p>
            <a:pPr marL="0" indent="0">
              <a:buNone/>
            </a:pPr>
            <a:r>
              <a:rPr lang="fa-IR" sz="1800" dirty="0" smtClean="0"/>
              <a:t>*متعهد باشم همواره سود خود را درمنفع عام جستجو کنم واز رشوه خواری وسایر رذایل اخلاقی بپرهیزم.</a:t>
            </a:r>
          </a:p>
          <a:p>
            <a:pPr marL="0" indent="0">
              <a:buNone/>
            </a:pPr>
            <a:r>
              <a:rPr lang="fa-IR" sz="1800" dirty="0" smtClean="0"/>
              <a:t>*در ادای  وظایف حرفه ای متحول متعهد  مسئولیت پذیر  راز دار ومشارکت پذیر باشم.</a:t>
            </a:r>
          </a:p>
          <a:p>
            <a:pPr marL="0" indent="0">
              <a:buNone/>
            </a:pPr>
            <a:r>
              <a:rPr lang="fa-IR" sz="1800" dirty="0" smtClean="0"/>
              <a:t>*در تمام فعالیت های خود صداقت  دقت  نظم  عدالت سرعت عمل وحفظ منافع اجتماع را رعایت کنم.</a:t>
            </a:r>
          </a:p>
          <a:p>
            <a:pPr marL="0" indent="0">
              <a:buNone/>
            </a:pPr>
            <a:r>
              <a:rPr lang="fa-IR" sz="1800" dirty="0" smtClean="0"/>
              <a:t>*در تمام فعالیت ها ی مهندسی استاندارد ها را مراعات وتنها در حیطه دانش خود کار قبول کنم.</a:t>
            </a:r>
          </a:p>
          <a:p>
            <a:pPr marL="0" indent="0">
              <a:buNone/>
            </a:pPr>
            <a:r>
              <a:rPr lang="fa-IR" sz="1800" dirty="0" smtClean="0"/>
              <a:t>*در اخلاق حرفه ای خود فردی متواضع بوده وهمکاران وکارفرمایان خود را بدون تعصب وریا  وبدون توجه</a:t>
            </a:r>
          </a:p>
          <a:p>
            <a:pPr marL="0" indent="0">
              <a:buNone/>
            </a:pPr>
            <a:r>
              <a:rPr lang="fa-IR" sz="1800" dirty="0" smtClean="0"/>
              <a:t>به قومیت نژاد مذهب جنسیت سن وعقیده دوست داشته وارزش های انسانی را در خود وآنان پرورش دهم.</a:t>
            </a:r>
          </a:p>
          <a:p>
            <a:pPr marL="0" indent="0">
              <a:buNone/>
            </a:pPr>
            <a:endParaRPr lang="fa-IR" sz="1800" dirty="0" smtClean="0"/>
          </a:p>
          <a:p>
            <a:endParaRPr lang="fa-IR" sz="2400" dirty="0"/>
          </a:p>
        </p:txBody>
      </p:sp>
    </p:spTree>
    <p:extLst>
      <p:ext uri="{BB962C8B-B14F-4D97-AF65-F5344CB8AC3E}">
        <p14:creationId xmlns:p14="http://schemas.microsoft.com/office/powerpoint/2010/main" val="26131574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91264" cy="5184577"/>
          </a:xfrm>
        </p:spPr>
        <p:txBody>
          <a:bodyPr>
            <a:normAutofit lnSpcReduction="10000"/>
          </a:bodyPr>
          <a:lstStyle/>
          <a:p>
            <a:pPr marL="0" indent="0">
              <a:buNone/>
            </a:pPr>
            <a:r>
              <a:rPr lang="fa-IR" dirty="0" smtClean="0"/>
              <a:t>تاریخچه  اخلاق مهندسی در آمریکا:</a:t>
            </a:r>
          </a:p>
          <a:p>
            <a:pPr marL="0" indent="0">
              <a:buNone/>
            </a:pPr>
            <a:r>
              <a:rPr lang="fa-IR" sz="2000" dirty="0" smtClean="0"/>
              <a:t>در اواخر قرن نوزده و اوایل  قرن بیستم  میلادی مجموعه ای  از شکست های مهم  در ساختارهای </a:t>
            </a:r>
          </a:p>
          <a:p>
            <a:pPr marL="0" indent="0">
              <a:buNone/>
            </a:pPr>
            <a:r>
              <a:rPr lang="fa-IR" sz="2000" dirty="0" smtClean="0"/>
              <a:t>مهندسی آمریکا  بوجود آمدند. از جمله آنها  خرابی </a:t>
            </a:r>
            <a:r>
              <a:rPr lang="en-US" sz="2000" dirty="0" err="1" smtClean="0"/>
              <a:t>Tay</a:t>
            </a:r>
            <a:r>
              <a:rPr lang="fa-IR" sz="2000" dirty="0" smtClean="0"/>
              <a:t> در1879 میلادی - سقوط پل </a:t>
            </a:r>
            <a:r>
              <a:rPr lang="en-US" sz="2000" dirty="0" smtClean="0"/>
              <a:t>Quebec</a:t>
            </a:r>
            <a:r>
              <a:rPr lang="fa-IR" sz="2000" dirty="0" smtClean="0"/>
              <a:t> در</a:t>
            </a:r>
          </a:p>
          <a:p>
            <a:pPr marL="0" indent="0">
              <a:buNone/>
            </a:pPr>
            <a:r>
              <a:rPr lang="fa-IR" sz="2000" dirty="0" smtClean="0"/>
              <a:t>1907 میلادی  و به  ویژه سانحه راه آهن  رودخانه </a:t>
            </a:r>
            <a:r>
              <a:rPr lang="en-US" sz="2000" dirty="0" smtClean="0"/>
              <a:t>Ashtabula</a:t>
            </a:r>
            <a:r>
              <a:rPr lang="fa-IR" sz="2000" dirty="0" smtClean="0"/>
              <a:t> در1876 و چندین فاجعه دیگرکه</a:t>
            </a:r>
          </a:p>
          <a:p>
            <a:pPr marL="0" indent="0">
              <a:buNone/>
            </a:pPr>
            <a:r>
              <a:rPr lang="fa-IR" sz="2000" dirty="0" smtClean="0"/>
              <a:t>تاثیر عمیقی  بر جامعه مهندسی گذاشت  و حرفه مهندسی را مجبوربه تفکر برای مقابله با کاستی ها</a:t>
            </a:r>
          </a:p>
          <a:p>
            <a:pPr marL="0" indent="0">
              <a:buNone/>
            </a:pPr>
            <a:r>
              <a:rPr lang="fa-IR" sz="2000" dirty="0" smtClean="0"/>
              <a:t>در عملکرد فنی ساخت وساز وایجاد استاندارد های اخلاقی نمود.</a:t>
            </a:r>
          </a:p>
          <a:p>
            <a:pPr marL="0" indent="0">
              <a:buNone/>
            </a:pPr>
            <a:r>
              <a:rPr lang="fa-IR" sz="2000" dirty="0" smtClean="0"/>
              <a:t>در ایالات متحده   انجمن ملی مهندسان حرفه ای در سال 1946 قواعد خود را درمورد اخلاق برای</a:t>
            </a:r>
          </a:p>
          <a:p>
            <a:pPr marL="0" indent="0">
              <a:buNone/>
            </a:pPr>
            <a:r>
              <a:rPr lang="fa-IR" sz="2000" dirty="0" smtClean="0"/>
              <a:t>مهندسان ورفتاراخلاقی منتشر کرد وتکامل یافته آن در1964 با تصویب رسید.</a:t>
            </a:r>
          </a:p>
          <a:p>
            <a:pPr marL="0" indent="0">
              <a:buNone/>
            </a:pPr>
            <a:r>
              <a:rPr lang="fa-IR" sz="2000" dirty="0" smtClean="0"/>
              <a:t>همزمان با آمریکا   کشورهای پیشرفته ای نظیر کانادا  استرالیا  انگلیس  فرانسه  آلمان و......بطور</a:t>
            </a:r>
          </a:p>
          <a:p>
            <a:pPr marL="0" indent="0">
              <a:buNone/>
            </a:pPr>
            <a:r>
              <a:rPr lang="fa-IR" sz="2000" dirty="0" smtClean="0"/>
              <a:t> مجزا  و بدون ارتباط  با یکدیگر کد های  اصول اخلاقی  برای جامعه  مهندسی خود وضع کردند که از تشابه آنها به یکسان بودن اصول اخلاقی فرای جغرافیا ومرز وبومدر جهان حاضر پی میبریم.</a:t>
            </a:r>
          </a:p>
          <a:p>
            <a:pPr marL="0" indent="0">
              <a:buNone/>
            </a:pPr>
            <a:endParaRPr lang="fa-IR" sz="2000" dirty="0" smtClean="0"/>
          </a:p>
          <a:p>
            <a:pPr marL="0" indent="0">
              <a:buNone/>
            </a:pPr>
            <a:r>
              <a:rPr lang="fa-IR" sz="2000" dirty="0" smtClean="0"/>
              <a:t>به عنوان نمونه به ذکر چندین مورداز قواعد وقوانین اصولی اخلا قی آنها میپردازیم.</a:t>
            </a:r>
          </a:p>
          <a:p>
            <a:pPr marL="0" indent="0">
              <a:buNone/>
            </a:pPr>
            <a:endParaRPr lang="fa-IR" sz="2000" dirty="0" smtClean="0"/>
          </a:p>
          <a:p>
            <a:pPr marL="0" indent="0">
              <a:buNone/>
            </a:pPr>
            <a:r>
              <a:rPr lang="fa-IR" sz="2000" dirty="0" smtClean="0"/>
              <a:t> </a:t>
            </a:r>
            <a:endParaRPr lang="fa-IR" sz="2000" dirty="0"/>
          </a:p>
        </p:txBody>
      </p:sp>
    </p:spTree>
    <p:extLst>
      <p:ext uri="{BB962C8B-B14F-4D97-AF65-F5344CB8AC3E}">
        <p14:creationId xmlns:p14="http://schemas.microsoft.com/office/powerpoint/2010/main" val="1728819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400" dirty="0" smtClean="0"/>
              <a:t>انجمن مهندسان راه وساختمان آمریکا:</a:t>
            </a:r>
          </a:p>
          <a:p>
            <a:r>
              <a:rPr lang="fa-IR" sz="2000" dirty="0" smtClean="0"/>
              <a:t> مهندسان ازطرق زیر سبب تقویت و پیشرفت  افتخار و شان ومنزلت حرفه مهندسی میشوند:</a:t>
            </a:r>
          </a:p>
          <a:p>
            <a:r>
              <a:rPr lang="fa-IR" sz="2000" dirty="0" smtClean="0"/>
              <a:t>استفاده از دانش و مهارت خود برای ارتقای رفاه بشر ومحیط زیست</a:t>
            </a:r>
          </a:p>
          <a:p>
            <a:r>
              <a:rPr lang="fa-IR" sz="2000" dirty="0" smtClean="0"/>
              <a:t>صادق و بیطرف بودن وخدمت همراه با وفاداری به عموم مردم  وکار فرمایان ومشتریان خود</a:t>
            </a:r>
          </a:p>
          <a:p>
            <a:r>
              <a:rPr lang="fa-IR" sz="2000" dirty="0" smtClean="0"/>
              <a:t>تلاش برای افزایش شایستگی ومنزلت حرفه مهندسی</a:t>
            </a:r>
          </a:p>
          <a:p>
            <a:r>
              <a:rPr lang="fa-IR" sz="2000" dirty="0" smtClean="0"/>
              <a:t>حمایت از قواعد وانظباط  جوامع حرفه ای وفنی </a:t>
            </a:r>
          </a:p>
          <a:p>
            <a:r>
              <a:rPr lang="fa-IR" sz="2000" dirty="0" smtClean="0"/>
              <a:t>لذا مهندس باید سلامت ایمنی  ورفاه عموم مردم را در درجه اول اهمیت قرار دهد.</a:t>
            </a:r>
          </a:p>
          <a:p>
            <a:r>
              <a:rPr lang="fa-IR" sz="2000" dirty="0" smtClean="0"/>
              <a:t>مهندس باید فقط در زمینه های توانایی خود خدمت ارایه نماید</a:t>
            </a:r>
          </a:p>
          <a:p>
            <a:r>
              <a:rPr lang="fa-IR" sz="2000" dirty="0" smtClean="0"/>
              <a:t>مهندس باید گزارشات عمومی را تنها به شیوه واقعی وصادقانه صادر کند.</a:t>
            </a:r>
          </a:p>
          <a:p>
            <a:r>
              <a:rPr lang="fa-IR" sz="2000" dirty="0" smtClean="0"/>
              <a:t>مهندس بایدبه عنوان عوامل وفاداروامانتدار عمل کند واز تضاد منافع اجتناب کند.</a:t>
            </a:r>
          </a:p>
          <a:p>
            <a:r>
              <a:rPr lang="fa-IR" sz="2000" dirty="0" smtClean="0"/>
              <a:t>مهندس باید به طوری عمل کند که سبب تقویت و ارتقای افتخار وصداقت وشان ومنزلت حرفه</a:t>
            </a:r>
          </a:p>
          <a:p>
            <a:pPr marL="0" indent="0">
              <a:buNone/>
            </a:pPr>
            <a:r>
              <a:rPr lang="fa-IR" sz="2000" dirty="0"/>
              <a:t> </a:t>
            </a:r>
            <a:r>
              <a:rPr lang="fa-IR" sz="2000" dirty="0" smtClean="0"/>
              <a:t>   مهندسی شده وکمترین مدارا برای رشوه وکلاهبرداری وفساد در عمل از خود نشان دهد.</a:t>
            </a:r>
            <a:endParaRPr lang="fa-IR" sz="2000" dirty="0"/>
          </a:p>
        </p:txBody>
      </p:sp>
    </p:spTree>
    <p:extLst>
      <p:ext uri="{BB962C8B-B14F-4D97-AF65-F5344CB8AC3E}">
        <p14:creationId xmlns:p14="http://schemas.microsoft.com/office/powerpoint/2010/main" val="4738910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400" dirty="0" smtClean="0"/>
              <a:t>انجمن مهندسان استرالیا:</a:t>
            </a:r>
          </a:p>
          <a:p>
            <a:r>
              <a:rPr lang="fa-IR" sz="2000" dirty="0" smtClean="0"/>
              <a:t>در طول دوره کار مهندسی ما صداقت از خود نشان خواهیم داد.</a:t>
            </a:r>
          </a:p>
          <a:p>
            <a:r>
              <a:rPr lang="fa-IR" sz="2000" dirty="0" smtClean="0"/>
              <a:t>باشایستگی ولیاقت عمل خواهیم کرد.</a:t>
            </a:r>
          </a:p>
          <a:p>
            <a:r>
              <a:rPr lang="fa-IR" sz="2000" dirty="0" smtClean="0"/>
              <a:t>توسعه پایدار را ارتقاء خواهیم داد.</a:t>
            </a:r>
          </a:p>
          <a:p>
            <a:r>
              <a:rPr lang="fa-IR" sz="2000" dirty="0" smtClean="0"/>
              <a:t>لذا جامعه مهندسین باید بر اساس یک وجدان آگاه عمل کنند.</a:t>
            </a:r>
          </a:p>
          <a:p>
            <a:r>
              <a:rPr lang="fa-IR" sz="2000" dirty="0" smtClean="0"/>
              <a:t>به شان تمام افراد احترام بگذارند.</a:t>
            </a:r>
          </a:p>
          <a:p>
            <a:r>
              <a:rPr lang="fa-IR" sz="2000" dirty="0" smtClean="0"/>
              <a:t>از شهرت واعتبار وقابلیت  اعتماد مهندسی حمایت کنند.</a:t>
            </a:r>
          </a:p>
          <a:p>
            <a:r>
              <a:rPr lang="fa-IR" sz="2000" dirty="0" smtClean="0"/>
              <a:t>مسئولانه با جامعه وسایر افرادی که دارای منا بع هستند تعامل کنند.</a:t>
            </a:r>
          </a:p>
          <a:p>
            <a:r>
              <a:rPr lang="fa-IR" sz="2000" dirty="0" smtClean="0"/>
              <a:t>رشته مهندسی را برای ترویج سلامتی ایمنی ورفاه جامعه ومحیط زیست بکار برند.</a:t>
            </a:r>
          </a:p>
          <a:p>
            <a:r>
              <a:rPr lang="fa-IR" sz="2000" dirty="0" smtClean="0"/>
              <a:t>دانش ومهارت های لازم را حفظ کرده وتوسعه دهند.</a:t>
            </a:r>
          </a:p>
          <a:p>
            <a:r>
              <a:rPr lang="fa-IR" sz="2000" dirty="0" smtClean="0"/>
              <a:t>در اعمال ورفتار متقلبانه  وفاسد وارد نشوند.</a:t>
            </a:r>
          </a:p>
          <a:p>
            <a:r>
              <a:rPr lang="fa-IR" sz="2000" dirty="0" smtClean="0"/>
              <a:t>با دیگران با حسن رفتاروبدون تعصب درمورد نژاد مذهب جنسیت سن ویا معلولیت رفتار کنند</a:t>
            </a:r>
          </a:p>
          <a:p>
            <a:endParaRPr lang="fa-IR" sz="2000" dirty="0" smtClean="0"/>
          </a:p>
          <a:p>
            <a:endParaRPr lang="fa-IR" sz="2000" dirty="0" smtClean="0"/>
          </a:p>
          <a:p>
            <a:endParaRPr lang="fa-IR" sz="2400" dirty="0"/>
          </a:p>
        </p:txBody>
      </p:sp>
    </p:spTree>
    <p:extLst>
      <p:ext uri="{BB962C8B-B14F-4D97-AF65-F5344CB8AC3E}">
        <p14:creationId xmlns:p14="http://schemas.microsoft.com/office/powerpoint/2010/main" val="26910004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2400" dirty="0" smtClean="0"/>
              <a:t>آکادمی سلطنتی مهندسی انگلیس:</a:t>
            </a:r>
          </a:p>
          <a:p>
            <a:r>
              <a:rPr lang="fa-IR" sz="2000" dirty="0" smtClean="0"/>
              <a:t>اطمینان حاصل کنید که تمام کارها قانونی وموجه هستند.</a:t>
            </a:r>
          </a:p>
          <a:p>
            <a:r>
              <a:rPr lang="fa-IR" sz="2000" dirty="0" smtClean="0"/>
              <a:t>سلامت وایمنی دیگران را در درجه اول اهمیت قرار دهید.</a:t>
            </a:r>
          </a:p>
          <a:p>
            <a:r>
              <a:rPr lang="fa-IR" sz="2000" dirty="0" smtClean="0"/>
              <a:t>شرافتمندانه مسئولانه وقانونی عمل کنید واعتبار وجایگاه وشان این حرفه را حفظ کنید.</a:t>
            </a:r>
          </a:p>
          <a:p>
            <a:r>
              <a:rPr lang="fa-IR" sz="2000" dirty="0" smtClean="0"/>
              <a:t>نباید آگاهانه دیگران را گمراه ویا اجازه دهید در مورد مسائل مهندسی گمراه شوند.</a:t>
            </a:r>
          </a:p>
          <a:p>
            <a:r>
              <a:rPr lang="fa-IR" sz="2000" dirty="0" smtClean="0"/>
              <a:t>برای هر کارفرما یا مشتری به شیوه ای قابل اعتماد ومطمئن کار انجام دهید.</a:t>
            </a:r>
          </a:p>
          <a:p>
            <a:r>
              <a:rPr lang="fa-IR" sz="2000" dirty="0" smtClean="0"/>
              <a:t>دانش ومهارت های خود را به روز نگه داشته وبه توسعه آن در خود ودیگران کمک کنید.</a:t>
            </a:r>
          </a:p>
          <a:p>
            <a:r>
              <a:rPr lang="fa-IR" sz="2000" dirty="0" smtClean="0"/>
              <a:t>باید از بالا ترین استاندارد رفتار حرفه ای شفافیت انصاف وصداقت برخوردار باشید.</a:t>
            </a:r>
          </a:p>
          <a:p>
            <a:r>
              <a:rPr lang="fa-IR" sz="2000" dirty="0" smtClean="0"/>
              <a:t>از رشوه ونفوذ نا مناسب امتناع ورزید.</a:t>
            </a:r>
          </a:p>
          <a:p>
            <a:r>
              <a:rPr lang="fa-IR" sz="2000" dirty="0" smtClean="0"/>
              <a:t>هرگونه اثر نامطلوب برجامعه یا محیط زیست رابرای نسل خود نسلهای آینده به حد اقل برسانید</a:t>
            </a:r>
          </a:p>
          <a:p>
            <a:r>
              <a:rPr lang="fa-IR" sz="2000" dirty="0" smtClean="0"/>
              <a:t>دقت کنید منابع طبیعی وانسانی موجود ودر دسترس محدود هستند.</a:t>
            </a:r>
          </a:p>
          <a:p>
            <a:r>
              <a:rPr lang="fa-IR" sz="2000" dirty="0" smtClean="0"/>
              <a:t>همیشه با دقت وشایستگی عمل کنید.</a:t>
            </a:r>
            <a:endParaRPr lang="fa-IR" sz="2000" dirty="0"/>
          </a:p>
        </p:txBody>
      </p:sp>
    </p:spTree>
    <p:extLst>
      <p:ext uri="{BB962C8B-B14F-4D97-AF65-F5344CB8AC3E}">
        <p14:creationId xmlns:p14="http://schemas.microsoft.com/office/powerpoint/2010/main" val="19379066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4705"/>
            <a:ext cx="8229600" cy="4824536"/>
          </a:xfrm>
        </p:spPr>
        <p:txBody>
          <a:bodyPr>
            <a:normAutofit/>
          </a:bodyPr>
          <a:lstStyle/>
          <a:p>
            <a:pPr marL="0" indent="0">
              <a:buNone/>
            </a:pPr>
            <a:r>
              <a:rPr lang="fa-IR" sz="2400" dirty="0" smtClean="0"/>
              <a:t>قابل توجه کسانی که :</a:t>
            </a:r>
          </a:p>
          <a:p>
            <a:pPr marL="0" indent="0">
              <a:buNone/>
            </a:pPr>
            <a:r>
              <a:rPr lang="fa-IR" sz="2400" dirty="0" smtClean="0"/>
              <a:t> یادآوری مشکلات وکمبود ها وفشارهای روزمره کاری وزندگی بهانه ای شده</a:t>
            </a:r>
          </a:p>
          <a:p>
            <a:pPr marL="0" indent="0">
              <a:buNone/>
            </a:pPr>
            <a:r>
              <a:rPr lang="fa-IR" sz="3600" dirty="0" smtClean="0"/>
              <a:t>                            برای</a:t>
            </a:r>
          </a:p>
          <a:p>
            <a:pPr marL="0" indent="0">
              <a:buNone/>
            </a:pPr>
            <a:r>
              <a:rPr lang="fa-IR" sz="2400" dirty="0" smtClean="0"/>
              <a:t>          کم کاری وبی توجهی وفراراز مسئولیت  کاری واجتماعی آنها</a:t>
            </a:r>
          </a:p>
          <a:p>
            <a:pPr marL="0" indent="0">
              <a:buNone/>
            </a:pPr>
            <a:endParaRPr lang="fa-IR" sz="2400" dirty="0"/>
          </a:p>
          <a:p>
            <a:pPr marL="0" indent="0">
              <a:buNone/>
            </a:pPr>
            <a:r>
              <a:rPr lang="fa-IR" sz="2400" dirty="0" smtClean="0"/>
              <a:t>                   { شکایت از اوضاع کشورت را کنار بگذار }</a:t>
            </a:r>
          </a:p>
          <a:p>
            <a:pPr marL="0" indent="0">
              <a:buNone/>
            </a:pPr>
            <a:r>
              <a:rPr lang="fa-IR" sz="2400" dirty="0" smtClean="0"/>
              <a:t>   فقط سعی کن مسئولیتی را که به تو واگذار شده را</a:t>
            </a:r>
            <a:r>
              <a:rPr lang="fa-IR" dirty="0" smtClean="0"/>
              <a:t> درست</a:t>
            </a:r>
            <a:r>
              <a:rPr lang="fa-IR" sz="2400" dirty="0" smtClean="0"/>
              <a:t> انجام دهی</a:t>
            </a:r>
          </a:p>
          <a:p>
            <a:pPr marL="0" indent="0">
              <a:buNone/>
            </a:pPr>
            <a:endParaRPr lang="fa-IR" sz="2400" dirty="0" smtClean="0"/>
          </a:p>
          <a:p>
            <a:pPr marL="0" indent="0">
              <a:buNone/>
            </a:pPr>
            <a:r>
              <a:rPr lang="fa-IR" dirty="0" smtClean="0"/>
              <a:t>            چون تو هستی که کشورت را می سازی!</a:t>
            </a:r>
            <a:endParaRPr lang="fa-IR" dirty="0"/>
          </a:p>
        </p:txBody>
      </p:sp>
    </p:spTree>
    <p:extLst>
      <p:ext uri="{BB962C8B-B14F-4D97-AF65-F5344CB8AC3E}">
        <p14:creationId xmlns:p14="http://schemas.microsoft.com/office/powerpoint/2010/main" val="554823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fa-IR" sz="2400" dirty="0" smtClean="0"/>
              <a:t>اولین قدم ها در تحقق اخلاق حرفه ای پذیرش واقعیت های موجود واراده در جهت اصلاح آن ها خواهد بود.</a:t>
            </a:r>
          </a:p>
          <a:p>
            <a:pPr marL="0" indent="0">
              <a:buNone/>
            </a:pPr>
            <a:r>
              <a:rPr lang="fa-IR" sz="2400" dirty="0" smtClean="0"/>
              <a:t>ولی شاید مهمترین نکته {توهم زدایی} به  ویژه در مهندسین  جوانی است که </a:t>
            </a:r>
          </a:p>
          <a:p>
            <a:pPr marL="0" indent="0">
              <a:buNone/>
            </a:pPr>
            <a:r>
              <a:rPr lang="fa-IR" sz="2400" dirty="0" smtClean="0"/>
              <a:t>تازه قدم در راه سنگینی پذیرش این مسئولیت ها گذاشته اند:</a:t>
            </a:r>
          </a:p>
          <a:p>
            <a:pPr marL="0" indent="0">
              <a:buNone/>
            </a:pPr>
            <a:r>
              <a:rPr lang="fa-IR" sz="2800" dirty="0" smtClean="0"/>
              <a:t>توهم اینکه </a:t>
            </a:r>
          </a:p>
          <a:p>
            <a:pPr marL="0" indent="0">
              <a:buNone/>
            </a:pPr>
            <a:r>
              <a:rPr lang="fa-IR" sz="2800" dirty="0" smtClean="0"/>
              <a:t>بدون تلاش وپشتکار وبا دور زدن اصول اخلاق حرفه ای وکاری</a:t>
            </a:r>
          </a:p>
          <a:p>
            <a:pPr marL="0" indent="0">
              <a:buNone/>
            </a:pPr>
            <a:r>
              <a:rPr lang="fa-IR" sz="2800" dirty="0" smtClean="0"/>
              <a:t>میتوان به ارزش هایی بیشتر از لیاقت خود دست یافت.</a:t>
            </a:r>
          </a:p>
          <a:p>
            <a:pPr marL="0" indent="0">
              <a:buNone/>
            </a:pPr>
            <a:r>
              <a:rPr lang="fa-IR" sz="2000" dirty="0" smtClean="0"/>
              <a:t>همه ما در هر سن ومقام باید از روش خود اصلاحی شروع کنیم  ورفتار وگفتار وکردار همه </a:t>
            </a:r>
          </a:p>
          <a:p>
            <a:pPr marL="0" indent="0">
              <a:buNone/>
            </a:pPr>
            <a:r>
              <a:rPr lang="fa-IR" sz="2000" dirty="0" smtClean="0"/>
              <a:t>ما برای زیر دستان ما الگو خواهد بود. بنا براین باید سر مشق های خوبی باشیم.</a:t>
            </a:r>
            <a:r>
              <a:rPr lang="fa-IR" sz="2800" dirty="0" smtClean="0"/>
              <a:t> </a:t>
            </a:r>
            <a:r>
              <a:rPr lang="fa-IR" sz="2400" dirty="0" smtClean="0"/>
              <a:t> </a:t>
            </a:r>
            <a:endParaRPr lang="fa-IR" sz="2400" dirty="0"/>
          </a:p>
        </p:txBody>
      </p:sp>
    </p:spTree>
    <p:extLst>
      <p:ext uri="{BB962C8B-B14F-4D97-AF65-F5344CB8AC3E}">
        <p14:creationId xmlns:p14="http://schemas.microsoft.com/office/powerpoint/2010/main" val="32132184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51720" y="44624"/>
            <a:ext cx="4752528" cy="6749152"/>
          </a:xfrm>
        </p:spPr>
      </p:pic>
    </p:spTree>
    <p:extLst>
      <p:ext uri="{BB962C8B-B14F-4D97-AF65-F5344CB8AC3E}">
        <p14:creationId xmlns:p14="http://schemas.microsoft.com/office/powerpoint/2010/main" val="12865720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fa-IR" sz="4000" dirty="0" smtClean="0"/>
              <a:t>      با تشکر از صبر وتحمل شما عزیزان</a:t>
            </a:r>
          </a:p>
          <a:p>
            <a:pPr marL="0" indent="0">
              <a:buNone/>
            </a:pPr>
            <a:endParaRPr lang="fa-IR" sz="4000" dirty="0" smtClean="0"/>
          </a:p>
          <a:p>
            <a:pPr marL="0" indent="0">
              <a:buNone/>
            </a:pPr>
            <a:endParaRPr lang="fa-IR" sz="4000" dirty="0" smtClean="0"/>
          </a:p>
          <a:p>
            <a:pPr marL="0" indent="0">
              <a:buNone/>
            </a:pPr>
            <a:r>
              <a:rPr lang="fa-IR" sz="4000" dirty="0" smtClean="0"/>
              <a:t>                     موفق باشید</a:t>
            </a:r>
            <a:endParaRPr lang="fa-IR" sz="4000" dirty="0"/>
          </a:p>
        </p:txBody>
      </p:sp>
    </p:spTree>
    <p:extLst>
      <p:ext uri="{BB962C8B-B14F-4D97-AF65-F5344CB8AC3E}">
        <p14:creationId xmlns:p14="http://schemas.microsoft.com/office/powerpoint/2010/main" val="2838738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1502</TotalTime>
  <Words>2532</Words>
  <Application>Microsoft Office PowerPoint</Application>
  <PresentationFormat>On-screen Show (4:3)</PresentationFormat>
  <Paragraphs>195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بنام خدا</vt:lpstr>
      <vt:lpstr>اخلاق مهندسی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SAYEH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اخلاق مهندسی زیر شاخه ای از اخلاق حرفه ای</dc:title>
  <dc:creator>TOSHIBA</dc:creator>
  <cp:lastModifiedBy>Windows User</cp:lastModifiedBy>
  <cp:revision>90</cp:revision>
  <dcterms:created xsi:type="dcterms:W3CDTF">2015-06-02T15:09:04Z</dcterms:created>
  <dcterms:modified xsi:type="dcterms:W3CDTF">2020-05-11T20:47:45Z</dcterms:modified>
</cp:coreProperties>
</file>