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272" r:id="rId2"/>
    <p:sldId id="322" r:id="rId3"/>
    <p:sldId id="323" r:id="rId4"/>
    <p:sldId id="324" r:id="rId5"/>
    <p:sldId id="325" r:id="rId6"/>
    <p:sldId id="326" r:id="rId7"/>
    <p:sldId id="327" r:id="rId8"/>
    <p:sldId id="328" r:id="rId9"/>
    <p:sldId id="329" r:id="rId10"/>
    <p:sldId id="330" r:id="rId11"/>
    <p:sldId id="27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265" autoAdjust="0"/>
    <p:restoredTop sz="94434" autoAdjust="0"/>
  </p:normalViewPr>
  <p:slideViewPr>
    <p:cSldViewPr snapToGrid="0">
      <p:cViewPr varScale="1">
        <p:scale>
          <a:sx n="80" d="100"/>
          <a:sy n="80" d="100"/>
        </p:scale>
        <p:origin x="-739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11/29/2015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24259" y="721217"/>
            <a:ext cx="687731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a-IR" sz="54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pPr algn="ctr" rtl="1"/>
            <a:endParaRPr lang="fa-IR" sz="5400" dirty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pPr algn="ctr" rtl="1"/>
            <a:r>
              <a:rPr lang="fa-IR" sz="5400" dirty="0" smtClean="0">
                <a:solidFill>
                  <a:srgbClr val="C00000"/>
                </a:solidFill>
                <a:cs typeface="B Titr" panose="00000700000000000000" pitchFamily="2" charset="-78"/>
              </a:rPr>
              <a:t>از معدن تا خانه </a:t>
            </a:r>
            <a:endParaRPr lang="fa-IR" sz="54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endParaRPr lang="fa-IR" sz="54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endParaRPr lang="fa-IR" sz="5400" dirty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endParaRPr lang="fa-IR" sz="54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pPr algn="ctr" rtl="1"/>
            <a:r>
              <a:rPr lang="fa-IR" sz="2400" dirty="0">
                <a:solidFill>
                  <a:srgbClr val="C00000"/>
                </a:solidFill>
                <a:cs typeface="B Titr" panose="00000700000000000000" pitchFamily="2" charset="-78"/>
              </a:rPr>
              <a:t>مدرس: مژگان خانی </a:t>
            </a:r>
            <a:r>
              <a:rPr lang="fa-IR" sz="2400" dirty="0" smtClean="0">
                <a:solidFill>
                  <a:srgbClr val="C00000"/>
                </a:solidFill>
                <a:cs typeface="B Titr" panose="00000700000000000000" pitchFamily="2" charset="-78"/>
              </a:rPr>
              <a:t>زاده</a:t>
            </a:r>
            <a:endParaRPr lang="en-US" sz="24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64586" y="4207648"/>
            <a:ext cx="12570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2400" dirty="0" smtClean="0">
                <a:solidFill>
                  <a:srgbClr val="C00000"/>
                </a:solidFill>
                <a:cs typeface="B Titr" panose="00000700000000000000" pitchFamily="2" charset="-78"/>
              </a:rPr>
              <a:t>علوم هفتم</a:t>
            </a:r>
          </a:p>
        </p:txBody>
      </p:sp>
    </p:spTree>
    <p:extLst>
      <p:ext uri="{BB962C8B-B14F-4D97-AF65-F5344CB8AC3E}">
        <p14:creationId xmlns:p14="http://schemas.microsoft.com/office/powerpoint/2010/main" xmlns="" val="25435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96981" y="2477620"/>
            <a:ext cx="11465859" cy="2816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ماده ی اولیه ی مورد نیاز برای تهیه ی بسیاری از مواد و وسایل ، از معدن به دست می آید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تعداد اندکی از مواد به طور مستقیم و بیش تر آن ها بهطور غیر مستقیم از زمین به دست می آیند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درمعادن مواد معمولا به صورت ترکیب وجود دارند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معادن ، مواد اولیه ی لازم برای تولید انواع فرآورده های صنعتی ، ساختمانی ، دارویی و ... را تامین می کنند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شیشه ازماسه ، سیمان از آهک و شمش آهن ازسنگ معدن آهن تهیه میشود .</a:t>
            </a:r>
            <a:endParaRPr lang="en-US" sz="2400" b="1" dirty="0">
              <a:cs typeface="B Nazanin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10800000">
            <a:off x="1171575" y="2133601"/>
            <a:ext cx="10020300" cy="9525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92231" y="2229970"/>
            <a:ext cx="11465859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برای تولید حدود 4 کیلو گرم شمش آهن ،تقریبا به80 کیلوگرم سنگ معدن آن نیازاست ،یعنی برای تولید یک کیلو گرم آهن بیست کیلوگرم سنگ معدن لازم است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عنصر آهن درمعادن به صورت اکسید های آهن یافت می شود که ازترکیب های مهم آهن هستند .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دراکسید آهن ، اتمهای آهن و اکسیژن به هم متصل شده یا با هم پیوند خورده اند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برای دستیابی فلز آهن ،باید اتمها اکسیژن را از آهن جدا کنیم که نیازبه یک تغییرشیمیایی با صرف انرژی زیاد است .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10800000">
            <a:off x="1171575" y="2133601"/>
            <a:ext cx="10020300" cy="9525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82706" y="1963270"/>
            <a:ext cx="11465859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در فرایند تولید آهن ،بعد از شناسایی معدن و استخراج سنگ معدن وحمل آن به کارخانه ، آن را با زغال کک در کوره ها حرارت می دهد وکک که کربن است دراثرحرارت با اکسیژن موجود در سنگ معدن واکنش داده و گاز کربن دی اکسید از آهن جدا می شود ، آهن مذاب از انتهای کوره خارج شده و پس از ریخته شدن در قالب به صورت شمش درمی آید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جدا کردن اتمهای اکسیژن از آهن ، یک تغییرشیمیایی است که به صورت زیر نوشته میشود: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گاز کربن دی اکسید + فلز آهن        (کربن )زغال کک + اکسید آهن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10800000">
            <a:off x="1171575" y="2133601"/>
            <a:ext cx="10020300" cy="9525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82706" y="1963270"/>
            <a:ext cx="11465859" cy="3671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فلزآهن به صورت خالص ، تقریبا نرم است ومی توان با ناخن روی آن خط انداخت،به سرعت زنگ می زند و در اثر فشارخم می شود ، پس خالص آن برای ساختن وسایل فلزی کاربرد ندارد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آهن به کار رفته در اسکلت ساختمان ،درو پنجره ی اتومبیل ، کشتی ها و . ..به صورت آلیاژیا همجوشه است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آهن زنگ نزن، آلیاژی است که از فلزهای آهن ، کروم و نیکل به دست می آید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 در ساختن تیر آهن ، میلگرد ، ورقه های آهنی وفولادی ، آلیاژی که به کار می برند شامل آهن و کربن است .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10800000">
            <a:off x="1171575" y="2133601"/>
            <a:ext cx="10020300" cy="9525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82706" y="1963270"/>
            <a:ext cx="11465859" cy="3671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rtl="1">
              <a:lnSpc>
                <a:spcPct val="200000"/>
              </a:lnSpc>
            </a:pPr>
            <a:r>
              <a:rPr lang="en-US" sz="2400" b="1" dirty="0" smtClean="0">
                <a:cs typeface="B Nazanin" pitchFamily="2" charset="-78"/>
              </a:rPr>
              <a:t> 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بتن چیست ؟ مخلوطی از سیمان ، ماسه وآب است که از استحکام بالایی برخوردار می باشد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استفاده هم زمان از بتن و فولاد در ساختن خانه های مسکونی باعث می شود آسیب های زلزله به مقدار قابل توجهی کاهش یابد.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سنگ آهک : ماده ی اولیه ی تولید سیمان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10800000">
            <a:off x="1171575" y="2133601"/>
            <a:ext cx="10020300" cy="9525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82706" y="1963270"/>
            <a:ext cx="11465859" cy="4280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سنگ آهک یا کلسیم کربنات استخراجی ازمعادن را درکارخانه های آهک پزی با کمک حررات شدید به آهک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( کلسیم اکسید ) و کربن دی اکسید تبدیل می کنند .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کربن دی اکسید + کلسیم اکسید( آهک )                کلسیم کربنات ( سنگ آهک )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en-US" sz="2800" b="1" dirty="0" smtClean="0">
                <a:cs typeface="B Nazanin" pitchFamily="2" charset="-78"/>
              </a:rPr>
              <a:t>CaCO3                      CaO+CO2</a:t>
            </a:r>
            <a:endParaRPr lang="en-US" sz="2800" b="1" dirty="0">
              <a:cs typeface="B Nazanin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10800000">
            <a:off x="1171575" y="2133601"/>
            <a:ext cx="10020300" cy="9525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82706" y="1963270"/>
            <a:ext cx="11465859" cy="3671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سپس آهک حاصله را درکارخانه ی تولید سیمان با خاک رس مخلوط کرده و حدود 1400درجه ی سانتیگراد حرارت می دهند تا به پودرسیمان تبدیل شود 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ماده ی اولیه برای ساخت کارد وچنگال : سنگ معدن آهن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ماده ی اولیه برای ساختن بشقاب چینی و ظروف سفالی :خاک رس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ماده ی اولیه برای ساخت لیوان شیشه ای :ماسه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10800000">
            <a:off x="1171575" y="2133601"/>
            <a:ext cx="10020300" cy="9525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52426" y="1963270"/>
            <a:ext cx="116961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a-IR" sz="2400" b="1" dirty="0" smtClean="0">
                <a:cs typeface="B Nazanin" pitchFamily="2" charset="-78"/>
              </a:rPr>
              <a:t>در تهیه ی ظروف سفالی رنگی از اکسیدهای فلزهای مختلفی مانند آهن ، کروم ، مس ،طلاو ....استفاده می شود . </a:t>
            </a:r>
            <a:endParaRPr lang="en-US" sz="2400" b="1" dirty="0" smtClean="0"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10800000">
            <a:off x="1171575" y="2133601"/>
            <a:ext cx="10020300" cy="9525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90601" y="3218685"/>
          <a:ext cx="10153648" cy="1896240"/>
        </p:xfrm>
        <a:graphic>
          <a:graphicData uri="http://schemas.openxmlformats.org/drawingml/2006/table">
            <a:tbl>
              <a:tblPr/>
              <a:tblGrid>
                <a:gridCol w="1691638"/>
                <a:gridCol w="1691638"/>
                <a:gridCol w="1692593"/>
                <a:gridCol w="1692593"/>
                <a:gridCol w="1692593"/>
                <a:gridCol w="1692593"/>
              </a:tblGrid>
              <a:tr h="9481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>
                          <a:latin typeface="Calibri"/>
                          <a:ea typeface="Calibri"/>
                          <a:cs typeface="B Nazanin"/>
                        </a:rPr>
                        <a:t>قهوه ای،زرد</a:t>
                      </a:r>
                      <a:endParaRPr lang="en-US" sz="20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>
                          <a:latin typeface="Calibri"/>
                          <a:ea typeface="Calibri"/>
                          <a:cs typeface="B Nazanin"/>
                        </a:rPr>
                        <a:t>قرمز یاقوتی</a:t>
                      </a:r>
                      <a:endParaRPr lang="en-US" sz="20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 dirty="0">
                          <a:latin typeface="Calibri"/>
                          <a:ea typeface="Calibri"/>
                          <a:cs typeface="B Nazanin"/>
                        </a:rPr>
                        <a:t>سبز</a:t>
                      </a:r>
                      <a:endParaRPr lang="en-US" sz="20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 dirty="0" smtClean="0">
                          <a:latin typeface="Calibri"/>
                          <a:ea typeface="Calibri"/>
                          <a:cs typeface="B Nazanin"/>
                        </a:rPr>
                        <a:t>آبی</a:t>
                      </a:r>
                      <a:endParaRPr lang="en-US" sz="20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>
                          <a:latin typeface="Calibri"/>
                          <a:ea typeface="Calibri"/>
                          <a:cs typeface="B Nazanin"/>
                        </a:rPr>
                        <a:t>سبز ، قرمز</a:t>
                      </a:r>
                      <a:endParaRPr lang="en-US" sz="20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>
                          <a:latin typeface="Calibri"/>
                          <a:ea typeface="Calibri"/>
                          <a:cs typeface="B Nazanin"/>
                        </a:rPr>
                        <a:t>رنگ لعاب</a:t>
                      </a:r>
                      <a:endParaRPr lang="en-US" sz="20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81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>
                          <a:latin typeface="Calibri"/>
                          <a:ea typeface="Calibri"/>
                          <a:cs typeface="B Nazanin"/>
                        </a:rPr>
                        <a:t>آهن</a:t>
                      </a:r>
                      <a:endParaRPr lang="en-US" sz="20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>
                          <a:latin typeface="Calibri"/>
                          <a:ea typeface="Calibri"/>
                          <a:cs typeface="B Nazanin"/>
                        </a:rPr>
                        <a:t>طلا</a:t>
                      </a:r>
                      <a:endParaRPr lang="en-US" sz="20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>
                          <a:latin typeface="Calibri"/>
                          <a:ea typeface="Calibri"/>
                          <a:cs typeface="B Nazanin"/>
                        </a:rPr>
                        <a:t>کروم</a:t>
                      </a:r>
                      <a:endParaRPr lang="en-US" sz="20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>
                          <a:latin typeface="Calibri"/>
                          <a:ea typeface="Calibri"/>
                          <a:cs typeface="B Nazanin"/>
                        </a:rPr>
                        <a:t>کبالت</a:t>
                      </a:r>
                      <a:endParaRPr lang="en-US" sz="20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>
                          <a:latin typeface="Calibri"/>
                          <a:ea typeface="Calibri"/>
                          <a:cs typeface="B Nazanin"/>
                        </a:rPr>
                        <a:t>مس</a:t>
                      </a:r>
                      <a:endParaRPr lang="en-US" sz="2000" b="1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a-IR" sz="2400" b="1" dirty="0">
                          <a:latin typeface="Calibri"/>
                          <a:ea typeface="Calibri"/>
                          <a:cs typeface="B Nazanin"/>
                        </a:rPr>
                        <a:t>اکسید فلز</a:t>
                      </a:r>
                      <a:endParaRPr lang="en-US" sz="2000" b="1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82706" y="1963270"/>
            <a:ext cx="11465859" cy="4293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سرعت مصرف منابع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با روش های زیر می توان از بسیاری ازاین منابع طبیعی محافظت کرد: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1- کاهش مصرف    2-بازیافت   3- مصرف دوباره</a:t>
            </a:r>
            <a:endParaRPr lang="en-US" sz="2800" b="1" dirty="0" smtClean="0">
              <a:cs typeface="B Nazanin" pitchFamily="2" charset="-78"/>
            </a:endParaRPr>
          </a:p>
          <a:p>
            <a:pPr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شیشه               ماسه + سدیم کربنات + آهک</a:t>
            </a:r>
            <a:endParaRPr lang="en-US" sz="2800" b="1" dirty="0" smtClean="0">
              <a:cs typeface="B Nazanin" pitchFamily="2" charset="-78"/>
            </a:endParaRPr>
          </a:p>
          <a:p>
            <a:pPr marL="0" marR="0" lvl="0" indent="0" algn="r" defTabSz="914400" rtl="1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10800000">
            <a:off x="1171575" y="2133601"/>
            <a:ext cx="10020300" cy="9525"/>
          </a:xfrm>
          <a:prstGeom prst="line">
            <a:avLst/>
          </a:prstGeom>
          <a:ln w="381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" name="AutoShape 1"/>
          <p:cNvCxnSpPr>
            <a:cxnSpLocks noChangeShapeType="1"/>
          </p:cNvCxnSpPr>
          <p:nvPr/>
        </p:nvCxnSpPr>
        <p:spPr bwMode="auto">
          <a:xfrm flipV="1">
            <a:off x="4403725" y="5124450"/>
            <a:ext cx="920750" cy="952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5521318" y="2932639"/>
            <a:ext cx="197361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a-IR" sz="8000" dirty="0" smtClean="0">
                <a:solidFill>
                  <a:srgbClr val="C00000"/>
                </a:solidFill>
                <a:cs typeface="B Titr" panose="00000700000000000000" pitchFamily="2" charset="-78"/>
              </a:rPr>
              <a:t>پایان</a:t>
            </a:r>
          </a:p>
        </p:txBody>
      </p:sp>
    </p:spTree>
    <p:extLst>
      <p:ext uri="{BB962C8B-B14F-4D97-AF65-F5344CB8AC3E}">
        <p14:creationId xmlns:p14="http://schemas.microsoft.com/office/powerpoint/2010/main" xmlns="" val="2924013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</TotalTime>
  <Words>583</Words>
  <Application>Microsoft Office PowerPoint</Application>
  <PresentationFormat>Custom</PresentationFormat>
  <Paragraphs>54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Alireza Golestan</cp:lastModifiedBy>
  <cp:revision>82</cp:revision>
  <dcterms:created xsi:type="dcterms:W3CDTF">2015-07-06T05:06:21Z</dcterms:created>
  <dcterms:modified xsi:type="dcterms:W3CDTF">2015-11-29T07:04:51Z</dcterms:modified>
</cp:coreProperties>
</file>