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A12D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82" d="100"/>
          <a:sy n="82" d="100"/>
        </p:scale>
        <p:origin x="-264" y="-2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2FA5991-6039-414F-A937-B6DEC573847F}"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F51A0CF2-1FD9-43FD-92FB-8B19639FC69F}">
      <dgm:prSet phldrT="[Text]" custT="1"/>
      <dgm:spPr/>
      <dgm:t>
        <a:bodyPr/>
        <a:lstStyle/>
        <a:p>
          <a:r>
            <a:rPr lang="fa-IR" sz="1800" dirty="0" smtClean="0">
              <a:cs typeface="B Koodak" panose="00000700000000000000" pitchFamily="2" charset="-78"/>
            </a:rPr>
            <a:t>سوءتغذیه و کمبود املاح در بدن از دست دادن کلسیم و منیزیم منجر به اسپاسم ماهیچه ای می شود اگر گرفتگی متناوب باشد، فرد </a:t>
          </a:r>
          <a:endParaRPr lang="en-US" sz="1800" dirty="0" smtClean="0">
            <a:cs typeface="B Koodak" panose="00000700000000000000" pitchFamily="2" charset="-78"/>
          </a:endParaRPr>
        </a:p>
        <a:p>
          <a:r>
            <a:rPr lang="fa-IR" sz="1800" dirty="0" smtClean="0">
              <a:cs typeface="B Koodak" panose="00000700000000000000" pitchFamily="2" charset="-78"/>
            </a:rPr>
            <a:t>باید مکمل این املاح را تحت نظر پزشک مصرف کند</a:t>
          </a:r>
          <a:endParaRPr lang="en-US" sz="1800" dirty="0">
            <a:cs typeface="B Koodak" panose="00000700000000000000" pitchFamily="2" charset="-78"/>
          </a:endParaRPr>
        </a:p>
      </dgm:t>
    </dgm:pt>
    <dgm:pt modelId="{E3FC3AD4-3478-4377-9299-3337D15EB689}" type="parTrans" cxnId="{75CAD232-D4E5-43A8-92CB-41256BEDA104}">
      <dgm:prSet/>
      <dgm:spPr/>
      <dgm:t>
        <a:bodyPr/>
        <a:lstStyle/>
        <a:p>
          <a:endParaRPr lang="en-US"/>
        </a:p>
      </dgm:t>
    </dgm:pt>
    <dgm:pt modelId="{B23B81B2-7244-4EFF-B813-8F514F6D3BDF}" type="sibTrans" cxnId="{75CAD232-D4E5-43A8-92CB-41256BEDA104}">
      <dgm:prSet/>
      <dgm:spPr/>
      <dgm:t>
        <a:bodyPr/>
        <a:lstStyle/>
        <a:p>
          <a:endParaRPr lang="en-US"/>
        </a:p>
      </dgm:t>
    </dgm:pt>
    <dgm:pt modelId="{7E87C8FA-D0D9-4D2E-950B-57638F175A29}">
      <dgm:prSet phldrT="[Text]" custT="1"/>
      <dgm:spPr/>
      <dgm:t>
        <a:bodyPr/>
        <a:lstStyle/>
        <a:p>
          <a:r>
            <a:rPr lang="fa-IR" sz="1800" dirty="0" smtClean="0">
              <a:cs typeface="B Koodak" panose="00000700000000000000" pitchFamily="2" charset="-78"/>
            </a:rPr>
            <a:t>آسیب اعصاب یا نخاع</a:t>
          </a:r>
          <a:endParaRPr lang="en-US" sz="1800" dirty="0">
            <a:cs typeface="B Koodak" panose="00000700000000000000" pitchFamily="2" charset="-78"/>
          </a:endParaRPr>
        </a:p>
      </dgm:t>
    </dgm:pt>
    <dgm:pt modelId="{AC53B487-CF5E-4635-B03A-230D68B06BB8}" type="parTrans" cxnId="{B54C42EE-9E5C-44B1-9E6D-47837D742143}">
      <dgm:prSet/>
      <dgm:spPr/>
      <dgm:t>
        <a:bodyPr/>
        <a:lstStyle/>
        <a:p>
          <a:endParaRPr lang="en-US"/>
        </a:p>
      </dgm:t>
    </dgm:pt>
    <dgm:pt modelId="{E6C062CA-0B72-41CE-AB72-869DB628A1B0}" type="sibTrans" cxnId="{B54C42EE-9E5C-44B1-9E6D-47837D742143}">
      <dgm:prSet/>
      <dgm:spPr/>
      <dgm:t>
        <a:bodyPr/>
        <a:lstStyle/>
        <a:p>
          <a:endParaRPr lang="en-US"/>
        </a:p>
      </dgm:t>
    </dgm:pt>
    <dgm:pt modelId="{53514704-1034-488D-9CB6-F315EFC53FB9}">
      <dgm:prSet phldrT="[Text]" custT="1"/>
      <dgm:spPr/>
      <dgm:t>
        <a:bodyPr/>
        <a:lstStyle/>
        <a:p>
          <a:r>
            <a:rPr lang="fa-IR" sz="1800" dirty="0" smtClean="0">
              <a:cs typeface="B Koodak" panose="00000700000000000000" pitchFamily="2" charset="-78"/>
            </a:rPr>
            <a:t>بیماری هایی مثل فلج مغزی، ام اس و سیروز کبدی</a:t>
          </a:r>
          <a:endParaRPr lang="en-US" sz="1800" dirty="0">
            <a:cs typeface="B Koodak" panose="00000700000000000000" pitchFamily="2" charset="-78"/>
          </a:endParaRPr>
        </a:p>
      </dgm:t>
    </dgm:pt>
    <dgm:pt modelId="{7C2D3904-D272-45B1-B1BD-B2BFF3E4BF4C}" type="parTrans" cxnId="{66B0C11B-1E80-4005-A84A-94A3177A5DD0}">
      <dgm:prSet/>
      <dgm:spPr/>
      <dgm:t>
        <a:bodyPr/>
        <a:lstStyle/>
        <a:p>
          <a:endParaRPr lang="en-US"/>
        </a:p>
      </dgm:t>
    </dgm:pt>
    <dgm:pt modelId="{CBB8B95B-226E-4159-83C8-5F5F7404E4E4}" type="sibTrans" cxnId="{66B0C11B-1E80-4005-A84A-94A3177A5DD0}">
      <dgm:prSet/>
      <dgm:spPr/>
      <dgm:t>
        <a:bodyPr/>
        <a:lstStyle/>
        <a:p>
          <a:endParaRPr lang="en-US"/>
        </a:p>
      </dgm:t>
    </dgm:pt>
    <dgm:pt modelId="{35A52DFD-4592-404F-8EC0-3546E7D55C34}">
      <dgm:prSet phldrT="[Text]" custT="1"/>
      <dgm:spPr/>
      <dgm:t>
        <a:bodyPr/>
        <a:lstStyle/>
        <a:p>
          <a:r>
            <a:rPr lang="fa-IR" sz="2000" dirty="0" smtClean="0">
              <a:cs typeface="B Koodak" panose="00000700000000000000" pitchFamily="2" charset="-78"/>
            </a:rPr>
            <a:t>قرار گرفتن در معرض موادشیمیایی خاص مثل آفت کش ها و حشره کش ها و مسمومیت با سرب ممکن است سبب اسپاسم ماهیچه ای شود</a:t>
          </a:r>
          <a:endParaRPr lang="en-US" sz="2000" dirty="0" smtClean="0">
            <a:cs typeface="B Koodak" panose="00000700000000000000" pitchFamily="2" charset="-78"/>
          </a:endParaRPr>
        </a:p>
      </dgm:t>
    </dgm:pt>
    <dgm:pt modelId="{C888AD01-7E2A-439A-9D9E-D4E7161C872C}" type="parTrans" cxnId="{93173960-FFC6-40F9-84EA-8A3D4527A071}">
      <dgm:prSet/>
      <dgm:spPr/>
      <dgm:t>
        <a:bodyPr/>
        <a:lstStyle/>
        <a:p>
          <a:endParaRPr lang="en-US"/>
        </a:p>
      </dgm:t>
    </dgm:pt>
    <dgm:pt modelId="{946E5549-1994-4788-ADF9-1907D0317D6C}" type="sibTrans" cxnId="{93173960-FFC6-40F9-84EA-8A3D4527A071}">
      <dgm:prSet/>
      <dgm:spPr/>
      <dgm:t>
        <a:bodyPr/>
        <a:lstStyle/>
        <a:p>
          <a:endParaRPr lang="en-US"/>
        </a:p>
      </dgm:t>
    </dgm:pt>
    <dgm:pt modelId="{0E2B5CC0-36A1-420F-864A-26D47E0FC18E}">
      <dgm:prSet phldrT="[Text]" custT="1"/>
      <dgm:spPr/>
      <dgm:t>
        <a:bodyPr/>
        <a:lstStyle/>
        <a:p>
          <a:r>
            <a:rPr lang="fa-IR" sz="1800" dirty="0" smtClean="0">
              <a:cs typeface="B Koodak" panose="00000700000000000000" pitchFamily="2" charset="-78"/>
            </a:rPr>
            <a:t>تهوع و استفراغ بیش از حد هم می تواند باعث اسپاسم ماهیچه ای شود</a:t>
          </a:r>
          <a:endParaRPr lang="en-US" sz="1800" dirty="0">
            <a:cs typeface="B Koodak" panose="00000700000000000000" pitchFamily="2" charset="-78"/>
          </a:endParaRPr>
        </a:p>
      </dgm:t>
    </dgm:pt>
    <dgm:pt modelId="{8F307B75-5BEE-4DB1-B2E7-B555AC0904A7}" type="parTrans" cxnId="{05527B1A-0141-46D7-AF6D-442874FEB461}">
      <dgm:prSet/>
      <dgm:spPr/>
      <dgm:t>
        <a:bodyPr/>
        <a:lstStyle/>
        <a:p>
          <a:endParaRPr lang="en-US"/>
        </a:p>
      </dgm:t>
    </dgm:pt>
    <dgm:pt modelId="{97336532-5D30-4B24-89AA-931B35513DE0}" type="sibTrans" cxnId="{05527B1A-0141-46D7-AF6D-442874FEB461}">
      <dgm:prSet/>
      <dgm:spPr/>
      <dgm:t>
        <a:bodyPr/>
        <a:lstStyle/>
        <a:p>
          <a:endParaRPr lang="en-US"/>
        </a:p>
      </dgm:t>
    </dgm:pt>
    <dgm:pt modelId="{CFF06498-5110-4F2D-BD19-D02F645A206E}">
      <dgm:prSet custT="1"/>
      <dgm:spPr/>
      <dgm:t>
        <a:bodyPr/>
        <a:lstStyle/>
        <a:p>
          <a:r>
            <a:rPr lang="fa-IR" sz="1800" dirty="0" smtClean="0">
              <a:cs typeface="B Koodak" panose="00000700000000000000" pitchFamily="2" charset="-78"/>
            </a:rPr>
            <a:t>آسیب عضلات در اثر نوع تروما و حادثه دریافت پیغام های نادرست از مغز توسط ماهیچه</a:t>
          </a:r>
          <a:endParaRPr lang="en-US" sz="1800" dirty="0" smtClean="0">
            <a:cs typeface="B Koodak" panose="00000700000000000000" pitchFamily="2" charset="-78"/>
          </a:endParaRPr>
        </a:p>
        <a:p>
          <a:r>
            <a:rPr lang="fa-IR" sz="1800" dirty="0" smtClean="0">
              <a:cs typeface="B Koodak" panose="00000700000000000000" pitchFamily="2" charset="-78"/>
            </a:rPr>
            <a:t>های آسیب دیده باعث اسپاسم می شود</a:t>
          </a:r>
          <a:endParaRPr lang="en-US" sz="1800" dirty="0">
            <a:cs typeface="B Koodak" panose="00000700000000000000" pitchFamily="2" charset="-78"/>
          </a:endParaRPr>
        </a:p>
      </dgm:t>
    </dgm:pt>
    <dgm:pt modelId="{0CEEBBA8-D7DD-4168-B944-AF8AE4C355B6}" type="parTrans" cxnId="{A102B861-F395-4734-A24F-DF83FD95A28C}">
      <dgm:prSet/>
      <dgm:spPr/>
      <dgm:t>
        <a:bodyPr/>
        <a:lstStyle/>
        <a:p>
          <a:endParaRPr lang="en-US"/>
        </a:p>
      </dgm:t>
    </dgm:pt>
    <dgm:pt modelId="{9F6C03EE-FD4D-4B68-B8EC-4E53D35D59C9}" type="sibTrans" cxnId="{A102B861-F395-4734-A24F-DF83FD95A28C}">
      <dgm:prSet/>
      <dgm:spPr/>
      <dgm:t>
        <a:bodyPr/>
        <a:lstStyle/>
        <a:p>
          <a:endParaRPr lang="en-US"/>
        </a:p>
      </dgm:t>
    </dgm:pt>
    <dgm:pt modelId="{B54E8B97-1D9F-481F-80E6-99656975A3F2}">
      <dgm:prSet custT="1"/>
      <dgm:spPr/>
      <dgm:t>
        <a:bodyPr/>
        <a:lstStyle/>
        <a:p>
          <a:r>
            <a:rPr lang="fa-IR" sz="1600" dirty="0" smtClean="0">
              <a:cs typeface="B Koodak" panose="00000700000000000000" pitchFamily="2" charset="-78"/>
            </a:rPr>
            <a:t>انجام تمرین شدید یا بیش از حد ورزشی اغلب بعد از دوی ماراتن،ورزشکاران در اثر ازدست دادن  </a:t>
          </a:r>
          <a:endParaRPr lang="en-US" sz="1600" dirty="0" smtClean="0">
            <a:cs typeface="B Koodak" panose="00000700000000000000" pitchFamily="2" charset="-78"/>
          </a:endParaRPr>
        </a:p>
        <a:p>
          <a:r>
            <a:rPr lang="fa-IR" sz="1600" dirty="0" smtClean="0">
              <a:cs typeface="B Koodak" panose="00000700000000000000" pitchFamily="2" charset="-78"/>
            </a:rPr>
            <a:t>املاح بدن، دچار گرفتگی دردناک عضلات میشوند</a:t>
          </a:r>
          <a:endParaRPr lang="en-US" sz="1600" dirty="0">
            <a:cs typeface="B Koodak" panose="00000700000000000000" pitchFamily="2" charset="-78"/>
          </a:endParaRPr>
        </a:p>
      </dgm:t>
    </dgm:pt>
    <dgm:pt modelId="{1EBD3423-2095-4B30-8DF8-3F9416C14657}" type="parTrans" cxnId="{C3DF0DDF-2B02-4876-BBC5-2E224925EBFE}">
      <dgm:prSet/>
      <dgm:spPr/>
      <dgm:t>
        <a:bodyPr/>
        <a:lstStyle/>
        <a:p>
          <a:endParaRPr lang="en-US"/>
        </a:p>
      </dgm:t>
    </dgm:pt>
    <dgm:pt modelId="{C7FEAE93-7DCD-4036-AD11-8C5D17117912}" type="sibTrans" cxnId="{C3DF0DDF-2B02-4876-BBC5-2E224925EBFE}">
      <dgm:prSet/>
      <dgm:spPr/>
      <dgm:t>
        <a:bodyPr/>
        <a:lstStyle/>
        <a:p>
          <a:endParaRPr lang="en-US"/>
        </a:p>
      </dgm:t>
    </dgm:pt>
    <dgm:pt modelId="{361D36B7-149C-4921-8866-D7156DB44CB4}">
      <dgm:prSet custT="1"/>
      <dgm:spPr/>
      <dgm:t>
        <a:bodyPr/>
        <a:lstStyle/>
        <a:p>
          <a:r>
            <a:rPr lang="fa-IR" sz="2000" dirty="0" smtClean="0">
              <a:cs typeface="B Koodak" panose="00000700000000000000" pitchFamily="2" charset="-78"/>
            </a:rPr>
            <a:t>کشیدگی عضله در اثر حرکات ناگهانی بدن</a:t>
          </a:r>
          <a:endParaRPr lang="en-US" sz="2000" dirty="0">
            <a:cs typeface="B Koodak" panose="00000700000000000000" pitchFamily="2" charset="-78"/>
          </a:endParaRPr>
        </a:p>
      </dgm:t>
    </dgm:pt>
    <dgm:pt modelId="{D4F7424C-4563-44F8-9013-5CCE325037DD}" type="parTrans" cxnId="{62587883-9ED0-469E-98E5-B6060C72B5D7}">
      <dgm:prSet/>
      <dgm:spPr/>
      <dgm:t>
        <a:bodyPr/>
        <a:lstStyle/>
        <a:p>
          <a:endParaRPr lang="en-US"/>
        </a:p>
      </dgm:t>
    </dgm:pt>
    <dgm:pt modelId="{524B40A8-2C74-4CD2-BBD9-A91C67D1FDC3}" type="sibTrans" cxnId="{62587883-9ED0-469E-98E5-B6060C72B5D7}">
      <dgm:prSet/>
      <dgm:spPr/>
      <dgm:t>
        <a:bodyPr/>
        <a:lstStyle/>
        <a:p>
          <a:endParaRPr lang="en-US"/>
        </a:p>
      </dgm:t>
    </dgm:pt>
    <dgm:pt modelId="{5E192613-3302-4BC9-BC48-A4C5DB291A8E}">
      <dgm:prSet custT="1"/>
      <dgm:spPr/>
      <dgm:t>
        <a:bodyPr/>
        <a:lstStyle/>
        <a:p>
          <a:r>
            <a:rPr lang="fa-IR" sz="1800" dirty="0" smtClean="0">
              <a:cs typeface="B Koodak" panose="00000700000000000000" pitchFamily="2" charset="-78"/>
            </a:rPr>
            <a:t>کم آبی بدن</a:t>
          </a:r>
          <a:endParaRPr lang="en-US" sz="1800" dirty="0">
            <a:cs typeface="B Koodak" panose="00000700000000000000" pitchFamily="2" charset="-78"/>
          </a:endParaRPr>
        </a:p>
      </dgm:t>
    </dgm:pt>
    <dgm:pt modelId="{70129378-B9CD-4B34-B3AB-522EB55B03E9}" type="parTrans" cxnId="{186D8E55-9B09-4407-B45F-CC79FAE70F43}">
      <dgm:prSet/>
      <dgm:spPr/>
      <dgm:t>
        <a:bodyPr/>
        <a:lstStyle/>
        <a:p>
          <a:endParaRPr lang="en-US"/>
        </a:p>
      </dgm:t>
    </dgm:pt>
    <dgm:pt modelId="{9B9510ED-51E6-4ABE-BF29-5231ACAF8F1B}" type="sibTrans" cxnId="{186D8E55-9B09-4407-B45F-CC79FAE70F43}">
      <dgm:prSet/>
      <dgm:spPr/>
      <dgm:t>
        <a:bodyPr/>
        <a:lstStyle/>
        <a:p>
          <a:endParaRPr lang="en-US"/>
        </a:p>
      </dgm:t>
    </dgm:pt>
    <dgm:pt modelId="{5553FB90-58D9-4736-A6FF-63D3AEC23656}" type="pres">
      <dgm:prSet presAssocID="{D2FA5991-6039-414F-A937-B6DEC573847F}" presName="diagram" presStyleCnt="0">
        <dgm:presLayoutVars>
          <dgm:dir/>
          <dgm:resizeHandles val="exact"/>
        </dgm:presLayoutVars>
      </dgm:prSet>
      <dgm:spPr/>
      <dgm:t>
        <a:bodyPr/>
        <a:lstStyle/>
        <a:p>
          <a:endParaRPr lang="en-US"/>
        </a:p>
      </dgm:t>
    </dgm:pt>
    <dgm:pt modelId="{600BA41B-F911-467A-B4D1-72C5975B8F49}" type="pres">
      <dgm:prSet presAssocID="{F51A0CF2-1FD9-43FD-92FB-8B19639FC69F}" presName="node" presStyleLbl="node1" presStyleIdx="0" presStyleCnt="9" custScaleX="274662" custLinFactX="100000" custLinFactY="100000" custLinFactNeighborX="135681" custLinFactNeighborY="135781">
        <dgm:presLayoutVars>
          <dgm:bulletEnabled val="1"/>
        </dgm:presLayoutVars>
      </dgm:prSet>
      <dgm:spPr/>
      <dgm:t>
        <a:bodyPr/>
        <a:lstStyle/>
        <a:p>
          <a:endParaRPr lang="en-US"/>
        </a:p>
      </dgm:t>
    </dgm:pt>
    <dgm:pt modelId="{836AC5DF-B4D9-4F25-A484-4CF40B809EC5}" type="pres">
      <dgm:prSet presAssocID="{B23B81B2-7244-4EFF-B813-8F514F6D3BDF}" presName="sibTrans" presStyleCnt="0"/>
      <dgm:spPr/>
    </dgm:pt>
    <dgm:pt modelId="{C64AA5D0-FCB2-492D-83E2-FB290E410828}" type="pres">
      <dgm:prSet presAssocID="{CFF06498-5110-4F2D-BD19-D02F645A206E}" presName="node" presStyleLbl="node1" presStyleIdx="1" presStyleCnt="9" custScaleX="183668" custLinFactNeighborX="-83581" custLinFactNeighborY="-3832">
        <dgm:presLayoutVars>
          <dgm:bulletEnabled val="1"/>
        </dgm:presLayoutVars>
      </dgm:prSet>
      <dgm:spPr/>
      <dgm:t>
        <a:bodyPr/>
        <a:lstStyle/>
        <a:p>
          <a:endParaRPr lang="en-US"/>
        </a:p>
      </dgm:t>
    </dgm:pt>
    <dgm:pt modelId="{C0F45587-62EA-4F2D-889A-873B2526226C}" type="pres">
      <dgm:prSet presAssocID="{9F6C03EE-FD4D-4B68-B8EC-4E53D35D59C9}" presName="sibTrans" presStyleCnt="0"/>
      <dgm:spPr/>
    </dgm:pt>
    <dgm:pt modelId="{1771EA38-65D4-4BB9-82BD-20181A6B4A22}" type="pres">
      <dgm:prSet presAssocID="{B54E8B97-1D9F-481F-80E6-99656975A3F2}" presName="node" presStyleLbl="node1" presStyleIdx="2" presStyleCnt="9" custScaleX="186821" custLinFactY="-20483" custLinFactNeighborX="14458" custLinFactNeighborY="-100000">
        <dgm:presLayoutVars>
          <dgm:bulletEnabled val="1"/>
        </dgm:presLayoutVars>
      </dgm:prSet>
      <dgm:spPr/>
      <dgm:t>
        <a:bodyPr/>
        <a:lstStyle/>
        <a:p>
          <a:endParaRPr lang="en-US"/>
        </a:p>
      </dgm:t>
    </dgm:pt>
    <dgm:pt modelId="{7A06DDD2-BAB7-47BC-8EF2-A2438482D446}" type="pres">
      <dgm:prSet presAssocID="{C7FEAE93-7DCD-4036-AD11-8C5D17117912}" presName="sibTrans" presStyleCnt="0"/>
      <dgm:spPr/>
    </dgm:pt>
    <dgm:pt modelId="{3377D104-7917-41DB-BBC2-45D209F678B8}" type="pres">
      <dgm:prSet presAssocID="{361D36B7-149C-4921-8866-D7156DB44CB4}" presName="node" presStyleLbl="node1" presStyleIdx="3" presStyleCnt="9" custLinFactX="164959" custLinFactY="-21109" custLinFactNeighborX="200000" custLinFactNeighborY="-100000">
        <dgm:presLayoutVars>
          <dgm:bulletEnabled val="1"/>
        </dgm:presLayoutVars>
      </dgm:prSet>
      <dgm:spPr/>
      <dgm:t>
        <a:bodyPr/>
        <a:lstStyle/>
        <a:p>
          <a:endParaRPr lang="en-US"/>
        </a:p>
      </dgm:t>
    </dgm:pt>
    <dgm:pt modelId="{65B74026-235E-4DAD-BDDB-15224AC7DECC}" type="pres">
      <dgm:prSet presAssocID="{524B40A8-2C74-4CD2-BBD9-A91C67D1FDC3}" presName="sibTrans" presStyleCnt="0"/>
      <dgm:spPr/>
    </dgm:pt>
    <dgm:pt modelId="{DD9DA82D-3727-4AAB-99AE-4FE7DC399660}" type="pres">
      <dgm:prSet presAssocID="{5E192613-3302-4BC9-BC48-A4C5DB291A8E}" presName="node" presStyleLbl="node1" presStyleIdx="4" presStyleCnt="9" custScaleX="52658" custLinFactX="102301" custLinFactNeighborX="200000" custLinFactNeighborY="131">
        <dgm:presLayoutVars>
          <dgm:bulletEnabled val="1"/>
        </dgm:presLayoutVars>
      </dgm:prSet>
      <dgm:spPr/>
      <dgm:t>
        <a:bodyPr/>
        <a:lstStyle/>
        <a:p>
          <a:endParaRPr lang="en-US"/>
        </a:p>
      </dgm:t>
    </dgm:pt>
    <dgm:pt modelId="{6473AC4A-C62B-40EC-9450-0EF57EF116D1}" type="pres">
      <dgm:prSet presAssocID="{9B9510ED-51E6-4ABE-BF29-5231ACAF8F1B}" presName="sibTrans" presStyleCnt="0"/>
      <dgm:spPr/>
    </dgm:pt>
    <dgm:pt modelId="{FBFDB5E1-8ACB-4F18-9DD1-53420A03CE3B}" type="pres">
      <dgm:prSet presAssocID="{7E87C8FA-D0D9-4D2E-950B-57638F175A29}" presName="node" presStyleLbl="node1" presStyleIdx="5" presStyleCnt="9" custLinFactNeighborX="-36255" custLinFactNeighborY="-27">
        <dgm:presLayoutVars>
          <dgm:bulletEnabled val="1"/>
        </dgm:presLayoutVars>
      </dgm:prSet>
      <dgm:spPr/>
      <dgm:t>
        <a:bodyPr/>
        <a:lstStyle/>
        <a:p>
          <a:endParaRPr lang="en-US"/>
        </a:p>
      </dgm:t>
    </dgm:pt>
    <dgm:pt modelId="{D70FA33E-85B1-4739-9892-609CA5164121}" type="pres">
      <dgm:prSet presAssocID="{E6C062CA-0B72-41CE-AB72-869DB628A1B0}" presName="sibTrans" presStyleCnt="0"/>
      <dgm:spPr/>
    </dgm:pt>
    <dgm:pt modelId="{35FE075B-2E69-4743-A391-EE87D520ED43}" type="pres">
      <dgm:prSet presAssocID="{53514704-1034-488D-9CB6-F315EFC53FB9}" presName="node" presStyleLbl="node1" presStyleIdx="6" presStyleCnt="9" custScaleX="156721" custLinFactNeighborX="68981" custLinFactNeighborY="963">
        <dgm:presLayoutVars>
          <dgm:bulletEnabled val="1"/>
        </dgm:presLayoutVars>
      </dgm:prSet>
      <dgm:spPr/>
      <dgm:t>
        <a:bodyPr/>
        <a:lstStyle/>
        <a:p>
          <a:endParaRPr lang="en-US"/>
        </a:p>
      </dgm:t>
    </dgm:pt>
    <dgm:pt modelId="{F2A02EF1-3CD2-43F7-9E1C-58267203B8E0}" type="pres">
      <dgm:prSet presAssocID="{CBB8B95B-226E-4159-83C8-5F5F7404E4E4}" presName="sibTrans" presStyleCnt="0"/>
      <dgm:spPr/>
    </dgm:pt>
    <dgm:pt modelId="{C52726AF-F408-4563-BC0E-BCBBA874B0CD}" type="pres">
      <dgm:prSet presAssocID="{35A52DFD-4592-404F-8EC0-3546E7D55C34}" presName="node" presStyleLbl="node1" presStyleIdx="7" presStyleCnt="9" custScaleX="224441" custLinFactX="-42820" custLinFactY="-14539" custLinFactNeighborX="-100000" custLinFactNeighborY="-100000">
        <dgm:presLayoutVars>
          <dgm:bulletEnabled val="1"/>
        </dgm:presLayoutVars>
      </dgm:prSet>
      <dgm:spPr/>
      <dgm:t>
        <a:bodyPr/>
        <a:lstStyle/>
        <a:p>
          <a:endParaRPr lang="en-US"/>
        </a:p>
      </dgm:t>
    </dgm:pt>
    <dgm:pt modelId="{E7D1C055-FD63-4E8D-8B66-5BD4F6FF60AA}" type="pres">
      <dgm:prSet presAssocID="{946E5549-1994-4788-ADF9-1907D0317D6C}" presName="sibTrans" presStyleCnt="0"/>
      <dgm:spPr/>
    </dgm:pt>
    <dgm:pt modelId="{17244A32-B053-4B54-A2B3-0C211E6A65CF}" type="pres">
      <dgm:prSet presAssocID="{0E2B5CC0-36A1-420F-864A-26D47E0FC18E}" presName="node" presStyleLbl="node1" presStyleIdx="8" presStyleCnt="9" custLinFactX="-52781" custLinFactY="-15472" custLinFactNeighborX="-100000" custLinFactNeighborY="-100000">
        <dgm:presLayoutVars>
          <dgm:bulletEnabled val="1"/>
        </dgm:presLayoutVars>
      </dgm:prSet>
      <dgm:spPr/>
      <dgm:t>
        <a:bodyPr/>
        <a:lstStyle/>
        <a:p>
          <a:endParaRPr lang="en-US"/>
        </a:p>
      </dgm:t>
    </dgm:pt>
  </dgm:ptLst>
  <dgm:cxnLst>
    <dgm:cxn modelId="{C3DF0DDF-2B02-4876-BBC5-2E224925EBFE}" srcId="{D2FA5991-6039-414F-A937-B6DEC573847F}" destId="{B54E8B97-1D9F-481F-80E6-99656975A3F2}" srcOrd="2" destOrd="0" parTransId="{1EBD3423-2095-4B30-8DF8-3F9416C14657}" sibTransId="{C7FEAE93-7DCD-4036-AD11-8C5D17117912}"/>
    <dgm:cxn modelId="{186D8E55-9B09-4407-B45F-CC79FAE70F43}" srcId="{D2FA5991-6039-414F-A937-B6DEC573847F}" destId="{5E192613-3302-4BC9-BC48-A4C5DB291A8E}" srcOrd="4" destOrd="0" parTransId="{70129378-B9CD-4B34-B3AB-522EB55B03E9}" sibTransId="{9B9510ED-51E6-4ABE-BF29-5231ACAF8F1B}"/>
    <dgm:cxn modelId="{66B0C11B-1E80-4005-A84A-94A3177A5DD0}" srcId="{D2FA5991-6039-414F-A937-B6DEC573847F}" destId="{53514704-1034-488D-9CB6-F315EFC53FB9}" srcOrd="6" destOrd="0" parTransId="{7C2D3904-D272-45B1-B1BD-B2BFF3E4BF4C}" sibTransId="{CBB8B95B-226E-4159-83C8-5F5F7404E4E4}"/>
    <dgm:cxn modelId="{4351B9F3-9709-453A-B467-6CEC2653B1F7}" type="presOf" srcId="{CFF06498-5110-4F2D-BD19-D02F645A206E}" destId="{C64AA5D0-FCB2-492D-83E2-FB290E410828}" srcOrd="0" destOrd="0" presId="urn:microsoft.com/office/officeart/2005/8/layout/default"/>
    <dgm:cxn modelId="{E9ADA8B7-4DBB-4DA9-88B7-319092458349}" type="presOf" srcId="{F51A0CF2-1FD9-43FD-92FB-8B19639FC69F}" destId="{600BA41B-F911-467A-B4D1-72C5975B8F49}" srcOrd="0" destOrd="0" presId="urn:microsoft.com/office/officeart/2005/8/layout/default"/>
    <dgm:cxn modelId="{1670A33E-97F3-4C97-8607-C65960AF0DE0}" type="presOf" srcId="{B54E8B97-1D9F-481F-80E6-99656975A3F2}" destId="{1771EA38-65D4-4BB9-82BD-20181A6B4A22}" srcOrd="0" destOrd="0" presId="urn:microsoft.com/office/officeart/2005/8/layout/default"/>
    <dgm:cxn modelId="{0BB4F8AE-14D5-4887-89D9-BDBF60D3A5B1}" type="presOf" srcId="{0E2B5CC0-36A1-420F-864A-26D47E0FC18E}" destId="{17244A32-B053-4B54-A2B3-0C211E6A65CF}" srcOrd="0" destOrd="0" presId="urn:microsoft.com/office/officeart/2005/8/layout/default"/>
    <dgm:cxn modelId="{E2177A7D-0D35-493C-B312-A93EB57FAB9B}" type="presOf" srcId="{5E192613-3302-4BC9-BC48-A4C5DB291A8E}" destId="{DD9DA82D-3727-4AAB-99AE-4FE7DC399660}" srcOrd="0" destOrd="0" presId="urn:microsoft.com/office/officeart/2005/8/layout/default"/>
    <dgm:cxn modelId="{93173960-FFC6-40F9-84EA-8A3D4527A071}" srcId="{D2FA5991-6039-414F-A937-B6DEC573847F}" destId="{35A52DFD-4592-404F-8EC0-3546E7D55C34}" srcOrd="7" destOrd="0" parTransId="{C888AD01-7E2A-439A-9D9E-D4E7161C872C}" sibTransId="{946E5549-1994-4788-ADF9-1907D0317D6C}"/>
    <dgm:cxn modelId="{62587883-9ED0-469E-98E5-B6060C72B5D7}" srcId="{D2FA5991-6039-414F-A937-B6DEC573847F}" destId="{361D36B7-149C-4921-8866-D7156DB44CB4}" srcOrd="3" destOrd="0" parTransId="{D4F7424C-4563-44F8-9013-5CCE325037DD}" sibTransId="{524B40A8-2C74-4CD2-BBD9-A91C67D1FDC3}"/>
    <dgm:cxn modelId="{75CAD232-D4E5-43A8-92CB-41256BEDA104}" srcId="{D2FA5991-6039-414F-A937-B6DEC573847F}" destId="{F51A0CF2-1FD9-43FD-92FB-8B19639FC69F}" srcOrd="0" destOrd="0" parTransId="{E3FC3AD4-3478-4377-9299-3337D15EB689}" sibTransId="{B23B81B2-7244-4EFF-B813-8F514F6D3BDF}"/>
    <dgm:cxn modelId="{84A0E7A7-114F-430E-968C-177501CA4865}" type="presOf" srcId="{35A52DFD-4592-404F-8EC0-3546E7D55C34}" destId="{C52726AF-F408-4563-BC0E-BCBBA874B0CD}" srcOrd="0" destOrd="0" presId="urn:microsoft.com/office/officeart/2005/8/layout/default"/>
    <dgm:cxn modelId="{F6EA7656-33B5-4451-B390-B69FD61E2C40}" type="presOf" srcId="{7E87C8FA-D0D9-4D2E-950B-57638F175A29}" destId="{FBFDB5E1-8ACB-4F18-9DD1-53420A03CE3B}" srcOrd="0" destOrd="0" presId="urn:microsoft.com/office/officeart/2005/8/layout/default"/>
    <dgm:cxn modelId="{05527B1A-0141-46D7-AF6D-442874FEB461}" srcId="{D2FA5991-6039-414F-A937-B6DEC573847F}" destId="{0E2B5CC0-36A1-420F-864A-26D47E0FC18E}" srcOrd="8" destOrd="0" parTransId="{8F307B75-5BEE-4DB1-B2E7-B555AC0904A7}" sibTransId="{97336532-5D30-4B24-89AA-931B35513DE0}"/>
    <dgm:cxn modelId="{8CA41CCC-D7D2-4203-B52C-F41AE4AA9AEB}" type="presOf" srcId="{D2FA5991-6039-414F-A937-B6DEC573847F}" destId="{5553FB90-58D9-4736-A6FF-63D3AEC23656}" srcOrd="0" destOrd="0" presId="urn:microsoft.com/office/officeart/2005/8/layout/default"/>
    <dgm:cxn modelId="{5EE4DD67-4452-45C2-9D2B-E3927600B205}" type="presOf" srcId="{53514704-1034-488D-9CB6-F315EFC53FB9}" destId="{35FE075B-2E69-4743-A391-EE87D520ED43}" srcOrd="0" destOrd="0" presId="urn:microsoft.com/office/officeart/2005/8/layout/default"/>
    <dgm:cxn modelId="{E91AB8E6-089C-4662-AA25-F5BD21D16880}" type="presOf" srcId="{361D36B7-149C-4921-8866-D7156DB44CB4}" destId="{3377D104-7917-41DB-BBC2-45D209F678B8}" srcOrd="0" destOrd="0" presId="urn:microsoft.com/office/officeart/2005/8/layout/default"/>
    <dgm:cxn modelId="{B54C42EE-9E5C-44B1-9E6D-47837D742143}" srcId="{D2FA5991-6039-414F-A937-B6DEC573847F}" destId="{7E87C8FA-D0D9-4D2E-950B-57638F175A29}" srcOrd="5" destOrd="0" parTransId="{AC53B487-CF5E-4635-B03A-230D68B06BB8}" sibTransId="{E6C062CA-0B72-41CE-AB72-869DB628A1B0}"/>
    <dgm:cxn modelId="{A102B861-F395-4734-A24F-DF83FD95A28C}" srcId="{D2FA5991-6039-414F-A937-B6DEC573847F}" destId="{CFF06498-5110-4F2D-BD19-D02F645A206E}" srcOrd="1" destOrd="0" parTransId="{0CEEBBA8-D7DD-4168-B944-AF8AE4C355B6}" sibTransId="{9F6C03EE-FD4D-4B68-B8EC-4E53D35D59C9}"/>
    <dgm:cxn modelId="{D50974BF-8134-40AF-A7BB-54A392E994C3}" type="presParOf" srcId="{5553FB90-58D9-4736-A6FF-63D3AEC23656}" destId="{600BA41B-F911-467A-B4D1-72C5975B8F49}" srcOrd="0" destOrd="0" presId="urn:microsoft.com/office/officeart/2005/8/layout/default"/>
    <dgm:cxn modelId="{2A6EBA2D-E376-4505-A268-BAA922293AB0}" type="presParOf" srcId="{5553FB90-58D9-4736-A6FF-63D3AEC23656}" destId="{836AC5DF-B4D9-4F25-A484-4CF40B809EC5}" srcOrd="1" destOrd="0" presId="urn:microsoft.com/office/officeart/2005/8/layout/default"/>
    <dgm:cxn modelId="{2D16734B-3684-44D1-8308-0280F04150DA}" type="presParOf" srcId="{5553FB90-58D9-4736-A6FF-63D3AEC23656}" destId="{C64AA5D0-FCB2-492D-83E2-FB290E410828}" srcOrd="2" destOrd="0" presId="urn:microsoft.com/office/officeart/2005/8/layout/default"/>
    <dgm:cxn modelId="{C8F92A6F-41B6-47B3-B966-4D4DF3E09876}" type="presParOf" srcId="{5553FB90-58D9-4736-A6FF-63D3AEC23656}" destId="{C0F45587-62EA-4F2D-889A-873B2526226C}" srcOrd="3" destOrd="0" presId="urn:microsoft.com/office/officeart/2005/8/layout/default"/>
    <dgm:cxn modelId="{1CE172D5-33FE-4D85-96E1-D3401704B106}" type="presParOf" srcId="{5553FB90-58D9-4736-A6FF-63D3AEC23656}" destId="{1771EA38-65D4-4BB9-82BD-20181A6B4A22}" srcOrd="4" destOrd="0" presId="urn:microsoft.com/office/officeart/2005/8/layout/default"/>
    <dgm:cxn modelId="{F218DC69-99C3-41DC-8761-C2074C6620F6}" type="presParOf" srcId="{5553FB90-58D9-4736-A6FF-63D3AEC23656}" destId="{7A06DDD2-BAB7-47BC-8EF2-A2438482D446}" srcOrd="5" destOrd="0" presId="urn:microsoft.com/office/officeart/2005/8/layout/default"/>
    <dgm:cxn modelId="{4A9149CB-1D3B-4E66-BD32-1396F54683E5}" type="presParOf" srcId="{5553FB90-58D9-4736-A6FF-63D3AEC23656}" destId="{3377D104-7917-41DB-BBC2-45D209F678B8}" srcOrd="6" destOrd="0" presId="urn:microsoft.com/office/officeart/2005/8/layout/default"/>
    <dgm:cxn modelId="{B5787A79-9FF9-47AB-BB5F-B8A82AED9941}" type="presParOf" srcId="{5553FB90-58D9-4736-A6FF-63D3AEC23656}" destId="{65B74026-235E-4DAD-BDDB-15224AC7DECC}" srcOrd="7" destOrd="0" presId="urn:microsoft.com/office/officeart/2005/8/layout/default"/>
    <dgm:cxn modelId="{68B12898-BE2F-4B35-9C83-989F8BFDB8C6}" type="presParOf" srcId="{5553FB90-58D9-4736-A6FF-63D3AEC23656}" destId="{DD9DA82D-3727-4AAB-99AE-4FE7DC399660}" srcOrd="8" destOrd="0" presId="urn:microsoft.com/office/officeart/2005/8/layout/default"/>
    <dgm:cxn modelId="{D79C6F15-AFAB-4AF0-BDBD-5BABEAA08C3D}" type="presParOf" srcId="{5553FB90-58D9-4736-A6FF-63D3AEC23656}" destId="{6473AC4A-C62B-40EC-9450-0EF57EF116D1}" srcOrd="9" destOrd="0" presId="urn:microsoft.com/office/officeart/2005/8/layout/default"/>
    <dgm:cxn modelId="{5E57297E-9370-434E-9DAD-EEF818701AF9}" type="presParOf" srcId="{5553FB90-58D9-4736-A6FF-63D3AEC23656}" destId="{FBFDB5E1-8ACB-4F18-9DD1-53420A03CE3B}" srcOrd="10" destOrd="0" presId="urn:microsoft.com/office/officeart/2005/8/layout/default"/>
    <dgm:cxn modelId="{C122F425-D4C1-44EB-AD94-3ED2E4C13111}" type="presParOf" srcId="{5553FB90-58D9-4736-A6FF-63D3AEC23656}" destId="{D70FA33E-85B1-4739-9892-609CA5164121}" srcOrd="11" destOrd="0" presId="urn:microsoft.com/office/officeart/2005/8/layout/default"/>
    <dgm:cxn modelId="{56C3E184-DF99-4BED-98CE-1E88F575CA57}" type="presParOf" srcId="{5553FB90-58D9-4736-A6FF-63D3AEC23656}" destId="{35FE075B-2E69-4743-A391-EE87D520ED43}" srcOrd="12" destOrd="0" presId="urn:microsoft.com/office/officeart/2005/8/layout/default"/>
    <dgm:cxn modelId="{B34390D4-E080-467E-805B-560531DB5ED6}" type="presParOf" srcId="{5553FB90-58D9-4736-A6FF-63D3AEC23656}" destId="{F2A02EF1-3CD2-43F7-9E1C-58267203B8E0}" srcOrd="13" destOrd="0" presId="urn:microsoft.com/office/officeart/2005/8/layout/default"/>
    <dgm:cxn modelId="{03C696FE-C324-4791-8CD3-99AFC6CF8D87}" type="presParOf" srcId="{5553FB90-58D9-4736-A6FF-63D3AEC23656}" destId="{C52726AF-F408-4563-BC0E-BCBBA874B0CD}" srcOrd="14" destOrd="0" presId="urn:microsoft.com/office/officeart/2005/8/layout/default"/>
    <dgm:cxn modelId="{A955F1CF-0E19-4E99-ADAC-841FA1025652}" type="presParOf" srcId="{5553FB90-58D9-4736-A6FF-63D3AEC23656}" destId="{E7D1C055-FD63-4E8D-8B66-5BD4F6FF60AA}" srcOrd="15" destOrd="0" presId="urn:microsoft.com/office/officeart/2005/8/layout/default"/>
    <dgm:cxn modelId="{F2181D2C-2724-434F-8401-94519AF6EB33}" type="presParOf" srcId="{5553FB90-58D9-4736-A6FF-63D3AEC23656}" destId="{17244A32-B053-4B54-A2B3-0C211E6A65CF}" srcOrd="1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3A88BBF-6794-4C2C-9B43-2D5A750DE7C5}"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9D40F657-EC2D-496D-90F1-A519865A437F}">
      <dgm:prSet phldrT="[Text]" custT="1"/>
      <dgm:spPr/>
      <dgm:t>
        <a:bodyPr/>
        <a:lstStyle/>
        <a:p>
          <a:r>
            <a:rPr lang="fa-IR" sz="1600" dirty="0" smtClean="0">
              <a:cs typeface="B Koodak" panose="00000700000000000000" pitchFamily="2" charset="-78"/>
            </a:rPr>
            <a:t>نوع دیگری از اسپاسم ماهیچه ای، گرفتگی عضلات شکم در اثر آنفلوآنزای معده و یا سندرم روده تحریک پذیر است</a:t>
          </a:r>
          <a:endParaRPr lang="en-US" sz="1600" dirty="0" smtClean="0">
            <a:cs typeface="B Koodak" panose="00000700000000000000" pitchFamily="2" charset="-78"/>
          </a:endParaRPr>
        </a:p>
      </dgm:t>
    </dgm:pt>
    <dgm:pt modelId="{B401AD0D-37C4-4D02-BA89-13A3C0C7E5F7}" type="parTrans" cxnId="{30A4A2F8-29CB-4486-BD4B-156D0082A3DC}">
      <dgm:prSet/>
      <dgm:spPr/>
      <dgm:t>
        <a:bodyPr/>
        <a:lstStyle/>
        <a:p>
          <a:endParaRPr lang="en-US"/>
        </a:p>
      </dgm:t>
    </dgm:pt>
    <dgm:pt modelId="{72587891-299A-4DF1-A7E2-4DFCA85C7A77}" type="sibTrans" cxnId="{30A4A2F8-29CB-4486-BD4B-156D0082A3DC}">
      <dgm:prSet/>
      <dgm:spPr/>
      <dgm:t>
        <a:bodyPr/>
        <a:lstStyle/>
        <a:p>
          <a:endParaRPr lang="en-US"/>
        </a:p>
      </dgm:t>
    </dgm:pt>
    <dgm:pt modelId="{BD1A01B4-F4C6-4099-8DB5-80DFCEE84643}">
      <dgm:prSet phldrT="[Text]" custT="1"/>
      <dgm:spPr/>
      <dgm:t>
        <a:bodyPr/>
        <a:lstStyle/>
        <a:p>
          <a:r>
            <a:rPr lang="fa-IR" sz="1600" dirty="0" smtClean="0">
              <a:cs typeface="B Koodak" panose="00000700000000000000" pitchFamily="2" charset="-78"/>
            </a:rPr>
            <a:t>استفاده از داروهای ادرار آور دیورتیک و اسید نیکوتینیک دارویی می تواند موجب اسپاسم شود.</a:t>
          </a:r>
          <a:endParaRPr lang="en-US" sz="1600" dirty="0" smtClean="0">
            <a:cs typeface="B Koodak" panose="00000700000000000000" pitchFamily="2" charset="-78"/>
          </a:endParaRPr>
        </a:p>
      </dgm:t>
    </dgm:pt>
    <dgm:pt modelId="{5FB7F309-0F3C-458A-ABDE-5753CF33BFEA}" type="parTrans" cxnId="{F8471683-CA61-4587-A8D0-8A7DC23AEB7C}">
      <dgm:prSet/>
      <dgm:spPr/>
      <dgm:t>
        <a:bodyPr/>
        <a:lstStyle/>
        <a:p>
          <a:endParaRPr lang="en-US"/>
        </a:p>
      </dgm:t>
    </dgm:pt>
    <dgm:pt modelId="{B7C6007A-0CA1-457A-86E0-3D5CF13963FE}" type="sibTrans" cxnId="{F8471683-CA61-4587-A8D0-8A7DC23AEB7C}">
      <dgm:prSet/>
      <dgm:spPr/>
      <dgm:t>
        <a:bodyPr/>
        <a:lstStyle/>
        <a:p>
          <a:endParaRPr lang="en-US"/>
        </a:p>
      </dgm:t>
    </dgm:pt>
    <dgm:pt modelId="{F9EC8F70-7A5D-4A24-A8F6-4E3D3B2A4FFE}">
      <dgm:prSet phldrT="[Text]" custT="1"/>
      <dgm:spPr/>
      <dgm:t>
        <a:bodyPr/>
        <a:lstStyle/>
        <a:p>
          <a:r>
            <a:rPr lang="fa-IR" sz="1600" dirty="0" smtClean="0">
              <a:cs typeface="B Koodak" panose="00000700000000000000" pitchFamily="2" charset="-78"/>
            </a:rPr>
            <a:t>آنژین نوع دیگری از اسپاسم است و زمانی که قلب خون کافی نداشته باشدرخ می دهد و مربوط به تصلب شراین یا سختی سرخرگ ها است علل آنژین </a:t>
          </a:r>
          <a:endParaRPr lang="en-US" sz="1600" dirty="0" smtClean="0">
            <a:cs typeface="B Koodak" panose="00000700000000000000" pitchFamily="2" charset="-78"/>
          </a:endParaRPr>
        </a:p>
        <a:p>
          <a:r>
            <a:rPr lang="fa-IR" sz="1600" dirty="0" smtClean="0">
              <a:cs typeface="B Koodak" panose="00000700000000000000" pitchFamily="2" charset="-78"/>
            </a:rPr>
            <a:t>معمولاگرفتگی دردناک در ناحیه سینه، گاهی گردن و کتف ها و فک است</a:t>
          </a:r>
          <a:endParaRPr lang="en-US" sz="1600" dirty="0" smtClean="0">
            <a:cs typeface="B Koodak" panose="00000700000000000000" pitchFamily="2" charset="-78"/>
          </a:endParaRPr>
        </a:p>
        <a:p>
          <a:r>
            <a:rPr lang="fa-IR" sz="1600" dirty="0" smtClean="0">
              <a:cs typeface="B Koodak" panose="00000700000000000000" pitchFamily="2" charset="-78"/>
            </a:rPr>
            <a:t>درمان این گرفتگی عموما با درمان علل بیماری قلبی و درمان طبی آنژین صورت می گیرد</a:t>
          </a:r>
          <a:endParaRPr lang="en-US" sz="1600" dirty="0" smtClean="0">
            <a:cs typeface="B Koodak" panose="00000700000000000000" pitchFamily="2" charset="-78"/>
          </a:endParaRPr>
        </a:p>
      </dgm:t>
    </dgm:pt>
    <dgm:pt modelId="{552972E4-BBF9-461B-91AF-003B2E81A558}" type="parTrans" cxnId="{1AF95F90-E1A4-4DB6-9E1D-01B110BBA04E}">
      <dgm:prSet/>
      <dgm:spPr/>
      <dgm:t>
        <a:bodyPr/>
        <a:lstStyle/>
        <a:p>
          <a:endParaRPr lang="en-US"/>
        </a:p>
      </dgm:t>
    </dgm:pt>
    <dgm:pt modelId="{23BF6223-9309-4470-976E-5C4D100210F7}" type="sibTrans" cxnId="{1AF95F90-E1A4-4DB6-9E1D-01B110BBA04E}">
      <dgm:prSet/>
      <dgm:spPr/>
      <dgm:t>
        <a:bodyPr/>
        <a:lstStyle/>
        <a:p>
          <a:endParaRPr lang="en-US"/>
        </a:p>
      </dgm:t>
    </dgm:pt>
    <dgm:pt modelId="{AA4D2D45-EFC8-41AA-BBE8-F24754A85ADC}">
      <dgm:prSet phldrT="[Text]" custT="1"/>
      <dgm:spPr/>
      <dgm:t>
        <a:bodyPr/>
        <a:lstStyle/>
        <a:p>
          <a:r>
            <a:rPr lang="fa-IR" sz="1600" dirty="0" smtClean="0">
              <a:cs typeface="B Koodak" panose="00000700000000000000" pitchFamily="2" charset="-78"/>
            </a:rPr>
            <a:t>خستگی جسمی شدید و ادامه فعالیت با وجود خستگی مفرط به عنوان علل انقباض عضلات است که در این حالت</a:t>
          </a:r>
          <a:r>
            <a:rPr lang="en-US" sz="1600" dirty="0" smtClean="0">
              <a:cs typeface="B Koodak" panose="00000700000000000000" pitchFamily="2" charset="-78"/>
            </a:rPr>
            <a:t> </a:t>
          </a:r>
          <a:r>
            <a:rPr lang="fa-IR" sz="1600" dirty="0" smtClean="0">
              <a:cs typeface="B Koodak" panose="00000700000000000000" pitchFamily="2" charset="-78"/>
            </a:rPr>
            <a:t>استراحت، نقش موثری در بهبود اسپاسم عضلات دارد</a:t>
          </a:r>
          <a:endParaRPr lang="en-US" sz="1600" dirty="0" smtClean="0">
            <a:cs typeface="B Koodak" panose="00000700000000000000" pitchFamily="2" charset="-78"/>
          </a:endParaRPr>
        </a:p>
      </dgm:t>
    </dgm:pt>
    <dgm:pt modelId="{DEDDCAA2-614A-4E7C-B0AE-84A646F8F7B5}" type="parTrans" cxnId="{2CC93799-DA7B-4C11-A10E-62BC5013943A}">
      <dgm:prSet/>
      <dgm:spPr/>
      <dgm:t>
        <a:bodyPr/>
        <a:lstStyle/>
        <a:p>
          <a:endParaRPr lang="en-US"/>
        </a:p>
      </dgm:t>
    </dgm:pt>
    <dgm:pt modelId="{76D3069B-4AFD-4D91-BEB8-B0D3DBF993C5}" type="sibTrans" cxnId="{2CC93799-DA7B-4C11-A10E-62BC5013943A}">
      <dgm:prSet/>
      <dgm:spPr/>
      <dgm:t>
        <a:bodyPr/>
        <a:lstStyle/>
        <a:p>
          <a:endParaRPr lang="en-US"/>
        </a:p>
      </dgm:t>
    </dgm:pt>
    <dgm:pt modelId="{B668EB7F-E94B-493C-B785-29369629634D}">
      <dgm:prSet custT="1"/>
      <dgm:spPr/>
      <dgm:t>
        <a:bodyPr/>
        <a:lstStyle/>
        <a:p>
          <a:r>
            <a:rPr lang="fa-IR" sz="1600" dirty="0" smtClean="0">
              <a:cs typeface="B Koodak" panose="00000700000000000000" pitchFamily="2" charset="-78"/>
            </a:rPr>
            <a:t>بیماران دیالیزی و افرادی که الکل مصرف می کنند نیز در معرض اسپاسم ساق پا هستند.</a:t>
          </a:r>
          <a:endParaRPr lang="en-US" sz="1600" dirty="0" smtClean="0">
            <a:cs typeface="B Koodak" panose="00000700000000000000" pitchFamily="2" charset="-78"/>
          </a:endParaRPr>
        </a:p>
      </dgm:t>
    </dgm:pt>
    <dgm:pt modelId="{43AF1452-CFB0-4C43-B819-ED6A30324BFF}" type="parTrans" cxnId="{4B4BA891-A839-42F8-B9BC-D0075BB541DE}">
      <dgm:prSet/>
      <dgm:spPr/>
      <dgm:t>
        <a:bodyPr/>
        <a:lstStyle/>
        <a:p>
          <a:endParaRPr lang="en-US"/>
        </a:p>
      </dgm:t>
    </dgm:pt>
    <dgm:pt modelId="{299F8F90-3FF6-4C10-9AC6-AE97E6B863AB}" type="sibTrans" cxnId="{4B4BA891-A839-42F8-B9BC-D0075BB541DE}">
      <dgm:prSet/>
      <dgm:spPr/>
      <dgm:t>
        <a:bodyPr/>
        <a:lstStyle/>
        <a:p>
          <a:endParaRPr lang="en-US"/>
        </a:p>
      </dgm:t>
    </dgm:pt>
    <dgm:pt modelId="{0652A42E-42E1-4B39-934D-05DB15626711}">
      <dgm:prSet custT="1"/>
      <dgm:spPr/>
      <dgm:t>
        <a:bodyPr/>
        <a:lstStyle/>
        <a:p>
          <a:r>
            <a:rPr lang="fa-IR" sz="1600" dirty="0" smtClean="0">
              <a:cs typeface="B Koodak" panose="00000700000000000000" pitchFamily="2" charset="-78"/>
            </a:rPr>
            <a:t>یکی از علل مهم بروز اسپاسم، کاهش اکسیژن است در صورتی که اکسیژن محیطی که فرد در آن قرار گرفته کم باشد، ممکن است فرد دچار اسپاسم شود که در این حالت</a:t>
          </a:r>
          <a:endParaRPr lang="en-US" sz="1600" dirty="0" smtClean="0">
            <a:cs typeface="B Koodak" panose="00000700000000000000" pitchFamily="2" charset="-78"/>
          </a:endParaRPr>
        </a:p>
        <a:p>
          <a:r>
            <a:rPr lang="fa-IR" sz="1600" dirty="0" smtClean="0">
              <a:cs typeface="B Koodak" panose="00000700000000000000" pitchFamily="2" charset="-78"/>
            </a:rPr>
            <a:t>قرار گرفتن در یک محیط پر از اکسیژن و تنفس عمیق می تواند موثر باشد</a:t>
          </a:r>
          <a:endParaRPr lang="en-US" sz="1600" dirty="0" smtClean="0">
            <a:cs typeface="B Koodak" panose="00000700000000000000" pitchFamily="2" charset="-78"/>
          </a:endParaRPr>
        </a:p>
      </dgm:t>
    </dgm:pt>
    <dgm:pt modelId="{1FA63738-ECD6-42BE-98C6-E7B977DA8FE3}" type="parTrans" cxnId="{152675F2-262B-40BB-9277-45DBC39BB019}">
      <dgm:prSet/>
      <dgm:spPr/>
      <dgm:t>
        <a:bodyPr/>
        <a:lstStyle/>
        <a:p>
          <a:endParaRPr lang="en-US"/>
        </a:p>
      </dgm:t>
    </dgm:pt>
    <dgm:pt modelId="{498517B4-34D9-4782-AF90-4A82CB887228}" type="sibTrans" cxnId="{152675F2-262B-40BB-9277-45DBC39BB019}">
      <dgm:prSet/>
      <dgm:spPr/>
      <dgm:t>
        <a:bodyPr/>
        <a:lstStyle/>
        <a:p>
          <a:endParaRPr lang="en-US"/>
        </a:p>
      </dgm:t>
    </dgm:pt>
    <dgm:pt modelId="{D5D548A6-4A98-4BD7-AC9E-10DC7B29B5C7}">
      <dgm:prSet custT="1"/>
      <dgm:spPr/>
      <dgm:t>
        <a:bodyPr/>
        <a:lstStyle/>
        <a:p>
          <a:r>
            <a:rPr lang="fa-IR" sz="1600" dirty="0" smtClean="0">
              <a:cs typeface="B Koodak" panose="00000700000000000000" pitchFamily="2" charset="-78"/>
            </a:rPr>
            <a:t>آلودگی با سمومی مانند استریکنین می تواند عامل ایجاد اسپاسم عضله باشد</a:t>
          </a:r>
          <a:endParaRPr lang="en-US" sz="1600" dirty="0">
            <a:cs typeface="B Koodak" panose="00000700000000000000" pitchFamily="2" charset="-78"/>
          </a:endParaRPr>
        </a:p>
      </dgm:t>
    </dgm:pt>
    <dgm:pt modelId="{D678B7AD-4573-4536-8CA9-7C7F6D162982}" type="parTrans" cxnId="{8F94F8F3-BD57-4338-BFB5-009B48D8269B}">
      <dgm:prSet/>
      <dgm:spPr/>
      <dgm:t>
        <a:bodyPr/>
        <a:lstStyle/>
        <a:p>
          <a:endParaRPr lang="en-US"/>
        </a:p>
      </dgm:t>
    </dgm:pt>
    <dgm:pt modelId="{94E4CE9B-F239-4FCB-BDDF-2C04D58A557E}" type="sibTrans" cxnId="{8F94F8F3-BD57-4338-BFB5-009B48D8269B}">
      <dgm:prSet/>
      <dgm:spPr/>
      <dgm:t>
        <a:bodyPr/>
        <a:lstStyle/>
        <a:p>
          <a:endParaRPr lang="en-US"/>
        </a:p>
      </dgm:t>
    </dgm:pt>
    <dgm:pt modelId="{ED2D12B3-2706-4120-B365-994C58915C15}" type="pres">
      <dgm:prSet presAssocID="{43A88BBF-6794-4C2C-9B43-2D5A750DE7C5}" presName="diagram" presStyleCnt="0">
        <dgm:presLayoutVars>
          <dgm:dir/>
          <dgm:resizeHandles val="exact"/>
        </dgm:presLayoutVars>
      </dgm:prSet>
      <dgm:spPr/>
      <dgm:t>
        <a:bodyPr/>
        <a:lstStyle/>
        <a:p>
          <a:pPr rtl="1"/>
          <a:endParaRPr lang="fa-IR"/>
        </a:p>
      </dgm:t>
    </dgm:pt>
    <dgm:pt modelId="{854FADB3-2F06-40F2-9774-1994AC0759CB}" type="pres">
      <dgm:prSet presAssocID="{9D40F657-EC2D-496D-90F1-A519865A437F}" presName="node" presStyleLbl="node1" presStyleIdx="0" presStyleCnt="7" custScaleX="124416" custScaleY="213981" custLinFactX="36144" custLinFactNeighborX="100000" custLinFactNeighborY="-4695">
        <dgm:presLayoutVars>
          <dgm:bulletEnabled val="1"/>
        </dgm:presLayoutVars>
      </dgm:prSet>
      <dgm:spPr/>
      <dgm:t>
        <a:bodyPr/>
        <a:lstStyle/>
        <a:p>
          <a:endParaRPr lang="en-US"/>
        </a:p>
      </dgm:t>
    </dgm:pt>
    <dgm:pt modelId="{A3AFED15-70EC-42E2-9891-3483BF088E4E}" type="pres">
      <dgm:prSet presAssocID="{72587891-299A-4DF1-A7E2-4DFCA85C7A77}" presName="sibTrans" presStyleCnt="0"/>
      <dgm:spPr/>
    </dgm:pt>
    <dgm:pt modelId="{0053CAD8-521D-4369-AEA5-1C3773A1C812}" type="pres">
      <dgm:prSet presAssocID="{B668EB7F-E94B-493C-B785-29369629634D}" presName="node" presStyleLbl="node1" presStyleIdx="1" presStyleCnt="7" custScaleY="183569" custLinFactX="100000" custLinFactY="71890" custLinFactNeighborX="147016" custLinFactNeighborY="100000">
        <dgm:presLayoutVars>
          <dgm:bulletEnabled val="1"/>
        </dgm:presLayoutVars>
      </dgm:prSet>
      <dgm:spPr/>
      <dgm:t>
        <a:bodyPr/>
        <a:lstStyle/>
        <a:p>
          <a:endParaRPr lang="en-US"/>
        </a:p>
      </dgm:t>
    </dgm:pt>
    <dgm:pt modelId="{517F7C63-E805-4AEE-9BA8-CC5993DFBF63}" type="pres">
      <dgm:prSet presAssocID="{299F8F90-3FF6-4C10-9AC6-AE97E6B863AB}" presName="sibTrans" presStyleCnt="0"/>
      <dgm:spPr/>
    </dgm:pt>
    <dgm:pt modelId="{2B2E8B61-4DE3-4A10-A4FC-23775B16FB5E}" type="pres">
      <dgm:prSet presAssocID="{0652A42E-42E1-4B39-934D-05DB15626711}" presName="node" presStyleLbl="node1" presStyleIdx="2" presStyleCnt="7" custScaleX="266175" custScaleY="187469" custLinFactNeighborX="17718" custLinFactNeighborY="-20011">
        <dgm:presLayoutVars>
          <dgm:bulletEnabled val="1"/>
        </dgm:presLayoutVars>
      </dgm:prSet>
      <dgm:spPr/>
      <dgm:t>
        <a:bodyPr/>
        <a:lstStyle/>
        <a:p>
          <a:endParaRPr lang="en-US"/>
        </a:p>
      </dgm:t>
    </dgm:pt>
    <dgm:pt modelId="{D34C3409-00A8-4B31-8F71-FB55B7740819}" type="pres">
      <dgm:prSet presAssocID="{498517B4-34D9-4782-AF90-4A82CB887228}" presName="sibTrans" presStyleCnt="0"/>
      <dgm:spPr/>
    </dgm:pt>
    <dgm:pt modelId="{0FE35C1E-2016-459D-83E0-72383BECDF07}" type="pres">
      <dgm:prSet presAssocID="{D5D548A6-4A98-4BD7-AC9E-10DC7B29B5C7}" presName="node" presStyleLbl="node1" presStyleIdx="3" presStyleCnt="7" custScaleX="108033" custScaleY="164275" custLinFactNeighborX="9061" custLinFactNeighborY="-28605">
        <dgm:presLayoutVars>
          <dgm:bulletEnabled val="1"/>
        </dgm:presLayoutVars>
      </dgm:prSet>
      <dgm:spPr/>
      <dgm:t>
        <a:bodyPr/>
        <a:lstStyle/>
        <a:p>
          <a:endParaRPr lang="en-US"/>
        </a:p>
      </dgm:t>
    </dgm:pt>
    <dgm:pt modelId="{9A1F7AFD-71C9-4220-858A-DCEEA69992F6}" type="pres">
      <dgm:prSet presAssocID="{94E4CE9B-F239-4FCB-BDDF-2C04D58A557E}" presName="sibTrans" presStyleCnt="0"/>
      <dgm:spPr/>
    </dgm:pt>
    <dgm:pt modelId="{CFD68676-4684-46A6-9DAE-36BB263D7617}" type="pres">
      <dgm:prSet presAssocID="{BD1A01B4-F4C6-4099-8DB5-80DFCEE84643}" presName="node" presStyleLbl="node1" presStyleIdx="4" presStyleCnt="7" custScaleX="117326" custScaleY="165898" custLinFactY="-100000" custLinFactNeighborX="46520" custLinFactNeighborY="-178377">
        <dgm:presLayoutVars>
          <dgm:bulletEnabled val="1"/>
        </dgm:presLayoutVars>
      </dgm:prSet>
      <dgm:spPr/>
      <dgm:t>
        <a:bodyPr/>
        <a:lstStyle/>
        <a:p>
          <a:endParaRPr lang="en-US"/>
        </a:p>
      </dgm:t>
    </dgm:pt>
    <dgm:pt modelId="{69B9C970-99AD-4D69-AEE4-BB5A01CC4FC4}" type="pres">
      <dgm:prSet presAssocID="{B7C6007A-0CA1-457A-86E0-3D5CF13963FE}" presName="sibTrans" presStyleCnt="0"/>
      <dgm:spPr/>
    </dgm:pt>
    <dgm:pt modelId="{57B2FB67-B5DC-4785-ABE5-766BF9FA1187}" type="pres">
      <dgm:prSet presAssocID="{F9EC8F70-7A5D-4A24-A8F6-4E3D3B2A4FFE}" presName="node" presStyleLbl="node1" presStyleIdx="5" presStyleCnt="7" custScaleX="360023" custScaleY="257736" custLinFactNeighborX="-79096" custLinFactNeighborY="-10505">
        <dgm:presLayoutVars>
          <dgm:bulletEnabled val="1"/>
        </dgm:presLayoutVars>
      </dgm:prSet>
      <dgm:spPr/>
      <dgm:t>
        <a:bodyPr/>
        <a:lstStyle/>
        <a:p>
          <a:endParaRPr lang="en-US"/>
        </a:p>
      </dgm:t>
    </dgm:pt>
    <dgm:pt modelId="{1ED4EF15-5B1E-41EE-88DB-1B91FC91C701}" type="pres">
      <dgm:prSet presAssocID="{23BF6223-9309-4470-976E-5C4D100210F7}" presName="sibTrans" presStyleCnt="0"/>
      <dgm:spPr/>
    </dgm:pt>
    <dgm:pt modelId="{8FFAB2B8-C39B-47C8-9928-6E5B16F3486D}" type="pres">
      <dgm:prSet presAssocID="{AA4D2D45-EFC8-41AA-BBE8-F24754A85ADC}" presName="node" presStyleLbl="node1" presStyleIdx="6" presStyleCnt="7" custScaleX="186293" custScaleY="199243" custLinFactNeighborX="39779" custLinFactNeighborY="-71925">
        <dgm:presLayoutVars>
          <dgm:bulletEnabled val="1"/>
        </dgm:presLayoutVars>
      </dgm:prSet>
      <dgm:spPr/>
      <dgm:t>
        <a:bodyPr/>
        <a:lstStyle/>
        <a:p>
          <a:endParaRPr lang="en-US"/>
        </a:p>
      </dgm:t>
    </dgm:pt>
  </dgm:ptLst>
  <dgm:cxnLst>
    <dgm:cxn modelId="{DD645F0C-BED9-46C3-AE8F-51C93F59C0C5}" type="presOf" srcId="{0652A42E-42E1-4B39-934D-05DB15626711}" destId="{2B2E8B61-4DE3-4A10-A4FC-23775B16FB5E}" srcOrd="0" destOrd="0" presId="urn:microsoft.com/office/officeart/2005/8/layout/default"/>
    <dgm:cxn modelId="{C4631711-FDDD-40C4-8412-FBD433D4F4D2}" type="presOf" srcId="{BD1A01B4-F4C6-4099-8DB5-80DFCEE84643}" destId="{CFD68676-4684-46A6-9DAE-36BB263D7617}" srcOrd="0" destOrd="0" presId="urn:microsoft.com/office/officeart/2005/8/layout/default"/>
    <dgm:cxn modelId="{43B2D4D3-C849-49DB-AF28-001E4D8095C7}" type="presOf" srcId="{D5D548A6-4A98-4BD7-AC9E-10DC7B29B5C7}" destId="{0FE35C1E-2016-459D-83E0-72383BECDF07}" srcOrd="0" destOrd="0" presId="urn:microsoft.com/office/officeart/2005/8/layout/default"/>
    <dgm:cxn modelId="{7926FACD-0FBE-45C3-8616-84505412C9BE}" type="presOf" srcId="{9D40F657-EC2D-496D-90F1-A519865A437F}" destId="{854FADB3-2F06-40F2-9774-1994AC0759CB}" srcOrd="0" destOrd="0" presId="urn:microsoft.com/office/officeart/2005/8/layout/default"/>
    <dgm:cxn modelId="{42DA6EE3-6896-41BD-8204-AF64D9186543}" type="presOf" srcId="{F9EC8F70-7A5D-4A24-A8F6-4E3D3B2A4FFE}" destId="{57B2FB67-B5DC-4785-ABE5-766BF9FA1187}" srcOrd="0" destOrd="0" presId="urn:microsoft.com/office/officeart/2005/8/layout/default"/>
    <dgm:cxn modelId="{1AF95F90-E1A4-4DB6-9E1D-01B110BBA04E}" srcId="{43A88BBF-6794-4C2C-9B43-2D5A750DE7C5}" destId="{F9EC8F70-7A5D-4A24-A8F6-4E3D3B2A4FFE}" srcOrd="5" destOrd="0" parTransId="{552972E4-BBF9-461B-91AF-003B2E81A558}" sibTransId="{23BF6223-9309-4470-976E-5C4D100210F7}"/>
    <dgm:cxn modelId="{8F94F8F3-BD57-4338-BFB5-009B48D8269B}" srcId="{43A88BBF-6794-4C2C-9B43-2D5A750DE7C5}" destId="{D5D548A6-4A98-4BD7-AC9E-10DC7B29B5C7}" srcOrd="3" destOrd="0" parTransId="{D678B7AD-4573-4536-8CA9-7C7F6D162982}" sibTransId="{94E4CE9B-F239-4FCB-BDDF-2C04D58A557E}"/>
    <dgm:cxn modelId="{F8471683-CA61-4587-A8D0-8A7DC23AEB7C}" srcId="{43A88BBF-6794-4C2C-9B43-2D5A750DE7C5}" destId="{BD1A01B4-F4C6-4099-8DB5-80DFCEE84643}" srcOrd="4" destOrd="0" parTransId="{5FB7F309-0F3C-458A-ABDE-5753CF33BFEA}" sibTransId="{B7C6007A-0CA1-457A-86E0-3D5CF13963FE}"/>
    <dgm:cxn modelId="{2CC93799-DA7B-4C11-A10E-62BC5013943A}" srcId="{43A88BBF-6794-4C2C-9B43-2D5A750DE7C5}" destId="{AA4D2D45-EFC8-41AA-BBE8-F24754A85ADC}" srcOrd="6" destOrd="0" parTransId="{DEDDCAA2-614A-4E7C-B0AE-84A646F8F7B5}" sibTransId="{76D3069B-4AFD-4D91-BEB8-B0D3DBF993C5}"/>
    <dgm:cxn modelId="{30A4A2F8-29CB-4486-BD4B-156D0082A3DC}" srcId="{43A88BBF-6794-4C2C-9B43-2D5A750DE7C5}" destId="{9D40F657-EC2D-496D-90F1-A519865A437F}" srcOrd="0" destOrd="0" parTransId="{B401AD0D-37C4-4D02-BA89-13A3C0C7E5F7}" sibTransId="{72587891-299A-4DF1-A7E2-4DFCA85C7A77}"/>
    <dgm:cxn modelId="{4B4BA891-A839-42F8-B9BC-D0075BB541DE}" srcId="{43A88BBF-6794-4C2C-9B43-2D5A750DE7C5}" destId="{B668EB7F-E94B-493C-B785-29369629634D}" srcOrd="1" destOrd="0" parTransId="{43AF1452-CFB0-4C43-B819-ED6A30324BFF}" sibTransId="{299F8F90-3FF6-4C10-9AC6-AE97E6B863AB}"/>
    <dgm:cxn modelId="{4068ABD0-4204-4EFC-A2D3-B547C465482D}" type="presOf" srcId="{B668EB7F-E94B-493C-B785-29369629634D}" destId="{0053CAD8-521D-4369-AEA5-1C3773A1C812}" srcOrd="0" destOrd="0" presId="urn:microsoft.com/office/officeart/2005/8/layout/default"/>
    <dgm:cxn modelId="{252BE7E9-948B-4901-8A5E-4AB59BB851D2}" type="presOf" srcId="{43A88BBF-6794-4C2C-9B43-2D5A750DE7C5}" destId="{ED2D12B3-2706-4120-B365-994C58915C15}" srcOrd="0" destOrd="0" presId="urn:microsoft.com/office/officeart/2005/8/layout/default"/>
    <dgm:cxn modelId="{152675F2-262B-40BB-9277-45DBC39BB019}" srcId="{43A88BBF-6794-4C2C-9B43-2D5A750DE7C5}" destId="{0652A42E-42E1-4B39-934D-05DB15626711}" srcOrd="2" destOrd="0" parTransId="{1FA63738-ECD6-42BE-98C6-E7B977DA8FE3}" sibTransId="{498517B4-34D9-4782-AF90-4A82CB887228}"/>
    <dgm:cxn modelId="{4F872778-7D71-4A39-8280-E37B5C6D1157}" type="presOf" srcId="{AA4D2D45-EFC8-41AA-BBE8-F24754A85ADC}" destId="{8FFAB2B8-C39B-47C8-9928-6E5B16F3486D}" srcOrd="0" destOrd="0" presId="urn:microsoft.com/office/officeart/2005/8/layout/default"/>
    <dgm:cxn modelId="{F392B283-94C3-4F1E-89A6-D9D6D8F9479D}" type="presParOf" srcId="{ED2D12B3-2706-4120-B365-994C58915C15}" destId="{854FADB3-2F06-40F2-9774-1994AC0759CB}" srcOrd="0" destOrd="0" presId="urn:microsoft.com/office/officeart/2005/8/layout/default"/>
    <dgm:cxn modelId="{4515ABD8-9F90-425D-A80A-F09D22C1E43A}" type="presParOf" srcId="{ED2D12B3-2706-4120-B365-994C58915C15}" destId="{A3AFED15-70EC-42E2-9891-3483BF088E4E}" srcOrd="1" destOrd="0" presId="urn:microsoft.com/office/officeart/2005/8/layout/default"/>
    <dgm:cxn modelId="{D51C5C75-EA78-470B-BD93-94BC0B07064F}" type="presParOf" srcId="{ED2D12B3-2706-4120-B365-994C58915C15}" destId="{0053CAD8-521D-4369-AEA5-1C3773A1C812}" srcOrd="2" destOrd="0" presId="urn:microsoft.com/office/officeart/2005/8/layout/default"/>
    <dgm:cxn modelId="{131D162F-AD48-47A1-8741-00235C0A783B}" type="presParOf" srcId="{ED2D12B3-2706-4120-B365-994C58915C15}" destId="{517F7C63-E805-4AEE-9BA8-CC5993DFBF63}" srcOrd="3" destOrd="0" presId="urn:microsoft.com/office/officeart/2005/8/layout/default"/>
    <dgm:cxn modelId="{2C1396B6-7D7B-4452-8E5E-44DF9828CEE6}" type="presParOf" srcId="{ED2D12B3-2706-4120-B365-994C58915C15}" destId="{2B2E8B61-4DE3-4A10-A4FC-23775B16FB5E}" srcOrd="4" destOrd="0" presId="urn:microsoft.com/office/officeart/2005/8/layout/default"/>
    <dgm:cxn modelId="{98411DA2-E117-4602-B442-DBC64993D923}" type="presParOf" srcId="{ED2D12B3-2706-4120-B365-994C58915C15}" destId="{D34C3409-00A8-4B31-8F71-FB55B7740819}" srcOrd="5" destOrd="0" presId="urn:microsoft.com/office/officeart/2005/8/layout/default"/>
    <dgm:cxn modelId="{499D1C95-C0EA-4608-8142-7404367CB824}" type="presParOf" srcId="{ED2D12B3-2706-4120-B365-994C58915C15}" destId="{0FE35C1E-2016-459D-83E0-72383BECDF07}" srcOrd="6" destOrd="0" presId="urn:microsoft.com/office/officeart/2005/8/layout/default"/>
    <dgm:cxn modelId="{FE50C622-31A3-4D7F-B35E-A9FD9C40C87B}" type="presParOf" srcId="{ED2D12B3-2706-4120-B365-994C58915C15}" destId="{9A1F7AFD-71C9-4220-858A-DCEEA69992F6}" srcOrd="7" destOrd="0" presId="urn:microsoft.com/office/officeart/2005/8/layout/default"/>
    <dgm:cxn modelId="{FA9B438C-7A5A-4716-B941-F2E520561A2A}" type="presParOf" srcId="{ED2D12B3-2706-4120-B365-994C58915C15}" destId="{CFD68676-4684-46A6-9DAE-36BB263D7617}" srcOrd="8" destOrd="0" presId="urn:microsoft.com/office/officeart/2005/8/layout/default"/>
    <dgm:cxn modelId="{1B06D537-F32C-4909-A2CC-DA6E2392B581}" type="presParOf" srcId="{ED2D12B3-2706-4120-B365-994C58915C15}" destId="{69B9C970-99AD-4D69-AEE4-BB5A01CC4FC4}" srcOrd="9" destOrd="0" presId="urn:microsoft.com/office/officeart/2005/8/layout/default"/>
    <dgm:cxn modelId="{B94FEC75-6603-4F31-9087-D07F1D9D485C}" type="presParOf" srcId="{ED2D12B3-2706-4120-B365-994C58915C15}" destId="{57B2FB67-B5DC-4785-ABE5-766BF9FA1187}" srcOrd="10" destOrd="0" presId="urn:microsoft.com/office/officeart/2005/8/layout/default"/>
    <dgm:cxn modelId="{C1E169AB-D68A-4DAF-8640-AA8681252B10}" type="presParOf" srcId="{ED2D12B3-2706-4120-B365-994C58915C15}" destId="{1ED4EF15-5B1E-41EE-88DB-1B91FC91C701}" srcOrd="11" destOrd="0" presId="urn:microsoft.com/office/officeart/2005/8/layout/default"/>
    <dgm:cxn modelId="{23FF51BB-096C-4E6E-834B-613411592A6D}" type="presParOf" srcId="{ED2D12B3-2706-4120-B365-994C58915C15}" destId="{8FFAB2B8-C39B-47C8-9928-6E5B16F3486D}" srcOrd="1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38EF8C1-0E16-456B-900B-1A749AD7F642}" type="doc">
      <dgm:prSet loTypeId="urn:microsoft.com/office/officeart/2008/layout/RadialCluster" loCatId="cycle" qsTypeId="urn:microsoft.com/office/officeart/2005/8/quickstyle/3d1" qsCatId="3D" csTypeId="urn:microsoft.com/office/officeart/2005/8/colors/accent1_2" csCatId="accent1" phldr="1"/>
      <dgm:spPr/>
      <dgm:t>
        <a:bodyPr/>
        <a:lstStyle/>
        <a:p>
          <a:endParaRPr lang="en-US"/>
        </a:p>
      </dgm:t>
    </dgm:pt>
    <dgm:pt modelId="{6DB25CA9-DBAD-44A7-A6D7-0E079D4552D1}">
      <dgm:prSet phldrT="[Text]"/>
      <dgm:spPr>
        <a:solidFill>
          <a:srgbClr val="FF0000"/>
        </a:solidFill>
      </dgm:spPr>
      <dgm:t>
        <a:bodyPr/>
        <a:lstStyle/>
        <a:p>
          <a:r>
            <a:rPr lang="fa-IR" dirty="0" smtClean="0">
              <a:cs typeface="B Koodak" panose="00000700000000000000" pitchFamily="2" charset="-78"/>
            </a:rPr>
            <a:t>اسپاسم عضلات به دو نوع کلی و جزئی تقسیم می شود:</a:t>
          </a:r>
          <a:endParaRPr lang="en-US" dirty="0">
            <a:cs typeface="B Koodak" panose="00000700000000000000" pitchFamily="2" charset="-78"/>
          </a:endParaRPr>
        </a:p>
      </dgm:t>
    </dgm:pt>
    <dgm:pt modelId="{43CAC9A9-C480-4A23-B65B-93D7E154F05B}" type="parTrans" cxnId="{10EBB0B6-B625-4604-A0D1-AE003CDFAD0C}">
      <dgm:prSet/>
      <dgm:spPr/>
      <dgm:t>
        <a:bodyPr/>
        <a:lstStyle/>
        <a:p>
          <a:endParaRPr lang="en-US"/>
        </a:p>
      </dgm:t>
    </dgm:pt>
    <dgm:pt modelId="{9F654655-A8FF-460A-94CA-D5823646E04C}" type="sibTrans" cxnId="{10EBB0B6-B625-4604-A0D1-AE003CDFAD0C}">
      <dgm:prSet/>
      <dgm:spPr/>
      <dgm:t>
        <a:bodyPr/>
        <a:lstStyle/>
        <a:p>
          <a:endParaRPr lang="en-US"/>
        </a:p>
      </dgm:t>
    </dgm:pt>
    <dgm:pt modelId="{9A16BAAD-F172-4963-8D5D-7C0B4F4986B4}">
      <dgm:prSet phldrT="[Text]" custT="1"/>
      <dgm:spPr/>
      <dgm:t>
        <a:bodyPr/>
        <a:lstStyle/>
        <a:p>
          <a:r>
            <a:rPr lang="fa-IR" sz="2400" dirty="0" smtClean="0">
              <a:cs typeface="B Koodak" panose="00000700000000000000" pitchFamily="2" charset="-78"/>
            </a:rPr>
            <a:t>اسپاسم جزئی:قسمتی از بدن مثل کمر یا گردن را درگیر می کند و فروان ترین علت آن،</a:t>
          </a:r>
          <a:endParaRPr lang="en-US" sz="2400" dirty="0" smtClean="0">
            <a:cs typeface="B Koodak" panose="00000700000000000000" pitchFamily="2" charset="-78"/>
          </a:endParaRPr>
        </a:p>
        <a:p>
          <a:r>
            <a:rPr lang="fa-IR" sz="2400" dirty="0" smtClean="0">
              <a:cs typeface="B Koodak" panose="00000700000000000000" pitchFamily="2" charset="-78"/>
            </a:rPr>
            <a:t>انجام حرکت ناگهانی در این قسمت ها است.</a:t>
          </a:r>
          <a:endParaRPr lang="en-US" sz="2400" dirty="0" smtClean="0">
            <a:cs typeface="B Koodak" panose="00000700000000000000" pitchFamily="2" charset="-78"/>
          </a:endParaRPr>
        </a:p>
      </dgm:t>
    </dgm:pt>
    <dgm:pt modelId="{FC0C784E-03F8-47B4-8C23-008590044CAB}" type="parTrans" cxnId="{A478FCEB-DE0A-4164-BF17-D00E8FEAFDCA}">
      <dgm:prSet/>
      <dgm:spPr/>
      <dgm:t>
        <a:bodyPr/>
        <a:lstStyle/>
        <a:p>
          <a:endParaRPr lang="en-US"/>
        </a:p>
      </dgm:t>
    </dgm:pt>
    <dgm:pt modelId="{C65B11FD-6241-44E5-AAB8-E4754FBABAD3}" type="sibTrans" cxnId="{A478FCEB-DE0A-4164-BF17-D00E8FEAFDCA}">
      <dgm:prSet/>
      <dgm:spPr/>
      <dgm:t>
        <a:bodyPr/>
        <a:lstStyle/>
        <a:p>
          <a:endParaRPr lang="en-US"/>
        </a:p>
      </dgm:t>
    </dgm:pt>
    <dgm:pt modelId="{78F5BF2D-A14F-445C-B55F-14EB6830CACC}">
      <dgm:prSet phldrT="[Text]" custT="1"/>
      <dgm:spPr/>
      <dgm:t>
        <a:bodyPr/>
        <a:lstStyle/>
        <a:p>
          <a:r>
            <a:rPr lang="fa-IR" sz="2400" dirty="0" smtClean="0">
              <a:cs typeface="B Koodak" panose="00000700000000000000" pitchFamily="2" charset="-78"/>
            </a:rPr>
            <a:t>اسپاسم کلی:تمام عضلات را در برمی گیرد و شایع ترین علت آن کاهش آب بدن است که با</a:t>
          </a:r>
          <a:endParaRPr lang="en-US" sz="2400" dirty="0" smtClean="0">
            <a:cs typeface="B Koodak" panose="00000700000000000000" pitchFamily="2" charset="-78"/>
          </a:endParaRPr>
        </a:p>
        <a:p>
          <a:r>
            <a:rPr lang="fa-IR" sz="2400" dirty="0" smtClean="0">
              <a:cs typeface="B Koodak" panose="00000700000000000000" pitchFamily="2" charset="-78"/>
            </a:rPr>
            <a:t>نوشیدن آب و مایعات زیاد برطرف می شود</a:t>
          </a:r>
          <a:endParaRPr lang="en-US" sz="2400" dirty="0">
            <a:cs typeface="B Koodak" panose="00000700000000000000" pitchFamily="2" charset="-78"/>
          </a:endParaRPr>
        </a:p>
      </dgm:t>
    </dgm:pt>
    <dgm:pt modelId="{CDFB88E7-73A2-452D-A705-84EF479C20C4}" type="sibTrans" cxnId="{A09F3B06-94BA-4E1B-A2F2-E9F05AADD5EB}">
      <dgm:prSet/>
      <dgm:spPr/>
      <dgm:t>
        <a:bodyPr/>
        <a:lstStyle/>
        <a:p>
          <a:endParaRPr lang="en-US"/>
        </a:p>
      </dgm:t>
    </dgm:pt>
    <dgm:pt modelId="{BE3FA9E9-BD33-4942-A7CA-ADC3E97CC8BA}" type="parTrans" cxnId="{A09F3B06-94BA-4E1B-A2F2-E9F05AADD5EB}">
      <dgm:prSet/>
      <dgm:spPr/>
      <dgm:t>
        <a:bodyPr/>
        <a:lstStyle/>
        <a:p>
          <a:endParaRPr lang="en-US"/>
        </a:p>
      </dgm:t>
    </dgm:pt>
    <dgm:pt modelId="{674D44FC-1614-4A76-93E5-C2981EA280B1}" type="pres">
      <dgm:prSet presAssocID="{138EF8C1-0E16-456B-900B-1A749AD7F642}" presName="Name0" presStyleCnt="0">
        <dgm:presLayoutVars>
          <dgm:chMax val="1"/>
          <dgm:chPref val="1"/>
          <dgm:dir val="rev"/>
          <dgm:animOne val="branch"/>
          <dgm:animLvl val="lvl"/>
        </dgm:presLayoutVars>
      </dgm:prSet>
      <dgm:spPr/>
      <dgm:t>
        <a:bodyPr/>
        <a:lstStyle/>
        <a:p>
          <a:pPr rtl="1"/>
          <a:endParaRPr lang="fa-IR"/>
        </a:p>
      </dgm:t>
    </dgm:pt>
    <dgm:pt modelId="{B5978884-78BB-46D5-A7F7-1E426E6E89FE}" type="pres">
      <dgm:prSet presAssocID="{6DB25CA9-DBAD-44A7-A6D7-0E079D4552D1}" presName="singleCycle" presStyleCnt="0"/>
      <dgm:spPr/>
    </dgm:pt>
    <dgm:pt modelId="{50C1D5C6-F46A-41EA-8184-490C6584452D}" type="pres">
      <dgm:prSet presAssocID="{6DB25CA9-DBAD-44A7-A6D7-0E079D4552D1}" presName="singleCenter" presStyleLbl="node1" presStyleIdx="0" presStyleCnt="3" custScaleX="505191">
        <dgm:presLayoutVars>
          <dgm:chMax val="7"/>
          <dgm:chPref val="7"/>
        </dgm:presLayoutVars>
      </dgm:prSet>
      <dgm:spPr/>
      <dgm:t>
        <a:bodyPr/>
        <a:lstStyle/>
        <a:p>
          <a:endParaRPr lang="en-US"/>
        </a:p>
      </dgm:t>
    </dgm:pt>
    <dgm:pt modelId="{B1FC70AA-8984-4B5E-B0B4-CA42D7735F7F}" type="pres">
      <dgm:prSet presAssocID="{BE3FA9E9-BD33-4942-A7CA-ADC3E97CC8BA}" presName="Name56" presStyleLbl="parChTrans1D2" presStyleIdx="0" presStyleCnt="2"/>
      <dgm:spPr/>
      <dgm:t>
        <a:bodyPr/>
        <a:lstStyle/>
        <a:p>
          <a:pPr rtl="1"/>
          <a:endParaRPr lang="fa-IR"/>
        </a:p>
      </dgm:t>
    </dgm:pt>
    <dgm:pt modelId="{72004F31-F020-442D-9471-475D33B7505B}" type="pres">
      <dgm:prSet presAssocID="{78F5BF2D-A14F-445C-B55F-14EB6830CACC}" presName="text0" presStyleLbl="node1" presStyleIdx="1" presStyleCnt="3" custScaleX="1202306" custScaleY="130227" custRadScaleRad="88384" custRadScaleInc="0">
        <dgm:presLayoutVars>
          <dgm:bulletEnabled val="1"/>
        </dgm:presLayoutVars>
      </dgm:prSet>
      <dgm:spPr/>
      <dgm:t>
        <a:bodyPr/>
        <a:lstStyle/>
        <a:p>
          <a:endParaRPr lang="en-US"/>
        </a:p>
      </dgm:t>
    </dgm:pt>
    <dgm:pt modelId="{749979ED-2694-4AE5-B673-EB432F871DAA}" type="pres">
      <dgm:prSet presAssocID="{FC0C784E-03F8-47B4-8C23-008590044CAB}" presName="Name56" presStyleLbl="parChTrans1D2" presStyleIdx="1" presStyleCnt="2"/>
      <dgm:spPr/>
      <dgm:t>
        <a:bodyPr/>
        <a:lstStyle/>
        <a:p>
          <a:pPr rtl="1"/>
          <a:endParaRPr lang="fa-IR"/>
        </a:p>
      </dgm:t>
    </dgm:pt>
    <dgm:pt modelId="{5B0CDA87-89C2-4C42-B5FD-6D93D308E2E7}" type="pres">
      <dgm:prSet presAssocID="{9A16BAAD-F172-4963-8D5D-7C0B4F4986B4}" presName="text0" presStyleLbl="node1" presStyleIdx="2" presStyleCnt="3" custScaleX="1202306" custScaleY="136025" custRadScaleRad="97288" custRadScaleInc="0">
        <dgm:presLayoutVars>
          <dgm:bulletEnabled val="1"/>
        </dgm:presLayoutVars>
      </dgm:prSet>
      <dgm:spPr/>
      <dgm:t>
        <a:bodyPr/>
        <a:lstStyle/>
        <a:p>
          <a:endParaRPr lang="en-US"/>
        </a:p>
      </dgm:t>
    </dgm:pt>
  </dgm:ptLst>
  <dgm:cxnLst>
    <dgm:cxn modelId="{A478FCEB-DE0A-4164-BF17-D00E8FEAFDCA}" srcId="{6DB25CA9-DBAD-44A7-A6D7-0E079D4552D1}" destId="{9A16BAAD-F172-4963-8D5D-7C0B4F4986B4}" srcOrd="1" destOrd="0" parTransId="{FC0C784E-03F8-47B4-8C23-008590044CAB}" sibTransId="{C65B11FD-6241-44E5-AAB8-E4754FBABAD3}"/>
    <dgm:cxn modelId="{C2654527-D995-42CD-B4F6-2F008988B988}" type="presOf" srcId="{FC0C784E-03F8-47B4-8C23-008590044CAB}" destId="{749979ED-2694-4AE5-B673-EB432F871DAA}" srcOrd="0" destOrd="0" presId="urn:microsoft.com/office/officeart/2008/layout/RadialCluster"/>
    <dgm:cxn modelId="{A09F3B06-94BA-4E1B-A2F2-E9F05AADD5EB}" srcId="{6DB25CA9-DBAD-44A7-A6D7-0E079D4552D1}" destId="{78F5BF2D-A14F-445C-B55F-14EB6830CACC}" srcOrd="0" destOrd="0" parTransId="{BE3FA9E9-BD33-4942-A7CA-ADC3E97CC8BA}" sibTransId="{CDFB88E7-73A2-452D-A705-84EF479C20C4}"/>
    <dgm:cxn modelId="{89453A65-440B-4BD2-A9C6-F4A447498F20}" type="presOf" srcId="{6DB25CA9-DBAD-44A7-A6D7-0E079D4552D1}" destId="{50C1D5C6-F46A-41EA-8184-490C6584452D}" srcOrd="0" destOrd="0" presId="urn:microsoft.com/office/officeart/2008/layout/RadialCluster"/>
    <dgm:cxn modelId="{1ECFE8D6-A44B-458E-A605-CC45A84A93A7}" type="presOf" srcId="{BE3FA9E9-BD33-4942-A7CA-ADC3E97CC8BA}" destId="{B1FC70AA-8984-4B5E-B0B4-CA42D7735F7F}" srcOrd="0" destOrd="0" presId="urn:microsoft.com/office/officeart/2008/layout/RadialCluster"/>
    <dgm:cxn modelId="{10EBB0B6-B625-4604-A0D1-AE003CDFAD0C}" srcId="{138EF8C1-0E16-456B-900B-1A749AD7F642}" destId="{6DB25CA9-DBAD-44A7-A6D7-0E079D4552D1}" srcOrd="0" destOrd="0" parTransId="{43CAC9A9-C480-4A23-B65B-93D7E154F05B}" sibTransId="{9F654655-A8FF-460A-94CA-D5823646E04C}"/>
    <dgm:cxn modelId="{34D100A1-9064-4EA7-81ED-82F4DB2C74CC}" type="presOf" srcId="{138EF8C1-0E16-456B-900B-1A749AD7F642}" destId="{674D44FC-1614-4A76-93E5-C2981EA280B1}" srcOrd="0" destOrd="0" presId="urn:microsoft.com/office/officeart/2008/layout/RadialCluster"/>
    <dgm:cxn modelId="{EB87DC0A-98E8-498E-9ED7-BD7074606117}" type="presOf" srcId="{78F5BF2D-A14F-445C-B55F-14EB6830CACC}" destId="{72004F31-F020-442D-9471-475D33B7505B}" srcOrd="0" destOrd="0" presId="urn:microsoft.com/office/officeart/2008/layout/RadialCluster"/>
    <dgm:cxn modelId="{4EEC85C0-18E5-4D45-8E3A-4E35AC79FD3A}" type="presOf" srcId="{9A16BAAD-F172-4963-8D5D-7C0B4F4986B4}" destId="{5B0CDA87-89C2-4C42-B5FD-6D93D308E2E7}" srcOrd="0" destOrd="0" presId="urn:microsoft.com/office/officeart/2008/layout/RadialCluster"/>
    <dgm:cxn modelId="{BB4D148D-8B17-4DC4-884F-6CB334B72E7C}" type="presParOf" srcId="{674D44FC-1614-4A76-93E5-C2981EA280B1}" destId="{B5978884-78BB-46D5-A7F7-1E426E6E89FE}" srcOrd="0" destOrd="0" presId="urn:microsoft.com/office/officeart/2008/layout/RadialCluster"/>
    <dgm:cxn modelId="{60F98FBD-A04C-4ABD-BB06-8F56158FD582}" type="presParOf" srcId="{B5978884-78BB-46D5-A7F7-1E426E6E89FE}" destId="{50C1D5C6-F46A-41EA-8184-490C6584452D}" srcOrd="0" destOrd="0" presId="urn:microsoft.com/office/officeart/2008/layout/RadialCluster"/>
    <dgm:cxn modelId="{95789099-7BAB-45E6-A085-8857EA2BE25B}" type="presParOf" srcId="{B5978884-78BB-46D5-A7F7-1E426E6E89FE}" destId="{B1FC70AA-8984-4B5E-B0B4-CA42D7735F7F}" srcOrd="1" destOrd="0" presId="urn:microsoft.com/office/officeart/2008/layout/RadialCluster"/>
    <dgm:cxn modelId="{EA1B4043-82EE-4594-B148-89BA2972F5D5}" type="presParOf" srcId="{B5978884-78BB-46D5-A7F7-1E426E6E89FE}" destId="{72004F31-F020-442D-9471-475D33B7505B}" srcOrd="2" destOrd="0" presId="urn:microsoft.com/office/officeart/2008/layout/RadialCluster"/>
    <dgm:cxn modelId="{9862FDDB-B21C-4A2F-994B-DE7A94CD13EC}" type="presParOf" srcId="{B5978884-78BB-46D5-A7F7-1E426E6E89FE}" destId="{749979ED-2694-4AE5-B673-EB432F871DAA}" srcOrd="3" destOrd="0" presId="urn:microsoft.com/office/officeart/2008/layout/RadialCluster"/>
    <dgm:cxn modelId="{4F6025CC-94D6-4E76-9CAF-7C0F4C3671D8}" type="presParOf" srcId="{B5978884-78BB-46D5-A7F7-1E426E6E89FE}" destId="{5B0CDA87-89C2-4C42-B5FD-6D93D308E2E7}" srcOrd="4"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0BA41B-F911-467A-B4D1-72C5975B8F49}">
      <dsp:nvSpPr>
        <dsp:cNvPr id="0" name=""/>
        <dsp:cNvSpPr/>
      </dsp:nvSpPr>
      <dsp:spPr>
        <a:xfrm>
          <a:off x="4754641" y="3045461"/>
          <a:ext cx="5760958" cy="12584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fa-IR" sz="1800" kern="1200" dirty="0" smtClean="0">
              <a:cs typeface="B Koodak" panose="00000700000000000000" pitchFamily="2" charset="-78"/>
            </a:rPr>
            <a:t>سوءتغذیه و کمبود املاح در بدن از دست دادن کلسیم و منیزیم منجر به اسپاسم ماهیچه ای می شود اگر گرفتگی متناوب باشد، فرد </a:t>
          </a:r>
          <a:endParaRPr lang="en-US" sz="1800" kern="1200" dirty="0" smtClean="0">
            <a:cs typeface="B Koodak" panose="00000700000000000000" pitchFamily="2" charset="-78"/>
          </a:endParaRPr>
        </a:p>
        <a:p>
          <a:pPr lvl="0" algn="ctr" defTabSz="800100">
            <a:lnSpc>
              <a:spcPct val="90000"/>
            </a:lnSpc>
            <a:spcBef>
              <a:spcPct val="0"/>
            </a:spcBef>
            <a:spcAft>
              <a:spcPct val="35000"/>
            </a:spcAft>
          </a:pPr>
          <a:r>
            <a:rPr lang="fa-IR" sz="1800" kern="1200" dirty="0" smtClean="0">
              <a:cs typeface="B Koodak" panose="00000700000000000000" pitchFamily="2" charset="-78"/>
            </a:rPr>
            <a:t>باید مکمل این املاح را تحت نظر پزشک مصرف کند</a:t>
          </a:r>
          <a:endParaRPr lang="en-US" sz="1800" kern="1200" dirty="0">
            <a:cs typeface="B Koodak" panose="00000700000000000000" pitchFamily="2" charset="-78"/>
          </a:endParaRPr>
        </a:p>
      </dsp:txBody>
      <dsp:txXfrm>
        <a:off x="4754641" y="3045461"/>
        <a:ext cx="5760958" cy="1258483"/>
      </dsp:txXfrm>
    </dsp:sp>
    <dsp:sp modelId="{C64AA5D0-FCB2-492D-83E2-FB290E410828}">
      <dsp:nvSpPr>
        <dsp:cNvPr id="0" name=""/>
        <dsp:cNvSpPr/>
      </dsp:nvSpPr>
      <dsp:spPr>
        <a:xfrm>
          <a:off x="4563872" y="29971"/>
          <a:ext cx="3852384" cy="12584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fa-IR" sz="1800" kern="1200" dirty="0" smtClean="0">
              <a:cs typeface="B Koodak" panose="00000700000000000000" pitchFamily="2" charset="-78"/>
            </a:rPr>
            <a:t>آسیب عضلات در اثر نوع تروما و حادثه دریافت پیغام های نادرست از مغز توسط ماهیچه</a:t>
          </a:r>
          <a:endParaRPr lang="en-US" sz="1800" kern="1200" dirty="0" smtClean="0">
            <a:cs typeface="B Koodak" panose="00000700000000000000" pitchFamily="2" charset="-78"/>
          </a:endParaRPr>
        </a:p>
        <a:p>
          <a:pPr lvl="0" algn="ctr" defTabSz="800100">
            <a:lnSpc>
              <a:spcPct val="90000"/>
            </a:lnSpc>
            <a:spcBef>
              <a:spcPct val="0"/>
            </a:spcBef>
            <a:spcAft>
              <a:spcPct val="35000"/>
            </a:spcAft>
          </a:pPr>
          <a:r>
            <a:rPr lang="fa-IR" sz="1800" kern="1200" dirty="0" smtClean="0">
              <a:cs typeface="B Koodak" panose="00000700000000000000" pitchFamily="2" charset="-78"/>
            </a:rPr>
            <a:t>های آسیب دیده باعث اسپاسم می شود</a:t>
          </a:r>
          <a:endParaRPr lang="en-US" sz="1800" kern="1200" dirty="0">
            <a:cs typeface="B Koodak" panose="00000700000000000000" pitchFamily="2" charset="-78"/>
          </a:endParaRPr>
        </a:p>
      </dsp:txBody>
      <dsp:txXfrm>
        <a:off x="4563872" y="29971"/>
        <a:ext cx="3852384" cy="1258483"/>
      </dsp:txXfrm>
    </dsp:sp>
    <dsp:sp modelId="{1771EA38-65D4-4BB9-82BD-20181A6B4A22}">
      <dsp:nvSpPr>
        <dsp:cNvPr id="0" name=""/>
        <dsp:cNvSpPr/>
      </dsp:nvSpPr>
      <dsp:spPr>
        <a:xfrm>
          <a:off x="637457" y="30169"/>
          <a:ext cx="3918518" cy="12584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fa-IR" sz="1600" kern="1200" dirty="0" smtClean="0">
              <a:cs typeface="B Koodak" panose="00000700000000000000" pitchFamily="2" charset="-78"/>
            </a:rPr>
            <a:t>انجام تمرین شدید یا بیش از حد ورزشی اغلب بعد از دوی ماراتن،ورزشکاران در اثر ازدست دادن  </a:t>
          </a:r>
          <a:endParaRPr lang="en-US" sz="1600" kern="1200" dirty="0" smtClean="0">
            <a:cs typeface="B Koodak" panose="00000700000000000000" pitchFamily="2" charset="-78"/>
          </a:endParaRPr>
        </a:p>
        <a:p>
          <a:pPr lvl="0" algn="ctr" defTabSz="711200">
            <a:lnSpc>
              <a:spcPct val="90000"/>
            </a:lnSpc>
            <a:spcBef>
              <a:spcPct val="0"/>
            </a:spcBef>
            <a:spcAft>
              <a:spcPct val="35000"/>
            </a:spcAft>
          </a:pPr>
          <a:r>
            <a:rPr lang="fa-IR" sz="1600" kern="1200" dirty="0" smtClean="0">
              <a:cs typeface="B Koodak" panose="00000700000000000000" pitchFamily="2" charset="-78"/>
            </a:rPr>
            <a:t>املاح بدن، دچار گرفتگی دردناک عضلات میشوند</a:t>
          </a:r>
          <a:endParaRPr lang="en-US" sz="1600" kern="1200" dirty="0">
            <a:cs typeface="B Koodak" panose="00000700000000000000" pitchFamily="2" charset="-78"/>
          </a:endParaRPr>
        </a:p>
      </dsp:txBody>
      <dsp:txXfrm>
        <a:off x="637457" y="30169"/>
        <a:ext cx="3918518" cy="1258483"/>
      </dsp:txXfrm>
    </dsp:sp>
    <dsp:sp modelId="{3377D104-7917-41DB-BBC2-45D209F678B8}">
      <dsp:nvSpPr>
        <dsp:cNvPr id="0" name=""/>
        <dsp:cNvSpPr/>
      </dsp:nvSpPr>
      <dsp:spPr>
        <a:xfrm>
          <a:off x="8418128" y="22291"/>
          <a:ext cx="2097471" cy="12584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fa-IR" sz="2000" kern="1200" dirty="0" smtClean="0">
              <a:cs typeface="B Koodak" panose="00000700000000000000" pitchFamily="2" charset="-78"/>
            </a:rPr>
            <a:t>کشیدگی عضله در اثر حرکات ناگهانی بدن</a:t>
          </a:r>
          <a:endParaRPr lang="en-US" sz="2000" kern="1200" dirty="0">
            <a:cs typeface="B Koodak" panose="00000700000000000000" pitchFamily="2" charset="-78"/>
          </a:endParaRPr>
        </a:p>
      </dsp:txBody>
      <dsp:txXfrm>
        <a:off x="8418128" y="22291"/>
        <a:ext cx="2097471" cy="1258483"/>
      </dsp:txXfrm>
    </dsp:sp>
    <dsp:sp modelId="{DD9DA82D-3727-4AAB-99AE-4FE7DC399660}">
      <dsp:nvSpPr>
        <dsp:cNvPr id="0" name=""/>
        <dsp:cNvSpPr/>
      </dsp:nvSpPr>
      <dsp:spPr>
        <a:xfrm>
          <a:off x="9411113" y="1548076"/>
          <a:ext cx="1104486" cy="12584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fa-IR" sz="1800" kern="1200" dirty="0" smtClean="0">
              <a:cs typeface="B Koodak" panose="00000700000000000000" pitchFamily="2" charset="-78"/>
            </a:rPr>
            <a:t>کم آبی بدن</a:t>
          </a:r>
          <a:endParaRPr lang="en-US" sz="1800" kern="1200" dirty="0">
            <a:cs typeface="B Koodak" panose="00000700000000000000" pitchFamily="2" charset="-78"/>
          </a:endParaRPr>
        </a:p>
      </dsp:txBody>
      <dsp:txXfrm>
        <a:off x="9411113" y="1548076"/>
        <a:ext cx="1104486" cy="1258483"/>
      </dsp:txXfrm>
    </dsp:sp>
    <dsp:sp modelId="{FBFDB5E1-8ACB-4F18-9DD1-53420A03CE3B}">
      <dsp:nvSpPr>
        <dsp:cNvPr id="0" name=""/>
        <dsp:cNvSpPr/>
      </dsp:nvSpPr>
      <dsp:spPr>
        <a:xfrm>
          <a:off x="7323484" y="1546087"/>
          <a:ext cx="2097471" cy="12584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fa-IR" sz="1800" kern="1200" dirty="0" smtClean="0">
              <a:cs typeface="B Koodak" panose="00000700000000000000" pitchFamily="2" charset="-78"/>
            </a:rPr>
            <a:t>آسیب اعصاب یا نخاع</a:t>
          </a:r>
          <a:endParaRPr lang="en-US" sz="1800" kern="1200" dirty="0">
            <a:cs typeface="B Koodak" panose="00000700000000000000" pitchFamily="2" charset="-78"/>
          </a:endParaRPr>
        </a:p>
      </dsp:txBody>
      <dsp:txXfrm>
        <a:off x="7323484" y="1546087"/>
        <a:ext cx="2097471" cy="1258483"/>
      </dsp:txXfrm>
    </dsp:sp>
    <dsp:sp modelId="{35FE075B-2E69-4743-A391-EE87D520ED43}">
      <dsp:nvSpPr>
        <dsp:cNvPr id="0" name=""/>
        <dsp:cNvSpPr/>
      </dsp:nvSpPr>
      <dsp:spPr>
        <a:xfrm>
          <a:off x="1448790" y="3026776"/>
          <a:ext cx="3287179" cy="12584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fa-IR" sz="1800" kern="1200" dirty="0" smtClean="0">
              <a:cs typeface="B Koodak" panose="00000700000000000000" pitchFamily="2" charset="-78"/>
            </a:rPr>
            <a:t>بیماری هایی مثل فلج مغزی، ام اس و سیروز کبدی</a:t>
          </a:r>
          <a:endParaRPr lang="en-US" sz="1800" kern="1200" dirty="0">
            <a:cs typeface="B Koodak" panose="00000700000000000000" pitchFamily="2" charset="-78"/>
          </a:endParaRPr>
        </a:p>
      </dsp:txBody>
      <dsp:txXfrm>
        <a:off x="1448790" y="3026776"/>
        <a:ext cx="3287179" cy="1258483"/>
      </dsp:txXfrm>
    </dsp:sp>
    <dsp:sp modelId="{C52726AF-F408-4563-BC0E-BCBBA874B0CD}">
      <dsp:nvSpPr>
        <dsp:cNvPr id="0" name=""/>
        <dsp:cNvSpPr/>
      </dsp:nvSpPr>
      <dsp:spPr>
        <a:xfrm>
          <a:off x="503250" y="1573203"/>
          <a:ext cx="4707587" cy="12584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fa-IR" sz="2000" kern="1200" dirty="0" smtClean="0">
              <a:cs typeface="B Koodak" panose="00000700000000000000" pitchFamily="2" charset="-78"/>
            </a:rPr>
            <a:t>قرار گرفتن در معرض موادشیمیایی خاص مثل آفت کش ها و حشره کش ها و مسمومیت با سرب ممکن است سبب اسپاسم ماهیچه ای شود</a:t>
          </a:r>
          <a:endParaRPr lang="en-US" sz="2000" kern="1200" dirty="0" smtClean="0">
            <a:cs typeface="B Koodak" panose="00000700000000000000" pitchFamily="2" charset="-78"/>
          </a:endParaRPr>
        </a:p>
      </dsp:txBody>
      <dsp:txXfrm>
        <a:off x="503250" y="1573203"/>
        <a:ext cx="4707587" cy="1258483"/>
      </dsp:txXfrm>
    </dsp:sp>
    <dsp:sp modelId="{17244A32-B053-4B54-A2B3-0C211E6A65CF}">
      <dsp:nvSpPr>
        <dsp:cNvPr id="0" name=""/>
        <dsp:cNvSpPr/>
      </dsp:nvSpPr>
      <dsp:spPr>
        <a:xfrm>
          <a:off x="5211655" y="1561462"/>
          <a:ext cx="2097471" cy="12584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fa-IR" sz="1800" kern="1200" dirty="0" smtClean="0">
              <a:cs typeface="B Koodak" panose="00000700000000000000" pitchFamily="2" charset="-78"/>
            </a:rPr>
            <a:t>تهوع و استفراغ بیش از حد هم می تواند باعث اسپاسم ماهیچه ای شود</a:t>
          </a:r>
          <a:endParaRPr lang="en-US" sz="1800" kern="1200" dirty="0">
            <a:cs typeface="B Koodak" panose="00000700000000000000" pitchFamily="2" charset="-78"/>
          </a:endParaRPr>
        </a:p>
      </dsp:txBody>
      <dsp:txXfrm>
        <a:off x="5211655" y="1561462"/>
        <a:ext cx="2097471" cy="125848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4FADB3-2F06-40F2-9774-1994AC0759CB}">
      <dsp:nvSpPr>
        <dsp:cNvPr id="0" name=""/>
        <dsp:cNvSpPr/>
      </dsp:nvSpPr>
      <dsp:spPr>
        <a:xfrm>
          <a:off x="2613981" y="0"/>
          <a:ext cx="1846197" cy="19051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fa-IR" sz="1600" kern="1200" dirty="0" smtClean="0">
              <a:cs typeface="B Koodak" panose="00000700000000000000" pitchFamily="2" charset="-78"/>
            </a:rPr>
            <a:t>نوع دیگری از اسپاسم ماهیچه ای، گرفتگی عضلات شکم در اثر آنفلوآنزای معده و یا سندرم روده تحریک پذیر است</a:t>
          </a:r>
          <a:endParaRPr lang="en-US" sz="1600" kern="1200" dirty="0" smtClean="0">
            <a:cs typeface="B Koodak" panose="00000700000000000000" pitchFamily="2" charset="-78"/>
          </a:endParaRPr>
        </a:p>
      </dsp:txBody>
      <dsp:txXfrm>
        <a:off x="2613981" y="0"/>
        <a:ext cx="1846197" cy="1905146"/>
      </dsp:txXfrm>
    </dsp:sp>
    <dsp:sp modelId="{0053CAD8-521D-4369-AEA5-1C3773A1C812}">
      <dsp:nvSpPr>
        <dsp:cNvPr id="0" name=""/>
        <dsp:cNvSpPr/>
      </dsp:nvSpPr>
      <dsp:spPr>
        <a:xfrm>
          <a:off x="6253787" y="1667325"/>
          <a:ext cx="1483890" cy="163437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fa-IR" sz="1600" kern="1200" dirty="0" smtClean="0">
              <a:cs typeface="B Koodak" panose="00000700000000000000" pitchFamily="2" charset="-78"/>
            </a:rPr>
            <a:t>بیماران دیالیزی و افرادی که الکل مصرف می کنند نیز در معرض اسپاسم ساق پا هستند.</a:t>
          </a:r>
          <a:endParaRPr lang="en-US" sz="1600" kern="1200" dirty="0" smtClean="0">
            <a:cs typeface="B Koodak" panose="00000700000000000000" pitchFamily="2" charset="-78"/>
          </a:endParaRPr>
        </a:p>
      </dsp:txBody>
      <dsp:txXfrm>
        <a:off x="6253787" y="1667325"/>
        <a:ext cx="1483890" cy="1634378"/>
      </dsp:txXfrm>
    </dsp:sp>
    <dsp:sp modelId="{2B2E8B61-4DE3-4A10-A4FC-23775B16FB5E}">
      <dsp:nvSpPr>
        <dsp:cNvPr id="0" name=""/>
        <dsp:cNvSpPr/>
      </dsp:nvSpPr>
      <dsp:spPr>
        <a:xfrm>
          <a:off x="4483535" y="0"/>
          <a:ext cx="3949746" cy="166910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fa-IR" sz="1600" kern="1200" dirty="0" smtClean="0">
              <a:cs typeface="B Koodak" panose="00000700000000000000" pitchFamily="2" charset="-78"/>
            </a:rPr>
            <a:t>یکی از علل مهم بروز اسپاسم، کاهش اکسیژن است در صورتی که اکسیژن محیطی که فرد در آن قرار گرفته کم باشد، ممکن است فرد دچار اسپاسم شود که در این حالت</a:t>
          </a:r>
          <a:endParaRPr lang="en-US" sz="1600" kern="1200" dirty="0" smtClean="0">
            <a:cs typeface="B Koodak" panose="00000700000000000000" pitchFamily="2" charset="-78"/>
          </a:endParaRPr>
        </a:p>
        <a:p>
          <a:pPr lvl="0" algn="ctr" defTabSz="711200">
            <a:lnSpc>
              <a:spcPct val="90000"/>
            </a:lnSpc>
            <a:spcBef>
              <a:spcPct val="0"/>
            </a:spcBef>
            <a:spcAft>
              <a:spcPct val="35000"/>
            </a:spcAft>
          </a:pPr>
          <a:r>
            <a:rPr lang="fa-IR" sz="1600" kern="1200" dirty="0" smtClean="0">
              <a:cs typeface="B Koodak" panose="00000700000000000000" pitchFamily="2" charset="-78"/>
            </a:rPr>
            <a:t>قرار گرفتن در یک محیط پر از اکسیژن و تنفس عمیق می تواند موثر باشد</a:t>
          </a:r>
          <a:endParaRPr lang="en-US" sz="1600" kern="1200" dirty="0" smtClean="0">
            <a:cs typeface="B Koodak" panose="00000700000000000000" pitchFamily="2" charset="-78"/>
          </a:endParaRPr>
        </a:p>
      </dsp:txBody>
      <dsp:txXfrm>
        <a:off x="4483535" y="0"/>
        <a:ext cx="3949746" cy="1669101"/>
      </dsp:txXfrm>
    </dsp:sp>
    <dsp:sp modelId="{0FE35C1E-2016-459D-83E0-72383BECDF07}">
      <dsp:nvSpPr>
        <dsp:cNvPr id="0" name=""/>
        <dsp:cNvSpPr/>
      </dsp:nvSpPr>
      <dsp:spPr>
        <a:xfrm>
          <a:off x="8453210" y="0"/>
          <a:ext cx="1603091" cy="146259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fa-IR" sz="1600" kern="1200" dirty="0" smtClean="0">
              <a:cs typeface="B Koodak" panose="00000700000000000000" pitchFamily="2" charset="-78"/>
            </a:rPr>
            <a:t>آلودگی با سمومی مانند استریکنین می تواند عامل ایجاد اسپاسم عضله باشد</a:t>
          </a:r>
          <a:endParaRPr lang="en-US" sz="1600" kern="1200" dirty="0">
            <a:cs typeface="B Koodak" panose="00000700000000000000" pitchFamily="2" charset="-78"/>
          </a:endParaRPr>
        </a:p>
      </dsp:txBody>
      <dsp:txXfrm>
        <a:off x="8453210" y="0"/>
        <a:ext cx="1603091" cy="1462596"/>
      </dsp:txXfrm>
    </dsp:sp>
    <dsp:sp modelId="{CFD68676-4684-46A6-9DAE-36BB263D7617}">
      <dsp:nvSpPr>
        <dsp:cNvPr id="0" name=""/>
        <dsp:cNvSpPr/>
      </dsp:nvSpPr>
      <dsp:spPr>
        <a:xfrm>
          <a:off x="875855" y="0"/>
          <a:ext cx="1740989" cy="147704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fa-IR" sz="1600" kern="1200" dirty="0" smtClean="0">
              <a:cs typeface="B Koodak" panose="00000700000000000000" pitchFamily="2" charset="-78"/>
            </a:rPr>
            <a:t>استفاده از داروهای ادرار آور دیورتیک و اسید نیکوتینیک دارویی می تواند موجب اسپاسم شود.</a:t>
          </a:r>
          <a:endParaRPr lang="en-US" sz="1600" kern="1200" dirty="0" smtClean="0">
            <a:cs typeface="B Koodak" panose="00000700000000000000" pitchFamily="2" charset="-78"/>
          </a:endParaRPr>
        </a:p>
      </dsp:txBody>
      <dsp:txXfrm>
        <a:off x="875855" y="0"/>
        <a:ext cx="1740989" cy="1477047"/>
      </dsp:txXfrm>
    </dsp:sp>
    <dsp:sp modelId="{57B2FB67-B5DC-4785-ABE5-766BF9FA1187}">
      <dsp:nvSpPr>
        <dsp:cNvPr id="0" name=""/>
        <dsp:cNvSpPr/>
      </dsp:nvSpPr>
      <dsp:spPr>
        <a:xfrm>
          <a:off x="901230" y="1961550"/>
          <a:ext cx="5342348" cy="229471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fa-IR" sz="1600" kern="1200" dirty="0" smtClean="0">
              <a:cs typeface="B Koodak" panose="00000700000000000000" pitchFamily="2" charset="-78"/>
            </a:rPr>
            <a:t>آنژین نوع دیگری از اسپاسم است و زمانی که قلب خون کافی نداشته باشدرخ می دهد و مربوط به تصلب شراین یا سختی سرخرگ ها است علل آنژین </a:t>
          </a:r>
          <a:endParaRPr lang="en-US" sz="1600" kern="1200" dirty="0" smtClean="0">
            <a:cs typeface="B Koodak" panose="00000700000000000000" pitchFamily="2" charset="-78"/>
          </a:endParaRPr>
        </a:p>
        <a:p>
          <a:pPr lvl="0" algn="ctr" defTabSz="711200">
            <a:lnSpc>
              <a:spcPct val="90000"/>
            </a:lnSpc>
            <a:spcBef>
              <a:spcPct val="0"/>
            </a:spcBef>
            <a:spcAft>
              <a:spcPct val="35000"/>
            </a:spcAft>
          </a:pPr>
          <a:r>
            <a:rPr lang="fa-IR" sz="1600" kern="1200" dirty="0" smtClean="0">
              <a:cs typeface="B Koodak" panose="00000700000000000000" pitchFamily="2" charset="-78"/>
            </a:rPr>
            <a:t>معمولاگرفتگی دردناک در ناحیه سینه، گاهی گردن و کتف ها و فک است</a:t>
          </a:r>
          <a:endParaRPr lang="en-US" sz="1600" kern="1200" dirty="0" smtClean="0">
            <a:cs typeface="B Koodak" panose="00000700000000000000" pitchFamily="2" charset="-78"/>
          </a:endParaRPr>
        </a:p>
        <a:p>
          <a:pPr lvl="0" algn="ctr" defTabSz="711200">
            <a:lnSpc>
              <a:spcPct val="90000"/>
            </a:lnSpc>
            <a:spcBef>
              <a:spcPct val="0"/>
            </a:spcBef>
            <a:spcAft>
              <a:spcPct val="35000"/>
            </a:spcAft>
          </a:pPr>
          <a:r>
            <a:rPr lang="fa-IR" sz="1600" kern="1200" dirty="0" smtClean="0">
              <a:cs typeface="B Koodak" panose="00000700000000000000" pitchFamily="2" charset="-78"/>
            </a:rPr>
            <a:t>درمان این گرفتگی عموما با درمان علل بیماری قلبی و درمان طبی آنژین صورت می گیرد</a:t>
          </a:r>
          <a:endParaRPr lang="en-US" sz="1600" kern="1200" dirty="0" smtClean="0">
            <a:cs typeface="B Koodak" panose="00000700000000000000" pitchFamily="2" charset="-78"/>
          </a:endParaRPr>
        </a:p>
      </dsp:txBody>
      <dsp:txXfrm>
        <a:off x="901230" y="1961550"/>
        <a:ext cx="5342348" cy="2294712"/>
      </dsp:txXfrm>
    </dsp:sp>
    <dsp:sp modelId="{8FFAB2B8-C39B-47C8-9928-6E5B16F3486D}">
      <dsp:nvSpPr>
        <dsp:cNvPr id="0" name=""/>
        <dsp:cNvSpPr/>
      </dsp:nvSpPr>
      <dsp:spPr>
        <a:xfrm>
          <a:off x="7751215" y="1675099"/>
          <a:ext cx="2764384" cy="177392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fa-IR" sz="1600" kern="1200" dirty="0" smtClean="0">
              <a:cs typeface="B Koodak" panose="00000700000000000000" pitchFamily="2" charset="-78"/>
            </a:rPr>
            <a:t>خستگی جسمی شدید و ادامه فعالیت با وجود خستگی مفرط به عنوان علل انقباض عضلات است که در این حالت</a:t>
          </a:r>
          <a:r>
            <a:rPr lang="en-US" sz="1600" kern="1200" dirty="0" smtClean="0">
              <a:cs typeface="B Koodak" panose="00000700000000000000" pitchFamily="2" charset="-78"/>
            </a:rPr>
            <a:t> </a:t>
          </a:r>
          <a:r>
            <a:rPr lang="fa-IR" sz="1600" kern="1200" dirty="0" smtClean="0">
              <a:cs typeface="B Koodak" panose="00000700000000000000" pitchFamily="2" charset="-78"/>
            </a:rPr>
            <a:t>استراحت، نقش موثری در بهبود اسپاسم عضلات دارد</a:t>
          </a:r>
          <a:endParaRPr lang="en-US" sz="1600" kern="1200" dirty="0" smtClean="0">
            <a:cs typeface="B Koodak" panose="00000700000000000000" pitchFamily="2" charset="-78"/>
          </a:endParaRPr>
        </a:p>
      </dsp:txBody>
      <dsp:txXfrm>
        <a:off x="7751215" y="1675099"/>
        <a:ext cx="2764384" cy="177392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C1D5C6-F46A-41EA-8184-490C6584452D}">
      <dsp:nvSpPr>
        <dsp:cNvPr id="0" name=""/>
        <dsp:cNvSpPr/>
      </dsp:nvSpPr>
      <dsp:spPr>
        <a:xfrm>
          <a:off x="1960414" y="1510290"/>
          <a:ext cx="6594770" cy="1305401"/>
        </a:xfrm>
        <a:prstGeom prst="roundRect">
          <a:avLst/>
        </a:prstGeom>
        <a:solidFill>
          <a:srgbClr val="FF000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6360" tIns="86360" rIns="86360" bIns="86360" numCol="1" spcCol="1270" anchor="ctr" anchorCtr="0">
          <a:noAutofit/>
        </a:bodyPr>
        <a:lstStyle/>
        <a:p>
          <a:pPr lvl="0" algn="ctr" defTabSz="1511300">
            <a:lnSpc>
              <a:spcPct val="90000"/>
            </a:lnSpc>
            <a:spcBef>
              <a:spcPct val="0"/>
            </a:spcBef>
            <a:spcAft>
              <a:spcPct val="35000"/>
            </a:spcAft>
          </a:pPr>
          <a:r>
            <a:rPr lang="fa-IR" sz="3400" kern="1200" dirty="0" smtClean="0">
              <a:cs typeface="B Koodak" panose="00000700000000000000" pitchFamily="2" charset="-78"/>
            </a:rPr>
            <a:t>اسپاسم عضلات به دو نوع کلی و جزئی تقسیم می شود:</a:t>
          </a:r>
          <a:endParaRPr lang="en-US" sz="3400" kern="1200" dirty="0">
            <a:cs typeface="B Koodak" panose="00000700000000000000" pitchFamily="2" charset="-78"/>
          </a:endParaRPr>
        </a:p>
      </dsp:txBody>
      <dsp:txXfrm>
        <a:off x="2024138" y="1574014"/>
        <a:ext cx="6467322" cy="1177953"/>
      </dsp:txXfrm>
    </dsp:sp>
    <dsp:sp modelId="{B1FC70AA-8984-4B5E-B0B4-CA42D7735F7F}">
      <dsp:nvSpPr>
        <dsp:cNvPr id="0" name=""/>
        <dsp:cNvSpPr/>
      </dsp:nvSpPr>
      <dsp:spPr>
        <a:xfrm rot="16200000">
          <a:off x="5100847" y="1353337"/>
          <a:ext cx="313905" cy="0"/>
        </a:xfrm>
        <a:custGeom>
          <a:avLst/>
          <a:gdLst/>
          <a:ahLst/>
          <a:cxnLst/>
          <a:rect l="0" t="0" r="0" b="0"/>
          <a:pathLst>
            <a:path>
              <a:moveTo>
                <a:pt x="0" y="0"/>
              </a:moveTo>
              <a:lnTo>
                <a:pt x="313905" y="0"/>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72004F31-F020-442D-9471-475D33B7505B}">
      <dsp:nvSpPr>
        <dsp:cNvPr id="0" name=""/>
        <dsp:cNvSpPr/>
      </dsp:nvSpPr>
      <dsp:spPr>
        <a:xfrm>
          <a:off x="2" y="57395"/>
          <a:ext cx="10515595" cy="113899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fa-IR" sz="2400" kern="1200" dirty="0" smtClean="0">
              <a:cs typeface="B Koodak" panose="00000700000000000000" pitchFamily="2" charset="-78"/>
            </a:rPr>
            <a:t>اسپاسم کلی:تمام عضلات را در برمی گیرد و شایع ترین علت آن کاهش آب بدن است که با</a:t>
          </a:r>
          <a:endParaRPr lang="en-US" sz="2400" kern="1200" dirty="0" smtClean="0">
            <a:cs typeface="B Koodak" panose="00000700000000000000" pitchFamily="2" charset="-78"/>
          </a:endParaRPr>
        </a:p>
        <a:p>
          <a:pPr lvl="0" algn="ctr" defTabSz="1066800">
            <a:lnSpc>
              <a:spcPct val="90000"/>
            </a:lnSpc>
            <a:spcBef>
              <a:spcPct val="0"/>
            </a:spcBef>
            <a:spcAft>
              <a:spcPct val="35000"/>
            </a:spcAft>
          </a:pPr>
          <a:r>
            <a:rPr lang="fa-IR" sz="2400" kern="1200" dirty="0" smtClean="0">
              <a:cs typeface="B Koodak" panose="00000700000000000000" pitchFamily="2" charset="-78"/>
            </a:rPr>
            <a:t>نوشیدن آب و مایعات زیاد برطرف می شود</a:t>
          </a:r>
          <a:endParaRPr lang="en-US" sz="2400" kern="1200" dirty="0">
            <a:cs typeface="B Koodak" panose="00000700000000000000" pitchFamily="2" charset="-78"/>
          </a:endParaRPr>
        </a:p>
      </dsp:txBody>
      <dsp:txXfrm>
        <a:off x="55603" y="112996"/>
        <a:ext cx="10404393" cy="1027788"/>
      </dsp:txXfrm>
    </dsp:sp>
    <dsp:sp modelId="{749979ED-2694-4AE5-B673-EB432F871DAA}">
      <dsp:nvSpPr>
        <dsp:cNvPr id="0" name=""/>
        <dsp:cNvSpPr/>
      </dsp:nvSpPr>
      <dsp:spPr>
        <a:xfrm rot="5400000">
          <a:off x="5036149" y="3037342"/>
          <a:ext cx="443300" cy="0"/>
        </a:xfrm>
        <a:custGeom>
          <a:avLst/>
          <a:gdLst/>
          <a:ahLst/>
          <a:cxnLst/>
          <a:rect l="0" t="0" r="0" b="0"/>
          <a:pathLst>
            <a:path>
              <a:moveTo>
                <a:pt x="0" y="0"/>
              </a:moveTo>
              <a:lnTo>
                <a:pt x="443300" y="0"/>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5B0CDA87-89C2-4C42-B5FD-6D93D308E2E7}">
      <dsp:nvSpPr>
        <dsp:cNvPr id="0" name=""/>
        <dsp:cNvSpPr/>
      </dsp:nvSpPr>
      <dsp:spPr>
        <a:xfrm>
          <a:off x="2" y="3258992"/>
          <a:ext cx="10515595" cy="118970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fa-IR" sz="2400" kern="1200" dirty="0" smtClean="0">
              <a:cs typeface="B Koodak" panose="00000700000000000000" pitchFamily="2" charset="-78"/>
            </a:rPr>
            <a:t>اسپاسم جزئی:قسمتی از بدن مثل کمر یا گردن را درگیر می کند و فروان ترین علت آن،</a:t>
          </a:r>
          <a:endParaRPr lang="en-US" sz="2400" kern="1200" dirty="0" smtClean="0">
            <a:cs typeface="B Koodak" panose="00000700000000000000" pitchFamily="2" charset="-78"/>
          </a:endParaRPr>
        </a:p>
        <a:p>
          <a:pPr lvl="0" algn="ctr" defTabSz="1066800">
            <a:lnSpc>
              <a:spcPct val="90000"/>
            </a:lnSpc>
            <a:spcBef>
              <a:spcPct val="0"/>
            </a:spcBef>
            <a:spcAft>
              <a:spcPct val="35000"/>
            </a:spcAft>
          </a:pPr>
          <a:r>
            <a:rPr lang="fa-IR" sz="2400" kern="1200" dirty="0" smtClean="0">
              <a:cs typeface="B Koodak" panose="00000700000000000000" pitchFamily="2" charset="-78"/>
            </a:rPr>
            <a:t>انجام حرکت ناگهانی در این قسمت ها است.</a:t>
          </a:r>
          <a:endParaRPr lang="en-US" sz="2400" kern="1200" dirty="0" smtClean="0">
            <a:cs typeface="B Koodak" panose="00000700000000000000" pitchFamily="2" charset="-78"/>
          </a:endParaRPr>
        </a:p>
      </dsp:txBody>
      <dsp:txXfrm>
        <a:off x="58078" y="3317068"/>
        <a:ext cx="10399443" cy="1073548"/>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899F9F4-93E7-43B1-A66F-B4DEC1472368}" type="datetimeFigureOut">
              <a:rPr lang="en-US" smtClean="0"/>
              <a:t>5/9/2023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A90369-9C62-40F4-A533-BC3A5B16997B}" type="slidenum">
              <a:rPr lang="en-US" smtClean="0"/>
              <a:t>‹#›</a:t>
            </a:fld>
            <a:endParaRPr lang="en-US"/>
          </a:p>
        </p:txBody>
      </p:sp>
    </p:spTree>
    <p:extLst>
      <p:ext uri="{BB962C8B-B14F-4D97-AF65-F5344CB8AC3E}">
        <p14:creationId xmlns:p14="http://schemas.microsoft.com/office/powerpoint/2010/main" val="28846732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899F9F4-93E7-43B1-A66F-B4DEC1472368}" type="datetimeFigureOut">
              <a:rPr lang="en-US" smtClean="0"/>
              <a:t>5/9/2023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A90369-9C62-40F4-A533-BC3A5B16997B}" type="slidenum">
              <a:rPr lang="en-US" smtClean="0"/>
              <a:t>‹#›</a:t>
            </a:fld>
            <a:endParaRPr lang="en-US"/>
          </a:p>
        </p:txBody>
      </p:sp>
    </p:spTree>
    <p:extLst>
      <p:ext uri="{BB962C8B-B14F-4D97-AF65-F5344CB8AC3E}">
        <p14:creationId xmlns:p14="http://schemas.microsoft.com/office/powerpoint/2010/main" val="4061164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899F9F4-93E7-43B1-A66F-B4DEC1472368}" type="datetimeFigureOut">
              <a:rPr lang="en-US" smtClean="0"/>
              <a:t>5/9/2023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A90369-9C62-40F4-A533-BC3A5B16997B}" type="slidenum">
              <a:rPr lang="en-US" smtClean="0"/>
              <a:t>‹#›</a:t>
            </a:fld>
            <a:endParaRPr lang="en-US"/>
          </a:p>
        </p:txBody>
      </p:sp>
    </p:spTree>
    <p:extLst>
      <p:ext uri="{BB962C8B-B14F-4D97-AF65-F5344CB8AC3E}">
        <p14:creationId xmlns:p14="http://schemas.microsoft.com/office/powerpoint/2010/main" val="29600415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899F9F4-93E7-43B1-A66F-B4DEC1472368}" type="datetimeFigureOut">
              <a:rPr lang="en-US" smtClean="0"/>
              <a:t>5/9/2023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AA90369-9C62-40F4-A533-BC3A5B16997B}" type="slidenum">
              <a:rPr lang="en-US" smtClean="0"/>
              <a:t>‹#›</a:t>
            </a:fld>
            <a:endParaRPr lang="en-US"/>
          </a:p>
        </p:txBody>
      </p:sp>
    </p:spTree>
    <p:extLst>
      <p:ext uri="{BB962C8B-B14F-4D97-AF65-F5344CB8AC3E}">
        <p14:creationId xmlns:p14="http://schemas.microsoft.com/office/powerpoint/2010/main" val="938149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899F9F4-93E7-43B1-A66F-B4DEC1472368}" type="datetimeFigureOut">
              <a:rPr lang="en-US" smtClean="0"/>
              <a:t>5/9/2023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AA90369-9C62-40F4-A533-BC3A5B16997B}" type="slidenum">
              <a:rPr lang="en-US" smtClean="0"/>
              <a:t>‹#›</a:t>
            </a:fld>
            <a:endParaRPr lang="en-US"/>
          </a:p>
        </p:txBody>
      </p:sp>
    </p:spTree>
    <p:extLst>
      <p:ext uri="{BB962C8B-B14F-4D97-AF65-F5344CB8AC3E}">
        <p14:creationId xmlns:p14="http://schemas.microsoft.com/office/powerpoint/2010/main" val="42015043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899F9F4-93E7-43B1-A66F-B4DEC1472368}" type="datetimeFigureOut">
              <a:rPr lang="en-US" smtClean="0"/>
              <a:t>5/9/2023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AA90369-9C62-40F4-A533-BC3A5B16997B}" type="slidenum">
              <a:rPr lang="en-US" smtClean="0"/>
              <a:t>‹#›</a:t>
            </a:fld>
            <a:endParaRPr lang="en-US"/>
          </a:p>
        </p:txBody>
      </p:sp>
    </p:spTree>
    <p:extLst>
      <p:ext uri="{BB962C8B-B14F-4D97-AF65-F5344CB8AC3E}">
        <p14:creationId xmlns:p14="http://schemas.microsoft.com/office/powerpoint/2010/main" val="29668350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99F9F4-93E7-43B1-A66F-B4DEC1472368}" type="datetimeFigureOut">
              <a:rPr lang="en-US" smtClean="0"/>
              <a:t>5/9/2023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AA90369-9C62-40F4-A533-BC3A5B16997B}" type="slidenum">
              <a:rPr lang="en-US" smtClean="0"/>
              <a:t>‹#›</a:t>
            </a:fld>
            <a:endParaRPr lang="en-US"/>
          </a:p>
        </p:txBody>
      </p:sp>
    </p:spTree>
    <p:extLst>
      <p:ext uri="{BB962C8B-B14F-4D97-AF65-F5344CB8AC3E}">
        <p14:creationId xmlns:p14="http://schemas.microsoft.com/office/powerpoint/2010/main" val="37487489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899F9F4-93E7-43B1-A66F-B4DEC1472368}" type="datetimeFigureOut">
              <a:rPr lang="en-US" smtClean="0"/>
              <a:t>5/9/2023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AA90369-9C62-40F4-A533-BC3A5B16997B}" type="slidenum">
              <a:rPr lang="en-US" smtClean="0"/>
              <a:t>‹#›</a:t>
            </a:fld>
            <a:endParaRPr lang="en-US"/>
          </a:p>
        </p:txBody>
      </p:sp>
    </p:spTree>
    <p:extLst>
      <p:ext uri="{BB962C8B-B14F-4D97-AF65-F5344CB8AC3E}">
        <p14:creationId xmlns:p14="http://schemas.microsoft.com/office/powerpoint/2010/main" val="28532919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899F9F4-93E7-43B1-A66F-B4DEC1472368}" type="datetimeFigureOut">
              <a:rPr lang="en-US" smtClean="0"/>
              <a:t>5/9/2023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AA90369-9C62-40F4-A533-BC3A5B16997B}" type="slidenum">
              <a:rPr lang="en-US" smtClean="0"/>
              <a:t>‹#›</a:t>
            </a:fld>
            <a:endParaRPr lang="en-US"/>
          </a:p>
        </p:txBody>
      </p:sp>
    </p:spTree>
    <p:extLst>
      <p:ext uri="{BB962C8B-B14F-4D97-AF65-F5344CB8AC3E}">
        <p14:creationId xmlns:p14="http://schemas.microsoft.com/office/powerpoint/2010/main" val="41749792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899F9F4-93E7-43B1-A66F-B4DEC1472368}" type="datetimeFigureOut">
              <a:rPr lang="en-US" smtClean="0"/>
              <a:t>5/9/2023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A90369-9C62-40F4-A533-BC3A5B16997B}" type="slidenum">
              <a:rPr lang="en-US" smtClean="0"/>
              <a:t>‹#›</a:t>
            </a:fld>
            <a:endParaRPr lang="en-US"/>
          </a:p>
        </p:txBody>
      </p:sp>
    </p:spTree>
    <p:extLst>
      <p:ext uri="{BB962C8B-B14F-4D97-AF65-F5344CB8AC3E}">
        <p14:creationId xmlns:p14="http://schemas.microsoft.com/office/powerpoint/2010/main" val="20435818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899F9F4-93E7-43B1-A66F-B4DEC1472368}" type="datetimeFigureOut">
              <a:rPr lang="en-US" smtClean="0"/>
              <a:t>5/9/2023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A90369-9C62-40F4-A533-BC3A5B16997B}" type="slidenum">
              <a:rPr lang="en-US" smtClean="0"/>
              <a:t>‹#›</a:t>
            </a:fld>
            <a:endParaRPr lang="en-US"/>
          </a:p>
        </p:txBody>
      </p:sp>
    </p:spTree>
    <p:extLst>
      <p:ext uri="{BB962C8B-B14F-4D97-AF65-F5344CB8AC3E}">
        <p14:creationId xmlns:p14="http://schemas.microsoft.com/office/powerpoint/2010/main" val="21219126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99F9F4-93E7-43B1-A66F-B4DEC1472368}" type="datetimeFigureOut">
              <a:rPr lang="en-US" smtClean="0"/>
              <a:t>5/9/2023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A90369-9C62-40F4-A533-BC3A5B16997B}" type="slidenum">
              <a:rPr lang="en-US" smtClean="0"/>
              <a:t>‹#›</a:t>
            </a:fld>
            <a:endParaRPr lang="en-US"/>
          </a:p>
        </p:txBody>
      </p:sp>
    </p:spTree>
    <p:extLst>
      <p:ext uri="{BB962C8B-B14F-4D97-AF65-F5344CB8AC3E}">
        <p14:creationId xmlns:p14="http://schemas.microsoft.com/office/powerpoint/2010/main" val="20219337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normAutofit/>
          </a:bodyPr>
          <a:lstStyle/>
          <a:p>
            <a:r>
              <a:rPr lang="fa-IR" sz="6000" b="1" dirty="0" smtClean="0">
                <a:solidFill>
                  <a:srgbClr val="FFFF00"/>
                </a:solidFill>
                <a:effectLst>
                  <a:glow rad="101600">
                    <a:srgbClr val="8A12D4">
                      <a:alpha val="60000"/>
                    </a:srgbClr>
                  </a:glow>
                </a:effectLst>
                <a:cs typeface="B Koodak" panose="00000700000000000000" pitchFamily="2" charset="-78"/>
              </a:rPr>
              <a:t>اسپاسم یا گرفتگی عضلات</a:t>
            </a:r>
            <a:endParaRPr lang="en-US" sz="6000" dirty="0">
              <a:solidFill>
                <a:srgbClr val="FFFF00"/>
              </a:solidFill>
              <a:effectLst>
                <a:glow rad="101600">
                  <a:srgbClr val="8A12D4">
                    <a:alpha val="60000"/>
                  </a:srgbClr>
                </a:glow>
              </a:effectLst>
            </a:endParaRPr>
          </a:p>
        </p:txBody>
      </p:sp>
    </p:spTree>
    <p:extLst>
      <p:ext uri="{BB962C8B-B14F-4D97-AF65-F5344CB8AC3E}">
        <p14:creationId xmlns:p14="http://schemas.microsoft.com/office/powerpoint/2010/main" val="1088201545"/>
      </p:ext>
    </p:extLst>
  </p:cSld>
  <p:clrMapOvr>
    <a:masterClrMapping/>
  </p:clrMapOvr>
  <p:transition spd="slow">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solidFill>
                  <a:srgbClr val="FFFF00"/>
                </a:solidFill>
                <a:effectLst>
                  <a:glow rad="101600">
                    <a:srgbClr val="8A12D4">
                      <a:alpha val="60000"/>
                    </a:srgbClr>
                  </a:glow>
                </a:effectLst>
                <a:cs typeface="B Koodak" panose="00000700000000000000" pitchFamily="2" charset="-78"/>
              </a:rPr>
              <a:t>تعریف اسپاسم و ...</a:t>
            </a:r>
            <a:endParaRPr lang="en-US" dirty="0">
              <a:solidFill>
                <a:srgbClr val="FFFF00"/>
              </a:solidFill>
              <a:effectLst>
                <a:glow rad="101600">
                  <a:srgbClr val="8A12D4">
                    <a:alpha val="60000"/>
                  </a:srgbClr>
                </a:glow>
              </a:effectLst>
              <a:cs typeface="B Koodak" panose="00000700000000000000" pitchFamily="2" charset="-78"/>
            </a:endParaRPr>
          </a:p>
        </p:txBody>
      </p:sp>
      <p:sp>
        <p:nvSpPr>
          <p:cNvPr id="3" name="Content Placeholder 2"/>
          <p:cNvSpPr>
            <a:spLocks noGrp="1"/>
          </p:cNvSpPr>
          <p:nvPr>
            <p:ph idx="1"/>
          </p:nvPr>
        </p:nvSpPr>
        <p:spPr/>
        <p:txBody>
          <a:bodyPr>
            <a:normAutofit/>
          </a:bodyPr>
          <a:lstStyle/>
          <a:p>
            <a:pPr algn="r"/>
            <a:r>
              <a:rPr lang="fa-IR" dirty="0">
                <a:solidFill>
                  <a:srgbClr val="FFFF00"/>
                </a:solidFill>
                <a:effectLst>
                  <a:glow rad="101600">
                    <a:srgbClr val="8A12D4">
                      <a:alpha val="60000"/>
                    </a:srgbClr>
                  </a:glow>
                </a:effectLst>
                <a:cs typeface="B Koodak" panose="00000700000000000000" pitchFamily="2" charset="-78"/>
              </a:rPr>
              <a:t>اسپاسم به </a:t>
            </a:r>
            <a:r>
              <a:rPr lang="fa-IR" dirty="0" smtClean="0">
                <a:solidFill>
                  <a:srgbClr val="FFFF00"/>
                </a:solidFill>
                <a:effectLst>
                  <a:glow rad="101600">
                    <a:srgbClr val="8A12D4">
                      <a:alpha val="60000"/>
                    </a:srgbClr>
                  </a:glow>
                </a:effectLst>
                <a:cs typeface="B Koodak" panose="00000700000000000000" pitchFamily="2" charset="-78"/>
              </a:rPr>
              <a:t>انقباض غیر </a:t>
            </a:r>
            <a:r>
              <a:rPr lang="fa-IR" dirty="0">
                <a:solidFill>
                  <a:srgbClr val="FFFF00"/>
                </a:solidFill>
                <a:effectLst>
                  <a:glow rad="101600">
                    <a:srgbClr val="8A12D4">
                      <a:alpha val="60000"/>
                    </a:srgbClr>
                  </a:glow>
                </a:effectLst>
                <a:cs typeface="B Koodak" panose="00000700000000000000" pitchFamily="2" charset="-78"/>
              </a:rPr>
              <a:t>ارادی دردناک یک یا گروهی از عضله گفته می </a:t>
            </a:r>
            <a:r>
              <a:rPr lang="fa-IR" dirty="0" smtClean="0">
                <a:solidFill>
                  <a:srgbClr val="FFFF00"/>
                </a:solidFill>
                <a:effectLst>
                  <a:glow rad="101600">
                    <a:srgbClr val="8A12D4">
                      <a:alpha val="60000"/>
                    </a:srgbClr>
                  </a:glow>
                </a:effectLst>
                <a:cs typeface="B Koodak" panose="00000700000000000000" pitchFamily="2" charset="-78"/>
              </a:rPr>
              <a:t>شود.</a:t>
            </a:r>
          </a:p>
          <a:p>
            <a:pPr algn="r"/>
            <a:r>
              <a:rPr lang="fa-IR" dirty="0" smtClean="0">
                <a:solidFill>
                  <a:srgbClr val="FFFF00"/>
                </a:solidFill>
                <a:effectLst>
                  <a:glow rad="101600">
                    <a:srgbClr val="8A12D4">
                      <a:alpha val="60000"/>
                    </a:srgbClr>
                  </a:glow>
                </a:effectLst>
                <a:cs typeface="B Koodak" panose="00000700000000000000" pitchFamily="2" charset="-78"/>
              </a:rPr>
              <a:t>در </a:t>
            </a:r>
            <a:r>
              <a:rPr lang="fa-IR" dirty="0">
                <a:solidFill>
                  <a:srgbClr val="FFFF00"/>
                </a:solidFill>
                <a:effectLst>
                  <a:glow rad="101600">
                    <a:srgbClr val="8A12D4">
                      <a:alpha val="60000"/>
                    </a:srgbClr>
                  </a:glow>
                </a:effectLst>
                <a:cs typeface="B Koodak" panose="00000700000000000000" pitchFamily="2" charset="-78"/>
              </a:rPr>
              <a:t>حالت عادی، </a:t>
            </a:r>
            <a:r>
              <a:rPr lang="fa-IR" dirty="0" smtClean="0">
                <a:solidFill>
                  <a:srgbClr val="FFFF00"/>
                </a:solidFill>
                <a:effectLst>
                  <a:glow rad="101600">
                    <a:srgbClr val="8A12D4">
                      <a:alpha val="60000"/>
                    </a:srgbClr>
                  </a:glow>
                </a:effectLst>
                <a:cs typeface="B Koodak" panose="00000700000000000000" pitchFamily="2" charset="-78"/>
              </a:rPr>
              <a:t>انقباض ارادی </a:t>
            </a:r>
            <a:r>
              <a:rPr lang="fa-IR" dirty="0">
                <a:solidFill>
                  <a:srgbClr val="FFFF00"/>
                </a:solidFill>
                <a:effectLst>
                  <a:glow rad="101600">
                    <a:srgbClr val="8A12D4">
                      <a:alpha val="60000"/>
                    </a:srgbClr>
                  </a:glow>
                </a:effectLst>
                <a:cs typeface="B Koodak" panose="00000700000000000000" pitchFamily="2" charset="-78"/>
              </a:rPr>
              <a:t>عضلات برای انجام کار یا تمرین ورزشی </a:t>
            </a:r>
            <a:r>
              <a:rPr lang="fa-IR" dirty="0" smtClean="0">
                <a:solidFill>
                  <a:srgbClr val="FFFF00"/>
                </a:solidFill>
                <a:effectLst>
                  <a:glow rad="101600">
                    <a:srgbClr val="8A12D4">
                      <a:alpha val="60000"/>
                    </a:srgbClr>
                  </a:glow>
                </a:effectLst>
                <a:cs typeface="B Koodak" panose="00000700000000000000" pitchFamily="2" charset="-78"/>
              </a:rPr>
              <a:t>اتّفاق می </a:t>
            </a:r>
            <a:r>
              <a:rPr lang="fa-IR" dirty="0">
                <a:solidFill>
                  <a:srgbClr val="FFFF00"/>
                </a:solidFill>
                <a:effectLst>
                  <a:glow rad="101600">
                    <a:srgbClr val="8A12D4">
                      <a:alpha val="60000"/>
                    </a:srgbClr>
                  </a:glow>
                </a:effectLst>
                <a:cs typeface="B Koodak" panose="00000700000000000000" pitchFamily="2" charset="-78"/>
              </a:rPr>
              <a:t>افتد </a:t>
            </a:r>
            <a:r>
              <a:rPr lang="fa-IR" dirty="0" smtClean="0">
                <a:solidFill>
                  <a:srgbClr val="FFFF00"/>
                </a:solidFill>
                <a:effectLst>
                  <a:glow rad="101600">
                    <a:srgbClr val="8A12D4">
                      <a:alpha val="60000"/>
                    </a:srgbClr>
                  </a:glow>
                </a:effectLst>
                <a:cs typeface="B Koodak" panose="00000700000000000000" pitchFamily="2" charset="-78"/>
              </a:rPr>
              <a:t>ولی انقباضی </a:t>
            </a:r>
            <a:r>
              <a:rPr lang="fa-IR" dirty="0">
                <a:solidFill>
                  <a:srgbClr val="FFFF00"/>
                </a:solidFill>
                <a:effectLst>
                  <a:glow rad="101600">
                    <a:srgbClr val="8A12D4">
                      <a:alpha val="60000"/>
                    </a:srgbClr>
                  </a:glow>
                </a:effectLst>
                <a:cs typeface="B Koodak" panose="00000700000000000000" pitchFamily="2" charset="-78"/>
              </a:rPr>
              <a:t>که طی اسپاسم رخ می دهد غیر ارادی است و مغز </a:t>
            </a:r>
            <a:r>
              <a:rPr lang="fa-IR" dirty="0" smtClean="0">
                <a:solidFill>
                  <a:srgbClr val="FFFF00"/>
                </a:solidFill>
                <a:effectLst>
                  <a:glow rad="101600">
                    <a:srgbClr val="8A12D4">
                      <a:alpha val="60000"/>
                    </a:srgbClr>
                  </a:glow>
                </a:effectLst>
                <a:cs typeface="B Koodak" panose="00000700000000000000" pitchFamily="2" charset="-78"/>
              </a:rPr>
              <a:t>پیغام هایی </a:t>
            </a:r>
            <a:r>
              <a:rPr lang="fa-IR" dirty="0">
                <a:solidFill>
                  <a:srgbClr val="FFFF00"/>
                </a:solidFill>
                <a:effectLst>
                  <a:glow rad="101600">
                    <a:srgbClr val="8A12D4">
                      <a:alpha val="60000"/>
                    </a:srgbClr>
                  </a:glow>
                </a:effectLst>
                <a:cs typeface="B Koodak" panose="00000700000000000000" pitchFamily="2" charset="-78"/>
              </a:rPr>
              <a:t>را برای </a:t>
            </a:r>
            <a:r>
              <a:rPr lang="fa-IR" dirty="0" smtClean="0">
                <a:solidFill>
                  <a:srgbClr val="FFFF00"/>
                </a:solidFill>
                <a:effectLst>
                  <a:glow rad="101600">
                    <a:srgbClr val="8A12D4">
                      <a:alpha val="60000"/>
                    </a:srgbClr>
                  </a:glow>
                </a:effectLst>
                <a:cs typeface="B Koodak" panose="00000700000000000000" pitchFamily="2" charset="-78"/>
              </a:rPr>
              <a:t>انقباض می فرستد </a:t>
            </a:r>
            <a:r>
              <a:rPr lang="fa-IR" dirty="0">
                <a:solidFill>
                  <a:srgbClr val="FFFF00"/>
                </a:solidFill>
                <a:effectLst>
                  <a:glow rad="101600">
                    <a:srgbClr val="8A12D4">
                      <a:alpha val="60000"/>
                    </a:srgbClr>
                  </a:glow>
                </a:effectLst>
                <a:cs typeface="B Koodak" panose="00000700000000000000" pitchFamily="2" charset="-78"/>
              </a:rPr>
              <a:t>که بدن نمی </a:t>
            </a:r>
            <a:r>
              <a:rPr lang="fa-IR" dirty="0" smtClean="0">
                <a:solidFill>
                  <a:srgbClr val="FFFF00"/>
                </a:solidFill>
                <a:effectLst>
                  <a:glow rad="101600">
                    <a:srgbClr val="8A12D4">
                      <a:alpha val="60000"/>
                    </a:srgbClr>
                  </a:glow>
                </a:effectLst>
                <a:cs typeface="B Koodak" panose="00000700000000000000" pitchFamily="2" charset="-78"/>
              </a:rPr>
              <a:t>خواهد.</a:t>
            </a:r>
          </a:p>
          <a:p>
            <a:pPr algn="r"/>
            <a:r>
              <a:rPr lang="fa-IR" dirty="0">
                <a:solidFill>
                  <a:srgbClr val="FFFF00"/>
                </a:solidFill>
                <a:effectLst>
                  <a:glow rad="101600">
                    <a:srgbClr val="8A12D4">
                      <a:alpha val="60000"/>
                    </a:srgbClr>
                  </a:glow>
                </a:effectLst>
                <a:cs typeface="B Koodak" panose="00000700000000000000" pitchFamily="2" charset="-78"/>
              </a:rPr>
              <a:t>انقباض می تواند چند لحظه، چند دقیقه یا چند ساعت به طول </a:t>
            </a:r>
            <a:r>
              <a:rPr lang="fa-IR" dirty="0" smtClean="0">
                <a:solidFill>
                  <a:srgbClr val="FFFF00"/>
                </a:solidFill>
                <a:effectLst>
                  <a:glow rad="101600">
                    <a:srgbClr val="8A12D4">
                      <a:alpha val="60000"/>
                    </a:srgbClr>
                  </a:glow>
                </a:effectLst>
                <a:cs typeface="B Koodak" panose="00000700000000000000" pitchFamily="2" charset="-78"/>
              </a:rPr>
              <a:t>بی انجامد </a:t>
            </a:r>
            <a:r>
              <a:rPr lang="fa-IR" dirty="0">
                <a:solidFill>
                  <a:srgbClr val="FFFF00"/>
                </a:solidFill>
                <a:effectLst>
                  <a:glow rad="101600">
                    <a:srgbClr val="8A12D4">
                      <a:alpha val="60000"/>
                    </a:srgbClr>
                  </a:glow>
                </a:effectLst>
                <a:cs typeface="B Koodak" panose="00000700000000000000" pitchFamily="2" charset="-78"/>
              </a:rPr>
              <a:t>مشکلی معروف به </a:t>
            </a:r>
            <a:r>
              <a:rPr lang="fa-IR" dirty="0" smtClean="0">
                <a:solidFill>
                  <a:srgbClr val="FFFF00"/>
                </a:solidFill>
                <a:effectLst>
                  <a:glow rad="101600">
                    <a:srgbClr val="8A12D4">
                      <a:alpha val="60000"/>
                    </a:srgbClr>
                  </a:glow>
                </a:effectLst>
                <a:cs typeface="B Koodak" panose="00000700000000000000" pitchFamily="2" charset="-78"/>
              </a:rPr>
              <a:t>ران پای سوارکار وجود دارد که در حقیقت انقباض ماهیچه ی پا است مردم اغلب در </a:t>
            </a:r>
            <a:endParaRPr lang="fa-IR" dirty="0">
              <a:solidFill>
                <a:srgbClr val="FFFF00"/>
              </a:solidFill>
              <a:effectLst>
                <a:glow rad="101600">
                  <a:srgbClr val="8A12D4">
                    <a:alpha val="60000"/>
                  </a:srgbClr>
                </a:glow>
              </a:effectLst>
              <a:cs typeface="B Koodak" panose="00000700000000000000" pitchFamily="2" charset="-78"/>
            </a:endParaRPr>
          </a:p>
          <a:p>
            <a:pPr algn="r"/>
            <a:r>
              <a:rPr lang="fa-IR" dirty="0" smtClean="0">
                <a:solidFill>
                  <a:srgbClr val="FFFF00"/>
                </a:solidFill>
                <a:effectLst>
                  <a:glow rad="101600">
                    <a:srgbClr val="8A12D4">
                      <a:alpha val="60000"/>
                    </a:srgbClr>
                  </a:glow>
                </a:effectLst>
                <a:cs typeface="B Koodak" panose="00000700000000000000" pitchFamily="2" charset="-78"/>
              </a:rPr>
              <a:t>واکنش به درد گرفتگی ران پا، دیگر ماهیچه ها را هم منقبض می کنند که متاسفانه باعث طولانی تر شدن اسپاسم می شود.</a:t>
            </a:r>
            <a:endParaRPr lang="en-US" dirty="0" smtClean="0">
              <a:solidFill>
                <a:srgbClr val="FFFF00"/>
              </a:solidFill>
              <a:effectLst>
                <a:glow rad="101600">
                  <a:srgbClr val="8A12D4">
                    <a:alpha val="60000"/>
                  </a:srgbClr>
                </a:glow>
              </a:effectLst>
              <a:cs typeface="B Koodak" panose="00000700000000000000" pitchFamily="2" charset="-78"/>
            </a:endParaRPr>
          </a:p>
          <a:p>
            <a:pPr algn="r"/>
            <a:endParaRPr lang="fa-IR" dirty="0" smtClean="0">
              <a:solidFill>
                <a:srgbClr val="FFFF00"/>
              </a:solidFill>
              <a:effectLst>
                <a:glow rad="101600">
                  <a:srgbClr val="8A12D4">
                    <a:alpha val="60000"/>
                  </a:srgbClr>
                </a:glow>
              </a:effectLst>
              <a:cs typeface="B Koodak" panose="00000700000000000000" pitchFamily="2" charset="-78"/>
            </a:endParaRPr>
          </a:p>
          <a:p>
            <a:pPr algn="r"/>
            <a:r>
              <a:rPr lang="fa-IR" dirty="0" smtClean="0">
                <a:solidFill>
                  <a:srgbClr val="FFFF00"/>
                </a:solidFill>
                <a:effectLst>
                  <a:glow rad="101600">
                    <a:srgbClr val="8A12D4">
                      <a:alpha val="60000"/>
                    </a:srgbClr>
                  </a:glow>
                </a:effectLst>
                <a:cs typeface="B Koodak" panose="00000700000000000000" pitchFamily="2" charset="-78"/>
              </a:rPr>
              <a:t>  </a:t>
            </a:r>
          </a:p>
        </p:txBody>
      </p:sp>
    </p:spTree>
    <p:extLst>
      <p:ext uri="{BB962C8B-B14F-4D97-AF65-F5344CB8AC3E}">
        <p14:creationId xmlns:p14="http://schemas.microsoft.com/office/powerpoint/2010/main" val="3590987401"/>
      </p:ext>
    </p:extLst>
  </p:cSld>
  <p:clrMapOvr>
    <a:masterClrMapping/>
  </p:clrMapOvr>
  <p:transition spd="slow">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b="1" dirty="0">
                <a:solidFill>
                  <a:srgbClr val="FFFF00"/>
                </a:solidFill>
                <a:effectLst>
                  <a:glow rad="101600">
                    <a:srgbClr val="8A12D4">
                      <a:alpha val="60000"/>
                    </a:srgbClr>
                  </a:glow>
                </a:effectLst>
                <a:cs typeface="B Koodak" panose="00000700000000000000" pitchFamily="2" charset="-78"/>
              </a:rPr>
              <a:t>علل گرفتگی عضلات</a:t>
            </a:r>
            <a:endParaRPr lang="en-US" dirty="0">
              <a:solidFill>
                <a:srgbClr val="FFFF00"/>
              </a:solidFill>
              <a:effectLst>
                <a:glow rad="101600">
                  <a:srgbClr val="8A12D4">
                    <a:alpha val="60000"/>
                  </a:srgbClr>
                </a:glow>
              </a:effectLst>
              <a:cs typeface="B Koodak" panose="00000700000000000000" pitchFamily="2" charset="-78"/>
            </a:endParaRP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63506627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60734754"/>
      </p:ext>
    </p:extLst>
  </p:cSld>
  <p:clrMapOvr>
    <a:masterClrMapping/>
  </p:clrMapOvr>
  <p:transition spd="slow">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b="1" dirty="0">
                <a:solidFill>
                  <a:srgbClr val="FFFF00"/>
                </a:solidFill>
                <a:effectLst>
                  <a:glow rad="101600">
                    <a:srgbClr val="8A12D4">
                      <a:alpha val="60000"/>
                    </a:srgbClr>
                  </a:glow>
                </a:effectLst>
                <a:cs typeface="B Koodak" panose="00000700000000000000" pitchFamily="2" charset="-78"/>
              </a:rPr>
              <a:t>علل گرفتگی عضلات</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51865351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90581028"/>
      </p:ext>
    </p:extLst>
  </p:cSld>
  <p:clrMapOvr>
    <a:masterClrMapping/>
  </p:clrMapOvr>
  <p:transition spd="slow">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b="1" dirty="0">
                <a:solidFill>
                  <a:srgbClr val="FFFF00"/>
                </a:solidFill>
                <a:effectLst>
                  <a:glow rad="101600">
                    <a:srgbClr val="8A12D4">
                      <a:alpha val="60000"/>
                    </a:srgbClr>
                  </a:glow>
                </a:effectLst>
                <a:cs typeface="B Koodak" panose="00000700000000000000" pitchFamily="2" charset="-78"/>
              </a:rPr>
              <a:t>انواع اسپاسم</a:t>
            </a:r>
            <a:endParaRPr lang="en-US" dirty="0">
              <a:solidFill>
                <a:srgbClr val="FFFF00"/>
              </a:solidFill>
              <a:effectLst>
                <a:glow rad="101600">
                  <a:srgbClr val="8A12D4">
                    <a:alpha val="60000"/>
                  </a:srgbClr>
                </a:glow>
              </a:effectLst>
              <a:cs typeface="B Koodak" panose="00000700000000000000" pitchFamily="2" charset="-78"/>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18712564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16796615"/>
      </p:ext>
    </p:extLst>
  </p:cSld>
  <p:clrMapOvr>
    <a:masterClrMapping/>
  </p:clrMapOvr>
  <p:transition spd="slow">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000" b="-10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b="1" dirty="0">
                <a:solidFill>
                  <a:srgbClr val="FFFF00"/>
                </a:solidFill>
                <a:effectLst>
                  <a:glow rad="101600">
                    <a:srgbClr val="8A12D4">
                      <a:alpha val="60000"/>
                    </a:srgbClr>
                  </a:glow>
                </a:effectLst>
                <a:cs typeface="B Koodak" panose="00000700000000000000" pitchFamily="2" charset="-78"/>
              </a:rPr>
              <a:t>بیشترین نقاطی که دچار اسپاسم می شوند</a:t>
            </a:r>
            <a:endParaRPr lang="en-US" dirty="0">
              <a:solidFill>
                <a:srgbClr val="FFFF00"/>
              </a:solidFill>
              <a:effectLst>
                <a:glow rad="101600">
                  <a:srgbClr val="8A12D4">
                    <a:alpha val="60000"/>
                  </a:srgbClr>
                </a:glow>
              </a:effectLst>
              <a:cs typeface="B Koodak" panose="00000700000000000000" pitchFamily="2" charset="-78"/>
            </a:endParaRPr>
          </a:p>
        </p:txBody>
      </p:sp>
      <p:sp>
        <p:nvSpPr>
          <p:cNvPr id="3" name="Content Placeholder 2"/>
          <p:cNvSpPr>
            <a:spLocks noGrp="1"/>
          </p:cNvSpPr>
          <p:nvPr>
            <p:ph idx="1"/>
          </p:nvPr>
        </p:nvSpPr>
        <p:spPr/>
        <p:txBody>
          <a:bodyPr>
            <a:normAutofit/>
          </a:bodyPr>
          <a:lstStyle/>
          <a:p>
            <a:pPr algn="r"/>
            <a:r>
              <a:rPr lang="fa-IR" dirty="0" smtClean="0">
                <a:ln>
                  <a:solidFill>
                    <a:srgbClr val="00B050"/>
                  </a:solidFill>
                </a:ln>
                <a:solidFill>
                  <a:srgbClr val="FFFF00"/>
                </a:solidFill>
                <a:cs typeface="B Koodak" panose="00000700000000000000" pitchFamily="2" charset="-78"/>
              </a:rPr>
              <a:t>                  کمر </a:t>
            </a:r>
            <a:r>
              <a:rPr lang="fa-IR" dirty="0">
                <a:ln>
                  <a:solidFill>
                    <a:srgbClr val="00B050"/>
                  </a:solidFill>
                </a:ln>
                <a:solidFill>
                  <a:srgbClr val="FFFF00"/>
                </a:solidFill>
                <a:cs typeface="B Koodak" panose="00000700000000000000" pitchFamily="2" charset="-78"/>
              </a:rPr>
              <a:t>و گردن بیشتر از سایر نقاط بدن دچار گرفتگی عضلات می </a:t>
            </a:r>
            <a:r>
              <a:rPr lang="fa-IR" dirty="0" smtClean="0">
                <a:ln>
                  <a:solidFill>
                    <a:srgbClr val="00B050"/>
                  </a:solidFill>
                </a:ln>
                <a:solidFill>
                  <a:srgbClr val="FFFF00"/>
                </a:solidFill>
                <a:cs typeface="B Koodak" panose="00000700000000000000" pitchFamily="2" charset="-78"/>
              </a:rPr>
              <a:t>شوند:</a:t>
            </a:r>
          </a:p>
          <a:p>
            <a:pPr algn="r"/>
            <a:r>
              <a:rPr lang="fa-IR" dirty="0">
                <a:ln>
                  <a:solidFill>
                    <a:srgbClr val="00B050"/>
                  </a:solidFill>
                </a:ln>
                <a:solidFill>
                  <a:srgbClr val="FFFF00"/>
                </a:solidFill>
                <a:cs typeface="B Koodak" panose="00000700000000000000" pitchFamily="2" charset="-78"/>
              </a:rPr>
              <a:t>اسپاسم کمر به علت حرکت ناگهانی عضلات کمر، انجام ورزشهای سنگین و بدنشستن و</a:t>
            </a:r>
          </a:p>
          <a:p>
            <a:pPr algn="r"/>
            <a:r>
              <a:rPr lang="fa-IR" dirty="0">
                <a:ln>
                  <a:solidFill>
                    <a:srgbClr val="00B050"/>
                  </a:solidFill>
                </a:ln>
                <a:solidFill>
                  <a:srgbClr val="FFFF00"/>
                </a:solidFill>
                <a:cs typeface="B Koodak" panose="00000700000000000000" pitchFamily="2" charset="-78"/>
              </a:rPr>
              <a:t>ایستادن به مدت طولانی اتفاق می افتد وجود برخی بیماری ها، </a:t>
            </a:r>
            <a:r>
              <a:rPr lang="fa-IR" dirty="0" smtClean="0">
                <a:ln>
                  <a:solidFill>
                    <a:srgbClr val="00B050"/>
                  </a:solidFill>
                </a:ln>
                <a:solidFill>
                  <a:srgbClr val="FFFF00"/>
                </a:solidFill>
                <a:cs typeface="B Koodak" panose="00000700000000000000" pitchFamily="2" charset="-78"/>
              </a:rPr>
              <a:t>کاهش املاح </a:t>
            </a:r>
            <a:r>
              <a:rPr lang="fa-IR" dirty="0">
                <a:ln>
                  <a:solidFill>
                    <a:srgbClr val="00B050"/>
                  </a:solidFill>
                </a:ln>
                <a:solidFill>
                  <a:srgbClr val="FFFF00"/>
                </a:solidFill>
                <a:cs typeface="B Koodak" panose="00000700000000000000" pitchFamily="2" charset="-78"/>
              </a:rPr>
              <a:t>بدن، بارداری و </a:t>
            </a:r>
            <a:r>
              <a:rPr lang="fa-IR" dirty="0" smtClean="0">
                <a:ln>
                  <a:solidFill>
                    <a:srgbClr val="00B050"/>
                  </a:solidFill>
                </a:ln>
                <a:solidFill>
                  <a:srgbClr val="FFFF00"/>
                </a:solidFill>
                <a:cs typeface="B Koodak" panose="00000700000000000000" pitchFamily="2" charset="-78"/>
              </a:rPr>
              <a:t>عادت </a:t>
            </a:r>
            <a:r>
              <a:rPr lang="fa-IR" dirty="0">
                <a:ln>
                  <a:solidFill>
                    <a:srgbClr val="00B050"/>
                  </a:solidFill>
                </a:ln>
                <a:solidFill>
                  <a:srgbClr val="FFFF00"/>
                </a:solidFill>
                <a:cs typeface="B Koodak" panose="00000700000000000000" pitchFamily="2" charset="-78"/>
              </a:rPr>
              <a:t>ماهانه در زنان از علل دیگر اسپاسم عضلات </a:t>
            </a:r>
            <a:r>
              <a:rPr lang="fa-IR" dirty="0" smtClean="0">
                <a:ln>
                  <a:solidFill>
                    <a:srgbClr val="00B050"/>
                  </a:solidFill>
                </a:ln>
                <a:solidFill>
                  <a:srgbClr val="FFFF00"/>
                </a:solidFill>
                <a:cs typeface="B Koodak" panose="00000700000000000000" pitchFamily="2" charset="-78"/>
              </a:rPr>
              <a:t>کمرهستند.</a:t>
            </a:r>
            <a:endParaRPr lang="fa-IR" dirty="0">
              <a:ln>
                <a:solidFill>
                  <a:srgbClr val="00B050"/>
                </a:solidFill>
              </a:ln>
              <a:solidFill>
                <a:srgbClr val="FFFF00"/>
              </a:solidFill>
              <a:cs typeface="B Koodak" panose="00000700000000000000" pitchFamily="2" charset="-78"/>
            </a:endParaRPr>
          </a:p>
          <a:p>
            <a:pPr algn="r"/>
            <a:r>
              <a:rPr lang="fa-IR" dirty="0" smtClean="0">
                <a:ln>
                  <a:solidFill>
                    <a:srgbClr val="00B050"/>
                  </a:solidFill>
                </a:ln>
                <a:solidFill>
                  <a:srgbClr val="FFFF00"/>
                </a:solidFill>
                <a:cs typeface="B Koodak" panose="00000700000000000000" pitchFamily="2" charset="-78"/>
              </a:rPr>
              <a:t>مهمترین </a:t>
            </a:r>
            <a:r>
              <a:rPr lang="fa-IR" dirty="0">
                <a:ln>
                  <a:solidFill>
                    <a:srgbClr val="00B050"/>
                  </a:solidFill>
                </a:ln>
                <a:solidFill>
                  <a:srgbClr val="FFFF00"/>
                </a:solidFill>
                <a:cs typeface="B Koodak" panose="00000700000000000000" pitchFamily="2" charset="-78"/>
              </a:rPr>
              <a:t>اقدام برای بهبود گرفتگی عضلات کمر، استراحت و انجام تمرینات کششی </a:t>
            </a:r>
            <a:r>
              <a:rPr lang="fa-IR" dirty="0" smtClean="0">
                <a:ln>
                  <a:solidFill>
                    <a:srgbClr val="00B050"/>
                  </a:solidFill>
                </a:ln>
                <a:solidFill>
                  <a:srgbClr val="FFFF00"/>
                </a:solidFill>
                <a:cs typeface="B Koodak" panose="00000700000000000000" pitchFamily="2" charset="-78"/>
              </a:rPr>
              <a:t>پس از </a:t>
            </a:r>
            <a:r>
              <a:rPr lang="fa-IR" dirty="0">
                <a:ln>
                  <a:solidFill>
                    <a:srgbClr val="00B050"/>
                  </a:solidFill>
                </a:ln>
                <a:solidFill>
                  <a:srgbClr val="FFFF00"/>
                </a:solidFill>
                <a:cs typeface="B Koodak" panose="00000700000000000000" pitchFamily="2" charset="-78"/>
              </a:rPr>
              <a:t>بهبودی نسبی </a:t>
            </a:r>
            <a:r>
              <a:rPr lang="fa-IR" dirty="0" smtClean="0">
                <a:ln>
                  <a:solidFill>
                    <a:srgbClr val="00B050"/>
                  </a:solidFill>
                </a:ln>
                <a:solidFill>
                  <a:srgbClr val="FFFF00"/>
                </a:solidFill>
                <a:cs typeface="B Koodak" panose="00000700000000000000" pitchFamily="2" charset="-78"/>
              </a:rPr>
              <a:t>است.</a:t>
            </a:r>
            <a:endParaRPr lang="fa-IR" dirty="0">
              <a:ln>
                <a:solidFill>
                  <a:srgbClr val="00B050"/>
                </a:solidFill>
              </a:ln>
              <a:solidFill>
                <a:srgbClr val="FFFF00"/>
              </a:solidFill>
              <a:cs typeface="B Koodak" panose="00000700000000000000" pitchFamily="2" charset="-78"/>
            </a:endParaRPr>
          </a:p>
          <a:p>
            <a:pPr algn="r"/>
            <a:r>
              <a:rPr lang="fa-IR" dirty="0" smtClean="0">
                <a:ln>
                  <a:solidFill>
                    <a:srgbClr val="00B050"/>
                  </a:solidFill>
                </a:ln>
                <a:solidFill>
                  <a:srgbClr val="FFFF00"/>
                </a:solidFill>
                <a:cs typeface="B Koodak" panose="00000700000000000000" pitchFamily="2" charset="-78"/>
              </a:rPr>
              <a:t>علل </a:t>
            </a:r>
            <a:r>
              <a:rPr lang="fa-IR" dirty="0">
                <a:ln>
                  <a:solidFill>
                    <a:srgbClr val="00B050"/>
                  </a:solidFill>
                </a:ln>
                <a:solidFill>
                  <a:srgbClr val="FFFF00"/>
                </a:solidFill>
                <a:cs typeface="B Koodak" panose="00000700000000000000" pitchFamily="2" charset="-78"/>
              </a:rPr>
              <a:t>اسپاسم گردن نیز حرکات ناگهانی گردن و قرار گرفتن نامناسب سر </a:t>
            </a:r>
            <a:r>
              <a:rPr lang="fa-IR" dirty="0" smtClean="0">
                <a:ln>
                  <a:solidFill>
                    <a:srgbClr val="00B050"/>
                  </a:solidFill>
                </a:ln>
                <a:solidFill>
                  <a:srgbClr val="FFFF00"/>
                </a:solidFill>
                <a:cs typeface="B Koodak" panose="00000700000000000000" pitchFamily="2" charset="-78"/>
              </a:rPr>
              <a:t>روی بالش است </a:t>
            </a:r>
            <a:r>
              <a:rPr lang="fa-IR" dirty="0">
                <a:ln>
                  <a:solidFill>
                    <a:srgbClr val="00B050"/>
                  </a:solidFill>
                </a:ln>
                <a:solidFill>
                  <a:srgbClr val="FFFF00"/>
                </a:solidFill>
                <a:cs typeface="B Koodak" panose="00000700000000000000" pitchFamily="2" charset="-78"/>
              </a:rPr>
              <a:t>که </a:t>
            </a:r>
            <a:r>
              <a:rPr lang="fa-IR" dirty="0" smtClean="0">
                <a:ln>
                  <a:solidFill>
                    <a:srgbClr val="00B050"/>
                  </a:solidFill>
                </a:ln>
                <a:solidFill>
                  <a:srgbClr val="FFFF00"/>
                </a:solidFill>
                <a:cs typeface="B Koodak" panose="00000700000000000000" pitchFamily="2" charset="-78"/>
              </a:rPr>
              <a:t>در </a:t>
            </a:r>
            <a:r>
              <a:rPr lang="fa-IR" dirty="0">
                <a:ln>
                  <a:solidFill>
                    <a:srgbClr val="00B050"/>
                  </a:solidFill>
                </a:ln>
                <a:solidFill>
                  <a:srgbClr val="FFFF00"/>
                </a:solidFill>
                <a:cs typeface="B Koodak" panose="00000700000000000000" pitchFamily="2" charset="-78"/>
              </a:rPr>
              <a:t>این موارد استفاده از برخی داروهای ضد التهاب سبب </a:t>
            </a:r>
            <a:r>
              <a:rPr lang="fa-IR" dirty="0" smtClean="0">
                <a:ln>
                  <a:solidFill>
                    <a:srgbClr val="00B050"/>
                  </a:solidFill>
                </a:ln>
                <a:solidFill>
                  <a:srgbClr val="FFFF00"/>
                </a:solidFill>
                <a:cs typeface="B Koodak" panose="00000700000000000000" pitchFamily="2" charset="-78"/>
              </a:rPr>
              <a:t>کاهش دردمی شود.</a:t>
            </a:r>
            <a:endParaRPr lang="en-US" dirty="0">
              <a:ln>
                <a:solidFill>
                  <a:srgbClr val="00B050"/>
                </a:solidFill>
              </a:ln>
              <a:solidFill>
                <a:srgbClr val="FFFF00"/>
              </a:solidFill>
              <a:cs typeface="B Koodak" panose="00000700000000000000" pitchFamily="2" charset="-78"/>
            </a:endParaRPr>
          </a:p>
          <a:p>
            <a:pPr algn="r"/>
            <a:endParaRPr lang="fa-IR" dirty="0">
              <a:ln>
                <a:solidFill>
                  <a:srgbClr val="00B050"/>
                </a:solidFill>
              </a:ln>
              <a:solidFill>
                <a:srgbClr val="FFFF00"/>
              </a:solidFill>
              <a:cs typeface="B Koodak" panose="00000700000000000000" pitchFamily="2" charset="-78"/>
            </a:endParaRPr>
          </a:p>
        </p:txBody>
      </p:sp>
    </p:spTree>
    <p:extLst>
      <p:ext uri="{BB962C8B-B14F-4D97-AF65-F5344CB8AC3E}">
        <p14:creationId xmlns:p14="http://schemas.microsoft.com/office/powerpoint/2010/main" val="2103475709"/>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b="1" dirty="0">
                <a:solidFill>
                  <a:srgbClr val="FFFF00"/>
                </a:solidFill>
                <a:effectLst>
                  <a:glow rad="101600">
                    <a:srgbClr val="8A12D4">
                      <a:alpha val="60000"/>
                    </a:srgbClr>
                  </a:glow>
                </a:effectLst>
                <a:cs typeface="B Koodak" panose="00000700000000000000" pitchFamily="2" charset="-78"/>
              </a:rPr>
              <a:t>بیشترین نقاطی که دچار اسپاسم می شوند</a:t>
            </a:r>
            <a:endParaRPr lang="en-US" dirty="0"/>
          </a:p>
        </p:txBody>
      </p:sp>
      <p:sp>
        <p:nvSpPr>
          <p:cNvPr id="3" name="Content Placeholder 2"/>
          <p:cNvSpPr>
            <a:spLocks noGrp="1"/>
          </p:cNvSpPr>
          <p:nvPr>
            <p:ph idx="1"/>
          </p:nvPr>
        </p:nvSpPr>
        <p:spPr/>
        <p:txBody>
          <a:bodyPr>
            <a:noAutofit/>
          </a:bodyPr>
          <a:lstStyle/>
          <a:p>
            <a:pPr algn="r"/>
            <a:r>
              <a:rPr lang="fa-IR" sz="3600" dirty="0">
                <a:ln>
                  <a:solidFill>
                    <a:srgbClr val="00B050"/>
                  </a:solidFill>
                </a:ln>
                <a:solidFill>
                  <a:srgbClr val="FFFF00"/>
                </a:solidFill>
                <a:cs typeface="B Koodak" panose="00000700000000000000" pitchFamily="2" charset="-78"/>
              </a:rPr>
              <a:t>همچنین اسپاسم در عضلات ساق پا نیز اتفاق می افتد این اسپاسم معمولاعضلات کوچک </a:t>
            </a:r>
            <a:r>
              <a:rPr lang="fa-IR" sz="3600" dirty="0" smtClean="0">
                <a:ln>
                  <a:solidFill>
                    <a:srgbClr val="00B050"/>
                  </a:solidFill>
                </a:ln>
                <a:solidFill>
                  <a:srgbClr val="FFFF00"/>
                </a:solidFill>
                <a:cs typeface="B Koodak" panose="00000700000000000000" pitchFamily="2" charset="-78"/>
              </a:rPr>
              <a:t>روی </a:t>
            </a:r>
            <a:r>
              <a:rPr lang="fa-IR" sz="3600" dirty="0">
                <a:ln>
                  <a:solidFill>
                    <a:srgbClr val="00B050"/>
                  </a:solidFill>
                </a:ln>
                <a:solidFill>
                  <a:srgbClr val="FFFF00"/>
                </a:solidFill>
                <a:cs typeface="B Koodak" panose="00000700000000000000" pitchFamily="2" charset="-78"/>
              </a:rPr>
              <a:t>پا را گرفتار می کند، به طور مثال در شرایطی که زانو </a:t>
            </a:r>
            <a:r>
              <a:rPr lang="fa-IR" sz="3600" dirty="0" smtClean="0">
                <a:ln>
                  <a:solidFill>
                    <a:srgbClr val="00B050"/>
                  </a:solidFill>
                </a:ln>
                <a:solidFill>
                  <a:srgbClr val="FFFF00"/>
                </a:solidFill>
                <a:cs typeface="B Koodak" panose="00000700000000000000" pitchFamily="2" charset="-78"/>
              </a:rPr>
              <a:t>نیمه خمیده </a:t>
            </a:r>
            <a:r>
              <a:rPr lang="fa-IR" sz="3600" dirty="0">
                <a:ln>
                  <a:solidFill>
                    <a:srgbClr val="00B050"/>
                  </a:solidFill>
                </a:ln>
                <a:solidFill>
                  <a:srgbClr val="FFFF00"/>
                </a:solidFill>
                <a:cs typeface="B Koodak" panose="00000700000000000000" pitchFamily="2" charset="-78"/>
              </a:rPr>
              <a:t>است و آن </a:t>
            </a:r>
            <a:r>
              <a:rPr lang="fa-IR" sz="3600" dirty="0" smtClean="0">
                <a:ln>
                  <a:solidFill>
                    <a:srgbClr val="00B050"/>
                  </a:solidFill>
                </a:ln>
                <a:solidFill>
                  <a:srgbClr val="FFFF00"/>
                </a:solidFill>
                <a:cs typeface="B Koodak" panose="00000700000000000000" pitchFamily="2" charset="-78"/>
              </a:rPr>
              <a:t>را </a:t>
            </a:r>
            <a:r>
              <a:rPr lang="fa-IR" sz="3600" dirty="0">
                <a:ln>
                  <a:solidFill>
                    <a:srgbClr val="00B050"/>
                  </a:solidFill>
                </a:ln>
                <a:solidFill>
                  <a:srgbClr val="FFFF00"/>
                </a:solidFill>
                <a:cs typeface="B Koodak" panose="00000700000000000000" pitchFamily="2" charset="-78"/>
              </a:rPr>
              <a:t>ناگهان صاف می کنیم، </a:t>
            </a:r>
          </a:p>
          <a:p>
            <a:pPr algn="r"/>
            <a:r>
              <a:rPr lang="fa-IR" sz="3600" dirty="0" smtClean="0">
                <a:ln>
                  <a:solidFill>
                    <a:srgbClr val="00B050"/>
                  </a:solidFill>
                </a:ln>
                <a:solidFill>
                  <a:srgbClr val="FFFF00"/>
                </a:solidFill>
                <a:cs typeface="B Koodak" panose="00000700000000000000" pitchFamily="2" charset="-78"/>
              </a:rPr>
              <a:t>انقباض در </a:t>
            </a:r>
            <a:r>
              <a:rPr lang="fa-IR" sz="3600" dirty="0">
                <a:ln>
                  <a:solidFill>
                    <a:srgbClr val="00B050"/>
                  </a:solidFill>
                </a:ln>
                <a:solidFill>
                  <a:srgbClr val="FFFF00"/>
                </a:solidFill>
                <a:cs typeface="B Koodak" panose="00000700000000000000" pitchFamily="2" charset="-78"/>
              </a:rPr>
              <a:t>عضله ایجاد می </a:t>
            </a:r>
            <a:r>
              <a:rPr lang="fa-IR" sz="3600" dirty="0" smtClean="0">
                <a:ln>
                  <a:solidFill>
                    <a:srgbClr val="00B050"/>
                  </a:solidFill>
                </a:ln>
                <a:solidFill>
                  <a:srgbClr val="FFFF00"/>
                </a:solidFill>
                <a:cs typeface="B Koodak" panose="00000700000000000000" pitchFamily="2" charset="-78"/>
              </a:rPr>
              <a:t>شود.</a:t>
            </a:r>
          </a:p>
          <a:p>
            <a:pPr algn="r"/>
            <a:r>
              <a:rPr lang="fa-IR" sz="3600" dirty="0" smtClean="0">
                <a:ln>
                  <a:solidFill>
                    <a:srgbClr val="00B050"/>
                  </a:solidFill>
                </a:ln>
                <a:solidFill>
                  <a:srgbClr val="FFFF00"/>
                </a:solidFill>
                <a:cs typeface="B Koodak" panose="00000700000000000000" pitchFamily="2" charset="-78"/>
              </a:rPr>
              <a:t> </a:t>
            </a:r>
            <a:r>
              <a:rPr lang="fa-IR" sz="3600" dirty="0">
                <a:ln>
                  <a:solidFill>
                    <a:srgbClr val="00B050"/>
                  </a:solidFill>
                </a:ln>
                <a:solidFill>
                  <a:srgbClr val="FFFF00"/>
                </a:solidFill>
                <a:cs typeface="B Koodak" panose="00000700000000000000" pitchFamily="2" charset="-78"/>
              </a:rPr>
              <a:t>افرادیکه به طور متناوب و ناگهانی </a:t>
            </a:r>
            <a:r>
              <a:rPr lang="fa-IR" sz="3600" dirty="0" smtClean="0">
                <a:ln>
                  <a:solidFill>
                    <a:srgbClr val="00B050"/>
                  </a:solidFill>
                </a:ln>
                <a:solidFill>
                  <a:srgbClr val="FFFF00"/>
                </a:solidFill>
                <a:cs typeface="B Koodak" panose="00000700000000000000" pitchFamily="2" charset="-78"/>
              </a:rPr>
              <a:t>دچار </a:t>
            </a:r>
            <a:r>
              <a:rPr lang="fa-IR" sz="3600" dirty="0">
                <a:ln>
                  <a:solidFill>
                    <a:srgbClr val="00B050"/>
                  </a:solidFill>
                </a:ln>
                <a:solidFill>
                  <a:srgbClr val="FFFF00"/>
                </a:solidFill>
                <a:cs typeface="B Koodak" panose="00000700000000000000" pitchFamily="2" charset="-78"/>
              </a:rPr>
              <a:t>گرفتگی عضله در نواحی معده، شانه، گردن </a:t>
            </a:r>
            <a:r>
              <a:rPr lang="fa-IR" sz="3600" dirty="0" smtClean="0">
                <a:ln>
                  <a:solidFill>
                    <a:srgbClr val="00B050"/>
                  </a:solidFill>
                </a:ln>
                <a:solidFill>
                  <a:srgbClr val="FFFF00"/>
                </a:solidFill>
                <a:cs typeface="B Koodak" panose="00000700000000000000" pitchFamily="2" charset="-78"/>
              </a:rPr>
              <a:t>و قفسه </a:t>
            </a:r>
            <a:r>
              <a:rPr lang="fa-IR" sz="3600" dirty="0">
                <a:ln>
                  <a:solidFill>
                    <a:srgbClr val="00B050"/>
                  </a:solidFill>
                </a:ln>
                <a:solidFill>
                  <a:srgbClr val="FFFF00"/>
                </a:solidFill>
                <a:cs typeface="B Koodak" panose="00000700000000000000" pitchFamily="2" charset="-78"/>
              </a:rPr>
              <a:t>سینه می شوند، باید آن را جدی بگیرند، زیرا اسپاسم در این نقاط میتواند </a:t>
            </a:r>
            <a:r>
              <a:rPr lang="fa-IR" sz="3600" dirty="0" smtClean="0">
                <a:ln>
                  <a:solidFill>
                    <a:srgbClr val="00B050"/>
                  </a:solidFill>
                </a:ln>
                <a:solidFill>
                  <a:srgbClr val="FFFF00"/>
                </a:solidFill>
                <a:cs typeface="B Koodak" panose="00000700000000000000" pitchFamily="2" charset="-78"/>
              </a:rPr>
              <a:t>علامتی </a:t>
            </a:r>
            <a:r>
              <a:rPr lang="fa-IR" sz="3600" dirty="0">
                <a:ln>
                  <a:solidFill>
                    <a:srgbClr val="00B050"/>
                  </a:solidFill>
                </a:ln>
                <a:solidFill>
                  <a:srgbClr val="FFFF00"/>
                </a:solidFill>
                <a:cs typeface="B Koodak" panose="00000700000000000000" pitchFamily="2" charset="-78"/>
              </a:rPr>
              <a:t>از آنفارکتوس قلبی باشد.</a:t>
            </a:r>
          </a:p>
          <a:p>
            <a:pPr algn="r"/>
            <a:endParaRPr lang="fa-IR" sz="3600" dirty="0" smtClean="0">
              <a:ln>
                <a:solidFill>
                  <a:srgbClr val="00B050"/>
                </a:solidFill>
              </a:ln>
              <a:solidFill>
                <a:srgbClr val="FFFF00"/>
              </a:solidFill>
              <a:cs typeface="B Koodak" panose="00000700000000000000" pitchFamily="2" charset="-78"/>
            </a:endParaRPr>
          </a:p>
          <a:p>
            <a:pPr algn="r"/>
            <a:endParaRPr lang="fa-IR" sz="3600" dirty="0">
              <a:ln>
                <a:solidFill>
                  <a:srgbClr val="00B050"/>
                </a:solidFill>
              </a:ln>
              <a:solidFill>
                <a:srgbClr val="FFFF00"/>
              </a:solidFill>
              <a:cs typeface="B Koodak" panose="00000700000000000000" pitchFamily="2" charset="-78"/>
            </a:endParaRPr>
          </a:p>
          <a:p>
            <a:pPr algn="r"/>
            <a:endParaRPr lang="fa-IR" sz="3600" dirty="0">
              <a:ln>
                <a:solidFill>
                  <a:srgbClr val="00B050"/>
                </a:solidFill>
              </a:ln>
              <a:solidFill>
                <a:srgbClr val="FFFF00"/>
              </a:solidFill>
              <a:cs typeface="B Koodak" panose="00000700000000000000" pitchFamily="2" charset="-78"/>
            </a:endParaRPr>
          </a:p>
          <a:p>
            <a:pPr algn="r"/>
            <a:endParaRPr lang="fa-IR" sz="3600" dirty="0">
              <a:ln>
                <a:solidFill>
                  <a:srgbClr val="00B050"/>
                </a:solidFill>
              </a:ln>
              <a:solidFill>
                <a:srgbClr val="FFFF00"/>
              </a:solidFill>
              <a:cs typeface="B Koodak" panose="00000700000000000000" pitchFamily="2" charset="-78"/>
            </a:endParaRPr>
          </a:p>
          <a:p>
            <a:pPr algn="r"/>
            <a:endParaRPr lang="en-US" sz="3600" dirty="0">
              <a:ln>
                <a:solidFill>
                  <a:srgbClr val="00B050"/>
                </a:solidFill>
              </a:ln>
              <a:solidFill>
                <a:srgbClr val="FFFF00"/>
              </a:solidFill>
              <a:cs typeface="B Koodak" panose="00000700000000000000" pitchFamily="2" charset="-78"/>
            </a:endParaRPr>
          </a:p>
        </p:txBody>
      </p:sp>
    </p:spTree>
    <p:extLst>
      <p:ext uri="{BB962C8B-B14F-4D97-AF65-F5344CB8AC3E}">
        <p14:creationId xmlns:p14="http://schemas.microsoft.com/office/powerpoint/2010/main" val="2518535326"/>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b="1" dirty="0">
                <a:solidFill>
                  <a:srgbClr val="FFFF00"/>
                </a:solidFill>
                <a:effectLst>
                  <a:glow rad="101600">
                    <a:srgbClr val="8A12D4">
                      <a:alpha val="60000"/>
                    </a:srgbClr>
                  </a:glow>
                </a:effectLst>
                <a:cs typeface="B Koodak" panose="00000700000000000000" pitchFamily="2" charset="-78"/>
              </a:rPr>
              <a:t>بهبود گرفتگی عضلات</a:t>
            </a:r>
            <a:endParaRPr lang="en-US" dirty="0">
              <a:solidFill>
                <a:srgbClr val="FFFF00"/>
              </a:solidFill>
              <a:effectLst>
                <a:glow rad="101600">
                  <a:srgbClr val="8A12D4">
                    <a:alpha val="60000"/>
                  </a:srgbClr>
                </a:glow>
              </a:effectLst>
              <a:cs typeface="B Koodak" panose="00000700000000000000" pitchFamily="2" charset="-78"/>
            </a:endParaRPr>
          </a:p>
        </p:txBody>
      </p:sp>
      <p:sp>
        <p:nvSpPr>
          <p:cNvPr id="3" name="Content Placeholder 2"/>
          <p:cNvSpPr>
            <a:spLocks noGrp="1"/>
          </p:cNvSpPr>
          <p:nvPr>
            <p:ph idx="1"/>
          </p:nvPr>
        </p:nvSpPr>
        <p:spPr/>
        <p:txBody>
          <a:bodyPr>
            <a:normAutofit fontScale="92500"/>
          </a:bodyPr>
          <a:lstStyle/>
          <a:p>
            <a:pPr algn="r"/>
            <a:r>
              <a:rPr lang="fa-IR" dirty="0">
                <a:ln>
                  <a:solidFill>
                    <a:srgbClr val="00B050"/>
                  </a:solidFill>
                </a:ln>
                <a:solidFill>
                  <a:srgbClr val="FFFF00"/>
                </a:solidFill>
                <a:cs typeface="B Koodak" panose="00000700000000000000" pitchFamily="2" charset="-78"/>
              </a:rPr>
              <a:t>استفاده از داروهای ضد التهاب و در برخی از موارد برخی پمادها همانندپمادهای نعناع دار می</a:t>
            </a:r>
          </a:p>
          <a:p>
            <a:pPr algn="r"/>
            <a:r>
              <a:rPr lang="fa-IR" dirty="0">
                <a:ln>
                  <a:solidFill>
                    <a:srgbClr val="00B050"/>
                  </a:solidFill>
                </a:ln>
                <a:solidFill>
                  <a:srgbClr val="FFFF00"/>
                </a:solidFill>
                <a:cs typeface="B Koodak" panose="00000700000000000000" pitchFamily="2" charset="-78"/>
              </a:rPr>
              <a:t>تواند </a:t>
            </a:r>
            <a:r>
              <a:rPr lang="fa-IR" dirty="0" smtClean="0">
                <a:ln>
                  <a:solidFill>
                    <a:srgbClr val="00B050"/>
                  </a:solidFill>
                </a:ln>
                <a:solidFill>
                  <a:srgbClr val="FFFF00"/>
                </a:solidFill>
                <a:cs typeface="B Koodak" panose="00000700000000000000" pitchFamily="2" charset="-78"/>
              </a:rPr>
              <a:t>نقش به سزایی </a:t>
            </a:r>
            <a:r>
              <a:rPr lang="fa-IR" dirty="0">
                <a:ln>
                  <a:solidFill>
                    <a:srgbClr val="00B050"/>
                  </a:solidFill>
                </a:ln>
                <a:solidFill>
                  <a:srgbClr val="FFFF00"/>
                </a:solidFill>
                <a:cs typeface="B Koodak" panose="00000700000000000000" pitchFamily="2" charset="-78"/>
              </a:rPr>
              <a:t>در </a:t>
            </a:r>
            <a:r>
              <a:rPr lang="fa-IR" dirty="0" smtClean="0">
                <a:ln>
                  <a:solidFill>
                    <a:srgbClr val="00B050"/>
                  </a:solidFill>
                </a:ln>
                <a:solidFill>
                  <a:srgbClr val="FFFF00"/>
                </a:solidFill>
                <a:cs typeface="B Koodak" panose="00000700000000000000" pitchFamily="2" charset="-78"/>
              </a:rPr>
              <a:t>کاهش درد </a:t>
            </a:r>
            <a:r>
              <a:rPr lang="fa-IR" dirty="0">
                <a:ln>
                  <a:solidFill>
                    <a:srgbClr val="00B050"/>
                  </a:solidFill>
                </a:ln>
                <a:solidFill>
                  <a:srgbClr val="FFFF00"/>
                </a:solidFill>
                <a:cs typeface="B Koodak" panose="00000700000000000000" pitchFamily="2" charset="-78"/>
              </a:rPr>
              <a:t>ناشی از گرفتگی </a:t>
            </a:r>
            <a:r>
              <a:rPr lang="fa-IR" dirty="0" smtClean="0">
                <a:ln>
                  <a:solidFill>
                    <a:srgbClr val="00B050"/>
                  </a:solidFill>
                </a:ln>
                <a:solidFill>
                  <a:srgbClr val="FFFF00"/>
                </a:solidFill>
                <a:cs typeface="B Koodak" panose="00000700000000000000" pitchFamily="2" charset="-78"/>
              </a:rPr>
              <a:t>عضلات داشته </a:t>
            </a:r>
            <a:r>
              <a:rPr lang="fa-IR" dirty="0">
                <a:ln>
                  <a:solidFill>
                    <a:srgbClr val="00B050"/>
                  </a:solidFill>
                </a:ln>
                <a:solidFill>
                  <a:srgbClr val="FFFF00"/>
                </a:solidFill>
                <a:cs typeface="B Koodak" panose="00000700000000000000" pitchFamily="2" charset="-78"/>
              </a:rPr>
              <a:t>باشد</a:t>
            </a:r>
          </a:p>
          <a:p>
            <a:pPr algn="r"/>
            <a:r>
              <a:rPr lang="fa-IR" dirty="0">
                <a:ln>
                  <a:solidFill>
                    <a:srgbClr val="00B050"/>
                  </a:solidFill>
                </a:ln>
                <a:solidFill>
                  <a:srgbClr val="FFFF00"/>
                </a:solidFill>
                <a:cs typeface="B Koodak" panose="00000700000000000000" pitchFamily="2" charset="-78"/>
              </a:rPr>
              <a:t>مالیدن پماد روی موضع سبب گرم شدن و انبساط عضلات و </a:t>
            </a:r>
            <a:r>
              <a:rPr lang="fa-IR" dirty="0" smtClean="0">
                <a:ln>
                  <a:solidFill>
                    <a:srgbClr val="00B050"/>
                  </a:solidFill>
                </a:ln>
                <a:solidFill>
                  <a:srgbClr val="FFFF00"/>
                </a:solidFill>
                <a:cs typeface="B Koodak" panose="00000700000000000000" pitchFamily="2" charset="-78"/>
              </a:rPr>
              <a:t>افزایش جریان </a:t>
            </a:r>
            <a:r>
              <a:rPr lang="fa-IR" dirty="0">
                <a:ln>
                  <a:solidFill>
                    <a:srgbClr val="00B050"/>
                  </a:solidFill>
                </a:ln>
                <a:solidFill>
                  <a:srgbClr val="FFFF00"/>
                </a:solidFill>
                <a:cs typeface="B Koodak" panose="00000700000000000000" pitchFamily="2" charset="-78"/>
              </a:rPr>
              <a:t>خون می شود و</a:t>
            </a:r>
          </a:p>
          <a:p>
            <a:pPr algn="r"/>
            <a:r>
              <a:rPr lang="fa-IR" dirty="0">
                <a:ln>
                  <a:solidFill>
                    <a:srgbClr val="00B050"/>
                  </a:solidFill>
                </a:ln>
                <a:solidFill>
                  <a:srgbClr val="FFFF00"/>
                </a:solidFill>
                <a:cs typeface="B Koodak" panose="00000700000000000000" pitchFamily="2" charset="-78"/>
              </a:rPr>
              <a:t>اسپاسم را بهبود می بخشد</a:t>
            </a:r>
          </a:p>
          <a:p>
            <a:pPr algn="r"/>
            <a:r>
              <a:rPr lang="fa-IR" dirty="0">
                <a:ln>
                  <a:solidFill>
                    <a:srgbClr val="00B050"/>
                  </a:solidFill>
                </a:ln>
                <a:solidFill>
                  <a:srgbClr val="FFFF00"/>
                </a:solidFill>
                <a:cs typeface="B Koodak" panose="00000700000000000000" pitchFamily="2" charset="-78"/>
              </a:rPr>
              <a:t>استفاده از سرما و گرمای متناوب می تواند کمک زیادی به بهبود گرفتگی عضلات </a:t>
            </a:r>
            <a:r>
              <a:rPr lang="fa-IR" dirty="0" smtClean="0">
                <a:ln>
                  <a:solidFill>
                    <a:srgbClr val="00B050"/>
                  </a:solidFill>
                </a:ln>
                <a:solidFill>
                  <a:srgbClr val="FFFF00"/>
                </a:solidFill>
                <a:cs typeface="B Koodak" panose="00000700000000000000" pitchFamily="2" charset="-78"/>
              </a:rPr>
              <a:t>کند سرما</a:t>
            </a:r>
          </a:p>
          <a:p>
            <a:pPr marL="0" indent="0" algn="r">
              <a:buNone/>
            </a:pPr>
            <a:r>
              <a:rPr lang="fa-IR" dirty="0" smtClean="0">
                <a:ln>
                  <a:solidFill>
                    <a:srgbClr val="00B050"/>
                  </a:solidFill>
                </a:ln>
                <a:solidFill>
                  <a:srgbClr val="FFFF00"/>
                </a:solidFill>
                <a:cs typeface="B Koodak" panose="00000700000000000000" pitchFamily="2" charset="-78"/>
              </a:rPr>
              <a:t>موجب انقباض عضلات و گرما موجب گشادی بیش از حد عروق می شود،جریان خون را افزایش</a:t>
            </a:r>
          </a:p>
          <a:p>
            <a:pPr marL="0" indent="0" algn="r">
              <a:buNone/>
            </a:pPr>
            <a:r>
              <a:rPr lang="fa-IR" dirty="0" smtClean="0">
                <a:ln>
                  <a:solidFill>
                    <a:srgbClr val="00B050"/>
                  </a:solidFill>
                </a:ln>
                <a:solidFill>
                  <a:srgbClr val="FFFF00"/>
                </a:solidFill>
                <a:cs typeface="B Koodak" panose="00000700000000000000" pitchFamily="2" charset="-78"/>
              </a:rPr>
              <a:t>می دهد و گرفتگی عضلات را بهبود می بخشد بنابراین استفاده از کیسه یخ و کیسه آب گرم</a:t>
            </a:r>
          </a:p>
          <a:p>
            <a:pPr marL="0" indent="0" algn="r">
              <a:buNone/>
            </a:pPr>
            <a:r>
              <a:rPr lang="fa-IR" dirty="0" smtClean="0">
                <a:ln>
                  <a:solidFill>
                    <a:srgbClr val="00B050"/>
                  </a:solidFill>
                </a:ln>
                <a:solidFill>
                  <a:srgbClr val="FFFF00"/>
                </a:solidFill>
                <a:cs typeface="B Koodak" panose="00000700000000000000" pitchFamily="2" charset="-78"/>
              </a:rPr>
              <a:t>می تواند در این زمینه نقش موثری داشته باشد.</a:t>
            </a:r>
            <a:endParaRPr lang="en-US" dirty="0">
              <a:ln>
                <a:solidFill>
                  <a:srgbClr val="00B050"/>
                </a:solidFill>
              </a:ln>
              <a:solidFill>
                <a:srgbClr val="FFFF00"/>
              </a:solidFill>
              <a:cs typeface="B Koodak" panose="00000700000000000000" pitchFamily="2" charset="-78"/>
            </a:endParaRPr>
          </a:p>
        </p:txBody>
      </p:sp>
    </p:spTree>
    <p:extLst>
      <p:ext uri="{BB962C8B-B14F-4D97-AF65-F5344CB8AC3E}">
        <p14:creationId xmlns:p14="http://schemas.microsoft.com/office/powerpoint/2010/main" val="3404866362"/>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b="1" dirty="0">
                <a:solidFill>
                  <a:srgbClr val="FFFF00"/>
                </a:solidFill>
                <a:effectLst>
                  <a:glow rad="101600">
                    <a:srgbClr val="8A12D4">
                      <a:alpha val="60000"/>
                    </a:srgbClr>
                  </a:glow>
                </a:effectLst>
                <a:cs typeface="B Koodak" panose="00000700000000000000" pitchFamily="2" charset="-78"/>
              </a:rPr>
              <a:t>بهبود گرفتگی عضلات</a:t>
            </a:r>
            <a:endParaRPr lang="en-US" dirty="0"/>
          </a:p>
        </p:txBody>
      </p:sp>
      <p:sp>
        <p:nvSpPr>
          <p:cNvPr id="3" name="Content Placeholder 2"/>
          <p:cNvSpPr>
            <a:spLocks noGrp="1"/>
          </p:cNvSpPr>
          <p:nvPr>
            <p:ph idx="1"/>
          </p:nvPr>
        </p:nvSpPr>
        <p:spPr/>
        <p:txBody>
          <a:bodyPr>
            <a:noAutofit/>
          </a:bodyPr>
          <a:lstStyle/>
          <a:p>
            <a:pPr algn="r"/>
            <a:r>
              <a:rPr lang="fa-IR" sz="3200" dirty="0">
                <a:ln>
                  <a:solidFill>
                    <a:srgbClr val="00B050"/>
                  </a:solidFill>
                </a:ln>
                <a:solidFill>
                  <a:srgbClr val="FFFF00"/>
                </a:solidFill>
                <a:cs typeface="B Koodak" panose="00000700000000000000" pitchFamily="2" charset="-78"/>
              </a:rPr>
              <a:t>ماساژ دادن نیز در صورتی که درست و اصولی انجام گیرد سبب </a:t>
            </a:r>
            <a:r>
              <a:rPr lang="fa-IR" sz="3200" dirty="0" smtClean="0">
                <a:ln>
                  <a:solidFill>
                    <a:srgbClr val="00B050"/>
                  </a:solidFill>
                </a:ln>
                <a:solidFill>
                  <a:srgbClr val="FFFF00"/>
                </a:solidFill>
                <a:cs typeface="B Koodak" panose="00000700000000000000" pitchFamily="2" charset="-78"/>
              </a:rPr>
              <a:t>افزایش فشارخون </a:t>
            </a:r>
            <a:r>
              <a:rPr lang="fa-IR" sz="3200" dirty="0">
                <a:ln>
                  <a:solidFill>
                    <a:srgbClr val="00B050"/>
                  </a:solidFill>
                </a:ln>
                <a:solidFill>
                  <a:srgbClr val="FFFF00"/>
                </a:solidFill>
                <a:cs typeface="B Koodak" panose="00000700000000000000" pitchFamily="2" charset="-78"/>
              </a:rPr>
              <a:t>و </a:t>
            </a:r>
            <a:r>
              <a:rPr lang="fa-IR" sz="3200" dirty="0" smtClean="0">
                <a:ln>
                  <a:solidFill>
                    <a:srgbClr val="00B050"/>
                  </a:solidFill>
                </a:ln>
                <a:solidFill>
                  <a:srgbClr val="FFFF00"/>
                </a:solidFill>
                <a:cs typeface="B Koodak" panose="00000700000000000000" pitchFamily="2" charset="-78"/>
              </a:rPr>
              <a:t>انبساط </a:t>
            </a:r>
            <a:r>
              <a:rPr lang="fa-IR" sz="3200" dirty="0">
                <a:ln>
                  <a:solidFill>
                    <a:srgbClr val="00B050"/>
                  </a:solidFill>
                </a:ln>
                <a:solidFill>
                  <a:srgbClr val="FFFF00"/>
                </a:solidFill>
                <a:cs typeface="B Koodak" panose="00000700000000000000" pitchFamily="2" charset="-78"/>
              </a:rPr>
              <a:t>عضلات می شود و در </a:t>
            </a:r>
            <a:r>
              <a:rPr lang="fa-IR" sz="3200" dirty="0" smtClean="0">
                <a:ln>
                  <a:solidFill>
                    <a:srgbClr val="00B050"/>
                  </a:solidFill>
                </a:ln>
                <a:solidFill>
                  <a:srgbClr val="FFFF00"/>
                </a:solidFill>
                <a:cs typeface="B Koodak" panose="00000700000000000000" pitchFamily="2" charset="-78"/>
              </a:rPr>
              <a:t>کاهش درد </a:t>
            </a:r>
            <a:r>
              <a:rPr lang="fa-IR" sz="3200" dirty="0">
                <a:ln>
                  <a:solidFill>
                    <a:srgbClr val="00B050"/>
                  </a:solidFill>
                </a:ln>
                <a:solidFill>
                  <a:srgbClr val="FFFF00"/>
                </a:solidFill>
                <a:cs typeface="B Koodak" panose="00000700000000000000" pitchFamily="2" charset="-78"/>
              </a:rPr>
              <a:t>و بهبودی بسیار موثر </a:t>
            </a:r>
            <a:r>
              <a:rPr lang="fa-IR" sz="3200" dirty="0" smtClean="0">
                <a:ln>
                  <a:solidFill>
                    <a:srgbClr val="00B050"/>
                  </a:solidFill>
                </a:ln>
                <a:solidFill>
                  <a:srgbClr val="FFFF00"/>
                </a:solidFill>
                <a:cs typeface="B Koodak" panose="00000700000000000000" pitchFamily="2" charset="-78"/>
              </a:rPr>
              <a:t>است.</a:t>
            </a:r>
            <a:endParaRPr lang="fa-IR" sz="3200" dirty="0">
              <a:ln>
                <a:solidFill>
                  <a:srgbClr val="00B050"/>
                </a:solidFill>
              </a:ln>
              <a:solidFill>
                <a:srgbClr val="FFFF00"/>
              </a:solidFill>
              <a:cs typeface="B Koodak" panose="00000700000000000000" pitchFamily="2" charset="-78"/>
            </a:endParaRPr>
          </a:p>
          <a:p>
            <a:pPr algn="r"/>
            <a:r>
              <a:rPr lang="fa-IR" sz="3200" dirty="0">
                <a:ln>
                  <a:solidFill>
                    <a:srgbClr val="00B050"/>
                  </a:solidFill>
                </a:ln>
                <a:solidFill>
                  <a:srgbClr val="FFFF00"/>
                </a:solidFill>
                <a:cs typeface="B Koodak" panose="00000700000000000000" pitchFamily="2" charset="-78"/>
              </a:rPr>
              <a:t>استراحت، ماساژ، </a:t>
            </a:r>
            <a:r>
              <a:rPr lang="fa-IR" sz="3200" dirty="0" smtClean="0">
                <a:ln>
                  <a:solidFill>
                    <a:srgbClr val="00B050"/>
                  </a:solidFill>
                </a:ln>
                <a:solidFill>
                  <a:srgbClr val="FFFF00"/>
                </a:solidFill>
                <a:cs typeface="B Koodak" panose="00000700000000000000" pitchFamily="2" charset="-78"/>
              </a:rPr>
              <a:t>کشش عضلات </a:t>
            </a:r>
            <a:r>
              <a:rPr lang="fa-IR" sz="3200" dirty="0">
                <a:ln>
                  <a:solidFill>
                    <a:srgbClr val="00B050"/>
                  </a:solidFill>
                </a:ln>
                <a:solidFill>
                  <a:srgbClr val="FFFF00"/>
                </a:solidFill>
                <a:cs typeface="B Koodak" panose="00000700000000000000" pitchFamily="2" charset="-78"/>
              </a:rPr>
              <a:t>و تمرینات کششی می تواند درمان های مناسبی </a:t>
            </a:r>
            <a:r>
              <a:rPr lang="fa-IR" sz="3200" dirty="0" smtClean="0">
                <a:ln>
                  <a:solidFill>
                    <a:srgbClr val="00B050"/>
                  </a:solidFill>
                </a:ln>
                <a:solidFill>
                  <a:srgbClr val="FFFF00"/>
                </a:solidFill>
                <a:cs typeface="B Koodak" panose="00000700000000000000" pitchFamily="2" charset="-78"/>
              </a:rPr>
              <a:t>برای </a:t>
            </a:r>
            <a:r>
              <a:rPr lang="fa-IR" sz="3200" dirty="0">
                <a:ln>
                  <a:solidFill>
                    <a:srgbClr val="00B050"/>
                  </a:solidFill>
                </a:ln>
                <a:solidFill>
                  <a:srgbClr val="FFFF00"/>
                </a:solidFill>
                <a:cs typeface="B Koodak" panose="00000700000000000000" pitchFamily="2" charset="-78"/>
              </a:rPr>
              <a:t>گرفتگی عضلات ساق پا باشند</a:t>
            </a:r>
            <a:r>
              <a:rPr lang="fa-IR" sz="3200" dirty="0" smtClean="0">
                <a:ln>
                  <a:solidFill>
                    <a:srgbClr val="00B050"/>
                  </a:solidFill>
                </a:ln>
                <a:solidFill>
                  <a:srgbClr val="FFFF00"/>
                </a:solidFill>
                <a:cs typeface="B Koodak" panose="00000700000000000000" pitchFamily="2" charset="-78"/>
              </a:rPr>
              <a:t>.</a:t>
            </a:r>
            <a:endParaRPr lang="fa-IR" sz="3200" dirty="0">
              <a:ln>
                <a:solidFill>
                  <a:srgbClr val="00B050"/>
                </a:solidFill>
              </a:ln>
              <a:solidFill>
                <a:srgbClr val="FFFF00"/>
              </a:solidFill>
              <a:cs typeface="B Koodak" panose="00000700000000000000" pitchFamily="2" charset="-78"/>
            </a:endParaRPr>
          </a:p>
          <a:p>
            <a:pPr algn="r"/>
            <a:r>
              <a:rPr lang="fa-IR" sz="3200" dirty="0" smtClean="0">
                <a:ln>
                  <a:solidFill>
                    <a:srgbClr val="00B050"/>
                  </a:solidFill>
                </a:ln>
                <a:solidFill>
                  <a:srgbClr val="FFFF00"/>
                </a:solidFill>
                <a:cs typeface="B Koodak" panose="00000700000000000000" pitchFamily="2" charset="-78"/>
              </a:rPr>
              <a:t>افرادی </a:t>
            </a:r>
            <a:r>
              <a:rPr lang="fa-IR" sz="3200" dirty="0">
                <a:ln>
                  <a:solidFill>
                    <a:srgbClr val="00B050"/>
                  </a:solidFill>
                </a:ln>
                <a:solidFill>
                  <a:srgbClr val="FFFF00"/>
                </a:solidFill>
                <a:cs typeface="B Koodak" panose="00000700000000000000" pitchFamily="2" charset="-78"/>
              </a:rPr>
              <a:t>که به طور مکرر دچار اسپاسم عضلات پا می شوند، می </a:t>
            </a:r>
            <a:r>
              <a:rPr lang="fa-IR" sz="3200" dirty="0" smtClean="0">
                <a:ln>
                  <a:solidFill>
                    <a:srgbClr val="00B050"/>
                  </a:solidFill>
                </a:ln>
                <a:solidFill>
                  <a:srgbClr val="FFFF00"/>
                </a:solidFill>
                <a:cs typeface="B Koodak" panose="00000700000000000000" pitchFamily="2" charset="-78"/>
              </a:rPr>
              <a:t>توانند10تا 15دقیقه </a:t>
            </a:r>
            <a:r>
              <a:rPr lang="fa-IR" sz="3200" dirty="0">
                <a:ln>
                  <a:solidFill>
                    <a:srgbClr val="00B050"/>
                  </a:solidFill>
                </a:ln>
                <a:solidFill>
                  <a:srgbClr val="FFFF00"/>
                </a:solidFill>
                <a:cs typeface="B Koodak" panose="00000700000000000000" pitchFamily="2" charset="-78"/>
              </a:rPr>
              <a:t>مچ </a:t>
            </a:r>
            <a:r>
              <a:rPr lang="fa-IR" sz="3200" dirty="0" smtClean="0">
                <a:ln>
                  <a:solidFill>
                    <a:srgbClr val="00B050"/>
                  </a:solidFill>
                </a:ln>
                <a:solidFill>
                  <a:srgbClr val="FFFF00"/>
                </a:solidFill>
                <a:cs typeface="B Koodak" panose="00000700000000000000" pitchFamily="2" charset="-78"/>
              </a:rPr>
              <a:t>پای </a:t>
            </a:r>
            <a:r>
              <a:rPr lang="fa-IR" sz="3200" dirty="0">
                <a:ln>
                  <a:solidFill>
                    <a:srgbClr val="00B050"/>
                  </a:solidFill>
                </a:ln>
                <a:solidFill>
                  <a:srgbClr val="FFFF00"/>
                </a:solidFill>
                <a:cs typeface="B Koodak" panose="00000700000000000000" pitchFamily="2" charset="-78"/>
              </a:rPr>
              <a:t>خود را در آب گرم قرار دهند تا درد </a:t>
            </a:r>
            <a:r>
              <a:rPr lang="fa-IR" sz="3200" dirty="0" smtClean="0">
                <a:ln>
                  <a:solidFill>
                    <a:srgbClr val="00B050"/>
                  </a:solidFill>
                </a:ln>
                <a:solidFill>
                  <a:srgbClr val="FFFF00"/>
                </a:solidFill>
                <a:cs typeface="B Koodak" panose="00000700000000000000" pitchFamily="2" charset="-78"/>
              </a:rPr>
              <a:t>کاهش یابد.</a:t>
            </a:r>
            <a:endParaRPr lang="en-US" sz="3200" dirty="0">
              <a:ln>
                <a:solidFill>
                  <a:srgbClr val="00B050"/>
                </a:solidFill>
              </a:ln>
              <a:solidFill>
                <a:srgbClr val="FFFF00"/>
              </a:solidFill>
              <a:cs typeface="B Koodak" panose="00000700000000000000" pitchFamily="2" charset="-78"/>
            </a:endParaRPr>
          </a:p>
          <a:p>
            <a:pPr algn="r"/>
            <a:endParaRPr lang="fa-IR" sz="3200" dirty="0">
              <a:ln>
                <a:solidFill>
                  <a:srgbClr val="00B050"/>
                </a:solidFill>
              </a:ln>
              <a:solidFill>
                <a:srgbClr val="FFFF00"/>
              </a:solidFill>
              <a:cs typeface="B Koodak" panose="00000700000000000000" pitchFamily="2" charset="-78"/>
            </a:endParaRPr>
          </a:p>
        </p:txBody>
      </p:sp>
    </p:spTree>
    <p:extLst>
      <p:ext uri="{BB962C8B-B14F-4D97-AF65-F5344CB8AC3E}">
        <p14:creationId xmlns:p14="http://schemas.microsoft.com/office/powerpoint/2010/main" val="2993528529"/>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148</TotalTime>
  <Words>951</Words>
  <Application>Microsoft Office PowerPoint</Application>
  <PresentationFormat>Custom</PresentationFormat>
  <Paragraphs>64</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PowerPoint Presentation</vt:lpstr>
      <vt:lpstr>تعریف اسپاسم و ...</vt:lpstr>
      <vt:lpstr>علل گرفتگی عضلات</vt:lpstr>
      <vt:lpstr>علل گرفتگی عضلات</vt:lpstr>
      <vt:lpstr>انواع اسپاسم</vt:lpstr>
      <vt:lpstr>بیشترین نقاطی که دچار اسپاسم می شوند</vt:lpstr>
      <vt:lpstr>بیشترین نقاطی که دچار اسپاسم می شوند</vt:lpstr>
      <vt:lpstr>بهبود گرفتگی عضلات</vt:lpstr>
      <vt:lpstr>بهبود گرفتگی عضلات</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محمد صادق همتی دبیر:آقای چالاک 8/الف</dc:title>
  <dc:creator>Click</dc:creator>
  <cp:lastModifiedBy>LENOVO</cp:lastModifiedBy>
  <cp:revision>18</cp:revision>
  <dcterms:created xsi:type="dcterms:W3CDTF">2018-11-17T12:44:17Z</dcterms:created>
  <dcterms:modified xsi:type="dcterms:W3CDTF">2023-05-09T10:41:37Z</dcterms:modified>
</cp:coreProperties>
</file>